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268" r:id="rId2"/>
    <p:sldId id="282" r:id="rId3"/>
    <p:sldId id="295" r:id="rId4"/>
    <p:sldId id="283" r:id="rId5"/>
    <p:sldId id="284" r:id="rId6"/>
    <p:sldId id="269" r:id="rId7"/>
    <p:sldId id="290" r:id="rId8"/>
    <p:sldId id="287" r:id="rId9"/>
    <p:sldId id="286" r:id="rId10"/>
    <p:sldId id="276" r:id="rId11"/>
    <p:sldId id="303" r:id="rId12"/>
    <p:sldId id="297" r:id="rId13"/>
    <p:sldId id="298" r:id="rId14"/>
    <p:sldId id="299" r:id="rId15"/>
    <p:sldId id="300" r:id="rId16"/>
    <p:sldId id="301" r:id="rId17"/>
    <p:sldId id="302" r:id="rId18"/>
  </p:sldIdLst>
  <p:sldSz cx="9144000" cy="6858000" type="screen4x3"/>
  <p:notesSz cx="6864350" cy="9750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99"/>
    <a:srgbClr val="CC9900"/>
    <a:srgbClr val="006600"/>
    <a:srgbClr val="336600"/>
    <a:srgbClr val="CC0099"/>
    <a:srgbClr val="FF7C80"/>
    <a:srgbClr val="CCCCFF"/>
    <a:srgbClr val="CC0066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479" autoAdjust="0"/>
    <p:restoredTop sz="86393" autoAdjust="0"/>
  </p:normalViewPr>
  <p:slideViewPr>
    <p:cSldViewPr>
      <p:cViewPr varScale="1">
        <p:scale>
          <a:sx n="70" d="100"/>
          <a:sy n="70" d="100"/>
        </p:scale>
        <p:origin x="166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1.xml"/><Relationship Id="rId1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 dirty="0">
              <a:latin typeface="Albertus Medium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0963" y="0"/>
            <a:ext cx="2973387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 dirty="0">
              <a:latin typeface="Albertus Medium"/>
            </a:endParaRP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338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 dirty="0">
              <a:latin typeface="Albertus Medium"/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0963" y="9263063"/>
            <a:ext cx="2973387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53FCA8-2C87-4660-8B42-51474F9CAABD}" type="slidenum">
              <a:rPr lang="pl-PL">
                <a:latin typeface="Albertus Medium"/>
              </a:rPr>
              <a:pPr>
                <a:defRPr/>
              </a:pPr>
              <a:t>‹#›</a:t>
            </a:fld>
            <a:endParaRPr lang="pl-PL" dirty="0"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3574456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lbertus Medium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0963" y="0"/>
            <a:ext cx="2973387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lbertus Medium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31838"/>
            <a:ext cx="4876800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30738"/>
            <a:ext cx="503555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dirty="0" smtClean="0"/>
              <a:t>Kliknij, aby edytować style tekstu z Wzorca</a:t>
            </a:r>
          </a:p>
          <a:p>
            <a:pPr lvl="1"/>
            <a:r>
              <a:rPr lang="pl-PL" noProof="0" dirty="0" smtClean="0"/>
              <a:t>Drugi poziom</a:t>
            </a:r>
          </a:p>
          <a:p>
            <a:pPr lvl="2"/>
            <a:r>
              <a:rPr lang="pl-PL" noProof="0" dirty="0" smtClean="0"/>
              <a:t>Trzeci poziom</a:t>
            </a:r>
          </a:p>
          <a:p>
            <a:pPr lvl="3"/>
            <a:r>
              <a:rPr lang="pl-PL" noProof="0" dirty="0" smtClean="0"/>
              <a:t>Czwarty poziom</a:t>
            </a:r>
          </a:p>
          <a:p>
            <a:pPr lvl="4"/>
            <a:r>
              <a:rPr lang="pl-PL" noProof="0" dirty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338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lbertus Medium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0963" y="9263063"/>
            <a:ext cx="2973387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lbertus Medium"/>
              </a:defRPr>
            </a:lvl1pPr>
          </a:lstStyle>
          <a:p>
            <a:pPr>
              <a:defRPr/>
            </a:pPr>
            <a:fld id="{1835F96D-7332-40A9-85C9-1853D1008557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9956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lbertus Medium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lbertus Medium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lbertus Medium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lbertus Medium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lbertus Medium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7F17A5-520D-4EDB-8B10-49A0EC1202B1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63302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1CDA96-DEC4-4E51-A816-FDCFB7A53512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08586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121013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28328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02866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DF1605-8497-411F-9E38-A7BE78B68DFD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020194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DF1605-8497-411F-9E38-A7BE78B68DFD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57470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63191E-75A4-42C3-B1C2-77A47E8ADFFC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26679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95363" y="731838"/>
            <a:ext cx="4873625" cy="3656012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35F96D-7332-40A9-85C9-1853D1008557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5702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1EADF8-7182-444D-A75C-19542996A9E7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38133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CDF3A-A9EE-4D84-B33C-820E3B228EA2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94305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8196A-CE95-46C1-91CB-C22B70A845C9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2867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2867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60246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0AFC94-77E8-4220-A157-684F311768F9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296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71302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0AFC94-77E8-4220-A157-684F311768F9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296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65080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1CDA96-DEC4-4E51-A816-FDCFB7A53512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31838"/>
            <a:ext cx="4873625" cy="3656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88493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lbertus Medium"/>
              </a:endParaRPr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lbertus Medium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9B3A459-BE0A-4FF0-8DCF-274BBA0F7DD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B166E-67D5-48F9-947E-259E4B2A015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D7009-2836-4DC8-85CE-B7B4E612C3E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ADB14-55A4-47CD-8EF1-B707AE071F6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D6A87-08CC-45CD-8F12-6F0F657E92B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7F48F-B000-4730-9FA4-5A8A23CE9D3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A2C4A-0382-461C-8949-8737661AF99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ACA2F-854A-4127-ACDE-3E887D167B2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15BAB-947A-4B8C-96E6-989680C677E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6E7BB-9616-4566-8ABA-D3A150263DE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1AE2B-DE1B-4A21-BA7C-3B7EDDB8642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lbertus Medium"/>
                </a:endParaRPr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lbertus Medium"/>
              </a:endParaRPr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lbertus Medium"/>
              </a:endParaRPr>
            </a:p>
          </p:txBody>
        </p:sp>
      </p:grpSp>
      <p:sp>
        <p:nvSpPr>
          <p:cNvPr id="102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dirty="0" smtClean="0"/>
              <a:t>Kliknij, aby edytować styl tytułu z Wzorca</a:t>
            </a:r>
          </a:p>
        </p:txBody>
      </p:sp>
      <p:sp>
        <p:nvSpPr>
          <p:cNvPr id="102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fld id="{B46E2663-D03E-4D15-B8E8-CD06F35919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lbertus Medium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411760" y="2780928"/>
            <a:ext cx="3736920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pl-PL" sz="3200" dirty="0" smtClean="0">
                <a:latin typeface="Albertus Medium"/>
              </a:rPr>
              <a:t>Sygnały i systemy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411760" y="4581128"/>
            <a:ext cx="37321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>
                <a:latin typeface="Albertus Medium"/>
              </a:rPr>
              <a:t>p</a:t>
            </a:r>
            <a:r>
              <a:rPr lang="pl-PL" sz="2000" dirty="0" smtClean="0">
                <a:latin typeface="Albertus Medium"/>
              </a:rPr>
              <a:t>rof</a:t>
            </a:r>
            <a:r>
              <a:rPr lang="pl-PL" sz="2000" dirty="0">
                <a:latin typeface="Albertus Medium"/>
              </a:rPr>
              <a:t>. Zdzisław </a:t>
            </a:r>
            <a:r>
              <a:rPr lang="pl-PL" sz="2000" dirty="0" err="1" smtClean="0">
                <a:latin typeface="Albertus Medium"/>
              </a:rPr>
              <a:t>Papir</a:t>
            </a:r>
            <a:endParaRPr lang="pl-PL" sz="2000" dirty="0" smtClean="0">
              <a:latin typeface="Albertus Medium"/>
            </a:endParaRPr>
          </a:p>
          <a:p>
            <a:r>
              <a:rPr lang="pl-PL" sz="2000" dirty="0">
                <a:latin typeface="Albertus Medium"/>
              </a:rPr>
              <a:t>d</a:t>
            </a:r>
            <a:r>
              <a:rPr lang="pl-PL" sz="2000" dirty="0" smtClean="0">
                <a:latin typeface="Albertus Medium"/>
              </a:rPr>
              <a:t>r inż. Stanisław Stoch</a:t>
            </a:r>
          </a:p>
          <a:p>
            <a:r>
              <a:rPr lang="pl-PL" sz="2000" dirty="0" smtClean="0">
                <a:latin typeface="Albertus Medium"/>
              </a:rPr>
              <a:t>Instytut Telekomunikacji</a:t>
            </a:r>
            <a:endParaRPr lang="pl-PL" sz="2000" dirty="0">
              <a:latin typeface="Albertus Medium"/>
            </a:endParaRPr>
          </a:p>
          <a:p>
            <a:r>
              <a:rPr lang="pl-PL" sz="2000" dirty="0" smtClean="0">
                <a:latin typeface="Albertus Medium"/>
              </a:rPr>
              <a:t>Akademia Górniczo-Hutnicza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1027"/>
          <p:cNvSpPr txBox="1">
            <a:spLocks noChangeArrowheads="1"/>
          </p:cNvSpPr>
          <p:nvPr/>
        </p:nvSpPr>
        <p:spPr bwMode="auto">
          <a:xfrm>
            <a:off x="5868144" y="6550223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Albertus Medium"/>
              </a:rPr>
              <a:t>„Sygnały i systemy” </a:t>
            </a:r>
            <a:r>
              <a:rPr lang="pl-PL" sz="1400" dirty="0" smtClean="0">
                <a:latin typeface="Albertus Medium"/>
                <a:sym typeface="Symbol" pitchFamily="18" charset="2"/>
              </a:rPr>
              <a:t></a:t>
            </a:r>
            <a:r>
              <a:rPr lang="pl-PL" sz="1400" dirty="0" smtClean="0">
                <a:latin typeface="Albertus Medium"/>
              </a:rPr>
              <a:t>Zdzisław </a:t>
            </a:r>
            <a:r>
              <a:rPr lang="pl-PL" sz="1400" dirty="0" err="1" smtClean="0">
                <a:latin typeface="Albertus Medium"/>
              </a:rPr>
              <a:t>Papir</a:t>
            </a:r>
            <a:endParaRPr lang="pl-PL" b="0" dirty="0">
              <a:latin typeface="Albertus Medium"/>
            </a:endParaRPr>
          </a:p>
        </p:txBody>
      </p:sp>
      <p:sp>
        <p:nvSpPr>
          <p:cNvPr id="10244" name="Text Box 1031"/>
          <p:cNvSpPr txBox="1">
            <a:spLocks noChangeArrowheads="1"/>
          </p:cNvSpPr>
          <p:nvPr/>
        </p:nvSpPr>
        <p:spPr bwMode="auto">
          <a:xfrm>
            <a:off x="251520" y="1444714"/>
            <a:ext cx="33169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>
                <a:latin typeface="Albertus Medium"/>
              </a:rPr>
              <a:t>Podstawy teorii sygnałów</a:t>
            </a:r>
            <a:endParaRPr lang="pl-PL" sz="1600" b="0" baseline="30000" dirty="0">
              <a:latin typeface="Albertus Medium"/>
            </a:endParaRPr>
          </a:p>
        </p:txBody>
      </p:sp>
      <p:sp>
        <p:nvSpPr>
          <p:cNvPr id="10245" name="Text Box 1032"/>
          <p:cNvSpPr txBox="1">
            <a:spLocks noChangeArrowheads="1"/>
          </p:cNvSpPr>
          <p:nvPr/>
        </p:nvSpPr>
        <p:spPr bwMode="auto">
          <a:xfrm>
            <a:off x="251520" y="1844824"/>
            <a:ext cx="490730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>
                <a:latin typeface="Albertus Medium"/>
              </a:rPr>
              <a:t>J. </a:t>
            </a:r>
            <a:r>
              <a:rPr lang="pl-PL" sz="2000" dirty="0" err="1">
                <a:latin typeface="Albertus Medium"/>
              </a:rPr>
              <a:t>Szabatin</a:t>
            </a:r>
            <a:endParaRPr lang="pl-PL" sz="2000" dirty="0">
              <a:latin typeface="Albertus Medium"/>
            </a:endParaRPr>
          </a:p>
          <a:p>
            <a:pPr>
              <a:spcBef>
                <a:spcPct val="50000"/>
              </a:spcBef>
            </a:pPr>
            <a:r>
              <a:rPr lang="pl-PL" sz="2000" dirty="0">
                <a:latin typeface="Albertus Medium"/>
              </a:rPr>
              <a:t>Wydawnictwa Komunikacji i </a:t>
            </a:r>
            <a:r>
              <a:rPr lang="pl-PL" sz="2000" dirty="0" smtClean="0">
                <a:latin typeface="Albertus Medium"/>
              </a:rPr>
              <a:t>Łączności</a:t>
            </a:r>
            <a:endParaRPr lang="pl-PL" sz="1800" b="0" dirty="0">
              <a:latin typeface="Albertus Medium"/>
            </a:endParaRPr>
          </a:p>
        </p:txBody>
      </p:sp>
      <p:sp>
        <p:nvSpPr>
          <p:cNvPr id="7" name="Text Box 1028"/>
          <p:cNvSpPr txBox="1">
            <a:spLocks noChangeArrowheads="1"/>
          </p:cNvSpPr>
          <p:nvPr/>
        </p:nvSpPr>
        <p:spPr bwMode="auto">
          <a:xfrm>
            <a:off x="309067" y="2956600"/>
            <a:ext cx="41152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 err="1">
                <a:latin typeface="Albertus Medium"/>
              </a:rPr>
              <a:t>Principles</a:t>
            </a:r>
            <a:r>
              <a:rPr lang="pl-PL" sz="2000" i="1" dirty="0">
                <a:latin typeface="Albertus Medium"/>
              </a:rPr>
              <a:t> of Communications</a:t>
            </a:r>
            <a:endParaRPr lang="pl-PL" sz="2000" b="0" baseline="30000" dirty="0">
              <a:latin typeface="Albertus Medium"/>
            </a:endParaRPr>
          </a:p>
          <a:p>
            <a:r>
              <a:rPr lang="pl-PL" sz="2000" i="1" dirty="0">
                <a:latin typeface="Albertus Medium"/>
              </a:rPr>
              <a:t>Systems, </a:t>
            </a:r>
            <a:r>
              <a:rPr lang="pl-PL" sz="2000" i="1" dirty="0" err="1">
                <a:latin typeface="Albertus Medium"/>
              </a:rPr>
              <a:t>Modulation</a:t>
            </a:r>
            <a:r>
              <a:rPr lang="pl-PL" sz="2000" i="1" dirty="0">
                <a:latin typeface="Albertus Medium"/>
              </a:rPr>
              <a:t>, and </a:t>
            </a:r>
            <a:r>
              <a:rPr lang="pl-PL" sz="2000" i="1" dirty="0" err="1">
                <a:latin typeface="Albertus Medium"/>
              </a:rPr>
              <a:t>Noise</a:t>
            </a:r>
            <a:endParaRPr lang="pl-PL" sz="2000" i="1" dirty="0">
              <a:latin typeface="Albertus Medium"/>
            </a:endParaRPr>
          </a:p>
        </p:txBody>
      </p:sp>
      <p:sp>
        <p:nvSpPr>
          <p:cNvPr id="8" name="Text Box 1029"/>
          <p:cNvSpPr txBox="1">
            <a:spLocks noChangeArrowheads="1"/>
          </p:cNvSpPr>
          <p:nvPr/>
        </p:nvSpPr>
        <p:spPr bwMode="auto">
          <a:xfrm>
            <a:off x="309067" y="3647827"/>
            <a:ext cx="459279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>
                <a:latin typeface="Albertus Medium"/>
              </a:rPr>
              <a:t>Rodger E. </a:t>
            </a:r>
            <a:r>
              <a:rPr lang="pl-PL" sz="2000" dirty="0" err="1">
                <a:latin typeface="Albertus Medium"/>
              </a:rPr>
              <a:t>Ziemer</a:t>
            </a:r>
            <a:r>
              <a:rPr lang="pl-PL" sz="2000" dirty="0">
                <a:latin typeface="Albertus Medium"/>
              </a:rPr>
              <a:t>, William H. </a:t>
            </a:r>
            <a:r>
              <a:rPr lang="pl-PL" sz="2000" dirty="0" err="1">
                <a:latin typeface="Albertus Medium"/>
              </a:rPr>
              <a:t>Tranter</a:t>
            </a:r>
            <a:endParaRPr lang="pl-PL" sz="2000" dirty="0">
              <a:latin typeface="Albertus Medium"/>
            </a:endParaRPr>
          </a:p>
          <a:p>
            <a:pPr>
              <a:spcBef>
                <a:spcPct val="50000"/>
              </a:spcBef>
            </a:pPr>
            <a:r>
              <a:rPr lang="pl-PL" sz="2000" dirty="0">
                <a:latin typeface="Albertus Medium"/>
              </a:rPr>
              <a:t>John </a:t>
            </a:r>
            <a:r>
              <a:rPr lang="pl-PL" sz="2000" dirty="0" err="1" smtClean="0">
                <a:latin typeface="Albertus Medium"/>
              </a:rPr>
              <a:t>Wiley</a:t>
            </a:r>
            <a:endParaRPr lang="pl-PL" sz="1800" b="0" dirty="0">
              <a:latin typeface="Albertus Medium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58119" y="4774753"/>
            <a:ext cx="34228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 smtClean="0">
                <a:latin typeface="Albertus Medium"/>
              </a:rPr>
              <a:t>Modern Digital and Analog</a:t>
            </a:r>
            <a:br>
              <a:rPr lang="pl-PL" sz="2000" i="1" dirty="0" smtClean="0">
                <a:latin typeface="Albertus Medium"/>
              </a:rPr>
            </a:br>
            <a:r>
              <a:rPr lang="pl-PL" sz="2000" i="1" dirty="0" err="1" smtClean="0">
                <a:latin typeface="Albertus Medium"/>
              </a:rPr>
              <a:t>Communication</a:t>
            </a:r>
            <a:r>
              <a:rPr lang="pl-PL" sz="2000" i="1" dirty="0" smtClean="0">
                <a:latin typeface="Albertus Medium"/>
              </a:rPr>
              <a:t> Systems</a:t>
            </a:r>
            <a:endParaRPr lang="pl-PL" sz="2000" i="1" dirty="0">
              <a:latin typeface="Albertus Medium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58119" y="5450830"/>
            <a:ext cx="310373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>
                <a:latin typeface="Albertus Medium"/>
              </a:rPr>
              <a:t>B. P. </a:t>
            </a:r>
            <a:r>
              <a:rPr lang="pl-PL" sz="2000" dirty="0" err="1" smtClean="0">
                <a:latin typeface="Albertus Medium"/>
              </a:rPr>
              <a:t>Lathi</a:t>
            </a:r>
            <a:endParaRPr lang="pl-PL" sz="2000" dirty="0">
              <a:latin typeface="Albertus Medium"/>
            </a:endParaRPr>
          </a:p>
          <a:p>
            <a:pPr>
              <a:spcBef>
                <a:spcPct val="50000"/>
              </a:spcBef>
            </a:pPr>
            <a:r>
              <a:rPr lang="pl-PL" sz="2000" dirty="0" smtClean="0">
                <a:latin typeface="Albertus Medium"/>
              </a:rPr>
              <a:t>Oxford University Press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15BAB-947A-4B8C-96E6-989680C677E5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107504" y="330969"/>
            <a:ext cx="8241359" cy="52322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r>
              <a:rPr kumimoji="1" lang="pl-PL" sz="2800" dirty="0" smtClean="0">
                <a:latin typeface="Albertus Medium"/>
              </a:rPr>
              <a:t>Podręczniki *.pdf (</a:t>
            </a:r>
            <a:r>
              <a:rPr lang="pl-PL" sz="2800" dirty="0" smtClean="0">
                <a:latin typeface="Albertus Medium"/>
              </a:rPr>
              <a:t>http</a:t>
            </a:r>
            <a:r>
              <a:rPr lang="pl-PL" sz="2800" dirty="0">
                <a:latin typeface="Albertus Medium"/>
              </a:rPr>
              <a:t>://tele.agh.edu.pl/~papir/</a:t>
            </a:r>
            <a:r>
              <a:rPr kumimoji="1" lang="pl-PL" sz="2800" dirty="0" smtClean="0">
                <a:latin typeface="Albertus Medium"/>
              </a:rPr>
              <a:t>)</a:t>
            </a:r>
            <a:endParaRPr kumimoji="1" lang="pl-PL" sz="2800" b="0" dirty="0">
              <a:latin typeface="Albertus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1027"/>
          <p:cNvSpPr txBox="1">
            <a:spLocks noChangeArrowheads="1"/>
          </p:cNvSpPr>
          <p:nvPr/>
        </p:nvSpPr>
        <p:spPr bwMode="auto">
          <a:xfrm>
            <a:off x="5868144" y="6550223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Albertus Medium"/>
              </a:rPr>
              <a:t>„Sygnały i systemy” </a:t>
            </a:r>
            <a:r>
              <a:rPr lang="pl-PL" sz="1400" dirty="0" smtClean="0">
                <a:latin typeface="Albertus Medium"/>
                <a:sym typeface="Symbol" pitchFamily="18" charset="2"/>
              </a:rPr>
              <a:t></a:t>
            </a:r>
            <a:r>
              <a:rPr lang="pl-PL" sz="1400" dirty="0" smtClean="0">
                <a:latin typeface="Albertus Medium"/>
              </a:rPr>
              <a:t>Zdzisław </a:t>
            </a:r>
            <a:r>
              <a:rPr lang="pl-PL" sz="1400" dirty="0" err="1" smtClean="0">
                <a:latin typeface="Albertus Medium"/>
              </a:rPr>
              <a:t>Papir</a:t>
            </a:r>
            <a:endParaRPr lang="pl-PL" b="0" dirty="0">
              <a:latin typeface="Albertus Medium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51520" y="171653"/>
            <a:ext cx="8241359" cy="52322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none">
            <a:spAutoFit/>
          </a:bodyPr>
          <a:lstStyle/>
          <a:p>
            <a:r>
              <a:rPr kumimoji="1" lang="pl-PL" sz="2800" dirty="0" smtClean="0">
                <a:latin typeface="Albertus Medium"/>
              </a:rPr>
              <a:t>Podręczniki *.pdf (</a:t>
            </a:r>
            <a:r>
              <a:rPr lang="pl-PL" sz="2800" dirty="0" smtClean="0">
                <a:latin typeface="Albertus Medium"/>
              </a:rPr>
              <a:t>http</a:t>
            </a:r>
            <a:r>
              <a:rPr lang="pl-PL" sz="2800" dirty="0">
                <a:latin typeface="Albertus Medium"/>
              </a:rPr>
              <a:t>://tele.agh.edu.pl/~papir/</a:t>
            </a:r>
            <a:r>
              <a:rPr kumimoji="1" lang="pl-PL" sz="2800" dirty="0" smtClean="0">
                <a:latin typeface="Albertus Medium"/>
              </a:rPr>
              <a:t>)</a:t>
            </a:r>
            <a:endParaRPr kumimoji="1" lang="pl-PL" sz="2800" b="0" dirty="0">
              <a:latin typeface="Albertus Medium"/>
            </a:endParaRPr>
          </a:p>
        </p:txBody>
      </p:sp>
      <p:sp>
        <p:nvSpPr>
          <p:cNvPr id="11" name="Text Box 1028"/>
          <p:cNvSpPr txBox="1">
            <a:spLocks noChangeArrowheads="1"/>
          </p:cNvSpPr>
          <p:nvPr/>
        </p:nvSpPr>
        <p:spPr bwMode="auto">
          <a:xfrm>
            <a:off x="197864" y="929268"/>
            <a:ext cx="24064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>
                <a:latin typeface="Albertus Medium"/>
              </a:rPr>
              <a:t>Sygnały i systemy</a:t>
            </a:r>
            <a:endParaRPr lang="pl-PL" sz="1600" b="0" baseline="30000" dirty="0">
              <a:latin typeface="Albertus Medium"/>
            </a:endParaRPr>
          </a:p>
        </p:txBody>
      </p:sp>
      <p:sp>
        <p:nvSpPr>
          <p:cNvPr id="12" name="Text Box 1029"/>
          <p:cNvSpPr txBox="1">
            <a:spLocks noChangeArrowheads="1"/>
          </p:cNvSpPr>
          <p:nvPr/>
        </p:nvSpPr>
        <p:spPr bwMode="auto">
          <a:xfrm>
            <a:off x="150639" y="1344236"/>
            <a:ext cx="490730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>
                <a:latin typeface="Albertus Medium"/>
              </a:rPr>
              <a:t>Jacek M. Wojciechowski</a:t>
            </a:r>
          </a:p>
          <a:p>
            <a:pPr>
              <a:spcBef>
                <a:spcPct val="50000"/>
              </a:spcBef>
            </a:pPr>
            <a:r>
              <a:rPr lang="pl-PL" sz="2000" dirty="0">
                <a:latin typeface="Albertus Medium"/>
              </a:rPr>
              <a:t>Wydawnictwa Komunikacji i </a:t>
            </a:r>
            <a:r>
              <a:rPr lang="pl-PL" sz="2000" dirty="0" smtClean="0">
                <a:latin typeface="Albertus Medium"/>
              </a:rPr>
              <a:t>Łączności</a:t>
            </a:r>
            <a:endParaRPr lang="pl-PL" sz="1800" b="0" dirty="0">
              <a:latin typeface="Albertus Medium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03222" y="2390503"/>
            <a:ext cx="46265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>
                <a:latin typeface="Albertus Medium"/>
              </a:rPr>
              <a:t>Analiza częstotliwościowa sygnałów</a:t>
            </a:r>
          </a:p>
          <a:p>
            <a:r>
              <a:rPr lang="pl-PL" sz="2000" i="1" dirty="0">
                <a:latin typeface="Albertus Medium"/>
              </a:rPr>
              <a:t>Zbiór zadań</a:t>
            </a:r>
            <a:endParaRPr lang="pl-PL" sz="1600" b="0" baseline="30000" dirty="0">
              <a:latin typeface="Albertus Medium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16592" y="3100274"/>
            <a:ext cx="360547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>
                <a:latin typeface="Albertus Medium"/>
              </a:rPr>
              <a:t>Z. Papir</a:t>
            </a:r>
          </a:p>
          <a:p>
            <a:pPr>
              <a:spcBef>
                <a:spcPct val="50000"/>
              </a:spcBef>
            </a:pPr>
            <a:r>
              <a:rPr lang="pl-PL" sz="2000" dirty="0">
                <a:latin typeface="Albertus Medium"/>
              </a:rPr>
              <a:t>Wydawnictwa </a:t>
            </a:r>
            <a:r>
              <a:rPr lang="pl-PL" sz="2000" dirty="0" smtClean="0">
                <a:latin typeface="Albertus Medium"/>
              </a:rPr>
              <a:t>AGH</a:t>
            </a:r>
          </a:p>
          <a:p>
            <a:pPr>
              <a:spcBef>
                <a:spcPct val="50000"/>
              </a:spcBef>
            </a:pPr>
            <a:r>
              <a:rPr lang="pl-PL" sz="2000" dirty="0">
                <a:latin typeface="Albertus Medium"/>
              </a:rPr>
              <a:t>http://tele.agh.edu.pl/~papir/</a:t>
            </a:r>
            <a:br>
              <a:rPr lang="pl-PL" sz="2000" dirty="0">
                <a:latin typeface="Albertus Medium"/>
              </a:rPr>
            </a:br>
            <a:endParaRPr lang="pl-PL" sz="2000" dirty="0">
              <a:latin typeface="Albertus Medium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251520" y="4529668"/>
            <a:ext cx="36295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i="1" dirty="0" smtClean="0">
                <a:latin typeface="Albertus Medium"/>
              </a:rPr>
              <a:t>Modulacja i detekcja</a:t>
            </a:r>
            <a:endParaRPr lang="pl-PL" sz="2000" i="1" dirty="0">
              <a:latin typeface="Albertus Medium"/>
            </a:endParaRPr>
          </a:p>
          <a:p>
            <a:r>
              <a:rPr lang="pl-PL" sz="2000" i="1" dirty="0">
                <a:latin typeface="Albertus Medium"/>
              </a:rPr>
              <a:t>Zbiór </a:t>
            </a:r>
            <a:r>
              <a:rPr lang="pl-PL" sz="2000" i="1" dirty="0" smtClean="0">
                <a:latin typeface="Albertus Medium"/>
              </a:rPr>
              <a:t>zadań z rozwiązaniami</a:t>
            </a:r>
            <a:endParaRPr lang="pl-PL" sz="1600" b="0" baseline="30000" dirty="0">
              <a:latin typeface="Albertus Medium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51520" y="5237554"/>
            <a:ext cx="3268844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>
                <a:latin typeface="Albertus Medium"/>
              </a:rPr>
              <a:t>M. Kantor, Z</a:t>
            </a:r>
            <a:r>
              <a:rPr lang="pl-PL" sz="2000" dirty="0">
                <a:latin typeface="Albertus Medium"/>
              </a:rPr>
              <a:t>. Papir</a:t>
            </a:r>
          </a:p>
          <a:p>
            <a:pPr>
              <a:spcBef>
                <a:spcPct val="50000"/>
              </a:spcBef>
            </a:pPr>
            <a:r>
              <a:rPr lang="pl-PL" sz="2000" dirty="0">
                <a:latin typeface="Albertus Medium"/>
              </a:rPr>
              <a:t>Wydawnictwa </a:t>
            </a:r>
            <a:r>
              <a:rPr lang="pl-PL" sz="2000" dirty="0" smtClean="0">
                <a:latin typeface="Albertus Medium"/>
              </a:rPr>
              <a:t>AGH</a:t>
            </a:r>
          </a:p>
          <a:p>
            <a:pPr>
              <a:spcBef>
                <a:spcPct val="50000"/>
              </a:spcBef>
            </a:pPr>
            <a:r>
              <a:rPr lang="pl-PL" sz="1800" dirty="0">
                <a:latin typeface="Albertus Medium"/>
              </a:rPr>
              <a:t>http://tele.agh.edu.pl/~papir</a:t>
            </a:r>
            <a:r>
              <a:rPr lang="pl-PL" sz="1800" dirty="0" smtClean="0">
                <a:latin typeface="Albertus Medium"/>
              </a:rPr>
              <a:t>/</a:t>
            </a:r>
            <a:endParaRPr lang="pl-PL" sz="1800" dirty="0">
              <a:latin typeface="Albertus Medium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15BAB-947A-4B8C-96E6-989680C677E5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03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924944"/>
            <a:ext cx="2916324" cy="1944216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573016"/>
            <a:ext cx="2873474" cy="2873474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789964" y="6481117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Albertus Medium"/>
              </a:rPr>
              <a:t>„Sygnały i systemy” </a:t>
            </a:r>
            <a:r>
              <a:rPr lang="pl-PL" sz="1400" dirty="0" smtClean="0">
                <a:latin typeface="Albertus Medium"/>
                <a:sym typeface="Symbol" pitchFamily="18" charset="2"/>
              </a:rPr>
              <a:t></a:t>
            </a:r>
            <a:r>
              <a:rPr lang="pl-PL" sz="1400" dirty="0" smtClean="0">
                <a:latin typeface="Albertus Medium"/>
              </a:rPr>
              <a:t>Zdzisław </a:t>
            </a:r>
            <a:r>
              <a:rPr lang="pl-PL" sz="1400" dirty="0" err="1" smtClean="0">
                <a:latin typeface="Albertus Medium"/>
              </a:rPr>
              <a:t>Papir</a:t>
            </a:r>
            <a:endParaRPr lang="pl-PL" b="0" dirty="0">
              <a:latin typeface="Albertus Medium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51520" y="476672"/>
            <a:ext cx="3736920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pl-PL" sz="3200" dirty="0" smtClean="0">
                <a:latin typeface="Albertus Medium"/>
              </a:rPr>
              <a:t>Sygnały i systemy</a:t>
            </a:r>
          </a:p>
        </p:txBody>
      </p:sp>
      <p:sp>
        <p:nvSpPr>
          <p:cNvPr id="3" name="Prostokąt 2"/>
          <p:cNvSpPr/>
          <p:nvPr/>
        </p:nvSpPr>
        <p:spPr>
          <a:xfrm>
            <a:off x="251520" y="1096074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2800" dirty="0">
                <a:solidFill>
                  <a:srgbClr val="000099"/>
                </a:solidFill>
                <a:latin typeface="Albertus Medium"/>
                <a:cs typeface="Arial" panose="020B0604020202020204" pitchFamily="34" charset="0"/>
              </a:rPr>
              <a:t>O czym traktuje ten przedmiot?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3347864" y="5589240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kern="0" dirty="0">
                <a:latin typeface="Albertus Medium"/>
              </a:rPr>
              <a:t>k</a:t>
            </a:r>
            <a:r>
              <a:rPr lang="pl-PL" sz="2000" kern="0" dirty="0" smtClean="0">
                <a:latin typeface="Albertus Medium"/>
              </a:rPr>
              <a:t>locki Lego</a:t>
            </a:r>
            <a:endParaRPr lang="pl-PL" sz="2000" b="1" kern="0" dirty="0">
              <a:latin typeface="Albertus Medium"/>
            </a:endParaRPr>
          </a:p>
        </p:txBody>
      </p:sp>
    </p:spTree>
    <p:extLst>
      <p:ext uri="{BB962C8B-B14F-4D97-AF65-F5344CB8AC3E}">
        <p14:creationId xmlns:p14="http://schemas.microsoft.com/office/powerpoint/2010/main" val="213979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784631" y="6512432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Albertus Medium"/>
              </a:rPr>
              <a:t>„Sygnały i systemy” </a:t>
            </a:r>
            <a:r>
              <a:rPr lang="pl-PL" sz="1400" dirty="0" smtClean="0">
                <a:latin typeface="Albertus Medium"/>
                <a:sym typeface="Symbol" pitchFamily="18" charset="2"/>
              </a:rPr>
              <a:t></a:t>
            </a:r>
            <a:r>
              <a:rPr lang="pl-PL" sz="1400" dirty="0" smtClean="0">
                <a:latin typeface="Albertus Medium"/>
              </a:rPr>
              <a:t>Zdzisław </a:t>
            </a:r>
            <a:r>
              <a:rPr lang="pl-PL" sz="1400" dirty="0" err="1" smtClean="0">
                <a:latin typeface="Albertus Medium"/>
              </a:rPr>
              <a:t>Papir</a:t>
            </a:r>
            <a:endParaRPr lang="pl-PL" b="0" dirty="0">
              <a:latin typeface="Albertus Medium"/>
            </a:endParaRP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089" y="1998445"/>
            <a:ext cx="3959029" cy="3501173"/>
          </a:xfrm>
          <a:prstGeom prst="rect">
            <a:avLst/>
          </a:prstGeom>
        </p:spPr>
      </p:pic>
      <p:cxnSp>
        <p:nvCxnSpPr>
          <p:cNvPr id="14" name="Łącznik zakrzywiony 13"/>
          <p:cNvCxnSpPr/>
          <p:nvPr/>
        </p:nvCxnSpPr>
        <p:spPr bwMode="auto">
          <a:xfrm rot="10800000" flipV="1">
            <a:off x="2552903" y="2651165"/>
            <a:ext cx="3987640" cy="2195730"/>
          </a:xfrm>
          <a:prstGeom prst="curvedConnector3">
            <a:avLst/>
          </a:prstGeom>
          <a:noFill/>
          <a:ln w="41275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15" name="Prostokąt 14"/>
          <p:cNvSpPr/>
          <p:nvPr/>
        </p:nvSpPr>
        <p:spPr>
          <a:xfrm>
            <a:off x="3076912" y="5459600"/>
            <a:ext cx="3105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kern="0" dirty="0">
                <a:latin typeface="Albertus Medium"/>
              </a:rPr>
              <a:t>d</a:t>
            </a:r>
            <a:r>
              <a:rPr lang="pl-PL" sz="2000" kern="0" dirty="0" smtClean="0">
                <a:latin typeface="Albertus Medium"/>
              </a:rPr>
              <a:t>wukierunkowy </a:t>
            </a:r>
            <a:r>
              <a:rPr lang="pl-PL" sz="2000" b="1" kern="0" dirty="0" err="1" smtClean="0">
                <a:latin typeface="Albertus Medium"/>
              </a:rPr>
              <a:t>blender</a:t>
            </a:r>
            <a:endParaRPr lang="pl-PL" sz="2000" b="1" kern="0" dirty="0">
              <a:latin typeface="Albertus Medium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51520" y="476672"/>
            <a:ext cx="3736920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pl-PL" sz="3200" dirty="0" smtClean="0">
                <a:latin typeface="Albertus Medium"/>
              </a:rPr>
              <a:t>Sygnały i systemy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251520" y="1096074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2800" dirty="0">
                <a:solidFill>
                  <a:srgbClr val="000099"/>
                </a:solidFill>
                <a:latin typeface="Albertus Medium"/>
                <a:cs typeface="Arial" panose="020B0604020202020204" pitchFamily="34" charset="0"/>
              </a:rPr>
              <a:t>O czym traktuje ten przedmiot?</a:t>
            </a:r>
          </a:p>
        </p:txBody>
      </p:sp>
    </p:spTree>
    <p:extLst>
      <p:ext uri="{BB962C8B-B14F-4D97-AF65-F5344CB8AC3E}">
        <p14:creationId xmlns:p14="http://schemas.microsoft.com/office/powerpoint/2010/main" val="313712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0779" y="150064"/>
            <a:ext cx="9036496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1" lang="pl-PL" sz="3100" b="1" dirty="0">
                <a:latin typeface="Albertus Medium"/>
                <a:ea typeface="+mj-ea"/>
                <a:cs typeface="+mj-cs"/>
              </a:rPr>
              <a:t>Sygnały i Systemy </a:t>
            </a:r>
            <a:r>
              <a:rPr kumimoji="1" lang="pl-PL" sz="3100" b="1" dirty="0" smtClean="0">
                <a:latin typeface="Albertus Medium"/>
                <a:ea typeface="+mj-ea"/>
                <a:cs typeface="+mj-cs"/>
              </a:rPr>
              <a:t>≡ </a:t>
            </a:r>
            <a:r>
              <a:rPr kumimoji="1" lang="pl-PL" sz="3100" b="1" dirty="0">
                <a:latin typeface="Albertus Medium"/>
                <a:ea typeface="+mj-ea"/>
                <a:cs typeface="+mj-cs"/>
              </a:rPr>
              <a:t>Analiza częstotliwościowa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8831" y="842013"/>
            <a:ext cx="787179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kumimoji="1" lang="pl-PL" sz="2000" dirty="0" smtClean="0">
                <a:latin typeface="+mn-lt"/>
              </a:rPr>
              <a:t>Analiza częstotliwościowa jest narzędziem matematycznym (wywodzącym się z szeregu Fouriera) pozwalającym na:</a:t>
            </a:r>
            <a:endParaRPr kumimoji="1" lang="pl-PL" dirty="0" smtClean="0">
              <a:latin typeface="+mn-lt"/>
            </a:endParaRPr>
          </a:p>
          <a:p>
            <a:pPr marL="342900" indent="-342900" algn="l">
              <a:buFontTx/>
              <a:buChar char="-"/>
            </a:pPr>
            <a:r>
              <a:rPr kumimoji="1" lang="pl-PL" sz="1800" dirty="0">
                <a:latin typeface="+mn-lt"/>
              </a:rPr>
              <a:t>k</a:t>
            </a:r>
            <a:r>
              <a:rPr kumimoji="1" lang="pl-PL" sz="1800" dirty="0" smtClean="0">
                <a:latin typeface="+mn-lt"/>
              </a:rPr>
              <a:t>ompozycję sygnałów fizycznych z elementarnych „cząstek”</a:t>
            </a:r>
          </a:p>
          <a:p>
            <a:pPr marL="342900" indent="-342900" algn="l">
              <a:buFontTx/>
              <a:buChar char="-"/>
            </a:pPr>
            <a:r>
              <a:rPr kumimoji="1" lang="pl-PL" sz="1800" dirty="0">
                <a:latin typeface="+mn-lt"/>
              </a:rPr>
              <a:t>d</a:t>
            </a:r>
            <a:r>
              <a:rPr kumimoji="1" lang="pl-PL" sz="1800" dirty="0" smtClean="0">
                <a:latin typeface="+mn-lt"/>
              </a:rPr>
              <a:t>ekompozycję sygnałów fizycznych na elementarne „cząstki”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784631" y="6512432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Albertus Medium"/>
              </a:rPr>
              <a:t>„Sygnały i systemy” </a:t>
            </a:r>
            <a:r>
              <a:rPr lang="pl-PL" sz="1400" dirty="0" smtClean="0">
                <a:latin typeface="Albertus Medium"/>
                <a:sym typeface="Symbol" pitchFamily="18" charset="2"/>
              </a:rPr>
              <a:t></a:t>
            </a:r>
            <a:r>
              <a:rPr lang="pl-PL" sz="1400" dirty="0" smtClean="0">
                <a:latin typeface="Albertus Medium"/>
              </a:rPr>
              <a:t>Zdzisław </a:t>
            </a:r>
            <a:r>
              <a:rPr lang="pl-PL" sz="1400" dirty="0" err="1" smtClean="0">
                <a:latin typeface="Albertus Medium"/>
              </a:rPr>
              <a:t>Papir</a:t>
            </a:r>
            <a:endParaRPr lang="pl-PL" b="0" dirty="0">
              <a:latin typeface="Albertus Medium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ACA2F-854A-4127-ACDE-3E887D167B28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grpSp>
        <p:nvGrpSpPr>
          <p:cNvPr id="13" name="Grupa 12"/>
          <p:cNvGrpSpPr/>
          <p:nvPr/>
        </p:nvGrpSpPr>
        <p:grpSpPr>
          <a:xfrm>
            <a:off x="35074" y="2738955"/>
            <a:ext cx="5028999" cy="4107610"/>
            <a:chOff x="35074" y="2738955"/>
            <a:chExt cx="5028999" cy="4107610"/>
          </a:xfrm>
        </p:grpSpPr>
        <p:pic>
          <p:nvPicPr>
            <p:cNvPr id="17" name="Obraz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74" y="2738955"/>
              <a:ext cx="5028999" cy="4107610"/>
            </a:xfrm>
            <a:prstGeom prst="rect">
              <a:avLst/>
            </a:prstGeom>
          </p:spPr>
        </p:pic>
        <p:cxnSp>
          <p:nvCxnSpPr>
            <p:cNvPr id="8" name="Łącznik prosty 7"/>
            <p:cNvCxnSpPr/>
            <p:nvPr/>
          </p:nvCxnSpPr>
          <p:spPr bwMode="auto">
            <a:xfrm>
              <a:off x="467544" y="3933056"/>
              <a:ext cx="0" cy="244827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" name="Grupa 6"/>
          <p:cNvGrpSpPr/>
          <p:nvPr/>
        </p:nvGrpSpPr>
        <p:grpSpPr>
          <a:xfrm>
            <a:off x="3733159" y="2183310"/>
            <a:ext cx="5333333" cy="4000000"/>
            <a:chOff x="3743942" y="2103897"/>
            <a:chExt cx="5333333" cy="4000000"/>
          </a:xfrm>
          <a:solidFill>
            <a:schemeClr val="bg1"/>
          </a:solidFill>
        </p:grpSpPr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3942" y="2103897"/>
              <a:ext cx="5333333" cy="4000000"/>
            </a:xfrm>
            <a:prstGeom prst="rect">
              <a:avLst/>
            </a:prstGeom>
            <a:grpFill/>
          </p:spPr>
        </p:pic>
        <p:cxnSp>
          <p:nvCxnSpPr>
            <p:cNvPr id="3" name="Łącznik prosty 2"/>
            <p:cNvCxnSpPr/>
            <p:nvPr/>
          </p:nvCxnSpPr>
          <p:spPr bwMode="auto">
            <a:xfrm>
              <a:off x="4447034" y="3059435"/>
              <a:ext cx="4104456" cy="0"/>
            </a:xfrm>
            <a:prstGeom prst="line">
              <a:avLst/>
            </a:prstGeom>
            <a:grpFill/>
            <a:ln w="349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Łącznik prosty 5"/>
            <p:cNvCxnSpPr/>
            <p:nvPr/>
          </p:nvCxnSpPr>
          <p:spPr bwMode="auto">
            <a:xfrm>
              <a:off x="8551490" y="3059435"/>
              <a:ext cx="0" cy="2601813"/>
            </a:xfrm>
            <a:prstGeom prst="line">
              <a:avLst/>
            </a:prstGeom>
            <a:grpFill/>
            <a:ln w="349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Łącznik prosty 10"/>
            <p:cNvCxnSpPr/>
            <p:nvPr/>
          </p:nvCxnSpPr>
          <p:spPr bwMode="auto">
            <a:xfrm>
              <a:off x="4435549" y="3059434"/>
              <a:ext cx="0" cy="2601813"/>
            </a:xfrm>
            <a:prstGeom prst="line">
              <a:avLst/>
            </a:prstGeom>
            <a:grpFill/>
            <a:ln w="349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72865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Text Box 73"/>
          <p:cNvSpPr txBox="1">
            <a:spLocks noChangeArrowheads="1"/>
          </p:cNvSpPr>
          <p:nvPr/>
        </p:nvSpPr>
        <p:spPr bwMode="auto">
          <a:xfrm>
            <a:off x="5724128" y="6550223"/>
            <a:ext cx="3326552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Albertus Medium"/>
                <a:sym typeface="Symbol" pitchFamily="18" charset="2"/>
              </a:rPr>
              <a:t>„Sygnały i systemy” </a:t>
            </a:r>
            <a:r>
              <a:rPr lang="pl-PL" sz="1400" b="1" dirty="0" smtClean="0">
                <a:latin typeface="Albertus Medium"/>
              </a:rPr>
              <a:t>Zdzisław </a:t>
            </a:r>
            <a:r>
              <a:rPr lang="pl-PL" sz="1400" b="1" dirty="0" err="1" smtClean="0">
                <a:latin typeface="Albertus Medium"/>
              </a:rPr>
              <a:t>Papir</a:t>
            </a:r>
            <a:endParaRPr lang="pl-PL" dirty="0">
              <a:latin typeface="Albertus Medium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sp>
        <p:nvSpPr>
          <p:cNvPr id="114" name="Text Box 72"/>
          <p:cNvSpPr txBox="1">
            <a:spLocks noChangeArrowheads="1"/>
          </p:cNvSpPr>
          <p:nvPr/>
        </p:nvSpPr>
        <p:spPr bwMode="auto">
          <a:xfrm>
            <a:off x="251520" y="1998106"/>
            <a:ext cx="782568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Albertus Medium" pitchFamily="34" charset="0"/>
              </a:rPr>
              <a:t>kształtowanie </a:t>
            </a:r>
            <a:r>
              <a:rPr lang="pl-PL" sz="2000" b="1" dirty="0">
                <a:latin typeface="Albertus Medium" pitchFamily="34" charset="0"/>
              </a:rPr>
              <a:t>charakterystyk sygnałów (filtracja</a:t>
            </a:r>
            <a:r>
              <a:rPr lang="pl-PL" sz="2000" b="1" dirty="0" smtClean="0">
                <a:latin typeface="Albertus Medium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l-PL" sz="2000" dirty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dirty="0">
                <a:latin typeface="Albertus Medium" pitchFamily="34" charset="0"/>
              </a:rPr>
              <a:t>w</a:t>
            </a:r>
            <a:r>
              <a:rPr lang="pl-PL" sz="2000" b="1" dirty="0" smtClean="0">
                <a:latin typeface="Albertus Medium" pitchFamily="34" charset="0"/>
              </a:rPr>
              <a:t>yznaczanie szerokości pasma przekazywanych sygnałów</a:t>
            </a:r>
          </a:p>
          <a:p>
            <a:pPr algn="l"/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b="1" dirty="0">
                <a:latin typeface="Albertus Medium" pitchFamily="34" charset="0"/>
              </a:rPr>
              <a:t>z</a:t>
            </a:r>
            <a:r>
              <a:rPr lang="pl-PL" sz="2000" b="1" dirty="0" smtClean="0">
                <a:latin typeface="Albertus Medium" pitchFamily="34" charset="0"/>
              </a:rPr>
              <a:t>wielokrotnianie kanałów transmisyjnych (modulacja)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b="1" dirty="0">
                <a:latin typeface="Albertus Medium" pitchFamily="34" charset="0"/>
              </a:rPr>
              <a:t>p</a:t>
            </a:r>
            <a:r>
              <a:rPr lang="pl-PL" sz="2000" b="1" dirty="0" smtClean="0">
                <a:latin typeface="Albertus Medium" pitchFamily="34" charset="0"/>
              </a:rPr>
              <a:t>róbkowanie i kwantyzacja sygnałów (cyfryzacja)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Albertus Medium" pitchFamily="34" charset="0"/>
              </a:rPr>
              <a:t>wykrywanie sygnałów w szumie (detekcja)</a:t>
            </a:r>
          </a:p>
          <a:p>
            <a:pPr algn="l"/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Albertus Medium" pitchFamily="34" charset="0"/>
              </a:rPr>
              <a:t>analiza odporności transmisji na zakłócenia</a:t>
            </a:r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l-PL" sz="2000" b="1" dirty="0" smtClean="0">
              <a:latin typeface="Albertus Medium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2000" b="1" dirty="0">
                <a:latin typeface="Albertus Medium" pitchFamily="34" charset="0"/>
              </a:rPr>
              <a:t>k</a:t>
            </a:r>
            <a:r>
              <a:rPr lang="pl-PL" sz="2000" b="1" dirty="0" smtClean="0">
                <a:latin typeface="Albertus Medium" pitchFamily="34" charset="0"/>
              </a:rPr>
              <a:t>ompresja sygnałów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51520" y="548680"/>
            <a:ext cx="5442516" cy="1077218"/>
          </a:xfrm>
          <a:prstGeom prst="rect">
            <a:avLst/>
          </a:prstGeom>
          <a:solidFill>
            <a:srgbClr val="CC9900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latin typeface="Albertus Medium"/>
                <a:ea typeface="+mj-ea"/>
                <a:cs typeface="+mj-cs"/>
              </a:rPr>
              <a:t>Podstawowe zastosowania</a:t>
            </a:r>
            <a:br>
              <a:rPr kumimoji="1" lang="pl-PL" sz="3200" dirty="0" smtClean="0">
                <a:latin typeface="Albertus Medium"/>
                <a:ea typeface="+mj-ea"/>
                <a:cs typeface="+mj-cs"/>
              </a:rPr>
            </a:br>
            <a:r>
              <a:rPr kumimoji="1" lang="pl-PL" sz="3200" dirty="0" smtClean="0">
                <a:latin typeface="Albertus Medium"/>
                <a:ea typeface="+mj-ea"/>
                <a:cs typeface="+mj-cs"/>
              </a:rPr>
              <a:t>w telekomunikacji</a:t>
            </a:r>
            <a:endParaRPr kumimoji="1" lang="pl-PL" sz="3200" b="1" dirty="0">
              <a:latin typeface="Albertus Medium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2262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844574" y="1689563"/>
            <a:ext cx="7564567" cy="1212379"/>
            <a:chOff x="852724" y="1185675"/>
            <a:chExt cx="7564567" cy="1212379"/>
          </a:xfrm>
        </p:grpSpPr>
        <p:sp>
          <p:nvSpPr>
            <p:cNvPr id="1050" name="Line 53"/>
            <p:cNvSpPr>
              <a:spLocks noChangeShapeType="1"/>
            </p:cNvSpPr>
            <p:nvPr/>
          </p:nvSpPr>
          <p:spPr bwMode="auto">
            <a:xfrm>
              <a:off x="5961200" y="1730715"/>
              <a:ext cx="838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lbertus Medium"/>
              </a:endParaRPr>
            </a:p>
          </p:txBody>
        </p:sp>
        <p:sp>
          <p:nvSpPr>
            <p:cNvPr id="1045" name="Rectangle 45"/>
            <p:cNvSpPr>
              <a:spLocks noChangeArrowheads="1"/>
            </p:cNvSpPr>
            <p:nvPr/>
          </p:nvSpPr>
          <p:spPr bwMode="auto">
            <a:xfrm>
              <a:off x="3131191" y="1400033"/>
              <a:ext cx="2830009" cy="622367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lbertus Medium"/>
              </a:endParaRPr>
            </a:p>
          </p:txBody>
        </p:sp>
        <p:sp>
          <p:nvSpPr>
            <p:cNvPr id="1047" name="Line 47"/>
            <p:cNvSpPr>
              <a:spLocks noChangeShapeType="1"/>
            </p:cNvSpPr>
            <p:nvPr/>
          </p:nvSpPr>
          <p:spPr bwMode="auto">
            <a:xfrm>
              <a:off x="2292813" y="1730715"/>
              <a:ext cx="838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lbertus Medium"/>
              </a:endParaRPr>
            </a:p>
          </p:txBody>
        </p:sp>
        <p:graphicFrame>
          <p:nvGraphicFramePr>
            <p:cNvPr id="1028" name="Object 6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85820968"/>
                </p:ext>
              </p:extLst>
            </p:nvPr>
          </p:nvGraphicFramePr>
          <p:xfrm>
            <a:off x="2292813" y="1185675"/>
            <a:ext cx="60325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4" name="Równanie" r:id="rId4" imgW="266400" imgH="215640" progId="Equation.3">
                    <p:embed/>
                  </p:oleObj>
                </mc:Choice>
                <mc:Fallback>
                  <p:oleObj name="Równanie" r:id="rId4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2813" y="1185675"/>
                          <a:ext cx="60325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1" name="Object 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4062504"/>
                </p:ext>
              </p:extLst>
            </p:nvPr>
          </p:nvGraphicFramePr>
          <p:xfrm>
            <a:off x="6053102" y="1204393"/>
            <a:ext cx="16002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5" name="Equation" r:id="rId6" imgW="711000" imgH="215640" progId="Equation.3">
                    <p:embed/>
                  </p:oleObj>
                </mc:Choice>
                <mc:Fallback>
                  <p:oleObj name="Equation" r:id="rId6" imgW="711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53102" y="1204393"/>
                          <a:ext cx="1600200" cy="485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2" name="Text Box 67"/>
            <p:cNvSpPr txBox="1">
              <a:spLocks noChangeArrowheads="1"/>
            </p:cNvSpPr>
            <p:nvPr/>
          </p:nvSpPr>
          <p:spPr bwMode="auto">
            <a:xfrm>
              <a:off x="852724" y="1376772"/>
              <a:ext cx="145103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dirty="0">
                  <a:latin typeface="Albertus Medium" pitchFamily="34" charset="0"/>
                </a:rPr>
                <a:t>s</a:t>
              </a:r>
              <a:r>
                <a:rPr lang="pl-PL" sz="2000" b="1" dirty="0" smtClean="0">
                  <a:latin typeface="Albertus Medium" pitchFamily="34" charset="0"/>
                </a:rPr>
                <a:t>ygnał</a:t>
              </a:r>
              <a:br>
                <a:rPr lang="pl-PL" sz="2000" b="1" dirty="0" smtClean="0">
                  <a:latin typeface="Albertus Medium" pitchFamily="34" charset="0"/>
                </a:rPr>
              </a:br>
              <a:r>
                <a:rPr lang="pl-PL" sz="2000" b="1" dirty="0" smtClean="0">
                  <a:latin typeface="Albertus Medium" pitchFamily="34" charset="0"/>
                </a:rPr>
                <a:t>wejściowy</a:t>
              </a:r>
              <a:endParaRPr lang="pl-PL" sz="2000" b="1" dirty="0">
                <a:latin typeface="Albertus Medium" pitchFamily="34" charset="0"/>
              </a:endParaRPr>
            </a:p>
          </p:txBody>
        </p:sp>
        <p:sp>
          <p:nvSpPr>
            <p:cNvPr id="1043" name="Text Box 68"/>
            <p:cNvSpPr txBox="1">
              <a:spLocks noChangeArrowheads="1"/>
            </p:cNvSpPr>
            <p:nvPr/>
          </p:nvSpPr>
          <p:spPr bwMode="auto">
            <a:xfrm>
              <a:off x="6966252" y="1690168"/>
              <a:ext cx="145103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dirty="0">
                  <a:latin typeface="Albertus Medium" pitchFamily="34" charset="0"/>
                </a:rPr>
                <a:t>s</a:t>
              </a:r>
              <a:r>
                <a:rPr lang="pl-PL" sz="2000" b="1" dirty="0" smtClean="0">
                  <a:latin typeface="Albertus Medium" pitchFamily="34" charset="0"/>
                </a:rPr>
                <a:t>ygnał</a:t>
              </a:r>
              <a:br>
                <a:rPr lang="pl-PL" sz="2000" b="1" dirty="0" smtClean="0">
                  <a:latin typeface="Albertus Medium" pitchFamily="34" charset="0"/>
                </a:rPr>
              </a:br>
              <a:r>
                <a:rPr lang="pl-PL" sz="2000" b="1" dirty="0" smtClean="0">
                  <a:latin typeface="Albertus Medium" pitchFamily="34" charset="0"/>
                </a:rPr>
                <a:t>wyjściowy</a:t>
              </a:r>
              <a:endParaRPr lang="pl-PL" sz="2000" b="1" dirty="0">
                <a:latin typeface="Albertus Medium" pitchFamily="34" charset="0"/>
              </a:endParaRPr>
            </a:p>
          </p:txBody>
        </p:sp>
      </p:grpSp>
      <p:sp>
        <p:nvSpPr>
          <p:cNvPr id="1034" name="Text Box 70"/>
          <p:cNvSpPr txBox="1">
            <a:spLocks noChangeArrowheads="1"/>
          </p:cNvSpPr>
          <p:nvPr/>
        </p:nvSpPr>
        <p:spPr bwMode="auto">
          <a:xfrm>
            <a:off x="925381" y="3047035"/>
            <a:ext cx="8125299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2000" b="1" dirty="0" smtClean="0">
                <a:solidFill>
                  <a:schemeClr val="tx2"/>
                </a:solidFill>
                <a:latin typeface="+mn-lt"/>
              </a:rPr>
              <a:t>Sygnał</a:t>
            </a:r>
            <a:r>
              <a:rPr lang="pl-PL" sz="2000" b="1" dirty="0" smtClean="0">
                <a:latin typeface="+mn-lt"/>
              </a:rPr>
              <a:t> </a:t>
            </a:r>
            <a:r>
              <a:rPr lang="pl-PL" sz="2000" b="1" dirty="0">
                <a:latin typeface="+mn-lt"/>
              </a:rPr>
              <a:t>– </a:t>
            </a:r>
            <a:r>
              <a:rPr lang="pl-PL" sz="2000" b="1" dirty="0" smtClean="0">
                <a:latin typeface="+mn-lt"/>
              </a:rPr>
              <a:t>wielkość fizyczna (elektryczna) zmienna w czasie 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000" b="1" dirty="0" smtClean="0">
                <a:latin typeface="+mn-lt"/>
              </a:rPr>
              <a:t>.</a:t>
            </a:r>
            <a:endParaRPr lang="pl-PL" sz="2000" b="1" dirty="0">
              <a:latin typeface="+mn-lt"/>
            </a:endParaRPr>
          </a:p>
          <a:p>
            <a:pPr algn="l"/>
            <a:r>
              <a:rPr lang="pl-PL" sz="2000" b="1" dirty="0" smtClean="0">
                <a:solidFill>
                  <a:schemeClr val="tx2"/>
                </a:solidFill>
                <a:latin typeface="+mn-lt"/>
              </a:rPr>
              <a:t>Sygnał wejściowy </a:t>
            </a:r>
            <a:r>
              <a:rPr lang="pl-PL" sz="2000" b="1" dirty="0">
                <a:latin typeface="+mn-lt"/>
              </a:rPr>
              <a:t>– </a:t>
            </a:r>
            <a:r>
              <a:rPr lang="pl-PL" sz="2000" b="1" dirty="0" smtClean="0">
                <a:latin typeface="+mn-lt"/>
              </a:rPr>
              <a:t>sygnał </a:t>
            </a:r>
            <a:r>
              <a:rPr lang="pl-PL" sz="2000" dirty="0" smtClean="0">
                <a:latin typeface="+mn-lt"/>
              </a:rPr>
              <a:t>wprowadzany do</a:t>
            </a:r>
            <a:r>
              <a:rPr lang="pl-PL" sz="2000" b="1" dirty="0" smtClean="0">
                <a:latin typeface="+mn-lt"/>
              </a:rPr>
              <a:t> systemu </a:t>
            </a:r>
            <a:r>
              <a:rPr lang="pl-PL" sz="2000" dirty="0" smtClean="0">
                <a:latin typeface="+mn-lt"/>
              </a:rPr>
              <a:t>telekomunikacyjnego</a:t>
            </a:r>
            <a:endParaRPr lang="pl-PL" sz="2000" b="1" dirty="0">
              <a:latin typeface="+mn-lt"/>
            </a:endParaRPr>
          </a:p>
          <a:p>
            <a:pPr algn="l"/>
            <a:r>
              <a:rPr lang="pl-PL" sz="2000" b="1" dirty="0" smtClean="0">
                <a:solidFill>
                  <a:schemeClr val="tx2"/>
                </a:solidFill>
                <a:latin typeface="+mn-lt"/>
              </a:rPr>
              <a:t>Sygnał wyjściowy </a:t>
            </a:r>
            <a:r>
              <a:rPr lang="pl-PL" sz="2000" b="1" dirty="0">
                <a:latin typeface="+mn-lt"/>
              </a:rPr>
              <a:t>– </a:t>
            </a:r>
            <a:r>
              <a:rPr lang="pl-PL" sz="2000" dirty="0" smtClean="0">
                <a:latin typeface="+mn-lt"/>
              </a:rPr>
              <a:t>sygnał odbierany z systemu telekomunikacyjnego</a:t>
            </a:r>
            <a:endParaRPr lang="pl-PL" sz="2000" dirty="0">
              <a:latin typeface="+mn-lt"/>
            </a:endParaRPr>
          </a:p>
        </p:txBody>
      </p:sp>
      <p:sp>
        <p:nvSpPr>
          <p:cNvPr id="1035" name="Text Box 71"/>
          <p:cNvSpPr txBox="1">
            <a:spLocks noChangeArrowheads="1"/>
          </p:cNvSpPr>
          <p:nvPr/>
        </p:nvSpPr>
        <p:spPr bwMode="auto">
          <a:xfrm>
            <a:off x="925381" y="4822369"/>
            <a:ext cx="7822644" cy="169277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Przedmiot „Sygnały i systemy” dotyczy </a:t>
            </a:r>
            <a:r>
              <a:rPr lang="pl-PL" sz="2000" dirty="0" smtClean="0">
                <a:latin typeface="+mn-lt"/>
              </a:rPr>
              <a:t>analizy częstotliwościowej:</a:t>
            </a:r>
            <a:endParaRPr lang="pl-PL" sz="2000" b="1" dirty="0">
              <a:latin typeface="+mn-lt"/>
            </a:endParaRPr>
          </a:p>
          <a:p>
            <a:pPr algn="l">
              <a:buFontTx/>
              <a:buChar char="•"/>
            </a:pP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właściwości sygnałów 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), </a:t>
            </a:r>
            <a:r>
              <a:rPr lang="pl-PL" sz="2200" b="1" i="1" dirty="0" smtClean="0">
                <a:latin typeface="+mj-lt"/>
              </a:rPr>
              <a:t>y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</a:t>
            </a:r>
            <a:endParaRPr lang="pl-PL" sz="2200" b="1" i="1" dirty="0">
              <a:latin typeface="+mj-lt"/>
            </a:endParaRPr>
          </a:p>
          <a:p>
            <a:pPr algn="l">
              <a:buFontTx/>
              <a:buChar char="•"/>
            </a:pP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przetwarzania sygnałów (zmiany ich właściwości) w systemach telekomunikacyjnych, 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 </a:t>
            </a:r>
            <a:r>
              <a:rPr lang="pl-PL" sz="2200" b="1" dirty="0" smtClean="0">
                <a:latin typeface="+mj-lt"/>
                <a:sym typeface="Symbol"/>
              </a:rPr>
              <a:t> </a:t>
            </a:r>
            <a:r>
              <a:rPr lang="pl-PL" sz="2200" b="1" i="1" dirty="0" smtClean="0">
                <a:latin typeface="+mj-lt"/>
                <a:sym typeface="Symbol"/>
              </a:rPr>
              <a:t>y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 </a:t>
            </a:r>
            <a:endParaRPr lang="pl-PL" sz="2200" dirty="0">
              <a:latin typeface="+mj-lt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sp>
        <p:nvSpPr>
          <p:cNvPr id="16" name="Text Box 73"/>
          <p:cNvSpPr txBox="1">
            <a:spLocks noChangeArrowheads="1"/>
          </p:cNvSpPr>
          <p:nvPr/>
        </p:nvSpPr>
        <p:spPr bwMode="auto">
          <a:xfrm>
            <a:off x="5724128" y="6550223"/>
            <a:ext cx="3326552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Albertus Medium"/>
                <a:sym typeface="Symbol" pitchFamily="18" charset="2"/>
              </a:rPr>
              <a:t>„Sygnały i systemy” </a:t>
            </a:r>
            <a:r>
              <a:rPr lang="pl-PL" sz="1400" b="1" dirty="0" smtClean="0">
                <a:latin typeface="Albertus Medium"/>
              </a:rPr>
              <a:t>Zdzisław </a:t>
            </a:r>
            <a:r>
              <a:rPr lang="pl-PL" sz="1400" b="1" dirty="0" err="1" smtClean="0">
                <a:latin typeface="Albertus Medium"/>
              </a:rPr>
              <a:t>Papir</a:t>
            </a:r>
            <a:endParaRPr lang="pl-PL" dirty="0">
              <a:latin typeface="Albertus Medium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251520" y="548680"/>
            <a:ext cx="4698722" cy="646331"/>
          </a:xfrm>
          <a:prstGeom prst="rect">
            <a:avLst/>
          </a:prstGeom>
          <a:solidFill>
            <a:srgbClr val="CC9900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dirty="0" smtClean="0">
                <a:latin typeface="Albertus Medium"/>
                <a:ea typeface="+mj-ea"/>
                <a:cs typeface="+mj-cs"/>
              </a:rPr>
              <a:t>Podstawowe pojęcia</a:t>
            </a:r>
            <a:endParaRPr kumimoji="1" lang="pl-PL" sz="3600" b="1" dirty="0">
              <a:latin typeface="Albertus Medium"/>
              <a:ea typeface="+mj-ea"/>
              <a:cs typeface="+mj-cs"/>
            </a:endParaRPr>
          </a:p>
        </p:txBody>
      </p:sp>
      <p:sp>
        <p:nvSpPr>
          <p:cNvPr id="18" name="Text Box 68"/>
          <p:cNvSpPr txBox="1">
            <a:spLocks noChangeArrowheads="1"/>
          </p:cNvSpPr>
          <p:nvPr/>
        </p:nvSpPr>
        <p:spPr bwMode="auto">
          <a:xfrm>
            <a:off x="3300665" y="1852085"/>
            <a:ext cx="24785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pl-PL" sz="2000" b="1" dirty="0" smtClean="0">
                <a:latin typeface="Albertus Medium" pitchFamily="34" charset="0"/>
              </a:rPr>
              <a:t>System</a:t>
            </a:r>
            <a:br>
              <a:rPr lang="pl-PL" sz="2000" b="1" dirty="0" smtClean="0">
                <a:latin typeface="Albertus Medium" pitchFamily="34" charset="0"/>
              </a:rPr>
            </a:br>
            <a:r>
              <a:rPr lang="pl-PL" sz="2000" dirty="0" smtClean="0">
                <a:latin typeface="Albertus Medium" pitchFamily="34" charset="0"/>
              </a:rPr>
              <a:t>telekomunikacyjny</a:t>
            </a:r>
            <a:endParaRPr lang="pl-PL" sz="2000" b="1" dirty="0">
              <a:latin typeface="Albertus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36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" grpId="0"/>
      <p:bldP spid="10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a 5"/>
          <p:cNvGrpSpPr/>
          <p:nvPr/>
        </p:nvGrpSpPr>
        <p:grpSpPr>
          <a:xfrm>
            <a:off x="1036322" y="3488539"/>
            <a:ext cx="8088526" cy="2952328"/>
            <a:chOff x="1036322" y="3488539"/>
            <a:chExt cx="8088526" cy="2952328"/>
          </a:xfrm>
        </p:grpSpPr>
        <p:sp>
          <p:nvSpPr>
            <p:cNvPr id="21" name="pole tekstowe 20"/>
            <p:cNvSpPr txBox="1"/>
            <p:nvPr/>
          </p:nvSpPr>
          <p:spPr>
            <a:xfrm>
              <a:off x="6202623" y="3490280"/>
              <a:ext cx="1608133" cy="64633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Kanał</a:t>
              </a:r>
              <a:br>
                <a:rPr lang="pl-PL" sz="1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1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transmisyjny</a:t>
              </a:r>
              <a:endParaRPr lang="pl-PL" sz="1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6407340" y="5870719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+mn-lt"/>
                </a:rPr>
                <a:t>Odbiornik</a:t>
              </a:r>
            </a:p>
          </p:txBody>
        </p:sp>
        <p:sp>
          <p:nvSpPr>
            <p:cNvPr id="23" name="pole tekstowe 22"/>
            <p:cNvSpPr txBox="1"/>
            <p:nvPr/>
          </p:nvSpPr>
          <p:spPr>
            <a:xfrm>
              <a:off x="1461318" y="3607800"/>
              <a:ext cx="1125629" cy="46166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l-PL" sz="1200" b="1" dirty="0" smtClean="0">
                  <a:latin typeface="+mn-lt"/>
                </a:rPr>
                <a:t>Filtr dolno-</a:t>
              </a:r>
              <a:br>
                <a:rPr lang="pl-PL" sz="1200" b="1" dirty="0" smtClean="0">
                  <a:latin typeface="+mn-lt"/>
                </a:rPr>
              </a:br>
              <a:r>
                <a:rPr lang="pl-PL" sz="1200" b="1" dirty="0" smtClean="0">
                  <a:latin typeface="+mn-lt"/>
                </a:rPr>
                <a:t>przepustowy</a:t>
              </a:r>
              <a:endParaRPr lang="pl-PL" sz="1200" b="1" dirty="0">
                <a:latin typeface="+mn-lt"/>
              </a:endParaRPr>
            </a:p>
          </p:txBody>
        </p:sp>
        <p:sp>
          <p:nvSpPr>
            <p:cNvPr id="24" name="pole tekstowe 23"/>
            <p:cNvSpPr txBox="1"/>
            <p:nvPr/>
          </p:nvSpPr>
          <p:spPr>
            <a:xfrm>
              <a:off x="2629909" y="3494455"/>
              <a:ext cx="700833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l-PL" sz="1200" b="1" dirty="0" smtClean="0">
                  <a:latin typeface="+mn-lt"/>
                </a:rPr>
                <a:t>Mo-</a:t>
              </a:r>
              <a:br>
                <a:rPr lang="pl-PL" sz="1200" b="1" dirty="0" smtClean="0">
                  <a:latin typeface="+mn-lt"/>
                </a:rPr>
              </a:br>
              <a:r>
                <a:rPr lang="pl-PL" sz="1200" b="1" dirty="0" err="1" smtClean="0">
                  <a:latin typeface="+mn-lt"/>
                </a:rPr>
                <a:t>dula-tor</a:t>
              </a:r>
              <a:endParaRPr lang="pl-PL" sz="1200" b="1" dirty="0">
                <a:latin typeface="+mn-lt"/>
              </a:endParaRPr>
            </a:p>
          </p:txBody>
        </p:sp>
        <p:sp>
          <p:nvSpPr>
            <p:cNvPr id="25" name="Prostokąt 24"/>
            <p:cNvSpPr/>
            <p:nvPr/>
          </p:nvSpPr>
          <p:spPr bwMode="auto">
            <a:xfrm>
              <a:off x="1454122" y="3488539"/>
              <a:ext cx="3305027" cy="648072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6" name="Nawias klamrowy zamykający 25"/>
            <p:cNvSpPr/>
            <p:nvPr/>
          </p:nvSpPr>
          <p:spPr bwMode="auto">
            <a:xfrm rot="5400000">
              <a:off x="2889324" y="2984483"/>
              <a:ext cx="432048" cy="3168352"/>
            </a:xfrm>
            <a:prstGeom prst="rightBrac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7" name="pole tekstowe 26"/>
            <p:cNvSpPr txBox="1"/>
            <p:nvPr/>
          </p:nvSpPr>
          <p:spPr>
            <a:xfrm>
              <a:off x="2623720" y="4200411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+mn-lt"/>
                </a:rPr>
                <a:t>Nadajnik</a:t>
              </a:r>
            </a:p>
          </p:txBody>
        </p:sp>
        <p:sp>
          <p:nvSpPr>
            <p:cNvPr id="28" name="pole tekstowe 27"/>
            <p:cNvSpPr txBox="1"/>
            <p:nvPr/>
          </p:nvSpPr>
          <p:spPr>
            <a:xfrm>
              <a:off x="3436534" y="3607800"/>
              <a:ext cx="1298753" cy="46166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l-PL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Filtr pasmowo-</a:t>
              </a:r>
              <a:br>
                <a:rPr lang="pl-PL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przepustowy</a:t>
              </a:r>
              <a:endParaRPr lang="pl-PL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9" name="Grupa 28"/>
            <p:cNvGrpSpPr/>
            <p:nvPr/>
          </p:nvGrpSpPr>
          <p:grpSpPr>
            <a:xfrm>
              <a:off x="5056904" y="5216731"/>
              <a:ext cx="3672408" cy="1224136"/>
              <a:chOff x="5076056" y="4869160"/>
              <a:chExt cx="3672408" cy="1224136"/>
            </a:xfrm>
          </p:grpSpPr>
          <p:sp>
            <p:nvSpPr>
              <p:cNvPr id="30" name="pole tekstowe 29"/>
              <p:cNvSpPr txBox="1"/>
              <p:nvPr/>
            </p:nvSpPr>
            <p:spPr>
              <a:xfrm>
                <a:off x="6702598" y="4875076"/>
                <a:ext cx="676788" cy="6463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200" b="1" dirty="0" smtClean="0">
                    <a:latin typeface="+mn-lt"/>
                  </a:rPr>
                  <a:t>Demo-</a:t>
                </a:r>
                <a:br>
                  <a:rPr lang="pl-PL" sz="1200" b="1" dirty="0" smtClean="0">
                    <a:latin typeface="+mn-lt"/>
                  </a:rPr>
                </a:br>
                <a:r>
                  <a:rPr lang="pl-PL" sz="1200" b="1" dirty="0" err="1" smtClean="0">
                    <a:latin typeface="+mn-lt"/>
                  </a:rPr>
                  <a:t>dula</a:t>
                </a:r>
                <a:r>
                  <a:rPr lang="pl-PL" sz="1200" b="1" dirty="0" smtClean="0">
                    <a:latin typeface="+mn-lt"/>
                  </a:rPr>
                  <a:t>-</a:t>
                </a:r>
              </a:p>
              <a:p>
                <a:r>
                  <a:rPr lang="pl-PL" sz="1200" b="1" dirty="0" smtClean="0">
                    <a:latin typeface="+mn-lt"/>
                  </a:rPr>
                  <a:t>tor</a:t>
                </a:r>
                <a:endParaRPr lang="pl-PL" sz="1200" b="1" dirty="0">
                  <a:latin typeface="+mn-lt"/>
                </a:endParaRPr>
              </a:p>
            </p:txBody>
          </p:sp>
          <p:sp>
            <p:nvSpPr>
              <p:cNvPr id="31" name="Prostokąt 30"/>
              <p:cNvSpPr/>
              <p:nvPr/>
            </p:nvSpPr>
            <p:spPr bwMode="auto">
              <a:xfrm>
                <a:off x="5076056" y="4869160"/>
                <a:ext cx="3672408" cy="648072"/>
              </a:xfrm>
              <a:prstGeom prst="rect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Nawias klamrowy zamykający 31"/>
              <p:cNvSpPr/>
              <p:nvPr/>
            </p:nvSpPr>
            <p:spPr bwMode="auto">
              <a:xfrm rot="5400000">
                <a:off x="6732240" y="4077072"/>
                <a:ext cx="432048" cy="3600400"/>
              </a:xfrm>
              <a:prstGeom prst="rightBrac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pole tekstowe 32"/>
              <p:cNvSpPr txBox="1"/>
              <p:nvPr/>
            </p:nvSpPr>
            <p:spPr>
              <a:xfrm>
                <a:off x="5191218" y="5013176"/>
                <a:ext cx="1298753" cy="4616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200" b="1" dirty="0" smtClean="0">
                    <a:latin typeface="+mn-lt"/>
                  </a:rPr>
                  <a:t>Filtr pasmowo-</a:t>
                </a:r>
                <a:br>
                  <a:rPr lang="pl-PL" sz="1200" b="1" dirty="0" smtClean="0">
                    <a:latin typeface="+mn-lt"/>
                  </a:rPr>
                </a:br>
                <a:r>
                  <a:rPr lang="pl-PL" sz="1200" b="1" dirty="0" smtClean="0">
                    <a:latin typeface="+mn-lt"/>
                  </a:rPr>
                  <a:t>przepustowy</a:t>
                </a:r>
                <a:endParaRPr lang="pl-PL" sz="1200" b="1" dirty="0">
                  <a:latin typeface="+mn-lt"/>
                </a:endParaRPr>
              </a:p>
            </p:txBody>
          </p:sp>
          <p:sp>
            <p:nvSpPr>
              <p:cNvPr id="34" name="pole tekstowe 33"/>
              <p:cNvSpPr txBox="1"/>
              <p:nvPr/>
            </p:nvSpPr>
            <p:spPr>
              <a:xfrm>
                <a:off x="7524328" y="5013176"/>
                <a:ext cx="1125629" cy="4616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200" b="1" dirty="0" smtClean="0">
                    <a:latin typeface="+mn-lt"/>
                  </a:rPr>
                  <a:t>Filtr dolno-</a:t>
                </a:r>
                <a:br>
                  <a:rPr lang="pl-PL" sz="1200" b="1" dirty="0" smtClean="0">
                    <a:latin typeface="+mn-lt"/>
                  </a:rPr>
                </a:br>
                <a:r>
                  <a:rPr lang="pl-PL" sz="1200" b="1" dirty="0" smtClean="0">
                    <a:latin typeface="+mn-lt"/>
                  </a:rPr>
                  <a:t>przepustowy</a:t>
                </a:r>
                <a:endParaRPr lang="pl-PL" sz="1200" b="1" dirty="0">
                  <a:latin typeface="+mn-lt"/>
                </a:endParaRPr>
              </a:p>
            </p:txBody>
          </p:sp>
        </p:grpSp>
        <p:cxnSp>
          <p:nvCxnSpPr>
            <p:cNvPr id="35" name="Kształt 27"/>
            <p:cNvCxnSpPr>
              <a:stCxn id="21" idx="3"/>
              <a:endCxn id="31" idx="1"/>
            </p:cNvCxnSpPr>
            <p:nvPr/>
          </p:nvCxnSpPr>
          <p:spPr bwMode="auto">
            <a:xfrm flipH="1">
              <a:off x="5056904" y="3813446"/>
              <a:ext cx="2753852" cy="1727321"/>
            </a:xfrm>
            <a:prstGeom prst="bentConnector5">
              <a:avLst>
                <a:gd name="adj1" fmla="val -8301"/>
                <a:gd name="adj2" fmla="val 49975"/>
                <a:gd name="adj3" fmla="val 108301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6" name="Łącznik prosty ze strzałką 35"/>
            <p:cNvCxnSpPr>
              <a:stCxn id="25" idx="3"/>
              <a:endCxn id="21" idx="1"/>
            </p:cNvCxnSpPr>
            <p:nvPr/>
          </p:nvCxnSpPr>
          <p:spPr bwMode="auto">
            <a:xfrm>
              <a:off x="4759149" y="3812575"/>
              <a:ext cx="1443474" cy="871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Łącznik prosty ze strzałką 36"/>
            <p:cNvCxnSpPr/>
            <p:nvPr/>
          </p:nvCxnSpPr>
          <p:spPr bwMode="auto">
            <a:xfrm>
              <a:off x="1036322" y="3775700"/>
              <a:ext cx="401134" cy="871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Łącznik prosty ze strzałką 37"/>
            <p:cNvCxnSpPr/>
            <p:nvPr/>
          </p:nvCxnSpPr>
          <p:spPr bwMode="auto">
            <a:xfrm>
              <a:off x="8723714" y="5549057"/>
              <a:ext cx="401134" cy="871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60" name="pole tekstowe 59"/>
          <p:cNvSpPr txBox="1"/>
          <p:nvPr/>
        </p:nvSpPr>
        <p:spPr>
          <a:xfrm>
            <a:off x="2326490" y="1052736"/>
            <a:ext cx="8515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dirty="0" smtClean="0">
                <a:latin typeface="+mn-lt"/>
              </a:rPr>
              <a:t>Na-</a:t>
            </a:r>
            <a:br>
              <a:rPr lang="pl-PL" sz="1800" dirty="0" smtClean="0">
                <a:latin typeface="+mn-lt"/>
              </a:rPr>
            </a:br>
            <a:r>
              <a:rPr lang="pl-PL" sz="1800" dirty="0" err="1" smtClean="0">
                <a:latin typeface="+mn-lt"/>
              </a:rPr>
              <a:t>dajnik</a:t>
            </a:r>
            <a:endParaRPr lang="pl-PL" sz="1800" dirty="0">
              <a:latin typeface="+mn-lt"/>
            </a:endParaRPr>
          </a:p>
        </p:txBody>
      </p:sp>
      <p:sp>
        <p:nvSpPr>
          <p:cNvPr id="61" name="pole tekstowe 60"/>
          <p:cNvSpPr txBox="1"/>
          <p:nvPr/>
        </p:nvSpPr>
        <p:spPr>
          <a:xfrm>
            <a:off x="3753807" y="1052736"/>
            <a:ext cx="1608133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l-PL" sz="1800" dirty="0" smtClean="0">
                <a:latin typeface="+mn-lt"/>
              </a:rPr>
              <a:t>Kanał</a:t>
            </a:r>
            <a:br>
              <a:rPr lang="pl-PL" sz="1800" dirty="0" smtClean="0">
                <a:latin typeface="+mn-lt"/>
              </a:rPr>
            </a:br>
            <a:r>
              <a:rPr lang="pl-PL" sz="1800" dirty="0" smtClean="0">
                <a:latin typeface="+mn-lt"/>
              </a:rPr>
              <a:t>transmisyjny</a:t>
            </a:r>
            <a:endParaRPr lang="pl-PL" sz="1800" dirty="0">
              <a:latin typeface="+mn-lt"/>
            </a:endParaRPr>
          </a:p>
        </p:txBody>
      </p:sp>
      <p:sp>
        <p:nvSpPr>
          <p:cNvPr id="62" name="pole tekstowe 61"/>
          <p:cNvSpPr txBox="1"/>
          <p:nvPr/>
        </p:nvSpPr>
        <p:spPr>
          <a:xfrm>
            <a:off x="6031602" y="1051000"/>
            <a:ext cx="954107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dirty="0" smtClean="0">
                <a:latin typeface="+mn-lt"/>
              </a:rPr>
              <a:t>Od-</a:t>
            </a:r>
            <a:br>
              <a:rPr lang="pl-PL" sz="1800" dirty="0" smtClean="0">
                <a:latin typeface="+mn-lt"/>
              </a:rPr>
            </a:br>
            <a:r>
              <a:rPr lang="pl-PL" sz="1800" dirty="0" err="1" smtClean="0">
                <a:latin typeface="+mn-lt"/>
              </a:rPr>
              <a:t>biornik</a:t>
            </a:r>
            <a:endParaRPr lang="pl-PL" sz="1800" dirty="0" smtClean="0">
              <a:latin typeface="+mn-lt"/>
            </a:endParaRPr>
          </a:p>
        </p:txBody>
      </p:sp>
      <p:cxnSp>
        <p:nvCxnSpPr>
          <p:cNvPr id="69" name="Łącznik prosty ze strzałką 68"/>
          <p:cNvCxnSpPr/>
          <p:nvPr/>
        </p:nvCxnSpPr>
        <p:spPr bwMode="auto">
          <a:xfrm flipH="1">
            <a:off x="3577150" y="1380356"/>
            <a:ext cx="645" cy="1308373"/>
          </a:xfrm>
          <a:prstGeom prst="straightConnector1">
            <a:avLst/>
          </a:prstGeom>
          <a:noFill/>
          <a:ln w="19050" cap="flat" cmpd="sng" algn="ctr">
            <a:solidFill>
              <a:srgbClr val="006600"/>
            </a:solidFill>
            <a:prstDash val="sysDash"/>
            <a:round/>
            <a:headEnd type="oval" w="med" len="med"/>
            <a:tailEnd type="triangle"/>
          </a:ln>
          <a:effectLst/>
        </p:spPr>
      </p:cxnSp>
      <p:sp>
        <p:nvSpPr>
          <p:cNvPr id="70" name="pole tekstowe 69"/>
          <p:cNvSpPr txBox="1"/>
          <p:nvPr/>
        </p:nvSpPr>
        <p:spPr>
          <a:xfrm>
            <a:off x="3733078" y="1881251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dirty="0" smtClean="0">
                <a:latin typeface="+mn-lt"/>
              </a:rPr>
              <a:t>Sygnał</a:t>
            </a:r>
            <a:br>
              <a:rPr lang="pl-PL" sz="1800" dirty="0" smtClean="0">
                <a:latin typeface="+mn-lt"/>
              </a:rPr>
            </a:br>
            <a:r>
              <a:rPr lang="pl-PL" sz="1800" dirty="0" smtClean="0">
                <a:latin typeface="+mn-lt"/>
              </a:rPr>
              <a:t>przekazywany</a:t>
            </a:r>
            <a:endParaRPr lang="pl-PL" sz="1800" dirty="0">
              <a:latin typeface="+mn-lt"/>
            </a:endParaRPr>
          </a:p>
        </p:txBody>
      </p:sp>
      <p:cxnSp>
        <p:nvCxnSpPr>
          <p:cNvPr id="39" name="Łącznik prosty ze strzałką 38"/>
          <p:cNvCxnSpPr/>
          <p:nvPr/>
        </p:nvCxnSpPr>
        <p:spPr bwMode="auto">
          <a:xfrm flipH="1">
            <a:off x="2115451" y="1380356"/>
            <a:ext cx="645" cy="1308373"/>
          </a:xfrm>
          <a:prstGeom prst="straightConnector1">
            <a:avLst/>
          </a:prstGeom>
          <a:noFill/>
          <a:ln w="19050" cap="flat" cmpd="sng" algn="ctr">
            <a:solidFill>
              <a:srgbClr val="006600"/>
            </a:solidFill>
            <a:prstDash val="sysDash"/>
            <a:round/>
            <a:headEnd type="oval" w="med" len="med"/>
            <a:tailEnd type="triangle"/>
          </a:ln>
          <a:effectLst/>
        </p:spPr>
      </p:cxnSp>
      <p:cxnSp>
        <p:nvCxnSpPr>
          <p:cNvPr id="40" name="Łącznik prosty ze strzałką 39"/>
          <p:cNvCxnSpPr/>
          <p:nvPr/>
        </p:nvCxnSpPr>
        <p:spPr bwMode="auto">
          <a:xfrm flipH="1">
            <a:off x="5664859" y="1413954"/>
            <a:ext cx="645" cy="1308373"/>
          </a:xfrm>
          <a:prstGeom prst="straightConnector1">
            <a:avLst/>
          </a:prstGeom>
          <a:noFill/>
          <a:ln w="19050" cap="flat" cmpd="sng" algn="ctr">
            <a:solidFill>
              <a:srgbClr val="006600"/>
            </a:solidFill>
            <a:prstDash val="sysDash"/>
            <a:round/>
            <a:headEnd type="oval" w="med" len="med"/>
            <a:tailEnd type="triangle"/>
          </a:ln>
          <a:effectLst/>
        </p:spPr>
      </p:cxnSp>
      <p:cxnSp>
        <p:nvCxnSpPr>
          <p:cNvPr id="41" name="Łącznik prosty ze strzałką 40"/>
          <p:cNvCxnSpPr/>
          <p:nvPr/>
        </p:nvCxnSpPr>
        <p:spPr bwMode="auto">
          <a:xfrm flipH="1">
            <a:off x="7194292" y="1380356"/>
            <a:ext cx="645" cy="1308373"/>
          </a:xfrm>
          <a:prstGeom prst="straightConnector1">
            <a:avLst/>
          </a:prstGeom>
          <a:noFill/>
          <a:ln w="19050" cap="flat" cmpd="sng" algn="ctr">
            <a:solidFill>
              <a:srgbClr val="006600"/>
            </a:solidFill>
            <a:prstDash val="sysDash"/>
            <a:round/>
            <a:headEnd type="oval" w="med" len="med"/>
            <a:tailEnd type="triangle"/>
          </a:ln>
          <a:effectLst/>
        </p:spPr>
      </p:cxnSp>
      <p:sp>
        <p:nvSpPr>
          <p:cNvPr id="7" name="Prostokąt 6"/>
          <p:cNvSpPr/>
          <p:nvPr/>
        </p:nvSpPr>
        <p:spPr>
          <a:xfrm>
            <a:off x="471926" y="5028273"/>
            <a:ext cx="3494022" cy="16312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txBody>
          <a:bodyPr wrap="square">
            <a:spAutoFit/>
          </a:bodyPr>
          <a:lstStyle/>
          <a:p>
            <a:r>
              <a:rPr lang="pl-PL" sz="2000" dirty="0">
                <a:latin typeface="+mn-lt"/>
              </a:rPr>
              <a:t>Celem wykładu jest </a:t>
            </a:r>
            <a:r>
              <a:rPr lang="pl-PL" sz="2000" dirty="0" smtClean="0">
                <a:latin typeface="+mn-lt"/>
              </a:rPr>
              <a:t>analiza  częstotliwościowa</a:t>
            </a:r>
            <a:r>
              <a:rPr lang="pl-PL" sz="2000" dirty="0">
                <a:latin typeface="+mn-lt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latin typeface="+mn-lt"/>
              </a:rPr>
              <a:t>właściwości sygnałów,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latin typeface="+mn-lt"/>
              </a:rPr>
              <a:t>filtracji,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latin typeface="+mn-lt"/>
              </a:rPr>
              <a:t>modulacji i demodulacji.</a:t>
            </a:r>
          </a:p>
        </p:txBody>
      </p:sp>
      <p:sp>
        <p:nvSpPr>
          <p:cNvPr id="42" name="Text Box 73"/>
          <p:cNvSpPr txBox="1">
            <a:spLocks noChangeArrowheads="1"/>
          </p:cNvSpPr>
          <p:nvPr/>
        </p:nvSpPr>
        <p:spPr bwMode="auto">
          <a:xfrm>
            <a:off x="5724128" y="6550223"/>
            <a:ext cx="3326552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latin typeface="Albertus Medium"/>
                <a:sym typeface="Symbol" pitchFamily="18" charset="2"/>
              </a:rPr>
              <a:t>„Sygnały i systemy” </a:t>
            </a:r>
            <a:r>
              <a:rPr lang="pl-PL" sz="1400" b="1" dirty="0" smtClean="0">
                <a:latin typeface="Albertus Medium"/>
              </a:rPr>
              <a:t>Zdzisław </a:t>
            </a:r>
            <a:r>
              <a:rPr lang="pl-PL" sz="1400" b="1" dirty="0" err="1" smtClean="0">
                <a:latin typeface="Albertus Medium"/>
              </a:rPr>
              <a:t>Papir</a:t>
            </a:r>
            <a:endParaRPr lang="pl-PL" dirty="0">
              <a:latin typeface="Albertus Medium"/>
            </a:endParaRPr>
          </a:p>
        </p:txBody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288883" y="73905"/>
            <a:ext cx="6083717" cy="646331"/>
          </a:xfrm>
          <a:prstGeom prst="rect">
            <a:avLst/>
          </a:prstGeom>
          <a:solidFill>
            <a:srgbClr val="CC9900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dirty="0" smtClean="0">
                <a:latin typeface="Albertus Medium"/>
                <a:ea typeface="+mj-ea"/>
                <a:cs typeface="+mj-cs"/>
              </a:rPr>
              <a:t>System telekomunikacyjny</a:t>
            </a:r>
            <a:endParaRPr kumimoji="1" lang="pl-PL" sz="3600" b="1" dirty="0">
              <a:latin typeface="Albertus Medium"/>
              <a:ea typeface="+mj-ea"/>
              <a:cs typeface="+mj-cs"/>
            </a:endParaRPr>
          </a:p>
        </p:txBody>
      </p:sp>
      <p:cxnSp>
        <p:nvCxnSpPr>
          <p:cNvPr id="8" name="Łącznik prosty ze strzałką 7"/>
          <p:cNvCxnSpPr/>
          <p:nvPr/>
        </p:nvCxnSpPr>
        <p:spPr bwMode="auto">
          <a:xfrm>
            <a:off x="1874294" y="1375901"/>
            <a:ext cx="482314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Łącznik prosty ze strzałką 43"/>
          <p:cNvCxnSpPr>
            <a:endCxn id="61" idx="1"/>
          </p:cNvCxnSpPr>
          <p:nvPr/>
        </p:nvCxnSpPr>
        <p:spPr bwMode="auto">
          <a:xfrm>
            <a:off x="3195377" y="1375901"/>
            <a:ext cx="558430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Łącznik prosty ze strzałką 45"/>
          <p:cNvCxnSpPr>
            <a:endCxn id="62" idx="1"/>
          </p:cNvCxnSpPr>
          <p:nvPr/>
        </p:nvCxnSpPr>
        <p:spPr bwMode="auto">
          <a:xfrm flipV="1">
            <a:off x="5377320" y="1374166"/>
            <a:ext cx="654282" cy="83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Łącznik prosty ze strzałką 47"/>
          <p:cNvCxnSpPr/>
          <p:nvPr/>
        </p:nvCxnSpPr>
        <p:spPr bwMode="auto">
          <a:xfrm>
            <a:off x="6997872" y="1374165"/>
            <a:ext cx="558430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pole tekstowe 67"/>
          <p:cNvSpPr txBox="1"/>
          <p:nvPr/>
        </p:nvSpPr>
        <p:spPr>
          <a:xfrm>
            <a:off x="1490086" y="1881251"/>
            <a:ext cx="132600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Sygnał</a:t>
            </a:r>
            <a:b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wejściowy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pole tekstowe 75"/>
          <p:cNvSpPr txBox="1"/>
          <p:nvPr/>
        </p:nvSpPr>
        <p:spPr>
          <a:xfrm>
            <a:off x="6614085" y="1881251"/>
            <a:ext cx="132600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800" dirty="0" smtClean="0">
                <a:latin typeface="+mn-lt"/>
              </a:rPr>
              <a:t>Sygnał</a:t>
            </a:r>
            <a:br>
              <a:rPr lang="pl-PL" sz="1800" dirty="0" smtClean="0">
                <a:latin typeface="+mn-lt"/>
              </a:rPr>
            </a:br>
            <a:r>
              <a:rPr lang="pl-PL" sz="1800" dirty="0" smtClean="0">
                <a:latin typeface="+mn-lt"/>
              </a:rPr>
              <a:t>wyjściowy</a:t>
            </a:r>
            <a:endParaRPr lang="pl-PL" sz="1800" dirty="0"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15BAB-947A-4B8C-96E6-989680C677E5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671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251520" y="16169"/>
            <a:ext cx="6606296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solidFill>
                  <a:schemeClr val="tx2"/>
                </a:solidFill>
                <a:latin typeface="Albertus Medium"/>
              </a:rPr>
              <a:t>Egzamin, zaliczenie poprawkowe</a:t>
            </a:r>
            <a:endParaRPr kumimoji="1" lang="pl-PL" sz="3200" dirty="0">
              <a:solidFill>
                <a:schemeClr val="tx2"/>
              </a:solidFill>
              <a:latin typeface="Albertus Medium"/>
            </a:endParaRPr>
          </a:p>
        </p:txBody>
      </p:sp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257752" y="922929"/>
            <a:ext cx="8388424" cy="560153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bIns="0" anchor="ctr">
            <a:spAutoFit/>
          </a:bodyPr>
          <a:lstStyle/>
          <a:p>
            <a:pPr marL="457200" indent="-457200">
              <a:buAutoNum type="arabicPeriod"/>
            </a:pPr>
            <a:r>
              <a:rPr lang="pl-PL" sz="1900" b="0" dirty="0" smtClean="0">
                <a:latin typeface="+mn-lt"/>
                <a:cs typeface="Times New Roman" pitchFamily="18" charset="0"/>
                <a:sym typeface="Symbol" pitchFamily="18" charset="2"/>
              </a:rPr>
              <a:t>Warunkiem </a:t>
            </a:r>
            <a:r>
              <a:rPr lang="pl-PL" sz="1900" b="0" dirty="0">
                <a:latin typeface="+mn-lt"/>
                <a:cs typeface="Times New Roman" pitchFamily="18" charset="0"/>
                <a:sym typeface="Symbol" pitchFamily="18" charset="2"/>
              </a:rPr>
              <a:t>dopuszczenia do egzaminu jest uzyskanie zaliczenia</a:t>
            </a:r>
            <a:br>
              <a:rPr lang="pl-PL" sz="1900" b="0" dirty="0">
                <a:latin typeface="+mn-lt"/>
                <a:cs typeface="Times New Roman" pitchFamily="18" charset="0"/>
                <a:sym typeface="Symbol" pitchFamily="18" charset="2"/>
              </a:rPr>
            </a:br>
            <a:r>
              <a:rPr lang="pl-PL" sz="1900" b="0" dirty="0">
                <a:latin typeface="+mn-lt"/>
                <a:cs typeface="Times New Roman" pitchFamily="18" charset="0"/>
                <a:sym typeface="Symbol" pitchFamily="18" charset="2"/>
              </a:rPr>
              <a:t>z ćwiczeń </a:t>
            </a:r>
            <a:r>
              <a:rPr lang="pl-PL" sz="1900" b="0" dirty="0" smtClean="0">
                <a:latin typeface="+mn-lt"/>
                <a:cs typeface="Times New Roman" pitchFamily="18" charset="0"/>
                <a:sym typeface="Symbol" pitchFamily="18" charset="2"/>
              </a:rPr>
              <a:t>audytoryjnych.</a:t>
            </a:r>
          </a:p>
          <a:p>
            <a:pPr marL="457200" indent="-457200">
              <a:buAutoNum type="arabicPeriod"/>
            </a:pPr>
            <a:endParaRPr lang="pl-PL" sz="1900" b="0" dirty="0" smtClean="0">
              <a:latin typeface="+mn-lt"/>
              <a:cs typeface="Times New Roman" pitchFamily="18" charset="0"/>
              <a:sym typeface="Symbol" pitchFamily="18" charset="2"/>
            </a:endParaRPr>
          </a:p>
          <a:p>
            <a:pPr marL="457200" indent="-457200">
              <a:buAutoNum type="arabicPeriod"/>
            </a:pPr>
            <a:r>
              <a:rPr lang="pl-PL" sz="1900" b="0" dirty="0" smtClean="0">
                <a:latin typeface="+mn-lt"/>
              </a:rPr>
              <a:t>Studenci</a:t>
            </a:r>
            <a:r>
              <a:rPr lang="pl-PL" sz="1900" b="0" dirty="0">
                <a:latin typeface="+mn-lt"/>
              </a:rPr>
              <a:t>, którzy nie otrzymali zaliczenia z ćwiczeń w </a:t>
            </a:r>
            <a:r>
              <a:rPr lang="pl-PL" sz="1900" b="0" dirty="0" smtClean="0">
                <a:latin typeface="+mn-lt"/>
              </a:rPr>
              <a:t>terminie</a:t>
            </a:r>
            <a:br>
              <a:rPr lang="pl-PL" sz="1900" b="0" dirty="0" smtClean="0">
                <a:latin typeface="+mn-lt"/>
              </a:rPr>
            </a:br>
            <a:r>
              <a:rPr lang="pl-PL" sz="1900" b="0" dirty="0" smtClean="0">
                <a:latin typeface="+mn-lt"/>
              </a:rPr>
              <a:t>podstawowym </a:t>
            </a:r>
            <a:r>
              <a:rPr lang="pl-PL" sz="1900" b="0" dirty="0">
                <a:latin typeface="+mn-lt"/>
              </a:rPr>
              <a:t>pojawiają się na I albo II terminie egzaminu </a:t>
            </a:r>
            <a:r>
              <a:rPr lang="pl-PL" sz="1900" b="0" dirty="0" smtClean="0">
                <a:latin typeface="+mn-lt"/>
              </a:rPr>
              <a:t>w celu </a:t>
            </a:r>
            <a:r>
              <a:rPr lang="pl-PL" sz="1900" b="0" dirty="0">
                <a:latin typeface="+mn-lt"/>
              </a:rPr>
              <a:t>uzyskania zaliczenia </a:t>
            </a:r>
            <a:r>
              <a:rPr lang="pl-PL" sz="1900" b="0" dirty="0" smtClean="0">
                <a:latin typeface="+mn-lt"/>
              </a:rPr>
              <a:t>poprawkowego. Pozytywna ocena przedstawionej </a:t>
            </a:r>
            <a:r>
              <a:rPr lang="pl-PL" sz="1900" b="0" dirty="0">
                <a:latin typeface="+mn-lt"/>
              </a:rPr>
              <a:t>pracy oznacza otrzymanie zaliczenia z ćwiczeń audytoryjnych oraz dopuszczenie do egzaminu (w jednym </a:t>
            </a:r>
            <a:r>
              <a:rPr lang="pl-PL" sz="1900" b="0" dirty="0" smtClean="0">
                <a:latin typeface="+mn-lt"/>
              </a:rPr>
              <a:t>z pozostałych </a:t>
            </a:r>
            <a:r>
              <a:rPr lang="pl-PL" sz="1900" b="0" dirty="0">
                <a:latin typeface="+mn-lt"/>
              </a:rPr>
              <a:t>terminów</a:t>
            </a:r>
            <a:r>
              <a:rPr lang="pl-PL" sz="1900" b="0" dirty="0" smtClean="0">
                <a:latin typeface="+mn-lt"/>
              </a:rPr>
              <a:t>).</a:t>
            </a:r>
          </a:p>
          <a:p>
            <a:pPr marL="457200" indent="-457200">
              <a:buAutoNum type="arabicPeriod"/>
            </a:pPr>
            <a:endParaRPr lang="pl-PL" sz="1900" b="0" dirty="0" smtClean="0">
              <a:latin typeface="+mn-lt"/>
            </a:endParaRPr>
          </a:p>
          <a:p>
            <a:pPr marL="457200" indent="-457200">
              <a:buFontTx/>
              <a:buAutoNum type="arabicPeriod"/>
            </a:pPr>
            <a:r>
              <a:rPr lang="pl-PL" sz="1900" b="0" dirty="0">
                <a:latin typeface="+mn-lt"/>
                <a:cs typeface="Times New Roman" pitchFamily="18" charset="0"/>
                <a:sym typeface="Symbol" pitchFamily="18" charset="2"/>
              </a:rPr>
              <a:t>Ocena końcowa </a:t>
            </a:r>
            <a:r>
              <a:rPr lang="pl-PL" sz="1900" b="0" dirty="0" smtClean="0">
                <a:latin typeface="+mn-lt"/>
                <a:cs typeface="Times New Roman" pitchFamily="18" charset="0"/>
                <a:sym typeface="Symbol" pitchFamily="18" charset="2"/>
              </a:rPr>
              <a:t>jest </a:t>
            </a:r>
            <a:r>
              <a:rPr lang="pl-PL" sz="1900" b="0" dirty="0">
                <a:latin typeface="+mn-lt"/>
                <a:cs typeface="Times New Roman" pitchFamily="18" charset="0"/>
                <a:sym typeface="Symbol" pitchFamily="18" charset="2"/>
              </a:rPr>
              <a:t>wystawiana na podstawie wszystkich </a:t>
            </a:r>
            <a:r>
              <a:rPr lang="pl-PL" sz="1900" b="0" dirty="0" smtClean="0">
                <a:latin typeface="+mn-lt"/>
                <a:cs typeface="Times New Roman" pitchFamily="18" charset="0"/>
                <a:sym typeface="Symbol" pitchFamily="18" charset="2"/>
              </a:rPr>
              <a:t>ocen ze </a:t>
            </a:r>
            <a:r>
              <a:rPr lang="pl-PL" sz="1900" b="0" dirty="0">
                <a:latin typeface="+mn-lt"/>
                <a:cs typeface="Times New Roman" pitchFamily="18" charset="0"/>
                <a:sym typeface="Symbol" pitchFamily="18" charset="2"/>
              </a:rPr>
              <a:t>złożonych egzaminów i zaliczeń zajęć wchodzących w </a:t>
            </a:r>
            <a:r>
              <a:rPr lang="pl-PL" sz="1900" b="0" dirty="0" smtClean="0">
                <a:latin typeface="+mn-lt"/>
                <a:cs typeface="Times New Roman" pitchFamily="18" charset="0"/>
                <a:sym typeface="Symbol" pitchFamily="18" charset="2"/>
              </a:rPr>
              <a:t>przedmiot.</a:t>
            </a:r>
          </a:p>
          <a:p>
            <a:pPr marL="457200" indent="-457200">
              <a:buFontTx/>
              <a:buAutoNum type="arabicPeriod"/>
            </a:pPr>
            <a:endParaRPr lang="pl-PL" sz="1900" b="0" dirty="0">
              <a:latin typeface="+mn-lt"/>
              <a:cs typeface="Times New Roman" pitchFamily="18" charset="0"/>
              <a:sym typeface="Symbol" pitchFamily="18" charset="2"/>
            </a:endParaRPr>
          </a:p>
          <a:p>
            <a:pPr marL="457200" indent="-457200">
              <a:buFontTx/>
              <a:buAutoNum type="arabicPeriod"/>
            </a:pPr>
            <a:r>
              <a:rPr lang="pl-PL" sz="1900" b="0" dirty="0">
                <a:latin typeface="+mn-lt"/>
                <a:cs typeface="Times New Roman" pitchFamily="18" charset="0"/>
                <a:sym typeface="Symbol" pitchFamily="18" charset="2"/>
              </a:rPr>
              <a:t>Zwolnienie z egzaminu – każdy z 2 sprawdzianów (po 3 zadania) oceniony co najmniej na 4,0</a:t>
            </a:r>
            <a:r>
              <a:rPr lang="pl-PL" sz="1900" b="0" dirty="0" smtClean="0">
                <a:latin typeface="+mn-lt"/>
                <a:cs typeface="Times New Roman" pitchFamily="18" charset="0"/>
                <a:sym typeface="Symbol" pitchFamily="18" charset="2"/>
              </a:rPr>
              <a:t>. Na zwolnienie z egzaminu może mieć wpływ aktywność studenta (lub jej brak) w ćwiczeniach audytoryjnych.</a:t>
            </a:r>
            <a:endParaRPr lang="pl-PL" sz="1900" b="0" dirty="0">
              <a:latin typeface="+mn-lt"/>
              <a:cs typeface="Times New Roman" pitchFamily="18" charset="0"/>
              <a:sym typeface="Symbol" pitchFamily="18" charset="2"/>
            </a:endParaRPr>
          </a:p>
          <a:p>
            <a:pPr marL="457200" indent="-457200">
              <a:buAutoNum type="arabicPeriod"/>
            </a:pPr>
            <a:endParaRPr lang="pl-PL" sz="1900" b="0" dirty="0" smtClean="0">
              <a:latin typeface="+mn-lt"/>
            </a:endParaRPr>
          </a:p>
          <a:p>
            <a:pPr marL="457200" indent="-457200">
              <a:buFontTx/>
              <a:buAutoNum type="arabicPeriod"/>
            </a:pPr>
            <a:r>
              <a:rPr lang="pl-PL" sz="1900" b="0" dirty="0">
                <a:latin typeface="+mn-lt"/>
                <a:cs typeface="Times New Roman" pitchFamily="18" charset="0"/>
                <a:sym typeface="Symbol" pitchFamily="18" charset="2"/>
              </a:rPr>
              <a:t>Ocena na zaliczenie ćwiczeń audytoryjnych jest średnią wszystkich otrzymanych ocen w trakcie ćwiczeń (każdy ze sprawdzianów to 3 oceny</a:t>
            </a:r>
            <a:r>
              <a:rPr lang="pl-PL" sz="1900" b="0" dirty="0" smtClean="0">
                <a:latin typeface="+mn-lt"/>
                <a:cs typeface="Times New Roman" pitchFamily="18" charset="0"/>
                <a:sym typeface="Symbol" pitchFamily="18" charset="2"/>
              </a:rPr>
              <a:t>).</a:t>
            </a:r>
            <a:endParaRPr lang="pl-PL" sz="1900" b="0" dirty="0" smtClean="0"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ACA2F-854A-4127-ACDE-3E887D167B28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1027"/>
          <p:cNvSpPr txBox="1">
            <a:spLocks noChangeArrowheads="1"/>
          </p:cNvSpPr>
          <p:nvPr/>
        </p:nvSpPr>
        <p:spPr bwMode="auto">
          <a:xfrm>
            <a:off x="5789045" y="6534521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smtClean="0">
                <a:latin typeface="Albertus Medium"/>
              </a:rPr>
              <a:t>„Sygnały i systemy” </a:t>
            </a:r>
            <a:r>
              <a:rPr lang="pl-PL" sz="1400" smtClean="0">
                <a:latin typeface="Albertus Medium"/>
                <a:sym typeface="Symbol" pitchFamily="18" charset="2"/>
              </a:rPr>
              <a:t></a:t>
            </a:r>
            <a:r>
              <a:rPr lang="pl-PL" sz="1400" smtClean="0">
                <a:latin typeface="Albertus Medium"/>
              </a:rPr>
              <a:t>Zdzisław Papir</a:t>
            </a:r>
            <a:endParaRPr lang="pl-PL" b="0" dirty="0">
              <a:latin typeface="Albertus Medium"/>
            </a:endParaRPr>
          </a:p>
        </p:txBody>
      </p:sp>
      <p:grpSp>
        <p:nvGrpSpPr>
          <p:cNvPr id="22" name="Grupa 21"/>
          <p:cNvGrpSpPr/>
          <p:nvPr/>
        </p:nvGrpSpPr>
        <p:grpSpPr>
          <a:xfrm>
            <a:off x="642544" y="1081516"/>
            <a:ext cx="8282487" cy="4072918"/>
            <a:chOff x="714299" y="922342"/>
            <a:chExt cx="8282487" cy="4072918"/>
          </a:xfrm>
        </p:grpSpPr>
        <p:grpSp>
          <p:nvGrpSpPr>
            <p:cNvPr id="38" name="Grupa 37"/>
            <p:cNvGrpSpPr/>
            <p:nvPr/>
          </p:nvGrpSpPr>
          <p:grpSpPr>
            <a:xfrm>
              <a:off x="714299" y="929822"/>
              <a:ext cx="8282487" cy="4065438"/>
              <a:chOff x="769333" y="1937934"/>
              <a:chExt cx="8282487" cy="4065438"/>
            </a:xfrm>
          </p:grpSpPr>
          <p:sp>
            <p:nvSpPr>
              <p:cNvPr id="3" name="pole tekstowe 2"/>
              <p:cNvSpPr txBox="1"/>
              <p:nvPr/>
            </p:nvSpPr>
            <p:spPr>
              <a:xfrm>
                <a:off x="769333" y="2342956"/>
                <a:ext cx="1454205" cy="64633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8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ZALICZENIE  I</a:t>
                </a:r>
                <a:endParaRPr lang="pl-PL" sz="18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:r>
                  <a:rPr lang="pl-PL" sz="18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do </a:t>
                </a:r>
                <a:r>
                  <a:rPr lang="pl-PL" sz="18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31</a:t>
                </a:r>
                <a:r>
                  <a:rPr lang="pl-PL" sz="18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.01.25</a:t>
                </a:r>
                <a:endParaRPr lang="pl-PL" sz="18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" name="Grupa 3"/>
              <p:cNvGrpSpPr/>
              <p:nvPr/>
            </p:nvGrpSpPr>
            <p:grpSpPr>
              <a:xfrm>
                <a:off x="2684467" y="2400856"/>
                <a:ext cx="1454205" cy="1211336"/>
                <a:chOff x="1997166" y="655932"/>
                <a:chExt cx="1436914" cy="1196933"/>
              </a:xfrm>
            </p:grpSpPr>
            <p:sp>
              <p:nvSpPr>
                <p:cNvPr id="19" name="pole tekstowe 18"/>
                <p:cNvSpPr txBox="1"/>
                <p:nvPr/>
              </p:nvSpPr>
              <p:spPr>
                <a:xfrm>
                  <a:off x="1997166" y="655932"/>
                  <a:ext cx="1436914" cy="516999"/>
                </a:xfrm>
                <a:prstGeom prst="rect">
                  <a:avLst/>
                </a:prstGeom>
                <a:noFill/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16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EGZAMIN </a:t>
                  </a:r>
                  <a:r>
                    <a:rPr lang="pl-PL" sz="16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I</a:t>
                  </a:r>
                  <a:endParaRPr lang="pl-PL" sz="16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pl-PL" sz="12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7.02.25  1700-1900</a:t>
                  </a:r>
                  <a:endParaRPr lang="pl-PL" sz="12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0" name="pole tekstowe 19"/>
                <p:cNvSpPr txBox="1"/>
                <p:nvPr/>
              </p:nvSpPr>
              <p:spPr>
                <a:xfrm>
                  <a:off x="1997166" y="1214219"/>
                  <a:ext cx="1436914" cy="638646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18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ZALICZENIE II</a:t>
                  </a:r>
                  <a:endParaRPr lang="pl-PL" sz="18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pl-PL" sz="18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POPRAWKA</a:t>
                  </a:r>
                  <a:endParaRPr lang="pl-PL" sz="18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" name="Grupa 4"/>
              <p:cNvGrpSpPr/>
              <p:nvPr/>
            </p:nvGrpSpPr>
            <p:grpSpPr>
              <a:xfrm>
                <a:off x="5141041" y="2400856"/>
                <a:ext cx="1502217" cy="1174387"/>
                <a:chOff x="3958910" y="644434"/>
                <a:chExt cx="1484355" cy="1160424"/>
              </a:xfrm>
            </p:grpSpPr>
            <p:sp>
              <p:nvSpPr>
                <p:cNvPr id="17" name="pole tekstowe 16"/>
                <p:cNvSpPr txBox="1"/>
                <p:nvPr/>
              </p:nvSpPr>
              <p:spPr>
                <a:xfrm>
                  <a:off x="3958910" y="644434"/>
                  <a:ext cx="1484355" cy="516999"/>
                </a:xfrm>
                <a:prstGeom prst="rect">
                  <a:avLst/>
                </a:prstGeom>
                <a:noFill/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16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EGZAMIN II</a:t>
                  </a:r>
                  <a:endParaRPr lang="pl-PL" sz="16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pl-PL" sz="12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14.02.24  1000-1200</a:t>
                  </a:r>
                  <a:endParaRPr lang="pl-PL" sz="12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8" name="pole tekstowe 17"/>
                <p:cNvSpPr txBox="1"/>
                <p:nvPr/>
              </p:nvSpPr>
              <p:spPr>
                <a:xfrm>
                  <a:off x="3958910" y="1181418"/>
                  <a:ext cx="1484355" cy="62344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17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ZALICZENIE III</a:t>
                  </a:r>
                  <a:endParaRPr lang="pl-PL" sz="17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pl-PL" sz="1800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POPRAWKA</a:t>
                  </a:r>
                  <a:endParaRPr lang="pl-PL" sz="18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" name="pole tekstowe 5"/>
              <p:cNvSpPr txBox="1"/>
              <p:nvPr/>
            </p:nvSpPr>
            <p:spPr>
              <a:xfrm>
                <a:off x="7510546" y="2400856"/>
                <a:ext cx="1541274" cy="523220"/>
              </a:xfrm>
              <a:prstGeom prst="rect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EGZAMIN III</a:t>
                </a:r>
                <a:endParaRPr lang="pl-PL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:r>
                  <a:rPr lang="pl-PL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17.02.24  1130-1330</a:t>
                </a:r>
                <a:endParaRPr lang="pl-PL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8" name="Łącznik łamany 7"/>
              <p:cNvCxnSpPr/>
              <p:nvPr/>
            </p:nvCxnSpPr>
            <p:spPr>
              <a:xfrm rot="5400000" flipH="1" flipV="1">
                <a:off x="3845582" y="1953859"/>
                <a:ext cx="1588549" cy="2456574"/>
              </a:xfrm>
              <a:prstGeom prst="bentConnector5">
                <a:avLst>
                  <a:gd name="adj1" fmla="val -14564"/>
                  <a:gd name="adj2" fmla="val 50000"/>
                  <a:gd name="adj3" fmla="val 114564"/>
                </a:avLst>
              </a:prstGeom>
              <a:ln w="25400"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Łącznik łamany 8"/>
              <p:cNvCxnSpPr>
                <a:endCxn id="6" idx="0"/>
              </p:cNvCxnSpPr>
              <p:nvPr/>
            </p:nvCxnSpPr>
            <p:spPr>
              <a:xfrm>
                <a:off x="4639856" y="1937934"/>
                <a:ext cx="3641327" cy="462922"/>
              </a:xfrm>
              <a:prstGeom prst="bentConnector2">
                <a:avLst/>
              </a:prstGeom>
              <a:ln w="25400"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Łącznik łamany 9"/>
              <p:cNvCxnSpPr>
                <a:stCxn id="18" idx="2"/>
                <a:endCxn id="6" idx="2"/>
              </p:cNvCxnSpPr>
              <p:nvPr/>
            </p:nvCxnSpPr>
            <p:spPr>
              <a:xfrm rot="5400000" flipH="1" flipV="1">
                <a:off x="6761082" y="2055143"/>
                <a:ext cx="651167" cy="2389033"/>
              </a:xfrm>
              <a:prstGeom prst="bentConnector3">
                <a:avLst>
                  <a:gd name="adj1" fmla="val -35106"/>
                </a:avLst>
              </a:prstGeom>
              <a:ln w="25400"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Łącznik prosty ze strzałką 10"/>
              <p:cNvCxnSpPr>
                <a:stCxn id="20" idx="2"/>
              </p:cNvCxnSpPr>
              <p:nvPr/>
            </p:nvCxnSpPr>
            <p:spPr>
              <a:xfrm flipH="1">
                <a:off x="3411569" y="3612192"/>
                <a:ext cx="1" cy="163144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pole tekstowe 11"/>
              <p:cNvSpPr txBox="1"/>
              <p:nvPr/>
            </p:nvSpPr>
            <p:spPr>
              <a:xfrm>
                <a:off x="3433891" y="4170115"/>
                <a:ext cx="126188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dirty="0">
                    <a:latin typeface="+mn-lt"/>
                    <a:cs typeface="Calibri" panose="020F0502020204030204" pitchFamily="34" charset="0"/>
                  </a:rPr>
                  <a:t>poprawka</a:t>
                </a:r>
              </a:p>
              <a:p>
                <a:pPr algn="ctr"/>
                <a:r>
                  <a:rPr lang="pl-PL" sz="1800" dirty="0">
                    <a:latin typeface="+mn-lt"/>
                    <a:cs typeface="Calibri" panose="020F0502020204030204" pitchFamily="34" charset="0"/>
                  </a:rPr>
                  <a:t>zdana</a:t>
                </a:r>
              </a:p>
            </p:txBody>
          </p:sp>
          <p:sp>
            <p:nvSpPr>
              <p:cNvPr id="13" name="pole tekstowe 12"/>
              <p:cNvSpPr txBox="1"/>
              <p:nvPr/>
            </p:nvSpPr>
            <p:spPr>
              <a:xfrm>
                <a:off x="2988329" y="5295486"/>
                <a:ext cx="138211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2000" dirty="0">
                    <a:latin typeface="+mn-lt"/>
                    <a:cs typeface="Calibri" panose="020F0502020204030204" pitchFamily="34" charset="0"/>
                  </a:rPr>
                  <a:t>p</a:t>
                </a:r>
                <a:r>
                  <a:rPr lang="pl-PL" sz="2000" dirty="0" smtClean="0">
                    <a:latin typeface="+mn-lt"/>
                    <a:cs typeface="Calibri" panose="020F0502020204030204" pitchFamily="34" charset="0"/>
                  </a:rPr>
                  <a:t>oprawka</a:t>
                </a:r>
                <a:br>
                  <a:rPr lang="pl-PL" sz="2000" dirty="0" smtClean="0">
                    <a:latin typeface="+mn-lt"/>
                    <a:cs typeface="Calibri" panose="020F0502020204030204" pitchFamily="34" charset="0"/>
                  </a:rPr>
                </a:br>
                <a:r>
                  <a:rPr lang="pl-PL" sz="2000" dirty="0" smtClean="0">
                    <a:latin typeface="+mn-lt"/>
                    <a:cs typeface="Calibri" panose="020F0502020204030204" pitchFamily="34" charset="0"/>
                  </a:rPr>
                  <a:t>niezdana</a:t>
                </a:r>
                <a:endParaRPr lang="pl-PL" sz="2000" dirty="0">
                  <a:latin typeface="+mn-lt"/>
                  <a:cs typeface="Calibri" panose="020F0502020204030204" pitchFamily="34" charset="0"/>
                </a:endParaRPr>
              </a:p>
            </p:txBody>
          </p:sp>
          <p:cxnSp>
            <p:nvCxnSpPr>
              <p:cNvPr id="14" name="Łącznik prosty ze strzałką 13"/>
              <p:cNvCxnSpPr/>
              <p:nvPr/>
            </p:nvCxnSpPr>
            <p:spPr>
              <a:xfrm>
                <a:off x="5890465" y="3801780"/>
                <a:ext cx="0" cy="115163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pole tekstowe 14"/>
              <p:cNvSpPr txBox="1"/>
              <p:nvPr/>
            </p:nvSpPr>
            <p:spPr>
              <a:xfrm>
                <a:off x="6787577" y="3976421"/>
                <a:ext cx="138211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dirty="0">
                    <a:latin typeface="+mn-lt"/>
                    <a:cs typeface="Calibri" panose="020F0502020204030204" pitchFamily="34" charset="0"/>
                  </a:rPr>
                  <a:t>poprawka</a:t>
                </a:r>
              </a:p>
              <a:p>
                <a:pPr algn="ctr"/>
                <a:r>
                  <a:rPr lang="pl-PL" sz="2000" dirty="0">
                    <a:latin typeface="+mn-lt"/>
                    <a:cs typeface="Calibri" panose="020F0502020204030204" pitchFamily="34" charset="0"/>
                  </a:rPr>
                  <a:t>zdana</a:t>
                </a:r>
              </a:p>
            </p:txBody>
          </p:sp>
          <p:sp>
            <p:nvSpPr>
              <p:cNvPr id="16" name="pole tekstowe 15"/>
              <p:cNvSpPr txBox="1"/>
              <p:nvPr/>
            </p:nvSpPr>
            <p:spPr>
              <a:xfrm>
                <a:off x="4981819" y="4970012"/>
                <a:ext cx="199285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2000" dirty="0">
                    <a:solidFill>
                      <a:srgbClr val="FF0000"/>
                    </a:solidFill>
                    <a:latin typeface="+mn-lt"/>
                    <a:cs typeface="Calibri" panose="020F0502020204030204" pitchFamily="34" charset="0"/>
                  </a:rPr>
                  <a:t>brak </a:t>
                </a:r>
                <a:r>
                  <a:rPr lang="pl-PL" sz="2000" dirty="0" smtClean="0">
                    <a:solidFill>
                      <a:srgbClr val="FF0000"/>
                    </a:solidFill>
                    <a:latin typeface="+mn-lt"/>
                    <a:cs typeface="Calibri" panose="020F0502020204030204" pitchFamily="34" charset="0"/>
                  </a:rPr>
                  <a:t>zaliczenia</a:t>
                </a:r>
                <a:br>
                  <a:rPr lang="pl-PL" sz="2000" dirty="0" smtClean="0">
                    <a:solidFill>
                      <a:srgbClr val="FF0000"/>
                    </a:solidFill>
                    <a:latin typeface="+mn-lt"/>
                    <a:cs typeface="Calibri" panose="020F0502020204030204" pitchFamily="34" charset="0"/>
                  </a:rPr>
                </a:br>
                <a:r>
                  <a:rPr lang="pl-PL" sz="2000" dirty="0" smtClean="0">
                    <a:solidFill>
                      <a:srgbClr val="FF0000"/>
                    </a:solidFill>
                    <a:latin typeface="+mn-lt"/>
                    <a:cs typeface="Calibri" panose="020F0502020204030204" pitchFamily="34" charset="0"/>
                  </a:rPr>
                  <a:t>przedmiotu</a:t>
                </a:r>
                <a:endParaRPr lang="pl-PL" sz="2000" dirty="0">
                  <a:solidFill>
                    <a:srgbClr val="FF0000"/>
                  </a:solidFill>
                  <a:latin typeface="+mn-lt"/>
                  <a:cs typeface="Calibri" panose="020F0502020204030204" pitchFamily="34" charset="0"/>
                </a:endParaRPr>
              </a:p>
            </p:txBody>
          </p:sp>
          <p:cxnSp>
            <p:nvCxnSpPr>
              <p:cNvPr id="23" name="Łącznik prosty ze strzałką 22"/>
              <p:cNvCxnSpPr>
                <a:stCxn id="3" idx="3"/>
                <a:endCxn id="19" idx="1"/>
              </p:cNvCxnSpPr>
              <p:nvPr/>
            </p:nvCxnSpPr>
            <p:spPr bwMode="auto">
              <a:xfrm flipV="1">
                <a:off x="2223538" y="2662466"/>
                <a:ext cx="460929" cy="3656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6" name="Łącznik łamany 25"/>
              <p:cNvCxnSpPr>
                <a:stCxn id="3" idx="2"/>
                <a:endCxn id="20" idx="1"/>
              </p:cNvCxnSpPr>
              <p:nvPr/>
            </p:nvCxnSpPr>
            <p:spPr bwMode="auto">
              <a:xfrm rot="16200000" flipH="1">
                <a:off x="1940581" y="2545141"/>
                <a:ext cx="299740" cy="1188031"/>
              </a:xfrm>
              <a:prstGeom prst="bentConnector2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7" name="pole tekstowe 26"/>
              <p:cNvSpPr txBox="1"/>
              <p:nvPr/>
            </p:nvSpPr>
            <p:spPr>
              <a:xfrm>
                <a:off x="1064922" y="3318145"/>
                <a:ext cx="138050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2000" dirty="0">
                    <a:latin typeface="+mn-lt"/>
                    <a:cs typeface="Calibri" panose="020F0502020204030204" pitchFamily="34" charset="0"/>
                  </a:rPr>
                  <a:t>brak </a:t>
                </a:r>
              </a:p>
              <a:p>
                <a:pPr algn="r"/>
                <a:r>
                  <a:rPr lang="pl-PL" sz="2000" dirty="0">
                    <a:latin typeface="+mn-lt"/>
                    <a:cs typeface="Calibri" panose="020F0502020204030204" pitchFamily="34" charset="0"/>
                  </a:rPr>
                  <a:t>zaliczenia</a:t>
                </a:r>
              </a:p>
            </p:txBody>
          </p:sp>
          <p:cxnSp>
            <p:nvCxnSpPr>
              <p:cNvPr id="32" name="Łącznik łamany 31"/>
              <p:cNvCxnSpPr>
                <a:stCxn id="13" idx="3"/>
                <a:endCxn id="18" idx="1"/>
              </p:cNvCxnSpPr>
              <p:nvPr/>
            </p:nvCxnSpPr>
            <p:spPr bwMode="auto">
              <a:xfrm flipV="1">
                <a:off x="4370439" y="3259772"/>
                <a:ext cx="770602" cy="2389657"/>
              </a:xfrm>
              <a:prstGeom prst="bentConnector3">
                <a:avLst>
                  <a:gd name="adj1" fmla="val 50000"/>
                </a:avLst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7" name="Łącznik prosty 36"/>
              <p:cNvCxnSpPr/>
              <p:nvPr/>
            </p:nvCxnSpPr>
            <p:spPr bwMode="auto">
              <a:xfrm>
                <a:off x="4639856" y="1988840"/>
                <a:ext cx="0" cy="313513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triangle" w="med" len="med"/>
              </a:ln>
              <a:effectLst/>
            </p:spPr>
          </p:cxnSp>
        </p:grpSp>
        <p:cxnSp>
          <p:nvCxnSpPr>
            <p:cNvPr id="24" name="Łącznik łamany 23"/>
            <p:cNvCxnSpPr>
              <a:stCxn id="3" idx="0"/>
            </p:cNvCxnSpPr>
            <p:nvPr/>
          </p:nvCxnSpPr>
          <p:spPr bwMode="auto">
            <a:xfrm rot="5400000" flipH="1" flipV="1">
              <a:off x="2822226" y="-458482"/>
              <a:ext cx="412503" cy="3174151"/>
            </a:xfrm>
            <a:prstGeom prst="bentConnector2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Łącznik prosty ze strzałką 27"/>
            <p:cNvCxnSpPr/>
            <p:nvPr/>
          </p:nvCxnSpPr>
          <p:spPr bwMode="auto">
            <a:xfrm flipV="1">
              <a:off x="3356535" y="955275"/>
              <a:ext cx="0" cy="41201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/>
            </a:ln>
            <a:effectLst/>
          </p:spPr>
        </p:cxnSp>
      </p:grpSp>
      <p:sp>
        <p:nvSpPr>
          <p:cNvPr id="25" name="pole tekstowe 24"/>
          <p:cNvSpPr txBox="1"/>
          <p:nvPr/>
        </p:nvSpPr>
        <p:spPr>
          <a:xfrm>
            <a:off x="4370" y="5291132"/>
            <a:ext cx="8879354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900" dirty="0" smtClean="0">
                <a:latin typeface="+mn-lt"/>
                <a:cs typeface="Calibri" panose="020F0502020204030204" pitchFamily="34" charset="0"/>
              </a:rPr>
              <a:t>7 lutego 2025 (piątek) 17:00-19:00  </a:t>
            </a:r>
            <a:r>
              <a:rPr lang="pl-PL" sz="1900" dirty="0">
                <a:latin typeface="+mn-lt"/>
                <a:cs typeface="Calibri" panose="020F0502020204030204" pitchFamily="34" charset="0"/>
              </a:rPr>
              <a:t>– </a:t>
            </a:r>
            <a:r>
              <a:rPr lang="pl-PL" sz="1900" dirty="0" smtClean="0">
                <a:latin typeface="+mn-lt"/>
                <a:cs typeface="Calibri" panose="020F0502020204030204" pitchFamily="34" charset="0"/>
              </a:rPr>
              <a:t>Egzamin I, 201/D6 (TI) </a:t>
            </a:r>
            <a:r>
              <a:rPr lang="pl-PL" sz="1900" dirty="0">
                <a:latin typeface="+mn-lt"/>
                <a:cs typeface="Calibri" panose="020F0502020204030204" pitchFamily="34" charset="0"/>
              </a:rPr>
              <a:t>+ </a:t>
            </a:r>
            <a:r>
              <a:rPr lang="pl-PL" sz="1900" dirty="0" smtClean="0">
                <a:latin typeface="+mn-lt"/>
                <a:cs typeface="Calibri" panose="020F0502020204030204" pitchFamily="34" charset="0"/>
              </a:rPr>
              <a:t>H24B1B2 (</a:t>
            </a:r>
            <a:r>
              <a:rPr lang="pl-PL" sz="1900" dirty="0" err="1" smtClean="0">
                <a:latin typeface="+mn-lt"/>
                <a:cs typeface="Calibri" panose="020F0502020204030204" pitchFamily="34" charset="0"/>
              </a:rPr>
              <a:t>EiT</a:t>
            </a:r>
            <a:r>
              <a:rPr lang="pl-PL" sz="1900" dirty="0" smtClean="0">
                <a:latin typeface="+mn-lt"/>
                <a:cs typeface="Calibri" panose="020F0502020204030204" pitchFamily="34" charset="0"/>
              </a:rPr>
              <a:t>)</a:t>
            </a:r>
            <a:endParaRPr lang="pl-PL" sz="1900" dirty="0">
              <a:latin typeface="+mn-lt"/>
              <a:cs typeface="Calibri" panose="020F0502020204030204" pitchFamily="34" charset="0"/>
            </a:endParaRPr>
          </a:p>
          <a:p>
            <a:r>
              <a:rPr lang="pl-PL" sz="1900" dirty="0" smtClean="0">
                <a:latin typeface="+mn-lt"/>
                <a:cs typeface="Calibri" panose="020F0502020204030204" pitchFamily="34" charset="0"/>
              </a:rPr>
              <a:t>14 lutego 2025 (piątek) 10:00-12:00 – Egzamin II, 201/D6 (</a:t>
            </a:r>
            <a:r>
              <a:rPr lang="pl-PL" sz="1900" dirty="0" err="1" smtClean="0">
                <a:latin typeface="+mn-lt"/>
                <a:cs typeface="Calibri" panose="020F0502020204030204" pitchFamily="34" charset="0"/>
              </a:rPr>
              <a:t>EiT</a:t>
            </a:r>
            <a:r>
              <a:rPr lang="pl-PL" sz="1900" dirty="0" smtClean="0">
                <a:latin typeface="+mn-lt"/>
                <a:cs typeface="Calibri" panose="020F0502020204030204" pitchFamily="34" charset="0"/>
              </a:rPr>
              <a:t> + TI)</a:t>
            </a:r>
          </a:p>
          <a:p>
            <a:r>
              <a:rPr lang="pl-PL" sz="1900" dirty="0" smtClean="0">
                <a:latin typeface="+mn-lt"/>
                <a:cs typeface="Calibri" panose="020F0502020204030204" pitchFamily="34" charset="0"/>
              </a:rPr>
              <a:t>17 lutego 2025 (poniedziałek) 11:30-13:30 – </a:t>
            </a:r>
            <a:r>
              <a:rPr lang="pl-PL" sz="1900" dirty="0">
                <a:latin typeface="+mn-lt"/>
                <a:cs typeface="Calibri" panose="020F0502020204030204" pitchFamily="34" charset="0"/>
              </a:rPr>
              <a:t>Egzamin </a:t>
            </a:r>
            <a:r>
              <a:rPr lang="pl-PL" sz="1900" dirty="0" smtClean="0">
                <a:latin typeface="+mn-lt"/>
                <a:cs typeface="Calibri" panose="020F0502020204030204" pitchFamily="34" charset="0"/>
              </a:rPr>
              <a:t>III, </a:t>
            </a:r>
            <a:r>
              <a:rPr lang="pl-PL" sz="1900" dirty="0">
                <a:latin typeface="+mn-lt"/>
                <a:cs typeface="Calibri" panose="020F0502020204030204" pitchFamily="34" charset="0"/>
              </a:rPr>
              <a:t>201/D6 (</a:t>
            </a:r>
            <a:r>
              <a:rPr lang="pl-PL" sz="1900" dirty="0" err="1">
                <a:latin typeface="+mn-lt"/>
                <a:cs typeface="Calibri" panose="020F0502020204030204" pitchFamily="34" charset="0"/>
              </a:rPr>
              <a:t>EiT</a:t>
            </a:r>
            <a:r>
              <a:rPr lang="pl-PL" sz="1900" dirty="0">
                <a:latin typeface="+mn-lt"/>
                <a:cs typeface="Calibri" panose="020F0502020204030204" pitchFamily="34" charset="0"/>
              </a:rPr>
              <a:t> + TI)</a:t>
            </a:r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233128" y="7726"/>
            <a:ext cx="6606296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solidFill>
                  <a:schemeClr val="tx2"/>
                </a:solidFill>
                <a:latin typeface="Albertus Medium"/>
              </a:rPr>
              <a:t>Egzamin, zaliczenie poprawkowe</a:t>
            </a:r>
            <a:endParaRPr kumimoji="1" lang="pl-PL" sz="3200" dirty="0">
              <a:solidFill>
                <a:schemeClr val="tx2"/>
              </a:solidFill>
              <a:latin typeface="Albertus Medium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15BAB-947A-4B8C-96E6-989680C677E5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806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Prostokąt 3"/>
          <p:cNvSpPr>
            <a:spLocks noChangeArrowheads="1"/>
          </p:cNvSpPr>
          <p:nvPr/>
        </p:nvSpPr>
        <p:spPr bwMode="auto">
          <a:xfrm>
            <a:off x="323528" y="764704"/>
            <a:ext cx="8303840" cy="532453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Egzamin 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jest przeprowadzany pisemnie – do rozwiązania jest </a:t>
            </a: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5 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zadań. Każde zadanie jest oceniane w skali od 2,0 do 5,0.</a:t>
            </a:r>
            <a:b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</a:b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Minimalny zestaw ocen skutkujący oceną pozytywną</a:t>
            </a:r>
            <a:b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</a:b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(3,0 – dostateczny) to 4 zadania rozwiązane na 3,0 (</a:t>
            </a:r>
            <a:r>
              <a:rPr lang="pl-PL" sz="2000" b="0" dirty="0" err="1">
                <a:latin typeface="+mn-lt"/>
                <a:cs typeface="Times New Roman" pitchFamily="18" charset="0"/>
                <a:sym typeface="Symbol" pitchFamily="18" charset="2"/>
              </a:rPr>
              <a:t>dst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).</a:t>
            </a:r>
          </a:p>
          <a:p>
            <a:pPr marL="457200" indent="-457200">
              <a:buAutoNum type="arabicPeriod"/>
            </a:pPr>
            <a:endParaRPr lang="pl-PL" sz="2000" b="0" dirty="0">
              <a:latin typeface="+mn-lt"/>
              <a:cs typeface="Times New Roman" pitchFamily="18" charset="0"/>
              <a:sym typeface="Symbol" pitchFamily="18" charset="2"/>
            </a:endParaRPr>
          </a:p>
          <a:p>
            <a:pPr marL="457200" indent="-457200">
              <a:buAutoNum type="arabicPeriod"/>
            </a:pP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Część 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zadań ma charakter rachunkowy, a część teoretyczny.</a:t>
            </a:r>
            <a:b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</a:b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Część zadań przygotowuje prowadzący ćwiczenia, a część </a:t>
            </a: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prowadzący wykład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. Zadania dotyczą całości materiału przerabianego w </a:t>
            </a: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trakcie ćwiczeń 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i wykładu.</a:t>
            </a:r>
          </a:p>
          <a:p>
            <a:pPr marL="457200" indent="-457200">
              <a:buAutoNum type="arabicPeriod"/>
            </a:pPr>
            <a:endParaRPr lang="pl-PL" sz="2000" b="0" dirty="0">
              <a:latin typeface="+mn-lt"/>
              <a:cs typeface="Times New Roman" pitchFamily="18" charset="0"/>
              <a:sym typeface="Symbol" pitchFamily="18" charset="2"/>
            </a:endParaRPr>
          </a:p>
          <a:p>
            <a:pPr marL="457200" indent="-457200">
              <a:buAutoNum type="arabicPeriod"/>
            </a:pP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W 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trakcie egzaminu nie można korzystać z żadnych </a:t>
            </a: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materiałów (notatki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, podręczniki, skrypty, kserokopie) za wyjątkiem jednej kartki A4 z informacjami </a:t>
            </a: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pomocniczymi przygotowanej 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samodzielnie przez studenta.</a:t>
            </a:r>
          </a:p>
          <a:p>
            <a:pPr marL="457200" indent="-457200">
              <a:buAutoNum type="arabicPeriod"/>
            </a:pPr>
            <a:endParaRPr lang="pl-PL" sz="2000" b="0" dirty="0">
              <a:latin typeface="+mn-lt"/>
              <a:cs typeface="Times New Roman" pitchFamily="18" charset="0"/>
              <a:sym typeface="Symbol" pitchFamily="18" charset="2"/>
            </a:endParaRPr>
          </a:p>
          <a:p>
            <a:pPr marL="457200" indent="-457200">
              <a:buAutoNum type="arabicPeriod"/>
            </a:pP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Egzamin 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dla kierunku Elektronika i </a:t>
            </a: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Telekomunikacja oraz 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Teleinformatyka jest przeprowadzany w tym samym terminie.</a:t>
            </a:r>
          </a:p>
        </p:txBody>
      </p:sp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5801399" y="6550223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smtClean="0">
                <a:latin typeface="Albertus Medium"/>
              </a:rPr>
              <a:t>„Sygnały i systemy” </a:t>
            </a:r>
            <a:r>
              <a:rPr lang="pl-PL" sz="1400" smtClean="0">
                <a:latin typeface="Albertus Medium"/>
                <a:sym typeface="Symbol" pitchFamily="18" charset="2"/>
              </a:rPr>
              <a:t></a:t>
            </a:r>
            <a:r>
              <a:rPr lang="pl-PL" sz="1400" smtClean="0">
                <a:latin typeface="Albertus Medium"/>
              </a:rPr>
              <a:t>Zdzisław Papir</a:t>
            </a:r>
            <a:endParaRPr lang="pl-PL" b="0" dirty="0">
              <a:latin typeface="Albertus Medium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1520" y="-3770"/>
            <a:ext cx="3919663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solidFill>
                  <a:schemeClr val="tx2"/>
                </a:solidFill>
                <a:latin typeface="Albertus Medium"/>
              </a:rPr>
              <a:t>Egzamin</a:t>
            </a:r>
            <a:r>
              <a:rPr kumimoji="1" lang="pl-PL" sz="3200" dirty="0">
                <a:solidFill>
                  <a:schemeClr val="tx2"/>
                </a:solidFill>
                <a:latin typeface="Albertus Medium"/>
              </a:rPr>
              <a:t> </a:t>
            </a:r>
            <a:r>
              <a:rPr kumimoji="1" lang="pl-PL" sz="3200" dirty="0" smtClean="0">
                <a:solidFill>
                  <a:schemeClr val="tx2"/>
                </a:solidFill>
                <a:latin typeface="Albertus Medium"/>
              </a:rPr>
              <a:t>- przebieg</a:t>
            </a:r>
            <a:endParaRPr kumimoji="1" lang="pl-PL" sz="3200" dirty="0">
              <a:solidFill>
                <a:schemeClr val="tx2"/>
              </a:solidFill>
              <a:latin typeface="Albertus Medium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ACA2F-854A-4127-ACDE-3E887D167B28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Prostokąt 4"/>
          <p:cNvSpPr>
            <a:spLocks noChangeArrowheads="1"/>
          </p:cNvSpPr>
          <p:nvPr/>
        </p:nvSpPr>
        <p:spPr bwMode="auto">
          <a:xfrm>
            <a:off x="251520" y="1124744"/>
            <a:ext cx="7561263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W 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trakcie egzaminu telefony komórkowe oraz laptopy muszą być wyłączone.</a:t>
            </a:r>
          </a:p>
          <a:p>
            <a:pPr marL="457200" indent="-457200">
              <a:buFont typeface="+mj-lt"/>
              <a:buAutoNum type="arabicPeriod" startAt="5"/>
            </a:pPr>
            <a:endParaRPr lang="pl-PL" sz="2000" b="0" dirty="0">
              <a:latin typeface="+mn-lt"/>
              <a:cs typeface="Times New Roman" pitchFamily="18" charset="0"/>
              <a:sym typeface="Symbol" pitchFamily="18" charset="2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Student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, który nie przestrzega postanowień zapisów pkt. 12 i 13, kończy egzamin z oceną 2,0 (niedostatecznie).</a:t>
            </a:r>
          </a:p>
          <a:p>
            <a:pPr marL="457200" indent="-457200">
              <a:buFont typeface="+mj-lt"/>
              <a:buAutoNum type="arabicPeriod" startAt="5"/>
            </a:pPr>
            <a:endParaRPr lang="pl-PL" sz="2000" b="0" dirty="0">
              <a:latin typeface="+mn-lt"/>
              <a:cs typeface="Times New Roman" pitchFamily="18" charset="0"/>
              <a:sym typeface="Symbol" pitchFamily="18" charset="2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Egzamin  </a:t>
            </a:r>
            <a:r>
              <a:rPr lang="pl-PL" sz="2000" b="0" dirty="0">
                <a:latin typeface="+mn-lt"/>
                <a:cs typeface="Times New Roman" pitchFamily="18" charset="0"/>
                <a:sym typeface="Symbol" pitchFamily="18" charset="2"/>
              </a:rPr>
              <a:t>trwa 120 min; czas jest liczony od chwili rozdania kartek z zadaniami i po udzieleniu ewentualnych pierwszych wyjaśnień</a:t>
            </a:r>
            <a:r>
              <a:rPr lang="pl-PL" sz="2000" b="0" dirty="0" smtClean="0">
                <a:latin typeface="+mn-lt"/>
                <a:cs typeface="Times New Roman" pitchFamily="18" charset="0"/>
                <a:sym typeface="Symbol" pitchFamily="18" charset="2"/>
              </a:rPr>
              <a:t>.</a:t>
            </a:r>
            <a:endParaRPr lang="pl-PL" sz="2000" b="0" dirty="0">
              <a:latin typeface="+mn-lt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5724128" y="6541417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smtClean="0">
                <a:solidFill>
                  <a:schemeClr val="bg2"/>
                </a:solidFill>
                <a:latin typeface="Albertus Medium"/>
              </a:rPr>
              <a:t>„Sygnały i systemy” Zdzisław Papir</a:t>
            </a:r>
            <a:endParaRPr lang="pl-PL" b="0" dirty="0">
              <a:latin typeface="Albertus Medium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1520" y="0"/>
            <a:ext cx="3919663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solidFill>
                  <a:schemeClr val="tx2"/>
                </a:solidFill>
                <a:latin typeface="Albertus Medium"/>
              </a:rPr>
              <a:t>Egzamin</a:t>
            </a:r>
            <a:r>
              <a:rPr kumimoji="1" lang="pl-PL" sz="3200" dirty="0">
                <a:solidFill>
                  <a:schemeClr val="tx2"/>
                </a:solidFill>
                <a:latin typeface="Albertus Medium"/>
              </a:rPr>
              <a:t> </a:t>
            </a:r>
            <a:r>
              <a:rPr kumimoji="1" lang="pl-PL" sz="3200" dirty="0" smtClean="0">
                <a:solidFill>
                  <a:schemeClr val="tx2"/>
                </a:solidFill>
                <a:latin typeface="Albertus Medium"/>
              </a:rPr>
              <a:t>- przebieg</a:t>
            </a:r>
            <a:endParaRPr kumimoji="1" lang="pl-PL" sz="3200" dirty="0">
              <a:solidFill>
                <a:schemeClr val="tx2"/>
              </a:solidFill>
              <a:latin typeface="Albertus Medium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ACA2F-854A-4127-ACDE-3E887D167B28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51520" y="79395"/>
            <a:ext cx="6218369" cy="1077218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latin typeface="Albertus Medium"/>
              </a:rPr>
              <a:t>Sylabus wykładu</a:t>
            </a:r>
            <a:br>
              <a:rPr kumimoji="1" lang="pl-PL" sz="3200" dirty="0" smtClean="0">
                <a:latin typeface="Albertus Medium"/>
              </a:rPr>
            </a:br>
            <a:r>
              <a:rPr kumimoji="1" lang="pl-PL" sz="3200" dirty="0" smtClean="0">
                <a:latin typeface="Albertus Medium"/>
              </a:rPr>
              <a:t>(część I – „</a:t>
            </a:r>
            <a:r>
              <a:rPr kumimoji="1" lang="pl-PL" sz="3200" u="sng" dirty="0" smtClean="0">
                <a:latin typeface="Albertus Medium"/>
              </a:rPr>
              <a:t>Sygnały</a:t>
            </a:r>
            <a:r>
              <a:rPr kumimoji="1" lang="pl-PL" sz="3200" dirty="0" smtClean="0">
                <a:latin typeface="Albertus Medium"/>
              </a:rPr>
              <a:t> i systemy”)</a:t>
            </a:r>
            <a:endParaRPr lang="pl-PL" sz="3200" dirty="0">
              <a:latin typeface="Albertus Medium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676907" y="2132856"/>
            <a:ext cx="5245347" cy="359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70000"/>
              </a:spcBef>
              <a:buFontTx/>
              <a:buChar char="•"/>
            </a:pPr>
            <a:r>
              <a:rPr lang="pl-PL" sz="2000" dirty="0">
                <a:solidFill>
                  <a:srgbClr val="336600"/>
                </a:solidFill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00_Sygnały systemy</a:t>
            </a:r>
          </a:p>
          <a:p>
            <a:pPr>
              <a:spcBef>
                <a:spcPts val="725"/>
              </a:spcBef>
              <a:buFontTx/>
              <a:buChar char="•"/>
            </a:pPr>
            <a:r>
              <a:rPr lang="pl-PL" sz="2000" dirty="0" smtClean="0">
                <a:latin typeface="Albertus Medium"/>
              </a:rPr>
              <a:t> 01-02_Systemy </a:t>
            </a:r>
            <a:r>
              <a:rPr lang="pl-PL" sz="2000" dirty="0">
                <a:latin typeface="Albertus Medium"/>
              </a:rPr>
              <a:t>liniowe i </a:t>
            </a:r>
            <a:r>
              <a:rPr lang="pl-PL" sz="2000" dirty="0" smtClean="0">
                <a:latin typeface="Albertus Medium"/>
              </a:rPr>
              <a:t>stacjonarne</a:t>
            </a:r>
          </a:p>
          <a:p>
            <a:pPr>
              <a:spcBef>
                <a:spcPts val="725"/>
              </a:spcBef>
            </a:pPr>
            <a:r>
              <a:rPr lang="pl-PL" sz="2000" dirty="0"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           _Szereg i przekształcenie Fouriera</a:t>
            </a:r>
            <a:endParaRPr lang="pl-PL" sz="2000" dirty="0">
              <a:latin typeface="Albertus Medium"/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 smtClean="0">
                <a:latin typeface="Albertus Medium"/>
              </a:rPr>
              <a:t> 03_Filtracja sygnałów</a:t>
            </a:r>
            <a:endParaRPr lang="pl-PL" sz="2000" dirty="0">
              <a:latin typeface="Albertus Medium"/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04_Próbkowanie sygnałów</a:t>
            </a: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05_Modulacja kodowo-impulsowa</a:t>
            </a:r>
            <a:endParaRPr lang="pl-PL" sz="2000" dirty="0">
              <a:latin typeface="Albertus Medium"/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06_Właściwości energetyczne sygnałów</a:t>
            </a:r>
            <a:endParaRPr lang="pl-PL" sz="2000" dirty="0">
              <a:latin typeface="Albertus Medium"/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07_Sygnały losowe</a:t>
            </a:r>
          </a:p>
          <a:p>
            <a:pPr>
              <a:spcBef>
                <a:spcPct val="30000"/>
              </a:spcBef>
            </a:pPr>
            <a:r>
              <a:rPr lang="pl-PL" sz="2000" dirty="0" smtClean="0">
                <a:latin typeface="Albertus Medium"/>
              </a:rPr>
              <a:t>SPRAWDZIAN #1</a:t>
            </a:r>
            <a:endParaRPr lang="pl-PL" sz="2000" dirty="0">
              <a:latin typeface="Albertus Medium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724128" y="6550223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Albertus Medium"/>
              </a:rPr>
              <a:t>„Sygnały i systemy” </a:t>
            </a:r>
            <a:r>
              <a:rPr lang="pl-PL" sz="1400" dirty="0" smtClean="0">
                <a:latin typeface="Albertus Medium"/>
                <a:sym typeface="Symbol" pitchFamily="18" charset="2"/>
              </a:rPr>
              <a:t></a:t>
            </a:r>
            <a:r>
              <a:rPr lang="pl-PL" sz="1400" dirty="0" smtClean="0">
                <a:latin typeface="Albertus Medium"/>
              </a:rPr>
              <a:t>Zdzisław </a:t>
            </a:r>
            <a:r>
              <a:rPr lang="pl-PL" sz="1400" dirty="0" err="1" smtClean="0">
                <a:latin typeface="Albertus Medium"/>
              </a:rPr>
              <a:t>Papir</a:t>
            </a:r>
            <a:endParaRPr lang="pl-PL" b="0" dirty="0">
              <a:latin typeface="Albertus Medium"/>
            </a:endParaRPr>
          </a:p>
        </p:txBody>
      </p:sp>
      <p:sp>
        <p:nvSpPr>
          <p:cNvPr id="4101" name="Nawias klamrowy otwierający 4"/>
          <p:cNvSpPr>
            <a:spLocks/>
          </p:cNvSpPr>
          <p:nvPr/>
        </p:nvSpPr>
        <p:spPr bwMode="auto">
          <a:xfrm>
            <a:off x="2164020" y="2204864"/>
            <a:ext cx="1441450" cy="3024336"/>
          </a:xfrm>
          <a:prstGeom prst="leftBrace">
            <a:avLst>
              <a:gd name="adj1" fmla="val 8326"/>
              <a:gd name="adj2" fmla="val 50000"/>
            </a:avLst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 dirty="0">
              <a:latin typeface="Albertus Medium"/>
            </a:endParaRPr>
          </a:p>
        </p:txBody>
      </p:sp>
      <p:sp>
        <p:nvSpPr>
          <p:cNvPr id="4102" name="pole tekstowe 5"/>
          <p:cNvSpPr txBox="1">
            <a:spLocks noChangeArrowheads="1"/>
          </p:cNvSpPr>
          <p:nvPr/>
        </p:nvSpPr>
        <p:spPr bwMode="auto">
          <a:xfrm>
            <a:off x="283651" y="3301533"/>
            <a:ext cx="2064989" cy="830997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latin typeface="Albertus Medium"/>
              </a:rPr>
              <a:t>Pliki:</a:t>
            </a:r>
            <a:endParaRPr lang="pl-PL" dirty="0">
              <a:latin typeface="Albertus Medium"/>
            </a:endParaRPr>
          </a:p>
          <a:p>
            <a:r>
              <a:rPr lang="pl-PL" dirty="0" smtClean="0">
                <a:latin typeface="Albertus Medium"/>
              </a:rPr>
              <a:t>00_... </a:t>
            </a:r>
            <a:r>
              <a:rPr lang="pl-PL" dirty="0">
                <a:latin typeface="Albertus Medium"/>
              </a:rPr>
              <a:t>– </a:t>
            </a:r>
            <a:r>
              <a:rPr lang="pl-PL" dirty="0" smtClean="0">
                <a:latin typeface="Albertus Medium"/>
              </a:rPr>
              <a:t>07_...</a:t>
            </a:r>
            <a:endParaRPr lang="pl-PL" dirty="0">
              <a:latin typeface="Albertus Medium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15BAB-947A-4B8C-96E6-989680C677E5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51520" y="116632"/>
            <a:ext cx="6332183" cy="1077218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kumimoji="1" lang="pl-PL" sz="3200" dirty="0" smtClean="0">
                <a:latin typeface="Albertus Medium"/>
              </a:rPr>
              <a:t>Sylabus wykładu</a:t>
            </a:r>
            <a:br>
              <a:rPr kumimoji="1" lang="pl-PL" sz="3200" dirty="0" smtClean="0">
                <a:latin typeface="Albertus Medium"/>
              </a:rPr>
            </a:br>
            <a:r>
              <a:rPr kumimoji="1" lang="pl-PL" sz="3200" dirty="0" smtClean="0">
                <a:latin typeface="Albertus Medium"/>
              </a:rPr>
              <a:t>(część II – „Sygnały i </a:t>
            </a:r>
            <a:r>
              <a:rPr kumimoji="1" lang="pl-PL" sz="3200" u="sng" dirty="0" smtClean="0">
                <a:latin typeface="Albertus Medium"/>
              </a:rPr>
              <a:t>systemy</a:t>
            </a:r>
            <a:r>
              <a:rPr kumimoji="1" lang="pl-PL" sz="3200" dirty="0" smtClean="0">
                <a:latin typeface="Albertus Medium"/>
              </a:rPr>
              <a:t>”)</a:t>
            </a:r>
            <a:endParaRPr lang="pl-PL" sz="3200" dirty="0">
              <a:latin typeface="Albertus Medium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395328" y="2272164"/>
            <a:ext cx="5287025" cy="3898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70000"/>
              </a:spcBef>
              <a:buFontTx/>
              <a:buChar char="•"/>
            </a:pPr>
            <a:r>
              <a:rPr lang="pl-PL" sz="2000" dirty="0">
                <a:solidFill>
                  <a:srgbClr val="336600"/>
                </a:solidFill>
                <a:latin typeface="Albertus Medium"/>
              </a:rPr>
              <a:t> </a:t>
            </a:r>
            <a:r>
              <a:rPr lang="pl-PL" sz="2000" dirty="0">
                <a:latin typeface="Albertus Medium"/>
              </a:rPr>
              <a:t>08_Szumy w systemach transmisyjnych </a:t>
            </a:r>
          </a:p>
          <a:p>
            <a:pPr>
              <a:spcBef>
                <a:spcPts val="725"/>
              </a:spcBef>
              <a:buFontTx/>
              <a:buChar char="•"/>
            </a:pPr>
            <a:r>
              <a:rPr lang="pl-PL" sz="2000" dirty="0" smtClean="0">
                <a:latin typeface="Albertus Medium"/>
              </a:rPr>
              <a:t> 09_Modulacje AM i FM</a:t>
            </a:r>
          </a:p>
          <a:p>
            <a:pPr>
              <a:spcBef>
                <a:spcPts val="725"/>
              </a:spcBef>
              <a:buFontTx/>
              <a:buChar char="•"/>
            </a:pPr>
            <a:r>
              <a:rPr lang="pl-PL" sz="2000" dirty="0" smtClean="0">
                <a:latin typeface="Albertus Medium"/>
              </a:rPr>
              <a:t> 10_ Odporność AM i FM na szumy</a:t>
            </a:r>
          </a:p>
          <a:p>
            <a:pPr>
              <a:spcBef>
                <a:spcPts val="725"/>
              </a:spcBef>
              <a:buFontTx/>
              <a:buChar char="•"/>
            </a:pPr>
            <a:r>
              <a:rPr lang="pl-PL" sz="2000" dirty="0"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11_ </a:t>
            </a:r>
            <a:r>
              <a:rPr lang="pl-PL" sz="2000" dirty="0">
                <a:latin typeface="Albertus Medium"/>
              </a:rPr>
              <a:t>K</a:t>
            </a:r>
            <a:r>
              <a:rPr lang="pl-PL" sz="2000" dirty="0" smtClean="0">
                <a:latin typeface="Albertus Medium"/>
              </a:rPr>
              <a:t>ody transmisyjne</a:t>
            </a:r>
            <a:endParaRPr lang="pl-PL" sz="2000" dirty="0">
              <a:latin typeface="Albertus Medium"/>
            </a:endParaRPr>
          </a:p>
          <a:p>
            <a:pPr>
              <a:spcBef>
                <a:spcPts val="725"/>
              </a:spcBef>
              <a:buFontTx/>
              <a:buChar char="•"/>
            </a:pPr>
            <a:r>
              <a:rPr lang="pl-PL" sz="2000" dirty="0" smtClean="0">
                <a:latin typeface="Albertus Medium"/>
              </a:rPr>
              <a:t> 12_Interferencja międzysymbolowa IMS</a:t>
            </a:r>
            <a:endParaRPr lang="pl-PL" sz="2000" dirty="0">
              <a:latin typeface="Albertus Medium"/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13_Detekcja sygnałów cyfrowych – filtr</a:t>
            </a:r>
            <a:br>
              <a:rPr lang="pl-PL" sz="2000" dirty="0" smtClean="0">
                <a:latin typeface="Albertus Medium"/>
              </a:rPr>
            </a:br>
            <a:r>
              <a:rPr lang="pl-PL" sz="2000" dirty="0" smtClean="0">
                <a:latin typeface="Albertus Medium"/>
              </a:rPr>
              <a:t>        dopasowany</a:t>
            </a:r>
            <a:endParaRPr lang="pl-PL" sz="2000" dirty="0">
              <a:latin typeface="Albertus Medium"/>
            </a:endParaRP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14_Kluczowanie</a:t>
            </a:r>
          </a:p>
          <a:p>
            <a:pPr>
              <a:spcBef>
                <a:spcPct val="30000"/>
              </a:spcBef>
              <a:buFontTx/>
              <a:buChar char="•"/>
            </a:pPr>
            <a:r>
              <a:rPr lang="pl-PL" sz="2000" dirty="0" smtClean="0">
                <a:latin typeface="Albertus Medium"/>
              </a:rPr>
              <a:t> 15_Przestrzeń stanów</a:t>
            </a:r>
          </a:p>
          <a:p>
            <a:pPr>
              <a:spcBef>
                <a:spcPct val="30000"/>
              </a:spcBef>
            </a:pPr>
            <a:r>
              <a:rPr lang="pl-PL" sz="2000" dirty="0" smtClean="0">
                <a:latin typeface="Albertus Medium"/>
              </a:rPr>
              <a:t>SPRAWDZIAN #2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786913" y="6550223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400" smtClean="0">
                <a:latin typeface="Albertus Medium"/>
              </a:rPr>
              <a:t>„Sygnały i systemy” </a:t>
            </a:r>
            <a:r>
              <a:rPr lang="pl-PL" sz="1400" smtClean="0">
                <a:latin typeface="Albertus Medium"/>
                <a:sym typeface="Symbol" pitchFamily="18" charset="2"/>
              </a:rPr>
              <a:t></a:t>
            </a:r>
            <a:r>
              <a:rPr lang="pl-PL" sz="1400" smtClean="0">
                <a:latin typeface="Albertus Medium"/>
              </a:rPr>
              <a:t>Zdzisław Papir</a:t>
            </a:r>
            <a:endParaRPr lang="pl-PL" b="0" dirty="0">
              <a:latin typeface="Albertus Medium"/>
            </a:endParaRPr>
          </a:p>
        </p:txBody>
      </p:sp>
      <p:sp>
        <p:nvSpPr>
          <p:cNvPr id="5" name="Nawias klamrowy otwierający 4"/>
          <p:cNvSpPr>
            <a:spLocks/>
          </p:cNvSpPr>
          <p:nvPr/>
        </p:nvSpPr>
        <p:spPr bwMode="auto">
          <a:xfrm>
            <a:off x="2155647" y="2272164"/>
            <a:ext cx="1441450" cy="3101052"/>
          </a:xfrm>
          <a:prstGeom prst="leftBrace">
            <a:avLst>
              <a:gd name="adj1" fmla="val 8326"/>
              <a:gd name="adj2" fmla="val 50000"/>
            </a:avLst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 dirty="0">
              <a:latin typeface="Albertus Medium"/>
            </a:endParaRPr>
          </a:p>
        </p:txBody>
      </p:sp>
      <p:sp>
        <p:nvSpPr>
          <p:cNvPr id="6" name="pole tekstowe 5"/>
          <p:cNvSpPr txBox="1">
            <a:spLocks noChangeArrowheads="1"/>
          </p:cNvSpPr>
          <p:nvPr/>
        </p:nvSpPr>
        <p:spPr bwMode="auto">
          <a:xfrm>
            <a:off x="251520" y="3381574"/>
            <a:ext cx="2064989" cy="830997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dirty="0" smtClean="0">
                <a:latin typeface="Albertus Medium"/>
              </a:rPr>
              <a:t>Pliki:</a:t>
            </a:r>
            <a:endParaRPr lang="pl-PL" dirty="0">
              <a:latin typeface="Albertus Medium"/>
            </a:endParaRPr>
          </a:p>
          <a:p>
            <a:r>
              <a:rPr lang="pl-PL" dirty="0" smtClean="0">
                <a:latin typeface="Albertus Medium"/>
              </a:rPr>
              <a:t>08_... </a:t>
            </a:r>
            <a:r>
              <a:rPr lang="pl-PL" dirty="0">
                <a:latin typeface="Albertus Medium"/>
              </a:rPr>
              <a:t>– </a:t>
            </a:r>
            <a:r>
              <a:rPr lang="pl-PL" dirty="0" smtClean="0">
                <a:latin typeface="Albertus Medium"/>
              </a:rPr>
              <a:t>15_...</a:t>
            </a:r>
            <a:endParaRPr lang="pl-PL" dirty="0">
              <a:latin typeface="Albertus Medium"/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15BAB-947A-4B8C-96E6-989680C677E5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51520" y="260648"/>
            <a:ext cx="4207177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solidFill>
                  <a:schemeClr val="tx2"/>
                </a:solidFill>
                <a:latin typeface="Albertus Medium"/>
              </a:rPr>
              <a:t>Wymagania wstępne</a:t>
            </a:r>
            <a:endParaRPr lang="pl-PL" sz="3200" dirty="0">
              <a:latin typeface="Albertus Medium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17637" y="1196752"/>
            <a:ext cx="7651454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70000"/>
              </a:spcBef>
              <a:buFontTx/>
              <a:buChar char="•"/>
            </a:pPr>
            <a:r>
              <a:rPr lang="pl-PL" dirty="0" smtClean="0">
                <a:solidFill>
                  <a:srgbClr val="336600"/>
                </a:solidFill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teoria obwodów (</a:t>
            </a:r>
            <a:r>
              <a:rPr lang="pl-PL" sz="2000" i="1" dirty="0" smtClean="0">
                <a:latin typeface="Albertus Medium"/>
              </a:rPr>
              <a:t>Fizyka, Podstawy elektroniki</a:t>
            </a:r>
            <a:r>
              <a:rPr lang="pl-PL" sz="2000" dirty="0" smtClean="0">
                <a:latin typeface="Albertus Medium"/>
              </a:rPr>
              <a:t>)</a:t>
            </a:r>
            <a:endParaRPr lang="pl-PL" sz="2000" dirty="0">
              <a:latin typeface="Albertus Medium"/>
            </a:endParaRPr>
          </a:p>
          <a:p>
            <a:pPr>
              <a:spcBef>
                <a:spcPct val="70000"/>
              </a:spcBef>
              <a:buFontTx/>
              <a:buChar char="•"/>
            </a:pPr>
            <a:r>
              <a:rPr lang="pl-PL" sz="2000" dirty="0"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liczby zespolone (</a:t>
            </a:r>
            <a:r>
              <a:rPr lang="pl-PL" sz="2000" i="1" dirty="0" smtClean="0">
                <a:latin typeface="Albertus Medium"/>
              </a:rPr>
              <a:t>Algebra</a:t>
            </a:r>
            <a:r>
              <a:rPr lang="pl-PL" sz="2000" dirty="0" smtClean="0">
                <a:latin typeface="Albertus Medium"/>
              </a:rPr>
              <a:t>)</a:t>
            </a:r>
            <a:endParaRPr lang="pl-PL" sz="2000" dirty="0">
              <a:latin typeface="Albertus Medium"/>
            </a:endParaRPr>
          </a:p>
          <a:p>
            <a:pPr>
              <a:spcBef>
                <a:spcPct val="70000"/>
              </a:spcBef>
              <a:buFontTx/>
              <a:buChar char="•"/>
            </a:pPr>
            <a:r>
              <a:rPr lang="pl-PL" sz="2000" dirty="0"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szeregi funkcyjne (</a:t>
            </a:r>
            <a:r>
              <a:rPr lang="pl-PL" sz="2000" i="1" dirty="0" smtClean="0">
                <a:latin typeface="Albertus Medium"/>
              </a:rPr>
              <a:t>Analiza matematyczna</a:t>
            </a:r>
            <a:r>
              <a:rPr lang="pl-PL" sz="2000" dirty="0" smtClean="0">
                <a:latin typeface="Albertus Medium"/>
              </a:rPr>
              <a:t>)</a:t>
            </a:r>
            <a:endParaRPr lang="pl-PL" sz="2000" dirty="0">
              <a:latin typeface="Albertus Medium"/>
            </a:endParaRPr>
          </a:p>
          <a:p>
            <a:pPr>
              <a:spcBef>
                <a:spcPct val="70000"/>
              </a:spcBef>
              <a:buFontTx/>
              <a:buChar char="•"/>
            </a:pPr>
            <a:r>
              <a:rPr lang="pl-PL" sz="2000" dirty="0">
                <a:latin typeface="Albertus Medium"/>
              </a:rPr>
              <a:t> </a:t>
            </a:r>
            <a:r>
              <a:rPr lang="pl-PL" sz="2000" dirty="0" smtClean="0">
                <a:latin typeface="Albertus Medium"/>
              </a:rPr>
              <a:t>rachunek różniczkowy/całkowy (</a:t>
            </a:r>
            <a:r>
              <a:rPr lang="pl-PL" sz="2000" i="1" dirty="0" smtClean="0">
                <a:latin typeface="Albertus Medium"/>
              </a:rPr>
              <a:t>Analiza matematyczna</a:t>
            </a:r>
            <a:r>
              <a:rPr lang="pl-PL" sz="2000" dirty="0" smtClean="0">
                <a:latin typeface="Albertus Medium"/>
              </a:rPr>
              <a:t>)</a:t>
            </a:r>
          </a:p>
          <a:p>
            <a:pPr>
              <a:spcBef>
                <a:spcPct val="70000"/>
              </a:spcBef>
              <a:buFontTx/>
              <a:buChar char="•"/>
            </a:pPr>
            <a:r>
              <a:rPr lang="pl-PL" sz="2000" dirty="0" smtClean="0">
                <a:latin typeface="Albertus Medium"/>
              </a:rPr>
              <a:t> podstawy </a:t>
            </a:r>
            <a:r>
              <a:rPr lang="pl-PL" sz="2000" dirty="0" err="1" smtClean="0">
                <a:latin typeface="Albertus Medium"/>
              </a:rPr>
              <a:t>telekomunikacji</a:t>
            </a:r>
            <a:r>
              <a:rPr lang="pl-PL" sz="2000" dirty="0" smtClean="0">
                <a:latin typeface="Albertus Medium"/>
              </a:rPr>
              <a:t> (</a:t>
            </a:r>
            <a:r>
              <a:rPr lang="pl-PL" sz="2000" i="1" dirty="0" smtClean="0">
                <a:latin typeface="Albertus Medium"/>
              </a:rPr>
              <a:t>Podstawy </a:t>
            </a:r>
            <a:r>
              <a:rPr lang="pl-PL" sz="2000" i="1" dirty="0" err="1" smtClean="0">
                <a:latin typeface="Albertus Medium"/>
              </a:rPr>
              <a:t>telekomunikacji</a:t>
            </a:r>
            <a:r>
              <a:rPr lang="pl-PL" sz="2000" dirty="0" smtClean="0">
                <a:latin typeface="Albertus Medium"/>
              </a:rPr>
              <a:t>)</a:t>
            </a:r>
          </a:p>
          <a:p>
            <a:pPr>
              <a:spcBef>
                <a:spcPct val="70000"/>
              </a:spcBef>
              <a:buFontTx/>
              <a:buChar char="•"/>
            </a:pPr>
            <a:r>
              <a:rPr lang="pl-PL" sz="2000" dirty="0" smtClean="0">
                <a:latin typeface="Albertus Medium"/>
              </a:rPr>
              <a:t> rachunek prawdopodobieństwa (</a:t>
            </a:r>
            <a:r>
              <a:rPr lang="pl-PL" sz="2000" i="1" dirty="0" smtClean="0">
                <a:latin typeface="Albertus Medium"/>
              </a:rPr>
              <a:t>Probabilistyka i statystyka</a:t>
            </a:r>
            <a:r>
              <a:rPr lang="pl-PL" sz="2000" dirty="0" smtClean="0">
                <a:latin typeface="Albertus Medium"/>
              </a:rPr>
              <a:t>)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817448" y="6522367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Albertus Medium"/>
              </a:rPr>
              <a:t>„Sygnały i systemy” </a:t>
            </a:r>
            <a:r>
              <a:rPr lang="pl-PL" sz="1400" dirty="0" smtClean="0">
                <a:latin typeface="Albertus Medium"/>
                <a:sym typeface="Symbol" pitchFamily="18" charset="2"/>
              </a:rPr>
              <a:t></a:t>
            </a:r>
            <a:r>
              <a:rPr lang="pl-PL" sz="1400" dirty="0" smtClean="0">
                <a:latin typeface="Albertus Medium"/>
              </a:rPr>
              <a:t>Zdzisław </a:t>
            </a:r>
            <a:r>
              <a:rPr lang="pl-PL" sz="1400" dirty="0" err="1" smtClean="0">
                <a:latin typeface="Albertus Medium"/>
              </a:rPr>
              <a:t>Papir</a:t>
            </a:r>
            <a:endParaRPr lang="pl-PL" b="0" dirty="0">
              <a:latin typeface="Albertus Medium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15BAB-947A-4B8C-96E6-989680C677E5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868144" y="6550223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Albertus Medium"/>
              </a:rPr>
              <a:t>„Sygnały i systemy” </a:t>
            </a:r>
            <a:r>
              <a:rPr lang="pl-PL" sz="1400" dirty="0" smtClean="0">
                <a:latin typeface="Albertus Medium"/>
                <a:sym typeface="Symbol" pitchFamily="18" charset="2"/>
              </a:rPr>
              <a:t></a:t>
            </a:r>
            <a:r>
              <a:rPr lang="pl-PL" sz="1400" dirty="0" smtClean="0">
                <a:latin typeface="Albertus Medium"/>
              </a:rPr>
              <a:t>Zdzisław </a:t>
            </a:r>
            <a:r>
              <a:rPr lang="pl-PL" sz="1400" dirty="0" err="1" smtClean="0">
                <a:latin typeface="Albertus Medium"/>
              </a:rPr>
              <a:t>Papir</a:t>
            </a:r>
            <a:endParaRPr lang="pl-PL" b="0" dirty="0">
              <a:latin typeface="Albertus Medium"/>
            </a:endParaRPr>
          </a:p>
        </p:txBody>
      </p:sp>
      <p:sp>
        <p:nvSpPr>
          <p:cNvPr id="5125" name="Text Box 2"/>
          <p:cNvSpPr txBox="1">
            <a:spLocks noChangeArrowheads="1"/>
          </p:cNvSpPr>
          <p:nvPr/>
        </p:nvSpPr>
        <p:spPr bwMode="auto">
          <a:xfrm>
            <a:off x="251520" y="280425"/>
            <a:ext cx="8855309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smtClean="0">
                <a:latin typeface="Albertus Medium"/>
              </a:rPr>
              <a:t>Dostęp do slajdów (wykłady) i podręczników</a:t>
            </a:r>
            <a:endParaRPr lang="pl-PL" sz="3200" dirty="0">
              <a:latin typeface="Albertus Medium"/>
            </a:endParaRPr>
          </a:p>
        </p:txBody>
      </p:sp>
      <p:sp>
        <p:nvSpPr>
          <p:cNvPr id="5126" name="pole tekstowe 5"/>
          <p:cNvSpPr txBox="1">
            <a:spLocks noChangeArrowheads="1"/>
          </p:cNvSpPr>
          <p:nvPr/>
        </p:nvSpPr>
        <p:spPr bwMode="auto">
          <a:xfrm>
            <a:off x="136581" y="936262"/>
            <a:ext cx="69268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>
                <a:latin typeface="Albertus Medium"/>
              </a:rPr>
              <a:t>http</a:t>
            </a:r>
            <a:r>
              <a:rPr lang="pl-PL" sz="2000" dirty="0" smtClean="0">
                <a:latin typeface="Albertus Medium"/>
              </a:rPr>
              <a:t>://tele.agh.edu.pl</a:t>
            </a:r>
            <a:r>
              <a:rPr lang="pl-PL" sz="2000" dirty="0">
                <a:latin typeface="Albertus Medium"/>
              </a:rPr>
              <a:t>/~</a:t>
            </a:r>
            <a:r>
              <a:rPr lang="pl-PL" sz="2000" dirty="0" smtClean="0">
                <a:latin typeface="Albertus Medium"/>
              </a:rPr>
              <a:t>papir/Sygnaly_Systemy_2024.zip</a:t>
            </a:r>
          </a:p>
          <a:p>
            <a:r>
              <a:rPr lang="pl-PL" sz="2000" dirty="0">
                <a:latin typeface="Albertus Medium"/>
              </a:rPr>
              <a:t>http://tele.agh.edu.pl/~</a:t>
            </a:r>
            <a:r>
              <a:rPr lang="pl-PL" sz="2000" dirty="0" smtClean="0">
                <a:latin typeface="Albertus Medium"/>
              </a:rPr>
              <a:t>papir/</a:t>
            </a:r>
            <a:endParaRPr lang="pl-PL" sz="2000" dirty="0">
              <a:latin typeface="Albertus Medium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285913" y="1800001"/>
            <a:ext cx="2505814" cy="1979276"/>
            <a:chOff x="251520" y="2107201"/>
            <a:chExt cx="2505814" cy="1979276"/>
          </a:xfrm>
        </p:grpSpPr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251520" y="2107201"/>
              <a:ext cx="2505814" cy="584775"/>
            </a:xfrm>
            <a:prstGeom prst="rect">
              <a:avLst/>
            </a:prstGeom>
            <a:solidFill>
              <a:srgbClr val="CC9900">
                <a:alpha val="5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sz="3200" dirty="0" smtClean="0">
                  <a:latin typeface="Albertus Medium"/>
                </a:rPr>
                <a:t>Konsultacje</a:t>
              </a:r>
              <a:endParaRPr lang="pl-PL" sz="3200" dirty="0">
                <a:latin typeface="Albertus Medium"/>
              </a:endParaRPr>
            </a:p>
          </p:txBody>
        </p:sp>
        <p:sp>
          <p:nvSpPr>
            <p:cNvPr id="8" name="pole tekstowe 5"/>
            <p:cNvSpPr txBox="1">
              <a:spLocks noChangeArrowheads="1"/>
            </p:cNvSpPr>
            <p:nvPr/>
          </p:nvSpPr>
          <p:spPr bwMode="auto">
            <a:xfrm>
              <a:off x="251520" y="2763038"/>
              <a:ext cx="2343911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 smtClean="0">
                  <a:latin typeface="Albertus Medium"/>
                </a:rPr>
                <a:t>papir@agh.edu.pl</a:t>
              </a:r>
            </a:p>
            <a:p>
              <a:r>
                <a:rPr lang="pl-PL" sz="2000" dirty="0" smtClean="0">
                  <a:latin typeface="Albertus Medium"/>
                </a:rPr>
                <a:t>12 617 48 13</a:t>
              </a:r>
            </a:p>
            <a:p>
              <a:r>
                <a:rPr lang="pl-PL" sz="2000" dirty="0" smtClean="0">
                  <a:latin typeface="Albertus Medium"/>
                </a:rPr>
                <a:t>601 700 406</a:t>
              </a:r>
            </a:p>
            <a:p>
              <a:r>
                <a:rPr lang="pl-PL" sz="2000" dirty="0" smtClean="0">
                  <a:latin typeface="Albertus Medium"/>
                </a:rPr>
                <a:t>Pok. 218/B9</a:t>
              </a:r>
              <a:endParaRPr lang="pl-PL" sz="2000" dirty="0">
                <a:latin typeface="Albertus Medium"/>
              </a:endParaRPr>
            </a:p>
          </p:txBody>
        </p:sp>
      </p:grpSp>
      <p:grpSp>
        <p:nvGrpSpPr>
          <p:cNvPr id="13" name="Grupa 12"/>
          <p:cNvGrpSpPr/>
          <p:nvPr/>
        </p:nvGrpSpPr>
        <p:grpSpPr>
          <a:xfrm>
            <a:off x="219789" y="3741762"/>
            <a:ext cx="8370193" cy="3018818"/>
            <a:chOff x="219789" y="3741762"/>
            <a:chExt cx="8370193" cy="3018818"/>
          </a:xfrm>
        </p:grpSpPr>
        <p:grpSp>
          <p:nvGrpSpPr>
            <p:cNvPr id="4" name="Grupa 3"/>
            <p:cNvGrpSpPr/>
            <p:nvPr/>
          </p:nvGrpSpPr>
          <p:grpSpPr>
            <a:xfrm>
              <a:off x="5004048" y="4622364"/>
              <a:ext cx="3585934" cy="1080120"/>
              <a:chOff x="1187624" y="5296399"/>
              <a:chExt cx="3585934" cy="1080120"/>
            </a:xfrm>
          </p:grpSpPr>
          <p:pic>
            <p:nvPicPr>
              <p:cNvPr id="9" name="Picture 22" descr="http://bridportcab.org/wp-content/uploads/2013/09/Work-in-Progress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87624" y="5296399"/>
                <a:ext cx="1080120" cy="1080120"/>
              </a:xfrm>
              <a:prstGeom prst="rect">
                <a:avLst/>
              </a:prstGeom>
              <a:noFill/>
            </p:spPr>
          </p:pic>
          <p:sp>
            <p:nvSpPr>
              <p:cNvPr id="11" name="pole tekstowe 5"/>
              <p:cNvSpPr txBox="1">
                <a:spLocks noChangeArrowheads="1"/>
              </p:cNvSpPr>
              <p:nvPr/>
            </p:nvSpPr>
            <p:spPr bwMode="auto">
              <a:xfrm>
                <a:off x="2267744" y="5482516"/>
                <a:ext cx="2505814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dirty="0" smtClean="0">
                    <a:latin typeface="Albertus Medium"/>
                  </a:rPr>
                  <a:t>Praca samodzielna</a:t>
                </a:r>
                <a:br>
                  <a:rPr lang="pl-PL" sz="2000" dirty="0" smtClean="0">
                    <a:latin typeface="Albertus Medium"/>
                  </a:rPr>
                </a:br>
                <a:r>
                  <a:rPr lang="pl-PL" sz="2000" dirty="0" smtClean="0">
                    <a:latin typeface="Albertus Medium"/>
                  </a:rPr>
                  <a:t>lub na ćwiczeniach</a:t>
                </a:r>
                <a:endParaRPr lang="pl-PL" sz="2000" dirty="0">
                  <a:latin typeface="Albertus Medium"/>
                </a:endParaRPr>
              </a:p>
            </p:txBody>
          </p:sp>
        </p:grpSp>
        <p:grpSp>
          <p:nvGrpSpPr>
            <p:cNvPr id="12" name="Grupa 11"/>
            <p:cNvGrpSpPr/>
            <p:nvPr/>
          </p:nvGrpSpPr>
          <p:grpSpPr>
            <a:xfrm>
              <a:off x="219789" y="4491838"/>
              <a:ext cx="4572000" cy="2268742"/>
              <a:chOff x="310400" y="2064419"/>
              <a:chExt cx="4572000" cy="2268742"/>
            </a:xfrm>
          </p:grpSpPr>
          <p:grpSp>
            <p:nvGrpSpPr>
              <p:cNvPr id="6" name="Grupa 5"/>
              <p:cNvGrpSpPr/>
              <p:nvPr/>
            </p:nvGrpSpPr>
            <p:grpSpPr>
              <a:xfrm>
                <a:off x="310400" y="2064419"/>
                <a:ext cx="4572000" cy="1515013"/>
                <a:chOff x="275134" y="2045997"/>
                <a:chExt cx="4572000" cy="1515013"/>
              </a:xfrm>
            </p:grpSpPr>
            <p:sp>
              <p:nvSpPr>
                <p:cNvPr id="2" name="pole tekstowe 1"/>
                <p:cNvSpPr txBox="1"/>
                <p:nvPr/>
              </p:nvSpPr>
              <p:spPr>
                <a:xfrm>
                  <a:off x="275134" y="2045997"/>
                  <a:ext cx="1589089" cy="400110"/>
                </a:xfrm>
                <a:prstGeom prst="rect">
                  <a:avLst/>
                </a:prstGeom>
                <a:solidFill>
                  <a:srgbClr val="CC9900">
                    <a:alpha val="50196"/>
                  </a:srgb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2000" dirty="0" smtClean="0">
                      <a:latin typeface="+mn-lt"/>
                    </a:rPr>
                    <a:t>Tytuł slajdu</a:t>
                  </a:r>
                </a:p>
              </p:txBody>
            </p:sp>
            <p:sp>
              <p:nvSpPr>
                <p:cNvPr id="5" name="Prostokąt 4"/>
                <p:cNvSpPr/>
                <p:nvPr/>
              </p:nvSpPr>
              <p:spPr>
                <a:xfrm>
                  <a:off x="275134" y="2545347"/>
                  <a:ext cx="4572000" cy="1015663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r>
                    <a:rPr lang="pl-PL" sz="2000" dirty="0">
                      <a:solidFill>
                        <a:srgbClr val="000099"/>
                      </a:solidFill>
                      <a:latin typeface="+mn-lt"/>
                    </a:rPr>
                    <a:t>Definicja, twierdzenie, </a:t>
                  </a:r>
                  <a:r>
                    <a:rPr lang="pl-PL" sz="2000" dirty="0" smtClean="0">
                      <a:solidFill>
                        <a:srgbClr val="000099"/>
                      </a:solidFill>
                      <a:latin typeface="+mn-lt"/>
                    </a:rPr>
                    <a:t>dowód</a:t>
                  </a:r>
                  <a:endParaRPr lang="pl-PL" sz="2000" dirty="0">
                    <a:solidFill>
                      <a:srgbClr val="000099"/>
                    </a:solidFill>
                    <a:latin typeface="+mn-lt"/>
                  </a:endParaRPr>
                </a:p>
                <a:p>
                  <a:r>
                    <a:rPr lang="pl-PL" sz="2000" dirty="0" smtClean="0">
                      <a:solidFill>
                        <a:srgbClr val="FF0000"/>
                      </a:solidFill>
                      <a:latin typeface="+mn-lt"/>
                    </a:rPr>
                    <a:t>Problem</a:t>
                  </a:r>
                  <a:endParaRPr lang="pl-PL" sz="2000" dirty="0">
                    <a:solidFill>
                      <a:srgbClr val="000099"/>
                    </a:solidFill>
                    <a:latin typeface="+mn-lt"/>
                  </a:endParaRPr>
                </a:p>
                <a:p>
                  <a:r>
                    <a:rPr lang="pl-PL" sz="2000" dirty="0">
                      <a:solidFill>
                        <a:srgbClr val="006600"/>
                      </a:solidFill>
                      <a:latin typeface="+mn-lt"/>
                    </a:rPr>
                    <a:t>Przykład</a:t>
                  </a:r>
                </a:p>
              </p:txBody>
            </p:sp>
          </p:grpSp>
          <p:sp>
            <p:nvSpPr>
              <p:cNvPr id="10" name="pole tekstowe 9"/>
              <p:cNvSpPr txBox="1"/>
              <p:nvPr/>
            </p:nvSpPr>
            <p:spPr>
              <a:xfrm>
                <a:off x="315313" y="3625275"/>
                <a:ext cx="1584176" cy="70788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l-PL" sz="2000" dirty="0" smtClean="0">
                    <a:latin typeface="+mn-lt"/>
                  </a:rPr>
                  <a:t>Istotna</a:t>
                </a:r>
                <a:br>
                  <a:rPr lang="pl-PL" sz="2000" dirty="0" smtClean="0">
                    <a:latin typeface="+mn-lt"/>
                  </a:rPr>
                </a:br>
                <a:r>
                  <a:rPr lang="pl-PL" sz="2000" dirty="0" smtClean="0">
                    <a:latin typeface="+mn-lt"/>
                  </a:rPr>
                  <a:t>informacja</a:t>
                </a:r>
                <a:endParaRPr lang="pl-PL" sz="2000" dirty="0">
                  <a:latin typeface="+mn-lt"/>
                </a:endParaRPr>
              </a:p>
            </p:txBody>
          </p:sp>
        </p:grp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2119621" y="3741762"/>
              <a:ext cx="396454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sz="3200" dirty="0" smtClean="0">
                  <a:latin typeface="Albertus Medium"/>
                </a:rPr>
                <a:t>Przyjęte konwencje</a:t>
              </a:r>
              <a:endParaRPr lang="pl-PL" sz="3200" dirty="0">
                <a:latin typeface="Albertus Medium"/>
              </a:endParaRPr>
            </a:p>
          </p:txBody>
        </p:sp>
      </p:grpSp>
      <p:sp>
        <p:nvSpPr>
          <p:cNvPr id="14" name="Symbol zastępczy numeru slajdu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15BAB-947A-4B8C-96E6-989680C677E5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3541</TotalTime>
  <Words>837</Words>
  <Application>Microsoft Office PowerPoint</Application>
  <PresentationFormat>Pokaz na ekranie (4:3)</PresentationFormat>
  <Paragraphs>225</Paragraphs>
  <Slides>17</Slides>
  <Notes>15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17</vt:i4>
      </vt:variant>
    </vt:vector>
  </HeadingPairs>
  <TitlesOfParts>
    <vt:vector size="26" baseType="lpstr">
      <vt:lpstr>Albertus Medium</vt:lpstr>
      <vt:lpstr>Arial</vt:lpstr>
      <vt:lpstr>Calibri</vt:lpstr>
      <vt:lpstr>Monotype Sorts</vt:lpstr>
      <vt:lpstr>Symbol</vt:lpstr>
      <vt:lpstr>Times New Roman</vt:lpstr>
      <vt:lpstr>Teoria sygnałów</vt:lpstr>
      <vt:lpstr>Równanie</vt:lpstr>
      <vt:lpstr>Equation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Zdzislaw Papir</dc:creator>
  <cp:lastModifiedBy>Konto Microsoft</cp:lastModifiedBy>
  <cp:revision>380</cp:revision>
  <dcterms:created xsi:type="dcterms:W3CDTF">2001-11-19T15:22:59Z</dcterms:created>
  <dcterms:modified xsi:type="dcterms:W3CDTF">2024-09-26T09:49:00Z</dcterms:modified>
</cp:coreProperties>
</file>