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7" r:id="rId2"/>
    <p:sldId id="321" r:id="rId3"/>
    <p:sldId id="322" r:id="rId4"/>
    <p:sldId id="323" r:id="rId5"/>
    <p:sldId id="324" r:id="rId6"/>
    <p:sldId id="280" r:id="rId7"/>
    <p:sldId id="282" r:id="rId8"/>
    <p:sldId id="283" r:id="rId9"/>
    <p:sldId id="284" r:id="rId10"/>
    <p:sldId id="285" r:id="rId11"/>
    <p:sldId id="311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319" r:id="rId20"/>
    <p:sldId id="300" r:id="rId21"/>
    <p:sldId id="320" r:id="rId22"/>
    <p:sldId id="301" r:id="rId23"/>
    <p:sldId id="317" r:id="rId24"/>
    <p:sldId id="318" r:id="rId25"/>
    <p:sldId id="314" r:id="rId26"/>
    <p:sldId id="308" r:id="rId27"/>
    <p:sldId id="309" r:id="rId28"/>
    <p:sldId id="310" r:id="rId29"/>
  </p:sldIdLst>
  <p:sldSz cx="9144000" cy="6858000" type="screen4x3"/>
  <p:notesSz cx="6669088" cy="9928225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99"/>
    <a:srgbClr val="FFCC66"/>
    <a:srgbClr val="66FF66"/>
    <a:srgbClr val="CC66FF"/>
    <a:srgbClr val="CCFFFF"/>
    <a:srgbClr val="FFFF66"/>
    <a:srgbClr val="3333CC"/>
    <a:srgbClr val="F8F8F8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42" autoAdjust="0"/>
    <p:restoredTop sz="90929"/>
  </p:normalViewPr>
  <p:slideViewPr>
    <p:cSldViewPr>
      <p:cViewPr varScale="1">
        <p:scale>
          <a:sx n="70" d="100"/>
          <a:sy n="70" d="100"/>
        </p:scale>
        <p:origin x="28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2.xml"/><Relationship Id="rId2" Type="http://schemas.openxmlformats.org/officeDocument/2006/relationships/slide" Target="slides/slide10.xml"/><Relationship Id="rId1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6" Type="http://schemas.openxmlformats.org/officeDocument/2006/relationships/image" Target="../media/image90.wmf"/><Relationship Id="rId5" Type="http://schemas.openxmlformats.org/officeDocument/2006/relationships/image" Target="../media/image89.wmf"/><Relationship Id="rId4" Type="http://schemas.openxmlformats.org/officeDocument/2006/relationships/image" Target="../media/image8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5" Type="http://schemas.openxmlformats.org/officeDocument/2006/relationships/image" Target="../media/image93.wmf"/><Relationship Id="rId4" Type="http://schemas.openxmlformats.org/officeDocument/2006/relationships/image" Target="../media/image9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wmf"/><Relationship Id="rId13" Type="http://schemas.openxmlformats.org/officeDocument/2006/relationships/image" Target="../media/image116.wmf"/><Relationship Id="rId3" Type="http://schemas.openxmlformats.org/officeDocument/2006/relationships/image" Target="../media/image106.wmf"/><Relationship Id="rId7" Type="http://schemas.openxmlformats.org/officeDocument/2006/relationships/image" Target="../media/image110.wmf"/><Relationship Id="rId12" Type="http://schemas.openxmlformats.org/officeDocument/2006/relationships/image" Target="../media/image115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6" Type="http://schemas.openxmlformats.org/officeDocument/2006/relationships/image" Target="../media/image109.wmf"/><Relationship Id="rId11" Type="http://schemas.openxmlformats.org/officeDocument/2006/relationships/image" Target="../media/image114.wmf"/><Relationship Id="rId5" Type="http://schemas.openxmlformats.org/officeDocument/2006/relationships/image" Target="../media/image108.wmf"/><Relationship Id="rId15" Type="http://schemas.openxmlformats.org/officeDocument/2006/relationships/image" Target="../media/image118.wmf"/><Relationship Id="rId10" Type="http://schemas.openxmlformats.org/officeDocument/2006/relationships/image" Target="../media/image113.wmf"/><Relationship Id="rId4" Type="http://schemas.openxmlformats.org/officeDocument/2006/relationships/image" Target="../media/image107.wmf"/><Relationship Id="rId9" Type="http://schemas.openxmlformats.org/officeDocument/2006/relationships/image" Target="../media/image112.wmf"/><Relationship Id="rId14" Type="http://schemas.openxmlformats.org/officeDocument/2006/relationships/image" Target="../media/image117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3" Type="http://schemas.openxmlformats.org/officeDocument/2006/relationships/image" Target="../media/image122.wmf"/><Relationship Id="rId7" Type="http://schemas.openxmlformats.org/officeDocument/2006/relationships/image" Target="../media/image126.wmf"/><Relationship Id="rId2" Type="http://schemas.openxmlformats.org/officeDocument/2006/relationships/image" Target="../media/image121.wmf"/><Relationship Id="rId1" Type="http://schemas.openxmlformats.org/officeDocument/2006/relationships/image" Target="../media/image120.wmf"/><Relationship Id="rId6" Type="http://schemas.openxmlformats.org/officeDocument/2006/relationships/image" Target="../media/image125.wmf"/><Relationship Id="rId11" Type="http://schemas.openxmlformats.org/officeDocument/2006/relationships/image" Target="../media/image130.wmf"/><Relationship Id="rId5" Type="http://schemas.openxmlformats.org/officeDocument/2006/relationships/image" Target="../media/image124.wmf"/><Relationship Id="rId10" Type="http://schemas.openxmlformats.org/officeDocument/2006/relationships/image" Target="../media/image129.wmf"/><Relationship Id="rId4" Type="http://schemas.openxmlformats.org/officeDocument/2006/relationships/image" Target="../media/image123.wmf"/><Relationship Id="rId9" Type="http://schemas.openxmlformats.org/officeDocument/2006/relationships/image" Target="../media/image12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9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10" Type="http://schemas.openxmlformats.org/officeDocument/2006/relationships/image" Target="../media/image21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wmf"/><Relationship Id="rId3" Type="http://schemas.openxmlformats.org/officeDocument/2006/relationships/image" Target="../media/image128.wmf"/><Relationship Id="rId7" Type="http://schemas.openxmlformats.org/officeDocument/2006/relationships/image" Target="../media/image134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Relationship Id="rId6" Type="http://schemas.openxmlformats.org/officeDocument/2006/relationships/image" Target="../media/image129.wmf"/><Relationship Id="rId11" Type="http://schemas.openxmlformats.org/officeDocument/2006/relationships/image" Target="../media/image138.wmf"/><Relationship Id="rId5" Type="http://schemas.openxmlformats.org/officeDocument/2006/relationships/image" Target="../media/image133.wmf"/><Relationship Id="rId10" Type="http://schemas.openxmlformats.org/officeDocument/2006/relationships/image" Target="../media/image137.wmf"/><Relationship Id="rId4" Type="http://schemas.openxmlformats.org/officeDocument/2006/relationships/image" Target="../media/image126.wmf"/><Relationship Id="rId9" Type="http://schemas.openxmlformats.org/officeDocument/2006/relationships/image" Target="../media/image136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wmf"/><Relationship Id="rId7" Type="http://schemas.openxmlformats.org/officeDocument/2006/relationships/image" Target="../media/image145.wmf"/><Relationship Id="rId2" Type="http://schemas.openxmlformats.org/officeDocument/2006/relationships/image" Target="../media/image140.wmf"/><Relationship Id="rId1" Type="http://schemas.openxmlformats.org/officeDocument/2006/relationships/image" Target="../media/image139.wmf"/><Relationship Id="rId6" Type="http://schemas.openxmlformats.org/officeDocument/2006/relationships/image" Target="../media/image144.wmf"/><Relationship Id="rId5" Type="http://schemas.openxmlformats.org/officeDocument/2006/relationships/image" Target="../media/image143.wmf"/><Relationship Id="rId4" Type="http://schemas.openxmlformats.org/officeDocument/2006/relationships/image" Target="../media/image14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wmf"/><Relationship Id="rId2" Type="http://schemas.openxmlformats.org/officeDocument/2006/relationships/image" Target="../media/image147.wmf"/><Relationship Id="rId1" Type="http://schemas.openxmlformats.org/officeDocument/2006/relationships/image" Target="../media/image146.wmf"/><Relationship Id="rId6" Type="http://schemas.openxmlformats.org/officeDocument/2006/relationships/image" Target="../media/image151.wmf"/><Relationship Id="rId5" Type="http://schemas.openxmlformats.org/officeDocument/2006/relationships/image" Target="../media/image150.wmf"/><Relationship Id="rId4" Type="http://schemas.openxmlformats.org/officeDocument/2006/relationships/image" Target="../media/image149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wmf"/><Relationship Id="rId3" Type="http://schemas.openxmlformats.org/officeDocument/2006/relationships/image" Target="../media/image154.wmf"/><Relationship Id="rId7" Type="http://schemas.openxmlformats.org/officeDocument/2006/relationships/image" Target="../media/image158.wmf"/><Relationship Id="rId2" Type="http://schemas.openxmlformats.org/officeDocument/2006/relationships/image" Target="../media/image153.wmf"/><Relationship Id="rId1" Type="http://schemas.openxmlformats.org/officeDocument/2006/relationships/image" Target="../media/image152.wmf"/><Relationship Id="rId6" Type="http://schemas.openxmlformats.org/officeDocument/2006/relationships/image" Target="../media/image157.wmf"/><Relationship Id="rId5" Type="http://schemas.openxmlformats.org/officeDocument/2006/relationships/image" Target="../media/image156.wmf"/><Relationship Id="rId4" Type="http://schemas.openxmlformats.org/officeDocument/2006/relationships/image" Target="../media/image155.wmf"/><Relationship Id="rId9" Type="http://schemas.openxmlformats.org/officeDocument/2006/relationships/image" Target="../media/image160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wmf"/><Relationship Id="rId3" Type="http://schemas.openxmlformats.org/officeDocument/2006/relationships/image" Target="../media/image164.wmf"/><Relationship Id="rId7" Type="http://schemas.openxmlformats.org/officeDocument/2006/relationships/image" Target="../media/image166.wmf"/><Relationship Id="rId2" Type="http://schemas.openxmlformats.org/officeDocument/2006/relationships/image" Target="../media/image163.wmf"/><Relationship Id="rId1" Type="http://schemas.openxmlformats.org/officeDocument/2006/relationships/image" Target="../media/image162.wmf"/><Relationship Id="rId6" Type="http://schemas.openxmlformats.org/officeDocument/2006/relationships/image" Target="../media/image86.wmf"/><Relationship Id="rId5" Type="http://schemas.openxmlformats.org/officeDocument/2006/relationships/image" Target="../media/image85.wmf"/><Relationship Id="rId4" Type="http://schemas.openxmlformats.org/officeDocument/2006/relationships/image" Target="../media/image165.wmf"/><Relationship Id="rId9" Type="http://schemas.openxmlformats.org/officeDocument/2006/relationships/image" Target="../media/image168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wmf"/><Relationship Id="rId3" Type="http://schemas.openxmlformats.org/officeDocument/2006/relationships/image" Target="../media/image85.wmf"/><Relationship Id="rId7" Type="http://schemas.openxmlformats.org/officeDocument/2006/relationships/image" Target="../media/image173.wmf"/><Relationship Id="rId2" Type="http://schemas.openxmlformats.org/officeDocument/2006/relationships/image" Target="../media/image170.wmf"/><Relationship Id="rId1" Type="http://schemas.openxmlformats.org/officeDocument/2006/relationships/image" Target="../media/image169.wmf"/><Relationship Id="rId6" Type="http://schemas.openxmlformats.org/officeDocument/2006/relationships/image" Target="../media/image172.wmf"/><Relationship Id="rId5" Type="http://schemas.openxmlformats.org/officeDocument/2006/relationships/image" Target="../media/image171.wmf"/><Relationship Id="rId4" Type="http://schemas.openxmlformats.org/officeDocument/2006/relationships/image" Target="../media/image8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4.wmf"/><Relationship Id="rId7" Type="http://schemas.openxmlformats.org/officeDocument/2006/relationships/image" Target="../media/image31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26.wmf"/><Relationship Id="rId5" Type="http://schemas.openxmlformats.org/officeDocument/2006/relationships/image" Target="../media/image30.wmf"/><Relationship Id="rId10" Type="http://schemas.openxmlformats.org/officeDocument/2006/relationships/image" Target="../media/image34.wmf"/><Relationship Id="rId4" Type="http://schemas.openxmlformats.org/officeDocument/2006/relationships/image" Target="../media/image25.wmf"/><Relationship Id="rId9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image" Target="../media/image47.wmf"/><Relationship Id="rId18" Type="http://schemas.openxmlformats.org/officeDocument/2006/relationships/image" Target="../media/image52.wmf"/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12" Type="http://schemas.openxmlformats.org/officeDocument/2006/relationships/image" Target="../media/image46.wmf"/><Relationship Id="rId17" Type="http://schemas.openxmlformats.org/officeDocument/2006/relationships/image" Target="../media/image51.wmf"/><Relationship Id="rId2" Type="http://schemas.openxmlformats.org/officeDocument/2006/relationships/image" Target="../media/image36.wmf"/><Relationship Id="rId16" Type="http://schemas.openxmlformats.org/officeDocument/2006/relationships/image" Target="../media/image50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11" Type="http://schemas.openxmlformats.org/officeDocument/2006/relationships/image" Target="../media/image45.wmf"/><Relationship Id="rId5" Type="http://schemas.openxmlformats.org/officeDocument/2006/relationships/image" Target="../media/image39.wmf"/><Relationship Id="rId15" Type="http://schemas.openxmlformats.org/officeDocument/2006/relationships/image" Target="../media/image49.wmf"/><Relationship Id="rId10" Type="http://schemas.openxmlformats.org/officeDocument/2006/relationships/image" Target="../media/image44.wmf"/><Relationship Id="rId4" Type="http://schemas.openxmlformats.org/officeDocument/2006/relationships/image" Target="../media/image38.wmf"/><Relationship Id="rId9" Type="http://schemas.openxmlformats.org/officeDocument/2006/relationships/image" Target="../media/image43.wmf"/><Relationship Id="rId14" Type="http://schemas.openxmlformats.org/officeDocument/2006/relationships/image" Target="../media/image4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12" Type="http://schemas.openxmlformats.org/officeDocument/2006/relationships/image" Target="../media/image71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11" Type="http://schemas.openxmlformats.org/officeDocument/2006/relationships/image" Target="../media/image70.wmf"/><Relationship Id="rId5" Type="http://schemas.openxmlformats.org/officeDocument/2006/relationships/image" Target="../media/image64.wmf"/><Relationship Id="rId10" Type="http://schemas.openxmlformats.org/officeDocument/2006/relationships/image" Target="../media/image69.wmf"/><Relationship Id="rId4" Type="http://schemas.openxmlformats.org/officeDocument/2006/relationships/image" Target="../media/image63.wmf"/><Relationship Id="rId9" Type="http://schemas.openxmlformats.org/officeDocument/2006/relationships/image" Target="../media/image6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4" Type="http://schemas.openxmlformats.org/officeDocument/2006/relationships/image" Target="../media/image7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20500-0EB3-433E-B9DD-D6D54988FC8A}" type="datetimeFigureOut">
              <a:rPr lang="pl-PL" smtClean="0"/>
              <a:pPr/>
              <a:t>09.07.2024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BFE0D-41BD-4635-9762-9971F399519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1665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C9438-0B5B-4EFE-A863-92C42282D2D3}" type="datetimeFigureOut">
              <a:rPr lang="pl-PL" smtClean="0"/>
              <a:t>09.07.2024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66750" y="4778375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C1179-D875-4763-BBC2-FC15CB65E9B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5512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C1179-D875-4763-BBC2-FC15CB65E9B3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9402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4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8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2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1" y="1729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6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5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5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9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9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9021056-9E07-4769-B9B3-002DE71FCF6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548F5-4A56-4020-9985-0FB2889560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96921-3178-4185-8B7B-82559E45C0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B451B-1329-47AD-AE26-181B3EA4141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1731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11731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F1270-5CA5-4FBA-B314-280695D1508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22E68-7E81-475D-A746-9B665A1380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FD059-119D-4DC9-9DAB-27089D472F7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06B7B-97EE-46F5-B23E-21343F71AA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32260-4737-4BFF-A1DA-DDE531B3204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0D81-E528-425F-A6B2-90453A2A4F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03708-AF00-4D68-97B0-67840EA7FF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4E0B5-8808-418B-9DB9-7E9D54F456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DD62C-9EF7-4455-94F5-8E07B39EAC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6392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638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638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2C7FE27E-A0CC-421C-B76C-81FBF4DC0C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1" r:id="rId12"/>
    <p:sldLayoutId id="2147483723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13" Type="http://schemas.openxmlformats.org/officeDocument/2006/relationships/image" Target="../media/image81.wmf"/><Relationship Id="rId3" Type="http://schemas.openxmlformats.org/officeDocument/2006/relationships/oleObject" Target="../embeddings/oleObject85.bin"/><Relationship Id="rId7" Type="http://schemas.openxmlformats.org/officeDocument/2006/relationships/image" Target="../media/image82.jpeg"/><Relationship Id="rId12" Type="http://schemas.openxmlformats.org/officeDocument/2006/relationships/oleObject" Target="../embeddings/oleObject8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8.wmf"/><Relationship Id="rId11" Type="http://schemas.openxmlformats.org/officeDocument/2006/relationships/image" Target="../media/image80.wmf"/><Relationship Id="rId5" Type="http://schemas.openxmlformats.org/officeDocument/2006/relationships/oleObject" Target="../embeddings/oleObject86.bin"/><Relationship Id="rId10" Type="http://schemas.openxmlformats.org/officeDocument/2006/relationships/oleObject" Target="../embeddings/oleObject88.bin"/><Relationship Id="rId4" Type="http://schemas.openxmlformats.org/officeDocument/2006/relationships/image" Target="../media/image77.wmf"/><Relationship Id="rId9" Type="http://schemas.openxmlformats.org/officeDocument/2006/relationships/image" Target="../media/image7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91.bin"/><Relationship Id="rId4" Type="http://schemas.openxmlformats.org/officeDocument/2006/relationships/image" Target="../media/image8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oleObject" Target="../embeddings/oleObject97.bin"/><Relationship Id="rId3" Type="http://schemas.openxmlformats.org/officeDocument/2006/relationships/oleObject" Target="../embeddings/oleObject92.bin"/><Relationship Id="rId7" Type="http://schemas.openxmlformats.org/officeDocument/2006/relationships/oleObject" Target="../embeddings/oleObject94.bin"/><Relationship Id="rId12" Type="http://schemas.openxmlformats.org/officeDocument/2006/relationships/image" Target="../media/image89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96.bin"/><Relationship Id="rId5" Type="http://schemas.openxmlformats.org/officeDocument/2006/relationships/oleObject" Target="../embeddings/oleObject93.bin"/><Relationship Id="rId10" Type="http://schemas.openxmlformats.org/officeDocument/2006/relationships/image" Target="../media/image88.wmf"/><Relationship Id="rId4" Type="http://schemas.openxmlformats.org/officeDocument/2006/relationships/image" Target="../media/image85.wmf"/><Relationship Id="rId9" Type="http://schemas.openxmlformats.org/officeDocument/2006/relationships/oleObject" Target="../embeddings/oleObject95.bin"/><Relationship Id="rId14" Type="http://schemas.openxmlformats.org/officeDocument/2006/relationships/image" Target="../media/image9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12" Type="http://schemas.openxmlformats.org/officeDocument/2006/relationships/image" Target="../media/image9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102.bin"/><Relationship Id="rId5" Type="http://schemas.openxmlformats.org/officeDocument/2006/relationships/oleObject" Target="../embeddings/oleObject99.bin"/><Relationship Id="rId10" Type="http://schemas.openxmlformats.org/officeDocument/2006/relationships/image" Target="../media/image92.wmf"/><Relationship Id="rId4" Type="http://schemas.openxmlformats.org/officeDocument/2006/relationships/image" Target="../media/image85.wmf"/><Relationship Id="rId9" Type="http://schemas.openxmlformats.org/officeDocument/2006/relationships/oleObject" Target="../embeddings/oleObject10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94.wmf"/><Relationship Id="rId4" Type="http://schemas.openxmlformats.org/officeDocument/2006/relationships/oleObject" Target="../embeddings/oleObject10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96.wmf"/><Relationship Id="rId4" Type="http://schemas.openxmlformats.org/officeDocument/2006/relationships/oleObject" Target="../embeddings/oleObject10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98.wmf"/><Relationship Id="rId4" Type="http://schemas.openxmlformats.org/officeDocument/2006/relationships/oleObject" Target="../embeddings/oleObject10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00.wmf"/><Relationship Id="rId4" Type="http://schemas.openxmlformats.org/officeDocument/2006/relationships/oleObject" Target="../embeddings/oleObject10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02.wmf"/><Relationship Id="rId4" Type="http://schemas.openxmlformats.org/officeDocument/2006/relationships/oleObject" Target="../embeddings/oleObject107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oleObject" Target="../embeddings/oleObject9.bin"/><Relationship Id="rId26" Type="http://schemas.openxmlformats.org/officeDocument/2006/relationships/oleObject" Target="../embeddings/oleObject13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9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image" Target="../media/image7.wmf"/><Relationship Id="rId25" Type="http://schemas.openxmlformats.org/officeDocument/2006/relationships/image" Target="../media/image11.wmf"/><Relationship Id="rId3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.bin"/><Relationship Id="rId20" Type="http://schemas.openxmlformats.org/officeDocument/2006/relationships/oleObject" Target="../embeddings/oleObject10.bin"/><Relationship Id="rId29" Type="http://schemas.openxmlformats.org/officeDocument/2006/relationships/oleObject" Target="../embeddings/oleObject15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24" Type="http://schemas.openxmlformats.org/officeDocument/2006/relationships/oleObject" Target="../embeddings/oleObject12.bin"/><Relationship Id="rId32" Type="http://schemas.openxmlformats.org/officeDocument/2006/relationships/oleObject" Target="../embeddings/oleObject1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image" Target="../media/image10.wmf"/><Relationship Id="rId28" Type="http://schemas.openxmlformats.org/officeDocument/2006/relationships/oleObject" Target="../embeddings/oleObject14.bin"/><Relationship Id="rId10" Type="http://schemas.openxmlformats.org/officeDocument/2006/relationships/image" Target="../media/image4.wmf"/><Relationship Id="rId19" Type="http://schemas.openxmlformats.org/officeDocument/2006/relationships/image" Target="../media/image8.wmf"/><Relationship Id="rId31" Type="http://schemas.openxmlformats.org/officeDocument/2006/relationships/oleObject" Target="../embeddings/oleObject17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Relationship Id="rId22" Type="http://schemas.openxmlformats.org/officeDocument/2006/relationships/oleObject" Target="../embeddings/oleObject11.bin"/><Relationship Id="rId27" Type="http://schemas.openxmlformats.org/officeDocument/2006/relationships/image" Target="../media/image12.wmf"/><Relationship Id="rId30" Type="http://schemas.openxmlformats.org/officeDocument/2006/relationships/oleObject" Target="../embeddings/oleObject16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9.bin"/><Relationship Id="rId13" Type="http://schemas.openxmlformats.org/officeDocument/2006/relationships/image" Target="../media/image107.wmf"/><Relationship Id="rId18" Type="http://schemas.openxmlformats.org/officeDocument/2006/relationships/oleObject" Target="../embeddings/oleObject114.bin"/><Relationship Id="rId26" Type="http://schemas.openxmlformats.org/officeDocument/2006/relationships/oleObject" Target="../embeddings/oleObject118.bin"/><Relationship Id="rId3" Type="http://schemas.openxmlformats.org/officeDocument/2006/relationships/image" Target="../media/image119.jpeg"/><Relationship Id="rId21" Type="http://schemas.openxmlformats.org/officeDocument/2006/relationships/image" Target="../media/image111.wmf"/><Relationship Id="rId34" Type="http://schemas.openxmlformats.org/officeDocument/2006/relationships/oleObject" Target="../embeddings/oleObject122.bin"/><Relationship Id="rId7" Type="http://schemas.openxmlformats.org/officeDocument/2006/relationships/image" Target="../media/image104.wmf"/><Relationship Id="rId12" Type="http://schemas.openxmlformats.org/officeDocument/2006/relationships/oleObject" Target="../embeddings/oleObject111.bin"/><Relationship Id="rId17" Type="http://schemas.openxmlformats.org/officeDocument/2006/relationships/image" Target="../media/image109.wmf"/><Relationship Id="rId25" Type="http://schemas.openxmlformats.org/officeDocument/2006/relationships/image" Target="../media/image113.wmf"/><Relationship Id="rId33" Type="http://schemas.openxmlformats.org/officeDocument/2006/relationships/image" Target="../media/image11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3.bin"/><Relationship Id="rId20" Type="http://schemas.openxmlformats.org/officeDocument/2006/relationships/oleObject" Target="../embeddings/oleObject115.bin"/><Relationship Id="rId29" Type="http://schemas.openxmlformats.org/officeDocument/2006/relationships/image" Target="../media/image115.wmf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08.bin"/><Relationship Id="rId11" Type="http://schemas.openxmlformats.org/officeDocument/2006/relationships/image" Target="../media/image106.wmf"/><Relationship Id="rId24" Type="http://schemas.openxmlformats.org/officeDocument/2006/relationships/oleObject" Target="../embeddings/oleObject117.bin"/><Relationship Id="rId32" Type="http://schemas.openxmlformats.org/officeDocument/2006/relationships/oleObject" Target="../embeddings/oleObject121.bin"/><Relationship Id="rId5" Type="http://schemas.openxmlformats.org/officeDocument/2006/relationships/image" Target="../media/image55.jpeg"/><Relationship Id="rId15" Type="http://schemas.openxmlformats.org/officeDocument/2006/relationships/image" Target="../media/image108.wmf"/><Relationship Id="rId23" Type="http://schemas.openxmlformats.org/officeDocument/2006/relationships/image" Target="../media/image112.wmf"/><Relationship Id="rId28" Type="http://schemas.openxmlformats.org/officeDocument/2006/relationships/oleObject" Target="../embeddings/oleObject119.bin"/><Relationship Id="rId10" Type="http://schemas.openxmlformats.org/officeDocument/2006/relationships/oleObject" Target="../embeddings/oleObject110.bin"/><Relationship Id="rId19" Type="http://schemas.openxmlformats.org/officeDocument/2006/relationships/image" Target="../media/image110.wmf"/><Relationship Id="rId31" Type="http://schemas.openxmlformats.org/officeDocument/2006/relationships/image" Target="../media/image116.wmf"/><Relationship Id="rId4" Type="http://schemas.openxmlformats.org/officeDocument/2006/relationships/image" Target="../media/image54.jpeg"/><Relationship Id="rId9" Type="http://schemas.openxmlformats.org/officeDocument/2006/relationships/image" Target="../media/image105.wmf"/><Relationship Id="rId14" Type="http://schemas.openxmlformats.org/officeDocument/2006/relationships/oleObject" Target="../embeddings/oleObject112.bin"/><Relationship Id="rId22" Type="http://schemas.openxmlformats.org/officeDocument/2006/relationships/oleObject" Target="../embeddings/oleObject116.bin"/><Relationship Id="rId27" Type="http://schemas.openxmlformats.org/officeDocument/2006/relationships/image" Target="../media/image114.wmf"/><Relationship Id="rId30" Type="http://schemas.openxmlformats.org/officeDocument/2006/relationships/oleObject" Target="../embeddings/oleObject120.bin"/><Relationship Id="rId35" Type="http://schemas.openxmlformats.org/officeDocument/2006/relationships/image" Target="../media/image118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13" Type="http://schemas.openxmlformats.org/officeDocument/2006/relationships/image" Target="../media/image76.jpeg"/><Relationship Id="rId18" Type="http://schemas.openxmlformats.org/officeDocument/2006/relationships/oleObject" Target="../embeddings/oleObject130.bin"/><Relationship Id="rId26" Type="http://schemas.openxmlformats.org/officeDocument/2006/relationships/image" Target="../media/image130.wmf"/><Relationship Id="rId3" Type="http://schemas.openxmlformats.org/officeDocument/2006/relationships/oleObject" Target="../embeddings/oleObject123.bin"/><Relationship Id="rId21" Type="http://schemas.openxmlformats.org/officeDocument/2006/relationships/image" Target="../media/image128.wmf"/><Relationship Id="rId7" Type="http://schemas.openxmlformats.org/officeDocument/2006/relationships/oleObject" Target="../embeddings/oleObject125.bin"/><Relationship Id="rId12" Type="http://schemas.openxmlformats.org/officeDocument/2006/relationships/image" Target="../media/image124.wmf"/><Relationship Id="rId17" Type="http://schemas.openxmlformats.org/officeDocument/2006/relationships/image" Target="../media/image126.wmf"/><Relationship Id="rId25" Type="http://schemas.openxmlformats.org/officeDocument/2006/relationships/oleObject" Target="../embeddings/oleObject13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9.bin"/><Relationship Id="rId20" Type="http://schemas.openxmlformats.org/officeDocument/2006/relationships/oleObject" Target="../embeddings/oleObject131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21.wmf"/><Relationship Id="rId11" Type="http://schemas.openxmlformats.org/officeDocument/2006/relationships/oleObject" Target="../embeddings/oleObject127.bin"/><Relationship Id="rId24" Type="http://schemas.openxmlformats.org/officeDocument/2006/relationships/oleObject" Target="../embeddings/oleObject133.bin"/><Relationship Id="rId5" Type="http://schemas.openxmlformats.org/officeDocument/2006/relationships/oleObject" Target="../embeddings/oleObject124.bin"/><Relationship Id="rId15" Type="http://schemas.openxmlformats.org/officeDocument/2006/relationships/image" Target="../media/image125.wmf"/><Relationship Id="rId23" Type="http://schemas.openxmlformats.org/officeDocument/2006/relationships/image" Target="../media/image129.wmf"/><Relationship Id="rId10" Type="http://schemas.openxmlformats.org/officeDocument/2006/relationships/image" Target="../media/image123.wmf"/><Relationship Id="rId19" Type="http://schemas.openxmlformats.org/officeDocument/2006/relationships/image" Target="../media/image127.wmf"/><Relationship Id="rId4" Type="http://schemas.openxmlformats.org/officeDocument/2006/relationships/image" Target="../media/image120.wmf"/><Relationship Id="rId9" Type="http://schemas.openxmlformats.org/officeDocument/2006/relationships/oleObject" Target="../embeddings/oleObject126.bin"/><Relationship Id="rId14" Type="http://schemas.openxmlformats.org/officeDocument/2006/relationships/oleObject" Target="../embeddings/oleObject128.bin"/><Relationship Id="rId22" Type="http://schemas.openxmlformats.org/officeDocument/2006/relationships/oleObject" Target="../embeddings/oleObject132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13" Type="http://schemas.openxmlformats.org/officeDocument/2006/relationships/oleObject" Target="../embeddings/oleObject140.bin"/><Relationship Id="rId18" Type="http://schemas.openxmlformats.org/officeDocument/2006/relationships/image" Target="../media/image135.wmf"/><Relationship Id="rId3" Type="http://schemas.openxmlformats.org/officeDocument/2006/relationships/oleObject" Target="../embeddings/oleObject135.bin"/><Relationship Id="rId21" Type="http://schemas.openxmlformats.org/officeDocument/2006/relationships/oleObject" Target="../embeddings/oleObject144.bin"/><Relationship Id="rId7" Type="http://schemas.openxmlformats.org/officeDocument/2006/relationships/oleObject" Target="../embeddings/oleObject137.bin"/><Relationship Id="rId12" Type="http://schemas.openxmlformats.org/officeDocument/2006/relationships/image" Target="../media/image133.wmf"/><Relationship Id="rId17" Type="http://schemas.openxmlformats.org/officeDocument/2006/relationships/oleObject" Target="../embeddings/oleObject142.bin"/><Relationship Id="rId25" Type="http://schemas.openxmlformats.org/officeDocument/2006/relationships/image" Target="../media/image76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4.wmf"/><Relationship Id="rId20" Type="http://schemas.openxmlformats.org/officeDocument/2006/relationships/image" Target="../media/image136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32.wmf"/><Relationship Id="rId11" Type="http://schemas.openxmlformats.org/officeDocument/2006/relationships/oleObject" Target="../embeddings/oleObject139.bin"/><Relationship Id="rId24" Type="http://schemas.openxmlformats.org/officeDocument/2006/relationships/image" Target="../media/image138.wmf"/><Relationship Id="rId5" Type="http://schemas.openxmlformats.org/officeDocument/2006/relationships/oleObject" Target="../embeddings/oleObject136.bin"/><Relationship Id="rId15" Type="http://schemas.openxmlformats.org/officeDocument/2006/relationships/oleObject" Target="../embeddings/oleObject141.bin"/><Relationship Id="rId23" Type="http://schemas.openxmlformats.org/officeDocument/2006/relationships/oleObject" Target="../embeddings/oleObject145.bin"/><Relationship Id="rId10" Type="http://schemas.openxmlformats.org/officeDocument/2006/relationships/image" Target="../media/image126.wmf"/><Relationship Id="rId19" Type="http://schemas.openxmlformats.org/officeDocument/2006/relationships/oleObject" Target="../embeddings/oleObject143.bin"/><Relationship Id="rId4" Type="http://schemas.openxmlformats.org/officeDocument/2006/relationships/image" Target="../media/image131.wmf"/><Relationship Id="rId9" Type="http://schemas.openxmlformats.org/officeDocument/2006/relationships/oleObject" Target="../embeddings/oleObject138.bin"/><Relationship Id="rId14" Type="http://schemas.openxmlformats.org/officeDocument/2006/relationships/image" Target="../media/image129.wmf"/><Relationship Id="rId22" Type="http://schemas.openxmlformats.org/officeDocument/2006/relationships/image" Target="../media/image137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wmf"/><Relationship Id="rId13" Type="http://schemas.openxmlformats.org/officeDocument/2006/relationships/oleObject" Target="../embeddings/oleObject151.bin"/><Relationship Id="rId3" Type="http://schemas.openxmlformats.org/officeDocument/2006/relationships/oleObject" Target="../embeddings/oleObject146.bin"/><Relationship Id="rId7" Type="http://schemas.openxmlformats.org/officeDocument/2006/relationships/oleObject" Target="../embeddings/oleObject148.bin"/><Relationship Id="rId12" Type="http://schemas.openxmlformats.org/officeDocument/2006/relationships/image" Target="../media/image143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5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40.wmf"/><Relationship Id="rId11" Type="http://schemas.openxmlformats.org/officeDocument/2006/relationships/oleObject" Target="../embeddings/oleObject150.bin"/><Relationship Id="rId5" Type="http://schemas.openxmlformats.org/officeDocument/2006/relationships/oleObject" Target="../embeddings/oleObject147.bin"/><Relationship Id="rId15" Type="http://schemas.openxmlformats.org/officeDocument/2006/relationships/oleObject" Target="../embeddings/oleObject152.bin"/><Relationship Id="rId10" Type="http://schemas.openxmlformats.org/officeDocument/2006/relationships/image" Target="../media/image142.wmf"/><Relationship Id="rId4" Type="http://schemas.openxmlformats.org/officeDocument/2006/relationships/image" Target="../media/image139.wmf"/><Relationship Id="rId9" Type="http://schemas.openxmlformats.org/officeDocument/2006/relationships/oleObject" Target="../embeddings/oleObject149.bin"/><Relationship Id="rId14" Type="http://schemas.openxmlformats.org/officeDocument/2006/relationships/image" Target="../media/image144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wmf"/><Relationship Id="rId13" Type="http://schemas.openxmlformats.org/officeDocument/2006/relationships/oleObject" Target="../embeddings/oleObject158.bin"/><Relationship Id="rId3" Type="http://schemas.openxmlformats.org/officeDocument/2006/relationships/oleObject" Target="../embeddings/oleObject153.bin"/><Relationship Id="rId7" Type="http://schemas.openxmlformats.org/officeDocument/2006/relationships/oleObject" Target="../embeddings/oleObject155.bin"/><Relationship Id="rId12" Type="http://schemas.openxmlformats.org/officeDocument/2006/relationships/image" Target="../media/image15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47.wmf"/><Relationship Id="rId11" Type="http://schemas.openxmlformats.org/officeDocument/2006/relationships/oleObject" Target="../embeddings/oleObject157.bin"/><Relationship Id="rId5" Type="http://schemas.openxmlformats.org/officeDocument/2006/relationships/oleObject" Target="../embeddings/oleObject154.bin"/><Relationship Id="rId10" Type="http://schemas.openxmlformats.org/officeDocument/2006/relationships/image" Target="../media/image149.wmf"/><Relationship Id="rId4" Type="http://schemas.openxmlformats.org/officeDocument/2006/relationships/image" Target="../media/image146.wmf"/><Relationship Id="rId9" Type="http://schemas.openxmlformats.org/officeDocument/2006/relationships/oleObject" Target="../embeddings/oleObject156.bin"/><Relationship Id="rId14" Type="http://schemas.openxmlformats.org/officeDocument/2006/relationships/image" Target="../media/image151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1.bin"/><Relationship Id="rId13" Type="http://schemas.openxmlformats.org/officeDocument/2006/relationships/image" Target="../media/image156.wmf"/><Relationship Id="rId18" Type="http://schemas.openxmlformats.org/officeDocument/2006/relationships/oleObject" Target="../embeddings/oleObject166.bin"/><Relationship Id="rId3" Type="http://schemas.openxmlformats.org/officeDocument/2006/relationships/image" Target="../media/image161.png"/><Relationship Id="rId21" Type="http://schemas.openxmlformats.org/officeDocument/2006/relationships/image" Target="../media/image160.wmf"/><Relationship Id="rId7" Type="http://schemas.openxmlformats.org/officeDocument/2006/relationships/image" Target="../media/image153.wmf"/><Relationship Id="rId12" Type="http://schemas.openxmlformats.org/officeDocument/2006/relationships/oleObject" Target="../embeddings/oleObject163.bin"/><Relationship Id="rId17" Type="http://schemas.openxmlformats.org/officeDocument/2006/relationships/image" Target="../media/image15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65.bin"/><Relationship Id="rId20" Type="http://schemas.openxmlformats.org/officeDocument/2006/relationships/oleObject" Target="../embeddings/oleObject167.bin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60.bin"/><Relationship Id="rId11" Type="http://schemas.openxmlformats.org/officeDocument/2006/relationships/image" Target="../media/image155.wmf"/><Relationship Id="rId5" Type="http://schemas.openxmlformats.org/officeDocument/2006/relationships/image" Target="../media/image152.wmf"/><Relationship Id="rId15" Type="http://schemas.openxmlformats.org/officeDocument/2006/relationships/image" Target="../media/image157.wmf"/><Relationship Id="rId10" Type="http://schemas.openxmlformats.org/officeDocument/2006/relationships/oleObject" Target="../embeddings/oleObject162.bin"/><Relationship Id="rId19" Type="http://schemas.openxmlformats.org/officeDocument/2006/relationships/image" Target="../media/image159.wmf"/><Relationship Id="rId4" Type="http://schemas.openxmlformats.org/officeDocument/2006/relationships/oleObject" Target="../embeddings/oleObject159.bin"/><Relationship Id="rId9" Type="http://schemas.openxmlformats.org/officeDocument/2006/relationships/image" Target="../media/image154.wmf"/><Relationship Id="rId14" Type="http://schemas.openxmlformats.org/officeDocument/2006/relationships/oleObject" Target="../embeddings/oleObject164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wmf"/><Relationship Id="rId13" Type="http://schemas.openxmlformats.org/officeDocument/2006/relationships/oleObject" Target="../embeddings/oleObject173.bin"/><Relationship Id="rId18" Type="http://schemas.openxmlformats.org/officeDocument/2006/relationships/image" Target="../media/image167.wmf"/><Relationship Id="rId3" Type="http://schemas.openxmlformats.org/officeDocument/2006/relationships/oleObject" Target="../embeddings/oleObject168.bin"/><Relationship Id="rId7" Type="http://schemas.openxmlformats.org/officeDocument/2006/relationships/oleObject" Target="../embeddings/oleObject170.bin"/><Relationship Id="rId12" Type="http://schemas.openxmlformats.org/officeDocument/2006/relationships/image" Target="../media/image85.wmf"/><Relationship Id="rId17" Type="http://schemas.openxmlformats.org/officeDocument/2006/relationships/oleObject" Target="../embeddings/oleObject175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66.wmf"/><Relationship Id="rId20" Type="http://schemas.openxmlformats.org/officeDocument/2006/relationships/image" Target="../media/image168.w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63.wmf"/><Relationship Id="rId11" Type="http://schemas.openxmlformats.org/officeDocument/2006/relationships/oleObject" Target="../embeddings/oleObject172.bin"/><Relationship Id="rId5" Type="http://schemas.openxmlformats.org/officeDocument/2006/relationships/oleObject" Target="../embeddings/oleObject169.bin"/><Relationship Id="rId15" Type="http://schemas.openxmlformats.org/officeDocument/2006/relationships/oleObject" Target="../embeddings/oleObject174.bin"/><Relationship Id="rId10" Type="http://schemas.openxmlformats.org/officeDocument/2006/relationships/image" Target="../media/image165.wmf"/><Relationship Id="rId19" Type="http://schemas.openxmlformats.org/officeDocument/2006/relationships/oleObject" Target="../embeddings/oleObject176.bin"/><Relationship Id="rId4" Type="http://schemas.openxmlformats.org/officeDocument/2006/relationships/image" Target="../media/image162.wmf"/><Relationship Id="rId9" Type="http://schemas.openxmlformats.org/officeDocument/2006/relationships/oleObject" Target="../embeddings/oleObject171.bin"/><Relationship Id="rId14" Type="http://schemas.openxmlformats.org/officeDocument/2006/relationships/image" Target="../media/image86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13" Type="http://schemas.openxmlformats.org/officeDocument/2006/relationships/oleObject" Target="../embeddings/oleObject182.bin"/><Relationship Id="rId18" Type="http://schemas.openxmlformats.org/officeDocument/2006/relationships/image" Target="../media/image174.wmf"/><Relationship Id="rId3" Type="http://schemas.openxmlformats.org/officeDocument/2006/relationships/oleObject" Target="../embeddings/oleObject177.bin"/><Relationship Id="rId7" Type="http://schemas.openxmlformats.org/officeDocument/2006/relationships/oleObject" Target="../embeddings/oleObject179.bin"/><Relationship Id="rId12" Type="http://schemas.openxmlformats.org/officeDocument/2006/relationships/image" Target="../media/image171.wmf"/><Relationship Id="rId17" Type="http://schemas.openxmlformats.org/officeDocument/2006/relationships/oleObject" Target="../embeddings/oleObject184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73.wmf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70.wmf"/><Relationship Id="rId11" Type="http://schemas.openxmlformats.org/officeDocument/2006/relationships/oleObject" Target="../embeddings/oleObject181.bin"/><Relationship Id="rId5" Type="http://schemas.openxmlformats.org/officeDocument/2006/relationships/oleObject" Target="../embeddings/oleObject178.bin"/><Relationship Id="rId15" Type="http://schemas.openxmlformats.org/officeDocument/2006/relationships/oleObject" Target="../embeddings/oleObject183.bin"/><Relationship Id="rId10" Type="http://schemas.openxmlformats.org/officeDocument/2006/relationships/image" Target="../media/image86.wmf"/><Relationship Id="rId4" Type="http://schemas.openxmlformats.org/officeDocument/2006/relationships/image" Target="../media/image169.wmf"/><Relationship Id="rId9" Type="http://schemas.openxmlformats.org/officeDocument/2006/relationships/oleObject" Target="../embeddings/oleObject180.bin"/><Relationship Id="rId14" Type="http://schemas.openxmlformats.org/officeDocument/2006/relationships/image" Target="../media/image172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19.wmf"/><Relationship Id="rId3" Type="http://schemas.openxmlformats.org/officeDocument/2006/relationships/oleObject" Target="../embeddings/oleObject20.bin"/><Relationship Id="rId21" Type="http://schemas.openxmlformats.org/officeDocument/2006/relationships/oleObject" Target="../embeddings/oleObject29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.wmf"/><Relationship Id="rId20" Type="http://schemas.openxmlformats.org/officeDocument/2006/relationships/image" Target="../media/image20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15.wmf"/><Relationship Id="rId19" Type="http://schemas.openxmlformats.org/officeDocument/2006/relationships/oleObject" Target="../embeddings/oleObject28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17.wmf"/><Relationship Id="rId22" Type="http://schemas.openxmlformats.org/officeDocument/2006/relationships/image" Target="../media/image2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2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41.bin"/><Relationship Id="rId18" Type="http://schemas.openxmlformats.org/officeDocument/2006/relationships/image" Target="../media/image32.wmf"/><Relationship Id="rId3" Type="http://schemas.openxmlformats.org/officeDocument/2006/relationships/oleObject" Target="../embeddings/oleObject36.bin"/><Relationship Id="rId21" Type="http://schemas.openxmlformats.org/officeDocument/2006/relationships/oleObject" Target="../embeddings/oleObject45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30.wmf"/><Relationship Id="rId17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1.wmf"/><Relationship Id="rId20" Type="http://schemas.openxmlformats.org/officeDocument/2006/relationships/image" Target="../media/image33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2.bin"/><Relationship Id="rId23" Type="http://schemas.openxmlformats.org/officeDocument/2006/relationships/oleObject" Target="../embeddings/oleObject46.bin"/><Relationship Id="rId10" Type="http://schemas.openxmlformats.org/officeDocument/2006/relationships/image" Target="../media/image25.wmf"/><Relationship Id="rId19" Type="http://schemas.openxmlformats.org/officeDocument/2006/relationships/oleObject" Target="../embeddings/oleObject44.bin"/><Relationship Id="rId4" Type="http://schemas.openxmlformats.org/officeDocument/2006/relationships/image" Target="../media/image28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26.wmf"/><Relationship Id="rId22" Type="http://schemas.openxmlformats.org/officeDocument/2006/relationships/image" Target="../media/image3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39.wmf"/><Relationship Id="rId18" Type="http://schemas.openxmlformats.org/officeDocument/2006/relationships/image" Target="../media/image41.wmf"/><Relationship Id="rId26" Type="http://schemas.openxmlformats.org/officeDocument/2006/relationships/oleObject" Target="../embeddings/oleObject58.bin"/><Relationship Id="rId39" Type="http://schemas.openxmlformats.org/officeDocument/2006/relationships/oleObject" Target="../embeddings/oleObject64.bin"/><Relationship Id="rId3" Type="http://schemas.openxmlformats.org/officeDocument/2006/relationships/oleObject" Target="../embeddings/oleObject47.bin"/><Relationship Id="rId21" Type="http://schemas.openxmlformats.org/officeDocument/2006/relationships/oleObject" Target="../embeddings/oleObject55.bin"/><Relationship Id="rId34" Type="http://schemas.openxmlformats.org/officeDocument/2006/relationships/image" Target="../media/image48.wmf"/><Relationship Id="rId42" Type="http://schemas.openxmlformats.org/officeDocument/2006/relationships/image" Target="../media/image52.wmf"/><Relationship Id="rId7" Type="http://schemas.openxmlformats.org/officeDocument/2006/relationships/oleObject" Target="../embeddings/oleObject49.bin"/><Relationship Id="rId12" Type="http://schemas.openxmlformats.org/officeDocument/2006/relationships/oleObject" Target="../embeddings/oleObject51.bin"/><Relationship Id="rId17" Type="http://schemas.openxmlformats.org/officeDocument/2006/relationships/oleObject" Target="../embeddings/oleObject53.bin"/><Relationship Id="rId25" Type="http://schemas.openxmlformats.org/officeDocument/2006/relationships/image" Target="../media/image44.wmf"/><Relationship Id="rId33" Type="http://schemas.openxmlformats.org/officeDocument/2006/relationships/oleObject" Target="../embeddings/oleObject61.bin"/><Relationship Id="rId38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4.jpeg"/><Relationship Id="rId20" Type="http://schemas.openxmlformats.org/officeDocument/2006/relationships/image" Target="../media/image42.wmf"/><Relationship Id="rId29" Type="http://schemas.openxmlformats.org/officeDocument/2006/relationships/oleObject" Target="../embeddings/oleObject59.bin"/><Relationship Id="rId41" Type="http://schemas.openxmlformats.org/officeDocument/2006/relationships/oleObject" Target="../embeddings/oleObject65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wmf"/><Relationship Id="rId11" Type="http://schemas.openxmlformats.org/officeDocument/2006/relationships/image" Target="../media/image53.jpeg"/><Relationship Id="rId24" Type="http://schemas.openxmlformats.org/officeDocument/2006/relationships/oleObject" Target="../embeddings/oleObject57.bin"/><Relationship Id="rId32" Type="http://schemas.openxmlformats.org/officeDocument/2006/relationships/image" Target="../media/image47.wmf"/><Relationship Id="rId37" Type="http://schemas.openxmlformats.org/officeDocument/2006/relationships/oleObject" Target="../embeddings/oleObject63.bin"/><Relationship Id="rId40" Type="http://schemas.openxmlformats.org/officeDocument/2006/relationships/image" Target="../media/image51.wmf"/><Relationship Id="rId5" Type="http://schemas.openxmlformats.org/officeDocument/2006/relationships/oleObject" Target="../embeddings/oleObject48.bin"/><Relationship Id="rId15" Type="http://schemas.openxmlformats.org/officeDocument/2006/relationships/image" Target="../media/image40.wmf"/><Relationship Id="rId23" Type="http://schemas.openxmlformats.org/officeDocument/2006/relationships/oleObject" Target="../embeddings/oleObject56.bin"/><Relationship Id="rId28" Type="http://schemas.openxmlformats.org/officeDocument/2006/relationships/image" Target="../media/image55.jpeg"/><Relationship Id="rId36" Type="http://schemas.openxmlformats.org/officeDocument/2006/relationships/image" Target="../media/image49.wmf"/><Relationship Id="rId10" Type="http://schemas.openxmlformats.org/officeDocument/2006/relationships/image" Target="../media/image38.wmf"/><Relationship Id="rId19" Type="http://schemas.openxmlformats.org/officeDocument/2006/relationships/oleObject" Target="../embeddings/oleObject54.bin"/><Relationship Id="rId31" Type="http://schemas.openxmlformats.org/officeDocument/2006/relationships/oleObject" Target="../embeddings/oleObject60.bin"/><Relationship Id="rId4" Type="http://schemas.openxmlformats.org/officeDocument/2006/relationships/image" Target="../media/image35.wmf"/><Relationship Id="rId9" Type="http://schemas.openxmlformats.org/officeDocument/2006/relationships/oleObject" Target="../embeddings/oleObject50.bin"/><Relationship Id="rId14" Type="http://schemas.openxmlformats.org/officeDocument/2006/relationships/oleObject" Target="../embeddings/oleObject52.bin"/><Relationship Id="rId22" Type="http://schemas.openxmlformats.org/officeDocument/2006/relationships/image" Target="../media/image43.wmf"/><Relationship Id="rId27" Type="http://schemas.openxmlformats.org/officeDocument/2006/relationships/image" Target="../media/image45.wmf"/><Relationship Id="rId30" Type="http://schemas.openxmlformats.org/officeDocument/2006/relationships/image" Target="../media/image46.wmf"/><Relationship Id="rId35" Type="http://schemas.openxmlformats.org/officeDocument/2006/relationships/oleObject" Target="../embeddings/oleObject62.bin"/><Relationship Id="rId43" Type="http://schemas.openxmlformats.org/officeDocument/2006/relationships/image" Target="../media/image5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67.bin"/><Relationship Id="rId4" Type="http://schemas.openxmlformats.org/officeDocument/2006/relationships/image" Target="../media/image5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74.bin"/><Relationship Id="rId18" Type="http://schemas.openxmlformats.org/officeDocument/2006/relationships/image" Target="../media/image67.wmf"/><Relationship Id="rId26" Type="http://schemas.openxmlformats.org/officeDocument/2006/relationships/image" Target="../media/image71.wmf"/><Relationship Id="rId3" Type="http://schemas.openxmlformats.org/officeDocument/2006/relationships/oleObject" Target="../embeddings/oleObject69.bin"/><Relationship Id="rId21" Type="http://schemas.openxmlformats.org/officeDocument/2006/relationships/oleObject" Target="../embeddings/oleObject78.bin"/><Relationship Id="rId7" Type="http://schemas.openxmlformats.org/officeDocument/2006/relationships/oleObject" Target="../embeddings/oleObject71.bin"/><Relationship Id="rId12" Type="http://schemas.openxmlformats.org/officeDocument/2006/relationships/image" Target="../media/image64.wmf"/><Relationship Id="rId17" Type="http://schemas.openxmlformats.org/officeDocument/2006/relationships/oleObject" Target="../embeddings/oleObject76.bin"/><Relationship Id="rId25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6.wmf"/><Relationship Id="rId20" Type="http://schemas.openxmlformats.org/officeDocument/2006/relationships/image" Target="../media/image68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73.bin"/><Relationship Id="rId24" Type="http://schemas.openxmlformats.org/officeDocument/2006/relationships/image" Target="../media/image70.wmf"/><Relationship Id="rId5" Type="http://schemas.openxmlformats.org/officeDocument/2006/relationships/oleObject" Target="../embeddings/oleObject70.bin"/><Relationship Id="rId15" Type="http://schemas.openxmlformats.org/officeDocument/2006/relationships/oleObject" Target="../embeddings/oleObject75.bin"/><Relationship Id="rId23" Type="http://schemas.openxmlformats.org/officeDocument/2006/relationships/oleObject" Target="../embeddings/oleObject79.bin"/><Relationship Id="rId10" Type="http://schemas.openxmlformats.org/officeDocument/2006/relationships/image" Target="../media/image63.wmf"/><Relationship Id="rId19" Type="http://schemas.openxmlformats.org/officeDocument/2006/relationships/oleObject" Target="../embeddings/oleObject77.bin"/><Relationship Id="rId4" Type="http://schemas.openxmlformats.org/officeDocument/2006/relationships/image" Target="../media/image60.wmf"/><Relationship Id="rId9" Type="http://schemas.openxmlformats.org/officeDocument/2006/relationships/oleObject" Target="../embeddings/oleObject72.bin"/><Relationship Id="rId14" Type="http://schemas.openxmlformats.org/officeDocument/2006/relationships/image" Target="../media/image65.wmf"/><Relationship Id="rId22" Type="http://schemas.openxmlformats.org/officeDocument/2006/relationships/image" Target="../media/image6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oleObject" Target="../embeddings/oleObject81.bin"/><Relationship Id="rId7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73.wmf"/><Relationship Id="rId11" Type="http://schemas.openxmlformats.org/officeDocument/2006/relationships/image" Target="../media/image76.jpeg"/><Relationship Id="rId5" Type="http://schemas.openxmlformats.org/officeDocument/2006/relationships/oleObject" Target="../embeddings/oleObject82.bin"/><Relationship Id="rId10" Type="http://schemas.openxmlformats.org/officeDocument/2006/relationships/image" Target="../media/image75.wmf"/><Relationship Id="rId4" Type="http://schemas.openxmlformats.org/officeDocument/2006/relationships/image" Target="../media/image72.wmf"/><Relationship Id="rId9" Type="http://schemas.openxmlformats.org/officeDocument/2006/relationships/oleObject" Target="../embeddings/oleObject8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37239" y="2492896"/>
            <a:ext cx="695735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System modulacyjny AM i FM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Zysk modulacyjny AM i FM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Szum wąskopasmowy ANGN</a:t>
            </a:r>
            <a:endParaRPr lang="pl-PL" b="1" dirty="0" smtClean="0"/>
          </a:p>
          <a:p>
            <a:pPr marL="342900" indent="-342900" eaLnBrk="0" hangingPunct="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Analiza odporności na szum kanałowy:</a:t>
            </a:r>
          </a:p>
          <a:p>
            <a:pPr eaLnBrk="0" hangingPunct="0">
              <a:spcAft>
                <a:spcPts val="1200"/>
              </a:spcAft>
            </a:pP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     - modulacja amplitudy AM – detekcja obwiedni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      - modulacja częstotliwości FM – detekcja pochodnej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        odchyłki kąta fazowego</a:t>
            </a:r>
            <a:endParaRPr lang="pl-PL" sz="2000" b="1" dirty="0">
              <a:latin typeface="+mn-lt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 Podsumowanie</a:t>
            </a:r>
            <a:endParaRPr lang="pl-PL" sz="2000" b="1" dirty="0">
              <a:latin typeface="+mn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0" y="262073"/>
            <a:ext cx="896448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b="1" dirty="0" smtClean="0">
                <a:latin typeface="+mn-lt"/>
              </a:rPr>
              <a:t>Odporność modulacji AM i FM na szumy (10)</a:t>
            </a:r>
            <a:endParaRPr lang="pl-PL" sz="32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8"/>
          <p:cNvSpPr>
            <a:spLocks noChangeArrowheads="1"/>
          </p:cNvSpPr>
          <p:nvPr/>
        </p:nvSpPr>
        <p:spPr bwMode="auto">
          <a:xfrm>
            <a:off x="17712" y="332285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6394" name="Text Box 6"/>
          <p:cNvSpPr txBox="1">
            <a:spLocks noChangeArrowheads="1"/>
          </p:cNvSpPr>
          <p:nvPr/>
        </p:nvSpPr>
        <p:spPr bwMode="auto">
          <a:xfrm>
            <a:off x="1690738" y="1505298"/>
            <a:ext cx="5761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979009"/>
              </p:ext>
            </p:extLst>
          </p:nvPr>
        </p:nvGraphicFramePr>
        <p:xfrm>
          <a:off x="5468938" y="3322638"/>
          <a:ext cx="3540125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441" name="Equation" r:id="rId3" imgW="2057400" imgH="939600" progId="Equation.3">
                  <p:embed/>
                </p:oleObj>
              </mc:Choice>
              <mc:Fallback>
                <p:oleObj name="Equation" r:id="rId3" imgW="205740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8938" y="3322638"/>
                        <a:ext cx="3540125" cy="15843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416167"/>
              </p:ext>
            </p:extLst>
          </p:nvPr>
        </p:nvGraphicFramePr>
        <p:xfrm>
          <a:off x="5479938" y="1644420"/>
          <a:ext cx="2711450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442" name="Equation" r:id="rId5" imgW="1574640" imgH="888840" progId="Equation.3">
                  <p:embed/>
                </p:oleObj>
              </mc:Choice>
              <mc:Fallback>
                <p:oleObj name="Equation" r:id="rId5" imgW="157464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9938" y="1644420"/>
                        <a:ext cx="2711450" cy="149383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068456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Charakterystyka szumowa AM</a:t>
            </a:r>
          </a:p>
        </p:txBody>
      </p:sp>
      <p:grpSp>
        <p:nvGrpSpPr>
          <p:cNvPr id="9" name="Grupa 8"/>
          <p:cNvGrpSpPr/>
          <p:nvPr/>
        </p:nvGrpSpPr>
        <p:grpSpPr>
          <a:xfrm>
            <a:off x="152451" y="764704"/>
            <a:ext cx="4815920" cy="4400395"/>
            <a:chOff x="152451" y="764704"/>
            <a:chExt cx="4815920" cy="4400395"/>
          </a:xfrm>
        </p:grpSpPr>
        <p:grpSp>
          <p:nvGrpSpPr>
            <p:cNvPr id="8" name="Grupa 7"/>
            <p:cNvGrpSpPr/>
            <p:nvPr/>
          </p:nvGrpSpPr>
          <p:grpSpPr>
            <a:xfrm>
              <a:off x="152451" y="764704"/>
              <a:ext cx="4589463" cy="4400395"/>
              <a:chOff x="390650" y="1300510"/>
              <a:chExt cx="4589463" cy="4400395"/>
            </a:xfrm>
          </p:grpSpPr>
          <p:sp>
            <p:nvSpPr>
              <p:cNvPr id="16393" name="Text Box 5"/>
              <p:cNvSpPr txBox="1">
                <a:spLocks noChangeArrowheads="1"/>
              </p:cNvSpPr>
              <p:nvPr/>
            </p:nvSpPr>
            <p:spPr bwMode="auto">
              <a:xfrm>
                <a:off x="1463725" y="1300510"/>
                <a:ext cx="1841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pl-PL"/>
              </a:p>
            </p:txBody>
          </p:sp>
          <p:grpSp>
            <p:nvGrpSpPr>
              <p:cNvPr id="29" name="Grupa 28"/>
              <p:cNvGrpSpPr/>
              <p:nvPr/>
            </p:nvGrpSpPr>
            <p:grpSpPr>
              <a:xfrm>
                <a:off x="390650" y="1580055"/>
                <a:ext cx="4589463" cy="3719512"/>
                <a:chOff x="217551" y="1943050"/>
                <a:chExt cx="4589463" cy="3719512"/>
              </a:xfrm>
            </p:grpSpPr>
            <p:grpSp>
              <p:nvGrpSpPr>
                <p:cNvPr id="28" name="Grupa 27"/>
                <p:cNvGrpSpPr/>
                <p:nvPr/>
              </p:nvGrpSpPr>
              <p:grpSpPr>
                <a:xfrm>
                  <a:off x="217551" y="1943050"/>
                  <a:ext cx="4589463" cy="3719512"/>
                  <a:chOff x="313516" y="1483680"/>
                  <a:chExt cx="4589463" cy="3719512"/>
                </a:xfrm>
              </p:grpSpPr>
              <p:grpSp>
                <p:nvGrpSpPr>
                  <p:cNvPr id="7" name="Grupa 6"/>
                  <p:cNvGrpSpPr/>
                  <p:nvPr/>
                </p:nvGrpSpPr>
                <p:grpSpPr>
                  <a:xfrm>
                    <a:off x="313516" y="1483680"/>
                    <a:ext cx="4589463" cy="3719512"/>
                    <a:chOff x="282952" y="1376439"/>
                    <a:chExt cx="4589463" cy="3719512"/>
                  </a:xfrm>
                </p:grpSpPr>
                <p:grpSp>
                  <p:nvGrpSpPr>
                    <p:cNvPr id="4" name="Grupa 3"/>
                    <p:cNvGrpSpPr/>
                    <p:nvPr/>
                  </p:nvGrpSpPr>
                  <p:grpSpPr>
                    <a:xfrm>
                      <a:off x="282952" y="1376439"/>
                      <a:ext cx="4589463" cy="3689350"/>
                      <a:chOff x="282952" y="1376439"/>
                      <a:chExt cx="4589463" cy="3689350"/>
                    </a:xfrm>
                  </p:grpSpPr>
                  <p:pic>
                    <p:nvPicPr>
                      <p:cNvPr id="16395" name="Picture 10" descr="AM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 cstate="print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952" y="1376439"/>
                        <a:ext cx="4589463" cy="36893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  <p:sp>
                    <p:nvSpPr>
                      <p:cNvPr id="16396" name="Line 1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1016" y="1379193"/>
                        <a:ext cx="1905000" cy="190500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3366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6397" name="Line 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49216" y="2445993"/>
                        <a:ext cx="0" cy="685800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FF000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pl-PL"/>
                      </a:p>
                    </p:txBody>
                  </p:sp>
                  <p:sp>
                    <p:nvSpPr>
                      <p:cNvPr id="16399" name="Text Box 2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534816" y="2217393"/>
                        <a:ext cx="833438" cy="3968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pl-PL" sz="2000">
                            <a:solidFill>
                              <a:srgbClr val="FF0000"/>
                            </a:solidFill>
                          </a:rPr>
                          <a:t>- 5 dB</a:t>
                        </a:r>
                      </a:p>
                    </p:txBody>
                  </p:sp>
                  <p:sp>
                    <p:nvSpPr>
                      <p:cNvPr id="3" name="Prostokąt 2"/>
                      <p:cNvSpPr/>
                      <p:nvPr/>
                    </p:nvSpPr>
                    <p:spPr bwMode="auto">
                      <a:xfrm>
                        <a:off x="299616" y="1509882"/>
                        <a:ext cx="1319109" cy="4001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pl-P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6" name="Prostokąt 5"/>
                    <p:cNvSpPr/>
                    <p:nvPr/>
                  </p:nvSpPr>
                  <p:spPr bwMode="auto">
                    <a:xfrm>
                      <a:off x="2998344" y="4716516"/>
                      <a:ext cx="696000" cy="37943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7" name="Grupa 16"/>
                  <p:cNvGrpSpPr/>
                  <p:nvPr/>
                </p:nvGrpSpPr>
                <p:grpSpPr>
                  <a:xfrm>
                    <a:off x="604123" y="2342764"/>
                    <a:ext cx="2239685" cy="1048670"/>
                    <a:chOff x="604123" y="2342764"/>
                    <a:chExt cx="2239685" cy="1048670"/>
                  </a:xfrm>
                </p:grpSpPr>
                <p:sp>
                  <p:nvSpPr>
                    <p:cNvPr id="16398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04123" y="2342764"/>
                      <a:ext cx="1670650" cy="70788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pl-PL" sz="2000" dirty="0" smtClean="0">
                          <a:latin typeface="+mj-lt"/>
                        </a:rPr>
                        <a:t>System dolno-</a:t>
                      </a:r>
                      <a:br>
                        <a:rPr lang="pl-PL" sz="2000" dirty="0" smtClean="0">
                          <a:latin typeface="+mj-lt"/>
                        </a:rPr>
                      </a:br>
                      <a:r>
                        <a:rPr lang="pl-PL" sz="2000" dirty="0" smtClean="0">
                          <a:latin typeface="+mj-lt"/>
                        </a:rPr>
                        <a:t>przepustowy</a:t>
                      </a:r>
                      <a:endParaRPr lang="pl-PL" sz="2000" dirty="0">
                        <a:latin typeface="+mj-lt"/>
                      </a:endParaRPr>
                    </a:p>
                  </p:txBody>
                </p:sp>
                <p:graphicFrame>
                  <p:nvGraphicFramePr>
                    <p:cNvPr id="18" name="Obiekt 17"/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3642817161"/>
                        </p:ext>
                      </p:extLst>
                    </p:nvPr>
                  </p:nvGraphicFramePr>
                  <p:xfrm>
                    <a:off x="617187" y="3037847"/>
                    <a:ext cx="1458250" cy="353587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121443" name="Equation" r:id="rId8" imgW="939600" imgH="228600" progId="Equation.3">
                            <p:embed/>
                          </p:oleObj>
                        </mc:Choice>
                        <mc:Fallback>
                          <p:oleObj name="Equation" r:id="rId8" imgW="939600" imgH="228600" progId="Equation.3">
                            <p:embed/>
                            <p:pic>
                              <p:nvPicPr>
                                <p:cNvPr id="0" name="Picture 5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9"/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617187" y="3037847"/>
                                  <a:ext cx="1458250" cy="353587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extLst/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cxnSp>
                  <p:nvCxnSpPr>
                    <p:cNvPr id="14" name="Łącznik łamany 13"/>
                    <p:cNvCxnSpPr/>
                    <p:nvPr/>
                  </p:nvCxnSpPr>
                  <p:spPr bwMode="auto">
                    <a:xfrm>
                      <a:off x="1971831" y="2759986"/>
                      <a:ext cx="871977" cy="380982"/>
                    </a:xfrm>
                    <a:prstGeom prst="bentConnector3">
                      <a:avLst/>
                    </a:prstGeom>
                    <a:solidFill>
                      <a:schemeClr val="accent1"/>
                    </a:solidFill>
                    <a:ln w="158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</p:grpSp>
            </p:grpSp>
            <p:graphicFrame>
              <p:nvGraphicFramePr>
                <p:cNvPr id="23" name="Obiekt 2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69617612"/>
                    </p:ext>
                  </p:extLst>
                </p:nvPr>
              </p:nvGraphicFramePr>
              <p:xfrm>
                <a:off x="614944" y="1989102"/>
                <a:ext cx="800100" cy="4000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1444" name="Equation" r:id="rId10" imgW="457200" imgH="228600" progId="Equation.3">
                        <p:embed/>
                      </p:oleObj>
                    </mc:Choice>
                    <mc:Fallback>
                      <p:oleObj name="Equation" r:id="rId10" imgW="45720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4944" y="1989102"/>
                              <a:ext cx="800100" cy="4000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5" name="Obiek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75243211"/>
                  </p:ext>
                </p:extLst>
              </p:nvPr>
            </p:nvGraphicFramePr>
            <p:xfrm>
              <a:off x="2718714" y="4856705"/>
              <a:ext cx="1377810" cy="844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445" name="Equation" r:id="rId12" imgW="787320" imgH="482400" progId="Equation.3">
                      <p:embed/>
                    </p:oleObj>
                  </mc:Choice>
                  <mc:Fallback>
                    <p:oleObj name="Equation" r:id="rId12" imgW="787320" imgH="4824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2718714" y="4856705"/>
                            <a:ext cx="1377810" cy="8442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Text Box 12"/>
              <p:cNvSpPr txBox="1">
                <a:spLocks noChangeArrowheads="1"/>
              </p:cNvSpPr>
              <p:nvPr/>
            </p:nvSpPr>
            <p:spPr bwMode="auto">
              <a:xfrm>
                <a:off x="1845321" y="1388894"/>
                <a:ext cx="2427823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pl-PL" sz="2000" dirty="0" smtClean="0">
                    <a:latin typeface="+mj-lt"/>
                  </a:rPr>
                  <a:t>Cha-ka szumowa AM</a:t>
                </a:r>
                <a:endParaRPr lang="pl-PL" sz="2000" dirty="0">
                  <a:latin typeface="+mj-lt"/>
                </a:endParaRPr>
              </a:p>
            </p:txBody>
          </p:sp>
        </p:grpSp>
        <p:sp>
          <p:nvSpPr>
            <p:cNvPr id="31" name="Text Box 12"/>
            <p:cNvSpPr txBox="1">
              <a:spLocks noChangeArrowheads="1"/>
            </p:cNvSpPr>
            <p:nvPr/>
          </p:nvSpPr>
          <p:spPr bwMode="auto">
            <a:xfrm>
              <a:off x="3409178" y="3386282"/>
              <a:ext cx="1559193" cy="646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Zakres</a:t>
              </a:r>
              <a:r>
                <a:rPr lang="pl-PL" sz="1800" dirty="0" smtClean="0">
                  <a:latin typeface="+mj-lt"/>
                </a:rPr>
                <a:t/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nadprogowy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911141" y="3386282"/>
              <a:ext cx="1559193" cy="646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Zakres</a:t>
              </a:r>
              <a:r>
                <a:rPr lang="pl-PL" sz="1800" dirty="0" smtClean="0">
                  <a:latin typeface="+mj-lt"/>
                </a:rPr>
                <a:t/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podprogowy</a:t>
              </a:r>
              <a:endParaRPr lang="pl-PL" sz="1800" dirty="0">
                <a:latin typeface="+mj-lt"/>
              </a:endParaRPr>
            </a:p>
          </p:txBody>
        </p:sp>
      </p:grpSp>
      <p:sp>
        <p:nvSpPr>
          <p:cNvPr id="10" name="Prostokąt 9"/>
          <p:cNvSpPr/>
          <p:nvPr/>
        </p:nvSpPr>
        <p:spPr>
          <a:xfrm>
            <a:off x="192933" y="5453385"/>
            <a:ext cx="63952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pl-PL" sz="2000" b="1" dirty="0">
                <a:latin typeface="+mn-lt"/>
              </a:rPr>
              <a:t>Charakterystyka szumowa systemu AM: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 posiada </a:t>
            </a:r>
            <a:r>
              <a:rPr lang="pl-PL" sz="2000" b="1" dirty="0">
                <a:latin typeface="+mn-lt"/>
              </a:rPr>
              <a:t>efekt progowy,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 wskazuje </a:t>
            </a:r>
            <a:r>
              <a:rPr lang="pl-PL" sz="2000" b="1" dirty="0">
                <a:latin typeface="+mn-lt"/>
              </a:rPr>
              <a:t>na stratę modulacyjną,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 wymiana </a:t>
            </a:r>
            <a:r>
              <a:rPr lang="pl-PL" sz="2000" b="1" dirty="0">
                <a:latin typeface="+mn-lt"/>
              </a:rPr>
              <a:t>1 : 1 (neutralna) lub 1 : 2 (niekorzystna</a:t>
            </a:r>
            <a:r>
              <a:rPr lang="pl-PL" sz="2000" b="1" dirty="0" smtClean="0">
                <a:latin typeface="+mn-lt"/>
              </a:rPr>
              <a:t>)</a:t>
            </a:r>
            <a:endParaRPr lang="pl-PL" sz="2000" b="1" dirty="0">
              <a:latin typeface="+mn-lt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5479938" y="1113512"/>
            <a:ext cx="310129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chemeClr val="tx2"/>
                </a:solidFill>
                <a:latin typeface="+mn-lt"/>
              </a:rPr>
              <a:t>Cha-ka szumowa AM</a:t>
            </a:r>
            <a:endParaRPr lang="pl-PL" sz="2000" b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0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1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2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3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4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5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6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8" name="Rectangle 19"/>
          <p:cNvSpPr>
            <a:spLocks noChangeArrowheads="1"/>
          </p:cNvSpPr>
          <p:nvPr/>
        </p:nvSpPr>
        <p:spPr bwMode="auto">
          <a:xfrm>
            <a:off x="99455" y="2434704"/>
            <a:ext cx="833962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006600"/>
                </a:solidFill>
                <a:latin typeface="+mn-lt"/>
              </a:rPr>
              <a:t>W obszarze nadprogowym sygnał wyjściowy </a:t>
            </a:r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odbiornika </a:t>
            </a:r>
            <a:r>
              <a:rPr lang="pl-PL" sz="2000" b="1" dirty="0">
                <a:solidFill>
                  <a:srgbClr val="006600"/>
                </a:solidFill>
                <a:latin typeface="+mn-lt"/>
              </a:rPr>
              <a:t>jest</a:t>
            </a:r>
          </a:p>
          <a:p>
            <a:r>
              <a:rPr lang="pl-PL" sz="2000" b="1" dirty="0" smtClean="0">
                <a:solidFill>
                  <a:srgbClr val="006600"/>
                </a:solidFill>
                <a:latin typeface="+mn-lt"/>
              </a:rPr>
              <a:t>również </a:t>
            </a:r>
            <a:r>
              <a:rPr lang="pl-PL" sz="2000" b="1" dirty="0">
                <a:solidFill>
                  <a:srgbClr val="006600"/>
                </a:solidFill>
                <a:latin typeface="+mn-lt"/>
              </a:rPr>
              <a:t>sumą dwóch składników:</a:t>
            </a:r>
          </a:p>
          <a:p>
            <a:pPr>
              <a:buFontTx/>
              <a:buChar char="•"/>
            </a:pPr>
            <a:r>
              <a:rPr lang="pl-PL" sz="2000" b="1" dirty="0">
                <a:latin typeface="+mn-lt"/>
              </a:rPr>
              <a:t> sygnał modulujący przy założeniu pracy w warunkach</a:t>
            </a:r>
            <a:br>
              <a:rPr lang="pl-PL" sz="2000" b="1" dirty="0">
                <a:latin typeface="+mn-lt"/>
              </a:rPr>
            </a:br>
            <a:r>
              <a:rPr lang="pl-PL" sz="2000" b="1" dirty="0">
                <a:latin typeface="+mn-lt"/>
              </a:rPr>
              <a:t>bezszumowych,</a:t>
            </a:r>
          </a:p>
          <a:p>
            <a:pPr>
              <a:buFontTx/>
              <a:buChar char="•"/>
            </a:pPr>
            <a:r>
              <a:rPr lang="pl-PL" sz="2000" b="1" dirty="0">
                <a:latin typeface="+mn-lt"/>
              </a:rPr>
              <a:t> szum przy założeniu braku modulacji (wyłącznie transmisja</a:t>
            </a:r>
            <a:br>
              <a:rPr lang="pl-PL" sz="2000" b="1" dirty="0">
                <a:latin typeface="+mn-lt"/>
              </a:rPr>
            </a:br>
            <a:r>
              <a:rPr lang="pl-PL" sz="2000" b="1" dirty="0">
                <a:latin typeface="+mn-lt"/>
              </a:rPr>
              <a:t>sygnału nośnego):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3175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9719732"/>
              </p:ext>
            </p:extLst>
          </p:nvPr>
        </p:nvGraphicFramePr>
        <p:xfrm>
          <a:off x="2123728" y="4624699"/>
          <a:ext cx="4165200" cy="144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548" name="Równanie" r:id="rId3" imgW="2082600" imgH="723600" progId="Equation.3">
                  <p:embed/>
                </p:oleObj>
              </mc:Choice>
              <mc:Fallback>
                <p:oleObj name="Równanie" r:id="rId3" imgW="2082600" imgH="723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624699"/>
                        <a:ext cx="4165200" cy="14472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129553" y="1186298"/>
            <a:ext cx="77482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latin typeface="+mn-lt"/>
              </a:rPr>
              <a:t>W obszarze nadprogowym sygnał wyjściowy </a:t>
            </a:r>
            <a:r>
              <a:rPr lang="pl-PL" sz="2000" b="1" dirty="0" smtClean="0">
                <a:latin typeface="+mn-lt"/>
              </a:rPr>
              <a:t>detektora</a:t>
            </a:r>
            <a:r>
              <a:rPr lang="pl-PL" sz="2000" b="1" dirty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>odbiornika: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2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663426"/>
              </p:ext>
            </p:extLst>
          </p:nvPr>
        </p:nvGraphicFramePr>
        <p:xfrm>
          <a:off x="2733982" y="1818168"/>
          <a:ext cx="253944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549" name="Równanie" r:id="rId5" imgW="1269720" imgH="228600" progId="Equation.3">
                  <p:embed/>
                </p:oleObj>
              </mc:Choice>
              <mc:Fallback>
                <p:oleObj name="Równanie" r:id="rId5" imgW="1269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3982" y="1818168"/>
                        <a:ext cx="253944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12504" y="615190"/>
            <a:ext cx="7583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Praca nadprogowa – pewne spostrzeżenie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Line 21"/>
          <p:cNvSpPr>
            <a:spLocks noChangeShapeType="1"/>
          </p:cNvSpPr>
          <p:nvPr/>
        </p:nvSpPr>
        <p:spPr bwMode="auto">
          <a:xfrm flipV="1">
            <a:off x="697255" y="2603699"/>
            <a:ext cx="0" cy="2079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19" name="Line 22"/>
          <p:cNvSpPr>
            <a:spLocks noChangeShapeType="1"/>
          </p:cNvSpPr>
          <p:nvPr/>
        </p:nvSpPr>
        <p:spPr bwMode="auto">
          <a:xfrm>
            <a:off x="697255" y="4335661"/>
            <a:ext cx="7073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0" name="Line 23"/>
          <p:cNvSpPr>
            <a:spLocks noChangeShapeType="1"/>
          </p:cNvSpPr>
          <p:nvPr/>
        </p:nvSpPr>
        <p:spPr bwMode="auto">
          <a:xfrm flipV="1">
            <a:off x="5689943" y="3225999"/>
            <a:ext cx="0" cy="11096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1" name="Line 24"/>
          <p:cNvSpPr>
            <a:spLocks noChangeShapeType="1"/>
          </p:cNvSpPr>
          <p:nvPr/>
        </p:nvSpPr>
        <p:spPr bwMode="auto">
          <a:xfrm flipV="1">
            <a:off x="4650130" y="3294261"/>
            <a:ext cx="971550" cy="1041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2" name="Line 25"/>
          <p:cNvSpPr>
            <a:spLocks noChangeShapeType="1"/>
          </p:cNvSpPr>
          <p:nvPr/>
        </p:nvSpPr>
        <p:spPr bwMode="auto">
          <a:xfrm>
            <a:off x="697255" y="4335661"/>
            <a:ext cx="39528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3" name="Line 26"/>
          <p:cNvSpPr>
            <a:spLocks noChangeShapeType="1"/>
          </p:cNvSpPr>
          <p:nvPr/>
        </p:nvSpPr>
        <p:spPr bwMode="auto">
          <a:xfrm>
            <a:off x="4650130" y="4335661"/>
            <a:ext cx="10398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4" name="Freeform 27"/>
          <p:cNvSpPr>
            <a:spLocks/>
          </p:cNvSpPr>
          <p:nvPr/>
        </p:nvSpPr>
        <p:spPr bwMode="auto">
          <a:xfrm>
            <a:off x="3930993" y="2852936"/>
            <a:ext cx="2935287" cy="2319338"/>
          </a:xfrm>
          <a:custGeom>
            <a:avLst/>
            <a:gdLst>
              <a:gd name="T0" fmla="*/ 708 w 1200"/>
              <a:gd name="T1" fmla="*/ 156 h 948"/>
              <a:gd name="T2" fmla="*/ 582 w 1200"/>
              <a:gd name="T3" fmla="*/ 78 h 948"/>
              <a:gd name="T4" fmla="*/ 414 w 1200"/>
              <a:gd name="T5" fmla="*/ 102 h 948"/>
              <a:gd name="T6" fmla="*/ 390 w 1200"/>
              <a:gd name="T7" fmla="*/ 198 h 948"/>
              <a:gd name="T8" fmla="*/ 378 w 1200"/>
              <a:gd name="T9" fmla="*/ 246 h 948"/>
              <a:gd name="T10" fmla="*/ 396 w 1200"/>
              <a:gd name="T11" fmla="*/ 390 h 948"/>
              <a:gd name="T12" fmla="*/ 408 w 1200"/>
              <a:gd name="T13" fmla="*/ 426 h 948"/>
              <a:gd name="T14" fmla="*/ 414 w 1200"/>
              <a:gd name="T15" fmla="*/ 444 h 948"/>
              <a:gd name="T16" fmla="*/ 402 w 1200"/>
              <a:gd name="T17" fmla="*/ 510 h 948"/>
              <a:gd name="T18" fmla="*/ 216 w 1200"/>
              <a:gd name="T19" fmla="*/ 588 h 948"/>
              <a:gd name="T20" fmla="*/ 168 w 1200"/>
              <a:gd name="T21" fmla="*/ 660 h 948"/>
              <a:gd name="T22" fmla="*/ 174 w 1200"/>
              <a:gd name="T23" fmla="*/ 720 h 948"/>
              <a:gd name="T24" fmla="*/ 294 w 1200"/>
              <a:gd name="T25" fmla="*/ 792 h 948"/>
              <a:gd name="T26" fmla="*/ 336 w 1200"/>
              <a:gd name="T27" fmla="*/ 840 h 948"/>
              <a:gd name="T28" fmla="*/ 576 w 1200"/>
              <a:gd name="T29" fmla="*/ 858 h 948"/>
              <a:gd name="T30" fmla="*/ 612 w 1200"/>
              <a:gd name="T31" fmla="*/ 846 h 948"/>
              <a:gd name="T32" fmla="*/ 630 w 1200"/>
              <a:gd name="T33" fmla="*/ 840 h 948"/>
              <a:gd name="T34" fmla="*/ 684 w 1200"/>
              <a:gd name="T35" fmla="*/ 846 h 948"/>
              <a:gd name="T36" fmla="*/ 720 w 1200"/>
              <a:gd name="T37" fmla="*/ 858 h 948"/>
              <a:gd name="T38" fmla="*/ 738 w 1200"/>
              <a:gd name="T39" fmla="*/ 864 h 948"/>
              <a:gd name="T40" fmla="*/ 804 w 1200"/>
              <a:gd name="T41" fmla="*/ 852 h 948"/>
              <a:gd name="T42" fmla="*/ 816 w 1200"/>
              <a:gd name="T43" fmla="*/ 834 h 948"/>
              <a:gd name="T44" fmla="*/ 834 w 1200"/>
              <a:gd name="T45" fmla="*/ 822 h 948"/>
              <a:gd name="T46" fmla="*/ 858 w 1200"/>
              <a:gd name="T47" fmla="*/ 750 h 948"/>
              <a:gd name="T48" fmla="*/ 900 w 1200"/>
              <a:gd name="T49" fmla="*/ 174 h 948"/>
              <a:gd name="T50" fmla="*/ 912 w 1200"/>
              <a:gd name="T51" fmla="*/ 156 h 948"/>
              <a:gd name="T52" fmla="*/ 930 w 1200"/>
              <a:gd name="T53" fmla="*/ 144 h 948"/>
              <a:gd name="T54" fmla="*/ 942 w 1200"/>
              <a:gd name="T55" fmla="*/ 108 h 948"/>
              <a:gd name="T56" fmla="*/ 822 w 1200"/>
              <a:gd name="T57" fmla="*/ 0 h 948"/>
              <a:gd name="T58" fmla="*/ 684 w 1200"/>
              <a:gd name="T59" fmla="*/ 6 h 948"/>
              <a:gd name="T60" fmla="*/ 564 w 1200"/>
              <a:gd name="T61" fmla="*/ 42 h 948"/>
              <a:gd name="T62" fmla="*/ 510 w 1200"/>
              <a:gd name="T63" fmla="*/ 72 h 948"/>
              <a:gd name="T64" fmla="*/ 474 w 1200"/>
              <a:gd name="T65" fmla="*/ 144 h 948"/>
              <a:gd name="T66" fmla="*/ 468 w 1200"/>
              <a:gd name="T67" fmla="*/ 162 h 948"/>
              <a:gd name="T68" fmla="*/ 474 w 1200"/>
              <a:gd name="T69" fmla="*/ 300 h 948"/>
              <a:gd name="T70" fmla="*/ 462 w 1200"/>
              <a:gd name="T71" fmla="*/ 378 h 948"/>
              <a:gd name="T72" fmla="*/ 408 w 1200"/>
              <a:gd name="T73" fmla="*/ 414 h 948"/>
              <a:gd name="T74" fmla="*/ 186 w 1200"/>
              <a:gd name="T75" fmla="*/ 474 h 948"/>
              <a:gd name="T76" fmla="*/ 126 w 1200"/>
              <a:gd name="T77" fmla="*/ 486 h 948"/>
              <a:gd name="T78" fmla="*/ 90 w 1200"/>
              <a:gd name="T79" fmla="*/ 498 h 948"/>
              <a:gd name="T80" fmla="*/ 72 w 1200"/>
              <a:gd name="T81" fmla="*/ 504 h 948"/>
              <a:gd name="T82" fmla="*/ 12 w 1200"/>
              <a:gd name="T83" fmla="*/ 570 h 948"/>
              <a:gd name="T84" fmla="*/ 0 w 1200"/>
              <a:gd name="T85" fmla="*/ 606 h 948"/>
              <a:gd name="T86" fmla="*/ 6 w 1200"/>
              <a:gd name="T87" fmla="*/ 690 h 948"/>
              <a:gd name="T88" fmla="*/ 162 w 1200"/>
              <a:gd name="T89" fmla="*/ 810 h 948"/>
              <a:gd name="T90" fmla="*/ 228 w 1200"/>
              <a:gd name="T91" fmla="*/ 894 h 948"/>
              <a:gd name="T92" fmla="*/ 240 w 1200"/>
              <a:gd name="T93" fmla="*/ 930 h 948"/>
              <a:gd name="T94" fmla="*/ 276 w 1200"/>
              <a:gd name="T95" fmla="*/ 948 h 948"/>
              <a:gd name="T96" fmla="*/ 396 w 1200"/>
              <a:gd name="T97" fmla="*/ 924 h 948"/>
              <a:gd name="T98" fmla="*/ 432 w 1200"/>
              <a:gd name="T99" fmla="*/ 900 h 948"/>
              <a:gd name="T100" fmla="*/ 450 w 1200"/>
              <a:gd name="T101" fmla="*/ 888 h 948"/>
              <a:gd name="T102" fmla="*/ 480 w 1200"/>
              <a:gd name="T103" fmla="*/ 864 h 948"/>
              <a:gd name="T104" fmla="*/ 510 w 1200"/>
              <a:gd name="T105" fmla="*/ 840 h 948"/>
              <a:gd name="T106" fmla="*/ 594 w 1200"/>
              <a:gd name="T107" fmla="*/ 774 h 948"/>
              <a:gd name="T108" fmla="*/ 918 w 1200"/>
              <a:gd name="T109" fmla="*/ 672 h 948"/>
              <a:gd name="T110" fmla="*/ 1044 w 1200"/>
              <a:gd name="T111" fmla="*/ 612 h 948"/>
              <a:gd name="T112" fmla="*/ 1098 w 1200"/>
              <a:gd name="T113" fmla="*/ 570 h 948"/>
              <a:gd name="T114" fmla="*/ 1140 w 1200"/>
              <a:gd name="T115" fmla="*/ 516 h 948"/>
              <a:gd name="T116" fmla="*/ 1200 w 1200"/>
              <a:gd name="T117" fmla="*/ 318 h 948"/>
              <a:gd name="T118" fmla="*/ 1194 w 1200"/>
              <a:gd name="T119" fmla="*/ 144 h 948"/>
              <a:gd name="T120" fmla="*/ 1020 w 1200"/>
              <a:gd name="T121" fmla="*/ 36 h 94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200"/>
              <a:gd name="T184" fmla="*/ 0 h 948"/>
              <a:gd name="T185" fmla="*/ 1200 w 1200"/>
              <a:gd name="T186" fmla="*/ 948 h 94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200" h="948">
                <a:moveTo>
                  <a:pt x="708" y="156"/>
                </a:moveTo>
                <a:cubicBezTo>
                  <a:pt x="665" y="128"/>
                  <a:pt x="631" y="94"/>
                  <a:pt x="582" y="78"/>
                </a:cubicBezTo>
                <a:cubicBezTo>
                  <a:pt x="522" y="82"/>
                  <a:pt x="470" y="83"/>
                  <a:pt x="414" y="102"/>
                </a:cubicBezTo>
                <a:cubicBezTo>
                  <a:pt x="404" y="133"/>
                  <a:pt x="398" y="166"/>
                  <a:pt x="390" y="198"/>
                </a:cubicBezTo>
                <a:cubicBezTo>
                  <a:pt x="386" y="214"/>
                  <a:pt x="378" y="246"/>
                  <a:pt x="378" y="246"/>
                </a:cubicBezTo>
                <a:cubicBezTo>
                  <a:pt x="385" y="367"/>
                  <a:pt x="373" y="320"/>
                  <a:pt x="396" y="390"/>
                </a:cubicBezTo>
                <a:cubicBezTo>
                  <a:pt x="400" y="402"/>
                  <a:pt x="404" y="414"/>
                  <a:pt x="408" y="426"/>
                </a:cubicBezTo>
                <a:cubicBezTo>
                  <a:pt x="410" y="432"/>
                  <a:pt x="414" y="444"/>
                  <a:pt x="414" y="444"/>
                </a:cubicBezTo>
                <a:cubicBezTo>
                  <a:pt x="411" y="466"/>
                  <a:pt x="418" y="494"/>
                  <a:pt x="402" y="510"/>
                </a:cubicBezTo>
                <a:cubicBezTo>
                  <a:pt x="353" y="559"/>
                  <a:pt x="272" y="551"/>
                  <a:pt x="216" y="588"/>
                </a:cubicBezTo>
                <a:cubicBezTo>
                  <a:pt x="199" y="614"/>
                  <a:pt x="178" y="630"/>
                  <a:pt x="168" y="660"/>
                </a:cubicBezTo>
                <a:cubicBezTo>
                  <a:pt x="170" y="680"/>
                  <a:pt x="169" y="700"/>
                  <a:pt x="174" y="720"/>
                </a:cubicBezTo>
                <a:cubicBezTo>
                  <a:pt x="181" y="751"/>
                  <a:pt x="262" y="781"/>
                  <a:pt x="294" y="792"/>
                </a:cubicBezTo>
                <a:cubicBezTo>
                  <a:pt x="322" y="834"/>
                  <a:pt x="306" y="820"/>
                  <a:pt x="336" y="840"/>
                </a:cubicBezTo>
                <a:cubicBezTo>
                  <a:pt x="379" y="905"/>
                  <a:pt x="552" y="859"/>
                  <a:pt x="576" y="858"/>
                </a:cubicBezTo>
                <a:cubicBezTo>
                  <a:pt x="588" y="854"/>
                  <a:pt x="600" y="850"/>
                  <a:pt x="612" y="846"/>
                </a:cubicBezTo>
                <a:cubicBezTo>
                  <a:pt x="618" y="844"/>
                  <a:pt x="630" y="840"/>
                  <a:pt x="630" y="840"/>
                </a:cubicBezTo>
                <a:cubicBezTo>
                  <a:pt x="648" y="842"/>
                  <a:pt x="666" y="842"/>
                  <a:pt x="684" y="846"/>
                </a:cubicBezTo>
                <a:cubicBezTo>
                  <a:pt x="696" y="848"/>
                  <a:pt x="708" y="854"/>
                  <a:pt x="720" y="858"/>
                </a:cubicBezTo>
                <a:cubicBezTo>
                  <a:pt x="726" y="860"/>
                  <a:pt x="738" y="864"/>
                  <a:pt x="738" y="864"/>
                </a:cubicBezTo>
                <a:cubicBezTo>
                  <a:pt x="760" y="861"/>
                  <a:pt x="787" y="866"/>
                  <a:pt x="804" y="852"/>
                </a:cubicBezTo>
                <a:cubicBezTo>
                  <a:pt x="810" y="847"/>
                  <a:pt x="811" y="839"/>
                  <a:pt x="816" y="834"/>
                </a:cubicBezTo>
                <a:cubicBezTo>
                  <a:pt x="821" y="829"/>
                  <a:pt x="828" y="826"/>
                  <a:pt x="834" y="822"/>
                </a:cubicBezTo>
                <a:cubicBezTo>
                  <a:pt x="843" y="794"/>
                  <a:pt x="853" y="781"/>
                  <a:pt x="858" y="750"/>
                </a:cubicBezTo>
                <a:cubicBezTo>
                  <a:pt x="860" y="558"/>
                  <a:pt x="740" y="281"/>
                  <a:pt x="900" y="174"/>
                </a:cubicBezTo>
                <a:cubicBezTo>
                  <a:pt x="904" y="168"/>
                  <a:pt x="907" y="161"/>
                  <a:pt x="912" y="156"/>
                </a:cubicBezTo>
                <a:cubicBezTo>
                  <a:pt x="917" y="151"/>
                  <a:pt x="926" y="150"/>
                  <a:pt x="930" y="144"/>
                </a:cubicBezTo>
                <a:cubicBezTo>
                  <a:pt x="937" y="133"/>
                  <a:pt x="942" y="108"/>
                  <a:pt x="942" y="108"/>
                </a:cubicBezTo>
                <a:cubicBezTo>
                  <a:pt x="923" y="31"/>
                  <a:pt x="896" y="15"/>
                  <a:pt x="822" y="0"/>
                </a:cubicBezTo>
                <a:cubicBezTo>
                  <a:pt x="776" y="2"/>
                  <a:pt x="730" y="3"/>
                  <a:pt x="684" y="6"/>
                </a:cubicBezTo>
                <a:cubicBezTo>
                  <a:pt x="645" y="9"/>
                  <a:pt x="601" y="30"/>
                  <a:pt x="564" y="42"/>
                </a:cubicBezTo>
                <a:cubicBezTo>
                  <a:pt x="544" y="49"/>
                  <a:pt x="530" y="65"/>
                  <a:pt x="510" y="72"/>
                </a:cubicBezTo>
                <a:cubicBezTo>
                  <a:pt x="479" y="119"/>
                  <a:pt x="491" y="94"/>
                  <a:pt x="474" y="144"/>
                </a:cubicBezTo>
                <a:cubicBezTo>
                  <a:pt x="472" y="150"/>
                  <a:pt x="468" y="162"/>
                  <a:pt x="468" y="162"/>
                </a:cubicBezTo>
                <a:cubicBezTo>
                  <a:pt x="462" y="211"/>
                  <a:pt x="466" y="252"/>
                  <a:pt x="474" y="300"/>
                </a:cubicBezTo>
                <a:cubicBezTo>
                  <a:pt x="471" y="326"/>
                  <a:pt x="478" y="357"/>
                  <a:pt x="462" y="378"/>
                </a:cubicBezTo>
                <a:cubicBezTo>
                  <a:pt x="449" y="394"/>
                  <a:pt x="426" y="405"/>
                  <a:pt x="408" y="414"/>
                </a:cubicBezTo>
                <a:cubicBezTo>
                  <a:pt x="336" y="450"/>
                  <a:pt x="267" y="467"/>
                  <a:pt x="186" y="474"/>
                </a:cubicBezTo>
                <a:cubicBezTo>
                  <a:pt x="166" y="478"/>
                  <a:pt x="145" y="480"/>
                  <a:pt x="126" y="486"/>
                </a:cubicBezTo>
                <a:cubicBezTo>
                  <a:pt x="114" y="490"/>
                  <a:pt x="102" y="494"/>
                  <a:pt x="90" y="498"/>
                </a:cubicBezTo>
                <a:cubicBezTo>
                  <a:pt x="84" y="500"/>
                  <a:pt x="72" y="504"/>
                  <a:pt x="72" y="504"/>
                </a:cubicBezTo>
                <a:cubicBezTo>
                  <a:pt x="47" y="529"/>
                  <a:pt x="33" y="539"/>
                  <a:pt x="12" y="570"/>
                </a:cubicBezTo>
                <a:cubicBezTo>
                  <a:pt x="5" y="581"/>
                  <a:pt x="0" y="606"/>
                  <a:pt x="0" y="606"/>
                </a:cubicBezTo>
                <a:cubicBezTo>
                  <a:pt x="2" y="634"/>
                  <a:pt x="3" y="662"/>
                  <a:pt x="6" y="690"/>
                </a:cubicBezTo>
                <a:cubicBezTo>
                  <a:pt x="15" y="773"/>
                  <a:pt x="93" y="793"/>
                  <a:pt x="162" y="810"/>
                </a:cubicBezTo>
                <a:cubicBezTo>
                  <a:pt x="192" y="830"/>
                  <a:pt x="208" y="864"/>
                  <a:pt x="228" y="894"/>
                </a:cubicBezTo>
                <a:cubicBezTo>
                  <a:pt x="235" y="905"/>
                  <a:pt x="229" y="923"/>
                  <a:pt x="240" y="930"/>
                </a:cubicBezTo>
                <a:cubicBezTo>
                  <a:pt x="263" y="946"/>
                  <a:pt x="251" y="940"/>
                  <a:pt x="276" y="948"/>
                </a:cubicBezTo>
                <a:cubicBezTo>
                  <a:pt x="310" y="945"/>
                  <a:pt x="364" y="945"/>
                  <a:pt x="396" y="924"/>
                </a:cubicBezTo>
                <a:cubicBezTo>
                  <a:pt x="408" y="916"/>
                  <a:pt x="420" y="908"/>
                  <a:pt x="432" y="900"/>
                </a:cubicBezTo>
                <a:cubicBezTo>
                  <a:pt x="438" y="896"/>
                  <a:pt x="450" y="888"/>
                  <a:pt x="450" y="888"/>
                </a:cubicBezTo>
                <a:cubicBezTo>
                  <a:pt x="484" y="836"/>
                  <a:pt x="439" y="897"/>
                  <a:pt x="480" y="864"/>
                </a:cubicBezTo>
                <a:cubicBezTo>
                  <a:pt x="519" y="833"/>
                  <a:pt x="465" y="855"/>
                  <a:pt x="510" y="840"/>
                </a:cubicBezTo>
                <a:cubicBezTo>
                  <a:pt x="530" y="810"/>
                  <a:pt x="564" y="794"/>
                  <a:pt x="594" y="774"/>
                </a:cubicBezTo>
                <a:cubicBezTo>
                  <a:pt x="695" y="707"/>
                  <a:pt x="803" y="703"/>
                  <a:pt x="918" y="672"/>
                </a:cubicBezTo>
                <a:cubicBezTo>
                  <a:pt x="954" y="662"/>
                  <a:pt x="1015" y="636"/>
                  <a:pt x="1044" y="612"/>
                </a:cubicBezTo>
                <a:cubicBezTo>
                  <a:pt x="1062" y="597"/>
                  <a:pt x="1098" y="570"/>
                  <a:pt x="1098" y="570"/>
                </a:cubicBezTo>
                <a:cubicBezTo>
                  <a:pt x="1111" y="551"/>
                  <a:pt x="1130" y="537"/>
                  <a:pt x="1140" y="516"/>
                </a:cubicBezTo>
                <a:cubicBezTo>
                  <a:pt x="1172" y="452"/>
                  <a:pt x="1186" y="388"/>
                  <a:pt x="1200" y="318"/>
                </a:cubicBezTo>
                <a:cubicBezTo>
                  <a:pt x="1198" y="260"/>
                  <a:pt x="1199" y="202"/>
                  <a:pt x="1194" y="144"/>
                </a:cubicBezTo>
                <a:cubicBezTo>
                  <a:pt x="1187" y="64"/>
                  <a:pt x="1085" y="36"/>
                  <a:pt x="1020" y="36"/>
                </a:cubicBezTo>
              </a:path>
            </a:pathLst>
          </a:custGeom>
          <a:noFill/>
          <a:ln w="28575" cmpd="sng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7425" name="Text Box 28"/>
          <p:cNvSpPr txBox="1">
            <a:spLocks noChangeArrowheads="1"/>
          </p:cNvSpPr>
          <p:nvPr/>
        </p:nvSpPr>
        <p:spPr bwMode="auto">
          <a:xfrm>
            <a:off x="673443" y="2344936"/>
            <a:ext cx="1000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Im</a:t>
            </a:r>
          </a:p>
        </p:txBody>
      </p:sp>
      <p:sp>
        <p:nvSpPr>
          <p:cNvPr id="17426" name="Text Box 29"/>
          <p:cNvSpPr txBox="1">
            <a:spLocks noChangeArrowheads="1"/>
          </p:cNvSpPr>
          <p:nvPr/>
        </p:nvSpPr>
        <p:spPr bwMode="auto">
          <a:xfrm>
            <a:off x="7814018" y="3870524"/>
            <a:ext cx="519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Re</a:t>
            </a:r>
          </a:p>
        </p:txBody>
      </p:sp>
      <p:graphicFrame>
        <p:nvGraphicFramePr>
          <p:cNvPr id="1741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2799659"/>
              </p:ext>
            </p:extLst>
          </p:nvPr>
        </p:nvGraphicFramePr>
        <p:xfrm>
          <a:off x="5434601" y="3603911"/>
          <a:ext cx="621810" cy="42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55" name="Równanie" r:id="rId3" imgW="355320" imgH="241200" progId="Equation.3">
                  <p:embed/>
                </p:oleObj>
              </mc:Choice>
              <mc:Fallback>
                <p:oleObj name="Równanie" r:id="rId3" imgW="355320" imgH="2412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4601" y="3603911"/>
                        <a:ext cx="621810" cy="42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237755"/>
              </p:ext>
            </p:extLst>
          </p:nvPr>
        </p:nvGraphicFramePr>
        <p:xfrm>
          <a:off x="4881181" y="4130080"/>
          <a:ext cx="57771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56" name="Równanie" r:id="rId5" imgW="330120" imgH="215640" progId="Equation.3">
                  <p:embed/>
                </p:oleObj>
              </mc:Choice>
              <mc:Fallback>
                <p:oleObj name="Równanie" r:id="rId5" imgW="330120" imgH="2156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181" y="4130080"/>
                        <a:ext cx="577710" cy="37737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7" name="Line 32"/>
          <p:cNvSpPr>
            <a:spLocks noChangeShapeType="1"/>
          </p:cNvSpPr>
          <p:nvPr/>
        </p:nvSpPr>
        <p:spPr bwMode="auto">
          <a:xfrm flipV="1">
            <a:off x="697255" y="3279974"/>
            <a:ext cx="5048250" cy="1055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7413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961477"/>
              </p:ext>
            </p:extLst>
          </p:nvPr>
        </p:nvGraphicFramePr>
        <p:xfrm>
          <a:off x="2762268" y="3626276"/>
          <a:ext cx="44415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57" name="Równanie" r:id="rId7" imgW="253800" imgH="215640" progId="Equation.3">
                  <p:embed/>
                </p:oleObj>
              </mc:Choice>
              <mc:Fallback>
                <p:oleObj name="Równanie" r:id="rId7" imgW="253800" imgH="2156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2268" y="3626276"/>
                        <a:ext cx="444150" cy="37737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8" name="Text Box 34"/>
          <p:cNvSpPr txBox="1">
            <a:spLocks noChangeArrowheads="1"/>
          </p:cNvSpPr>
          <p:nvPr/>
        </p:nvSpPr>
        <p:spPr bwMode="auto">
          <a:xfrm>
            <a:off x="143241" y="5391348"/>
            <a:ext cx="8906942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>
                <a:latin typeface="+mn-lt"/>
              </a:rPr>
              <a:t>Wykres sporządzony dla niemodulowanego sygnału nośnego </a:t>
            </a:r>
            <a:r>
              <a:rPr lang="pl-PL" sz="2200" b="1" i="1" dirty="0"/>
              <a:t>x</a:t>
            </a:r>
            <a:r>
              <a:rPr lang="pl-PL" sz="2200" b="1" dirty="0"/>
              <a:t>(</a:t>
            </a:r>
            <a:r>
              <a:rPr lang="pl-PL" sz="2200" b="1" i="1" dirty="0"/>
              <a:t>t</a:t>
            </a:r>
            <a:r>
              <a:rPr lang="pl-PL" sz="2200" b="1" dirty="0"/>
              <a:t>) = 0 </a:t>
            </a:r>
            <a:r>
              <a:rPr lang="pl-PL" sz="2000" b="1" dirty="0">
                <a:latin typeface="+mn-lt"/>
              </a:rPr>
              <a:t>(brak modulacji</a:t>
            </a:r>
            <a:r>
              <a:rPr lang="pl-PL" sz="2000" b="1" dirty="0" smtClean="0">
                <a:latin typeface="+mn-lt"/>
              </a:rPr>
              <a:t>).</a:t>
            </a:r>
            <a:endParaRPr lang="pl-PL" sz="2000" b="1" dirty="0" smtClean="0">
              <a:latin typeface="+mn-lt"/>
            </a:endParaRPr>
          </a:p>
          <a:p>
            <a:r>
              <a:rPr lang="pl-PL" sz="2000" b="1" dirty="0" smtClean="0">
                <a:latin typeface="+mn-lt"/>
              </a:rPr>
              <a:t>Sygnał </a:t>
            </a:r>
            <a:r>
              <a:rPr lang="pl-PL" sz="2000" b="1" dirty="0" smtClean="0">
                <a:latin typeface="+mn-lt"/>
              </a:rPr>
              <a:t>dominuje nad szumem – detektor obwiedni odtwarza obwiednię sygnału AM.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17414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5320604"/>
              </p:ext>
            </p:extLst>
          </p:nvPr>
        </p:nvGraphicFramePr>
        <p:xfrm>
          <a:off x="2954681" y="2736669"/>
          <a:ext cx="152352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58" name="Równanie" r:id="rId9" imgW="761760" imgH="241200" progId="Equation.3">
                  <p:embed/>
                </p:oleObj>
              </mc:Choice>
              <mc:Fallback>
                <p:oleObj name="Równanie" r:id="rId9" imgW="761760" imgH="2412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4681" y="2736669"/>
                        <a:ext cx="1523520" cy="482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sp>
        <p:nvSpPr>
          <p:cNvPr id="23" name="pole tekstowe 22"/>
          <p:cNvSpPr txBox="1"/>
          <p:nvPr/>
        </p:nvSpPr>
        <p:spPr>
          <a:xfrm>
            <a:off x="37819" y="616193"/>
            <a:ext cx="7198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Praca </a:t>
            </a:r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nadprogowa – wykres wskazowy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  <p:graphicFrame>
        <p:nvGraphicFramePr>
          <p:cNvPr id="1741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601557"/>
              </p:ext>
            </p:extLst>
          </p:nvPr>
        </p:nvGraphicFramePr>
        <p:xfrm>
          <a:off x="3076106" y="4135636"/>
          <a:ext cx="33327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59" name="Równanie" r:id="rId11" imgW="190440" imgH="228600" progId="Equation.3">
                  <p:embed/>
                </p:oleObj>
              </mc:Choice>
              <mc:Fallback>
                <p:oleObj name="Równanie" r:id="rId11" imgW="19044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6106" y="4135636"/>
                        <a:ext cx="333270" cy="400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142364"/>
              </p:ext>
            </p:extLst>
          </p:nvPr>
        </p:nvGraphicFramePr>
        <p:xfrm>
          <a:off x="2116241" y="1265357"/>
          <a:ext cx="4723920" cy="1015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60" name="Equation" r:id="rId13" imgW="2361960" imgH="507960" progId="Equation.3">
                  <p:embed/>
                </p:oleObj>
              </mc:Choice>
              <mc:Fallback>
                <p:oleObj name="Equation" r:id="rId13" imgW="23619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6241" y="1265357"/>
                        <a:ext cx="4723920" cy="10159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2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547664" y="1343124"/>
            <a:ext cx="6858000" cy="3656013"/>
            <a:chOff x="960" y="816"/>
            <a:chExt cx="4320" cy="2303"/>
          </a:xfrm>
        </p:grpSpPr>
        <p:sp>
          <p:nvSpPr>
            <p:cNvPr id="18444" name="Line 25"/>
            <p:cNvSpPr>
              <a:spLocks noChangeShapeType="1"/>
            </p:cNvSpPr>
            <p:nvPr/>
          </p:nvSpPr>
          <p:spPr bwMode="auto">
            <a:xfrm>
              <a:off x="960" y="2178"/>
              <a:ext cx="417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5" name="Line 26"/>
            <p:cNvSpPr>
              <a:spLocks noChangeShapeType="1"/>
            </p:cNvSpPr>
            <p:nvPr/>
          </p:nvSpPr>
          <p:spPr bwMode="auto">
            <a:xfrm flipV="1">
              <a:off x="2394" y="1113"/>
              <a:ext cx="0" cy="200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6" name="Line 27"/>
            <p:cNvSpPr>
              <a:spLocks noChangeShapeType="1"/>
            </p:cNvSpPr>
            <p:nvPr/>
          </p:nvSpPr>
          <p:spPr bwMode="auto">
            <a:xfrm>
              <a:off x="2394" y="2178"/>
              <a:ext cx="5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7" name="Line 28"/>
            <p:cNvSpPr>
              <a:spLocks noChangeShapeType="1"/>
            </p:cNvSpPr>
            <p:nvPr/>
          </p:nvSpPr>
          <p:spPr bwMode="auto">
            <a:xfrm flipV="1">
              <a:off x="2394" y="1318"/>
              <a:ext cx="1228" cy="8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8" name="Line 29"/>
            <p:cNvSpPr>
              <a:spLocks noChangeShapeType="1"/>
            </p:cNvSpPr>
            <p:nvPr/>
          </p:nvSpPr>
          <p:spPr bwMode="auto">
            <a:xfrm flipV="1">
              <a:off x="3622" y="1318"/>
              <a:ext cx="0" cy="8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9" name="Line 30"/>
            <p:cNvSpPr>
              <a:spLocks noChangeShapeType="1"/>
            </p:cNvSpPr>
            <p:nvPr/>
          </p:nvSpPr>
          <p:spPr bwMode="auto">
            <a:xfrm>
              <a:off x="2926" y="2178"/>
              <a:ext cx="69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0" name="Line 31"/>
            <p:cNvSpPr>
              <a:spLocks noChangeShapeType="1"/>
            </p:cNvSpPr>
            <p:nvPr/>
          </p:nvSpPr>
          <p:spPr bwMode="auto">
            <a:xfrm flipV="1">
              <a:off x="2926" y="1359"/>
              <a:ext cx="696" cy="81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1" name="Freeform 32"/>
            <p:cNvSpPr>
              <a:spLocks/>
            </p:cNvSpPr>
            <p:nvPr/>
          </p:nvSpPr>
          <p:spPr bwMode="auto">
            <a:xfrm>
              <a:off x="1650" y="985"/>
              <a:ext cx="2489" cy="2050"/>
            </a:xfrm>
            <a:custGeom>
              <a:avLst/>
              <a:gdLst>
                <a:gd name="T0" fmla="*/ 1362 w 1723"/>
                <a:gd name="T1" fmla="*/ 226 h 1420"/>
                <a:gd name="T2" fmla="*/ 1260 w 1723"/>
                <a:gd name="T3" fmla="*/ 190 h 1420"/>
                <a:gd name="T4" fmla="*/ 1146 w 1723"/>
                <a:gd name="T5" fmla="*/ 208 h 1420"/>
                <a:gd name="T6" fmla="*/ 1110 w 1723"/>
                <a:gd name="T7" fmla="*/ 232 h 1420"/>
                <a:gd name="T8" fmla="*/ 1092 w 1723"/>
                <a:gd name="T9" fmla="*/ 244 h 1420"/>
                <a:gd name="T10" fmla="*/ 936 w 1723"/>
                <a:gd name="T11" fmla="*/ 358 h 1420"/>
                <a:gd name="T12" fmla="*/ 780 w 1723"/>
                <a:gd name="T13" fmla="*/ 364 h 1420"/>
                <a:gd name="T14" fmla="*/ 720 w 1723"/>
                <a:gd name="T15" fmla="*/ 388 h 1420"/>
                <a:gd name="T16" fmla="*/ 582 w 1723"/>
                <a:gd name="T17" fmla="*/ 496 h 1420"/>
                <a:gd name="T18" fmla="*/ 390 w 1723"/>
                <a:gd name="T19" fmla="*/ 490 h 1420"/>
                <a:gd name="T20" fmla="*/ 246 w 1723"/>
                <a:gd name="T21" fmla="*/ 424 h 1420"/>
                <a:gd name="T22" fmla="*/ 186 w 1723"/>
                <a:gd name="T23" fmla="*/ 430 h 1420"/>
                <a:gd name="T24" fmla="*/ 162 w 1723"/>
                <a:gd name="T25" fmla="*/ 460 h 1420"/>
                <a:gd name="T26" fmla="*/ 54 w 1723"/>
                <a:gd name="T27" fmla="*/ 586 h 1420"/>
                <a:gd name="T28" fmla="*/ 18 w 1723"/>
                <a:gd name="T29" fmla="*/ 640 h 1420"/>
                <a:gd name="T30" fmla="*/ 6 w 1723"/>
                <a:gd name="T31" fmla="*/ 676 h 1420"/>
                <a:gd name="T32" fmla="*/ 0 w 1723"/>
                <a:gd name="T33" fmla="*/ 694 h 1420"/>
                <a:gd name="T34" fmla="*/ 66 w 1723"/>
                <a:gd name="T35" fmla="*/ 958 h 1420"/>
                <a:gd name="T36" fmla="*/ 108 w 1723"/>
                <a:gd name="T37" fmla="*/ 1006 h 1420"/>
                <a:gd name="T38" fmla="*/ 204 w 1723"/>
                <a:gd name="T39" fmla="*/ 1072 h 1420"/>
                <a:gd name="T40" fmla="*/ 546 w 1723"/>
                <a:gd name="T41" fmla="*/ 1144 h 1420"/>
                <a:gd name="T42" fmla="*/ 690 w 1723"/>
                <a:gd name="T43" fmla="*/ 1192 h 1420"/>
                <a:gd name="T44" fmla="*/ 726 w 1723"/>
                <a:gd name="T45" fmla="*/ 1216 h 1420"/>
                <a:gd name="T46" fmla="*/ 744 w 1723"/>
                <a:gd name="T47" fmla="*/ 1228 h 1420"/>
                <a:gd name="T48" fmla="*/ 810 w 1723"/>
                <a:gd name="T49" fmla="*/ 1276 h 1420"/>
                <a:gd name="T50" fmla="*/ 1062 w 1723"/>
                <a:gd name="T51" fmla="*/ 1336 h 1420"/>
                <a:gd name="T52" fmla="*/ 1170 w 1723"/>
                <a:gd name="T53" fmla="*/ 1312 h 1420"/>
                <a:gd name="T54" fmla="*/ 1206 w 1723"/>
                <a:gd name="T55" fmla="*/ 1294 h 1420"/>
                <a:gd name="T56" fmla="*/ 1596 w 1723"/>
                <a:gd name="T57" fmla="*/ 1204 h 1420"/>
                <a:gd name="T58" fmla="*/ 1650 w 1723"/>
                <a:gd name="T59" fmla="*/ 1174 h 1420"/>
                <a:gd name="T60" fmla="*/ 1668 w 1723"/>
                <a:gd name="T61" fmla="*/ 1162 h 1420"/>
                <a:gd name="T62" fmla="*/ 1722 w 1723"/>
                <a:gd name="T63" fmla="*/ 958 h 1420"/>
                <a:gd name="T64" fmla="*/ 1680 w 1723"/>
                <a:gd name="T65" fmla="*/ 742 h 1420"/>
                <a:gd name="T66" fmla="*/ 1644 w 1723"/>
                <a:gd name="T67" fmla="*/ 664 h 1420"/>
                <a:gd name="T68" fmla="*/ 1620 w 1723"/>
                <a:gd name="T69" fmla="*/ 574 h 1420"/>
                <a:gd name="T70" fmla="*/ 1632 w 1723"/>
                <a:gd name="T71" fmla="*/ 310 h 1420"/>
                <a:gd name="T72" fmla="*/ 1644 w 1723"/>
                <a:gd name="T73" fmla="*/ 274 h 1420"/>
                <a:gd name="T74" fmla="*/ 1656 w 1723"/>
                <a:gd name="T75" fmla="*/ 256 h 1420"/>
                <a:gd name="T76" fmla="*/ 1668 w 1723"/>
                <a:gd name="T77" fmla="*/ 220 h 1420"/>
                <a:gd name="T78" fmla="*/ 1674 w 1723"/>
                <a:gd name="T79" fmla="*/ 202 h 1420"/>
                <a:gd name="T80" fmla="*/ 1662 w 1723"/>
                <a:gd name="T81" fmla="*/ 100 h 1420"/>
                <a:gd name="T82" fmla="*/ 1608 w 1723"/>
                <a:gd name="T83" fmla="*/ 64 h 1420"/>
                <a:gd name="T84" fmla="*/ 1434 w 1723"/>
                <a:gd name="T85" fmla="*/ 28 h 1420"/>
                <a:gd name="T86" fmla="*/ 984 w 1723"/>
                <a:gd name="T87" fmla="*/ 88 h 1420"/>
                <a:gd name="T88" fmla="*/ 954 w 1723"/>
                <a:gd name="T89" fmla="*/ 112 h 1420"/>
                <a:gd name="T90" fmla="*/ 942 w 1723"/>
                <a:gd name="T91" fmla="*/ 130 h 1420"/>
                <a:gd name="T92" fmla="*/ 906 w 1723"/>
                <a:gd name="T93" fmla="*/ 154 h 1420"/>
                <a:gd name="T94" fmla="*/ 750 w 1723"/>
                <a:gd name="T95" fmla="*/ 370 h 1420"/>
                <a:gd name="T96" fmla="*/ 702 w 1723"/>
                <a:gd name="T97" fmla="*/ 442 h 1420"/>
                <a:gd name="T98" fmla="*/ 612 w 1723"/>
                <a:gd name="T99" fmla="*/ 622 h 1420"/>
                <a:gd name="T100" fmla="*/ 558 w 1723"/>
                <a:gd name="T101" fmla="*/ 688 h 1420"/>
                <a:gd name="T102" fmla="*/ 528 w 1723"/>
                <a:gd name="T103" fmla="*/ 712 h 1420"/>
                <a:gd name="T104" fmla="*/ 384 w 1723"/>
                <a:gd name="T105" fmla="*/ 820 h 1420"/>
                <a:gd name="T106" fmla="*/ 354 w 1723"/>
                <a:gd name="T107" fmla="*/ 850 h 1420"/>
                <a:gd name="T108" fmla="*/ 294 w 1723"/>
                <a:gd name="T109" fmla="*/ 922 h 1420"/>
                <a:gd name="T110" fmla="*/ 270 w 1723"/>
                <a:gd name="T111" fmla="*/ 976 h 1420"/>
                <a:gd name="T112" fmla="*/ 270 w 1723"/>
                <a:gd name="T113" fmla="*/ 1150 h 1420"/>
                <a:gd name="T114" fmla="*/ 240 w 1723"/>
                <a:gd name="T115" fmla="*/ 1204 h 1420"/>
                <a:gd name="T116" fmla="*/ 276 w 1723"/>
                <a:gd name="T117" fmla="*/ 1306 h 1420"/>
                <a:gd name="T118" fmla="*/ 318 w 1723"/>
                <a:gd name="T119" fmla="*/ 1360 h 1420"/>
                <a:gd name="T120" fmla="*/ 360 w 1723"/>
                <a:gd name="T121" fmla="*/ 1402 h 1420"/>
                <a:gd name="T122" fmla="*/ 378 w 1723"/>
                <a:gd name="T123" fmla="*/ 1420 h 142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23"/>
                <a:gd name="T187" fmla="*/ 0 h 1420"/>
                <a:gd name="T188" fmla="*/ 1723 w 1723"/>
                <a:gd name="T189" fmla="*/ 1420 h 142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23" h="1420">
                  <a:moveTo>
                    <a:pt x="1362" y="226"/>
                  </a:moveTo>
                  <a:cubicBezTo>
                    <a:pt x="1331" y="205"/>
                    <a:pt x="1296" y="197"/>
                    <a:pt x="1260" y="190"/>
                  </a:cubicBezTo>
                  <a:cubicBezTo>
                    <a:pt x="1169" y="197"/>
                    <a:pt x="1207" y="188"/>
                    <a:pt x="1146" y="208"/>
                  </a:cubicBezTo>
                  <a:cubicBezTo>
                    <a:pt x="1132" y="213"/>
                    <a:pt x="1122" y="224"/>
                    <a:pt x="1110" y="232"/>
                  </a:cubicBezTo>
                  <a:cubicBezTo>
                    <a:pt x="1104" y="236"/>
                    <a:pt x="1092" y="244"/>
                    <a:pt x="1092" y="244"/>
                  </a:cubicBezTo>
                  <a:cubicBezTo>
                    <a:pt x="1073" y="273"/>
                    <a:pt x="973" y="357"/>
                    <a:pt x="936" y="358"/>
                  </a:cubicBezTo>
                  <a:cubicBezTo>
                    <a:pt x="884" y="360"/>
                    <a:pt x="832" y="362"/>
                    <a:pt x="780" y="364"/>
                  </a:cubicBezTo>
                  <a:cubicBezTo>
                    <a:pt x="756" y="370"/>
                    <a:pt x="740" y="374"/>
                    <a:pt x="720" y="388"/>
                  </a:cubicBezTo>
                  <a:cubicBezTo>
                    <a:pt x="690" y="433"/>
                    <a:pt x="634" y="479"/>
                    <a:pt x="582" y="496"/>
                  </a:cubicBezTo>
                  <a:cubicBezTo>
                    <a:pt x="518" y="494"/>
                    <a:pt x="454" y="495"/>
                    <a:pt x="390" y="490"/>
                  </a:cubicBezTo>
                  <a:cubicBezTo>
                    <a:pt x="333" y="486"/>
                    <a:pt x="296" y="441"/>
                    <a:pt x="246" y="424"/>
                  </a:cubicBezTo>
                  <a:cubicBezTo>
                    <a:pt x="226" y="426"/>
                    <a:pt x="206" y="425"/>
                    <a:pt x="186" y="430"/>
                  </a:cubicBezTo>
                  <a:cubicBezTo>
                    <a:pt x="162" y="436"/>
                    <a:pt x="171" y="444"/>
                    <a:pt x="162" y="460"/>
                  </a:cubicBezTo>
                  <a:cubicBezTo>
                    <a:pt x="134" y="511"/>
                    <a:pt x="85" y="539"/>
                    <a:pt x="54" y="586"/>
                  </a:cubicBezTo>
                  <a:cubicBezTo>
                    <a:pt x="42" y="604"/>
                    <a:pt x="25" y="619"/>
                    <a:pt x="18" y="640"/>
                  </a:cubicBezTo>
                  <a:cubicBezTo>
                    <a:pt x="14" y="652"/>
                    <a:pt x="10" y="664"/>
                    <a:pt x="6" y="676"/>
                  </a:cubicBezTo>
                  <a:cubicBezTo>
                    <a:pt x="4" y="682"/>
                    <a:pt x="0" y="694"/>
                    <a:pt x="0" y="694"/>
                  </a:cubicBezTo>
                  <a:cubicBezTo>
                    <a:pt x="6" y="816"/>
                    <a:pt x="2" y="862"/>
                    <a:pt x="66" y="958"/>
                  </a:cubicBezTo>
                  <a:cubicBezTo>
                    <a:pt x="80" y="979"/>
                    <a:pt x="87" y="992"/>
                    <a:pt x="108" y="1006"/>
                  </a:cubicBezTo>
                  <a:cubicBezTo>
                    <a:pt x="124" y="1055"/>
                    <a:pt x="169" y="1049"/>
                    <a:pt x="204" y="1072"/>
                  </a:cubicBezTo>
                  <a:cubicBezTo>
                    <a:pt x="298" y="1135"/>
                    <a:pt x="440" y="1139"/>
                    <a:pt x="546" y="1144"/>
                  </a:cubicBezTo>
                  <a:cubicBezTo>
                    <a:pt x="595" y="1156"/>
                    <a:pt x="646" y="1167"/>
                    <a:pt x="690" y="1192"/>
                  </a:cubicBezTo>
                  <a:cubicBezTo>
                    <a:pt x="703" y="1199"/>
                    <a:pt x="714" y="1208"/>
                    <a:pt x="726" y="1216"/>
                  </a:cubicBezTo>
                  <a:cubicBezTo>
                    <a:pt x="732" y="1220"/>
                    <a:pt x="744" y="1228"/>
                    <a:pt x="744" y="1228"/>
                  </a:cubicBezTo>
                  <a:cubicBezTo>
                    <a:pt x="759" y="1251"/>
                    <a:pt x="785" y="1264"/>
                    <a:pt x="810" y="1276"/>
                  </a:cubicBezTo>
                  <a:cubicBezTo>
                    <a:pt x="892" y="1317"/>
                    <a:pt x="971" y="1325"/>
                    <a:pt x="1062" y="1336"/>
                  </a:cubicBezTo>
                  <a:cubicBezTo>
                    <a:pt x="1103" y="1331"/>
                    <a:pt x="1132" y="1325"/>
                    <a:pt x="1170" y="1312"/>
                  </a:cubicBezTo>
                  <a:cubicBezTo>
                    <a:pt x="1183" y="1308"/>
                    <a:pt x="1193" y="1298"/>
                    <a:pt x="1206" y="1294"/>
                  </a:cubicBezTo>
                  <a:cubicBezTo>
                    <a:pt x="1300" y="1200"/>
                    <a:pt x="1480" y="1208"/>
                    <a:pt x="1596" y="1204"/>
                  </a:cubicBezTo>
                  <a:cubicBezTo>
                    <a:pt x="1628" y="1193"/>
                    <a:pt x="1609" y="1202"/>
                    <a:pt x="1650" y="1174"/>
                  </a:cubicBezTo>
                  <a:cubicBezTo>
                    <a:pt x="1656" y="1170"/>
                    <a:pt x="1668" y="1162"/>
                    <a:pt x="1668" y="1162"/>
                  </a:cubicBezTo>
                  <a:cubicBezTo>
                    <a:pt x="1691" y="1094"/>
                    <a:pt x="1710" y="1029"/>
                    <a:pt x="1722" y="958"/>
                  </a:cubicBezTo>
                  <a:cubicBezTo>
                    <a:pt x="1718" y="884"/>
                    <a:pt x="1723" y="806"/>
                    <a:pt x="1680" y="742"/>
                  </a:cubicBezTo>
                  <a:cubicBezTo>
                    <a:pt x="1673" y="712"/>
                    <a:pt x="1656" y="691"/>
                    <a:pt x="1644" y="664"/>
                  </a:cubicBezTo>
                  <a:cubicBezTo>
                    <a:pt x="1632" y="636"/>
                    <a:pt x="1626" y="604"/>
                    <a:pt x="1620" y="574"/>
                  </a:cubicBezTo>
                  <a:cubicBezTo>
                    <a:pt x="1612" y="486"/>
                    <a:pt x="1604" y="395"/>
                    <a:pt x="1632" y="310"/>
                  </a:cubicBezTo>
                  <a:cubicBezTo>
                    <a:pt x="1636" y="298"/>
                    <a:pt x="1637" y="285"/>
                    <a:pt x="1644" y="274"/>
                  </a:cubicBezTo>
                  <a:cubicBezTo>
                    <a:pt x="1648" y="268"/>
                    <a:pt x="1653" y="263"/>
                    <a:pt x="1656" y="256"/>
                  </a:cubicBezTo>
                  <a:cubicBezTo>
                    <a:pt x="1661" y="244"/>
                    <a:pt x="1664" y="232"/>
                    <a:pt x="1668" y="220"/>
                  </a:cubicBezTo>
                  <a:cubicBezTo>
                    <a:pt x="1670" y="214"/>
                    <a:pt x="1674" y="202"/>
                    <a:pt x="1674" y="202"/>
                  </a:cubicBezTo>
                  <a:cubicBezTo>
                    <a:pt x="1673" y="189"/>
                    <a:pt x="1676" y="127"/>
                    <a:pt x="1662" y="100"/>
                  </a:cubicBezTo>
                  <a:cubicBezTo>
                    <a:pt x="1651" y="78"/>
                    <a:pt x="1630" y="73"/>
                    <a:pt x="1608" y="64"/>
                  </a:cubicBezTo>
                  <a:cubicBezTo>
                    <a:pt x="1558" y="43"/>
                    <a:pt x="1488" y="36"/>
                    <a:pt x="1434" y="28"/>
                  </a:cubicBezTo>
                  <a:cubicBezTo>
                    <a:pt x="1277" y="31"/>
                    <a:pt x="1117" y="0"/>
                    <a:pt x="984" y="88"/>
                  </a:cubicBezTo>
                  <a:cubicBezTo>
                    <a:pt x="950" y="140"/>
                    <a:pt x="995" y="79"/>
                    <a:pt x="954" y="112"/>
                  </a:cubicBezTo>
                  <a:cubicBezTo>
                    <a:pt x="948" y="117"/>
                    <a:pt x="947" y="125"/>
                    <a:pt x="942" y="130"/>
                  </a:cubicBezTo>
                  <a:cubicBezTo>
                    <a:pt x="931" y="139"/>
                    <a:pt x="906" y="154"/>
                    <a:pt x="906" y="154"/>
                  </a:cubicBezTo>
                  <a:cubicBezTo>
                    <a:pt x="857" y="228"/>
                    <a:pt x="799" y="296"/>
                    <a:pt x="750" y="370"/>
                  </a:cubicBezTo>
                  <a:cubicBezTo>
                    <a:pt x="736" y="391"/>
                    <a:pt x="710" y="418"/>
                    <a:pt x="702" y="442"/>
                  </a:cubicBezTo>
                  <a:cubicBezTo>
                    <a:pt x="680" y="507"/>
                    <a:pt x="650" y="565"/>
                    <a:pt x="612" y="622"/>
                  </a:cubicBezTo>
                  <a:cubicBezTo>
                    <a:pt x="595" y="647"/>
                    <a:pt x="583" y="671"/>
                    <a:pt x="558" y="688"/>
                  </a:cubicBezTo>
                  <a:cubicBezTo>
                    <a:pt x="531" y="728"/>
                    <a:pt x="563" y="689"/>
                    <a:pt x="528" y="712"/>
                  </a:cubicBezTo>
                  <a:cubicBezTo>
                    <a:pt x="479" y="745"/>
                    <a:pt x="433" y="787"/>
                    <a:pt x="384" y="820"/>
                  </a:cubicBezTo>
                  <a:cubicBezTo>
                    <a:pt x="352" y="868"/>
                    <a:pt x="394" y="810"/>
                    <a:pt x="354" y="850"/>
                  </a:cubicBezTo>
                  <a:cubicBezTo>
                    <a:pt x="332" y="872"/>
                    <a:pt x="316" y="900"/>
                    <a:pt x="294" y="922"/>
                  </a:cubicBezTo>
                  <a:cubicBezTo>
                    <a:pt x="287" y="942"/>
                    <a:pt x="277" y="956"/>
                    <a:pt x="270" y="976"/>
                  </a:cubicBezTo>
                  <a:cubicBezTo>
                    <a:pt x="274" y="1060"/>
                    <a:pt x="282" y="1082"/>
                    <a:pt x="270" y="1150"/>
                  </a:cubicBezTo>
                  <a:cubicBezTo>
                    <a:pt x="266" y="1170"/>
                    <a:pt x="240" y="1204"/>
                    <a:pt x="240" y="1204"/>
                  </a:cubicBezTo>
                  <a:cubicBezTo>
                    <a:pt x="245" y="1246"/>
                    <a:pt x="240" y="1282"/>
                    <a:pt x="276" y="1306"/>
                  </a:cubicBezTo>
                  <a:cubicBezTo>
                    <a:pt x="305" y="1349"/>
                    <a:pt x="290" y="1332"/>
                    <a:pt x="318" y="1360"/>
                  </a:cubicBezTo>
                  <a:cubicBezTo>
                    <a:pt x="329" y="1392"/>
                    <a:pt x="319" y="1374"/>
                    <a:pt x="360" y="1402"/>
                  </a:cubicBezTo>
                  <a:cubicBezTo>
                    <a:pt x="380" y="1415"/>
                    <a:pt x="378" y="1407"/>
                    <a:pt x="378" y="1420"/>
                  </a:cubicBezTo>
                </a:path>
              </a:pathLst>
            </a:custGeom>
            <a:noFill/>
            <a:ln w="28575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8435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6665362"/>
                </p:ext>
              </p:extLst>
            </p:nvPr>
          </p:nvGraphicFramePr>
          <p:xfrm>
            <a:off x="3470" y="1648"/>
            <a:ext cx="392" cy="2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472" name="Równanie" r:id="rId3" imgW="355320" imgH="241200" progId="Equation.3">
                    <p:embed/>
                  </p:oleObj>
                </mc:Choice>
                <mc:Fallback>
                  <p:oleObj name="Równanie" r:id="rId3" imgW="355320" imgH="24120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0" y="1648"/>
                          <a:ext cx="392" cy="26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6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2865950"/>
                </p:ext>
              </p:extLst>
            </p:nvPr>
          </p:nvGraphicFramePr>
          <p:xfrm>
            <a:off x="3099" y="2049"/>
            <a:ext cx="36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473" name="Równanie" r:id="rId5" imgW="330120" imgH="215640" progId="Equation.3">
                    <p:embed/>
                  </p:oleObj>
                </mc:Choice>
                <mc:Fallback>
                  <p:oleObj name="Równanie" r:id="rId5" imgW="330120" imgH="21564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99" y="2049"/>
                          <a:ext cx="364" cy="23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7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51543753"/>
                </p:ext>
              </p:extLst>
            </p:nvPr>
          </p:nvGraphicFramePr>
          <p:xfrm>
            <a:off x="2587" y="2044"/>
            <a:ext cx="210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474" name="Równanie" r:id="rId7" imgW="190440" imgH="228600" progId="Equation.3">
                    <p:embed/>
                  </p:oleObj>
                </mc:Choice>
                <mc:Fallback>
                  <p:oleObj name="Równanie" r:id="rId7" imgW="190440" imgH="22860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87" y="2044"/>
                          <a:ext cx="210" cy="25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52" name="Text Box 36"/>
            <p:cNvSpPr txBox="1">
              <a:spLocks noChangeArrowheads="1"/>
            </p:cNvSpPr>
            <p:nvPr/>
          </p:nvSpPr>
          <p:spPr bwMode="auto">
            <a:xfrm>
              <a:off x="2387" y="816"/>
              <a:ext cx="591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800" i="1">
                  <a:latin typeface="Monotype Corsiva" pitchFamily="66" charset="0"/>
                </a:rPr>
                <a:t>Im</a:t>
              </a:r>
            </a:p>
          </p:txBody>
        </p:sp>
        <p:sp>
          <p:nvSpPr>
            <p:cNvPr id="18453" name="Text Box 37"/>
            <p:cNvSpPr txBox="1">
              <a:spLocks noChangeArrowheads="1"/>
            </p:cNvSpPr>
            <p:nvPr/>
          </p:nvSpPr>
          <p:spPr bwMode="auto">
            <a:xfrm>
              <a:off x="4952" y="1786"/>
              <a:ext cx="3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i="1">
                  <a:latin typeface="Monotype Corsiva" pitchFamily="66" charset="0"/>
                </a:rPr>
                <a:t>Re</a:t>
              </a:r>
            </a:p>
          </p:txBody>
        </p:sp>
        <p:graphicFrame>
          <p:nvGraphicFramePr>
            <p:cNvPr id="18438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7052832"/>
                </p:ext>
              </p:extLst>
            </p:nvPr>
          </p:nvGraphicFramePr>
          <p:xfrm>
            <a:off x="2579" y="1415"/>
            <a:ext cx="280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475" name="Równanie" r:id="rId9" imgW="253800" imgH="215640" progId="Equation.3">
                    <p:embed/>
                  </p:oleObj>
                </mc:Choice>
                <mc:Fallback>
                  <p:oleObj name="Równanie" r:id="rId9" imgW="253800" imgH="21564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9" y="1415"/>
                          <a:ext cx="280" cy="23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443" name="Text Box 39"/>
          <p:cNvSpPr txBox="1">
            <a:spLocks noChangeArrowheads="1"/>
          </p:cNvSpPr>
          <p:nvPr/>
        </p:nvSpPr>
        <p:spPr bwMode="auto">
          <a:xfrm>
            <a:off x="1114375" y="5153125"/>
            <a:ext cx="749756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Wykres sporządzony dla niemodulowanego sygnału nośnego 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 = 0 </a:t>
            </a:r>
            <a:r>
              <a:rPr lang="pl-PL" sz="2000" b="1" dirty="0" smtClean="0">
                <a:latin typeface="+mn-lt"/>
              </a:rPr>
              <a:t>(brak modulacji).</a:t>
            </a:r>
          </a:p>
          <a:p>
            <a:r>
              <a:rPr lang="pl-PL" sz="2000" b="1" dirty="0" smtClean="0">
                <a:latin typeface="+mn-lt"/>
              </a:rPr>
              <a:t>Szum </a:t>
            </a:r>
            <a:r>
              <a:rPr lang="pl-PL" sz="2000" b="1" dirty="0" smtClean="0">
                <a:latin typeface="+mn-lt"/>
              </a:rPr>
              <a:t>dominuje nad sygnałem – detektor obwiedni odtwarza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obwiednię szumu.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18434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113853"/>
              </p:ext>
            </p:extLst>
          </p:nvPr>
        </p:nvGraphicFramePr>
        <p:xfrm>
          <a:off x="4470492" y="3892750"/>
          <a:ext cx="152352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76" name="Równanie" r:id="rId11" imgW="761760" imgH="241200" progId="Equation.3">
                  <p:embed/>
                </p:oleObj>
              </mc:Choice>
              <mc:Fallback>
                <p:oleObj name="Równanie" r:id="rId11" imgW="761760" imgH="241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492" y="3892750"/>
                        <a:ext cx="1523520" cy="482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B451B-1329-47AD-AE26-181B3EA41417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sp>
        <p:nvSpPr>
          <p:cNvPr id="24" name="pole tekstowe 23"/>
          <p:cNvSpPr txBox="1"/>
          <p:nvPr/>
        </p:nvSpPr>
        <p:spPr>
          <a:xfrm>
            <a:off x="37819" y="616193"/>
            <a:ext cx="9056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Praca </a:t>
            </a:r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podprogowa – wykres wskazowy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70" y="1490329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106472"/>
              </p:ext>
            </p:extLst>
          </p:nvPr>
        </p:nvGraphicFramePr>
        <p:xfrm>
          <a:off x="2843808" y="2143687"/>
          <a:ext cx="190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9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43808" y="2143687"/>
                        <a:ext cx="1904400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37819" y="616193"/>
            <a:ext cx="3958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Sygnał wyjściowy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325633"/>
            <a:ext cx="6667500" cy="5000625"/>
          </a:xfrm>
          <a:prstGeom prst="rect">
            <a:avLst/>
          </a:prstGeom>
        </p:spPr>
      </p:pic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180180"/>
              </p:ext>
            </p:extLst>
          </p:nvPr>
        </p:nvGraphicFramePr>
        <p:xfrm>
          <a:off x="3491880" y="1722438"/>
          <a:ext cx="193032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03" name="Equation" r:id="rId4" imgW="965160" imgH="228600" progId="Equation.3">
                  <p:embed/>
                </p:oleObj>
              </mc:Choice>
              <mc:Fallback>
                <p:oleObj name="Equation" r:id="rId4" imgW="965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91880" y="1722438"/>
                        <a:ext cx="193032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37819" y="616193"/>
            <a:ext cx="3958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Sygnał wyjściowy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68495"/>
            <a:ext cx="6667500" cy="5000625"/>
          </a:xfrm>
          <a:prstGeom prst="rect">
            <a:avLst/>
          </a:prstGeom>
        </p:spPr>
      </p:pic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11770"/>
              </p:ext>
            </p:extLst>
          </p:nvPr>
        </p:nvGraphicFramePr>
        <p:xfrm>
          <a:off x="3412629" y="1493838"/>
          <a:ext cx="1879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27" name="Equation" r:id="rId4" imgW="939600" imgH="228600" progId="Equation.3">
                  <p:embed/>
                </p:oleObj>
              </mc:Choice>
              <mc:Fallback>
                <p:oleObj name="Equation" r:id="rId4" imgW="939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12629" y="1493838"/>
                        <a:ext cx="1879200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37819" y="616193"/>
            <a:ext cx="3958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Sygnał wyjściowy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72" y="1325633"/>
            <a:ext cx="6667500" cy="5000625"/>
          </a:xfrm>
          <a:prstGeom prst="rect">
            <a:avLst/>
          </a:prstGeom>
        </p:spPr>
      </p:pic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2375145"/>
              </p:ext>
            </p:extLst>
          </p:nvPr>
        </p:nvGraphicFramePr>
        <p:xfrm>
          <a:off x="3268541" y="1451633"/>
          <a:ext cx="190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51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68541" y="1451633"/>
                        <a:ext cx="1904400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37819" y="616193"/>
            <a:ext cx="3958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Sygnał wyjściowy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99507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8787996"/>
              </p:ext>
            </p:extLst>
          </p:nvPr>
        </p:nvGraphicFramePr>
        <p:xfrm>
          <a:off x="2987824" y="1513570"/>
          <a:ext cx="175248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98" name="Equation" r:id="rId4" imgW="876240" imgH="228600" progId="Equation.3">
                  <p:embed/>
                </p:oleObj>
              </mc:Choice>
              <mc:Fallback>
                <p:oleObj name="Equation" r:id="rId4" imgW="8762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87824" y="1513570"/>
                        <a:ext cx="1752480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37819" y="616193"/>
            <a:ext cx="3958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Sygnał wyjściowy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556995"/>
            <a:ext cx="1080120" cy="1080120"/>
          </a:xfrm>
          <a:prstGeom prst="rect">
            <a:avLst/>
          </a:prstGeom>
          <a:noFill/>
        </p:spPr>
      </p:pic>
      <p:sp>
        <p:nvSpPr>
          <p:cNvPr id="3" name="pole tekstowe 2"/>
          <p:cNvSpPr txBox="1"/>
          <p:nvPr/>
        </p:nvSpPr>
        <p:spPr>
          <a:xfrm>
            <a:off x="251520" y="1556995"/>
            <a:ext cx="730219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+mn-lt"/>
              </a:rPr>
              <a:t>Przedstaw schemat blokowy odbiornika sygnału DSB-SC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(SSB-SC) z detekcją koherentną.</a:t>
            </a:r>
          </a:p>
          <a:p>
            <a:endParaRPr lang="pl-PL" sz="2000" b="1" dirty="0">
              <a:latin typeface="+mn-lt"/>
            </a:endParaRPr>
          </a:p>
          <a:p>
            <a:r>
              <a:rPr lang="pl-PL" sz="2000" b="1" dirty="0" smtClean="0">
                <a:latin typeface="+mn-lt"/>
              </a:rPr>
              <a:t>Wyznacz zysk modulacyjny oraz charakterystyki szumowe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dla obydwóch systemów.</a:t>
            </a:r>
            <a:endParaRPr lang="pl-PL" sz="2000" b="1" dirty="0">
              <a:latin typeface="+mn-lt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29553" y="7815"/>
            <a:ext cx="8935459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Charakterystyki szumowe DSB-SC i SSB-SC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37819" y="616193"/>
            <a:ext cx="3958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Detekcja koherentna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986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upa 93"/>
          <p:cNvGrpSpPr/>
          <p:nvPr/>
        </p:nvGrpSpPr>
        <p:grpSpPr>
          <a:xfrm>
            <a:off x="579248" y="1291295"/>
            <a:ext cx="7893712" cy="2137997"/>
            <a:chOff x="476138" y="1064783"/>
            <a:chExt cx="7893712" cy="2137997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1016582" y="1702425"/>
              <a:ext cx="740908" cy="4001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dirty="0" smtClean="0">
                  <a:latin typeface="+mj-lt"/>
                </a:rPr>
                <a:t>IFDP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2899207" y="1548537"/>
              <a:ext cx="1039067" cy="70788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2000" dirty="0" smtClean="0">
                  <a:latin typeface="+mj-lt"/>
                </a:rPr>
                <a:t>MOD</a:t>
              </a:r>
            </a:p>
            <a:p>
              <a:pPr eaLnBrk="0" hangingPunct="0"/>
              <a:r>
                <a:rPr lang="pl-PL" sz="2000" dirty="0" smtClean="0">
                  <a:latin typeface="+mj-lt"/>
                </a:rPr>
                <a:t>AM/FM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4669603" y="1702425"/>
              <a:ext cx="697627" cy="4001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dirty="0" smtClean="0">
                  <a:latin typeface="+mj-lt"/>
                </a:rPr>
                <a:t>IFPP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476138" y="1955758"/>
              <a:ext cx="533400" cy="0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802039" y="1940651"/>
              <a:ext cx="1143000" cy="0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9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33761242"/>
                </p:ext>
              </p:extLst>
            </p:nvPr>
          </p:nvGraphicFramePr>
          <p:xfrm>
            <a:off x="1821444" y="2060453"/>
            <a:ext cx="1156543" cy="378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638" name="Equation" r:id="rId3" imgW="660240" imgH="215640" progId="Equation.3">
                    <p:embed/>
                  </p:oleObj>
                </mc:Choice>
                <mc:Fallback>
                  <p:oleObj name="Equation" r:id="rId3" imgW="6602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21444" y="2060453"/>
                          <a:ext cx="1156543" cy="37839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9809999"/>
                </p:ext>
              </p:extLst>
            </p:nvPr>
          </p:nvGraphicFramePr>
          <p:xfrm>
            <a:off x="5535899" y="1503971"/>
            <a:ext cx="151074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639" name="Equation" r:id="rId5" imgW="863280" imgH="215640" progId="Equation.3">
                    <p:embed/>
                  </p:oleObj>
                </mc:Choice>
                <mc:Fallback>
                  <p:oleObj name="Equation" r:id="rId5" imgW="863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35899" y="1503971"/>
                          <a:ext cx="1510740" cy="37737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>
              <a:off x="1709004" y="2422415"/>
              <a:ext cx="1428596" cy="646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1800" dirty="0" smtClean="0">
                  <a:latin typeface="+mj-lt"/>
                </a:rPr>
                <a:t>Sygnał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informacyjny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5427566" y="2081322"/>
              <a:ext cx="1813318" cy="9233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1800" dirty="0" smtClean="0">
                  <a:latin typeface="+mj-lt"/>
                </a:rPr>
                <a:t>Sygnał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zmodulowany</a:t>
              </a:r>
            </a:p>
            <a:p>
              <a:pPr algn="ctr" eaLnBrk="0" hangingPunct="0"/>
              <a:r>
                <a:rPr lang="pl-PL" sz="1800" dirty="0" smtClean="0">
                  <a:latin typeface="+mj-lt"/>
                </a:rPr>
                <a:t>(wąskopasmowy)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 flipV="1">
              <a:off x="3404431" y="2288380"/>
              <a:ext cx="0" cy="914400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" name="Text Box 19"/>
            <p:cNvSpPr txBox="1">
              <a:spLocks noChangeArrowheads="1"/>
            </p:cNvSpPr>
            <p:nvPr/>
          </p:nvSpPr>
          <p:spPr bwMode="auto">
            <a:xfrm>
              <a:off x="3489964" y="2680267"/>
              <a:ext cx="1178528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dirty="0" smtClean="0">
                  <a:latin typeface="+mj-lt"/>
                </a:rPr>
                <a:t>Fala nośna</a:t>
              </a:r>
              <a:endParaRPr lang="pl-PL" sz="1800" dirty="0">
                <a:latin typeface="+mj-lt"/>
              </a:endParaRPr>
            </a:p>
          </p:txBody>
        </p:sp>
        <p:graphicFrame>
          <p:nvGraphicFramePr>
            <p:cNvPr id="15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8242349"/>
                </p:ext>
              </p:extLst>
            </p:nvPr>
          </p:nvGraphicFramePr>
          <p:xfrm>
            <a:off x="3569339" y="2284980"/>
            <a:ext cx="80010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640" name="Równanie" r:id="rId7" imgW="457200" imgH="228600" progId="Equation.3">
                    <p:embed/>
                  </p:oleObj>
                </mc:Choice>
                <mc:Fallback>
                  <p:oleObj name="Równanie" r:id="rId7" imgW="457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9339" y="2284980"/>
                          <a:ext cx="80010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Line 9"/>
            <p:cNvSpPr>
              <a:spLocks noChangeShapeType="1"/>
            </p:cNvSpPr>
            <p:nvPr/>
          </p:nvSpPr>
          <p:spPr bwMode="auto">
            <a:xfrm flipV="1">
              <a:off x="3930650" y="1907709"/>
              <a:ext cx="751750" cy="46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>
              <a:off x="5395162" y="1940651"/>
              <a:ext cx="1143000" cy="0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pSp>
          <p:nvGrpSpPr>
            <p:cNvPr id="18" name="Grupa 17"/>
            <p:cNvGrpSpPr>
              <a:grpSpLocks noChangeAspect="1"/>
            </p:cNvGrpSpPr>
            <p:nvPr/>
          </p:nvGrpSpPr>
          <p:grpSpPr>
            <a:xfrm>
              <a:off x="7170579" y="1146274"/>
              <a:ext cx="1199271" cy="930962"/>
              <a:chOff x="4283968" y="836713"/>
              <a:chExt cx="3579912" cy="2778989"/>
            </a:xfrm>
            <a:solidFill>
              <a:schemeClr val="bg1"/>
            </a:solidFill>
          </p:grpSpPr>
          <p:sp>
            <p:nvSpPr>
              <p:cNvPr id="27" name="Prostokąt 26"/>
              <p:cNvSpPr/>
              <p:nvPr/>
            </p:nvSpPr>
            <p:spPr bwMode="auto">
              <a:xfrm>
                <a:off x="5400093" y="1484784"/>
                <a:ext cx="1368152" cy="1296143"/>
              </a:xfrm>
              <a:prstGeom prst="rect">
                <a:avLst/>
              </a:prstGeom>
              <a:solidFill>
                <a:srgbClr val="33CCFF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" name="Line 15"/>
              <p:cNvSpPr>
                <a:spLocks noChangeShapeType="1"/>
              </p:cNvSpPr>
              <p:nvPr/>
            </p:nvSpPr>
            <p:spPr bwMode="auto">
              <a:xfrm>
                <a:off x="4283968" y="2780927"/>
                <a:ext cx="3579912" cy="9922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9" name="Line 16"/>
              <p:cNvSpPr>
                <a:spLocks noChangeShapeType="1"/>
              </p:cNvSpPr>
              <p:nvPr/>
            </p:nvSpPr>
            <p:spPr bwMode="auto">
              <a:xfrm flipV="1">
                <a:off x="4932039" y="836713"/>
                <a:ext cx="0" cy="2133599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30" name="Object 17"/>
              <p:cNvGraphicFramePr>
                <a:graphicFrameLocks noChangeAspect="1"/>
              </p:cNvGraphicFramePr>
              <p:nvPr/>
            </p:nvGraphicFramePr>
            <p:xfrm>
              <a:off x="7254280" y="2181249"/>
              <a:ext cx="533400" cy="4889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641" name="Równanie" r:id="rId9" imgW="152280" imgH="139680" progId="Equation.3">
                      <p:embed/>
                    </p:oleObj>
                  </mc:Choice>
                  <mc:Fallback>
                    <p:oleObj name="Równanie" r:id="rId9" imgW="152280" imgH="1396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54280" y="2181249"/>
                            <a:ext cx="533400" cy="48894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31" name="Łącznik prosty ze strzałką 30"/>
              <p:cNvCxnSpPr/>
              <p:nvPr/>
            </p:nvCxnSpPr>
            <p:spPr bwMode="auto">
              <a:xfrm>
                <a:off x="5383696" y="2196480"/>
                <a:ext cx="1368152" cy="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</p:spPr>
          </p:cxnSp>
          <p:graphicFrame>
            <p:nvGraphicFramePr>
              <p:cNvPr id="32" name="Obiekt 3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04952252"/>
                  </p:ext>
                </p:extLst>
              </p:nvPr>
            </p:nvGraphicFramePr>
            <p:xfrm>
              <a:off x="6170263" y="1560939"/>
              <a:ext cx="504057" cy="50405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642" name="Równanie" r:id="rId11" imgW="177480" imgH="177480" progId="Equation.3">
                      <p:embed/>
                    </p:oleObj>
                  </mc:Choice>
                  <mc:Fallback>
                    <p:oleObj name="Równanie" r:id="rId11" imgW="1774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70263" y="1560939"/>
                            <a:ext cx="504057" cy="50405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33" name="Łącznik prosty 32"/>
              <p:cNvCxnSpPr>
                <a:stCxn id="27" idx="0"/>
              </p:cNvCxnSpPr>
              <p:nvPr/>
            </p:nvCxnSpPr>
            <p:spPr bwMode="auto">
              <a:xfrm>
                <a:off x="6084167" y="1484784"/>
                <a:ext cx="8570" cy="1419226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34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16759193"/>
                  </p:ext>
                </p:extLst>
              </p:nvPr>
            </p:nvGraphicFramePr>
            <p:xfrm>
              <a:off x="5896135" y="2798858"/>
              <a:ext cx="680704" cy="8168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643" name="Równanie" r:id="rId13" imgW="190440" imgH="228600" progId="Equation.3">
                      <p:embed/>
                    </p:oleObj>
                  </mc:Choice>
                  <mc:Fallback>
                    <p:oleObj name="Równanie" r:id="rId13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96135" y="2798858"/>
                            <a:ext cx="680704" cy="816844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9" name="Grupa 18"/>
            <p:cNvGrpSpPr>
              <a:grpSpLocks noChangeAspect="1"/>
            </p:cNvGrpSpPr>
            <p:nvPr/>
          </p:nvGrpSpPr>
          <p:grpSpPr>
            <a:xfrm>
              <a:off x="2257840" y="1064783"/>
              <a:ext cx="530698" cy="714756"/>
              <a:chOff x="5346404" y="2408548"/>
              <a:chExt cx="1584176" cy="2133600"/>
            </a:xfrm>
            <a:solidFill>
              <a:schemeClr val="bg1"/>
            </a:solidFill>
          </p:grpSpPr>
          <p:sp>
            <p:nvSpPr>
              <p:cNvPr id="21" name="Prostokąt 20"/>
              <p:cNvSpPr/>
              <p:nvPr/>
            </p:nvSpPr>
            <p:spPr bwMode="auto">
              <a:xfrm>
                <a:off x="5483980" y="3056620"/>
                <a:ext cx="792087" cy="1296143"/>
              </a:xfrm>
              <a:prstGeom prst="rect">
                <a:avLst/>
              </a:prstGeom>
              <a:solidFill>
                <a:srgbClr val="33CCFF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" name="Line 15"/>
              <p:cNvSpPr>
                <a:spLocks noChangeShapeType="1"/>
              </p:cNvSpPr>
              <p:nvPr/>
            </p:nvSpPr>
            <p:spPr bwMode="auto">
              <a:xfrm>
                <a:off x="5346404" y="4352763"/>
                <a:ext cx="1584176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" name="Line 16"/>
              <p:cNvSpPr>
                <a:spLocks noChangeShapeType="1"/>
              </p:cNvSpPr>
              <p:nvPr/>
            </p:nvSpPr>
            <p:spPr bwMode="auto">
              <a:xfrm flipV="1">
                <a:off x="5483980" y="2408548"/>
                <a:ext cx="0" cy="213360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24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10468436"/>
                  </p:ext>
                </p:extLst>
              </p:nvPr>
            </p:nvGraphicFramePr>
            <p:xfrm>
              <a:off x="6348076" y="3828515"/>
              <a:ext cx="533400" cy="4889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644" name="Równanie" r:id="rId15" imgW="152280" imgH="139680" progId="Equation.3">
                      <p:embed/>
                    </p:oleObj>
                  </mc:Choice>
                  <mc:Fallback>
                    <p:oleObj name="Równanie" r:id="rId15" imgW="152280" imgH="1396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48076" y="3828515"/>
                            <a:ext cx="533400" cy="48894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iekt 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18410480"/>
                  </p:ext>
                </p:extLst>
              </p:nvPr>
            </p:nvGraphicFramePr>
            <p:xfrm>
              <a:off x="5610052" y="2956166"/>
              <a:ext cx="611189" cy="6127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645" name="Równanie" r:id="rId16" imgW="215640" imgH="215640" progId="Equation.3">
                      <p:embed/>
                    </p:oleObj>
                  </mc:Choice>
                  <mc:Fallback>
                    <p:oleObj name="Równanie" r:id="rId16" imgW="21564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10052" y="2956166"/>
                            <a:ext cx="611189" cy="61277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6" name="Łącznik prosty ze strzałką 25"/>
              <p:cNvCxnSpPr>
                <a:endCxn id="21" idx="3"/>
              </p:cNvCxnSpPr>
              <p:nvPr/>
            </p:nvCxnSpPr>
            <p:spPr bwMode="auto">
              <a:xfrm>
                <a:off x="5483980" y="3704691"/>
                <a:ext cx="792087" cy="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</p:spPr>
          </p:cxnSp>
        </p:grpSp>
        <p:graphicFrame>
          <p:nvGraphicFramePr>
            <p:cNvPr id="20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6119353"/>
                </p:ext>
              </p:extLst>
            </p:nvPr>
          </p:nvGraphicFramePr>
          <p:xfrm>
            <a:off x="1794009" y="1570932"/>
            <a:ext cx="46620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646" name="Equation" r:id="rId18" imgW="266400" imgH="215640" progId="Equation.3">
                    <p:embed/>
                  </p:oleObj>
                </mc:Choice>
                <mc:Fallback>
                  <p:oleObj name="Equation" r:id="rId18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4009" y="1570932"/>
                          <a:ext cx="466200" cy="377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2" name="Grupa 91"/>
          <p:cNvGrpSpPr/>
          <p:nvPr/>
        </p:nvGrpSpPr>
        <p:grpSpPr>
          <a:xfrm>
            <a:off x="467893" y="3832343"/>
            <a:ext cx="8051389" cy="3025113"/>
            <a:chOff x="467893" y="3832343"/>
            <a:chExt cx="8051389" cy="3025113"/>
          </a:xfrm>
        </p:grpSpPr>
        <p:sp>
          <p:nvSpPr>
            <p:cNvPr id="36" name="Text Box 5"/>
            <p:cNvSpPr txBox="1">
              <a:spLocks noChangeArrowheads="1"/>
            </p:cNvSpPr>
            <p:nvPr/>
          </p:nvSpPr>
          <p:spPr bwMode="auto">
            <a:xfrm>
              <a:off x="2133682" y="5022909"/>
              <a:ext cx="697627" cy="40011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dirty="0" smtClean="0">
                  <a:latin typeface="+mj-lt"/>
                </a:rPr>
                <a:t>IFPP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37" name="Text Box 6"/>
            <p:cNvSpPr txBox="1">
              <a:spLocks noChangeArrowheads="1"/>
            </p:cNvSpPr>
            <p:nvPr/>
          </p:nvSpPr>
          <p:spPr bwMode="auto">
            <a:xfrm>
              <a:off x="4197674" y="4843884"/>
              <a:ext cx="1127232" cy="70788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dirty="0" smtClean="0">
                  <a:latin typeface="+mj-lt"/>
                </a:rPr>
                <a:t>DEMOD</a:t>
              </a:r>
            </a:p>
            <a:p>
              <a:pPr eaLnBrk="0" hangingPunct="0"/>
              <a:r>
                <a:rPr lang="pl-PL" sz="2000" dirty="0" smtClean="0">
                  <a:latin typeface="+mj-lt"/>
                </a:rPr>
                <a:t>AM/FM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6248103" y="4997772"/>
              <a:ext cx="740908" cy="40011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dirty="0" smtClean="0">
                  <a:latin typeface="+mj-lt"/>
                </a:rPr>
                <a:t>IFDP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>
              <a:off x="1600282" y="5327237"/>
              <a:ext cx="533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40" name="Line 9"/>
            <p:cNvSpPr>
              <a:spLocks noChangeShapeType="1"/>
            </p:cNvSpPr>
            <p:nvPr/>
          </p:nvSpPr>
          <p:spPr bwMode="auto">
            <a:xfrm>
              <a:off x="2831309" y="5322209"/>
              <a:ext cx="1339249" cy="340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41" name="Line 10"/>
            <p:cNvSpPr>
              <a:spLocks noChangeShapeType="1"/>
            </p:cNvSpPr>
            <p:nvPr/>
          </p:nvSpPr>
          <p:spPr bwMode="auto">
            <a:xfrm>
              <a:off x="5317935" y="5301902"/>
              <a:ext cx="9301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42" name="Line 11"/>
            <p:cNvSpPr>
              <a:spLocks noChangeShapeType="1"/>
            </p:cNvSpPr>
            <p:nvPr/>
          </p:nvSpPr>
          <p:spPr bwMode="auto">
            <a:xfrm>
              <a:off x="6993490" y="5301902"/>
              <a:ext cx="10098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43" name="Text Box 15"/>
            <p:cNvSpPr txBox="1">
              <a:spLocks noChangeArrowheads="1"/>
            </p:cNvSpPr>
            <p:nvPr/>
          </p:nvSpPr>
          <p:spPr bwMode="auto">
            <a:xfrm>
              <a:off x="6886343" y="5926308"/>
              <a:ext cx="142859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1800" dirty="0" smtClean="0">
                  <a:latin typeface="+mj-lt"/>
                </a:rPr>
                <a:t>Sygnał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informacyjny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44" name="Text Box 16"/>
            <p:cNvSpPr txBox="1">
              <a:spLocks noChangeArrowheads="1"/>
            </p:cNvSpPr>
            <p:nvPr/>
          </p:nvSpPr>
          <p:spPr bwMode="auto">
            <a:xfrm>
              <a:off x="2697299" y="5934126"/>
              <a:ext cx="1813318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1800" dirty="0" smtClean="0">
                  <a:latin typeface="+mj-lt"/>
                </a:rPr>
                <a:t>Sygnał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zmodulowany</a:t>
              </a:r>
            </a:p>
            <a:p>
              <a:pPr algn="ctr" eaLnBrk="0" hangingPunct="0"/>
              <a:r>
                <a:rPr lang="pl-PL" sz="1800" dirty="0" smtClean="0">
                  <a:latin typeface="+mj-lt"/>
                </a:rPr>
                <a:t>(wąskopasmowy)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45" name="Line 18"/>
            <p:cNvSpPr>
              <a:spLocks noChangeShapeType="1"/>
            </p:cNvSpPr>
            <p:nvPr/>
          </p:nvSpPr>
          <p:spPr bwMode="auto">
            <a:xfrm flipV="1">
              <a:off x="4760729" y="5561283"/>
              <a:ext cx="0" cy="914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46" name="Text Box 19"/>
            <p:cNvSpPr txBox="1">
              <a:spLocks noChangeArrowheads="1"/>
            </p:cNvSpPr>
            <p:nvPr/>
          </p:nvSpPr>
          <p:spPr bwMode="auto">
            <a:xfrm>
              <a:off x="4840321" y="5912172"/>
              <a:ext cx="72327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1800" dirty="0" smtClean="0">
                  <a:latin typeface="+mj-lt"/>
                </a:rPr>
                <a:t>Fala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nośna</a:t>
              </a:r>
              <a:endParaRPr lang="pl-PL" sz="1800" dirty="0">
                <a:latin typeface="+mj-lt"/>
              </a:endParaRPr>
            </a:p>
          </p:txBody>
        </p:sp>
        <p:graphicFrame>
          <p:nvGraphicFramePr>
            <p:cNvPr id="47" name="Object 20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45584940"/>
                </p:ext>
              </p:extLst>
            </p:nvPr>
          </p:nvGraphicFramePr>
          <p:xfrm>
            <a:off x="4952703" y="5531172"/>
            <a:ext cx="44415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647" name="Równanie" r:id="rId20" imgW="253800" imgH="215640" progId="Equation.3">
                    <p:embed/>
                  </p:oleObj>
                </mc:Choice>
                <mc:Fallback>
                  <p:oleObj name="Równanie" r:id="rId20" imgW="2538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2703" y="5531172"/>
                          <a:ext cx="444150" cy="377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25846587"/>
                </p:ext>
              </p:extLst>
            </p:nvPr>
          </p:nvGraphicFramePr>
          <p:xfrm>
            <a:off x="6874982" y="5614170"/>
            <a:ext cx="164430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648" name="Equation" r:id="rId22" imgW="939600" imgH="215640" progId="Equation.3">
                    <p:embed/>
                  </p:oleObj>
                </mc:Choice>
                <mc:Fallback>
                  <p:oleObj name="Equation" r:id="rId22" imgW="9396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74982" y="5614170"/>
                          <a:ext cx="1644300" cy="377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6705248"/>
                </p:ext>
              </p:extLst>
            </p:nvPr>
          </p:nvGraphicFramePr>
          <p:xfrm>
            <a:off x="3284244" y="5638191"/>
            <a:ext cx="48888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649" name="Equation" r:id="rId24" imgW="279360" imgH="215640" progId="Equation.3">
                    <p:embed/>
                  </p:oleObj>
                </mc:Choice>
                <mc:Fallback>
                  <p:oleObj name="Equation" r:id="rId24" imgW="2793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4244" y="5638191"/>
                          <a:ext cx="488880" cy="377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2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87978634"/>
                </p:ext>
              </p:extLst>
            </p:nvPr>
          </p:nvGraphicFramePr>
          <p:xfrm>
            <a:off x="3017754" y="5367983"/>
            <a:ext cx="1021860" cy="3105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650" name="Equation" r:id="rId26" imgW="583920" imgH="177480" progId="Equation.3">
                    <p:embed/>
                  </p:oleObj>
                </mc:Choice>
                <mc:Fallback>
                  <p:oleObj name="Equation" r:id="rId26" imgW="5839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7754" y="5367983"/>
                          <a:ext cx="1021860" cy="31059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" name="Line 8"/>
            <p:cNvSpPr>
              <a:spLocks noChangeShapeType="1"/>
            </p:cNvSpPr>
            <p:nvPr/>
          </p:nvSpPr>
          <p:spPr bwMode="auto">
            <a:xfrm>
              <a:off x="1600282" y="5110030"/>
              <a:ext cx="5334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4" name="Text Box 16"/>
            <p:cNvSpPr txBox="1">
              <a:spLocks noChangeArrowheads="1"/>
            </p:cNvSpPr>
            <p:nvPr/>
          </p:nvSpPr>
          <p:spPr bwMode="auto">
            <a:xfrm>
              <a:off x="467893" y="5928911"/>
              <a:ext cx="1813318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1800" dirty="0" smtClean="0">
                  <a:latin typeface="+mj-lt"/>
                </a:rPr>
                <a:t>Sygnał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zmodulowany</a:t>
              </a:r>
            </a:p>
            <a:p>
              <a:pPr algn="ctr" eaLnBrk="0" hangingPunct="0"/>
              <a:r>
                <a:rPr lang="pl-PL" sz="1800" dirty="0" smtClean="0">
                  <a:latin typeface="+mj-lt"/>
                </a:rPr>
                <a:t>(wąskopasmowy)</a:t>
              </a:r>
              <a:endParaRPr lang="pl-PL" sz="1800" dirty="0">
                <a:latin typeface="+mj-lt"/>
              </a:endParaRPr>
            </a:p>
          </p:txBody>
        </p:sp>
        <p:graphicFrame>
          <p:nvGraphicFramePr>
            <p:cNvPr id="55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6629073"/>
                </p:ext>
              </p:extLst>
            </p:nvPr>
          </p:nvGraphicFramePr>
          <p:xfrm>
            <a:off x="1111402" y="5651587"/>
            <a:ext cx="48888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651" name="Equation" r:id="rId28" imgW="279360" imgH="215640" progId="Equation.3">
                    <p:embed/>
                  </p:oleObj>
                </mc:Choice>
                <mc:Fallback>
                  <p:oleObj name="Equation" r:id="rId28" imgW="2793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1402" y="5651587"/>
                          <a:ext cx="488880" cy="377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Text Box 19"/>
            <p:cNvSpPr txBox="1">
              <a:spLocks noChangeArrowheads="1"/>
            </p:cNvSpPr>
            <p:nvPr/>
          </p:nvSpPr>
          <p:spPr bwMode="auto">
            <a:xfrm>
              <a:off x="2938951" y="4695469"/>
              <a:ext cx="85151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1800" dirty="0" smtClean="0">
                  <a:solidFill>
                    <a:srgbClr val="FF0000"/>
                  </a:solidFill>
                  <a:latin typeface="+mj-lt"/>
                </a:rPr>
                <a:t>ANGN</a:t>
              </a:r>
              <a:endParaRPr lang="pl-PL" sz="18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7" name="Text Box 19"/>
            <p:cNvSpPr txBox="1">
              <a:spLocks noChangeArrowheads="1"/>
            </p:cNvSpPr>
            <p:nvPr/>
          </p:nvSpPr>
          <p:spPr bwMode="auto">
            <a:xfrm>
              <a:off x="1291272" y="4695469"/>
              <a:ext cx="8843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1800" dirty="0" smtClean="0">
                  <a:solidFill>
                    <a:srgbClr val="FF0000"/>
                  </a:solidFill>
                  <a:latin typeface="+mj-lt"/>
                </a:rPr>
                <a:t>AWGN</a:t>
              </a:r>
              <a:endParaRPr lang="pl-PL" sz="18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8" name="Line 9"/>
            <p:cNvSpPr>
              <a:spLocks noChangeShapeType="1"/>
            </p:cNvSpPr>
            <p:nvPr/>
          </p:nvSpPr>
          <p:spPr bwMode="auto">
            <a:xfrm>
              <a:off x="2851454" y="5111909"/>
              <a:ext cx="1339249" cy="340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9" name="Line 10"/>
            <p:cNvSpPr>
              <a:spLocks noChangeShapeType="1"/>
            </p:cNvSpPr>
            <p:nvPr/>
          </p:nvSpPr>
          <p:spPr bwMode="auto">
            <a:xfrm>
              <a:off x="5317935" y="5091478"/>
              <a:ext cx="93016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60" name="Line 11"/>
            <p:cNvSpPr>
              <a:spLocks noChangeShapeType="1"/>
            </p:cNvSpPr>
            <p:nvPr/>
          </p:nvSpPr>
          <p:spPr bwMode="auto">
            <a:xfrm>
              <a:off x="7006742" y="5111909"/>
              <a:ext cx="10098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pSp>
          <p:nvGrpSpPr>
            <p:cNvPr id="76" name="Grupa 75"/>
            <p:cNvGrpSpPr>
              <a:grpSpLocks noChangeAspect="1"/>
            </p:cNvGrpSpPr>
            <p:nvPr/>
          </p:nvGrpSpPr>
          <p:grpSpPr>
            <a:xfrm>
              <a:off x="2806857" y="3832343"/>
              <a:ext cx="1199271" cy="930962"/>
              <a:chOff x="4283968" y="836713"/>
              <a:chExt cx="3579912" cy="2778989"/>
            </a:xfrm>
            <a:solidFill>
              <a:schemeClr val="bg1"/>
            </a:solidFill>
          </p:grpSpPr>
          <p:sp>
            <p:nvSpPr>
              <p:cNvPr id="77" name="Prostokąt 76"/>
              <p:cNvSpPr/>
              <p:nvPr/>
            </p:nvSpPr>
            <p:spPr bwMode="auto">
              <a:xfrm>
                <a:off x="5400093" y="1484784"/>
                <a:ext cx="1368152" cy="1296143"/>
              </a:xfrm>
              <a:prstGeom prst="rect">
                <a:avLst/>
              </a:prstGeom>
              <a:solidFill>
                <a:srgbClr val="33CCFF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" name="Line 15"/>
              <p:cNvSpPr>
                <a:spLocks noChangeShapeType="1"/>
              </p:cNvSpPr>
              <p:nvPr/>
            </p:nvSpPr>
            <p:spPr bwMode="auto">
              <a:xfrm>
                <a:off x="4283968" y="2780927"/>
                <a:ext cx="3579912" cy="9922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9" name="Line 16"/>
              <p:cNvSpPr>
                <a:spLocks noChangeShapeType="1"/>
              </p:cNvSpPr>
              <p:nvPr/>
            </p:nvSpPr>
            <p:spPr bwMode="auto">
              <a:xfrm flipV="1">
                <a:off x="4932039" y="836713"/>
                <a:ext cx="0" cy="2133599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80" name="Object 17"/>
              <p:cNvGraphicFramePr>
                <a:graphicFrameLocks noChangeAspect="1"/>
              </p:cNvGraphicFramePr>
              <p:nvPr/>
            </p:nvGraphicFramePr>
            <p:xfrm>
              <a:off x="7254280" y="2181249"/>
              <a:ext cx="533400" cy="4889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652" name="Równanie" r:id="rId29" imgW="152280" imgH="139680" progId="Equation.3">
                      <p:embed/>
                    </p:oleObj>
                  </mc:Choice>
                  <mc:Fallback>
                    <p:oleObj name="Równanie" r:id="rId29" imgW="152280" imgH="1396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54280" y="2181249"/>
                            <a:ext cx="533400" cy="48894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81" name="Łącznik prosty ze strzałką 80"/>
              <p:cNvCxnSpPr/>
              <p:nvPr/>
            </p:nvCxnSpPr>
            <p:spPr bwMode="auto">
              <a:xfrm>
                <a:off x="5383696" y="2196480"/>
                <a:ext cx="1368152" cy="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</p:spPr>
          </p:cxnSp>
          <p:graphicFrame>
            <p:nvGraphicFramePr>
              <p:cNvPr id="82" name="Obiekt 8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82622647"/>
                  </p:ext>
                </p:extLst>
              </p:nvPr>
            </p:nvGraphicFramePr>
            <p:xfrm>
              <a:off x="6170263" y="1560939"/>
              <a:ext cx="504057" cy="50405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653" name="Równanie" r:id="rId30" imgW="177480" imgH="177480" progId="Equation.3">
                      <p:embed/>
                    </p:oleObj>
                  </mc:Choice>
                  <mc:Fallback>
                    <p:oleObj name="Równanie" r:id="rId30" imgW="1774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70263" y="1560939"/>
                            <a:ext cx="504057" cy="50405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83" name="Łącznik prosty 82"/>
              <p:cNvCxnSpPr>
                <a:stCxn id="77" idx="0"/>
              </p:cNvCxnSpPr>
              <p:nvPr/>
            </p:nvCxnSpPr>
            <p:spPr bwMode="auto">
              <a:xfrm>
                <a:off x="6084167" y="1484784"/>
                <a:ext cx="8570" cy="1419226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84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5795182"/>
                  </p:ext>
                </p:extLst>
              </p:nvPr>
            </p:nvGraphicFramePr>
            <p:xfrm>
              <a:off x="5896135" y="2798858"/>
              <a:ext cx="680704" cy="8168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654" name="Równanie" r:id="rId31" imgW="190440" imgH="228600" progId="Equation.3">
                      <p:embed/>
                    </p:oleObj>
                  </mc:Choice>
                  <mc:Fallback>
                    <p:oleObj name="Równanie" r:id="rId31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96135" y="2798858"/>
                            <a:ext cx="680704" cy="816844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85" name="Grupa 84"/>
            <p:cNvGrpSpPr>
              <a:grpSpLocks noChangeAspect="1"/>
            </p:cNvGrpSpPr>
            <p:nvPr/>
          </p:nvGrpSpPr>
          <p:grpSpPr>
            <a:xfrm>
              <a:off x="7463887" y="4279092"/>
              <a:ext cx="530698" cy="714756"/>
              <a:chOff x="5346404" y="2408548"/>
              <a:chExt cx="1584176" cy="2133600"/>
            </a:xfrm>
            <a:solidFill>
              <a:schemeClr val="bg1"/>
            </a:solidFill>
          </p:grpSpPr>
          <p:sp>
            <p:nvSpPr>
              <p:cNvPr id="86" name="Prostokąt 85"/>
              <p:cNvSpPr/>
              <p:nvPr/>
            </p:nvSpPr>
            <p:spPr bwMode="auto">
              <a:xfrm>
                <a:off x="5483980" y="3056620"/>
                <a:ext cx="792087" cy="1296143"/>
              </a:xfrm>
              <a:prstGeom prst="rect">
                <a:avLst/>
              </a:prstGeom>
              <a:solidFill>
                <a:srgbClr val="33CCFF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" name="Line 15"/>
              <p:cNvSpPr>
                <a:spLocks noChangeShapeType="1"/>
              </p:cNvSpPr>
              <p:nvPr/>
            </p:nvSpPr>
            <p:spPr bwMode="auto">
              <a:xfrm>
                <a:off x="5346404" y="4352763"/>
                <a:ext cx="1584176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8" name="Line 16"/>
              <p:cNvSpPr>
                <a:spLocks noChangeShapeType="1"/>
              </p:cNvSpPr>
              <p:nvPr/>
            </p:nvSpPr>
            <p:spPr bwMode="auto">
              <a:xfrm flipV="1">
                <a:off x="5483980" y="2408548"/>
                <a:ext cx="0" cy="213360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89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00521765"/>
                  </p:ext>
                </p:extLst>
              </p:nvPr>
            </p:nvGraphicFramePr>
            <p:xfrm>
              <a:off x="6348076" y="3828515"/>
              <a:ext cx="533400" cy="4889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655" name="Równanie" r:id="rId32" imgW="152280" imgH="139680" progId="Equation.3">
                      <p:embed/>
                    </p:oleObj>
                  </mc:Choice>
                  <mc:Fallback>
                    <p:oleObj name="Równanie" r:id="rId32" imgW="152280" imgH="1396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48076" y="3828515"/>
                            <a:ext cx="533400" cy="48894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0" name="Obiekt 8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41974060"/>
                  </p:ext>
                </p:extLst>
              </p:nvPr>
            </p:nvGraphicFramePr>
            <p:xfrm>
              <a:off x="5610052" y="2956166"/>
              <a:ext cx="611189" cy="6127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656" name="Równanie" r:id="rId33" imgW="215640" imgH="215640" progId="Equation.3">
                      <p:embed/>
                    </p:oleObj>
                  </mc:Choice>
                  <mc:Fallback>
                    <p:oleObj name="Równanie" r:id="rId33" imgW="21564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10052" y="2956166"/>
                            <a:ext cx="611189" cy="61277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91" name="Łącznik prosty ze strzałką 90"/>
              <p:cNvCxnSpPr>
                <a:endCxn id="86" idx="3"/>
              </p:cNvCxnSpPr>
              <p:nvPr/>
            </p:nvCxnSpPr>
            <p:spPr bwMode="auto">
              <a:xfrm>
                <a:off x="5483980" y="3704691"/>
                <a:ext cx="792087" cy="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</p:spPr>
          </p:cxnSp>
        </p:grpSp>
      </p:grpSp>
      <p:sp>
        <p:nvSpPr>
          <p:cNvPr id="93" name="Prostokąt 92"/>
          <p:cNvSpPr/>
          <p:nvPr/>
        </p:nvSpPr>
        <p:spPr>
          <a:xfrm>
            <a:off x="0" y="262073"/>
            <a:ext cx="59401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b="1" dirty="0" smtClean="0">
                <a:latin typeface="+mn-lt"/>
              </a:rPr>
              <a:t>System modulacyjny AM i FM</a:t>
            </a:r>
            <a:endParaRPr lang="pl-PL" sz="3200" b="1" dirty="0">
              <a:latin typeface="+mn-lt"/>
            </a:endParaRPr>
          </a:p>
        </p:txBody>
      </p:sp>
      <p:sp>
        <p:nvSpPr>
          <p:cNvPr id="96" name="Prostokąt 95"/>
          <p:cNvSpPr/>
          <p:nvPr/>
        </p:nvSpPr>
        <p:spPr bwMode="auto">
          <a:xfrm>
            <a:off x="450709" y="1156985"/>
            <a:ext cx="8195754" cy="2491575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5" name="pole tekstowe 94"/>
          <p:cNvSpPr txBox="1"/>
          <p:nvPr/>
        </p:nvSpPr>
        <p:spPr>
          <a:xfrm>
            <a:off x="5530676" y="970923"/>
            <a:ext cx="151355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+mn-lt"/>
              </a:rPr>
              <a:t>NADAJNIK</a:t>
            </a:r>
            <a:endParaRPr lang="pl-PL" sz="2000" b="1" dirty="0">
              <a:latin typeface="+mn-lt"/>
            </a:endParaRPr>
          </a:p>
        </p:txBody>
      </p:sp>
      <p:sp>
        <p:nvSpPr>
          <p:cNvPr id="98" name="Prostokąt 97"/>
          <p:cNvSpPr/>
          <p:nvPr/>
        </p:nvSpPr>
        <p:spPr bwMode="auto">
          <a:xfrm>
            <a:off x="467892" y="3793723"/>
            <a:ext cx="8178571" cy="303372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7" name="pole tekstowe 96"/>
          <p:cNvSpPr txBox="1"/>
          <p:nvPr/>
        </p:nvSpPr>
        <p:spPr>
          <a:xfrm>
            <a:off x="5293002" y="4049447"/>
            <a:ext cx="165301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+mn-lt"/>
              </a:rPr>
              <a:t>ODBIORNIK</a:t>
            </a:r>
            <a:endParaRPr lang="pl-PL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733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80961" y="1996584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Monotype Sorts" charset="2"/>
              <a:buNone/>
              <a:tabLst/>
              <a:defRPr/>
            </a:pPr>
            <a:endParaRPr kumimoji="0" lang="pl-PL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Monotype Sorts" charset="2"/>
              <a:buNone/>
              <a:tabLst/>
              <a:defRPr/>
            </a:pPr>
            <a:endParaRPr kumimoji="0" lang="pl-PL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209675" y="-80963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1" lang="pl-PL" sz="4400" b="0">
              <a:solidFill>
                <a:schemeClr val="tx2"/>
              </a:solidFill>
            </a:endParaRPr>
          </a:p>
        </p:txBody>
      </p:sp>
      <p:sp>
        <p:nvSpPr>
          <p:cNvPr id="7" name="Rectangle 60"/>
          <p:cNvSpPr>
            <a:spLocks noChangeArrowheads="1"/>
          </p:cNvSpPr>
          <p:nvPr/>
        </p:nvSpPr>
        <p:spPr bwMode="auto">
          <a:xfrm>
            <a:off x="0" y="3948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913919" y="1182187"/>
            <a:ext cx="8180387" cy="2601350"/>
            <a:chOff x="914450" y="1301445"/>
            <a:chExt cx="8180387" cy="2601350"/>
          </a:xfrm>
        </p:grpSpPr>
        <p:pic>
          <p:nvPicPr>
            <p:cNvPr id="10" name="Picture 65" descr="schema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1916832"/>
              <a:ext cx="7921625" cy="114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6" descr="filtr_1omeg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32638" y="2889970"/>
              <a:ext cx="960437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7" descr="filtr_2omeg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62200" y="2923307"/>
              <a:ext cx="960437" cy="776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3" name="Objec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8420229"/>
                </p:ext>
              </p:extLst>
            </p:nvPr>
          </p:nvGraphicFramePr>
          <p:xfrm>
            <a:off x="2276525" y="3610695"/>
            <a:ext cx="315912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76" name="Równanie" r:id="rId6" imgW="190440" imgH="228600" progId="Equation.3">
                    <p:embed/>
                  </p:oleObj>
                </mc:Choice>
                <mc:Fallback>
                  <p:oleObj name="Równanie" r:id="rId6" imgW="190440" imgH="228600" progId="Equation.3">
                    <p:embed/>
                    <p:pic>
                      <p:nvPicPr>
                        <p:cNvPr id="0" name="Object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6525" y="3610695"/>
                          <a:ext cx="315912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7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02413191"/>
                </p:ext>
              </p:extLst>
            </p:nvPr>
          </p:nvGraphicFramePr>
          <p:xfrm>
            <a:off x="6980288" y="3536082"/>
            <a:ext cx="358775" cy="288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77" name="Równanie" r:id="rId8" imgW="215640" imgH="215640" progId="Equation.3">
                    <p:embed/>
                  </p:oleObj>
                </mc:Choice>
                <mc:Fallback>
                  <p:oleObj name="Równanie" r:id="rId8" imgW="215640" imgH="215640" progId="Equation.3">
                    <p:embed/>
                    <p:pic>
                      <p:nvPicPr>
                        <p:cNvPr id="0" name="Object 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80288" y="3536082"/>
                          <a:ext cx="358775" cy="2889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0858658"/>
                </p:ext>
              </p:extLst>
            </p:nvPr>
          </p:nvGraphicFramePr>
          <p:xfrm>
            <a:off x="7339062" y="1301445"/>
            <a:ext cx="1755775" cy="586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78" name="Równanie" r:id="rId10" imgW="1066680" imgH="342720" progId="Equation.3">
                    <p:embed/>
                  </p:oleObj>
                </mc:Choice>
                <mc:Fallback>
                  <p:oleObj name="Równanie" r:id="rId10" imgW="1066680" imgH="342720" progId="Equation.3">
                    <p:embed/>
                    <p:pic>
                      <p:nvPicPr>
                        <p:cNvPr id="0" name="Object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39062" y="1301445"/>
                          <a:ext cx="1755775" cy="586576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7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3975928"/>
                </p:ext>
              </p:extLst>
            </p:nvPr>
          </p:nvGraphicFramePr>
          <p:xfrm>
            <a:off x="914450" y="2272978"/>
            <a:ext cx="701675" cy="338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79" name="Równanie" r:id="rId12" imgW="431640" imgH="215640" progId="Equation.3">
                    <p:embed/>
                  </p:oleObj>
                </mc:Choice>
                <mc:Fallback>
                  <p:oleObj name="Równanie" r:id="rId12" imgW="431640" imgH="215640" progId="Equation.3">
                    <p:embed/>
                    <p:pic>
                      <p:nvPicPr>
                        <p:cNvPr id="0" name="Object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50" y="2272978"/>
                          <a:ext cx="701675" cy="338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7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07585629"/>
                </p:ext>
              </p:extLst>
            </p:nvPr>
          </p:nvGraphicFramePr>
          <p:xfrm>
            <a:off x="1023988" y="2628578"/>
            <a:ext cx="441325" cy="373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80" name="Równanie" r:id="rId14" imgW="253800" imgH="215640" progId="Equation.3">
                    <p:embed/>
                  </p:oleObj>
                </mc:Choice>
                <mc:Fallback>
                  <p:oleObj name="Równanie" r:id="rId14" imgW="253800" imgH="215640" progId="Equation.3">
                    <p:embed/>
                    <p:pic>
                      <p:nvPicPr>
                        <p:cNvPr id="0" name="Object 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3988" y="2628578"/>
                          <a:ext cx="441325" cy="3730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7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080563"/>
                </p:ext>
              </p:extLst>
            </p:nvPr>
          </p:nvGraphicFramePr>
          <p:xfrm>
            <a:off x="3511621" y="1531090"/>
            <a:ext cx="450850" cy="301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81" name="Równanie" r:id="rId16" imgW="279360" imgH="203040" progId="Equation.3">
                    <p:embed/>
                  </p:oleObj>
                </mc:Choice>
                <mc:Fallback>
                  <p:oleObj name="Równanie" r:id="rId16" imgW="279360" imgH="203040" progId="Equation.3">
                    <p:embed/>
                    <p:pic>
                      <p:nvPicPr>
                        <p:cNvPr id="0" name="Object 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11621" y="1531090"/>
                          <a:ext cx="450850" cy="301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7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77394147"/>
                </p:ext>
              </p:extLst>
            </p:nvPr>
          </p:nvGraphicFramePr>
          <p:xfrm>
            <a:off x="3476334" y="1785315"/>
            <a:ext cx="358775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82" name="Równanie" r:id="rId18" imgW="203040" imgH="215640" progId="Equation.3">
                    <p:embed/>
                  </p:oleObj>
                </mc:Choice>
                <mc:Fallback>
                  <p:oleObj name="Równanie" r:id="rId18" imgW="203040" imgH="215640" progId="Equation.3">
                    <p:embed/>
                    <p:pic>
                      <p:nvPicPr>
                        <p:cNvPr id="0" name="Object 7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6334" y="1785315"/>
                          <a:ext cx="358775" cy="355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 Box 80"/>
            <p:cNvSpPr txBox="1">
              <a:spLocks noChangeArrowheads="1"/>
            </p:cNvSpPr>
            <p:nvPr/>
          </p:nvSpPr>
          <p:spPr bwMode="auto">
            <a:xfrm>
              <a:off x="1953665" y="2097725"/>
              <a:ext cx="974947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dirty="0" smtClean="0">
                  <a:latin typeface="Verdana" pitchFamily="34" charset="0"/>
                </a:rPr>
                <a:t>IFPP</a:t>
              </a:r>
              <a:endParaRPr lang="pl-PL" sz="2800" b="0" dirty="0">
                <a:latin typeface="Verdana" pitchFamily="34" charset="0"/>
              </a:endParaRPr>
            </a:p>
          </p:txBody>
        </p:sp>
        <p:sp>
          <p:nvSpPr>
            <p:cNvPr id="23" name="Text Box 81"/>
            <p:cNvSpPr txBox="1">
              <a:spLocks noChangeArrowheads="1"/>
            </p:cNvSpPr>
            <p:nvPr/>
          </p:nvSpPr>
          <p:spPr bwMode="auto">
            <a:xfrm>
              <a:off x="6582578" y="2144553"/>
              <a:ext cx="1035861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dirty="0" smtClean="0">
                  <a:latin typeface="Verdana" pitchFamily="34" charset="0"/>
                </a:rPr>
                <a:t>IFDP</a:t>
              </a:r>
              <a:endParaRPr lang="pl-PL" sz="2800" b="0" dirty="0">
                <a:latin typeface="Verdana" pitchFamily="34" charset="0"/>
              </a:endParaRPr>
            </a:p>
          </p:txBody>
        </p:sp>
        <p:graphicFrame>
          <p:nvGraphicFramePr>
            <p:cNvPr id="42" name="Object 7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78594007"/>
                </p:ext>
              </p:extLst>
            </p:nvPr>
          </p:nvGraphicFramePr>
          <p:xfrm>
            <a:off x="3010106" y="2274069"/>
            <a:ext cx="701675" cy="338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83" name="Równanie" r:id="rId20" imgW="431640" imgH="215640" progId="Equation.3">
                    <p:embed/>
                  </p:oleObj>
                </mc:Choice>
                <mc:Fallback>
                  <p:oleObj name="Równanie" r:id="rId20" imgW="431640" imgH="215640" progId="Equation.3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0106" y="2274069"/>
                          <a:ext cx="701675" cy="338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Object 7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71041920"/>
                </p:ext>
              </p:extLst>
            </p:nvPr>
          </p:nvGraphicFramePr>
          <p:xfrm>
            <a:off x="2987874" y="2628578"/>
            <a:ext cx="441325" cy="373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84" name="Równanie" r:id="rId22" imgW="253800" imgH="215640" progId="Equation.3">
                    <p:embed/>
                  </p:oleObj>
                </mc:Choice>
                <mc:Fallback>
                  <p:oleObj name="Równanie" r:id="rId22" imgW="253800" imgH="215640" progId="Equation.3">
                    <p:embed/>
                    <p:pic>
                      <p:nvPicPr>
                        <p:cNvPr id="0" name="Picture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874" y="2628578"/>
                          <a:ext cx="441325" cy="3730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73378616"/>
                </p:ext>
              </p:extLst>
            </p:nvPr>
          </p:nvGraphicFramePr>
          <p:xfrm>
            <a:off x="5599644" y="3103758"/>
            <a:ext cx="554037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85" name="Równanie" r:id="rId24" imgW="279360" imgH="203040" progId="Equation.3">
                    <p:embed/>
                  </p:oleObj>
                </mc:Choice>
                <mc:Fallback>
                  <p:oleObj name="Równanie" r:id="rId24" imgW="279360" imgH="203040" progId="Equation.3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99644" y="3103758"/>
                          <a:ext cx="554037" cy="41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" name="Elipsa 42"/>
            <p:cNvSpPr/>
            <p:nvPr/>
          </p:nvSpPr>
          <p:spPr bwMode="auto">
            <a:xfrm>
              <a:off x="5652170" y="1900619"/>
              <a:ext cx="495055" cy="1170130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graphicFrame>
          <p:nvGraphicFramePr>
            <p:cNvPr id="47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8814660"/>
                </p:ext>
              </p:extLst>
            </p:nvPr>
          </p:nvGraphicFramePr>
          <p:xfrm>
            <a:off x="2930475" y="3126011"/>
            <a:ext cx="2201863" cy="349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86" name="Equation" r:id="rId26" imgW="1358640" imgH="215640" progId="Equation.3">
                    <p:embed/>
                  </p:oleObj>
                </mc:Choice>
                <mc:Fallback>
                  <p:oleObj name="Equation" r:id="rId26" imgW="13586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0475" y="3126011"/>
                          <a:ext cx="2201863" cy="349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Text Box 85"/>
            <p:cNvSpPr txBox="1">
              <a:spLocks noChangeArrowheads="1"/>
            </p:cNvSpPr>
            <p:nvPr/>
          </p:nvSpPr>
          <p:spPr bwMode="auto">
            <a:xfrm>
              <a:off x="4320950" y="2190681"/>
              <a:ext cx="962498" cy="430887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100" b="1" dirty="0" smtClean="0">
                  <a:latin typeface="+mn-lt"/>
                </a:rPr>
                <a:t>DETEKTOR</a:t>
              </a:r>
              <a:br>
                <a:rPr lang="pl-PL" sz="1100" b="1" dirty="0" smtClean="0">
                  <a:latin typeface="+mn-lt"/>
                </a:rPr>
              </a:br>
              <a:r>
                <a:rPr lang="pl-PL" sz="1100" b="1" dirty="0" smtClean="0">
                  <a:latin typeface="+mn-lt"/>
                </a:rPr>
                <a:t>FM</a:t>
              </a:r>
            </a:p>
          </p:txBody>
        </p:sp>
      </p:grpSp>
      <p:grpSp>
        <p:nvGrpSpPr>
          <p:cNvPr id="26" name="Grupa 25"/>
          <p:cNvGrpSpPr/>
          <p:nvPr/>
        </p:nvGrpSpPr>
        <p:grpSpPr>
          <a:xfrm>
            <a:off x="1015230" y="3886200"/>
            <a:ext cx="7918778" cy="2933070"/>
            <a:chOff x="1015230" y="3886200"/>
            <a:chExt cx="7918778" cy="2933070"/>
          </a:xfrm>
        </p:grpSpPr>
        <p:graphicFrame>
          <p:nvGraphicFramePr>
            <p:cNvPr id="51" name="Object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15588846"/>
                </p:ext>
              </p:extLst>
            </p:nvPr>
          </p:nvGraphicFramePr>
          <p:xfrm>
            <a:off x="1015230" y="4975909"/>
            <a:ext cx="3505200" cy="657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87" name="Równanie" r:id="rId28" imgW="2044440" imgH="380880" progId="Equation.3">
                    <p:embed/>
                  </p:oleObj>
                </mc:Choice>
                <mc:Fallback>
                  <p:oleObj name="Równanie" r:id="rId28" imgW="2044440" imgH="380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15230" y="4975909"/>
                          <a:ext cx="3505200" cy="6572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" name="Text Box 85"/>
            <p:cNvSpPr txBox="1">
              <a:spLocks noChangeArrowheads="1"/>
            </p:cNvSpPr>
            <p:nvPr/>
          </p:nvSpPr>
          <p:spPr bwMode="auto">
            <a:xfrm>
              <a:off x="3802899" y="4526138"/>
              <a:ext cx="2041833" cy="461665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 dirty="0" smtClean="0">
                  <a:latin typeface="+mn-lt"/>
                </a:rPr>
                <a:t>DETEKTOR ODCHYŁKI</a:t>
              </a:r>
              <a:br>
                <a:rPr lang="pl-PL" sz="1200" b="1" dirty="0" smtClean="0">
                  <a:latin typeface="+mn-lt"/>
                </a:rPr>
              </a:br>
              <a:r>
                <a:rPr lang="pl-PL" sz="1200" b="1" dirty="0" smtClean="0">
                  <a:latin typeface="+mn-lt"/>
                </a:rPr>
                <a:t>KĄTA FAZOWEGO</a:t>
              </a:r>
            </a:p>
          </p:txBody>
        </p:sp>
        <p:sp>
          <p:nvSpPr>
            <p:cNvPr id="53" name="Line 87"/>
            <p:cNvSpPr>
              <a:spLocks noChangeShapeType="1"/>
            </p:cNvSpPr>
            <p:nvPr/>
          </p:nvSpPr>
          <p:spPr bwMode="auto">
            <a:xfrm>
              <a:off x="2271001" y="4756971"/>
              <a:ext cx="1524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Line 87"/>
            <p:cNvSpPr>
              <a:spLocks noChangeShapeType="1"/>
            </p:cNvSpPr>
            <p:nvPr/>
          </p:nvSpPr>
          <p:spPr bwMode="auto">
            <a:xfrm flipV="1">
              <a:off x="7796818" y="4762530"/>
              <a:ext cx="1137190" cy="6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8" name="Object 8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19759762"/>
                </p:ext>
              </p:extLst>
            </p:nvPr>
          </p:nvGraphicFramePr>
          <p:xfrm>
            <a:off x="8157278" y="4851823"/>
            <a:ext cx="473075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88" name="Równanie" r:id="rId30" imgW="266400" imgH="215640" progId="Equation.3">
                    <p:embed/>
                  </p:oleObj>
                </mc:Choice>
                <mc:Fallback>
                  <p:oleObj name="Równanie" r:id="rId30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57278" y="4851823"/>
                          <a:ext cx="473075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Nawias klamrowy zamykający 7"/>
            <p:cNvSpPr/>
            <p:nvPr/>
          </p:nvSpPr>
          <p:spPr bwMode="auto">
            <a:xfrm rot="5400000">
              <a:off x="3694555" y="5182316"/>
              <a:ext cx="231764" cy="875464"/>
            </a:xfrm>
            <a:prstGeom prst="righ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4" name="Obiek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35957423"/>
                </p:ext>
              </p:extLst>
            </p:nvPr>
          </p:nvGraphicFramePr>
          <p:xfrm>
            <a:off x="6829508" y="4403703"/>
            <a:ext cx="926004" cy="7176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89" name="Równanie" r:id="rId32" imgW="507960" imgH="393480" progId="Equation.3">
                    <p:embed/>
                  </p:oleObj>
                </mc:Choice>
                <mc:Fallback>
                  <p:oleObj name="Równanie" r:id="rId32" imgW="50796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3"/>
                        <a:stretch>
                          <a:fillRect/>
                        </a:stretch>
                      </p:blipFill>
                      <p:spPr>
                        <a:xfrm>
                          <a:off x="6829508" y="4403703"/>
                          <a:ext cx="926004" cy="717653"/>
                        </a:xfrm>
                        <a:prstGeom prst="rect">
                          <a:avLst/>
                        </a:prstGeom>
                        <a:ln w="317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Line 87"/>
            <p:cNvSpPr>
              <a:spLocks noChangeShapeType="1"/>
            </p:cNvSpPr>
            <p:nvPr/>
          </p:nvSpPr>
          <p:spPr bwMode="auto">
            <a:xfrm flipV="1">
              <a:off x="5852630" y="4771762"/>
              <a:ext cx="9835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pole tekstowe 47"/>
            <p:cNvSpPr txBox="1"/>
            <p:nvPr/>
          </p:nvSpPr>
          <p:spPr>
            <a:xfrm>
              <a:off x="3089805" y="5748916"/>
              <a:ext cx="14526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i="1" dirty="0" smtClean="0">
                  <a:latin typeface="+mj-lt"/>
                </a:rPr>
                <a:t>φ</a:t>
              </a:r>
              <a:r>
                <a:rPr lang="pl-PL" sz="1600" dirty="0" smtClean="0">
                  <a:latin typeface="+mj-lt"/>
                </a:rPr>
                <a:t>(</a:t>
              </a:r>
              <a:r>
                <a:rPr lang="pl-PL" sz="1600" i="1" dirty="0" smtClean="0">
                  <a:latin typeface="+mj-lt"/>
                </a:rPr>
                <a:t>t</a:t>
              </a:r>
              <a:r>
                <a:rPr lang="pl-PL" sz="1600" dirty="0" smtClean="0">
                  <a:latin typeface="+mj-lt"/>
                </a:rPr>
                <a:t>) – odchyłka</a:t>
              </a:r>
              <a:br>
                <a:rPr lang="pl-PL" sz="1600" dirty="0" smtClean="0">
                  <a:latin typeface="+mj-lt"/>
                </a:rPr>
              </a:br>
              <a:r>
                <a:rPr lang="pl-PL" sz="1600" dirty="0" smtClean="0">
                  <a:latin typeface="+mj-lt"/>
                </a:rPr>
                <a:t>kąta fazowego</a:t>
              </a:r>
              <a:endParaRPr lang="pl-PL" sz="1600" dirty="0">
                <a:latin typeface="+mj-lt"/>
              </a:endParaRPr>
            </a:p>
          </p:txBody>
        </p:sp>
        <p:graphicFrame>
          <p:nvGraphicFramePr>
            <p:cNvPr id="50" name="Object 8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69525546"/>
                </p:ext>
              </p:extLst>
            </p:nvPr>
          </p:nvGraphicFramePr>
          <p:xfrm>
            <a:off x="5354638" y="3886200"/>
            <a:ext cx="1870075" cy="593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590" name="Równanie" r:id="rId34" imgW="1054080" imgH="330120" progId="Equation.3">
                    <p:embed/>
                  </p:oleObj>
                </mc:Choice>
                <mc:Fallback>
                  <p:oleObj name="Równanie" r:id="rId34" imgW="105408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54638" y="3886200"/>
                          <a:ext cx="1870075" cy="593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pole tekstowe 24"/>
            <p:cNvSpPr txBox="1"/>
            <p:nvPr/>
          </p:nvSpPr>
          <p:spPr>
            <a:xfrm>
              <a:off x="4114372" y="6111384"/>
              <a:ext cx="45159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000" b="1" dirty="0" smtClean="0">
                  <a:latin typeface="+mn-lt"/>
                </a:rPr>
                <a:t>Budowa detektora FM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(pochodna odchyłki kąta fazowego)</a:t>
              </a:r>
              <a:endParaRPr lang="pl-PL" sz="2000" b="1" dirty="0">
                <a:latin typeface="+mn-lt"/>
              </a:endParaRPr>
            </a:p>
          </p:txBody>
        </p:sp>
      </p:grpSp>
      <p:sp>
        <p:nvSpPr>
          <p:cNvPr id="49" name="pole tekstowe 48"/>
          <p:cNvSpPr txBox="1"/>
          <p:nvPr/>
        </p:nvSpPr>
        <p:spPr>
          <a:xfrm>
            <a:off x="2902603" y="1516154"/>
            <a:ext cx="5886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ym typeface="Symbol"/>
              </a:rPr>
              <a:t>½</a:t>
            </a:r>
            <a:r>
              <a:rPr lang="pl-PL" sz="1800" i="1" dirty="0" smtClean="0">
                <a:sym typeface="Symbol"/>
              </a:rPr>
              <a:t>N</a:t>
            </a:r>
            <a:r>
              <a:rPr lang="pl-PL" sz="1800" baseline="-25000" dirty="0" smtClean="0">
                <a:sym typeface="Symbol"/>
              </a:rPr>
              <a:t>0</a:t>
            </a:r>
            <a:endParaRPr lang="pl-PL" sz="1800" i="1" dirty="0"/>
          </a:p>
        </p:txBody>
      </p:sp>
      <p:sp>
        <p:nvSpPr>
          <p:cNvPr id="54" name="pole tekstowe 53"/>
          <p:cNvSpPr txBox="1"/>
          <p:nvPr/>
        </p:nvSpPr>
        <p:spPr>
          <a:xfrm>
            <a:off x="880977" y="1530608"/>
            <a:ext cx="14679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ym typeface="Symbol"/>
              </a:rPr>
              <a:t>½</a:t>
            </a:r>
            <a:r>
              <a:rPr lang="pl-PL" sz="1800" i="1" dirty="0" smtClean="0">
                <a:sym typeface="Symbol"/>
              </a:rPr>
              <a:t>N</a:t>
            </a:r>
            <a:r>
              <a:rPr lang="pl-PL" sz="1800" baseline="-25000" dirty="0" smtClean="0">
                <a:sym typeface="Symbol"/>
              </a:rPr>
              <a:t>0</a:t>
            </a:r>
            <a:r>
              <a:rPr lang="pl-PL" sz="1800" dirty="0" smtClean="0">
                <a:sym typeface="Symbol"/>
              </a:rPr>
              <a:t> - AWGN</a:t>
            </a:r>
            <a:endParaRPr lang="pl-PL" sz="1800" i="1" dirty="0"/>
          </a:p>
        </p:txBody>
      </p:sp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100263" y="126000"/>
            <a:ext cx="8943474" cy="1077218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FM – detekcja pochodnej odchyłki</a:t>
            </a:r>
            <a:br>
              <a:rPr kumimoji="1" lang="pl-PL" sz="3200" b="1" dirty="0" smtClean="0">
                <a:latin typeface="Arial" panose="020B0604020202020204" pitchFamily="34" charset="0"/>
              </a:rPr>
            </a:br>
            <a:r>
              <a:rPr kumimoji="1" lang="pl-PL" sz="3200" b="1" dirty="0" smtClean="0">
                <a:latin typeface="Arial" panose="020B0604020202020204" pitchFamily="34" charset="0"/>
              </a:rPr>
              <a:t>kąta fazowego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98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-23812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1" name="pole tekstowe 60"/>
          <p:cNvSpPr txBox="1"/>
          <p:nvPr/>
        </p:nvSpPr>
        <p:spPr>
          <a:xfrm>
            <a:off x="2981830" y="567144"/>
            <a:ext cx="1960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dirty="0" smtClean="0">
                <a:solidFill>
                  <a:srgbClr val="FF0000"/>
                </a:solidFill>
              </a:rPr>
              <a:t>szumowa odchyłka</a:t>
            </a:r>
            <a:br>
              <a:rPr lang="pl-PL" sz="1800" dirty="0" smtClean="0">
                <a:solidFill>
                  <a:srgbClr val="FF0000"/>
                </a:solidFill>
              </a:rPr>
            </a:br>
            <a:r>
              <a:rPr lang="pl-PL" sz="1800" dirty="0" smtClean="0">
                <a:solidFill>
                  <a:srgbClr val="FF0000"/>
                </a:solidFill>
              </a:rPr>
              <a:t>kąta fazowego</a:t>
            </a:r>
            <a:endParaRPr lang="pl-PL" sz="1800" dirty="0">
              <a:solidFill>
                <a:srgbClr val="FF0000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301908" y="3211881"/>
            <a:ext cx="8707700" cy="3572303"/>
            <a:chOff x="374388" y="3204831"/>
            <a:chExt cx="8707700" cy="3572303"/>
          </a:xfrm>
        </p:grpSpPr>
        <p:grpSp>
          <p:nvGrpSpPr>
            <p:cNvPr id="43" name="Grupa 42"/>
            <p:cNvGrpSpPr/>
            <p:nvPr/>
          </p:nvGrpSpPr>
          <p:grpSpPr>
            <a:xfrm>
              <a:off x="1895514" y="5534245"/>
              <a:ext cx="7186574" cy="1242889"/>
              <a:chOff x="1945445" y="5515256"/>
              <a:chExt cx="7186574" cy="1242889"/>
            </a:xfrm>
          </p:grpSpPr>
          <p:grpSp>
            <p:nvGrpSpPr>
              <p:cNvPr id="44" name="Grupa 43"/>
              <p:cNvGrpSpPr/>
              <p:nvPr/>
            </p:nvGrpSpPr>
            <p:grpSpPr>
              <a:xfrm>
                <a:off x="1945445" y="5515256"/>
                <a:ext cx="6259313" cy="1242889"/>
                <a:chOff x="1945445" y="5515256"/>
                <a:chExt cx="6259313" cy="1242889"/>
              </a:xfrm>
            </p:grpSpPr>
            <p:sp>
              <p:nvSpPr>
                <p:cNvPr id="46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2558513" y="5515256"/>
                  <a:ext cx="1375883" cy="630942"/>
                </a:xfrm>
                <a:prstGeom prst="rect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400" b="1" dirty="0" smtClean="0">
                      <a:latin typeface="Verdana" pitchFamily="34" charset="0"/>
                    </a:rPr>
                    <a:t>DETEKTOR 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pl-PL" sz="1400" b="1" dirty="0" smtClean="0">
                      <a:latin typeface="Verdana" pitchFamily="34" charset="0"/>
                    </a:rPr>
                    <a:t>FM</a:t>
                  </a:r>
                  <a:endParaRPr lang="pl-PL" sz="1400" b="1" dirty="0">
                    <a:latin typeface="Verdana" pitchFamily="34" charset="0"/>
                  </a:endParaRPr>
                </a:p>
              </p:txBody>
            </p:sp>
            <p:sp>
              <p:nvSpPr>
                <p:cNvPr id="47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5724849" y="5622978"/>
                  <a:ext cx="1905000" cy="523220"/>
                </a:xfrm>
                <a:prstGeom prst="rect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400" b="1" dirty="0" smtClean="0">
                      <a:latin typeface="Verdana" pitchFamily="34" charset="0"/>
                    </a:rPr>
                    <a:t>FILTR DOLNO-PRZEPUSTOWY</a:t>
                  </a:r>
                  <a:endParaRPr lang="pl-PL" sz="1400" b="1" dirty="0">
                    <a:latin typeface="Verdana" pitchFamily="34" charset="0"/>
                  </a:endParaRPr>
                </a:p>
              </p:txBody>
            </p:sp>
            <p:sp>
              <p:nvSpPr>
                <p:cNvPr id="48" name="Line 87"/>
                <p:cNvSpPr>
                  <a:spLocks noChangeShapeType="1"/>
                </p:cNvSpPr>
                <p:nvPr/>
              </p:nvSpPr>
              <p:spPr bwMode="auto">
                <a:xfrm>
                  <a:off x="1945445" y="5836814"/>
                  <a:ext cx="594611" cy="54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9" name="Line 87"/>
                <p:cNvSpPr>
                  <a:spLocks noChangeShapeType="1"/>
                </p:cNvSpPr>
                <p:nvPr/>
              </p:nvSpPr>
              <p:spPr bwMode="auto">
                <a:xfrm>
                  <a:off x="3941858" y="5867461"/>
                  <a:ext cx="1795302" cy="1583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0" name="Line 87"/>
                <p:cNvSpPr>
                  <a:spLocks noChangeShapeType="1"/>
                </p:cNvSpPr>
                <p:nvPr/>
              </p:nvSpPr>
              <p:spPr bwMode="auto">
                <a:xfrm>
                  <a:off x="7610147" y="5867461"/>
                  <a:ext cx="594611" cy="54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51" name="Object 3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00435555"/>
                    </p:ext>
                  </p:extLst>
                </p:nvPr>
              </p:nvGraphicFramePr>
              <p:xfrm>
                <a:off x="4134730" y="5971848"/>
                <a:ext cx="1291471" cy="78629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36604" name="Równanie" r:id="rId3" imgW="736560" imgH="444240" progId="Equation.3">
                        <p:embed/>
                      </p:oleObj>
                    </mc:Choice>
                    <mc:Fallback>
                      <p:oleObj name="Równanie" r:id="rId3" imgW="736560" imgH="4442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134730" y="5971848"/>
                              <a:ext cx="1291471" cy="786297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45" name="Object 7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01578472"/>
                  </p:ext>
                </p:extLst>
              </p:nvPr>
            </p:nvGraphicFramePr>
            <p:xfrm>
              <a:off x="7360296" y="6131018"/>
              <a:ext cx="1771723" cy="3649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6605" name="Równanie" r:id="rId5" imgW="1091880" imgH="215640" progId="Equation.3">
                      <p:embed/>
                    </p:oleObj>
                  </mc:Choice>
                  <mc:Fallback>
                    <p:oleObj name="Równanie" r:id="rId5" imgW="10918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60296" y="6131018"/>
                            <a:ext cx="1771723" cy="364996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40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8789290"/>
                </p:ext>
              </p:extLst>
            </p:nvPr>
          </p:nvGraphicFramePr>
          <p:xfrm>
            <a:off x="3450827" y="3459797"/>
            <a:ext cx="2011362" cy="446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06" name="Równanie" r:id="rId7" imgW="1079280" imgH="241200" progId="Equation.3">
                    <p:embed/>
                  </p:oleObj>
                </mc:Choice>
                <mc:Fallback>
                  <p:oleObj name="Równanie" r:id="rId7" imgW="10792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0827" y="3459797"/>
                          <a:ext cx="2011362" cy="44608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3321573"/>
                </p:ext>
              </p:extLst>
            </p:nvPr>
          </p:nvGraphicFramePr>
          <p:xfrm>
            <a:off x="6285896" y="4392518"/>
            <a:ext cx="1571625" cy="955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07" name="Równanie" r:id="rId9" imgW="736560" imgH="444240" progId="Equation.3">
                    <p:embed/>
                  </p:oleObj>
                </mc:Choice>
                <mc:Fallback>
                  <p:oleObj name="Równanie" r:id="rId9" imgW="736560" imgH="444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85896" y="4392518"/>
                          <a:ext cx="1571625" cy="95567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6926798"/>
                </p:ext>
              </p:extLst>
            </p:nvPr>
          </p:nvGraphicFramePr>
          <p:xfrm>
            <a:off x="4448384" y="4233486"/>
            <a:ext cx="1682750" cy="446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08" name="Równanie" r:id="rId11" imgW="799920" imgH="215640" progId="Equation.3">
                    <p:embed/>
                  </p:oleObj>
                </mc:Choice>
                <mc:Fallback>
                  <p:oleObj name="Równanie" r:id="rId11" imgW="799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48384" y="4233486"/>
                          <a:ext cx="1682750" cy="446087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pole tekstowe 38"/>
            <p:cNvSpPr txBox="1"/>
            <p:nvPr/>
          </p:nvSpPr>
          <p:spPr>
            <a:xfrm>
              <a:off x="374388" y="3457652"/>
              <a:ext cx="5739072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pl-PL" sz="2000" dirty="0" smtClean="0"/>
                <a:t>Dla zakresu nadprogowego</a:t>
              </a:r>
            </a:p>
            <a:p>
              <a:pPr>
                <a:spcBef>
                  <a:spcPts val="600"/>
                </a:spcBef>
              </a:pPr>
              <a:r>
                <a:rPr lang="pl-PL" sz="2000" dirty="0"/>
                <a:t>m</a:t>
              </a:r>
              <a:r>
                <a:rPr lang="pl-PL" sz="2000" dirty="0" smtClean="0"/>
                <a:t>ożna pokazać, że detektor FM</a:t>
              </a:r>
            </a:p>
            <a:p>
              <a:pPr>
                <a:spcBef>
                  <a:spcPts val="600"/>
                </a:spcBef>
              </a:pPr>
              <a:r>
                <a:rPr lang="pl-PL" sz="2000" dirty="0"/>
                <a:t>z</a:t>
              </a:r>
              <a:r>
                <a:rPr lang="pl-PL" sz="2000" dirty="0" smtClean="0"/>
                <a:t>asilany zaszumionym sygnałem FM</a:t>
              </a:r>
            </a:p>
            <a:p>
              <a:pPr>
                <a:spcBef>
                  <a:spcPts val="600"/>
                </a:spcBef>
              </a:pPr>
              <a:r>
                <a:rPr lang="pl-PL" sz="2000" dirty="0"/>
                <a:t>o</a:t>
              </a:r>
              <a:r>
                <a:rPr lang="pl-PL" sz="2000" dirty="0" smtClean="0"/>
                <a:t>dtwarza na wyjściu zaszumiony sygnał modulujący </a:t>
              </a:r>
            </a:p>
          </p:txBody>
        </p:sp>
        <p:pic>
          <p:nvPicPr>
            <p:cNvPr id="62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614767" y="3204831"/>
              <a:ext cx="1080120" cy="1080120"/>
            </a:xfrm>
            <a:prstGeom prst="rect">
              <a:avLst/>
            </a:prstGeom>
            <a:noFill/>
          </p:spPr>
        </p:pic>
      </p:grpSp>
      <p:grpSp>
        <p:nvGrpSpPr>
          <p:cNvPr id="2" name="Grupa 1"/>
          <p:cNvGrpSpPr/>
          <p:nvPr/>
        </p:nvGrpSpPr>
        <p:grpSpPr>
          <a:xfrm>
            <a:off x="184310" y="794620"/>
            <a:ext cx="6020270" cy="2392589"/>
            <a:chOff x="2057998" y="623742"/>
            <a:chExt cx="4854681" cy="1929357"/>
          </a:xfrm>
        </p:grpSpPr>
        <p:sp>
          <p:nvSpPr>
            <p:cNvPr id="15" name="Łuk 14"/>
            <p:cNvSpPr/>
            <p:nvPr/>
          </p:nvSpPr>
          <p:spPr bwMode="auto">
            <a:xfrm>
              <a:off x="2890820" y="986964"/>
              <a:ext cx="1634418" cy="1404956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16" name="Obiek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5726010"/>
                </p:ext>
              </p:extLst>
            </p:nvPr>
          </p:nvGraphicFramePr>
          <p:xfrm>
            <a:off x="4049588" y="1189036"/>
            <a:ext cx="268745" cy="3225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09" name="Równanie" r:id="rId14" imgW="190440" imgH="228600" progId="Equation.3">
                    <p:embed/>
                  </p:oleObj>
                </mc:Choice>
                <mc:Fallback>
                  <p:oleObj name="Równanie" r:id="rId14" imgW="1904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4049588" y="1189036"/>
                          <a:ext cx="268745" cy="32259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Line 12"/>
            <p:cNvSpPr>
              <a:spLocks noChangeShapeType="1"/>
            </p:cNvSpPr>
            <p:nvPr/>
          </p:nvSpPr>
          <p:spPr bwMode="auto">
            <a:xfrm flipV="1">
              <a:off x="3000324" y="2442540"/>
              <a:ext cx="3515676" cy="131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 flipV="1">
              <a:off x="3000324" y="1780980"/>
              <a:ext cx="2510924" cy="674686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 flipV="1">
              <a:off x="3000323" y="623742"/>
              <a:ext cx="14858" cy="1831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2" name="Objec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44308905"/>
                </p:ext>
              </p:extLst>
            </p:nvPr>
          </p:nvGraphicFramePr>
          <p:xfrm>
            <a:off x="6536740" y="2230503"/>
            <a:ext cx="375939" cy="3225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10" name="Równanie" r:id="rId16" imgW="266400" imgH="228600" progId="Equation.3">
                    <p:embed/>
                  </p:oleObj>
                </mc:Choice>
                <mc:Fallback>
                  <p:oleObj name="Równanie" r:id="rId16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36740" y="2230503"/>
                          <a:ext cx="375939" cy="322596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0530855"/>
                </p:ext>
              </p:extLst>
            </p:nvPr>
          </p:nvGraphicFramePr>
          <p:xfrm>
            <a:off x="3030915" y="685751"/>
            <a:ext cx="394228" cy="2865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11" name="Equation" r:id="rId18" imgW="279360" imgH="203040" progId="Equation.3">
                    <p:embed/>
                  </p:oleObj>
                </mc:Choice>
                <mc:Fallback>
                  <p:oleObj name="Equation" r:id="rId18" imgW="2793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30915" y="685751"/>
                          <a:ext cx="394228" cy="286526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pole tekstowe 24"/>
            <p:cNvSpPr txBox="1"/>
            <p:nvPr/>
          </p:nvSpPr>
          <p:spPr>
            <a:xfrm>
              <a:off x="5088279" y="1537253"/>
              <a:ext cx="4267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i="1" dirty="0" smtClean="0">
                  <a:solidFill>
                    <a:srgbClr val="006600"/>
                  </a:solidFill>
                </a:rPr>
                <a:t>A</a:t>
              </a:r>
              <a:r>
                <a:rPr lang="pl-PL" sz="2000" baseline="-25000" dirty="0" smtClean="0">
                  <a:solidFill>
                    <a:srgbClr val="006600"/>
                  </a:solidFill>
                </a:rPr>
                <a:t>0</a:t>
              </a:r>
              <a:endParaRPr lang="pl-PL" sz="2000" baseline="-25000" dirty="0">
                <a:solidFill>
                  <a:srgbClr val="006600"/>
                </a:solidFill>
              </a:endParaRPr>
            </a:p>
          </p:txBody>
        </p:sp>
        <p:sp>
          <p:nvSpPr>
            <p:cNvPr id="55" name="Line 15"/>
            <p:cNvSpPr>
              <a:spLocks noChangeShapeType="1"/>
            </p:cNvSpPr>
            <p:nvPr/>
          </p:nvSpPr>
          <p:spPr bwMode="auto">
            <a:xfrm flipV="1">
              <a:off x="5511249" y="1780978"/>
              <a:ext cx="304954" cy="331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6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21641930"/>
                </p:ext>
              </p:extLst>
            </p:nvPr>
          </p:nvGraphicFramePr>
          <p:xfrm>
            <a:off x="5898461" y="1322739"/>
            <a:ext cx="501421" cy="3403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12" name="Równanie" r:id="rId20" imgW="355320" imgH="241200" progId="Equation.3">
                    <p:embed/>
                  </p:oleObj>
                </mc:Choice>
                <mc:Fallback>
                  <p:oleObj name="Równanie" r:id="rId20" imgW="35532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8461" y="1322739"/>
                          <a:ext cx="501421" cy="3403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7" name="Line 10"/>
            <p:cNvSpPr>
              <a:spLocks noChangeShapeType="1"/>
            </p:cNvSpPr>
            <p:nvPr/>
          </p:nvSpPr>
          <p:spPr bwMode="auto">
            <a:xfrm flipV="1">
              <a:off x="3016875" y="1310162"/>
              <a:ext cx="2798679" cy="114085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14"/>
            <p:cNvSpPr>
              <a:spLocks noChangeShapeType="1"/>
            </p:cNvSpPr>
            <p:nvPr/>
          </p:nvSpPr>
          <p:spPr bwMode="auto">
            <a:xfrm rot="10800000">
              <a:off x="5816202" y="1287695"/>
              <a:ext cx="0" cy="49328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9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73530156"/>
                </p:ext>
              </p:extLst>
            </p:nvPr>
          </p:nvGraphicFramePr>
          <p:xfrm>
            <a:off x="5414581" y="1788919"/>
            <a:ext cx="465859" cy="3043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13" name="Równanie" r:id="rId22" imgW="330120" imgH="215640" progId="Equation.3">
                    <p:embed/>
                  </p:oleObj>
                </mc:Choice>
                <mc:Fallback>
                  <p:oleObj name="Równanie" r:id="rId22" imgW="3301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4581" y="1788919"/>
                          <a:ext cx="465859" cy="30430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Line 18"/>
            <p:cNvSpPr>
              <a:spLocks noChangeShapeType="1"/>
            </p:cNvSpPr>
            <p:nvPr/>
          </p:nvSpPr>
          <p:spPr bwMode="auto">
            <a:xfrm>
              <a:off x="5009955" y="1910599"/>
              <a:ext cx="306008" cy="562884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 type="triangl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Line 18"/>
            <p:cNvSpPr>
              <a:spLocks noChangeShapeType="1"/>
            </p:cNvSpPr>
            <p:nvPr/>
          </p:nvSpPr>
          <p:spPr bwMode="auto">
            <a:xfrm>
              <a:off x="4861884" y="1674436"/>
              <a:ext cx="161787" cy="2671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6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8499326"/>
                </p:ext>
              </p:extLst>
            </p:nvPr>
          </p:nvGraphicFramePr>
          <p:xfrm>
            <a:off x="2057998" y="1067644"/>
            <a:ext cx="1523060" cy="3403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14" name="Równanie" r:id="rId24" imgW="1079280" imgH="241200" progId="Equation.3">
                    <p:embed/>
                  </p:oleObj>
                </mc:Choice>
                <mc:Fallback>
                  <p:oleObj name="Równanie" r:id="rId24" imgW="10792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7998" y="1067644"/>
                          <a:ext cx="1523060" cy="3403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3" name="pole tekstowe 62"/>
          <p:cNvSpPr txBox="1"/>
          <p:nvPr/>
        </p:nvSpPr>
        <p:spPr>
          <a:xfrm>
            <a:off x="5468312" y="2171007"/>
            <a:ext cx="2281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dirty="0" smtClean="0"/>
              <a:t>modulacyjna odchyłka</a:t>
            </a:r>
            <a:br>
              <a:rPr lang="pl-PL" sz="1800" dirty="0" smtClean="0"/>
            </a:br>
            <a:r>
              <a:rPr lang="pl-PL" sz="1800" dirty="0" smtClean="0"/>
              <a:t>kąta fazowego</a:t>
            </a:r>
            <a:endParaRPr lang="pl-PL" sz="1800" dirty="0"/>
          </a:p>
        </p:txBody>
      </p:sp>
      <p:cxnSp>
        <p:nvCxnSpPr>
          <p:cNvPr id="17" name="Łącznik zakrzywiony 16"/>
          <p:cNvCxnSpPr>
            <a:stCxn id="61" idx="3"/>
          </p:cNvCxnSpPr>
          <p:nvPr/>
        </p:nvCxnSpPr>
        <p:spPr bwMode="auto">
          <a:xfrm flipH="1">
            <a:off x="3761712" y="890310"/>
            <a:ext cx="1180911" cy="1359698"/>
          </a:xfrm>
          <a:prstGeom prst="curvedConnector4">
            <a:avLst>
              <a:gd name="adj1" fmla="val -19358"/>
              <a:gd name="adj2" fmla="val 40679"/>
            </a:avLst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Łącznik zakrzywiony 30"/>
          <p:cNvCxnSpPr>
            <a:stCxn id="63" idx="1"/>
          </p:cNvCxnSpPr>
          <p:nvPr/>
        </p:nvCxnSpPr>
        <p:spPr bwMode="auto">
          <a:xfrm rot="10800000" flipV="1">
            <a:off x="4084800" y="2494172"/>
            <a:ext cx="1383513" cy="323165"/>
          </a:xfrm>
          <a:prstGeom prst="curvedConnector3">
            <a:avLst>
              <a:gd name="adj1" fmla="val 2677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75" name="Grupa 74"/>
          <p:cNvGrpSpPr/>
          <p:nvPr/>
        </p:nvGrpSpPr>
        <p:grpSpPr>
          <a:xfrm>
            <a:off x="4942623" y="868019"/>
            <a:ext cx="4294568" cy="1368606"/>
            <a:chOff x="4942623" y="868019"/>
            <a:chExt cx="4294568" cy="1368606"/>
          </a:xfrm>
        </p:grpSpPr>
        <p:sp>
          <p:nvSpPr>
            <p:cNvPr id="33" name="pole tekstowe 32"/>
            <p:cNvSpPr txBox="1"/>
            <p:nvPr/>
          </p:nvSpPr>
          <p:spPr>
            <a:xfrm>
              <a:off x="7131470" y="910084"/>
              <a:ext cx="357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+</a:t>
              </a:r>
              <a:endParaRPr lang="pl-PL" b="1" dirty="0"/>
            </a:p>
          </p:txBody>
        </p:sp>
        <p:cxnSp>
          <p:nvCxnSpPr>
            <p:cNvPr id="35" name="Łącznik zakrzywiony 34"/>
            <p:cNvCxnSpPr>
              <a:stCxn id="61" idx="3"/>
              <a:endCxn id="33" idx="1"/>
            </p:cNvCxnSpPr>
            <p:nvPr/>
          </p:nvCxnSpPr>
          <p:spPr bwMode="auto">
            <a:xfrm>
              <a:off x="4942623" y="890310"/>
              <a:ext cx="2188847" cy="250607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7" name="Łącznik zakrzywiony 36"/>
            <p:cNvCxnSpPr>
              <a:endCxn id="33" idx="2"/>
            </p:cNvCxnSpPr>
            <p:nvPr/>
          </p:nvCxnSpPr>
          <p:spPr bwMode="auto">
            <a:xfrm rot="5400000" flipH="1" flipV="1">
              <a:off x="6522648" y="1448908"/>
              <a:ext cx="864875" cy="710559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7" name="pole tekstowe 66"/>
            <p:cNvSpPr txBox="1"/>
            <p:nvPr/>
          </p:nvSpPr>
          <p:spPr>
            <a:xfrm>
              <a:off x="7303648" y="868019"/>
              <a:ext cx="19335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800" dirty="0" smtClean="0"/>
                <a:t>łączna odchyłka</a:t>
              </a:r>
              <a:br>
                <a:rPr lang="pl-PL" sz="1800" dirty="0" smtClean="0"/>
              </a:br>
              <a:r>
                <a:rPr lang="pl-PL" sz="1800" dirty="0" smtClean="0"/>
                <a:t>kąta fazowego </a:t>
              </a:r>
              <a:r>
                <a:rPr lang="el-GR" sz="1800" i="1" dirty="0" smtClean="0"/>
                <a:t>φ</a:t>
              </a:r>
              <a:r>
                <a:rPr lang="pl-PL" sz="1800" dirty="0" smtClean="0"/>
                <a:t>(</a:t>
              </a:r>
              <a:r>
                <a:rPr lang="pl-PL" sz="1800" i="1" dirty="0" smtClean="0"/>
                <a:t>t</a:t>
              </a:r>
              <a:r>
                <a:rPr lang="pl-PL" sz="1800" dirty="0" smtClean="0"/>
                <a:t>)</a:t>
              </a:r>
              <a:endParaRPr lang="pl-PL" sz="1800" dirty="0"/>
            </a:p>
          </p:txBody>
        </p:sp>
      </p:grpSp>
      <p:sp>
        <p:nvSpPr>
          <p:cNvPr id="53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672019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Detekcja FM – praca nadprogowa</a:t>
            </a:r>
          </a:p>
        </p:txBody>
      </p:sp>
      <p:graphicFrame>
        <p:nvGraphicFramePr>
          <p:cNvPr id="64" name="Object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1094958"/>
              </p:ext>
            </p:extLst>
          </p:nvPr>
        </p:nvGraphicFramePr>
        <p:xfrm>
          <a:off x="7749706" y="2183158"/>
          <a:ext cx="117157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615" name="Equation" r:id="rId25" imgW="660240" imgH="330120" progId="Equation.3">
                  <p:embed/>
                </p:oleObj>
              </mc:Choice>
              <mc:Fallback>
                <p:oleObj name="Equation" r:id="rId25" imgW="66024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9706" y="2183158"/>
                        <a:ext cx="1171575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771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4488312"/>
              </p:ext>
            </p:extLst>
          </p:nvPr>
        </p:nvGraphicFramePr>
        <p:xfrm>
          <a:off x="5876925" y="1196975"/>
          <a:ext cx="2895120" cy="1066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35" name="Równanie" r:id="rId3" imgW="1447560" imgH="533160" progId="Equation.3">
                  <p:embed/>
                </p:oleObj>
              </mc:Choice>
              <mc:Fallback>
                <p:oleObj name="Równanie" r:id="rId3" imgW="1447560" imgH="53316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6925" y="1196975"/>
                        <a:ext cx="2895120" cy="1066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pSp>
        <p:nvGrpSpPr>
          <p:cNvPr id="44" name="Grupa 43"/>
          <p:cNvGrpSpPr/>
          <p:nvPr/>
        </p:nvGrpSpPr>
        <p:grpSpPr>
          <a:xfrm>
            <a:off x="899592" y="692696"/>
            <a:ext cx="4905375" cy="2085305"/>
            <a:chOff x="2828950" y="2276475"/>
            <a:chExt cx="4905375" cy="2085305"/>
          </a:xfrm>
        </p:grpSpPr>
        <p:sp>
          <p:nvSpPr>
            <p:cNvPr id="25" name="Line 12"/>
            <p:cNvSpPr>
              <a:spLocks noChangeShapeType="1"/>
            </p:cNvSpPr>
            <p:nvPr/>
          </p:nvSpPr>
          <p:spPr bwMode="auto">
            <a:xfrm>
              <a:off x="2828950" y="4180805"/>
              <a:ext cx="49053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0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0890412"/>
                </p:ext>
              </p:extLst>
            </p:nvPr>
          </p:nvGraphicFramePr>
          <p:xfrm>
            <a:off x="3553371" y="3285579"/>
            <a:ext cx="510930" cy="355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836" name="Równanie" r:id="rId5" imgW="291960" imgH="203040" progId="Equation.3">
                    <p:embed/>
                  </p:oleObj>
                </mc:Choice>
                <mc:Fallback>
                  <p:oleObj name="Równanie" r:id="rId5" imgW="291960" imgH="2030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3371" y="3285579"/>
                          <a:ext cx="510930" cy="3553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Line 9"/>
            <p:cNvSpPr>
              <a:spLocks noChangeShapeType="1"/>
            </p:cNvSpPr>
            <p:nvPr/>
          </p:nvSpPr>
          <p:spPr bwMode="auto">
            <a:xfrm flipV="1">
              <a:off x="2828951" y="2996951"/>
              <a:ext cx="3831282" cy="11838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 flipV="1">
              <a:off x="2843808" y="4180114"/>
              <a:ext cx="2577278" cy="4982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Line 11"/>
            <p:cNvSpPr>
              <a:spLocks noChangeShapeType="1"/>
            </p:cNvSpPr>
            <p:nvPr/>
          </p:nvSpPr>
          <p:spPr bwMode="auto">
            <a:xfrm flipV="1">
              <a:off x="2828950" y="2348879"/>
              <a:ext cx="14858" cy="1831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 rot="10800000">
              <a:off x="6660233" y="2980184"/>
              <a:ext cx="0" cy="12049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15"/>
            <p:cNvSpPr>
              <a:spLocks noChangeShapeType="1"/>
            </p:cNvSpPr>
            <p:nvPr/>
          </p:nvSpPr>
          <p:spPr bwMode="auto">
            <a:xfrm>
              <a:off x="5417975" y="4175823"/>
              <a:ext cx="1260475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>
              <a:off x="4178325" y="3506118"/>
              <a:ext cx="90488" cy="180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17"/>
            <p:cNvSpPr>
              <a:spLocks noChangeShapeType="1"/>
            </p:cNvSpPr>
            <p:nvPr/>
          </p:nvSpPr>
          <p:spPr bwMode="auto">
            <a:xfrm flipH="1" flipV="1">
              <a:off x="4494238" y="4180805"/>
              <a:ext cx="88900" cy="180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18"/>
            <p:cNvSpPr>
              <a:spLocks noChangeShapeType="1"/>
            </p:cNvSpPr>
            <p:nvPr/>
          </p:nvSpPr>
          <p:spPr bwMode="auto">
            <a:xfrm>
              <a:off x="4268813" y="3687093"/>
              <a:ext cx="225425" cy="4937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5" name="Object 39"/>
            <p:cNvGraphicFramePr>
              <a:graphicFrameLocks noChangeAspect="1"/>
            </p:cNvGraphicFramePr>
            <p:nvPr/>
          </p:nvGraphicFramePr>
          <p:xfrm>
            <a:off x="5997302" y="3284587"/>
            <a:ext cx="617538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837" name="Równanie" r:id="rId7" imgW="355320" imgH="241200" progId="Equation.3">
                    <p:embed/>
                  </p:oleObj>
                </mc:Choice>
                <mc:Fallback>
                  <p:oleObj name="Równanie" r:id="rId7" imgW="355320" imgH="24120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97302" y="3284587"/>
                          <a:ext cx="617538" cy="41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18773971"/>
                </p:ext>
              </p:extLst>
            </p:nvPr>
          </p:nvGraphicFramePr>
          <p:xfrm>
            <a:off x="7168352" y="3745322"/>
            <a:ext cx="46620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838" name="Równanie" r:id="rId9" imgW="266400" imgH="228600" progId="Equation.3">
                    <p:embed/>
                  </p:oleObj>
                </mc:Choice>
                <mc:Fallback>
                  <p:oleObj name="Równanie" r:id="rId9" imgW="266400" imgH="22860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68352" y="3745322"/>
                          <a:ext cx="46620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7791733"/>
                </p:ext>
              </p:extLst>
            </p:nvPr>
          </p:nvGraphicFramePr>
          <p:xfrm>
            <a:off x="3003550" y="2276475"/>
            <a:ext cx="488880" cy="355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839" name="Równanie" r:id="rId11" imgW="279360" imgH="203040" progId="Equation.3">
                    <p:embed/>
                  </p:oleObj>
                </mc:Choice>
                <mc:Fallback>
                  <p:oleObj name="Równanie" r:id="rId11" imgW="279360" imgH="203040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3550" y="2276475"/>
                          <a:ext cx="488880" cy="3553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ject 44"/>
            <p:cNvGraphicFramePr>
              <a:graphicFrameLocks noChangeAspect="1"/>
            </p:cNvGraphicFramePr>
            <p:nvPr/>
          </p:nvGraphicFramePr>
          <p:xfrm>
            <a:off x="5637262" y="3716635"/>
            <a:ext cx="574675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840" name="Równanie" r:id="rId13" imgW="330120" imgH="215640" progId="Equation.3">
                    <p:embed/>
                  </p:oleObj>
                </mc:Choice>
                <mc:Fallback>
                  <p:oleObj name="Równanie" r:id="rId13" imgW="330120" imgH="215640" progId="Equation.3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37262" y="3716635"/>
                          <a:ext cx="574675" cy="374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58708697"/>
                </p:ext>
              </p:extLst>
            </p:nvPr>
          </p:nvGraphicFramePr>
          <p:xfrm>
            <a:off x="4427984" y="2636912"/>
            <a:ext cx="139986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841" name="Równanie" r:id="rId15" imgW="799920" imgH="215640" progId="Equation.3">
                    <p:embed/>
                  </p:oleObj>
                </mc:Choice>
                <mc:Fallback>
                  <p:oleObj name="Równanie" r:id="rId15" imgW="799920" imgH="215640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7984" y="2636912"/>
                          <a:ext cx="1399860" cy="377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940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0930424"/>
              </p:ext>
            </p:extLst>
          </p:nvPr>
        </p:nvGraphicFramePr>
        <p:xfrm>
          <a:off x="1763688" y="4818625"/>
          <a:ext cx="5695950" cy="196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42" name="Equation" r:id="rId17" imgW="2666880" imgH="914400" progId="Equation.3">
                  <p:embed/>
                </p:oleObj>
              </mc:Choice>
              <mc:Fallback>
                <p:oleObj name="Equation" r:id="rId17" imgW="2666880" imgH="9144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818625"/>
                        <a:ext cx="5695950" cy="19653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pole tekstowe 42"/>
          <p:cNvSpPr txBox="1"/>
          <p:nvPr/>
        </p:nvSpPr>
        <p:spPr>
          <a:xfrm>
            <a:off x="5901277" y="810202"/>
            <a:ext cx="2480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b="1" dirty="0" smtClean="0">
                <a:latin typeface="+mn-lt"/>
              </a:rPr>
              <a:t>Praca nadprogowa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45" name="Obiek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993137"/>
              </p:ext>
            </p:extLst>
          </p:nvPr>
        </p:nvGraphicFramePr>
        <p:xfrm>
          <a:off x="2775992" y="2067542"/>
          <a:ext cx="33327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43" name="Równanie" r:id="rId19" imgW="190440" imgH="228600" progId="Equation.3">
                  <p:embed/>
                </p:oleObj>
              </mc:Choice>
              <mc:Fallback>
                <p:oleObj name="Równanie" r:id="rId19" imgW="190440" imgH="2286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5992" y="2067542"/>
                        <a:ext cx="33327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iek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1320202"/>
              </p:ext>
            </p:extLst>
          </p:nvPr>
        </p:nvGraphicFramePr>
        <p:xfrm>
          <a:off x="1112953" y="3172662"/>
          <a:ext cx="6527520" cy="888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44" name="Równanie" r:id="rId21" imgW="3263760" imgH="444240" progId="Equation.3">
                  <p:embed/>
                </p:oleObj>
              </mc:Choice>
              <mc:Fallback>
                <p:oleObj name="Równanie" r:id="rId21" imgW="3263760" imgH="4442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2953" y="3172662"/>
                        <a:ext cx="6527520" cy="8884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iek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655950"/>
              </p:ext>
            </p:extLst>
          </p:nvPr>
        </p:nvGraphicFramePr>
        <p:xfrm>
          <a:off x="2699792" y="2708920"/>
          <a:ext cx="86625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45" name="Równanie" r:id="rId23" imgW="495000" imgH="215640" progId="Equation.3">
                  <p:embed/>
                </p:oleObj>
              </mc:Choice>
              <mc:Fallback>
                <p:oleObj name="Równanie" r:id="rId23" imgW="495000" imgH="2156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708920"/>
                        <a:ext cx="86625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8244808" y="89708"/>
            <a:ext cx="849498" cy="849498"/>
          </a:xfrm>
          <a:prstGeom prst="rect">
            <a:avLst/>
          </a:prstGeom>
          <a:noFill/>
        </p:spPr>
      </p:pic>
      <p:sp>
        <p:nvSpPr>
          <p:cNvPr id="48" name="pole tekstowe 47"/>
          <p:cNvSpPr txBox="1"/>
          <p:nvPr/>
        </p:nvSpPr>
        <p:spPr>
          <a:xfrm>
            <a:off x="2648993" y="4447188"/>
            <a:ext cx="37321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b="1" dirty="0" smtClean="0">
                <a:latin typeface="+mn-lt"/>
              </a:rPr>
              <a:t>Sygnał</a:t>
            </a:r>
            <a:r>
              <a:rPr lang="pl-PL" sz="1800" b="1" dirty="0" smtClean="0">
                <a:latin typeface="+mn-lt"/>
              </a:rPr>
              <a:t> wyjściowy detektora FM</a:t>
            </a:r>
            <a:endParaRPr lang="pl-PL" sz="1800" b="1" dirty="0">
              <a:latin typeface="+mn-lt"/>
            </a:endParaRPr>
          </a:p>
        </p:txBody>
      </p: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672019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Detekcja FM – praca nadprogowa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8267718"/>
              </p:ext>
            </p:extLst>
          </p:nvPr>
        </p:nvGraphicFramePr>
        <p:xfrm>
          <a:off x="258503" y="3550957"/>
          <a:ext cx="749232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2" name="Equation" r:id="rId3" imgW="3746160" imgH="482400" progId="Equation.3">
                  <p:embed/>
                </p:oleObj>
              </mc:Choice>
              <mc:Fallback>
                <p:oleObj name="Equation" r:id="rId3" imgW="3746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503" y="3550957"/>
                        <a:ext cx="7492320" cy="9648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662102"/>
              </p:ext>
            </p:extLst>
          </p:nvPr>
        </p:nvGraphicFramePr>
        <p:xfrm>
          <a:off x="258503" y="4858694"/>
          <a:ext cx="6755760" cy="93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3" name="Equation" r:id="rId5" imgW="3377880" imgH="469800" progId="Equation.3">
                  <p:embed/>
                </p:oleObj>
              </mc:Choice>
              <mc:Fallback>
                <p:oleObj name="Equation" r:id="rId5" imgW="337788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503" y="4858694"/>
                        <a:ext cx="6755760" cy="9396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47688"/>
              </p:ext>
            </p:extLst>
          </p:nvPr>
        </p:nvGraphicFramePr>
        <p:xfrm>
          <a:off x="5418803" y="2382900"/>
          <a:ext cx="114264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4" name="Równanie" r:id="rId7" imgW="571320" imgH="431640" progId="Equation.3">
                  <p:embed/>
                </p:oleObj>
              </mc:Choice>
              <mc:Fallback>
                <p:oleObj name="Równanie" r:id="rId7" imgW="5713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8803" y="2382900"/>
                        <a:ext cx="1142640" cy="8632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76197"/>
              </p:ext>
            </p:extLst>
          </p:nvPr>
        </p:nvGraphicFramePr>
        <p:xfrm>
          <a:off x="7007130" y="2421060"/>
          <a:ext cx="1828800" cy="7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5" name="Równanie" r:id="rId9" imgW="914400" imgH="393480" progId="Equation.3">
                  <p:embed/>
                </p:oleObj>
              </mc:Choice>
              <mc:Fallback>
                <p:oleObj name="Równanie" r:id="rId9" imgW="914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7130" y="2421060"/>
                        <a:ext cx="1828800" cy="78696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6770110"/>
              </p:ext>
            </p:extLst>
          </p:nvPr>
        </p:nvGraphicFramePr>
        <p:xfrm>
          <a:off x="264167" y="2296222"/>
          <a:ext cx="4448175" cy="10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6" name="Equation" r:id="rId11" imgW="2082600" imgH="482400" progId="Equation.3">
                  <p:embed/>
                </p:oleObj>
              </mc:Choice>
              <mc:Fallback>
                <p:oleObj name="Equation" r:id="rId11" imgW="20826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167" y="2296222"/>
                        <a:ext cx="4448175" cy="103663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11190" y="1176"/>
            <a:ext cx="4546437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Tonowa modulacja FM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19456" y="609554"/>
            <a:ext cx="7216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chemeClr val="tx2"/>
                </a:solidFill>
                <a:latin typeface="+mn-lt"/>
              </a:rPr>
              <a:t>Zysk modulacyjny, cha-ka szumowa</a:t>
            </a:r>
            <a:endParaRPr lang="pl-PL" sz="2800" b="1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763292"/>
              </p:ext>
            </p:extLst>
          </p:nvPr>
        </p:nvGraphicFramePr>
        <p:xfrm>
          <a:off x="2805807" y="1112590"/>
          <a:ext cx="4089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7" name="Equation" r:id="rId13" imgW="2044440" imgH="228600" progId="Equation.3">
                  <p:embed/>
                </p:oleObj>
              </mc:Choice>
              <mc:Fallback>
                <p:oleObj name="Equation" r:id="rId13" imgW="2044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5807" y="1112590"/>
                        <a:ext cx="4089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074578"/>
              </p:ext>
            </p:extLst>
          </p:nvPr>
        </p:nvGraphicFramePr>
        <p:xfrm>
          <a:off x="179910" y="1138510"/>
          <a:ext cx="195552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8" name="Równanie" r:id="rId15" imgW="977760" imgH="215640" progId="Equation.3">
                  <p:embed/>
                </p:oleObj>
              </mc:Choice>
              <mc:Fallback>
                <p:oleObj name="Równanie" r:id="rId15" imgW="977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910" y="1138510"/>
                        <a:ext cx="1955520" cy="431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pole tekstowe 13"/>
          <p:cNvSpPr txBox="1"/>
          <p:nvPr/>
        </p:nvSpPr>
        <p:spPr>
          <a:xfrm>
            <a:off x="179910" y="1787888"/>
            <a:ext cx="33313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Na 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wyjściu odbiornika FM</a:t>
            </a:r>
            <a:endParaRPr lang="pl-PL" sz="2000" b="1" dirty="0">
              <a:solidFill>
                <a:srgbClr val="0033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787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3324375"/>
              </p:ext>
            </p:extLst>
          </p:nvPr>
        </p:nvGraphicFramePr>
        <p:xfrm>
          <a:off x="126092" y="1608022"/>
          <a:ext cx="428904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98" name="Equation" r:id="rId3" imgW="2450880" imgH="457200" progId="Equation.3">
                  <p:embed/>
                </p:oleObj>
              </mc:Choice>
              <mc:Fallback>
                <p:oleObj name="Equation" r:id="rId3" imgW="24508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92" y="1608022"/>
                        <a:ext cx="4289040" cy="8001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8701782"/>
              </p:ext>
            </p:extLst>
          </p:nvPr>
        </p:nvGraphicFramePr>
        <p:xfrm>
          <a:off x="4864100" y="2542868"/>
          <a:ext cx="236160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99" name="Równanie" r:id="rId5" imgW="1180800" imgH="431640" progId="Equation.3">
                  <p:embed/>
                </p:oleObj>
              </mc:Choice>
              <mc:Fallback>
                <p:oleObj name="Równanie" r:id="rId5" imgW="1180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4100" y="2542868"/>
                        <a:ext cx="2361600" cy="8632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111190" y="4168019"/>
            <a:ext cx="8015336" cy="2669422"/>
            <a:chOff x="86102" y="3904755"/>
            <a:chExt cx="8015336" cy="2669422"/>
          </a:xfrm>
        </p:grpSpPr>
        <p:sp>
          <p:nvSpPr>
            <p:cNvPr id="10" name="Text Box 83"/>
            <p:cNvSpPr txBox="1">
              <a:spLocks noChangeArrowheads="1"/>
            </p:cNvSpPr>
            <p:nvPr/>
          </p:nvSpPr>
          <p:spPr bwMode="auto">
            <a:xfrm>
              <a:off x="86102" y="5558514"/>
              <a:ext cx="8015336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Modulacja FM umożliwia wymianę szerokości pasma sygnału na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wielkość wyjściowego odstępu sygnał-szum.</a:t>
              </a:r>
            </a:p>
            <a:p>
              <a:r>
                <a:rPr lang="pl-PL" sz="2000" b="1" dirty="0" smtClean="0">
                  <a:latin typeface="+mn-lt"/>
                </a:rPr>
                <a:t>SNR rośnie 4x (6 </a:t>
              </a:r>
              <a:r>
                <a:rPr lang="pl-PL" sz="2000" b="1" dirty="0" err="1" smtClean="0">
                  <a:latin typeface="+mn-lt"/>
                </a:rPr>
                <a:t>dB</a:t>
              </a:r>
              <a:r>
                <a:rPr lang="pl-PL" sz="2000" b="1" dirty="0" smtClean="0">
                  <a:latin typeface="+mn-lt"/>
                </a:rPr>
                <a:t>), gdy szerokość pasma rośnie 2x (3 dek).</a:t>
              </a:r>
              <a:endParaRPr lang="pl-PL" sz="2000" b="1" dirty="0">
                <a:latin typeface="+mn-lt"/>
              </a:endParaRPr>
            </a:p>
          </p:txBody>
        </p:sp>
        <p:sp>
          <p:nvSpPr>
            <p:cNvPr id="18" name="Rectangle 17"/>
            <p:cNvSpPr txBox="1">
              <a:spLocks noChangeArrowheads="1"/>
            </p:cNvSpPr>
            <p:nvPr/>
          </p:nvSpPr>
          <p:spPr>
            <a:xfrm>
              <a:off x="86102" y="3904755"/>
              <a:ext cx="2875166" cy="371007"/>
            </a:xfrm>
            <a:prstGeom prst="rect">
              <a:avLst/>
            </a:prstGeom>
            <a:noFill/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90000"/>
                </a:lnSpc>
                <a:buFont typeface="Monotype Sorts" charset="2"/>
                <a:buNone/>
              </a:pPr>
              <a:r>
                <a:rPr lang="pl-PL" sz="2000" b="1" kern="0" dirty="0" smtClean="0">
                  <a:solidFill>
                    <a:schemeClr val="tx2"/>
                  </a:solidFill>
                </a:rPr>
                <a:t>Cha-ka szumowa FM</a:t>
              </a:r>
            </a:p>
          </p:txBody>
        </p:sp>
        <p:graphicFrame>
          <p:nvGraphicFramePr>
            <p:cNvPr id="20" name="Obiek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4783533"/>
                </p:ext>
              </p:extLst>
            </p:nvPr>
          </p:nvGraphicFramePr>
          <p:xfrm>
            <a:off x="4601651" y="4654173"/>
            <a:ext cx="3355380" cy="800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400" name="Równanie" r:id="rId7" imgW="1917360" imgH="457200" progId="Equation.3">
                    <p:embed/>
                  </p:oleObj>
                </mc:Choice>
                <mc:Fallback>
                  <p:oleObj name="Równanie" r:id="rId7" imgW="191736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601651" y="4654173"/>
                          <a:ext cx="3355380" cy="8001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7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6325910"/>
                </p:ext>
              </p:extLst>
            </p:nvPr>
          </p:nvGraphicFramePr>
          <p:xfrm>
            <a:off x="127955" y="4338220"/>
            <a:ext cx="3600450" cy="11106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401" name="Równanie" r:id="rId9" imgW="2057400" imgH="634680" progId="Equation.3">
                    <p:embed/>
                  </p:oleObj>
                </mc:Choice>
                <mc:Fallback>
                  <p:oleObj name="Równanie" r:id="rId9" imgW="2057400" imgH="634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7955" y="4338220"/>
                          <a:ext cx="3600450" cy="111069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11190" y="1176"/>
            <a:ext cx="4546437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Tonowa modulacja FM</a:t>
            </a:r>
          </a:p>
        </p:txBody>
      </p:sp>
      <p:sp>
        <p:nvSpPr>
          <p:cNvPr id="19" name="pole tekstowe 18"/>
          <p:cNvSpPr txBox="1"/>
          <p:nvPr/>
        </p:nvSpPr>
        <p:spPr>
          <a:xfrm>
            <a:off x="19456" y="609554"/>
            <a:ext cx="7216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chemeClr val="tx2"/>
                </a:solidFill>
                <a:latin typeface="+mn-lt"/>
              </a:rPr>
              <a:t>Zysk modulacyjny, cha-ka szumowa</a:t>
            </a:r>
            <a:endParaRPr lang="pl-PL" sz="2800" b="1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4766277" y="1132774"/>
            <a:ext cx="4187153" cy="1275348"/>
            <a:chOff x="4766277" y="1132774"/>
            <a:chExt cx="4187153" cy="1275348"/>
          </a:xfrm>
        </p:grpSpPr>
        <p:graphicFrame>
          <p:nvGraphicFramePr>
            <p:cNvPr id="12" name="Object 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3965343"/>
                </p:ext>
              </p:extLst>
            </p:nvPr>
          </p:nvGraphicFramePr>
          <p:xfrm>
            <a:off x="4864100" y="1608022"/>
            <a:ext cx="4089330" cy="800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402" name="Equation" r:id="rId11" imgW="2336760" imgH="457200" progId="Equation.3">
                    <p:embed/>
                  </p:oleObj>
                </mc:Choice>
                <mc:Fallback>
                  <p:oleObj name="Equation" r:id="rId11" imgW="233676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64100" y="1608022"/>
                          <a:ext cx="4089330" cy="8001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Rectangle 17"/>
            <p:cNvSpPr txBox="1">
              <a:spLocks noChangeArrowheads="1"/>
            </p:cNvSpPr>
            <p:nvPr/>
          </p:nvSpPr>
          <p:spPr>
            <a:xfrm>
              <a:off x="4766277" y="1132774"/>
              <a:ext cx="2875166" cy="371007"/>
            </a:xfrm>
            <a:prstGeom prst="rect">
              <a:avLst/>
            </a:prstGeom>
            <a:noFill/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90000"/>
                </a:lnSpc>
                <a:buFont typeface="Monotype Sorts" charset="2"/>
                <a:buNone/>
              </a:pPr>
              <a:r>
                <a:rPr lang="pl-PL" sz="2000" b="1" kern="0" dirty="0" smtClean="0">
                  <a:solidFill>
                    <a:schemeClr val="tx2"/>
                  </a:solidFill>
                </a:rPr>
                <a:t>Zysk modulacyjny FM</a:t>
              </a:r>
            </a:p>
          </p:txBody>
        </p:sp>
      </p:grpSp>
      <p:sp>
        <p:nvSpPr>
          <p:cNvPr id="14" name="pole tekstowe 13"/>
          <p:cNvSpPr txBox="1"/>
          <p:nvPr/>
        </p:nvSpPr>
        <p:spPr>
          <a:xfrm>
            <a:off x="105510" y="1089791"/>
            <a:ext cx="3174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Na 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</a:rPr>
              <a:t>wejściu detektora FM</a:t>
            </a:r>
            <a:endParaRPr lang="pl-PL" sz="2000" b="1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4766277" y="3589529"/>
            <a:ext cx="4000500" cy="1123471"/>
            <a:chOff x="4766277" y="3589529"/>
            <a:chExt cx="4000500" cy="1123471"/>
          </a:xfrm>
        </p:grpSpPr>
        <p:graphicFrame>
          <p:nvGraphicFramePr>
            <p:cNvPr id="16" name="Object 8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27157218"/>
                </p:ext>
              </p:extLst>
            </p:nvPr>
          </p:nvGraphicFramePr>
          <p:xfrm>
            <a:off x="4766277" y="3912900"/>
            <a:ext cx="4000500" cy="800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403" name="Equation" r:id="rId13" imgW="2286000" imgH="457200" progId="Equation.3">
                    <p:embed/>
                  </p:oleObj>
                </mc:Choice>
                <mc:Fallback>
                  <p:oleObj name="Equation" r:id="rId13" imgW="228600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6277" y="3912900"/>
                          <a:ext cx="4000500" cy="8001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Rectangle 17"/>
            <p:cNvSpPr txBox="1">
              <a:spLocks noChangeArrowheads="1"/>
            </p:cNvSpPr>
            <p:nvPr/>
          </p:nvSpPr>
          <p:spPr>
            <a:xfrm>
              <a:off x="4766277" y="3589529"/>
              <a:ext cx="2875166" cy="371007"/>
            </a:xfrm>
            <a:prstGeom prst="rect">
              <a:avLst/>
            </a:prstGeom>
            <a:noFill/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90000"/>
                </a:lnSpc>
                <a:buFont typeface="Monotype Sorts" charset="2"/>
                <a:buNone/>
              </a:pPr>
              <a:r>
                <a:rPr lang="pl-PL" sz="2000" b="1" kern="0" dirty="0" smtClean="0">
                  <a:solidFill>
                    <a:schemeClr val="tx2"/>
                  </a:solidFill>
                </a:rPr>
                <a:t>Zysk </a:t>
              </a:r>
              <a:r>
                <a:rPr lang="pl-PL" sz="2000" b="1" kern="0" dirty="0" smtClean="0">
                  <a:solidFill>
                    <a:schemeClr val="tx2"/>
                  </a:solidFill>
                </a:rPr>
                <a:t>FM vs AM</a:t>
              </a:r>
              <a:endParaRPr lang="pl-PL" sz="2000" b="1" kern="0" dirty="0" smtClean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434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19114"/>
            <a:ext cx="4389867" cy="3292401"/>
          </a:xfrm>
          <a:prstGeom prst="rect">
            <a:avLst/>
          </a:prstGeom>
        </p:spPr>
      </p:pic>
      <p:graphicFrame>
        <p:nvGraphicFramePr>
          <p:cNvPr id="6" name="Objec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3128151"/>
              </p:ext>
            </p:extLst>
          </p:nvPr>
        </p:nvGraphicFramePr>
        <p:xfrm>
          <a:off x="4233343" y="3286791"/>
          <a:ext cx="733320" cy="355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19" name="Równanie" r:id="rId4" imgW="419040" imgH="203040" progId="Equation.3">
                  <p:embed/>
                </p:oleObj>
              </mc:Choice>
              <mc:Fallback>
                <p:oleObj name="Równanie" r:id="rId4" imgW="4190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3343" y="3286791"/>
                        <a:ext cx="733320" cy="3553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331876"/>
              </p:ext>
            </p:extLst>
          </p:nvPr>
        </p:nvGraphicFramePr>
        <p:xfrm>
          <a:off x="1641055" y="1059187"/>
          <a:ext cx="8662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20" name="Equation" r:id="rId6" imgW="495000" imgH="228600" progId="Equation.3">
                  <p:embed/>
                </p:oleObj>
              </mc:Choice>
              <mc:Fallback>
                <p:oleObj name="Equation" r:id="rId6" imgW="495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1055" y="1059187"/>
                        <a:ext cx="8662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759543"/>
              </p:ext>
            </p:extLst>
          </p:nvPr>
        </p:nvGraphicFramePr>
        <p:xfrm>
          <a:off x="1785071" y="2181047"/>
          <a:ext cx="481811" cy="23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21" name="Equation" r:id="rId8" imgW="342720" imgH="164880" progId="Equation.3">
                  <p:embed/>
                </p:oleObj>
              </mc:Choice>
              <mc:Fallback>
                <p:oleObj name="Equation" r:id="rId8" imgW="342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071" y="2181047"/>
                        <a:ext cx="481811" cy="2337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66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2029331"/>
              </p:ext>
            </p:extLst>
          </p:nvPr>
        </p:nvGraphicFramePr>
        <p:xfrm>
          <a:off x="4318621" y="1947685"/>
          <a:ext cx="515938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22" name="Equation" r:id="rId10" imgW="368280" imgH="164880" progId="Equation.3">
                  <p:embed/>
                </p:oleObj>
              </mc:Choice>
              <mc:Fallback>
                <p:oleObj name="Equation" r:id="rId10" imgW="368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621" y="1947685"/>
                        <a:ext cx="515938" cy="23336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70C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309494"/>
              </p:ext>
            </p:extLst>
          </p:nvPr>
        </p:nvGraphicFramePr>
        <p:xfrm>
          <a:off x="2776814" y="1689266"/>
          <a:ext cx="515938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23" name="Equation" r:id="rId12" imgW="368280" imgH="164880" progId="Equation.3">
                  <p:embed/>
                </p:oleObj>
              </mc:Choice>
              <mc:Fallback>
                <p:oleObj name="Equation" r:id="rId12" imgW="368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6814" y="1689266"/>
                        <a:ext cx="515938" cy="23336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51484"/>
              </p:ext>
            </p:extLst>
          </p:nvPr>
        </p:nvGraphicFramePr>
        <p:xfrm>
          <a:off x="3750783" y="1073737"/>
          <a:ext cx="498475" cy="25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24" name="Equation" r:id="rId14" imgW="355320" imgH="177480" progId="Equation.3">
                  <p:embed/>
                </p:oleObj>
              </mc:Choice>
              <mc:Fallback>
                <p:oleObj name="Equation" r:id="rId14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0783" y="1073737"/>
                        <a:ext cx="498475" cy="2524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7030A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811127"/>
              </p:ext>
            </p:extLst>
          </p:nvPr>
        </p:nvGraphicFramePr>
        <p:xfrm>
          <a:off x="5192713" y="842464"/>
          <a:ext cx="3635375" cy="156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25" name="Równanie" r:id="rId16" imgW="1955520" imgH="838080" progId="Equation.3">
                  <p:embed/>
                </p:oleObj>
              </mc:Choice>
              <mc:Fallback>
                <p:oleObj name="Równanie" r:id="rId16" imgW="195552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2713" y="842464"/>
                        <a:ext cx="3635375" cy="1560513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a 23"/>
          <p:cNvGrpSpPr/>
          <p:nvPr/>
        </p:nvGrpSpPr>
        <p:grpSpPr>
          <a:xfrm>
            <a:off x="128912" y="1270223"/>
            <a:ext cx="8187504" cy="5262672"/>
            <a:chOff x="128912" y="1270223"/>
            <a:chExt cx="8187504" cy="5262672"/>
          </a:xfrm>
        </p:grpSpPr>
        <p:sp>
          <p:nvSpPr>
            <p:cNvPr id="14" name="Prostokąt 13"/>
            <p:cNvSpPr/>
            <p:nvPr/>
          </p:nvSpPr>
          <p:spPr>
            <a:xfrm>
              <a:off x="128912" y="5517232"/>
              <a:ext cx="8187504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Zakres wymiany </a:t>
              </a:r>
              <a:r>
                <a:rPr lang="pl-PL" sz="2000" b="1" i="1" dirty="0" smtClean="0">
                  <a:latin typeface="+mn-lt"/>
                </a:rPr>
                <a:t>SNR</a:t>
              </a:r>
              <a:r>
                <a:rPr lang="pl-PL" sz="2000" b="1" dirty="0" smtClean="0">
                  <a:latin typeface="+mn-lt"/>
                </a:rPr>
                <a:t> – pasmo jest ograniczony efektem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progowym (nadmierne </a:t>
              </a:r>
              <a:r>
                <a:rPr lang="pl-PL" sz="2000" b="1" dirty="0">
                  <a:latin typeface="+mn-lt"/>
                </a:rPr>
                <a:t>poszerzenie pasma systemu FM może</a:t>
              </a:r>
              <a:br>
                <a:rPr lang="pl-PL" sz="2000" b="1" dirty="0">
                  <a:latin typeface="+mn-lt"/>
                </a:rPr>
              </a:br>
              <a:r>
                <a:rPr lang="pl-PL" sz="2000" b="1" dirty="0">
                  <a:latin typeface="+mn-lt"/>
                </a:rPr>
                <a:t>spowodować przejście systemu do obszaru pracy </a:t>
              </a:r>
              <a:r>
                <a:rPr lang="pl-PL" sz="2000" b="1" dirty="0" smtClean="0">
                  <a:latin typeface="+mn-lt"/>
                </a:rPr>
                <a:t>podprogowej).</a:t>
              </a:r>
              <a:endParaRPr lang="pl-PL" sz="2000" b="1" dirty="0">
                <a:latin typeface="+mn-lt"/>
              </a:endParaRPr>
            </a:p>
          </p:txBody>
        </p:sp>
        <p:cxnSp>
          <p:nvCxnSpPr>
            <p:cNvPr id="19" name="Łącznik prosty 18"/>
            <p:cNvCxnSpPr/>
            <p:nvPr/>
          </p:nvCxnSpPr>
          <p:spPr bwMode="auto">
            <a:xfrm>
              <a:off x="3563888" y="1270223"/>
              <a:ext cx="0" cy="424700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" name="Grupa 25"/>
          <p:cNvGrpSpPr/>
          <p:nvPr/>
        </p:nvGrpSpPr>
        <p:grpSpPr>
          <a:xfrm>
            <a:off x="3851920" y="1270223"/>
            <a:ext cx="4448581" cy="4152714"/>
            <a:chOff x="3851920" y="1270223"/>
            <a:chExt cx="4448581" cy="4152714"/>
          </a:xfrm>
        </p:grpSpPr>
        <p:sp>
          <p:nvSpPr>
            <p:cNvPr id="13" name="Text Box 171"/>
            <p:cNvSpPr txBox="1">
              <a:spLocks noChangeArrowheads="1"/>
            </p:cNvSpPr>
            <p:nvPr/>
          </p:nvSpPr>
          <p:spPr bwMode="auto">
            <a:xfrm>
              <a:off x="4210473" y="4099498"/>
              <a:ext cx="4090028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Poszerzanie pasma systemu FM powoduje wzrost wyjściowego odstępu sygnał-szum (wymiana </a:t>
              </a:r>
              <a:r>
                <a:rPr lang="pl-PL" sz="2000" b="1" i="1" dirty="0" smtClean="0">
                  <a:solidFill>
                    <a:srgbClr val="003399"/>
                  </a:solidFill>
                  <a:latin typeface="+mn-lt"/>
                </a:rPr>
                <a:t>SNR</a:t>
              </a:r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 – pasmo).</a:t>
              </a:r>
            </a:p>
          </p:txBody>
        </p:sp>
        <p:cxnSp>
          <p:nvCxnSpPr>
            <p:cNvPr id="18" name="Łącznik prosty 17"/>
            <p:cNvCxnSpPr/>
            <p:nvPr/>
          </p:nvCxnSpPr>
          <p:spPr bwMode="auto">
            <a:xfrm>
              <a:off x="3851920" y="1270223"/>
              <a:ext cx="0" cy="3386366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Łącznik prosty 21"/>
            <p:cNvCxnSpPr/>
            <p:nvPr/>
          </p:nvCxnSpPr>
          <p:spPr bwMode="auto">
            <a:xfrm>
              <a:off x="3851920" y="4656589"/>
              <a:ext cx="37446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27" name="Obi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0397181"/>
              </p:ext>
            </p:extLst>
          </p:nvPr>
        </p:nvGraphicFramePr>
        <p:xfrm>
          <a:off x="5192713" y="2611081"/>
          <a:ext cx="3232150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26" name="Equation" r:id="rId18" imgW="1473120" imgH="431640" progId="Equation.3">
                  <p:embed/>
                </p:oleObj>
              </mc:Choice>
              <mc:Fallback>
                <p:oleObj name="Equation" r:id="rId18" imgW="14731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192713" y="2611081"/>
                        <a:ext cx="3232150" cy="94773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2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4258769"/>
              </p:ext>
            </p:extLst>
          </p:nvPr>
        </p:nvGraphicFramePr>
        <p:xfrm>
          <a:off x="128912" y="3089630"/>
          <a:ext cx="3256308" cy="930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27" name="Equation" r:id="rId20" imgW="2438280" imgH="711000" progId="Equation.3">
                  <p:embed/>
                </p:oleObj>
              </mc:Choice>
              <mc:Fallback>
                <p:oleObj name="Equation" r:id="rId20" imgW="24382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912" y="3089630"/>
                        <a:ext cx="3256308" cy="93054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22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111190" y="1176"/>
            <a:ext cx="8816837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Cha-ka szumowa FM – wymiana SNR/pasmo</a:t>
            </a:r>
            <a:endParaRPr kumimoji="1" lang="pl-PL" sz="3200" b="1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85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4967695"/>
              </p:ext>
            </p:extLst>
          </p:nvPr>
        </p:nvGraphicFramePr>
        <p:xfrm>
          <a:off x="3761854" y="3036253"/>
          <a:ext cx="33327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42" name="Równanie" r:id="rId3" imgW="190440" imgH="228600" progId="Equation.3">
                  <p:embed/>
                </p:oleObj>
              </mc:Choice>
              <mc:Fallback>
                <p:oleObj name="Równanie" r:id="rId3" imgW="190440" imgH="228600" progId="Equation.3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1854" y="3036253"/>
                        <a:ext cx="333270" cy="400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6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40051748"/>
              </p:ext>
            </p:extLst>
          </p:nvPr>
        </p:nvGraphicFramePr>
        <p:xfrm>
          <a:off x="2428774" y="4514439"/>
          <a:ext cx="133308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43" name="Equation" r:id="rId5" imgW="761760" imgH="215640" progId="Equation.3">
                  <p:embed/>
                </p:oleObj>
              </mc:Choice>
              <mc:Fallback>
                <p:oleObj name="Equation" r:id="rId5" imgW="761760" imgH="21564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774" y="4514439"/>
                        <a:ext cx="133308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7" name="Rectangle 4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48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0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1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2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3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4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5" name="Rectangle 12"/>
          <p:cNvSpPr>
            <a:spLocks noChangeArrowheads="1"/>
          </p:cNvSpPr>
          <p:nvPr/>
        </p:nvSpPr>
        <p:spPr bwMode="auto">
          <a:xfrm>
            <a:off x="4871517" y="3538624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4357" name="Rectangle 15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8" name="Rectangle 16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9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0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1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2" name="Rectangle 21"/>
          <p:cNvSpPr>
            <a:spLocks noChangeArrowheads="1"/>
          </p:cNvSpPr>
          <p:nvPr/>
        </p:nvSpPr>
        <p:spPr bwMode="auto">
          <a:xfrm flipV="1">
            <a:off x="0" y="306228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pl-PL"/>
          </a:p>
        </p:txBody>
      </p:sp>
      <p:sp>
        <p:nvSpPr>
          <p:cNvPr id="14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5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7" name="Rectangle 2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8" name="Rectangle 2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9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0" name="Rectangle 2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1" name="Rectangle 3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2" name="Rectangle 33"/>
          <p:cNvSpPr>
            <a:spLocks noChangeArrowheads="1"/>
          </p:cNvSpPr>
          <p:nvPr/>
        </p:nvSpPr>
        <p:spPr bwMode="auto">
          <a:xfrm>
            <a:off x="4031729" y="361727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4373" name="Line 35"/>
          <p:cNvSpPr>
            <a:spLocks noChangeShapeType="1"/>
          </p:cNvSpPr>
          <p:nvPr/>
        </p:nvSpPr>
        <p:spPr bwMode="auto">
          <a:xfrm flipV="1">
            <a:off x="2295003" y="3593932"/>
            <a:ext cx="6985" cy="8051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4" name="Line 36"/>
          <p:cNvSpPr>
            <a:spLocks noChangeShapeType="1"/>
          </p:cNvSpPr>
          <p:nvPr/>
        </p:nvSpPr>
        <p:spPr bwMode="auto">
          <a:xfrm>
            <a:off x="2318817" y="4168861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5" name="Freeform 37"/>
          <p:cNvSpPr>
            <a:spLocks/>
          </p:cNvSpPr>
          <p:nvPr/>
        </p:nvSpPr>
        <p:spPr bwMode="auto">
          <a:xfrm>
            <a:off x="2326754" y="4083136"/>
            <a:ext cx="2976563" cy="146050"/>
          </a:xfrm>
          <a:custGeom>
            <a:avLst/>
            <a:gdLst>
              <a:gd name="T0" fmla="*/ 2147483647 w 1875"/>
              <a:gd name="T1" fmla="*/ 2147483647 h 92"/>
              <a:gd name="T2" fmla="*/ 2147483647 w 1875"/>
              <a:gd name="T3" fmla="*/ 2147483647 h 92"/>
              <a:gd name="T4" fmla="*/ 2147483647 w 1875"/>
              <a:gd name="T5" fmla="*/ 2147483647 h 92"/>
              <a:gd name="T6" fmla="*/ 2147483647 w 1875"/>
              <a:gd name="T7" fmla="*/ 2147483647 h 92"/>
              <a:gd name="T8" fmla="*/ 2147483647 w 1875"/>
              <a:gd name="T9" fmla="*/ 2147483647 h 92"/>
              <a:gd name="T10" fmla="*/ 2147483647 w 1875"/>
              <a:gd name="T11" fmla="*/ 2147483647 h 92"/>
              <a:gd name="T12" fmla="*/ 2147483647 w 1875"/>
              <a:gd name="T13" fmla="*/ 2147483647 h 92"/>
              <a:gd name="T14" fmla="*/ 2147483647 w 1875"/>
              <a:gd name="T15" fmla="*/ 2147483647 h 92"/>
              <a:gd name="T16" fmla="*/ 2147483647 w 1875"/>
              <a:gd name="T17" fmla="*/ 2147483647 h 92"/>
              <a:gd name="T18" fmla="*/ 2147483647 w 1875"/>
              <a:gd name="T19" fmla="*/ 2147483647 h 92"/>
              <a:gd name="T20" fmla="*/ 2147483647 w 1875"/>
              <a:gd name="T21" fmla="*/ 2147483647 h 92"/>
              <a:gd name="T22" fmla="*/ 2147483647 w 1875"/>
              <a:gd name="T23" fmla="*/ 2147483647 h 92"/>
              <a:gd name="T24" fmla="*/ 2147483647 w 1875"/>
              <a:gd name="T25" fmla="*/ 2147483647 h 92"/>
              <a:gd name="T26" fmla="*/ 2147483647 w 1875"/>
              <a:gd name="T27" fmla="*/ 2147483647 h 92"/>
              <a:gd name="T28" fmla="*/ 2147483647 w 1875"/>
              <a:gd name="T29" fmla="*/ 2147483647 h 92"/>
              <a:gd name="T30" fmla="*/ 2147483647 w 1875"/>
              <a:gd name="T31" fmla="*/ 2147483647 h 92"/>
              <a:gd name="T32" fmla="*/ 2147483647 w 1875"/>
              <a:gd name="T33" fmla="*/ 2147483647 h 92"/>
              <a:gd name="T34" fmla="*/ 2147483647 w 1875"/>
              <a:gd name="T35" fmla="*/ 2147483647 h 92"/>
              <a:gd name="T36" fmla="*/ 2147483647 w 1875"/>
              <a:gd name="T37" fmla="*/ 2147483647 h 92"/>
              <a:gd name="T38" fmla="*/ 2147483647 w 1875"/>
              <a:gd name="T39" fmla="*/ 2147483647 h 92"/>
              <a:gd name="T40" fmla="*/ 2147483647 w 1875"/>
              <a:gd name="T41" fmla="*/ 2147483647 h 92"/>
              <a:gd name="T42" fmla="*/ 2147483647 w 1875"/>
              <a:gd name="T43" fmla="*/ 2147483647 h 92"/>
              <a:gd name="T44" fmla="*/ 2147483647 w 1875"/>
              <a:gd name="T45" fmla="*/ 2147483647 h 92"/>
              <a:gd name="T46" fmla="*/ 2147483647 w 1875"/>
              <a:gd name="T47" fmla="*/ 2147483647 h 92"/>
              <a:gd name="T48" fmla="*/ 2147483647 w 1875"/>
              <a:gd name="T49" fmla="*/ 2147483647 h 92"/>
              <a:gd name="T50" fmla="*/ 2147483647 w 1875"/>
              <a:gd name="T51" fmla="*/ 2147483647 h 92"/>
              <a:gd name="T52" fmla="*/ 2147483647 w 1875"/>
              <a:gd name="T53" fmla="*/ 2147483647 h 92"/>
              <a:gd name="T54" fmla="*/ 2147483647 w 1875"/>
              <a:gd name="T55" fmla="*/ 2147483647 h 92"/>
              <a:gd name="T56" fmla="*/ 2147483647 w 1875"/>
              <a:gd name="T57" fmla="*/ 2147483647 h 92"/>
              <a:gd name="T58" fmla="*/ 2147483647 w 1875"/>
              <a:gd name="T59" fmla="*/ 2147483647 h 92"/>
              <a:gd name="T60" fmla="*/ 2147483647 w 1875"/>
              <a:gd name="T61" fmla="*/ 2147483647 h 92"/>
              <a:gd name="T62" fmla="*/ 2147483647 w 1875"/>
              <a:gd name="T63" fmla="*/ 2147483647 h 92"/>
              <a:gd name="T64" fmla="*/ 2147483647 w 1875"/>
              <a:gd name="T65" fmla="*/ 2147483647 h 92"/>
              <a:gd name="T66" fmla="*/ 2147483647 w 1875"/>
              <a:gd name="T67" fmla="*/ 2147483647 h 92"/>
              <a:gd name="T68" fmla="*/ 2147483647 w 1875"/>
              <a:gd name="T69" fmla="*/ 2147483647 h 92"/>
              <a:gd name="T70" fmla="*/ 2147483647 w 1875"/>
              <a:gd name="T71" fmla="*/ 2147483647 h 92"/>
              <a:gd name="T72" fmla="*/ 2147483647 w 1875"/>
              <a:gd name="T73" fmla="*/ 2147483647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875"/>
              <a:gd name="T112" fmla="*/ 0 h 92"/>
              <a:gd name="T113" fmla="*/ 1875 w 1875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875" h="92">
                <a:moveTo>
                  <a:pt x="0" y="50"/>
                </a:moveTo>
                <a:cubicBezTo>
                  <a:pt x="1" y="47"/>
                  <a:pt x="2" y="44"/>
                  <a:pt x="3" y="41"/>
                </a:cubicBezTo>
                <a:cubicBezTo>
                  <a:pt x="15" y="17"/>
                  <a:pt x="16" y="52"/>
                  <a:pt x="27" y="59"/>
                </a:cubicBezTo>
                <a:cubicBezTo>
                  <a:pt x="30" y="61"/>
                  <a:pt x="33" y="63"/>
                  <a:pt x="36" y="65"/>
                </a:cubicBezTo>
                <a:cubicBezTo>
                  <a:pt x="57" y="51"/>
                  <a:pt x="50" y="59"/>
                  <a:pt x="60" y="44"/>
                </a:cubicBezTo>
                <a:cubicBezTo>
                  <a:pt x="78" y="48"/>
                  <a:pt x="82" y="59"/>
                  <a:pt x="99" y="65"/>
                </a:cubicBezTo>
                <a:cubicBezTo>
                  <a:pt x="105" y="61"/>
                  <a:pt x="111" y="57"/>
                  <a:pt x="117" y="53"/>
                </a:cubicBezTo>
                <a:cubicBezTo>
                  <a:pt x="120" y="51"/>
                  <a:pt x="126" y="47"/>
                  <a:pt x="126" y="47"/>
                </a:cubicBezTo>
                <a:cubicBezTo>
                  <a:pt x="138" y="51"/>
                  <a:pt x="141" y="59"/>
                  <a:pt x="150" y="68"/>
                </a:cubicBezTo>
                <a:cubicBezTo>
                  <a:pt x="166" y="64"/>
                  <a:pt x="166" y="63"/>
                  <a:pt x="177" y="53"/>
                </a:cubicBezTo>
                <a:cubicBezTo>
                  <a:pt x="182" y="48"/>
                  <a:pt x="195" y="41"/>
                  <a:pt x="195" y="41"/>
                </a:cubicBezTo>
                <a:cubicBezTo>
                  <a:pt x="204" y="47"/>
                  <a:pt x="212" y="56"/>
                  <a:pt x="222" y="62"/>
                </a:cubicBezTo>
                <a:cubicBezTo>
                  <a:pt x="228" y="65"/>
                  <a:pt x="240" y="68"/>
                  <a:pt x="240" y="68"/>
                </a:cubicBezTo>
                <a:cubicBezTo>
                  <a:pt x="258" y="62"/>
                  <a:pt x="256" y="52"/>
                  <a:pt x="270" y="47"/>
                </a:cubicBezTo>
                <a:cubicBezTo>
                  <a:pt x="287" y="50"/>
                  <a:pt x="290" y="56"/>
                  <a:pt x="303" y="65"/>
                </a:cubicBezTo>
                <a:cubicBezTo>
                  <a:pt x="311" y="64"/>
                  <a:pt x="319" y="65"/>
                  <a:pt x="327" y="62"/>
                </a:cubicBezTo>
                <a:cubicBezTo>
                  <a:pt x="334" y="60"/>
                  <a:pt x="339" y="54"/>
                  <a:pt x="345" y="50"/>
                </a:cubicBezTo>
                <a:cubicBezTo>
                  <a:pt x="348" y="48"/>
                  <a:pt x="354" y="44"/>
                  <a:pt x="354" y="44"/>
                </a:cubicBezTo>
                <a:cubicBezTo>
                  <a:pt x="374" y="47"/>
                  <a:pt x="382" y="57"/>
                  <a:pt x="396" y="71"/>
                </a:cubicBezTo>
                <a:cubicBezTo>
                  <a:pt x="404" y="69"/>
                  <a:pt x="414" y="71"/>
                  <a:pt x="420" y="65"/>
                </a:cubicBezTo>
                <a:cubicBezTo>
                  <a:pt x="444" y="41"/>
                  <a:pt x="421" y="51"/>
                  <a:pt x="441" y="44"/>
                </a:cubicBezTo>
                <a:cubicBezTo>
                  <a:pt x="450" y="45"/>
                  <a:pt x="460" y="43"/>
                  <a:pt x="468" y="47"/>
                </a:cubicBezTo>
                <a:cubicBezTo>
                  <a:pt x="476" y="51"/>
                  <a:pt x="486" y="65"/>
                  <a:pt x="486" y="65"/>
                </a:cubicBezTo>
                <a:cubicBezTo>
                  <a:pt x="530" y="61"/>
                  <a:pt x="512" y="63"/>
                  <a:pt x="540" y="44"/>
                </a:cubicBezTo>
                <a:cubicBezTo>
                  <a:pt x="560" y="51"/>
                  <a:pt x="538" y="41"/>
                  <a:pt x="555" y="56"/>
                </a:cubicBezTo>
                <a:cubicBezTo>
                  <a:pt x="560" y="61"/>
                  <a:pt x="573" y="68"/>
                  <a:pt x="573" y="68"/>
                </a:cubicBezTo>
                <a:cubicBezTo>
                  <a:pt x="596" y="63"/>
                  <a:pt x="606" y="50"/>
                  <a:pt x="624" y="38"/>
                </a:cubicBezTo>
                <a:cubicBezTo>
                  <a:pt x="633" y="51"/>
                  <a:pt x="643" y="63"/>
                  <a:pt x="654" y="74"/>
                </a:cubicBezTo>
                <a:cubicBezTo>
                  <a:pt x="676" y="70"/>
                  <a:pt x="695" y="53"/>
                  <a:pt x="714" y="41"/>
                </a:cubicBezTo>
                <a:cubicBezTo>
                  <a:pt x="735" y="44"/>
                  <a:pt x="736" y="39"/>
                  <a:pt x="747" y="53"/>
                </a:cubicBezTo>
                <a:cubicBezTo>
                  <a:pt x="751" y="59"/>
                  <a:pt x="759" y="71"/>
                  <a:pt x="759" y="71"/>
                </a:cubicBezTo>
                <a:cubicBezTo>
                  <a:pt x="775" y="66"/>
                  <a:pt x="766" y="71"/>
                  <a:pt x="780" y="50"/>
                </a:cubicBezTo>
                <a:cubicBezTo>
                  <a:pt x="784" y="44"/>
                  <a:pt x="798" y="38"/>
                  <a:pt x="798" y="38"/>
                </a:cubicBezTo>
                <a:cubicBezTo>
                  <a:pt x="811" y="51"/>
                  <a:pt x="809" y="71"/>
                  <a:pt x="828" y="77"/>
                </a:cubicBezTo>
                <a:cubicBezTo>
                  <a:pt x="843" y="62"/>
                  <a:pt x="861" y="47"/>
                  <a:pt x="879" y="35"/>
                </a:cubicBezTo>
                <a:cubicBezTo>
                  <a:pt x="881" y="31"/>
                  <a:pt x="882" y="26"/>
                  <a:pt x="885" y="23"/>
                </a:cubicBezTo>
                <a:cubicBezTo>
                  <a:pt x="904" y="0"/>
                  <a:pt x="903" y="56"/>
                  <a:pt x="912" y="62"/>
                </a:cubicBezTo>
                <a:cubicBezTo>
                  <a:pt x="915" y="64"/>
                  <a:pt x="918" y="66"/>
                  <a:pt x="921" y="68"/>
                </a:cubicBezTo>
                <a:cubicBezTo>
                  <a:pt x="927" y="87"/>
                  <a:pt x="931" y="69"/>
                  <a:pt x="939" y="62"/>
                </a:cubicBezTo>
                <a:cubicBezTo>
                  <a:pt x="944" y="57"/>
                  <a:pt x="957" y="50"/>
                  <a:pt x="957" y="50"/>
                </a:cubicBezTo>
                <a:cubicBezTo>
                  <a:pt x="965" y="52"/>
                  <a:pt x="975" y="50"/>
                  <a:pt x="981" y="56"/>
                </a:cubicBezTo>
                <a:cubicBezTo>
                  <a:pt x="997" y="72"/>
                  <a:pt x="969" y="60"/>
                  <a:pt x="993" y="68"/>
                </a:cubicBezTo>
                <a:cubicBezTo>
                  <a:pt x="1009" y="63"/>
                  <a:pt x="1018" y="47"/>
                  <a:pt x="1035" y="41"/>
                </a:cubicBezTo>
                <a:cubicBezTo>
                  <a:pt x="1046" y="45"/>
                  <a:pt x="1052" y="52"/>
                  <a:pt x="1062" y="59"/>
                </a:cubicBezTo>
                <a:cubicBezTo>
                  <a:pt x="1079" y="85"/>
                  <a:pt x="1102" y="50"/>
                  <a:pt x="1125" y="44"/>
                </a:cubicBezTo>
                <a:cubicBezTo>
                  <a:pt x="1133" y="45"/>
                  <a:pt x="1141" y="44"/>
                  <a:pt x="1149" y="47"/>
                </a:cubicBezTo>
                <a:cubicBezTo>
                  <a:pt x="1161" y="51"/>
                  <a:pt x="1160" y="64"/>
                  <a:pt x="1173" y="68"/>
                </a:cubicBezTo>
                <a:cubicBezTo>
                  <a:pt x="1179" y="62"/>
                  <a:pt x="1183" y="56"/>
                  <a:pt x="1191" y="53"/>
                </a:cubicBezTo>
                <a:cubicBezTo>
                  <a:pt x="1197" y="50"/>
                  <a:pt x="1209" y="47"/>
                  <a:pt x="1209" y="47"/>
                </a:cubicBezTo>
                <a:cubicBezTo>
                  <a:pt x="1244" y="51"/>
                  <a:pt x="1231" y="47"/>
                  <a:pt x="1245" y="68"/>
                </a:cubicBezTo>
                <a:cubicBezTo>
                  <a:pt x="1257" y="64"/>
                  <a:pt x="1269" y="60"/>
                  <a:pt x="1281" y="56"/>
                </a:cubicBezTo>
                <a:cubicBezTo>
                  <a:pt x="1287" y="54"/>
                  <a:pt x="1299" y="50"/>
                  <a:pt x="1299" y="50"/>
                </a:cubicBezTo>
                <a:cubicBezTo>
                  <a:pt x="1326" y="53"/>
                  <a:pt x="1328" y="49"/>
                  <a:pt x="1335" y="71"/>
                </a:cubicBezTo>
                <a:lnTo>
                  <a:pt x="1359" y="47"/>
                </a:lnTo>
                <a:cubicBezTo>
                  <a:pt x="1359" y="47"/>
                  <a:pt x="1359" y="47"/>
                  <a:pt x="1359" y="47"/>
                </a:cubicBezTo>
                <a:cubicBezTo>
                  <a:pt x="1367" y="42"/>
                  <a:pt x="1386" y="35"/>
                  <a:pt x="1386" y="35"/>
                </a:cubicBezTo>
                <a:cubicBezTo>
                  <a:pt x="1402" y="40"/>
                  <a:pt x="1407" y="51"/>
                  <a:pt x="1416" y="65"/>
                </a:cubicBezTo>
                <a:cubicBezTo>
                  <a:pt x="1418" y="68"/>
                  <a:pt x="1422" y="74"/>
                  <a:pt x="1422" y="74"/>
                </a:cubicBezTo>
                <a:cubicBezTo>
                  <a:pt x="1435" y="65"/>
                  <a:pt x="1439" y="53"/>
                  <a:pt x="1452" y="44"/>
                </a:cubicBezTo>
                <a:cubicBezTo>
                  <a:pt x="1462" y="47"/>
                  <a:pt x="1479" y="59"/>
                  <a:pt x="1479" y="59"/>
                </a:cubicBezTo>
                <a:cubicBezTo>
                  <a:pt x="1488" y="72"/>
                  <a:pt x="1491" y="72"/>
                  <a:pt x="1506" y="68"/>
                </a:cubicBezTo>
                <a:cubicBezTo>
                  <a:pt x="1516" y="61"/>
                  <a:pt x="1520" y="54"/>
                  <a:pt x="1530" y="47"/>
                </a:cubicBezTo>
                <a:cubicBezTo>
                  <a:pt x="1551" y="52"/>
                  <a:pt x="1549" y="57"/>
                  <a:pt x="1566" y="68"/>
                </a:cubicBezTo>
                <a:cubicBezTo>
                  <a:pt x="1570" y="79"/>
                  <a:pt x="1577" y="82"/>
                  <a:pt x="1584" y="92"/>
                </a:cubicBezTo>
                <a:cubicBezTo>
                  <a:pt x="1602" y="86"/>
                  <a:pt x="1604" y="59"/>
                  <a:pt x="1614" y="44"/>
                </a:cubicBezTo>
                <a:cubicBezTo>
                  <a:pt x="1626" y="48"/>
                  <a:pt x="1631" y="54"/>
                  <a:pt x="1641" y="62"/>
                </a:cubicBezTo>
                <a:cubicBezTo>
                  <a:pt x="1647" y="66"/>
                  <a:pt x="1659" y="74"/>
                  <a:pt x="1659" y="74"/>
                </a:cubicBezTo>
                <a:cubicBezTo>
                  <a:pt x="1669" y="71"/>
                  <a:pt x="1686" y="59"/>
                  <a:pt x="1686" y="59"/>
                </a:cubicBezTo>
                <a:cubicBezTo>
                  <a:pt x="1721" y="63"/>
                  <a:pt x="1706" y="63"/>
                  <a:pt x="1728" y="77"/>
                </a:cubicBezTo>
                <a:cubicBezTo>
                  <a:pt x="1746" y="65"/>
                  <a:pt x="1759" y="38"/>
                  <a:pt x="1776" y="32"/>
                </a:cubicBezTo>
                <a:cubicBezTo>
                  <a:pt x="1786" y="35"/>
                  <a:pt x="1803" y="47"/>
                  <a:pt x="1803" y="47"/>
                </a:cubicBezTo>
                <a:cubicBezTo>
                  <a:pt x="1807" y="53"/>
                  <a:pt x="1811" y="59"/>
                  <a:pt x="1815" y="65"/>
                </a:cubicBezTo>
                <a:cubicBezTo>
                  <a:pt x="1817" y="68"/>
                  <a:pt x="1821" y="74"/>
                  <a:pt x="1821" y="74"/>
                </a:cubicBezTo>
                <a:cubicBezTo>
                  <a:pt x="1833" y="70"/>
                  <a:pt x="1846" y="63"/>
                  <a:pt x="1857" y="56"/>
                </a:cubicBezTo>
                <a:cubicBezTo>
                  <a:pt x="1863" y="48"/>
                  <a:pt x="1868" y="45"/>
                  <a:pt x="1875" y="38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76" name="Freeform 38"/>
          <p:cNvSpPr>
            <a:spLocks/>
          </p:cNvSpPr>
          <p:nvPr/>
        </p:nvSpPr>
        <p:spPr bwMode="auto">
          <a:xfrm>
            <a:off x="5303317" y="4105361"/>
            <a:ext cx="1414462" cy="100013"/>
          </a:xfrm>
          <a:custGeom>
            <a:avLst/>
            <a:gdLst>
              <a:gd name="T0" fmla="*/ 0 w 891"/>
              <a:gd name="T1" fmla="*/ 2147483647 h 63"/>
              <a:gd name="T2" fmla="*/ 2147483647 w 891"/>
              <a:gd name="T3" fmla="*/ 2147483647 h 63"/>
              <a:gd name="T4" fmla="*/ 2147483647 w 891"/>
              <a:gd name="T5" fmla="*/ 2147483647 h 63"/>
              <a:gd name="T6" fmla="*/ 2147483647 w 891"/>
              <a:gd name="T7" fmla="*/ 2147483647 h 63"/>
              <a:gd name="T8" fmla="*/ 2147483647 w 891"/>
              <a:gd name="T9" fmla="*/ 2147483647 h 63"/>
              <a:gd name="T10" fmla="*/ 2147483647 w 891"/>
              <a:gd name="T11" fmla="*/ 2147483647 h 63"/>
              <a:gd name="T12" fmla="*/ 2147483647 w 891"/>
              <a:gd name="T13" fmla="*/ 2147483647 h 63"/>
              <a:gd name="T14" fmla="*/ 2147483647 w 891"/>
              <a:gd name="T15" fmla="*/ 2147483647 h 63"/>
              <a:gd name="T16" fmla="*/ 2147483647 w 891"/>
              <a:gd name="T17" fmla="*/ 2147483647 h 63"/>
              <a:gd name="T18" fmla="*/ 2147483647 w 891"/>
              <a:gd name="T19" fmla="*/ 2147483647 h 63"/>
              <a:gd name="T20" fmla="*/ 2147483647 w 891"/>
              <a:gd name="T21" fmla="*/ 2147483647 h 63"/>
              <a:gd name="T22" fmla="*/ 2147483647 w 891"/>
              <a:gd name="T23" fmla="*/ 2147483647 h 63"/>
              <a:gd name="T24" fmla="*/ 2147483647 w 891"/>
              <a:gd name="T25" fmla="*/ 2147483647 h 63"/>
              <a:gd name="T26" fmla="*/ 2147483647 w 891"/>
              <a:gd name="T27" fmla="*/ 0 h 63"/>
              <a:gd name="T28" fmla="*/ 2147483647 w 891"/>
              <a:gd name="T29" fmla="*/ 2147483647 h 63"/>
              <a:gd name="T30" fmla="*/ 2147483647 w 891"/>
              <a:gd name="T31" fmla="*/ 2147483647 h 63"/>
              <a:gd name="T32" fmla="*/ 2147483647 w 891"/>
              <a:gd name="T33" fmla="*/ 2147483647 h 63"/>
              <a:gd name="T34" fmla="*/ 2147483647 w 891"/>
              <a:gd name="T35" fmla="*/ 2147483647 h 63"/>
              <a:gd name="T36" fmla="*/ 2147483647 w 891"/>
              <a:gd name="T37" fmla="*/ 2147483647 h 63"/>
              <a:gd name="T38" fmla="*/ 2147483647 w 891"/>
              <a:gd name="T39" fmla="*/ 2147483647 h 63"/>
              <a:gd name="T40" fmla="*/ 2147483647 w 891"/>
              <a:gd name="T41" fmla="*/ 2147483647 h 63"/>
              <a:gd name="T42" fmla="*/ 2147483647 w 891"/>
              <a:gd name="T43" fmla="*/ 2147483647 h 63"/>
              <a:gd name="T44" fmla="*/ 2147483647 w 891"/>
              <a:gd name="T45" fmla="*/ 2147483647 h 63"/>
              <a:gd name="T46" fmla="*/ 2147483647 w 891"/>
              <a:gd name="T47" fmla="*/ 2147483647 h 63"/>
              <a:gd name="T48" fmla="*/ 2147483647 w 891"/>
              <a:gd name="T49" fmla="*/ 2147483647 h 63"/>
              <a:gd name="T50" fmla="*/ 2147483647 w 891"/>
              <a:gd name="T51" fmla="*/ 2147483647 h 63"/>
              <a:gd name="T52" fmla="*/ 2147483647 w 891"/>
              <a:gd name="T53" fmla="*/ 2147483647 h 63"/>
              <a:gd name="T54" fmla="*/ 2147483647 w 891"/>
              <a:gd name="T55" fmla="*/ 2147483647 h 63"/>
              <a:gd name="T56" fmla="*/ 2147483647 w 891"/>
              <a:gd name="T57" fmla="*/ 2147483647 h 63"/>
              <a:gd name="T58" fmla="*/ 2147483647 w 891"/>
              <a:gd name="T59" fmla="*/ 2147483647 h 63"/>
              <a:gd name="T60" fmla="*/ 2147483647 w 891"/>
              <a:gd name="T61" fmla="*/ 2147483647 h 63"/>
              <a:gd name="T62" fmla="*/ 2147483647 w 891"/>
              <a:gd name="T63" fmla="*/ 2147483647 h 63"/>
              <a:gd name="T64" fmla="*/ 2147483647 w 891"/>
              <a:gd name="T65" fmla="*/ 2147483647 h 63"/>
              <a:gd name="T66" fmla="*/ 2147483647 w 891"/>
              <a:gd name="T67" fmla="*/ 2147483647 h 6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91"/>
              <a:gd name="T103" fmla="*/ 0 h 63"/>
              <a:gd name="T104" fmla="*/ 891 w 891"/>
              <a:gd name="T105" fmla="*/ 63 h 6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91" h="63">
                <a:moveTo>
                  <a:pt x="0" y="27"/>
                </a:moveTo>
                <a:cubicBezTo>
                  <a:pt x="11" y="10"/>
                  <a:pt x="17" y="10"/>
                  <a:pt x="33" y="21"/>
                </a:cubicBezTo>
                <a:cubicBezTo>
                  <a:pt x="35" y="27"/>
                  <a:pt x="37" y="33"/>
                  <a:pt x="39" y="39"/>
                </a:cubicBezTo>
                <a:cubicBezTo>
                  <a:pt x="40" y="42"/>
                  <a:pt x="42" y="48"/>
                  <a:pt x="42" y="48"/>
                </a:cubicBezTo>
                <a:cubicBezTo>
                  <a:pt x="59" y="44"/>
                  <a:pt x="66" y="32"/>
                  <a:pt x="81" y="27"/>
                </a:cubicBezTo>
                <a:cubicBezTo>
                  <a:pt x="95" y="32"/>
                  <a:pt x="99" y="46"/>
                  <a:pt x="111" y="54"/>
                </a:cubicBezTo>
                <a:cubicBezTo>
                  <a:pt x="129" y="42"/>
                  <a:pt x="141" y="28"/>
                  <a:pt x="162" y="21"/>
                </a:cubicBezTo>
                <a:cubicBezTo>
                  <a:pt x="184" y="28"/>
                  <a:pt x="183" y="56"/>
                  <a:pt x="204" y="63"/>
                </a:cubicBezTo>
                <a:cubicBezTo>
                  <a:pt x="213" y="57"/>
                  <a:pt x="222" y="51"/>
                  <a:pt x="231" y="45"/>
                </a:cubicBezTo>
                <a:cubicBezTo>
                  <a:pt x="234" y="43"/>
                  <a:pt x="240" y="39"/>
                  <a:pt x="240" y="39"/>
                </a:cubicBezTo>
                <a:cubicBezTo>
                  <a:pt x="247" y="49"/>
                  <a:pt x="254" y="53"/>
                  <a:pt x="261" y="63"/>
                </a:cubicBezTo>
                <a:cubicBezTo>
                  <a:pt x="275" y="58"/>
                  <a:pt x="279" y="44"/>
                  <a:pt x="291" y="36"/>
                </a:cubicBezTo>
                <a:cubicBezTo>
                  <a:pt x="300" y="23"/>
                  <a:pt x="318" y="13"/>
                  <a:pt x="333" y="6"/>
                </a:cubicBezTo>
                <a:cubicBezTo>
                  <a:pt x="339" y="3"/>
                  <a:pt x="351" y="0"/>
                  <a:pt x="351" y="0"/>
                </a:cubicBezTo>
                <a:cubicBezTo>
                  <a:pt x="352" y="1"/>
                  <a:pt x="366" y="16"/>
                  <a:pt x="369" y="15"/>
                </a:cubicBezTo>
                <a:cubicBezTo>
                  <a:pt x="376" y="13"/>
                  <a:pt x="387" y="3"/>
                  <a:pt x="387" y="3"/>
                </a:cubicBezTo>
                <a:cubicBezTo>
                  <a:pt x="410" y="9"/>
                  <a:pt x="412" y="26"/>
                  <a:pt x="429" y="39"/>
                </a:cubicBezTo>
                <a:cubicBezTo>
                  <a:pt x="435" y="43"/>
                  <a:pt x="441" y="47"/>
                  <a:pt x="447" y="51"/>
                </a:cubicBezTo>
                <a:cubicBezTo>
                  <a:pt x="452" y="55"/>
                  <a:pt x="465" y="57"/>
                  <a:pt x="465" y="57"/>
                </a:cubicBezTo>
                <a:cubicBezTo>
                  <a:pt x="471" y="56"/>
                  <a:pt x="478" y="57"/>
                  <a:pt x="483" y="54"/>
                </a:cubicBezTo>
                <a:cubicBezTo>
                  <a:pt x="495" y="48"/>
                  <a:pt x="488" y="31"/>
                  <a:pt x="510" y="24"/>
                </a:cubicBezTo>
                <a:cubicBezTo>
                  <a:pt x="535" y="29"/>
                  <a:pt x="531" y="46"/>
                  <a:pt x="555" y="54"/>
                </a:cubicBezTo>
                <a:cubicBezTo>
                  <a:pt x="572" y="51"/>
                  <a:pt x="576" y="48"/>
                  <a:pt x="591" y="42"/>
                </a:cubicBezTo>
                <a:cubicBezTo>
                  <a:pt x="597" y="39"/>
                  <a:pt x="609" y="36"/>
                  <a:pt x="609" y="36"/>
                </a:cubicBezTo>
                <a:cubicBezTo>
                  <a:pt x="619" y="43"/>
                  <a:pt x="622" y="50"/>
                  <a:pt x="633" y="54"/>
                </a:cubicBezTo>
                <a:cubicBezTo>
                  <a:pt x="649" y="51"/>
                  <a:pt x="656" y="50"/>
                  <a:pt x="669" y="42"/>
                </a:cubicBezTo>
                <a:cubicBezTo>
                  <a:pt x="680" y="25"/>
                  <a:pt x="703" y="23"/>
                  <a:pt x="720" y="12"/>
                </a:cubicBezTo>
                <a:cubicBezTo>
                  <a:pt x="726" y="13"/>
                  <a:pt x="733" y="12"/>
                  <a:pt x="738" y="15"/>
                </a:cubicBezTo>
                <a:cubicBezTo>
                  <a:pt x="753" y="26"/>
                  <a:pt x="751" y="48"/>
                  <a:pt x="768" y="54"/>
                </a:cubicBezTo>
                <a:cubicBezTo>
                  <a:pt x="783" y="50"/>
                  <a:pt x="786" y="45"/>
                  <a:pt x="798" y="36"/>
                </a:cubicBezTo>
                <a:cubicBezTo>
                  <a:pt x="804" y="32"/>
                  <a:pt x="816" y="24"/>
                  <a:pt x="816" y="24"/>
                </a:cubicBezTo>
                <a:cubicBezTo>
                  <a:pt x="838" y="31"/>
                  <a:pt x="830" y="26"/>
                  <a:pt x="843" y="39"/>
                </a:cubicBezTo>
                <a:cubicBezTo>
                  <a:pt x="853" y="36"/>
                  <a:pt x="873" y="30"/>
                  <a:pt x="873" y="30"/>
                </a:cubicBezTo>
                <a:cubicBezTo>
                  <a:pt x="879" y="32"/>
                  <a:pt x="891" y="39"/>
                  <a:pt x="891" y="3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77" name="Line 39"/>
          <p:cNvSpPr>
            <a:spLocks noChangeShapeType="1"/>
          </p:cNvSpPr>
          <p:nvPr/>
        </p:nvSpPr>
        <p:spPr bwMode="auto">
          <a:xfrm flipH="1" flipV="1">
            <a:off x="2302942" y="4517314"/>
            <a:ext cx="7937" cy="903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8" name="Line 40"/>
          <p:cNvSpPr>
            <a:spLocks noChangeShapeType="1"/>
          </p:cNvSpPr>
          <p:nvPr/>
        </p:nvSpPr>
        <p:spPr bwMode="auto">
          <a:xfrm>
            <a:off x="2326754" y="5203116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9" name="Freeform 41"/>
          <p:cNvSpPr>
            <a:spLocks/>
          </p:cNvSpPr>
          <p:nvPr/>
        </p:nvSpPr>
        <p:spPr bwMode="auto">
          <a:xfrm>
            <a:off x="2317229" y="5144378"/>
            <a:ext cx="3205163" cy="133350"/>
          </a:xfrm>
          <a:custGeom>
            <a:avLst/>
            <a:gdLst>
              <a:gd name="T0" fmla="*/ 2147483647 w 2019"/>
              <a:gd name="T1" fmla="*/ 2147483647 h 84"/>
              <a:gd name="T2" fmla="*/ 2147483647 w 2019"/>
              <a:gd name="T3" fmla="*/ 2147483647 h 84"/>
              <a:gd name="T4" fmla="*/ 2147483647 w 2019"/>
              <a:gd name="T5" fmla="*/ 2147483647 h 84"/>
              <a:gd name="T6" fmla="*/ 2147483647 w 2019"/>
              <a:gd name="T7" fmla="*/ 2147483647 h 84"/>
              <a:gd name="T8" fmla="*/ 2147483647 w 2019"/>
              <a:gd name="T9" fmla="*/ 2147483647 h 84"/>
              <a:gd name="T10" fmla="*/ 2147483647 w 2019"/>
              <a:gd name="T11" fmla="*/ 2147483647 h 84"/>
              <a:gd name="T12" fmla="*/ 2147483647 w 2019"/>
              <a:gd name="T13" fmla="*/ 2147483647 h 84"/>
              <a:gd name="T14" fmla="*/ 2147483647 w 2019"/>
              <a:gd name="T15" fmla="*/ 2147483647 h 84"/>
              <a:gd name="T16" fmla="*/ 2147483647 w 2019"/>
              <a:gd name="T17" fmla="*/ 2147483647 h 84"/>
              <a:gd name="T18" fmla="*/ 2147483647 w 2019"/>
              <a:gd name="T19" fmla="*/ 2147483647 h 84"/>
              <a:gd name="T20" fmla="*/ 2147483647 w 2019"/>
              <a:gd name="T21" fmla="*/ 2147483647 h 84"/>
              <a:gd name="T22" fmla="*/ 2147483647 w 2019"/>
              <a:gd name="T23" fmla="*/ 2147483647 h 84"/>
              <a:gd name="T24" fmla="*/ 2147483647 w 2019"/>
              <a:gd name="T25" fmla="*/ 2147483647 h 84"/>
              <a:gd name="T26" fmla="*/ 2147483647 w 2019"/>
              <a:gd name="T27" fmla="*/ 2147483647 h 84"/>
              <a:gd name="T28" fmla="*/ 2147483647 w 2019"/>
              <a:gd name="T29" fmla="*/ 0 h 84"/>
              <a:gd name="T30" fmla="*/ 2147483647 w 2019"/>
              <a:gd name="T31" fmla="*/ 2147483647 h 84"/>
              <a:gd name="T32" fmla="*/ 2147483647 w 2019"/>
              <a:gd name="T33" fmla="*/ 2147483647 h 84"/>
              <a:gd name="T34" fmla="*/ 2147483647 w 2019"/>
              <a:gd name="T35" fmla="*/ 2147483647 h 84"/>
              <a:gd name="T36" fmla="*/ 2147483647 w 2019"/>
              <a:gd name="T37" fmla="*/ 2147483647 h 84"/>
              <a:gd name="T38" fmla="*/ 2147483647 w 2019"/>
              <a:gd name="T39" fmla="*/ 2147483647 h 84"/>
              <a:gd name="T40" fmla="*/ 2147483647 w 2019"/>
              <a:gd name="T41" fmla="*/ 2147483647 h 84"/>
              <a:gd name="T42" fmla="*/ 2147483647 w 2019"/>
              <a:gd name="T43" fmla="*/ 2147483647 h 84"/>
              <a:gd name="T44" fmla="*/ 2147483647 w 2019"/>
              <a:gd name="T45" fmla="*/ 2147483647 h 84"/>
              <a:gd name="T46" fmla="*/ 2147483647 w 2019"/>
              <a:gd name="T47" fmla="*/ 2147483647 h 84"/>
              <a:gd name="T48" fmla="*/ 2147483647 w 2019"/>
              <a:gd name="T49" fmla="*/ 2147483647 h 84"/>
              <a:gd name="T50" fmla="*/ 2147483647 w 2019"/>
              <a:gd name="T51" fmla="*/ 2147483647 h 84"/>
              <a:gd name="T52" fmla="*/ 2147483647 w 2019"/>
              <a:gd name="T53" fmla="*/ 2147483647 h 84"/>
              <a:gd name="T54" fmla="*/ 2147483647 w 2019"/>
              <a:gd name="T55" fmla="*/ 2147483647 h 84"/>
              <a:gd name="T56" fmla="*/ 2147483647 w 2019"/>
              <a:gd name="T57" fmla="*/ 2147483647 h 84"/>
              <a:gd name="T58" fmla="*/ 2147483647 w 2019"/>
              <a:gd name="T59" fmla="*/ 2147483647 h 84"/>
              <a:gd name="T60" fmla="*/ 2147483647 w 2019"/>
              <a:gd name="T61" fmla="*/ 2147483647 h 84"/>
              <a:gd name="T62" fmla="*/ 2147483647 w 2019"/>
              <a:gd name="T63" fmla="*/ 2147483647 h 84"/>
              <a:gd name="T64" fmla="*/ 2147483647 w 2019"/>
              <a:gd name="T65" fmla="*/ 2147483647 h 84"/>
              <a:gd name="T66" fmla="*/ 2147483647 w 2019"/>
              <a:gd name="T67" fmla="*/ 2147483647 h 84"/>
              <a:gd name="T68" fmla="*/ 2147483647 w 2019"/>
              <a:gd name="T69" fmla="*/ 2147483647 h 8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019"/>
              <a:gd name="T106" fmla="*/ 0 h 84"/>
              <a:gd name="T107" fmla="*/ 2019 w 2019"/>
              <a:gd name="T108" fmla="*/ 84 h 8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019" h="84">
                <a:moveTo>
                  <a:pt x="0" y="27"/>
                </a:moveTo>
                <a:cubicBezTo>
                  <a:pt x="9" y="41"/>
                  <a:pt x="15" y="35"/>
                  <a:pt x="27" y="27"/>
                </a:cubicBezTo>
                <a:cubicBezTo>
                  <a:pt x="37" y="30"/>
                  <a:pt x="44" y="36"/>
                  <a:pt x="54" y="39"/>
                </a:cubicBezTo>
                <a:cubicBezTo>
                  <a:pt x="63" y="36"/>
                  <a:pt x="75" y="18"/>
                  <a:pt x="75" y="18"/>
                </a:cubicBezTo>
                <a:cubicBezTo>
                  <a:pt x="82" y="19"/>
                  <a:pt x="90" y="17"/>
                  <a:pt x="96" y="21"/>
                </a:cubicBezTo>
                <a:cubicBezTo>
                  <a:pt x="102" y="25"/>
                  <a:pt x="101" y="37"/>
                  <a:pt x="108" y="39"/>
                </a:cubicBezTo>
                <a:cubicBezTo>
                  <a:pt x="111" y="40"/>
                  <a:pt x="114" y="41"/>
                  <a:pt x="117" y="42"/>
                </a:cubicBezTo>
                <a:cubicBezTo>
                  <a:pt x="128" y="38"/>
                  <a:pt x="133" y="31"/>
                  <a:pt x="144" y="27"/>
                </a:cubicBezTo>
                <a:cubicBezTo>
                  <a:pt x="171" y="31"/>
                  <a:pt x="164" y="42"/>
                  <a:pt x="183" y="54"/>
                </a:cubicBezTo>
                <a:cubicBezTo>
                  <a:pt x="213" y="49"/>
                  <a:pt x="212" y="38"/>
                  <a:pt x="237" y="30"/>
                </a:cubicBezTo>
                <a:cubicBezTo>
                  <a:pt x="249" y="34"/>
                  <a:pt x="249" y="41"/>
                  <a:pt x="261" y="45"/>
                </a:cubicBezTo>
                <a:cubicBezTo>
                  <a:pt x="278" y="34"/>
                  <a:pt x="287" y="20"/>
                  <a:pt x="303" y="9"/>
                </a:cubicBezTo>
                <a:cubicBezTo>
                  <a:pt x="327" y="25"/>
                  <a:pt x="322" y="66"/>
                  <a:pt x="348" y="84"/>
                </a:cubicBezTo>
                <a:cubicBezTo>
                  <a:pt x="354" y="80"/>
                  <a:pt x="364" y="79"/>
                  <a:pt x="366" y="72"/>
                </a:cubicBezTo>
                <a:cubicBezTo>
                  <a:pt x="371" y="58"/>
                  <a:pt x="381" y="38"/>
                  <a:pt x="393" y="30"/>
                </a:cubicBezTo>
                <a:cubicBezTo>
                  <a:pt x="403" y="33"/>
                  <a:pt x="420" y="45"/>
                  <a:pt x="420" y="45"/>
                </a:cubicBezTo>
                <a:cubicBezTo>
                  <a:pt x="433" y="41"/>
                  <a:pt x="443" y="31"/>
                  <a:pt x="456" y="27"/>
                </a:cubicBezTo>
                <a:cubicBezTo>
                  <a:pt x="460" y="28"/>
                  <a:pt x="475" y="30"/>
                  <a:pt x="480" y="33"/>
                </a:cubicBezTo>
                <a:cubicBezTo>
                  <a:pt x="486" y="37"/>
                  <a:pt x="498" y="45"/>
                  <a:pt x="498" y="45"/>
                </a:cubicBezTo>
                <a:cubicBezTo>
                  <a:pt x="511" y="36"/>
                  <a:pt x="516" y="26"/>
                  <a:pt x="531" y="21"/>
                </a:cubicBezTo>
                <a:cubicBezTo>
                  <a:pt x="541" y="22"/>
                  <a:pt x="552" y="20"/>
                  <a:pt x="561" y="24"/>
                </a:cubicBezTo>
                <a:cubicBezTo>
                  <a:pt x="577" y="32"/>
                  <a:pt x="572" y="48"/>
                  <a:pt x="591" y="54"/>
                </a:cubicBezTo>
                <a:cubicBezTo>
                  <a:pt x="606" y="51"/>
                  <a:pt x="620" y="45"/>
                  <a:pt x="633" y="36"/>
                </a:cubicBezTo>
                <a:cubicBezTo>
                  <a:pt x="644" y="19"/>
                  <a:pt x="633" y="33"/>
                  <a:pt x="648" y="24"/>
                </a:cubicBezTo>
                <a:cubicBezTo>
                  <a:pt x="654" y="20"/>
                  <a:pt x="666" y="12"/>
                  <a:pt x="666" y="12"/>
                </a:cubicBezTo>
                <a:cubicBezTo>
                  <a:pt x="688" y="19"/>
                  <a:pt x="677" y="30"/>
                  <a:pt x="687" y="33"/>
                </a:cubicBezTo>
                <a:cubicBezTo>
                  <a:pt x="693" y="35"/>
                  <a:pt x="705" y="39"/>
                  <a:pt x="705" y="39"/>
                </a:cubicBezTo>
                <a:cubicBezTo>
                  <a:pt x="720" y="34"/>
                  <a:pt x="716" y="20"/>
                  <a:pt x="732" y="15"/>
                </a:cubicBezTo>
                <a:cubicBezTo>
                  <a:pt x="754" y="29"/>
                  <a:pt x="745" y="22"/>
                  <a:pt x="759" y="36"/>
                </a:cubicBezTo>
                <a:cubicBezTo>
                  <a:pt x="782" y="28"/>
                  <a:pt x="791" y="7"/>
                  <a:pt x="813" y="0"/>
                </a:cubicBezTo>
                <a:cubicBezTo>
                  <a:pt x="827" y="4"/>
                  <a:pt x="827" y="11"/>
                  <a:pt x="840" y="15"/>
                </a:cubicBezTo>
                <a:cubicBezTo>
                  <a:pt x="850" y="12"/>
                  <a:pt x="857" y="6"/>
                  <a:pt x="867" y="3"/>
                </a:cubicBezTo>
                <a:cubicBezTo>
                  <a:pt x="878" y="7"/>
                  <a:pt x="881" y="14"/>
                  <a:pt x="891" y="21"/>
                </a:cubicBezTo>
                <a:cubicBezTo>
                  <a:pt x="902" y="37"/>
                  <a:pt x="903" y="42"/>
                  <a:pt x="921" y="48"/>
                </a:cubicBezTo>
                <a:cubicBezTo>
                  <a:pt x="941" y="43"/>
                  <a:pt x="947" y="33"/>
                  <a:pt x="966" y="27"/>
                </a:cubicBezTo>
                <a:cubicBezTo>
                  <a:pt x="972" y="25"/>
                  <a:pt x="984" y="21"/>
                  <a:pt x="984" y="21"/>
                </a:cubicBezTo>
                <a:cubicBezTo>
                  <a:pt x="1005" y="28"/>
                  <a:pt x="997" y="23"/>
                  <a:pt x="1011" y="33"/>
                </a:cubicBezTo>
                <a:cubicBezTo>
                  <a:pt x="1029" y="28"/>
                  <a:pt x="1034" y="14"/>
                  <a:pt x="1050" y="9"/>
                </a:cubicBezTo>
                <a:cubicBezTo>
                  <a:pt x="1062" y="13"/>
                  <a:pt x="1069" y="20"/>
                  <a:pt x="1080" y="27"/>
                </a:cubicBezTo>
                <a:cubicBezTo>
                  <a:pt x="1086" y="31"/>
                  <a:pt x="1098" y="39"/>
                  <a:pt x="1098" y="39"/>
                </a:cubicBezTo>
                <a:cubicBezTo>
                  <a:pt x="1135" y="36"/>
                  <a:pt x="1131" y="34"/>
                  <a:pt x="1158" y="27"/>
                </a:cubicBezTo>
                <a:cubicBezTo>
                  <a:pt x="1166" y="22"/>
                  <a:pt x="1185" y="15"/>
                  <a:pt x="1185" y="15"/>
                </a:cubicBezTo>
                <a:cubicBezTo>
                  <a:pt x="1201" y="26"/>
                  <a:pt x="1204" y="44"/>
                  <a:pt x="1224" y="51"/>
                </a:cubicBezTo>
                <a:cubicBezTo>
                  <a:pt x="1235" y="40"/>
                  <a:pt x="1243" y="29"/>
                  <a:pt x="1248" y="15"/>
                </a:cubicBezTo>
                <a:cubicBezTo>
                  <a:pt x="1268" y="18"/>
                  <a:pt x="1278" y="24"/>
                  <a:pt x="1296" y="30"/>
                </a:cubicBezTo>
                <a:cubicBezTo>
                  <a:pt x="1311" y="45"/>
                  <a:pt x="1311" y="45"/>
                  <a:pt x="1335" y="42"/>
                </a:cubicBezTo>
                <a:cubicBezTo>
                  <a:pt x="1361" y="29"/>
                  <a:pt x="1334" y="44"/>
                  <a:pt x="1356" y="27"/>
                </a:cubicBezTo>
                <a:cubicBezTo>
                  <a:pt x="1362" y="23"/>
                  <a:pt x="1374" y="15"/>
                  <a:pt x="1374" y="15"/>
                </a:cubicBezTo>
                <a:cubicBezTo>
                  <a:pt x="1390" y="19"/>
                  <a:pt x="1390" y="22"/>
                  <a:pt x="1401" y="33"/>
                </a:cubicBezTo>
                <a:cubicBezTo>
                  <a:pt x="1408" y="40"/>
                  <a:pt x="1420" y="42"/>
                  <a:pt x="1428" y="48"/>
                </a:cubicBezTo>
                <a:cubicBezTo>
                  <a:pt x="1441" y="47"/>
                  <a:pt x="1454" y="47"/>
                  <a:pt x="1467" y="45"/>
                </a:cubicBezTo>
                <a:cubicBezTo>
                  <a:pt x="1481" y="42"/>
                  <a:pt x="1483" y="22"/>
                  <a:pt x="1494" y="15"/>
                </a:cubicBezTo>
                <a:cubicBezTo>
                  <a:pt x="1506" y="19"/>
                  <a:pt x="1513" y="27"/>
                  <a:pt x="1524" y="33"/>
                </a:cubicBezTo>
                <a:cubicBezTo>
                  <a:pt x="1530" y="36"/>
                  <a:pt x="1542" y="39"/>
                  <a:pt x="1542" y="39"/>
                </a:cubicBezTo>
                <a:cubicBezTo>
                  <a:pt x="1575" y="34"/>
                  <a:pt x="1564" y="27"/>
                  <a:pt x="1587" y="12"/>
                </a:cubicBezTo>
                <a:cubicBezTo>
                  <a:pt x="1605" y="18"/>
                  <a:pt x="1607" y="30"/>
                  <a:pt x="1620" y="39"/>
                </a:cubicBezTo>
                <a:cubicBezTo>
                  <a:pt x="1630" y="54"/>
                  <a:pt x="1635" y="51"/>
                  <a:pt x="1653" y="48"/>
                </a:cubicBezTo>
                <a:cubicBezTo>
                  <a:pt x="1657" y="35"/>
                  <a:pt x="1663" y="22"/>
                  <a:pt x="1674" y="15"/>
                </a:cubicBezTo>
                <a:cubicBezTo>
                  <a:pt x="1690" y="18"/>
                  <a:pt x="1697" y="19"/>
                  <a:pt x="1710" y="27"/>
                </a:cubicBezTo>
                <a:cubicBezTo>
                  <a:pt x="1719" y="40"/>
                  <a:pt x="1722" y="40"/>
                  <a:pt x="1737" y="36"/>
                </a:cubicBezTo>
                <a:cubicBezTo>
                  <a:pt x="1745" y="31"/>
                  <a:pt x="1764" y="24"/>
                  <a:pt x="1764" y="24"/>
                </a:cubicBezTo>
                <a:cubicBezTo>
                  <a:pt x="1782" y="28"/>
                  <a:pt x="1784" y="43"/>
                  <a:pt x="1800" y="48"/>
                </a:cubicBezTo>
                <a:cubicBezTo>
                  <a:pt x="1813" y="39"/>
                  <a:pt x="1827" y="31"/>
                  <a:pt x="1842" y="27"/>
                </a:cubicBezTo>
                <a:cubicBezTo>
                  <a:pt x="1854" y="19"/>
                  <a:pt x="1857" y="22"/>
                  <a:pt x="1869" y="30"/>
                </a:cubicBezTo>
                <a:cubicBezTo>
                  <a:pt x="1872" y="34"/>
                  <a:pt x="1876" y="45"/>
                  <a:pt x="1884" y="42"/>
                </a:cubicBezTo>
                <a:cubicBezTo>
                  <a:pt x="1884" y="42"/>
                  <a:pt x="1906" y="27"/>
                  <a:pt x="1911" y="24"/>
                </a:cubicBezTo>
                <a:cubicBezTo>
                  <a:pt x="1914" y="22"/>
                  <a:pt x="1920" y="18"/>
                  <a:pt x="1920" y="18"/>
                </a:cubicBezTo>
                <a:cubicBezTo>
                  <a:pt x="1942" y="22"/>
                  <a:pt x="1937" y="25"/>
                  <a:pt x="1953" y="36"/>
                </a:cubicBezTo>
                <a:cubicBezTo>
                  <a:pt x="1963" y="31"/>
                  <a:pt x="1972" y="25"/>
                  <a:pt x="1983" y="21"/>
                </a:cubicBezTo>
                <a:cubicBezTo>
                  <a:pt x="2016" y="26"/>
                  <a:pt x="1998" y="24"/>
                  <a:pt x="2019" y="45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0" name="Freeform 42"/>
          <p:cNvSpPr>
            <a:spLocks/>
          </p:cNvSpPr>
          <p:nvPr/>
        </p:nvSpPr>
        <p:spPr bwMode="auto">
          <a:xfrm>
            <a:off x="5508104" y="5101516"/>
            <a:ext cx="1300163" cy="152400"/>
          </a:xfrm>
          <a:custGeom>
            <a:avLst/>
            <a:gdLst>
              <a:gd name="T0" fmla="*/ 0 w 819"/>
              <a:gd name="T1" fmla="*/ 2147483647 h 96"/>
              <a:gd name="T2" fmla="*/ 2147483647 w 819"/>
              <a:gd name="T3" fmla="*/ 2147483647 h 96"/>
              <a:gd name="T4" fmla="*/ 2147483647 w 819"/>
              <a:gd name="T5" fmla="*/ 2147483647 h 96"/>
              <a:gd name="T6" fmla="*/ 2147483647 w 819"/>
              <a:gd name="T7" fmla="*/ 2147483647 h 96"/>
              <a:gd name="T8" fmla="*/ 2147483647 w 819"/>
              <a:gd name="T9" fmla="*/ 2147483647 h 96"/>
              <a:gd name="T10" fmla="*/ 2147483647 w 819"/>
              <a:gd name="T11" fmla="*/ 2147483647 h 96"/>
              <a:gd name="T12" fmla="*/ 2147483647 w 819"/>
              <a:gd name="T13" fmla="*/ 2147483647 h 96"/>
              <a:gd name="T14" fmla="*/ 2147483647 w 819"/>
              <a:gd name="T15" fmla="*/ 2147483647 h 96"/>
              <a:gd name="T16" fmla="*/ 2147483647 w 819"/>
              <a:gd name="T17" fmla="*/ 2147483647 h 96"/>
              <a:gd name="T18" fmla="*/ 2147483647 w 819"/>
              <a:gd name="T19" fmla="*/ 2147483647 h 96"/>
              <a:gd name="T20" fmla="*/ 2147483647 w 819"/>
              <a:gd name="T21" fmla="*/ 2147483647 h 96"/>
              <a:gd name="T22" fmla="*/ 2147483647 w 819"/>
              <a:gd name="T23" fmla="*/ 2147483647 h 96"/>
              <a:gd name="T24" fmla="*/ 2147483647 w 819"/>
              <a:gd name="T25" fmla="*/ 2147483647 h 96"/>
              <a:gd name="T26" fmla="*/ 2147483647 w 819"/>
              <a:gd name="T27" fmla="*/ 2147483647 h 96"/>
              <a:gd name="T28" fmla="*/ 2147483647 w 819"/>
              <a:gd name="T29" fmla="*/ 0 h 96"/>
              <a:gd name="T30" fmla="*/ 2147483647 w 819"/>
              <a:gd name="T31" fmla="*/ 2147483647 h 96"/>
              <a:gd name="T32" fmla="*/ 2147483647 w 819"/>
              <a:gd name="T33" fmla="*/ 2147483647 h 96"/>
              <a:gd name="T34" fmla="*/ 2147483647 w 819"/>
              <a:gd name="T35" fmla="*/ 2147483647 h 96"/>
              <a:gd name="T36" fmla="*/ 2147483647 w 819"/>
              <a:gd name="T37" fmla="*/ 2147483647 h 96"/>
              <a:gd name="T38" fmla="*/ 2147483647 w 819"/>
              <a:gd name="T39" fmla="*/ 2147483647 h 96"/>
              <a:gd name="T40" fmla="*/ 2147483647 w 819"/>
              <a:gd name="T41" fmla="*/ 2147483647 h 96"/>
              <a:gd name="T42" fmla="*/ 2147483647 w 819"/>
              <a:gd name="T43" fmla="*/ 2147483647 h 96"/>
              <a:gd name="T44" fmla="*/ 2147483647 w 819"/>
              <a:gd name="T45" fmla="*/ 2147483647 h 96"/>
              <a:gd name="T46" fmla="*/ 2147483647 w 819"/>
              <a:gd name="T47" fmla="*/ 2147483647 h 96"/>
              <a:gd name="T48" fmla="*/ 2147483647 w 819"/>
              <a:gd name="T49" fmla="*/ 2147483647 h 96"/>
              <a:gd name="T50" fmla="*/ 2147483647 w 819"/>
              <a:gd name="T51" fmla="*/ 2147483647 h 96"/>
              <a:gd name="T52" fmla="*/ 2147483647 w 819"/>
              <a:gd name="T53" fmla="*/ 2147483647 h 96"/>
              <a:gd name="T54" fmla="*/ 2147483647 w 819"/>
              <a:gd name="T55" fmla="*/ 2147483647 h 96"/>
              <a:gd name="T56" fmla="*/ 2147483647 w 819"/>
              <a:gd name="T57" fmla="*/ 2147483647 h 96"/>
              <a:gd name="T58" fmla="*/ 2147483647 w 819"/>
              <a:gd name="T59" fmla="*/ 2147483647 h 96"/>
              <a:gd name="T60" fmla="*/ 2147483647 w 819"/>
              <a:gd name="T61" fmla="*/ 2147483647 h 96"/>
              <a:gd name="T62" fmla="*/ 2147483647 w 819"/>
              <a:gd name="T63" fmla="*/ 2147483647 h 96"/>
              <a:gd name="T64" fmla="*/ 2147483647 w 819"/>
              <a:gd name="T65" fmla="*/ 2147483647 h 9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19"/>
              <a:gd name="T100" fmla="*/ 0 h 96"/>
              <a:gd name="T101" fmla="*/ 819 w 819"/>
              <a:gd name="T102" fmla="*/ 96 h 9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19" h="96">
                <a:moveTo>
                  <a:pt x="0" y="69"/>
                </a:moveTo>
                <a:cubicBezTo>
                  <a:pt x="14" y="91"/>
                  <a:pt x="7" y="82"/>
                  <a:pt x="21" y="96"/>
                </a:cubicBezTo>
                <a:cubicBezTo>
                  <a:pt x="44" y="88"/>
                  <a:pt x="49" y="56"/>
                  <a:pt x="69" y="42"/>
                </a:cubicBezTo>
                <a:cubicBezTo>
                  <a:pt x="77" y="54"/>
                  <a:pt x="89" y="65"/>
                  <a:pt x="102" y="69"/>
                </a:cubicBezTo>
                <a:cubicBezTo>
                  <a:pt x="118" y="65"/>
                  <a:pt x="126" y="56"/>
                  <a:pt x="141" y="51"/>
                </a:cubicBezTo>
                <a:cubicBezTo>
                  <a:pt x="160" y="54"/>
                  <a:pt x="168" y="56"/>
                  <a:pt x="183" y="66"/>
                </a:cubicBezTo>
                <a:cubicBezTo>
                  <a:pt x="190" y="77"/>
                  <a:pt x="196" y="77"/>
                  <a:pt x="207" y="84"/>
                </a:cubicBezTo>
                <a:cubicBezTo>
                  <a:pt x="224" y="78"/>
                  <a:pt x="234" y="63"/>
                  <a:pt x="252" y="57"/>
                </a:cubicBezTo>
                <a:cubicBezTo>
                  <a:pt x="280" y="62"/>
                  <a:pt x="273" y="74"/>
                  <a:pt x="294" y="81"/>
                </a:cubicBezTo>
                <a:cubicBezTo>
                  <a:pt x="329" y="75"/>
                  <a:pt x="332" y="46"/>
                  <a:pt x="363" y="36"/>
                </a:cubicBezTo>
                <a:cubicBezTo>
                  <a:pt x="380" y="40"/>
                  <a:pt x="377" y="44"/>
                  <a:pt x="384" y="57"/>
                </a:cubicBezTo>
                <a:cubicBezTo>
                  <a:pt x="388" y="63"/>
                  <a:pt x="396" y="75"/>
                  <a:pt x="396" y="75"/>
                </a:cubicBezTo>
                <a:cubicBezTo>
                  <a:pt x="419" y="60"/>
                  <a:pt x="418" y="22"/>
                  <a:pt x="447" y="12"/>
                </a:cubicBezTo>
                <a:cubicBezTo>
                  <a:pt x="459" y="30"/>
                  <a:pt x="451" y="36"/>
                  <a:pt x="474" y="21"/>
                </a:cubicBezTo>
                <a:cubicBezTo>
                  <a:pt x="488" y="0"/>
                  <a:pt x="479" y="5"/>
                  <a:pt x="495" y="0"/>
                </a:cubicBezTo>
                <a:cubicBezTo>
                  <a:pt x="509" y="14"/>
                  <a:pt x="506" y="31"/>
                  <a:pt x="522" y="42"/>
                </a:cubicBezTo>
                <a:cubicBezTo>
                  <a:pt x="528" y="38"/>
                  <a:pt x="534" y="34"/>
                  <a:pt x="540" y="30"/>
                </a:cubicBezTo>
                <a:cubicBezTo>
                  <a:pt x="543" y="28"/>
                  <a:pt x="549" y="24"/>
                  <a:pt x="549" y="24"/>
                </a:cubicBezTo>
                <a:cubicBezTo>
                  <a:pt x="566" y="30"/>
                  <a:pt x="572" y="56"/>
                  <a:pt x="591" y="69"/>
                </a:cubicBezTo>
                <a:cubicBezTo>
                  <a:pt x="601" y="59"/>
                  <a:pt x="612" y="44"/>
                  <a:pt x="624" y="36"/>
                </a:cubicBezTo>
                <a:cubicBezTo>
                  <a:pt x="628" y="42"/>
                  <a:pt x="632" y="48"/>
                  <a:pt x="636" y="54"/>
                </a:cubicBezTo>
                <a:cubicBezTo>
                  <a:pt x="640" y="60"/>
                  <a:pt x="654" y="66"/>
                  <a:pt x="654" y="66"/>
                </a:cubicBezTo>
                <a:cubicBezTo>
                  <a:pt x="669" y="61"/>
                  <a:pt x="674" y="48"/>
                  <a:pt x="687" y="39"/>
                </a:cubicBezTo>
                <a:cubicBezTo>
                  <a:pt x="696" y="48"/>
                  <a:pt x="699" y="56"/>
                  <a:pt x="711" y="60"/>
                </a:cubicBezTo>
                <a:cubicBezTo>
                  <a:pt x="717" y="56"/>
                  <a:pt x="725" y="54"/>
                  <a:pt x="729" y="48"/>
                </a:cubicBezTo>
                <a:cubicBezTo>
                  <a:pt x="731" y="45"/>
                  <a:pt x="732" y="41"/>
                  <a:pt x="735" y="39"/>
                </a:cubicBezTo>
                <a:cubicBezTo>
                  <a:pt x="740" y="34"/>
                  <a:pt x="753" y="27"/>
                  <a:pt x="753" y="27"/>
                </a:cubicBezTo>
                <a:cubicBezTo>
                  <a:pt x="755" y="24"/>
                  <a:pt x="755" y="18"/>
                  <a:pt x="759" y="18"/>
                </a:cubicBezTo>
                <a:cubicBezTo>
                  <a:pt x="763" y="18"/>
                  <a:pt x="764" y="24"/>
                  <a:pt x="765" y="27"/>
                </a:cubicBezTo>
                <a:lnTo>
                  <a:pt x="780" y="90"/>
                </a:lnTo>
                <a:cubicBezTo>
                  <a:pt x="780" y="90"/>
                  <a:pt x="789" y="63"/>
                  <a:pt x="789" y="63"/>
                </a:cubicBezTo>
                <a:cubicBezTo>
                  <a:pt x="790" y="60"/>
                  <a:pt x="792" y="54"/>
                  <a:pt x="792" y="54"/>
                </a:cubicBezTo>
                <a:cubicBezTo>
                  <a:pt x="802" y="57"/>
                  <a:pt x="813" y="79"/>
                  <a:pt x="819" y="66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1" name="Line 43"/>
          <p:cNvSpPr>
            <a:spLocks noChangeShapeType="1"/>
          </p:cNvSpPr>
          <p:nvPr/>
        </p:nvSpPr>
        <p:spPr bwMode="auto">
          <a:xfrm flipV="1">
            <a:off x="2268016" y="1883728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2" name="Line 44"/>
          <p:cNvSpPr>
            <a:spLocks noChangeShapeType="1"/>
          </p:cNvSpPr>
          <p:nvPr/>
        </p:nvSpPr>
        <p:spPr bwMode="auto">
          <a:xfrm>
            <a:off x="2268016" y="3007678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3" name="Line 45"/>
          <p:cNvSpPr>
            <a:spLocks noChangeShapeType="1"/>
          </p:cNvSpPr>
          <p:nvPr/>
        </p:nvSpPr>
        <p:spPr bwMode="auto">
          <a:xfrm flipV="1">
            <a:off x="2268016" y="2286953"/>
            <a:ext cx="3240088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4" name="Line 46"/>
          <p:cNvSpPr>
            <a:spLocks noChangeShapeType="1"/>
          </p:cNvSpPr>
          <p:nvPr/>
        </p:nvSpPr>
        <p:spPr bwMode="auto">
          <a:xfrm flipV="1">
            <a:off x="5508104" y="2286953"/>
            <a:ext cx="0" cy="7207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5" name="Line 47"/>
          <p:cNvSpPr>
            <a:spLocks noChangeShapeType="1"/>
          </p:cNvSpPr>
          <p:nvPr/>
        </p:nvSpPr>
        <p:spPr bwMode="auto">
          <a:xfrm flipV="1">
            <a:off x="4833416" y="2331403"/>
            <a:ext cx="630238" cy="6762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6" name="Line 48"/>
          <p:cNvSpPr>
            <a:spLocks noChangeShapeType="1"/>
          </p:cNvSpPr>
          <p:nvPr/>
        </p:nvSpPr>
        <p:spPr bwMode="auto">
          <a:xfrm>
            <a:off x="2268016" y="3007678"/>
            <a:ext cx="2565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7" name="Line 49"/>
          <p:cNvSpPr>
            <a:spLocks noChangeShapeType="1"/>
          </p:cNvSpPr>
          <p:nvPr/>
        </p:nvSpPr>
        <p:spPr bwMode="auto">
          <a:xfrm>
            <a:off x="4833416" y="3007678"/>
            <a:ext cx="67468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8" name="Freeform 50"/>
          <p:cNvSpPr>
            <a:spLocks/>
          </p:cNvSpPr>
          <p:nvPr/>
        </p:nvSpPr>
        <p:spPr bwMode="auto">
          <a:xfrm>
            <a:off x="4366691" y="2045653"/>
            <a:ext cx="1905000" cy="1504950"/>
          </a:xfrm>
          <a:custGeom>
            <a:avLst/>
            <a:gdLst>
              <a:gd name="T0" fmla="*/ 2147483647 w 1200"/>
              <a:gd name="T1" fmla="*/ 2147483647 h 948"/>
              <a:gd name="T2" fmla="*/ 2147483647 w 1200"/>
              <a:gd name="T3" fmla="*/ 2147483647 h 948"/>
              <a:gd name="T4" fmla="*/ 2147483647 w 1200"/>
              <a:gd name="T5" fmla="*/ 2147483647 h 948"/>
              <a:gd name="T6" fmla="*/ 2147483647 w 1200"/>
              <a:gd name="T7" fmla="*/ 2147483647 h 948"/>
              <a:gd name="T8" fmla="*/ 2147483647 w 1200"/>
              <a:gd name="T9" fmla="*/ 2147483647 h 948"/>
              <a:gd name="T10" fmla="*/ 2147483647 w 1200"/>
              <a:gd name="T11" fmla="*/ 2147483647 h 948"/>
              <a:gd name="T12" fmla="*/ 2147483647 w 1200"/>
              <a:gd name="T13" fmla="*/ 2147483647 h 948"/>
              <a:gd name="T14" fmla="*/ 2147483647 w 1200"/>
              <a:gd name="T15" fmla="*/ 2147483647 h 948"/>
              <a:gd name="T16" fmla="*/ 2147483647 w 1200"/>
              <a:gd name="T17" fmla="*/ 2147483647 h 948"/>
              <a:gd name="T18" fmla="*/ 2147483647 w 1200"/>
              <a:gd name="T19" fmla="*/ 2147483647 h 948"/>
              <a:gd name="T20" fmla="*/ 2147483647 w 1200"/>
              <a:gd name="T21" fmla="*/ 2147483647 h 948"/>
              <a:gd name="T22" fmla="*/ 2147483647 w 1200"/>
              <a:gd name="T23" fmla="*/ 2147483647 h 948"/>
              <a:gd name="T24" fmla="*/ 2147483647 w 1200"/>
              <a:gd name="T25" fmla="*/ 2147483647 h 948"/>
              <a:gd name="T26" fmla="*/ 2147483647 w 1200"/>
              <a:gd name="T27" fmla="*/ 2147483647 h 948"/>
              <a:gd name="T28" fmla="*/ 2147483647 w 1200"/>
              <a:gd name="T29" fmla="*/ 2147483647 h 948"/>
              <a:gd name="T30" fmla="*/ 2147483647 w 1200"/>
              <a:gd name="T31" fmla="*/ 2147483647 h 948"/>
              <a:gd name="T32" fmla="*/ 2147483647 w 1200"/>
              <a:gd name="T33" fmla="*/ 2147483647 h 948"/>
              <a:gd name="T34" fmla="*/ 2147483647 w 1200"/>
              <a:gd name="T35" fmla="*/ 2147483647 h 948"/>
              <a:gd name="T36" fmla="*/ 2147483647 w 1200"/>
              <a:gd name="T37" fmla="*/ 2147483647 h 948"/>
              <a:gd name="T38" fmla="*/ 2147483647 w 1200"/>
              <a:gd name="T39" fmla="*/ 2147483647 h 948"/>
              <a:gd name="T40" fmla="*/ 2147483647 w 1200"/>
              <a:gd name="T41" fmla="*/ 2147483647 h 948"/>
              <a:gd name="T42" fmla="*/ 2147483647 w 1200"/>
              <a:gd name="T43" fmla="*/ 2147483647 h 948"/>
              <a:gd name="T44" fmla="*/ 2147483647 w 1200"/>
              <a:gd name="T45" fmla="*/ 2147483647 h 948"/>
              <a:gd name="T46" fmla="*/ 2147483647 w 1200"/>
              <a:gd name="T47" fmla="*/ 2147483647 h 948"/>
              <a:gd name="T48" fmla="*/ 2147483647 w 1200"/>
              <a:gd name="T49" fmla="*/ 2147483647 h 948"/>
              <a:gd name="T50" fmla="*/ 2147483647 w 1200"/>
              <a:gd name="T51" fmla="*/ 2147483647 h 948"/>
              <a:gd name="T52" fmla="*/ 2147483647 w 1200"/>
              <a:gd name="T53" fmla="*/ 2147483647 h 948"/>
              <a:gd name="T54" fmla="*/ 2147483647 w 1200"/>
              <a:gd name="T55" fmla="*/ 2147483647 h 948"/>
              <a:gd name="T56" fmla="*/ 2147483647 w 1200"/>
              <a:gd name="T57" fmla="*/ 0 h 948"/>
              <a:gd name="T58" fmla="*/ 2147483647 w 1200"/>
              <a:gd name="T59" fmla="*/ 2147483647 h 948"/>
              <a:gd name="T60" fmla="*/ 2147483647 w 1200"/>
              <a:gd name="T61" fmla="*/ 2147483647 h 948"/>
              <a:gd name="T62" fmla="*/ 2147483647 w 1200"/>
              <a:gd name="T63" fmla="*/ 2147483647 h 948"/>
              <a:gd name="T64" fmla="*/ 2147483647 w 1200"/>
              <a:gd name="T65" fmla="*/ 2147483647 h 948"/>
              <a:gd name="T66" fmla="*/ 2147483647 w 1200"/>
              <a:gd name="T67" fmla="*/ 2147483647 h 948"/>
              <a:gd name="T68" fmla="*/ 2147483647 w 1200"/>
              <a:gd name="T69" fmla="*/ 2147483647 h 948"/>
              <a:gd name="T70" fmla="*/ 2147483647 w 1200"/>
              <a:gd name="T71" fmla="*/ 2147483647 h 948"/>
              <a:gd name="T72" fmla="*/ 2147483647 w 1200"/>
              <a:gd name="T73" fmla="*/ 2147483647 h 948"/>
              <a:gd name="T74" fmla="*/ 2147483647 w 1200"/>
              <a:gd name="T75" fmla="*/ 2147483647 h 948"/>
              <a:gd name="T76" fmla="*/ 2147483647 w 1200"/>
              <a:gd name="T77" fmla="*/ 2147483647 h 948"/>
              <a:gd name="T78" fmla="*/ 2147483647 w 1200"/>
              <a:gd name="T79" fmla="*/ 2147483647 h 948"/>
              <a:gd name="T80" fmla="*/ 2147483647 w 1200"/>
              <a:gd name="T81" fmla="*/ 2147483647 h 948"/>
              <a:gd name="T82" fmla="*/ 2147483647 w 1200"/>
              <a:gd name="T83" fmla="*/ 2147483647 h 948"/>
              <a:gd name="T84" fmla="*/ 0 w 1200"/>
              <a:gd name="T85" fmla="*/ 2147483647 h 948"/>
              <a:gd name="T86" fmla="*/ 2147483647 w 1200"/>
              <a:gd name="T87" fmla="*/ 2147483647 h 948"/>
              <a:gd name="T88" fmla="*/ 2147483647 w 1200"/>
              <a:gd name="T89" fmla="*/ 2147483647 h 948"/>
              <a:gd name="T90" fmla="*/ 2147483647 w 1200"/>
              <a:gd name="T91" fmla="*/ 2147483647 h 948"/>
              <a:gd name="T92" fmla="*/ 2147483647 w 1200"/>
              <a:gd name="T93" fmla="*/ 2147483647 h 948"/>
              <a:gd name="T94" fmla="*/ 2147483647 w 1200"/>
              <a:gd name="T95" fmla="*/ 2147483647 h 948"/>
              <a:gd name="T96" fmla="*/ 2147483647 w 1200"/>
              <a:gd name="T97" fmla="*/ 2147483647 h 948"/>
              <a:gd name="T98" fmla="*/ 2147483647 w 1200"/>
              <a:gd name="T99" fmla="*/ 2147483647 h 948"/>
              <a:gd name="T100" fmla="*/ 2147483647 w 1200"/>
              <a:gd name="T101" fmla="*/ 2147483647 h 948"/>
              <a:gd name="T102" fmla="*/ 2147483647 w 1200"/>
              <a:gd name="T103" fmla="*/ 2147483647 h 948"/>
              <a:gd name="T104" fmla="*/ 2147483647 w 1200"/>
              <a:gd name="T105" fmla="*/ 2147483647 h 948"/>
              <a:gd name="T106" fmla="*/ 2147483647 w 1200"/>
              <a:gd name="T107" fmla="*/ 2147483647 h 948"/>
              <a:gd name="T108" fmla="*/ 2147483647 w 1200"/>
              <a:gd name="T109" fmla="*/ 2147483647 h 948"/>
              <a:gd name="T110" fmla="*/ 2147483647 w 1200"/>
              <a:gd name="T111" fmla="*/ 2147483647 h 948"/>
              <a:gd name="T112" fmla="*/ 2147483647 w 1200"/>
              <a:gd name="T113" fmla="*/ 2147483647 h 948"/>
              <a:gd name="T114" fmla="*/ 2147483647 w 1200"/>
              <a:gd name="T115" fmla="*/ 2147483647 h 948"/>
              <a:gd name="T116" fmla="*/ 2147483647 w 1200"/>
              <a:gd name="T117" fmla="*/ 2147483647 h 948"/>
              <a:gd name="T118" fmla="*/ 2147483647 w 1200"/>
              <a:gd name="T119" fmla="*/ 2147483647 h 948"/>
              <a:gd name="T120" fmla="*/ 2147483647 w 1200"/>
              <a:gd name="T121" fmla="*/ 2147483647 h 94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200"/>
              <a:gd name="T184" fmla="*/ 0 h 948"/>
              <a:gd name="T185" fmla="*/ 1200 w 1200"/>
              <a:gd name="T186" fmla="*/ 948 h 94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200" h="948">
                <a:moveTo>
                  <a:pt x="708" y="156"/>
                </a:moveTo>
                <a:cubicBezTo>
                  <a:pt x="665" y="128"/>
                  <a:pt x="631" y="94"/>
                  <a:pt x="582" y="78"/>
                </a:cubicBezTo>
                <a:cubicBezTo>
                  <a:pt x="522" y="82"/>
                  <a:pt x="470" y="83"/>
                  <a:pt x="414" y="102"/>
                </a:cubicBezTo>
                <a:cubicBezTo>
                  <a:pt x="404" y="133"/>
                  <a:pt x="398" y="166"/>
                  <a:pt x="390" y="198"/>
                </a:cubicBezTo>
                <a:cubicBezTo>
                  <a:pt x="386" y="214"/>
                  <a:pt x="378" y="246"/>
                  <a:pt x="378" y="246"/>
                </a:cubicBezTo>
                <a:cubicBezTo>
                  <a:pt x="385" y="367"/>
                  <a:pt x="373" y="320"/>
                  <a:pt x="396" y="390"/>
                </a:cubicBezTo>
                <a:cubicBezTo>
                  <a:pt x="400" y="402"/>
                  <a:pt x="404" y="414"/>
                  <a:pt x="408" y="426"/>
                </a:cubicBezTo>
                <a:cubicBezTo>
                  <a:pt x="410" y="432"/>
                  <a:pt x="414" y="444"/>
                  <a:pt x="414" y="444"/>
                </a:cubicBezTo>
                <a:cubicBezTo>
                  <a:pt x="411" y="466"/>
                  <a:pt x="418" y="494"/>
                  <a:pt x="402" y="510"/>
                </a:cubicBezTo>
                <a:cubicBezTo>
                  <a:pt x="353" y="559"/>
                  <a:pt x="272" y="551"/>
                  <a:pt x="216" y="588"/>
                </a:cubicBezTo>
                <a:cubicBezTo>
                  <a:pt x="199" y="614"/>
                  <a:pt x="178" y="630"/>
                  <a:pt x="168" y="660"/>
                </a:cubicBezTo>
                <a:cubicBezTo>
                  <a:pt x="170" y="680"/>
                  <a:pt x="169" y="700"/>
                  <a:pt x="174" y="720"/>
                </a:cubicBezTo>
                <a:cubicBezTo>
                  <a:pt x="181" y="751"/>
                  <a:pt x="262" y="781"/>
                  <a:pt x="294" y="792"/>
                </a:cubicBezTo>
                <a:cubicBezTo>
                  <a:pt x="322" y="834"/>
                  <a:pt x="306" y="820"/>
                  <a:pt x="336" y="840"/>
                </a:cubicBezTo>
                <a:cubicBezTo>
                  <a:pt x="379" y="905"/>
                  <a:pt x="552" y="859"/>
                  <a:pt x="576" y="858"/>
                </a:cubicBezTo>
                <a:cubicBezTo>
                  <a:pt x="588" y="854"/>
                  <a:pt x="600" y="850"/>
                  <a:pt x="612" y="846"/>
                </a:cubicBezTo>
                <a:cubicBezTo>
                  <a:pt x="618" y="844"/>
                  <a:pt x="630" y="840"/>
                  <a:pt x="630" y="840"/>
                </a:cubicBezTo>
                <a:cubicBezTo>
                  <a:pt x="648" y="842"/>
                  <a:pt x="666" y="842"/>
                  <a:pt x="684" y="846"/>
                </a:cubicBezTo>
                <a:cubicBezTo>
                  <a:pt x="696" y="848"/>
                  <a:pt x="708" y="854"/>
                  <a:pt x="720" y="858"/>
                </a:cubicBezTo>
                <a:cubicBezTo>
                  <a:pt x="726" y="860"/>
                  <a:pt x="738" y="864"/>
                  <a:pt x="738" y="864"/>
                </a:cubicBezTo>
                <a:cubicBezTo>
                  <a:pt x="760" y="861"/>
                  <a:pt x="787" y="866"/>
                  <a:pt x="804" y="852"/>
                </a:cubicBezTo>
                <a:cubicBezTo>
                  <a:pt x="810" y="847"/>
                  <a:pt x="811" y="839"/>
                  <a:pt x="816" y="834"/>
                </a:cubicBezTo>
                <a:cubicBezTo>
                  <a:pt x="821" y="829"/>
                  <a:pt x="828" y="826"/>
                  <a:pt x="834" y="822"/>
                </a:cubicBezTo>
                <a:cubicBezTo>
                  <a:pt x="843" y="794"/>
                  <a:pt x="853" y="781"/>
                  <a:pt x="858" y="750"/>
                </a:cubicBezTo>
                <a:cubicBezTo>
                  <a:pt x="860" y="558"/>
                  <a:pt x="740" y="281"/>
                  <a:pt x="900" y="174"/>
                </a:cubicBezTo>
                <a:cubicBezTo>
                  <a:pt x="904" y="168"/>
                  <a:pt x="907" y="161"/>
                  <a:pt x="912" y="156"/>
                </a:cubicBezTo>
                <a:cubicBezTo>
                  <a:pt x="917" y="151"/>
                  <a:pt x="926" y="150"/>
                  <a:pt x="930" y="144"/>
                </a:cubicBezTo>
                <a:cubicBezTo>
                  <a:pt x="937" y="133"/>
                  <a:pt x="942" y="108"/>
                  <a:pt x="942" y="108"/>
                </a:cubicBezTo>
                <a:cubicBezTo>
                  <a:pt x="923" y="31"/>
                  <a:pt x="896" y="15"/>
                  <a:pt x="822" y="0"/>
                </a:cubicBezTo>
                <a:cubicBezTo>
                  <a:pt x="776" y="2"/>
                  <a:pt x="730" y="3"/>
                  <a:pt x="684" y="6"/>
                </a:cubicBezTo>
                <a:cubicBezTo>
                  <a:pt x="645" y="9"/>
                  <a:pt x="601" y="30"/>
                  <a:pt x="564" y="42"/>
                </a:cubicBezTo>
                <a:cubicBezTo>
                  <a:pt x="544" y="49"/>
                  <a:pt x="530" y="65"/>
                  <a:pt x="510" y="72"/>
                </a:cubicBezTo>
                <a:cubicBezTo>
                  <a:pt x="479" y="119"/>
                  <a:pt x="491" y="94"/>
                  <a:pt x="474" y="144"/>
                </a:cubicBezTo>
                <a:cubicBezTo>
                  <a:pt x="472" y="150"/>
                  <a:pt x="468" y="162"/>
                  <a:pt x="468" y="162"/>
                </a:cubicBezTo>
                <a:cubicBezTo>
                  <a:pt x="462" y="211"/>
                  <a:pt x="466" y="252"/>
                  <a:pt x="474" y="300"/>
                </a:cubicBezTo>
                <a:cubicBezTo>
                  <a:pt x="471" y="326"/>
                  <a:pt x="478" y="357"/>
                  <a:pt x="462" y="378"/>
                </a:cubicBezTo>
                <a:cubicBezTo>
                  <a:pt x="449" y="394"/>
                  <a:pt x="426" y="405"/>
                  <a:pt x="408" y="414"/>
                </a:cubicBezTo>
                <a:cubicBezTo>
                  <a:pt x="336" y="450"/>
                  <a:pt x="267" y="467"/>
                  <a:pt x="186" y="474"/>
                </a:cubicBezTo>
                <a:cubicBezTo>
                  <a:pt x="166" y="478"/>
                  <a:pt x="145" y="480"/>
                  <a:pt x="126" y="486"/>
                </a:cubicBezTo>
                <a:cubicBezTo>
                  <a:pt x="114" y="490"/>
                  <a:pt x="102" y="494"/>
                  <a:pt x="90" y="498"/>
                </a:cubicBezTo>
                <a:cubicBezTo>
                  <a:pt x="84" y="500"/>
                  <a:pt x="72" y="504"/>
                  <a:pt x="72" y="504"/>
                </a:cubicBezTo>
                <a:cubicBezTo>
                  <a:pt x="47" y="529"/>
                  <a:pt x="33" y="539"/>
                  <a:pt x="12" y="570"/>
                </a:cubicBezTo>
                <a:cubicBezTo>
                  <a:pt x="5" y="581"/>
                  <a:pt x="0" y="606"/>
                  <a:pt x="0" y="606"/>
                </a:cubicBezTo>
                <a:cubicBezTo>
                  <a:pt x="2" y="634"/>
                  <a:pt x="3" y="662"/>
                  <a:pt x="6" y="690"/>
                </a:cubicBezTo>
                <a:cubicBezTo>
                  <a:pt x="15" y="773"/>
                  <a:pt x="93" y="793"/>
                  <a:pt x="162" y="810"/>
                </a:cubicBezTo>
                <a:cubicBezTo>
                  <a:pt x="192" y="830"/>
                  <a:pt x="208" y="864"/>
                  <a:pt x="228" y="894"/>
                </a:cubicBezTo>
                <a:cubicBezTo>
                  <a:pt x="235" y="905"/>
                  <a:pt x="229" y="923"/>
                  <a:pt x="240" y="930"/>
                </a:cubicBezTo>
                <a:cubicBezTo>
                  <a:pt x="263" y="946"/>
                  <a:pt x="251" y="940"/>
                  <a:pt x="276" y="948"/>
                </a:cubicBezTo>
                <a:cubicBezTo>
                  <a:pt x="310" y="945"/>
                  <a:pt x="364" y="945"/>
                  <a:pt x="396" y="924"/>
                </a:cubicBezTo>
                <a:cubicBezTo>
                  <a:pt x="408" y="916"/>
                  <a:pt x="420" y="908"/>
                  <a:pt x="432" y="900"/>
                </a:cubicBezTo>
                <a:cubicBezTo>
                  <a:pt x="438" y="896"/>
                  <a:pt x="450" y="888"/>
                  <a:pt x="450" y="888"/>
                </a:cubicBezTo>
                <a:cubicBezTo>
                  <a:pt x="484" y="836"/>
                  <a:pt x="439" y="897"/>
                  <a:pt x="480" y="864"/>
                </a:cubicBezTo>
                <a:cubicBezTo>
                  <a:pt x="519" y="833"/>
                  <a:pt x="465" y="855"/>
                  <a:pt x="510" y="840"/>
                </a:cubicBezTo>
                <a:cubicBezTo>
                  <a:pt x="530" y="810"/>
                  <a:pt x="564" y="794"/>
                  <a:pt x="594" y="774"/>
                </a:cubicBezTo>
                <a:cubicBezTo>
                  <a:pt x="695" y="707"/>
                  <a:pt x="803" y="703"/>
                  <a:pt x="918" y="672"/>
                </a:cubicBezTo>
                <a:cubicBezTo>
                  <a:pt x="954" y="662"/>
                  <a:pt x="1015" y="636"/>
                  <a:pt x="1044" y="612"/>
                </a:cubicBezTo>
                <a:cubicBezTo>
                  <a:pt x="1062" y="597"/>
                  <a:pt x="1098" y="570"/>
                  <a:pt x="1098" y="570"/>
                </a:cubicBezTo>
                <a:cubicBezTo>
                  <a:pt x="1111" y="551"/>
                  <a:pt x="1130" y="537"/>
                  <a:pt x="1140" y="516"/>
                </a:cubicBezTo>
                <a:cubicBezTo>
                  <a:pt x="1172" y="452"/>
                  <a:pt x="1186" y="388"/>
                  <a:pt x="1200" y="318"/>
                </a:cubicBezTo>
                <a:cubicBezTo>
                  <a:pt x="1198" y="260"/>
                  <a:pt x="1199" y="202"/>
                  <a:pt x="1194" y="144"/>
                </a:cubicBezTo>
                <a:cubicBezTo>
                  <a:pt x="1187" y="64"/>
                  <a:pt x="1085" y="36"/>
                  <a:pt x="1020" y="36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9" name="Text Box 55"/>
          <p:cNvSpPr txBox="1">
            <a:spLocks noChangeArrowheads="1"/>
          </p:cNvSpPr>
          <p:nvPr/>
        </p:nvSpPr>
        <p:spPr bwMode="auto">
          <a:xfrm>
            <a:off x="2252141" y="1715453"/>
            <a:ext cx="649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 dirty="0">
                <a:latin typeface="Monotype Corsiva" pitchFamily="66" charset="0"/>
              </a:rPr>
              <a:t>Im</a:t>
            </a:r>
          </a:p>
        </p:txBody>
      </p:sp>
      <p:sp>
        <p:nvSpPr>
          <p:cNvPr id="14390" name="Text Box 56"/>
          <p:cNvSpPr txBox="1">
            <a:spLocks noChangeArrowheads="1"/>
          </p:cNvSpPr>
          <p:nvPr/>
        </p:nvSpPr>
        <p:spPr bwMode="auto">
          <a:xfrm>
            <a:off x="6887641" y="2706053"/>
            <a:ext cx="519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Re</a:t>
            </a:r>
          </a:p>
        </p:txBody>
      </p:sp>
      <p:sp>
        <p:nvSpPr>
          <p:cNvPr id="14391" name="Text Box 57"/>
          <p:cNvSpPr txBox="1">
            <a:spLocks noChangeArrowheads="1"/>
          </p:cNvSpPr>
          <p:nvPr/>
        </p:nvSpPr>
        <p:spPr bwMode="auto">
          <a:xfrm>
            <a:off x="6870179" y="3878349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4392" name="Text Box 58"/>
          <p:cNvSpPr txBox="1">
            <a:spLocks noChangeArrowheads="1"/>
          </p:cNvSpPr>
          <p:nvPr/>
        </p:nvSpPr>
        <p:spPr bwMode="auto">
          <a:xfrm>
            <a:off x="6873354" y="4933241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4393" name="Text Box 59"/>
          <p:cNvSpPr txBox="1">
            <a:spLocks noChangeArrowheads="1"/>
          </p:cNvSpPr>
          <p:nvPr/>
        </p:nvSpPr>
        <p:spPr bwMode="auto">
          <a:xfrm>
            <a:off x="1966392" y="3903749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/>
              <a:t>0</a:t>
            </a:r>
          </a:p>
        </p:txBody>
      </p:sp>
      <p:sp>
        <p:nvSpPr>
          <p:cNvPr id="14394" name="Rectangle 62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4340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1980336"/>
              </p:ext>
            </p:extLst>
          </p:nvPr>
        </p:nvGraphicFramePr>
        <p:xfrm>
          <a:off x="2436124" y="3522154"/>
          <a:ext cx="510930" cy="355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44" name="Equation" r:id="rId7" imgW="291960" imgH="203040" progId="Equation.3">
                  <p:embed/>
                </p:oleObj>
              </mc:Choice>
              <mc:Fallback>
                <p:oleObj name="Equation" r:id="rId7" imgW="291960" imgH="20304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6124" y="3522154"/>
                        <a:ext cx="510930" cy="3553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5" name="Line 65"/>
          <p:cNvSpPr>
            <a:spLocks noChangeShapeType="1"/>
          </p:cNvSpPr>
          <p:nvPr/>
        </p:nvSpPr>
        <p:spPr bwMode="auto">
          <a:xfrm flipH="1" flipV="1">
            <a:off x="3152254" y="2990215"/>
            <a:ext cx="44450" cy="269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96" name="Line 66"/>
          <p:cNvSpPr>
            <a:spLocks noChangeShapeType="1"/>
          </p:cNvSpPr>
          <p:nvPr/>
        </p:nvSpPr>
        <p:spPr bwMode="auto">
          <a:xfrm>
            <a:off x="3015729" y="2494915"/>
            <a:ext cx="90487" cy="3159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4341" name="Object 68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78539427"/>
              </p:ext>
            </p:extLst>
          </p:nvPr>
        </p:nvGraphicFramePr>
        <p:xfrm>
          <a:off x="3060972" y="2329442"/>
          <a:ext cx="510930" cy="355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45" name="Equation" r:id="rId9" imgW="291960" imgH="203040" progId="Equation.3">
                  <p:embed/>
                </p:oleObj>
              </mc:Choice>
              <mc:Fallback>
                <p:oleObj name="Equation" r:id="rId9" imgW="291960" imgH="203040" progId="Equation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972" y="2329442"/>
                        <a:ext cx="510930" cy="355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7" name="Rectangle 7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4342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6070744"/>
              </p:ext>
            </p:extLst>
          </p:nvPr>
        </p:nvGraphicFramePr>
        <p:xfrm>
          <a:off x="5706541" y="2440940"/>
          <a:ext cx="621810" cy="42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46" name="Równanie" r:id="rId11" imgW="355320" imgH="241200" progId="Equation.3">
                  <p:embed/>
                </p:oleObj>
              </mc:Choice>
              <mc:Fallback>
                <p:oleObj name="Równanie" r:id="rId11" imgW="355320" imgH="24120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6541" y="2440940"/>
                        <a:ext cx="621810" cy="42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8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99" name="Rectangle 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4343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884920"/>
              </p:ext>
            </p:extLst>
          </p:nvPr>
        </p:nvGraphicFramePr>
        <p:xfrm>
          <a:off x="4882628" y="3031490"/>
          <a:ext cx="57771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47" name="Równanie" r:id="rId13" imgW="330120" imgH="215640" progId="Equation.3">
                  <p:embed/>
                </p:oleObj>
              </mc:Choice>
              <mc:Fallback>
                <p:oleObj name="Równanie" r:id="rId13" imgW="330120" imgH="215640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2628" y="3031490"/>
                        <a:ext cx="577710" cy="37737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156743"/>
              </p:ext>
            </p:extLst>
          </p:nvPr>
        </p:nvGraphicFramePr>
        <p:xfrm>
          <a:off x="3617601" y="1786979"/>
          <a:ext cx="1333080" cy="42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48" name="Equation" r:id="rId15" imgW="761760" imgH="241200" progId="Equation.3">
                  <p:embed/>
                </p:oleObj>
              </mc:Choice>
              <mc:Fallback>
                <p:oleObj name="Equation" r:id="rId15" imgW="761760" imgH="24120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7601" y="1786979"/>
                        <a:ext cx="1333080" cy="422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5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969081"/>
              </p:ext>
            </p:extLst>
          </p:nvPr>
        </p:nvGraphicFramePr>
        <p:xfrm>
          <a:off x="1860029" y="4915778"/>
          <a:ext cx="349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49" name="Równanie" r:id="rId17" imgW="190440" imgH="228600" progId="Equation.3">
                  <p:embed/>
                </p:oleObj>
              </mc:Choice>
              <mc:Fallback>
                <p:oleObj name="Równanie" r:id="rId17" imgW="190440" imgH="228600" progId="Equation.3">
                  <p:embed/>
                  <p:pic>
                    <p:nvPicPr>
                      <p:cNvPr id="0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0029" y="4915778"/>
                        <a:ext cx="3492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Text Box 2"/>
          <p:cNvSpPr txBox="1">
            <a:spLocks noChangeArrowheads="1"/>
          </p:cNvSpPr>
          <p:nvPr/>
        </p:nvSpPr>
        <p:spPr bwMode="auto">
          <a:xfrm>
            <a:off x="129553" y="7815"/>
            <a:ext cx="894347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</a:t>
            </a:r>
            <a:r>
              <a:rPr kumimoji="1" lang="pl-PL" sz="3200" b="1" dirty="0" smtClean="0">
                <a:latin typeface="Arial" panose="020B0604020202020204" pitchFamily="34" charset="0"/>
              </a:rPr>
              <a:t>FM</a:t>
            </a:r>
            <a:r>
              <a:rPr kumimoji="1" lang="pl-PL" sz="3200" b="1" dirty="0" smtClean="0">
                <a:latin typeface="Arial" panose="020B0604020202020204" pitchFamily="34" charset="0"/>
              </a:rPr>
              <a:t> </a:t>
            </a:r>
            <a:r>
              <a:rPr kumimoji="1" lang="pl-PL" sz="3200" b="1" dirty="0" smtClean="0">
                <a:latin typeface="Arial" panose="020B0604020202020204" pitchFamily="34" charset="0"/>
              </a:rPr>
              <a:t>– detekcja </a:t>
            </a:r>
            <a:r>
              <a:rPr kumimoji="1" lang="pl-PL" sz="3200" b="1" dirty="0" smtClean="0">
                <a:latin typeface="Arial" panose="020B0604020202020204" pitchFamily="34" charset="0"/>
              </a:rPr>
              <a:t>pochodnej odchyłki</a:t>
            </a:r>
            <a:endParaRPr kumimoji="1" lang="pl-PL" sz="3200" b="1" dirty="0" smtClean="0">
              <a:latin typeface="Arial" panose="020B0604020202020204" pitchFamily="34" charset="0"/>
            </a:endParaRPr>
          </a:p>
        </p:txBody>
      </p:sp>
      <p:sp>
        <p:nvSpPr>
          <p:cNvPr id="70" name="pole tekstowe 69"/>
          <p:cNvSpPr txBox="1"/>
          <p:nvPr/>
        </p:nvSpPr>
        <p:spPr>
          <a:xfrm>
            <a:off x="37819" y="616193"/>
            <a:ext cx="9056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Praca </a:t>
            </a:r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na</a:t>
            </a:r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dprogowa – wykres wskazowy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  <p:graphicFrame>
        <p:nvGraphicFramePr>
          <p:cNvPr id="71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0454105"/>
              </p:ext>
            </p:extLst>
          </p:nvPr>
        </p:nvGraphicFramePr>
        <p:xfrm>
          <a:off x="350762" y="1237205"/>
          <a:ext cx="8153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50" name="Equation" r:id="rId19" imgW="4076640" imgH="253800" progId="Equation.3">
                  <p:embed/>
                </p:oleObj>
              </mc:Choice>
              <mc:Fallback>
                <p:oleObj name="Equation" r:id="rId19" imgW="40766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762" y="1237205"/>
                        <a:ext cx="8153400" cy="508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Text Box 39"/>
          <p:cNvSpPr txBox="1">
            <a:spLocks noChangeArrowheads="1"/>
          </p:cNvSpPr>
          <p:nvPr/>
        </p:nvSpPr>
        <p:spPr bwMode="auto">
          <a:xfrm>
            <a:off x="994196" y="5431799"/>
            <a:ext cx="7776864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Wykresy sporządzone dla niemodulowanego sygnału nośnego 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 = 0 </a:t>
            </a:r>
            <a:r>
              <a:rPr lang="pl-PL" sz="2000" b="1" dirty="0" smtClean="0">
                <a:latin typeface="+mn-lt"/>
              </a:rPr>
              <a:t>(brak modulacji).</a:t>
            </a:r>
          </a:p>
          <a:p>
            <a:r>
              <a:rPr lang="pl-PL" sz="2000" b="1" dirty="0" smtClean="0">
                <a:latin typeface="+mn-lt"/>
              </a:rPr>
              <a:t>Sygnał dominuje </a:t>
            </a:r>
            <a:r>
              <a:rPr lang="pl-PL" sz="2000" b="1" dirty="0" smtClean="0">
                <a:latin typeface="+mn-lt"/>
              </a:rPr>
              <a:t>nad </a:t>
            </a:r>
            <a:r>
              <a:rPr lang="pl-PL" sz="2000" b="1" dirty="0" smtClean="0">
                <a:latin typeface="+mn-lt"/>
              </a:rPr>
              <a:t>szumem </a:t>
            </a:r>
            <a:r>
              <a:rPr lang="pl-PL" sz="2000" b="1" dirty="0" smtClean="0">
                <a:latin typeface="+mn-lt"/>
              </a:rPr>
              <a:t>– detektor </a:t>
            </a:r>
            <a:r>
              <a:rPr lang="pl-PL" sz="2000" b="1" dirty="0" smtClean="0">
                <a:latin typeface="+mn-lt"/>
              </a:rPr>
              <a:t>FM odtwarza pomijalne szumowe fluktuacje częstotliwości chwilowej.</a:t>
            </a:r>
            <a:endParaRPr lang="pl-PL" sz="20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59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147398273"/>
              </p:ext>
            </p:extLst>
          </p:nvPr>
        </p:nvGraphicFramePr>
        <p:xfrm>
          <a:off x="5387243" y="2147492"/>
          <a:ext cx="488950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50" name="Equation" r:id="rId3" imgW="291960" imgH="203040" progId="Equation.3">
                  <p:embed/>
                </p:oleObj>
              </mc:Choice>
              <mc:Fallback>
                <p:oleObj name="Equation" r:id="rId3" imgW="291960" imgH="20304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7243" y="2147492"/>
                        <a:ext cx="488950" cy="339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Rectangle 3"/>
          <p:cNvSpPr>
            <a:spLocks noChangeArrowheads="1"/>
          </p:cNvSpPr>
          <p:nvPr/>
        </p:nvSpPr>
        <p:spPr bwMode="auto">
          <a:xfrm>
            <a:off x="4716016" y="378499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1" name="Rectangle 4"/>
          <p:cNvSpPr>
            <a:spLocks noChangeArrowheads="1"/>
          </p:cNvSpPr>
          <p:nvPr/>
        </p:nvSpPr>
        <p:spPr bwMode="auto">
          <a:xfrm>
            <a:off x="-972616" y="273838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2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4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5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6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7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8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9" name="Rectangle 12"/>
          <p:cNvSpPr>
            <a:spLocks noChangeArrowheads="1"/>
          </p:cNvSpPr>
          <p:nvPr/>
        </p:nvSpPr>
        <p:spPr bwMode="auto">
          <a:xfrm>
            <a:off x="6286487" y="3035996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5380" name="Rectangle 13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1" name="Rectangle 14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5382" name="Rectangle 15"/>
          <p:cNvSpPr>
            <a:spLocks noChangeArrowheads="1"/>
          </p:cNvSpPr>
          <p:nvPr/>
        </p:nvSpPr>
        <p:spPr bwMode="auto">
          <a:xfrm>
            <a:off x="385763" y="2843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3" name="Rectangle 16"/>
          <p:cNvSpPr>
            <a:spLocks noChangeArrowheads="1"/>
          </p:cNvSpPr>
          <p:nvPr/>
        </p:nvSpPr>
        <p:spPr bwMode="auto">
          <a:xfrm>
            <a:off x="-333375" y="2754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4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5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6" name="Rectangle 19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7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8" name="Rectangle 21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9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0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1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2" name="Rectangle 2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3" name="Rectangle 2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4" name="Rectangle 2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5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6" name="Rectangle 2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7" name="Rectangle 3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8" name="Rectangle 3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9" name="Line 32"/>
          <p:cNvSpPr>
            <a:spLocks noChangeShapeType="1"/>
          </p:cNvSpPr>
          <p:nvPr/>
        </p:nvSpPr>
        <p:spPr bwMode="auto">
          <a:xfrm flipV="1">
            <a:off x="668104" y="2676475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0" name="Line 33"/>
          <p:cNvSpPr>
            <a:spLocks noChangeShapeType="1"/>
          </p:cNvSpPr>
          <p:nvPr/>
        </p:nvSpPr>
        <p:spPr bwMode="auto">
          <a:xfrm>
            <a:off x="668104" y="3624212"/>
            <a:ext cx="3831888" cy="668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1" name="Line 34"/>
          <p:cNvSpPr>
            <a:spLocks noChangeShapeType="1"/>
          </p:cNvSpPr>
          <p:nvPr/>
        </p:nvSpPr>
        <p:spPr bwMode="auto">
          <a:xfrm flipV="1">
            <a:off x="676041" y="4165550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2" name="Line 35"/>
          <p:cNvSpPr>
            <a:spLocks noChangeShapeType="1"/>
          </p:cNvSpPr>
          <p:nvPr/>
        </p:nvSpPr>
        <p:spPr bwMode="auto">
          <a:xfrm>
            <a:off x="676041" y="4884686"/>
            <a:ext cx="3823951" cy="22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3" name="Line 36"/>
          <p:cNvSpPr>
            <a:spLocks noChangeShapeType="1"/>
          </p:cNvSpPr>
          <p:nvPr/>
        </p:nvSpPr>
        <p:spPr bwMode="auto">
          <a:xfrm>
            <a:off x="4568936" y="2628505"/>
            <a:ext cx="3905994" cy="41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4" name="Freeform 39"/>
          <p:cNvSpPr>
            <a:spLocks/>
          </p:cNvSpPr>
          <p:nvPr/>
        </p:nvSpPr>
        <p:spPr bwMode="auto">
          <a:xfrm>
            <a:off x="672866" y="2846337"/>
            <a:ext cx="2100263" cy="822325"/>
          </a:xfrm>
          <a:custGeom>
            <a:avLst/>
            <a:gdLst>
              <a:gd name="T0" fmla="*/ 2147483647 w 1323"/>
              <a:gd name="T1" fmla="*/ 2147483647 h 518"/>
              <a:gd name="T2" fmla="*/ 2147483647 w 1323"/>
              <a:gd name="T3" fmla="*/ 2147483647 h 518"/>
              <a:gd name="T4" fmla="*/ 2147483647 w 1323"/>
              <a:gd name="T5" fmla="*/ 2147483647 h 518"/>
              <a:gd name="T6" fmla="*/ 2147483647 w 1323"/>
              <a:gd name="T7" fmla="*/ 2147483647 h 518"/>
              <a:gd name="T8" fmla="*/ 2147483647 w 1323"/>
              <a:gd name="T9" fmla="*/ 2147483647 h 518"/>
              <a:gd name="T10" fmla="*/ 2147483647 w 1323"/>
              <a:gd name="T11" fmla="*/ 2147483647 h 518"/>
              <a:gd name="T12" fmla="*/ 2147483647 w 1323"/>
              <a:gd name="T13" fmla="*/ 2147483647 h 518"/>
              <a:gd name="T14" fmla="*/ 2147483647 w 1323"/>
              <a:gd name="T15" fmla="*/ 2147483647 h 518"/>
              <a:gd name="T16" fmla="*/ 2147483647 w 1323"/>
              <a:gd name="T17" fmla="*/ 2147483647 h 518"/>
              <a:gd name="T18" fmla="*/ 2147483647 w 1323"/>
              <a:gd name="T19" fmla="*/ 2147483647 h 518"/>
              <a:gd name="T20" fmla="*/ 2147483647 w 1323"/>
              <a:gd name="T21" fmla="*/ 2147483647 h 518"/>
              <a:gd name="T22" fmla="*/ 2147483647 w 1323"/>
              <a:gd name="T23" fmla="*/ 2147483647 h 518"/>
              <a:gd name="T24" fmla="*/ 2147483647 w 1323"/>
              <a:gd name="T25" fmla="*/ 2147483647 h 518"/>
              <a:gd name="T26" fmla="*/ 2147483647 w 1323"/>
              <a:gd name="T27" fmla="*/ 2147483647 h 518"/>
              <a:gd name="T28" fmla="*/ 2147483647 w 1323"/>
              <a:gd name="T29" fmla="*/ 0 h 518"/>
              <a:gd name="T30" fmla="*/ 2147483647 w 1323"/>
              <a:gd name="T31" fmla="*/ 2147483647 h 518"/>
              <a:gd name="T32" fmla="*/ 2147483647 w 1323"/>
              <a:gd name="T33" fmla="*/ 2147483647 h 518"/>
              <a:gd name="T34" fmla="*/ 2147483647 w 1323"/>
              <a:gd name="T35" fmla="*/ 2147483647 h 518"/>
              <a:gd name="T36" fmla="*/ 2147483647 w 1323"/>
              <a:gd name="T37" fmla="*/ 2147483647 h 518"/>
              <a:gd name="T38" fmla="*/ 2147483647 w 1323"/>
              <a:gd name="T39" fmla="*/ 2147483647 h 518"/>
              <a:gd name="T40" fmla="*/ 2147483647 w 1323"/>
              <a:gd name="T41" fmla="*/ 2147483647 h 518"/>
              <a:gd name="T42" fmla="*/ 2147483647 w 1323"/>
              <a:gd name="T43" fmla="*/ 2147483647 h 518"/>
              <a:gd name="T44" fmla="*/ 2147483647 w 1323"/>
              <a:gd name="T45" fmla="*/ 2147483647 h 518"/>
              <a:gd name="T46" fmla="*/ 2147483647 w 1323"/>
              <a:gd name="T47" fmla="*/ 2147483647 h 518"/>
              <a:gd name="T48" fmla="*/ 2147483647 w 1323"/>
              <a:gd name="T49" fmla="*/ 2147483647 h 518"/>
              <a:gd name="T50" fmla="*/ 2147483647 w 1323"/>
              <a:gd name="T51" fmla="*/ 2147483647 h 518"/>
              <a:gd name="T52" fmla="*/ 2147483647 w 1323"/>
              <a:gd name="T53" fmla="*/ 2147483647 h 518"/>
              <a:gd name="T54" fmla="*/ 2147483647 w 1323"/>
              <a:gd name="T55" fmla="*/ 2147483647 h 518"/>
              <a:gd name="T56" fmla="*/ 2147483647 w 1323"/>
              <a:gd name="T57" fmla="*/ 2147483647 h 518"/>
              <a:gd name="T58" fmla="*/ 2147483647 w 1323"/>
              <a:gd name="T59" fmla="*/ 2147483647 h 518"/>
              <a:gd name="T60" fmla="*/ 2147483647 w 1323"/>
              <a:gd name="T61" fmla="*/ 2147483647 h 518"/>
              <a:gd name="T62" fmla="*/ 2147483647 w 1323"/>
              <a:gd name="T63" fmla="*/ 2147483647 h 51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3"/>
              <a:gd name="T97" fmla="*/ 0 h 518"/>
              <a:gd name="T98" fmla="*/ 1323 w 1323"/>
              <a:gd name="T99" fmla="*/ 518 h 51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3" h="518">
                <a:moveTo>
                  <a:pt x="0" y="486"/>
                </a:moveTo>
                <a:cubicBezTo>
                  <a:pt x="18" y="482"/>
                  <a:pt x="20" y="473"/>
                  <a:pt x="33" y="486"/>
                </a:cubicBezTo>
                <a:cubicBezTo>
                  <a:pt x="41" y="518"/>
                  <a:pt x="52" y="491"/>
                  <a:pt x="69" y="480"/>
                </a:cubicBezTo>
                <a:cubicBezTo>
                  <a:pt x="77" y="481"/>
                  <a:pt x="86" y="478"/>
                  <a:pt x="93" y="483"/>
                </a:cubicBezTo>
                <a:cubicBezTo>
                  <a:pt x="98" y="487"/>
                  <a:pt x="99" y="501"/>
                  <a:pt x="99" y="501"/>
                </a:cubicBezTo>
                <a:cubicBezTo>
                  <a:pt x="102" y="500"/>
                  <a:pt x="106" y="501"/>
                  <a:pt x="108" y="498"/>
                </a:cubicBezTo>
                <a:cubicBezTo>
                  <a:pt x="112" y="493"/>
                  <a:pt x="114" y="480"/>
                  <a:pt x="114" y="480"/>
                </a:cubicBezTo>
                <a:cubicBezTo>
                  <a:pt x="118" y="486"/>
                  <a:pt x="122" y="492"/>
                  <a:pt x="126" y="498"/>
                </a:cubicBezTo>
                <a:cubicBezTo>
                  <a:pt x="128" y="501"/>
                  <a:pt x="132" y="507"/>
                  <a:pt x="132" y="507"/>
                </a:cubicBezTo>
                <a:cubicBezTo>
                  <a:pt x="142" y="500"/>
                  <a:pt x="146" y="495"/>
                  <a:pt x="150" y="483"/>
                </a:cubicBezTo>
                <a:cubicBezTo>
                  <a:pt x="165" y="488"/>
                  <a:pt x="161" y="501"/>
                  <a:pt x="174" y="510"/>
                </a:cubicBezTo>
                <a:cubicBezTo>
                  <a:pt x="187" y="501"/>
                  <a:pt x="185" y="488"/>
                  <a:pt x="201" y="483"/>
                </a:cubicBezTo>
                <a:cubicBezTo>
                  <a:pt x="208" y="504"/>
                  <a:pt x="201" y="503"/>
                  <a:pt x="216" y="498"/>
                </a:cubicBezTo>
                <a:cubicBezTo>
                  <a:pt x="218" y="495"/>
                  <a:pt x="225" y="482"/>
                  <a:pt x="231" y="483"/>
                </a:cubicBezTo>
                <a:cubicBezTo>
                  <a:pt x="238" y="485"/>
                  <a:pt x="234" y="497"/>
                  <a:pt x="240" y="501"/>
                </a:cubicBezTo>
                <a:cubicBezTo>
                  <a:pt x="245" y="504"/>
                  <a:pt x="258" y="507"/>
                  <a:pt x="258" y="507"/>
                </a:cubicBezTo>
                <a:cubicBezTo>
                  <a:pt x="273" y="502"/>
                  <a:pt x="284" y="484"/>
                  <a:pt x="288" y="468"/>
                </a:cubicBezTo>
                <a:cubicBezTo>
                  <a:pt x="298" y="423"/>
                  <a:pt x="309" y="378"/>
                  <a:pt x="318" y="333"/>
                </a:cubicBezTo>
                <a:cubicBezTo>
                  <a:pt x="320" y="311"/>
                  <a:pt x="315" y="275"/>
                  <a:pt x="336" y="261"/>
                </a:cubicBezTo>
                <a:cubicBezTo>
                  <a:pt x="348" y="265"/>
                  <a:pt x="353" y="269"/>
                  <a:pt x="360" y="279"/>
                </a:cubicBezTo>
                <a:cubicBezTo>
                  <a:pt x="374" y="274"/>
                  <a:pt x="378" y="260"/>
                  <a:pt x="390" y="252"/>
                </a:cubicBezTo>
                <a:cubicBezTo>
                  <a:pt x="400" y="259"/>
                  <a:pt x="403" y="266"/>
                  <a:pt x="414" y="270"/>
                </a:cubicBezTo>
                <a:cubicBezTo>
                  <a:pt x="417" y="269"/>
                  <a:pt x="421" y="269"/>
                  <a:pt x="423" y="267"/>
                </a:cubicBezTo>
                <a:cubicBezTo>
                  <a:pt x="426" y="265"/>
                  <a:pt x="425" y="258"/>
                  <a:pt x="429" y="258"/>
                </a:cubicBezTo>
                <a:cubicBezTo>
                  <a:pt x="435" y="257"/>
                  <a:pt x="447" y="264"/>
                  <a:pt x="447" y="264"/>
                </a:cubicBezTo>
                <a:cubicBezTo>
                  <a:pt x="455" y="276"/>
                  <a:pt x="458" y="282"/>
                  <a:pt x="471" y="273"/>
                </a:cubicBezTo>
                <a:cubicBezTo>
                  <a:pt x="479" y="249"/>
                  <a:pt x="485" y="264"/>
                  <a:pt x="498" y="273"/>
                </a:cubicBezTo>
                <a:cubicBezTo>
                  <a:pt x="518" y="268"/>
                  <a:pt x="514" y="254"/>
                  <a:pt x="519" y="237"/>
                </a:cubicBezTo>
                <a:cubicBezTo>
                  <a:pt x="527" y="209"/>
                  <a:pt x="534" y="181"/>
                  <a:pt x="540" y="153"/>
                </a:cubicBezTo>
                <a:cubicBezTo>
                  <a:pt x="541" y="130"/>
                  <a:pt x="541" y="17"/>
                  <a:pt x="567" y="0"/>
                </a:cubicBezTo>
                <a:cubicBezTo>
                  <a:pt x="588" y="14"/>
                  <a:pt x="589" y="46"/>
                  <a:pt x="612" y="54"/>
                </a:cubicBezTo>
                <a:cubicBezTo>
                  <a:pt x="638" y="45"/>
                  <a:pt x="630" y="23"/>
                  <a:pt x="654" y="15"/>
                </a:cubicBezTo>
                <a:cubicBezTo>
                  <a:pt x="675" y="47"/>
                  <a:pt x="684" y="76"/>
                  <a:pt x="690" y="114"/>
                </a:cubicBezTo>
                <a:cubicBezTo>
                  <a:pt x="691" y="150"/>
                  <a:pt x="691" y="186"/>
                  <a:pt x="693" y="222"/>
                </a:cubicBezTo>
                <a:cubicBezTo>
                  <a:pt x="694" y="234"/>
                  <a:pt x="696" y="246"/>
                  <a:pt x="699" y="258"/>
                </a:cubicBezTo>
                <a:cubicBezTo>
                  <a:pt x="700" y="264"/>
                  <a:pt x="705" y="276"/>
                  <a:pt x="705" y="276"/>
                </a:cubicBezTo>
                <a:cubicBezTo>
                  <a:pt x="715" y="266"/>
                  <a:pt x="715" y="256"/>
                  <a:pt x="729" y="261"/>
                </a:cubicBezTo>
                <a:cubicBezTo>
                  <a:pt x="731" y="264"/>
                  <a:pt x="732" y="269"/>
                  <a:pt x="735" y="270"/>
                </a:cubicBezTo>
                <a:cubicBezTo>
                  <a:pt x="745" y="274"/>
                  <a:pt x="762" y="255"/>
                  <a:pt x="762" y="255"/>
                </a:cubicBezTo>
                <a:cubicBezTo>
                  <a:pt x="769" y="265"/>
                  <a:pt x="774" y="269"/>
                  <a:pt x="786" y="273"/>
                </a:cubicBezTo>
                <a:cubicBezTo>
                  <a:pt x="802" y="268"/>
                  <a:pt x="795" y="259"/>
                  <a:pt x="813" y="264"/>
                </a:cubicBezTo>
                <a:cubicBezTo>
                  <a:pt x="823" y="280"/>
                  <a:pt x="831" y="275"/>
                  <a:pt x="846" y="267"/>
                </a:cubicBezTo>
                <a:cubicBezTo>
                  <a:pt x="852" y="263"/>
                  <a:pt x="864" y="255"/>
                  <a:pt x="864" y="255"/>
                </a:cubicBezTo>
                <a:cubicBezTo>
                  <a:pt x="881" y="258"/>
                  <a:pt x="883" y="260"/>
                  <a:pt x="888" y="276"/>
                </a:cubicBezTo>
                <a:cubicBezTo>
                  <a:pt x="903" y="273"/>
                  <a:pt x="910" y="273"/>
                  <a:pt x="915" y="258"/>
                </a:cubicBezTo>
                <a:cubicBezTo>
                  <a:pt x="921" y="275"/>
                  <a:pt x="919" y="282"/>
                  <a:pt x="933" y="291"/>
                </a:cubicBezTo>
                <a:cubicBezTo>
                  <a:pt x="943" y="276"/>
                  <a:pt x="950" y="261"/>
                  <a:pt x="960" y="246"/>
                </a:cubicBezTo>
                <a:cubicBezTo>
                  <a:pt x="969" y="247"/>
                  <a:pt x="978" y="246"/>
                  <a:pt x="987" y="249"/>
                </a:cubicBezTo>
                <a:cubicBezTo>
                  <a:pt x="997" y="253"/>
                  <a:pt x="992" y="273"/>
                  <a:pt x="1011" y="279"/>
                </a:cubicBezTo>
                <a:cubicBezTo>
                  <a:pt x="1015" y="273"/>
                  <a:pt x="1019" y="267"/>
                  <a:pt x="1023" y="261"/>
                </a:cubicBezTo>
                <a:cubicBezTo>
                  <a:pt x="1025" y="258"/>
                  <a:pt x="1029" y="252"/>
                  <a:pt x="1029" y="252"/>
                </a:cubicBezTo>
                <a:cubicBezTo>
                  <a:pt x="1046" y="258"/>
                  <a:pt x="1046" y="267"/>
                  <a:pt x="1059" y="276"/>
                </a:cubicBezTo>
                <a:cubicBezTo>
                  <a:pt x="1079" y="269"/>
                  <a:pt x="1057" y="279"/>
                  <a:pt x="1074" y="264"/>
                </a:cubicBezTo>
                <a:cubicBezTo>
                  <a:pt x="1079" y="259"/>
                  <a:pt x="1092" y="252"/>
                  <a:pt x="1092" y="252"/>
                </a:cubicBezTo>
                <a:cubicBezTo>
                  <a:pt x="1108" y="255"/>
                  <a:pt x="1110" y="251"/>
                  <a:pt x="1116" y="264"/>
                </a:cubicBezTo>
                <a:cubicBezTo>
                  <a:pt x="1119" y="270"/>
                  <a:pt x="1122" y="282"/>
                  <a:pt x="1122" y="282"/>
                </a:cubicBezTo>
                <a:cubicBezTo>
                  <a:pt x="1128" y="278"/>
                  <a:pt x="1134" y="274"/>
                  <a:pt x="1140" y="270"/>
                </a:cubicBezTo>
                <a:cubicBezTo>
                  <a:pt x="1143" y="268"/>
                  <a:pt x="1149" y="264"/>
                  <a:pt x="1149" y="264"/>
                </a:cubicBezTo>
                <a:cubicBezTo>
                  <a:pt x="1163" y="243"/>
                  <a:pt x="1154" y="244"/>
                  <a:pt x="1170" y="249"/>
                </a:cubicBezTo>
                <a:cubicBezTo>
                  <a:pt x="1176" y="268"/>
                  <a:pt x="1186" y="285"/>
                  <a:pt x="1194" y="303"/>
                </a:cubicBezTo>
                <a:cubicBezTo>
                  <a:pt x="1213" y="346"/>
                  <a:pt x="1223" y="395"/>
                  <a:pt x="1242" y="438"/>
                </a:cubicBezTo>
                <a:cubicBezTo>
                  <a:pt x="1251" y="459"/>
                  <a:pt x="1250" y="499"/>
                  <a:pt x="1275" y="507"/>
                </a:cubicBezTo>
                <a:cubicBezTo>
                  <a:pt x="1288" y="498"/>
                  <a:pt x="1286" y="485"/>
                  <a:pt x="1302" y="480"/>
                </a:cubicBezTo>
                <a:cubicBezTo>
                  <a:pt x="1320" y="484"/>
                  <a:pt x="1313" y="479"/>
                  <a:pt x="1323" y="48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5" name="Freeform 40"/>
          <p:cNvSpPr>
            <a:spLocks/>
          </p:cNvSpPr>
          <p:nvPr/>
        </p:nvSpPr>
        <p:spPr bwMode="auto">
          <a:xfrm>
            <a:off x="2773129" y="3227337"/>
            <a:ext cx="1463675" cy="746125"/>
          </a:xfrm>
          <a:custGeom>
            <a:avLst/>
            <a:gdLst>
              <a:gd name="T0" fmla="*/ 0 w 922"/>
              <a:gd name="T1" fmla="*/ 2147483647 h 470"/>
              <a:gd name="T2" fmla="*/ 2147483647 w 922"/>
              <a:gd name="T3" fmla="*/ 2147483647 h 470"/>
              <a:gd name="T4" fmla="*/ 2147483647 w 922"/>
              <a:gd name="T5" fmla="*/ 2147483647 h 470"/>
              <a:gd name="T6" fmla="*/ 2147483647 w 922"/>
              <a:gd name="T7" fmla="*/ 2147483647 h 470"/>
              <a:gd name="T8" fmla="*/ 2147483647 w 922"/>
              <a:gd name="T9" fmla="*/ 2147483647 h 470"/>
              <a:gd name="T10" fmla="*/ 2147483647 w 922"/>
              <a:gd name="T11" fmla="*/ 2147483647 h 470"/>
              <a:gd name="T12" fmla="*/ 2147483647 w 922"/>
              <a:gd name="T13" fmla="*/ 2147483647 h 470"/>
              <a:gd name="T14" fmla="*/ 2147483647 w 922"/>
              <a:gd name="T15" fmla="*/ 2147483647 h 470"/>
              <a:gd name="T16" fmla="*/ 2147483647 w 922"/>
              <a:gd name="T17" fmla="*/ 2147483647 h 470"/>
              <a:gd name="T18" fmla="*/ 2147483647 w 922"/>
              <a:gd name="T19" fmla="*/ 2147483647 h 470"/>
              <a:gd name="T20" fmla="*/ 2147483647 w 922"/>
              <a:gd name="T21" fmla="*/ 2147483647 h 470"/>
              <a:gd name="T22" fmla="*/ 2147483647 w 922"/>
              <a:gd name="T23" fmla="*/ 2147483647 h 470"/>
              <a:gd name="T24" fmla="*/ 2147483647 w 922"/>
              <a:gd name="T25" fmla="*/ 2147483647 h 470"/>
              <a:gd name="T26" fmla="*/ 2147483647 w 922"/>
              <a:gd name="T27" fmla="*/ 2147483647 h 470"/>
              <a:gd name="T28" fmla="*/ 2147483647 w 922"/>
              <a:gd name="T29" fmla="*/ 2147483647 h 470"/>
              <a:gd name="T30" fmla="*/ 2147483647 w 922"/>
              <a:gd name="T31" fmla="*/ 2147483647 h 470"/>
              <a:gd name="T32" fmla="*/ 2147483647 w 922"/>
              <a:gd name="T33" fmla="*/ 2147483647 h 470"/>
              <a:gd name="T34" fmla="*/ 2147483647 w 922"/>
              <a:gd name="T35" fmla="*/ 2147483647 h 470"/>
              <a:gd name="T36" fmla="*/ 2147483647 w 922"/>
              <a:gd name="T37" fmla="*/ 2147483647 h 470"/>
              <a:gd name="T38" fmla="*/ 2147483647 w 922"/>
              <a:gd name="T39" fmla="*/ 2147483647 h 470"/>
              <a:gd name="T40" fmla="*/ 2147483647 w 922"/>
              <a:gd name="T41" fmla="*/ 2147483647 h 470"/>
              <a:gd name="T42" fmla="*/ 2147483647 w 922"/>
              <a:gd name="T43" fmla="*/ 2147483647 h 470"/>
              <a:gd name="T44" fmla="*/ 2147483647 w 922"/>
              <a:gd name="T45" fmla="*/ 2147483647 h 470"/>
              <a:gd name="T46" fmla="*/ 2147483647 w 922"/>
              <a:gd name="T47" fmla="*/ 2147483647 h 470"/>
              <a:gd name="T48" fmla="*/ 2147483647 w 922"/>
              <a:gd name="T49" fmla="*/ 2147483647 h 470"/>
              <a:gd name="T50" fmla="*/ 2147483647 w 922"/>
              <a:gd name="T51" fmla="*/ 2147483647 h 470"/>
              <a:gd name="T52" fmla="*/ 2147483647 w 922"/>
              <a:gd name="T53" fmla="*/ 2147483647 h 470"/>
              <a:gd name="T54" fmla="*/ 2147483647 w 922"/>
              <a:gd name="T55" fmla="*/ 0 h 470"/>
              <a:gd name="T56" fmla="*/ 2147483647 w 922"/>
              <a:gd name="T57" fmla="*/ 2147483647 h 470"/>
              <a:gd name="T58" fmla="*/ 2147483647 w 922"/>
              <a:gd name="T59" fmla="*/ 2147483647 h 470"/>
              <a:gd name="T60" fmla="*/ 2147483647 w 922"/>
              <a:gd name="T61" fmla="*/ 2147483647 h 470"/>
              <a:gd name="T62" fmla="*/ 2147483647 w 922"/>
              <a:gd name="T63" fmla="*/ 2147483647 h 470"/>
              <a:gd name="T64" fmla="*/ 2147483647 w 922"/>
              <a:gd name="T65" fmla="*/ 2147483647 h 470"/>
              <a:gd name="T66" fmla="*/ 2147483647 w 922"/>
              <a:gd name="T67" fmla="*/ 2147483647 h 470"/>
              <a:gd name="T68" fmla="*/ 2147483647 w 922"/>
              <a:gd name="T69" fmla="*/ 2147483647 h 470"/>
              <a:gd name="T70" fmla="*/ 2147483647 w 922"/>
              <a:gd name="T71" fmla="*/ 2147483647 h 470"/>
              <a:gd name="T72" fmla="*/ 2147483647 w 922"/>
              <a:gd name="T73" fmla="*/ 2147483647 h 470"/>
              <a:gd name="T74" fmla="*/ 2147483647 w 922"/>
              <a:gd name="T75" fmla="*/ 2147483647 h 470"/>
              <a:gd name="T76" fmla="*/ 2147483647 w 922"/>
              <a:gd name="T77" fmla="*/ 2147483647 h 470"/>
              <a:gd name="T78" fmla="*/ 2147483647 w 922"/>
              <a:gd name="T79" fmla="*/ 2147483647 h 470"/>
              <a:gd name="T80" fmla="*/ 2147483647 w 922"/>
              <a:gd name="T81" fmla="*/ 2147483647 h 470"/>
              <a:gd name="T82" fmla="*/ 2147483647 w 922"/>
              <a:gd name="T83" fmla="*/ 2147483647 h 470"/>
              <a:gd name="T84" fmla="*/ 2147483647 w 922"/>
              <a:gd name="T85" fmla="*/ 2147483647 h 470"/>
              <a:gd name="T86" fmla="*/ 2147483647 w 922"/>
              <a:gd name="T87" fmla="*/ 2147483647 h 470"/>
              <a:gd name="T88" fmla="*/ 2147483647 w 922"/>
              <a:gd name="T89" fmla="*/ 2147483647 h 470"/>
              <a:gd name="T90" fmla="*/ 2147483647 w 922"/>
              <a:gd name="T91" fmla="*/ 2147483647 h 470"/>
              <a:gd name="T92" fmla="*/ 2147483647 w 922"/>
              <a:gd name="T93" fmla="*/ 2147483647 h 47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22"/>
              <a:gd name="T142" fmla="*/ 0 h 470"/>
              <a:gd name="T143" fmla="*/ 922 w 922"/>
              <a:gd name="T144" fmla="*/ 470 h 47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22" h="470">
                <a:moveTo>
                  <a:pt x="0" y="249"/>
                </a:moveTo>
                <a:cubicBezTo>
                  <a:pt x="7" y="259"/>
                  <a:pt x="12" y="263"/>
                  <a:pt x="24" y="267"/>
                </a:cubicBezTo>
                <a:cubicBezTo>
                  <a:pt x="33" y="254"/>
                  <a:pt x="39" y="233"/>
                  <a:pt x="54" y="228"/>
                </a:cubicBezTo>
                <a:cubicBezTo>
                  <a:pt x="69" y="233"/>
                  <a:pt x="69" y="254"/>
                  <a:pt x="84" y="264"/>
                </a:cubicBezTo>
                <a:cubicBezTo>
                  <a:pt x="91" y="253"/>
                  <a:pt x="96" y="247"/>
                  <a:pt x="108" y="243"/>
                </a:cubicBezTo>
                <a:cubicBezTo>
                  <a:pt x="119" y="277"/>
                  <a:pt x="128" y="304"/>
                  <a:pt x="132" y="342"/>
                </a:cubicBezTo>
                <a:cubicBezTo>
                  <a:pt x="134" y="387"/>
                  <a:pt x="133" y="416"/>
                  <a:pt x="141" y="456"/>
                </a:cubicBezTo>
                <a:cubicBezTo>
                  <a:pt x="154" y="452"/>
                  <a:pt x="151" y="442"/>
                  <a:pt x="165" y="447"/>
                </a:cubicBezTo>
                <a:cubicBezTo>
                  <a:pt x="167" y="453"/>
                  <a:pt x="169" y="470"/>
                  <a:pt x="174" y="465"/>
                </a:cubicBezTo>
                <a:cubicBezTo>
                  <a:pt x="178" y="461"/>
                  <a:pt x="183" y="413"/>
                  <a:pt x="186" y="405"/>
                </a:cubicBezTo>
                <a:cubicBezTo>
                  <a:pt x="198" y="370"/>
                  <a:pt x="206" y="333"/>
                  <a:pt x="213" y="297"/>
                </a:cubicBezTo>
                <a:cubicBezTo>
                  <a:pt x="216" y="280"/>
                  <a:pt x="219" y="240"/>
                  <a:pt x="237" y="234"/>
                </a:cubicBezTo>
                <a:cubicBezTo>
                  <a:pt x="243" y="251"/>
                  <a:pt x="243" y="257"/>
                  <a:pt x="258" y="267"/>
                </a:cubicBezTo>
                <a:cubicBezTo>
                  <a:pt x="268" y="260"/>
                  <a:pt x="272" y="253"/>
                  <a:pt x="282" y="246"/>
                </a:cubicBezTo>
                <a:cubicBezTo>
                  <a:pt x="286" y="259"/>
                  <a:pt x="290" y="262"/>
                  <a:pt x="303" y="258"/>
                </a:cubicBezTo>
                <a:cubicBezTo>
                  <a:pt x="312" y="245"/>
                  <a:pt x="315" y="250"/>
                  <a:pt x="327" y="258"/>
                </a:cubicBezTo>
                <a:cubicBezTo>
                  <a:pt x="330" y="256"/>
                  <a:pt x="333" y="255"/>
                  <a:pt x="336" y="252"/>
                </a:cubicBezTo>
                <a:cubicBezTo>
                  <a:pt x="339" y="249"/>
                  <a:pt x="338" y="243"/>
                  <a:pt x="342" y="243"/>
                </a:cubicBezTo>
                <a:cubicBezTo>
                  <a:pt x="345" y="243"/>
                  <a:pt x="344" y="249"/>
                  <a:pt x="345" y="252"/>
                </a:cubicBezTo>
                <a:cubicBezTo>
                  <a:pt x="350" y="262"/>
                  <a:pt x="351" y="261"/>
                  <a:pt x="360" y="267"/>
                </a:cubicBezTo>
                <a:cubicBezTo>
                  <a:pt x="376" y="257"/>
                  <a:pt x="379" y="241"/>
                  <a:pt x="387" y="225"/>
                </a:cubicBezTo>
                <a:cubicBezTo>
                  <a:pt x="393" y="212"/>
                  <a:pt x="400" y="201"/>
                  <a:pt x="408" y="189"/>
                </a:cubicBezTo>
                <a:cubicBezTo>
                  <a:pt x="423" y="167"/>
                  <a:pt x="425" y="132"/>
                  <a:pt x="441" y="108"/>
                </a:cubicBezTo>
                <a:cubicBezTo>
                  <a:pt x="445" y="114"/>
                  <a:pt x="443" y="126"/>
                  <a:pt x="450" y="126"/>
                </a:cubicBezTo>
                <a:cubicBezTo>
                  <a:pt x="454" y="126"/>
                  <a:pt x="459" y="108"/>
                  <a:pt x="462" y="99"/>
                </a:cubicBezTo>
                <a:cubicBezTo>
                  <a:pt x="467" y="83"/>
                  <a:pt x="468" y="58"/>
                  <a:pt x="477" y="45"/>
                </a:cubicBezTo>
                <a:cubicBezTo>
                  <a:pt x="487" y="31"/>
                  <a:pt x="482" y="39"/>
                  <a:pt x="489" y="18"/>
                </a:cubicBezTo>
                <a:cubicBezTo>
                  <a:pt x="491" y="11"/>
                  <a:pt x="501" y="0"/>
                  <a:pt x="501" y="0"/>
                </a:cubicBezTo>
                <a:cubicBezTo>
                  <a:pt x="519" y="6"/>
                  <a:pt x="520" y="34"/>
                  <a:pt x="537" y="45"/>
                </a:cubicBezTo>
                <a:cubicBezTo>
                  <a:pt x="538" y="48"/>
                  <a:pt x="537" y="54"/>
                  <a:pt x="540" y="54"/>
                </a:cubicBezTo>
                <a:cubicBezTo>
                  <a:pt x="546" y="55"/>
                  <a:pt x="558" y="48"/>
                  <a:pt x="558" y="48"/>
                </a:cubicBezTo>
                <a:cubicBezTo>
                  <a:pt x="560" y="49"/>
                  <a:pt x="572" y="59"/>
                  <a:pt x="576" y="57"/>
                </a:cubicBezTo>
                <a:cubicBezTo>
                  <a:pt x="583" y="54"/>
                  <a:pt x="586" y="45"/>
                  <a:pt x="591" y="39"/>
                </a:cubicBezTo>
                <a:cubicBezTo>
                  <a:pt x="595" y="33"/>
                  <a:pt x="603" y="21"/>
                  <a:pt x="603" y="21"/>
                </a:cubicBezTo>
                <a:cubicBezTo>
                  <a:pt x="612" y="24"/>
                  <a:pt x="624" y="42"/>
                  <a:pt x="624" y="42"/>
                </a:cubicBezTo>
                <a:cubicBezTo>
                  <a:pt x="638" y="37"/>
                  <a:pt x="646" y="26"/>
                  <a:pt x="660" y="21"/>
                </a:cubicBezTo>
                <a:cubicBezTo>
                  <a:pt x="675" y="26"/>
                  <a:pt x="675" y="40"/>
                  <a:pt x="690" y="45"/>
                </a:cubicBezTo>
                <a:cubicBezTo>
                  <a:pt x="714" y="37"/>
                  <a:pt x="705" y="33"/>
                  <a:pt x="723" y="27"/>
                </a:cubicBezTo>
                <a:cubicBezTo>
                  <a:pt x="730" y="16"/>
                  <a:pt x="733" y="10"/>
                  <a:pt x="747" y="15"/>
                </a:cubicBezTo>
                <a:cubicBezTo>
                  <a:pt x="751" y="27"/>
                  <a:pt x="753" y="32"/>
                  <a:pt x="765" y="36"/>
                </a:cubicBezTo>
                <a:cubicBezTo>
                  <a:pt x="774" y="30"/>
                  <a:pt x="783" y="27"/>
                  <a:pt x="792" y="21"/>
                </a:cubicBezTo>
                <a:cubicBezTo>
                  <a:pt x="806" y="24"/>
                  <a:pt x="811" y="24"/>
                  <a:pt x="819" y="36"/>
                </a:cubicBezTo>
                <a:cubicBezTo>
                  <a:pt x="836" y="30"/>
                  <a:pt x="847" y="18"/>
                  <a:pt x="864" y="12"/>
                </a:cubicBezTo>
                <a:cubicBezTo>
                  <a:pt x="868" y="24"/>
                  <a:pt x="870" y="29"/>
                  <a:pt x="882" y="33"/>
                </a:cubicBezTo>
                <a:cubicBezTo>
                  <a:pt x="883" y="29"/>
                  <a:pt x="886" y="16"/>
                  <a:pt x="894" y="18"/>
                </a:cubicBezTo>
                <a:cubicBezTo>
                  <a:pt x="901" y="20"/>
                  <a:pt x="912" y="30"/>
                  <a:pt x="912" y="30"/>
                </a:cubicBezTo>
                <a:cubicBezTo>
                  <a:pt x="922" y="23"/>
                  <a:pt x="921" y="28"/>
                  <a:pt x="921" y="21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6" name="Freeform 41"/>
          <p:cNvSpPr>
            <a:spLocks/>
          </p:cNvSpPr>
          <p:nvPr/>
        </p:nvSpPr>
        <p:spPr bwMode="auto">
          <a:xfrm>
            <a:off x="672866" y="4303662"/>
            <a:ext cx="2490788" cy="1054100"/>
          </a:xfrm>
          <a:custGeom>
            <a:avLst/>
            <a:gdLst>
              <a:gd name="T0" fmla="*/ 2147483647 w 1569"/>
              <a:gd name="T1" fmla="*/ 2147483647 h 664"/>
              <a:gd name="T2" fmla="*/ 2147483647 w 1569"/>
              <a:gd name="T3" fmla="*/ 2147483647 h 664"/>
              <a:gd name="T4" fmla="*/ 2147483647 w 1569"/>
              <a:gd name="T5" fmla="*/ 2147483647 h 664"/>
              <a:gd name="T6" fmla="*/ 2147483647 w 1569"/>
              <a:gd name="T7" fmla="*/ 2147483647 h 664"/>
              <a:gd name="T8" fmla="*/ 2147483647 w 1569"/>
              <a:gd name="T9" fmla="*/ 2147483647 h 664"/>
              <a:gd name="T10" fmla="*/ 2147483647 w 1569"/>
              <a:gd name="T11" fmla="*/ 2147483647 h 664"/>
              <a:gd name="T12" fmla="*/ 2147483647 w 1569"/>
              <a:gd name="T13" fmla="*/ 2147483647 h 664"/>
              <a:gd name="T14" fmla="*/ 2147483647 w 1569"/>
              <a:gd name="T15" fmla="*/ 2147483647 h 664"/>
              <a:gd name="T16" fmla="*/ 2147483647 w 1569"/>
              <a:gd name="T17" fmla="*/ 2147483647 h 664"/>
              <a:gd name="T18" fmla="*/ 2147483647 w 1569"/>
              <a:gd name="T19" fmla="*/ 2147483647 h 664"/>
              <a:gd name="T20" fmla="*/ 2147483647 w 1569"/>
              <a:gd name="T21" fmla="*/ 2147483647 h 664"/>
              <a:gd name="T22" fmla="*/ 2147483647 w 1569"/>
              <a:gd name="T23" fmla="*/ 2147483647 h 664"/>
              <a:gd name="T24" fmla="*/ 2147483647 w 1569"/>
              <a:gd name="T25" fmla="*/ 2147483647 h 664"/>
              <a:gd name="T26" fmla="*/ 2147483647 w 1569"/>
              <a:gd name="T27" fmla="*/ 0 h 664"/>
              <a:gd name="T28" fmla="*/ 2147483647 w 1569"/>
              <a:gd name="T29" fmla="*/ 2147483647 h 664"/>
              <a:gd name="T30" fmla="*/ 2147483647 w 1569"/>
              <a:gd name="T31" fmla="*/ 2147483647 h 664"/>
              <a:gd name="T32" fmla="*/ 2147483647 w 1569"/>
              <a:gd name="T33" fmla="*/ 2147483647 h 664"/>
              <a:gd name="T34" fmla="*/ 2147483647 w 1569"/>
              <a:gd name="T35" fmla="*/ 2147483647 h 664"/>
              <a:gd name="T36" fmla="*/ 2147483647 w 1569"/>
              <a:gd name="T37" fmla="*/ 2147483647 h 664"/>
              <a:gd name="T38" fmla="*/ 2147483647 w 1569"/>
              <a:gd name="T39" fmla="*/ 2147483647 h 664"/>
              <a:gd name="T40" fmla="*/ 2147483647 w 1569"/>
              <a:gd name="T41" fmla="*/ 2147483647 h 664"/>
              <a:gd name="T42" fmla="*/ 2147483647 w 1569"/>
              <a:gd name="T43" fmla="*/ 2147483647 h 664"/>
              <a:gd name="T44" fmla="*/ 2147483647 w 1569"/>
              <a:gd name="T45" fmla="*/ 2147483647 h 664"/>
              <a:gd name="T46" fmla="*/ 2147483647 w 1569"/>
              <a:gd name="T47" fmla="*/ 2147483647 h 664"/>
              <a:gd name="T48" fmla="*/ 2147483647 w 1569"/>
              <a:gd name="T49" fmla="*/ 2147483647 h 664"/>
              <a:gd name="T50" fmla="*/ 2147483647 w 1569"/>
              <a:gd name="T51" fmla="*/ 2147483647 h 664"/>
              <a:gd name="T52" fmla="*/ 2147483647 w 1569"/>
              <a:gd name="T53" fmla="*/ 2147483647 h 664"/>
              <a:gd name="T54" fmla="*/ 2147483647 w 1569"/>
              <a:gd name="T55" fmla="*/ 2147483647 h 664"/>
              <a:gd name="T56" fmla="*/ 2147483647 w 1569"/>
              <a:gd name="T57" fmla="*/ 2147483647 h 664"/>
              <a:gd name="T58" fmla="*/ 2147483647 w 1569"/>
              <a:gd name="T59" fmla="*/ 2147483647 h 664"/>
              <a:gd name="T60" fmla="*/ 2147483647 w 1569"/>
              <a:gd name="T61" fmla="*/ 2147483647 h 664"/>
              <a:gd name="T62" fmla="*/ 2147483647 w 1569"/>
              <a:gd name="T63" fmla="*/ 2147483647 h 664"/>
              <a:gd name="T64" fmla="*/ 2147483647 w 1569"/>
              <a:gd name="T65" fmla="*/ 2147483647 h 664"/>
              <a:gd name="T66" fmla="*/ 2147483647 w 1569"/>
              <a:gd name="T67" fmla="*/ 2147483647 h 664"/>
              <a:gd name="T68" fmla="*/ 2147483647 w 1569"/>
              <a:gd name="T69" fmla="*/ 2147483647 h 664"/>
              <a:gd name="T70" fmla="*/ 2147483647 w 1569"/>
              <a:gd name="T71" fmla="*/ 2147483647 h 664"/>
              <a:gd name="T72" fmla="*/ 2147483647 w 1569"/>
              <a:gd name="T73" fmla="*/ 2147483647 h 664"/>
              <a:gd name="T74" fmla="*/ 2147483647 w 1569"/>
              <a:gd name="T75" fmla="*/ 2147483647 h 664"/>
              <a:gd name="T76" fmla="*/ 2147483647 w 1569"/>
              <a:gd name="T77" fmla="*/ 2147483647 h 664"/>
              <a:gd name="T78" fmla="*/ 2147483647 w 1569"/>
              <a:gd name="T79" fmla="*/ 2147483647 h 664"/>
              <a:gd name="T80" fmla="*/ 2147483647 w 1569"/>
              <a:gd name="T81" fmla="*/ 2147483647 h 6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569"/>
              <a:gd name="T124" fmla="*/ 0 h 664"/>
              <a:gd name="T125" fmla="*/ 1569 w 1569"/>
              <a:gd name="T126" fmla="*/ 664 h 6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569" h="664">
                <a:moveTo>
                  <a:pt x="0" y="363"/>
                </a:moveTo>
                <a:cubicBezTo>
                  <a:pt x="5" y="348"/>
                  <a:pt x="9" y="347"/>
                  <a:pt x="24" y="351"/>
                </a:cubicBezTo>
                <a:cubicBezTo>
                  <a:pt x="45" y="372"/>
                  <a:pt x="34" y="371"/>
                  <a:pt x="54" y="366"/>
                </a:cubicBezTo>
                <a:cubicBezTo>
                  <a:pt x="61" y="355"/>
                  <a:pt x="64" y="349"/>
                  <a:pt x="78" y="354"/>
                </a:cubicBezTo>
                <a:cubicBezTo>
                  <a:pt x="84" y="363"/>
                  <a:pt x="96" y="378"/>
                  <a:pt x="105" y="384"/>
                </a:cubicBezTo>
                <a:cubicBezTo>
                  <a:pt x="119" y="375"/>
                  <a:pt x="120" y="368"/>
                  <a:pt x="126" y="351"/>
                </a:cubicBezTo>
                <a:cubicBezTo>
                  <a:pt x="127" y="348"/>
                  <a:pt x="129" y="342"/>
                  <a:pt x="129" y="342"/>
                </a:cubicBezTo>
                <a:cubicBezTo>
                  <a:pt x="137" y="350"/>
                  <a:pt x="148" y="356"/>
                  <a:pt x="153" y="366"/>
                </a:cubicBezTo>
                <a:cubicBezTo>
                  <a:pt x="161" y="385"/>
                  <a:pt x="159" y="396"/>
                  <a:pt x="177" y="408"/>
                </a:cubicBezTo>
                <a:cubicBezTo>
                  <a:pt x="193" y="384"/>
                  <a:pt x="185" y="344"/>
                  <a:pt x="210" y="327"/>
                </a:cubicBezTo>
                <a:cubicBezTo>
                  <a:pt x="233" y="335"/>
                  <a:pt x="218" y="365"/>
                  <a:pt x="240" y="372"/>
                </a:cubicBezTo>
                <a:cubicBezTo>
                  <a:pt x="241" y="369"/>
                  <a:pt x="240" y="363"/>
                  <a:pt x="243" y="363"/>
                </a:cubicBezTo>
                <a:cubicBezTo>
                  <a:pt x="250" y="364"/>
                  <a:pt x="261" y="375"/>
                  <a:pt x="261" y="375"/>
                </a:cubicBezTo>
                <a:cubicBezTo>
                  <a:pt x="272" y="364"/>
                  <a:pt x="274" y="353"/>
                  <a:pt x="279" y="339"/>
                </a:cubicBezTo>
                <a:cubicBezTo>
                  <a:pt x="281" y="333"/>
                  <a:pt x="285" y="321"/>
                  <a:pt x="285" y="321"/>
                </a:cubicBezTo>
                <a:cubicBezTo>
                  <a:pt x="288" y="299"/>
                  <a:pt x="288" y="276"/>
                  <a:pt x="294" y="255"/>
                </a:cubicBezTo>
                <a:cubicBezTo>
                  <a:pt x="304" y="219"/>
                  <a:pt x="323" y="187"/>
                  <a:pt x="330" y="150"/>
                </a:cubicBezTo>
                <a:cubicBezTo>
                  <a:pt x="334" y="132"/>
                  <a:pt x="334" y="97"/>
                  <a:pt x="354" y="90"/>
                </a:cubicBezTo>
                <a:cubicBezTo>
                  <a:pt x="363" y="96"/>
                  <a:pt x="367" y="104"/>
                  <a:pt x="372" y="114"/>
                </a:cubicBezTo>
                <a:cubicBezTo>
                  <a:pt x="375" y="120"/>
                  <a:pt x="378" y="132"/>
                  <a:pt x="378" y="132"/>
                </a:cubicBezTo>
                <a:cubicBezTo>
                  <a:pt x="379" y="174"/>
                  <a:pt x="363" y="297"/>
                  <a:pt x="387" y="369"/>
                </a:cubicBezTo>
                <a:cubicBezTo>
                  <a:pt x="401" y="360"/>
                  <a:pt x="394" y="349"/>
                  <a:pt x="408" y="363"/>
                </a:cubicBezTo>
                <a:cubicBezTo>
                  <a:pt x="416" y="387"/>
                  <a:pt x="422" y="372"/>
                  <a:pt x="435" y="363"/>
                </a:cubicBezTo>
                <a:cubicBezTo>
                  <a:pt x="444" y="376"/>
                  <a:pt x="446" y="379"/>
                  <a:pt x="462" y="375"/>
                </a:cubicBezTo>
                <a:cubicBezTo>
                  <a:pt x="472" y="345"/>
                  <a:pt x="483" y="313"/>
                  <a:pt x="489" y="282"/>
                </a:cubicBezTo>
                <a:cubicBezTo>
                  <a:pt x="492" y="212"/>
                  <a:pt x="501" y="144"/>
                  <a:pt x="507" y="75"/>
                </a:cubicBezTo>
                <a:cubicBezTo>
                  <a:pt x="509" y="55"/>
                  <a:pt x="511" y="50"/>
                  <a:pt x="516" y="30"/>
                </a:cubicBezTo>
                <a:cubicBezTo>
                  <a:pt x="519" y="20"/>
                  <a:pt x="525" y="0"/>
                  <a:pt x="525" y="0"/>
                </a:cubicBezTo>
                <a:cubicBezTo>
                  <a:pt x="540" y="5"/>
                  <a:pt x="533" y="0"/>
                  <a:pt x="540" y="21"/>
                </a:cubicBezTo>
                <a:cubicBezTo>
                  <a:pt x="541" y="24"/>
                  <a:pt x="543" y="30"/>
                  <a:pt x="543" y="30"/>
                </a:cubicBezTo>
                <a:cubicBezTo>
                  <a:pt x="559" y="145"/>
                  <a:pt x="541" y="262"/>
                  <a:pt x="552" y="378"/>
                </a:cubicBezTo>
                <a:cubicBezTo>
                  <a:pt x="558" y="377"/>
                  <a:pt x="565" y="378"/>
                  <a:pt x="570" y="375"/>
                </a:cubicBezTo>
                <a:cubicBezTo>
                  <a:pt x="587" y="366"/>
                  <a:pt x="564" y="362"/>
                  <a:pt x="585" y="369"/>
                </a:cubicBezTo>
                <a:cubicBezTo>
                  <a:pt x="599" y="364"/>
                  <a:pt x="599" y="357"/>
                  <a:pt x="612" y="366"/>
                </a:cubicBezTo>
                <a:cubicBezTo>
                  <a:pt x="614" y="372"/>
                  <a:pt x="614" y="382"/>
                  <a:pt x="624" y="372"/>
                </a:cubicBezTo>
                <a:cubicBezTo>
                  <a:pt x="629" y="367"/>
                  <a:pt x="636" y="354"/>
                  <a:pt x="636" y="354"/>
                </a:cubicBezTo>
                <a:cubicBezTo>
                  <a:pt x="644" y="366"/>
                  <a:pt x="648" y="379"/>
                  <a:pt x="651" y="393"/>
                </a:cubicBezTo>
                <a:cubicBezTo>
                  <a:pt x="653" y="403"/>
                  <a:pt x="657" y="423"/>
                  <a:pt x="657" y="423"/>
                </a:cubicBezTo>
                <a:cubicBezTo>
                  <a:pt x="660" y="473"/>
                  <a:pt x="663" y="523"/>
                  <a:pt x="669" y="573"/>
                </a:cubicBezTo>
                <a:cubicBezTo>
                  <a:pt x="672" y="597"/>
                  <a:pt x="670" y="622"/>
                  <a:pt x="684" y="642"/>
                </a:cubicBezTo>
                <a:cubicBezTo>
                  <a:pt x="715" y="636"/>
                  <a:pt x="719" y="613"/>
                  <a:pt x="726" y="585"/>
                </a:cubicBezTo>
                <a:cubicBezTo>
                  <a:pt x="731" y="532"/>
                  <a:pt x="736" y="465"/>
                  <a:pt x="753" y="414"/>
                </a:cubicBezTo>
                <a:cubicBezTo>
                  <a:pt x="757" y="401"/>
                  <a:pt x="757" y="380"/>
                  <a:pt x="765" y="369"/>
                </a:cubicBezTo>
                <a:cubicBezTo>
                  <a:pt x="770" y="361"/>
                  <a:pt x="792" y="357"/>
                  <a:pt x="792" y="357"/>
                </a:cubicBezTo>
                <a:cubicBezTo>
                  <a:pt x="804" y="365"/>
                  <a:pt x="808" y="379"/>
                  <a:pt x="819" y="390"/>
                </a:cubicBezTo>
                <a:cubicBezTo>
                  <a:pt x="836" y="384"/>
                  <a:pt x="837" y="373"/>
                  <a:pt x="846" y="360"/>
                </a:cubicBezTo>
                <a:cubicBezTo>
                  <a:pt x="871" y="366"/>
                  <a:pt x="847" y="357"/>
                  <a:pt x="864" y="372"/>
                </a:cubicBezTo>
                <a:cubicBezTo>
                  <a:pt x="869" y="377"/>
                  <a:pt x="882" y="384"/>
                  <a:pt x="882" y="384"/>
                </a:cubicBezTo>
                <a:cubicBezTo>
                  <a:pt x="900" y="381"/>
                  <a:pt x="905" y="381"/>
                  <a:pt x="915" y="366"/>
                </a:cubicBezTo>
                <a:cubicBezTo>
                  <a:pt x="918" y="367"/>
                  <a:pt x="922" y="367"/>
                  <a:pt x="924" y="369"/>
                </a:cubicBezTo>
                <a:cubicBezTo>
                  <a:pt x="927" y="371"/>
                  <a:pt x="927" y="380"/>
                  <a:pt x="930" y="378"/>
                </a:cubicBezTo>
                <a:cubicBezTo>
                  <a:pt x="938" y="372"/>
                  <a:pt x="939" y="351"/>
                  <a:pt x="939" y="351"/>
                </a:cubicBezTo>
                <a:cubicBezTo>
                  <a:pt x="949" y="354"/>
                  <a:pt x="949" y="352"/>
                  <a:pt x="954" y="363"/>
                </a:cubicBezTo>
                <a:cubicBezTo>
                  <a:pt x="957" y="369"/>
                  <a:pt x="960" y="381"/>
                  <a:pt x="960" y="381"/>
                </a:cubicBezTo>
                <a:cubicBezTo>
                  <a:pt x="963" y="371"/>
                  <a:pt x="966" y="361"/>
                  <a:pt x="969" y="351"/>
                </a:cubicBezTo>
                <a:cubicBezTo>
                  <a:pt x="977" y="363"/>
                  <a:pt x="982" y="375"/>
                  <a:pt x="990" y="387"/>
                </a:cubicBezTo>
                <a:cubicBezTo>
                  <a:pt x="1004" y="366"/>
                  <a:pt x="1000" y="376"/>
                  <a:pt x="1005" y="360"/>
                </a:cubicBezTo>
                <a:cubicBezTo>
                  <a:pt x="1018" y="379"/>
                  <a:pt x="1010" y="388"/>
                  <a:pt x="1029" y="360"/>
                </a:cubicBezTo>
                <a:cubicBezTo>
                  <a:pt x="1038" y="374"/>
                  <a:pt x="1049" y="375"/>
                  <a:pt x="1062" y="384"/>
                </a:cubicBezTo>
                <a:cubicBezTo>
                  <a:pt x="1076" y="363"/>
                  <a:pt x="1068" y="362"/>
                  <a:pt x="1083" y="372"/>
                </a:cubicBezTo>
                <a:cubicBezTo>
                  <a:pt x="1087" y="385"/>
                  <a:pt x="1092" y="385"/>
                  <a:pt x="1104" y="381"/>
                </a:cubicBezTo>
                <a:cubicBezTo>
                  <a:pt x="1118" y="360"/>
                  <a:pt x="1109" y="365"/>
                  <a:pt x="1125" y="360"/>
                </a:cubicBezTo>
                <a:cubicBezTo>
                  <a:pt x="1132" y="381"/>
                  <a:pt x="1125" y="376"/>
                  <a:pt x="1140" y="381"/>
                </a:cubicBezTo>
                <a:cubicBezTo>
                  <a:pt x="1149" y="367"/>
                  <a:pt x="1154" y="357"/>
                  <a:pt x="1167" y="348"/>
                </a:cubicBezTo>
                <a:cubicBezTo>
                  <a:pt x="1176" y="374"/>
                  <a:pt x="1192" y="403"/>
                  <a:pt x="1197" y="429"/>
                </a:cubicBezTo>
                <a:cubicBezTo>
                  <a:pt x="1201" y="450"/>
                  <a:pt x="1205" y="469"/>
                  <a:pt x="1212" y="489"/>
                </a:cubicBezTo>
                <a:cubicBezTo>
                  <a:pt x="1218" y="507"/>
                  <a:pt x="1225" y="530"/>
                  <a:pt x="1245" y="537"/>
                </a:cubicBezTo>
                <a:cubicBezTo>
                  <a:pt x="1277" y="532"/>
                  <a:pt x="1280" y="512"/>
                  <a:pt x="1290" y="483"/>
                </a:cubicBezTo>
                <a:cubicBezTo>
                  <a:pt x="1299" y="457"/>
                  <a:pt x="1308" y="432"/>
                  <a:pt x="1314" y="405"/>
                </a:cubicBezTo>
                <a:cubicBezTo>
                  <a:pt x="1319" y="384"/>
                  <a:pt x="1319" y="363"/>
                  <a:pt x="1326" y="342"/>
                </a:cubicBezTo>
                <a:cubicBezTo>
                  <a:pt x="1339" y="351"/>
                  <a:pt x="1341" y="364"/>
                  <a:pt x="1356" y="369"/>
                </a:cubicBezTo>
                <a:cubicBezTo>
                  <a:pt x="1381" y="352"/>
                  <a:pt x="1368" y="363"/>
                  <a:pt x="1386" y="375"/>
                </a:cubicBezTo>
                <a:cubicBezTo>
                  <a:pt x="1410" y="367"/>
                  <a:pt x="1401" y="363"/>
                  <a:pt x="1419" y="357"/>
                </a:cubicBezTo>
                <a:cubicBezTo>
                  <a:pt x="1433" y="367"/>
                  <a:pt x="1436" y="377"/>
                  <a:pt x="1440" y="393"/>
                </a:cubicBezTo>
                <a:cubicBezTo>
                  <a:pt x="1444" y="664"/>
                  <a:pt x="1427" y="535"/>
                  <a:pt x="1464" y="645"/>
                </a:cubicBezTo>
                <a:cubicBezTo>
                  <a:pt x="1470" y="641"/>
                  <a:pt x="1476" y="637"/>
                  <a:pt x="1482" y="633"/>
                </a:cubicBezTo>
                <a:cubicBezTo>
                  <a:pt x="1487" y="630"/>
                  <a:pt x="1493" y="584"/>
                  <a:pt x="1494" y="579"/>
                </a:cubicBezTo>
                <a:cubicBezTo>
                  <a:pt x="1500" y="546"/>
                  <a:pt x="1505" y="513"/>
                  <a:pt x="1512" y="480"/>
                </a:cubicBezTo>
                <a:cubicBezTo>
                  <a:pt x="1513" y="443"/>
                  <a:pt x="1512" y="406"/>
                  <a:pt x="1515" y="369"/>
                </a:cubicBezTo>
                <a:cubicBezTo>
                  <a:pt x="1516" y="355"/>
                  <a:pt x="1523" y="343"/>
                  <a:pt x="1536" y="339"/>
                </a:cubicBezTo>
                <a:cubicBezTo>
                  <a:pt x="1554" y="344"/>
                  <a:pt x="1546" y="338"/>
                  <a:pt x="1551" y="357"/>
                </a:cubicBezTo>
                <a:cubicBezTo>
                  <a:pt x="1553" y="363"/>
                  <a:pt x="1557" y="375"/>
                  <a:pt x="1557" y="375"/>
                </a:cubicBezTo>
                <a:cubicBezTo>
                  <a:pt x="1567" y="372"/>
                  <a:pt x="1564" y="374"/>
                  <a:pt x="1569" y="36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7" name="Freeform 42"/>
          <p:cNvSpPr>
            <a:spLocks/>
          </p:cNvSpPr>
          <p:nvPr/>
        </p:nvSpPr>
        <p:spPr bwMode="auto">
          <a:xfrm>
            <a:off x="3163654" y="4613225"/>
            <a:ext cx="971550" cy="293687"/>
          </a:xfrm>
          <a:custGeom>
            <a:avLst/>
            <a:gdLst>
              <a:gd name="T0" fmla="*/ 0 w 612"/>
              <a:gd name="T1" fmla="*/ 2147483647 h 185"/>
              <a:gd name="T2" fmla="*/ 2147483647 w 612"/>
              <a:gd name="T3" fmla="*/ 2147483647 h 185"/>
              <a:gd name="T4" fmla="*/ 2147483647 w 612"/>
              <a:gd name="T5" fmla="*/ 2147483647 h 185"/>
              <a:gd name="T6" fmla="*/ 2147483647 w 612"/>
              <a:gd name="T7" fmla="*/ 2147483647 h 185"/>
              <a:gd name="T8" fmla="*/ 2147483647 w 612"/>
              <a:gd name="T9" fmla="*/ 2147483647 h 185"/>
              <a:gd name="T10" fmla="*/ 2147483647 w 612"/>
              <a:gd name="T11" fmla="*/ 2147483647 h 185"/>
              <a:gd name="T12" fmla="*/ 2147483647 w 612"/>
              <a:gd name="T13" fmla="*/ 2147483647 h 185"/>
              <a:gd name="T14" fmla="*/ 2147483647 w 612"/>
              <a:gd name="T15" fmla="*/ 2147483647 h 185"/>
              <a:gd name="T16" fmla="*/ 2147483647 w 612"/>
              <a:gd name="T17" fmla="*/ 0 h 185"/>
              <a:gd name="T18" fmla="*/ 2147483647 w 612"/>
              <a:gd name="T19" fmla="*/ 2147483647 h 185"/>
              <a:gd name="T20" fmla="*/ 2147483647 w 612"/>
              <a:gd name="T21" fmla="*/ 2147483647 h 185"/>
              <a:gd name="T22" fmla="*/ 2147483647 w 612"/>
              <a:gd name="T23" fmla="*/ 2147483647 h 185"/>
              <a:gd name="T24" fmla="*/ 2147483647 w 612"/>
              <a:gd name="T25" fmla="*/ 2147483647 h 185"/>
              <a:gd name="T26" fmla="*/ 2147483647 w 612"/>
              <a:gd name="T27" fmla="*/ 2147483647 h 185"/>
              <a:gd name="T28" fmla="*/ 2147483647 w 612"/>
              <a:gd name="T29" fmla="*/ 2147483647 h 185"/>
              <a:gd name="T30" fmla="*/ 2147483647 w 612"/>
              <a:gd name="T31" fmla="*/ 2147483647 h 185"/>
              <a:gd name="T32" fmla="*/ 2147483647 w 612"/>
              <a:gd name="T33" fmla="*/ 2147483647 h 185"/>
              <a:gd name="T34" fmla="*/ 2147483647 w 612"/>
              <a:gd name="T35" fmla="*/ 2147483647 h 185"/>
              <a:gd name="T36" fmla="*/ 2147483647 w 612"/>
              <a:gd name="T37" fmla="*/ 2147483647 h 185"/>
              <a:gd name="T38" fmla="*/ 2147483647 w 612"/>
              <a:gd name="T39" fmla="*/ 2147483647 h 185"/>
              <a:gd name="T40" fmla="*/ 2147483647 w 612"/>
              <a:gd name="T41" fmla="*/ 2147483647 h 185"/>
              <a:gd name="T42" fmla="*/ 2147483647 w 612"/>
              <a:gd name="T43" fmla="*/ 2147483647 h 185"/>
              <a:gd name="T44" fmla="*/ 2147483647 w 612"/>
              <a:gd name="T45" fmla="*/ 2147483647 h 185"/>
              <a:gd name="T46" fmla="*/ 2147483647 w 612"/>
              <a:gd name="T47" fmla="*/ 2147483647 h 185"/>
              <a:gd name="T48" fmla="*/ 2147483647 w 612"/>
              <a:gd name="T49" fmla="*/ 2147483647 h 185"/>
              <a:gd name="T50" fmla="*/ 2147483647 w 612"/>
              <a:gd name="T51" fmla="*/ 2147483647 h 185"/>
              <a:gd name="T52" fmla="*/ 2147483647 w 612"/>
              <a:gd name="T53" fmla="*/ 2147483647 h 18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612"/>
              <a:gd name="T82" fmla="*/ 0 h 185"/>
              <a:gd name="T83" fmla="*/ 612 w 612"/>
              <a:gd name="T84" fmla="*/ 185 h 18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612" h="185">
                <a:moveTo>
                  <a:pt x="0" y="180"/>
                </a:moveTo>
                <a:cubicBezTo>
                  <a:pt x="4" y="168"/>
                  <a:pt x="6" y="163"/>
                  <a:pt x="18" y="159"/>
                </a:cubicBezTo>
                <a:cubicBezTo>
                  <a:pt x="25" y="169"/>
                  <a:pt x="30" y="173"/>
                  <a:pt x="42" y="177"/>
                </a:cubicBezTo>
                <a:cubicBezTo>
                  <a:pt x="48" y="175"/>
                  <a:pt x="55" y="173"/>
                  <a:pt x="60" y="168"/>
                </a:cubicBezTo>
                <a:cubicBezTo>
                  <a:pt x="65" y="163"/>
                  <a:pt x="72" y="150"/>
                  <a:pt x="72" y="150"/>
                </a:cubicBezTo>
                <a:cubicBezTo>
                  <a:pt x="88" y="155"/>
                  <a:pt x="84" y="169"/>
                  <a:pt x="99" y="174"/>
                </a:cubicBezTo>
                <a:cubicBezTo>
                  <a:pt x="113" y="153"/>
                  <a:pt x="105" y="152"/>
                  <a:pt x="120" y="162"/>
                </a:cubicBezTo>
                <a:cubicBezTo>
                  <a:pt x="128" y="185"/>
                  <a:pt x="134" y="167"/>
                  <a:pt x="141" y="156"/>
                </a:cubicBezTo>
                <a:cubicBezTo>
                  <a:pt x="151" y="117"/>
                  <a:pt x="146" y="17"/>
                  <a:pt x="198" y="0"/>
                </a:cubicBezTo>
                <a:cubicBezTo>
                  <a:pt x="221" y="35"/>
                  <a:pt x="233" y="82"/>
                  <a:pt x="240" y="123"/>
                </a:cubicBezTo>
                <a:cubicBezTo>
                  <a:pt x="244" y="146"/>
                  <a:pt x="244" y="174"/>
                  <a:pt x="270" y="183"/>
                </a:cubicBezTo>
                <a:cubicBezTo>
                  <a:pt x="281" y="179"/>
                  <a:pt x="297" y="162"/>
                  <a:pt x="297" y="162"/>
                </a:cubicBezTo>
                <a:cubicBezTo>
                  <a:pt x="300" y="163"/>
                  <a:pt x="304" y="163"/>
                  <a:pt x="306" y="165"/>
                </a:cubicBezTo>
                <a:cubicBezTo>
                  <a:pt x="309" y="167"/>
                  <a:pt x="309" y="172"/>
                  <a:pt x="312" y="174"/>
                </a:cubicBezTo>
                <a:cubicBezTo>
                  <a:pt x="317" y="177"/>
                  <a:pt x="330" y="180"/>
                  <a:pt x="330" y="180"/>
                </a:cubicBezTo>
                <a:cubicBezTo>
                  <a:pt x="353" y="175"/>
                  <a:pt x="362" y="166"/>
                  <a:pt x="381" y="153"/>
                </a:cubicBezTo>
                <a:cubicBezTo>
                  <a:pt x="390" y="162"/>
                  <a:pt x="393" y="170"/>
                  <a:pt x="405" y="174"/>
                </a:cubicBezTo>
                <a:cubicBezTo>
                  <a:pt x="426" y="153"/>
                  <a:pt x="416" y="161"/>
                  <a:pt x="432" y="150"/>
                </a:cubicBezTo>
                <a:cubicBezTo>
                  <a:pt x="436" y="156"/>
                  <a:pt x="440" y="162"/>
                  <a:pt x="444" y="168"/>
                </a:cubicBezTo>
                <a:cubicBezTo>
                  <a:pt x="446" y="171"/>
                  <a:pt x="450" y="177"/>
                  <a:pt x="450" y="177"/>
                </a:cubicBezTo>
                <a:cubicBezTo>
                  <a:pt x="474" y="174"/>
                  <a:pt x="480" y="177"/>
                  <a:pt x="492" y="159"/>
                </a:cubicBezTo>
                <a:cubicBezTo>
                  <a:pt x="507" y="174"/>
                  <a:pt x="506" y="181"/>
                  <a:pt x="525" y="168"/>
                </a:cubicBezTo>
                <a:cubicBezTo>
                  <a:pt x="542" y="172"/>
                  <a:pt x="542" y="181"/>
                  <a:pt x="555" y="168"/>
                </a:cubicBezTo>
                <a:cubicBezTo>
                  <a:pt x="561" y="170"/>
                  <a:pt x="567" y="172"/>
                  <a:pt x="573" y="174"/>
                </a:cubicBezTo>
                <a:cubicBezTo>
                  <a:pt x="576" y="175"/>
                  <a:pt x="582" y="177"/>
                  <a:pt x="582" y="177"/>
                </a:cubicBezTo>
                <a:cubicBezTo>
                  <a:pt x="597" y="172"/>
                  <a:pt x="588" y="164"/>
                  <a:pt x="603" y="159"/>
                </a:cubicBezTo>
                <a:cubicBezTo>
                  <a:pt x="605" y="165"/>
                  <a:pt x="612" y="177"/>
                  <a:pt x="612" y="177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8" name="Line 43"/>
          <p:cNvSpPr>
            <a:spLocks noChangeShapeType="1"/>
          </p:cNvSpPr>
          <p:nvPr/>
        </p:nvSpPr>
        <p:spPr bwMode="auto">
          <a:xfrm flipV="1">
            <a:off x="5929299" y="1464371"/>
            <a:ext cx="0" cy="2205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9" name="Line 44"/>
          <p:cNvSpPr>
            <a:spLocks noChangeShapeType="1"/>
          </p:cNvSpPr>
          <p:nvPr/>
        </p:nvSpPr>
        <p:spPr bwMode="auto">
          <a:xfrm>
            <a:off x="5929299" y="2634358"/>
            <a:ext cx="58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0" name="Line 45"/>
          <p:cNvSpPr>
            <a:spLocks noChangeShapeType="1"/>
          </p:cNvSpPr>
          <p:nvPr/>
        </p:nvSpPr>
        <p:spPr bwMode="auto">
          <a:xfrm flipV="1">
            <a:off x="5929299" y="1689796"/>
            <a:ext cx="1349375" cy="944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1" name="Line 46"/>
          <p:cNvSpPr>
            <a:spLocks noChangeShapeType="1"/>
          </p:cNvSpPr>
          <p:nvPr/>
        </p:nvSpPr>
        <p:spPr bwMode="auto">
          <a:xfrm flipV="1">
            <a:off x="7278674" y="1689796"/>
            <a:ext cx="0" cy="9445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2" name="Line 47"/>
          <p:cNvSpPr>
            <a:spLocks noChangeShapeType="1"/>
          </p:cNvSpPr>
          <p:nvPr/>
        </p:nvSpPr>
        <p:spPr bwMode="auto">
          <a:xfrm>
            <a:off x="6513499" y="2634358"/>
            <a:ext cx="7651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3" name="Line 48"/>
          <p:cNvSpPr>
            <a:spLocks noChangeShapeType="1"/>
          </p:cNvSpPr>
          <p:nvPr/>
        </p:nvSpPr>
        <p:spPr bwMode="auto">
          <a:xfrm flipV="1">
            <a:off x="6513499" y="1734246"/>
            <a:ext cx="765175" cy="9001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4" name="Line 49"/>
          <p:cNvSpPr>
            <a:spLocks noChangeShapeType="1"/>
          </p:cNvSpPr>
          <p:nvPr/>
        </p:nvSpPr>
        <p:spPr bwMode="auto">
          <a:xfrm>
            <a:off x="6018199" y="2408933"/>
            <a:ext cx="22542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15" name="Line 50"/>
          <p:cNvSpPr>
            <a:spLocks noChangeShapeType="1"/>
          </p:cNvSpPr>
          <p:nvPr/>
        </p:nvSpPr>
        <p:spPr bwMode="auto">
          <a:xfrm flipH="1" flipV="1">
            <a:off x="6153137" y="2634358"/>
            <a:ext cx="46037" cy="90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6" name="Line 51"/>
          <p:cNvSpPr>
            <a:spLocks noChangeShapeType="1"/>
          </p:cNvSpPr>
          <p:nvPr/>
        </p:nvSpPr>
        <p:spPr bwMode="auto">
          <a:xfrm>
            <a:off x="6018199" y="2408933"/>
            <a:ext cx="90488" cy="134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7" name="Freeform 52"/>
          <p:cNvSpPr>
            <a:spLocks/>
          </p:cNvSpPr>
          <p:nvPr/>
        </p:nvSpPr>
        <p:spPr bwMode="auto">
          <a:xfrm>
            <a:off x="5111737" y="1323083"/>
            <a:ext cx="2735262" cy="2254250"/>
          </a:xfrm>
          <a:custGeom>
            <a:avLst/>
            <a:gdLst>
              <a:gd name="T0" fmla="*/ 2147483647 w 1723"/>
              <a:gd name="T1" fmla="*/ 2147483647 h 1420"/>
              <a:gd name="T2" fmla="*/ 2147483647 w 1723"/>
              <a:gd name="T3" fmla="*/ 2147483647 h 1420"/>
              <a:gd name="T4" fmla="*/ 2147483647 w 1723"/>
              <a:gd name="T5" fmla="*/ 2147483647 h 1420"/>
              <a:gd name="T6" fmla="*/ 2147483647 w 1723"/>
              <a:gd name="T7" fmla="*/ 2147483647 h 1420"/>
              <a:gd name="T8" fmla="*/ 2147483647 w 1723"/>
              <a:gd name="T9" fmla="*/ 2147483647 h 1420"/>
              <a:gd name="T10" fmla="*/ 2147483647 w 1723"/>
              <a:gd name="T11" fmla="*/ 2147483647 h 1420"/>
              <a:gd name="T12" fmla="*/ 2147483647 w 1723"/>
              <a:gd name="T13" fmla="*/ 2147483647 h 1420"/>
              <a:gd name="T14" fmla="*/ 2147483647 w 1723"/>
              <a:gd name="T15" fmla="*/ 2147483647 h 1420"/>
              <a:gd name="T16" fmla="*/ 2147483647 w 1723"/>
              <a:gd name="T17" fmla="*/ 2147483647 h 1420"/>
              <a:gd name="T18" fmla="*/ 2147483647 w 1723"/>
              <a:gd name="T19" fmla="*/ 2147483647 h 1420"/>
              <a:gd name="T20" fmla="*/ 2147483647 w 1723"/>
              <a:gd name="T21" fmla="*/ 2147483647 h 1420"/>
              <a:gd name="T22" fmla="*/ 2147483647 w 1723"/>
              <a:gd name="T23" fmla="*/ 2147483647 h 1420"/>
              <a:gd name="T24" fmla="*/ 2147483647 w 1723"/>
              <a:gd name="T25" fmla="*/ 2147483647 h 1420"/>
              <a:gd name="T26" fmla="*/ 2147483647 w 1723"/>
              <a:gd name="T27" fmla="*/ 2147483647 h 1420"/>
              <a:gd name="T28" fmla="*/ 2147483647 w 1723"/>
              <a:gd name="T29" fmla="*/ 2147483647 h 1420"/>
              <a:gd name="T30" fmla="*/ 2147483647 w 1723"/>
              <a:gd name="T31" fmla="*/ 2147483647 h 1420"/>
              <a:gd name="T32" fmla="*/ 0 w 1723"/>
              <a:gd name="T33" fmla="*/ 2147483647 h 1420"/>
              <a:gd name="T34" fmla="*/ 2147483647 w 1723"/>
              <a:gd name="T35" fmla="*/ 2147483647 h 1420"/>
              <a:gd name="T36" fmla="*/ 2147483647 w 1723"/>
              <a:gd name="T37" fmla="*/ 2147483647 h 1420"/>
              <a:gd name="T38" fmla="*/ 2147483647 w 1723"/>
              <a:gd name="T39" fmla="*/ 2147483647 h 1420"/>
              <a:gd name="T40" fmla="*/ 2147483647 w 1723"/>
              <a:gd name="T41" fmla="*/ 2147483647 h 1420"/>
              <a:gd name="T42" fmla="*/ 2147483647 w 1723"/>
              <a:gd name="T43" fmla="*/ 2147483647 h 1420"/>
              <a:gd name="T44" fmla="*/ 2147483647 w 1723"/>
              <a:gd name="T45" fmla="*/ 2147483647 h 1420"/>
              <a:gd name="T46" fmla="*/ 2147483647 w 1723"/>
              <a:gd name="T47" fmla="*/ 2147483647 h 1420"/>
              <a:gd name="T48" fmla="*/ 2147483647 w 1723"/>
              <a:gd name="T49" fmla="*/ 2147483647 h 1420"/>
              <a:gd name="T50" fmla="*/ 2147483647 w 1723"/>
              <a:gd name="T51" fmla="*/ 2147483647 h 1420"/>
              <a:gd name="T52" fmla="*/ 2147483647 w 1723"/>
              <a:gd name="T53" fmla="*/ 2147483647 h 1420"/>
              <a:gd name="T54" fmla="*/ 2147483647 w 1723"/>
              <a:gd name="T55" fmla="*/ 2147483647 h 1420"/>
              <a:gd name="T56" fmla="*/ 2147483647 w 1723"/>
              <a:gd name="T57" fmla="*/ 2147483647 h 1420"/>
              <a:gd name="T58" fmla="*/ 2147483647 w 1723"/>
              <a:gd name="T59" fmla="*/ 2147483647 h 1420"/>
              <a:gd name="T60" fmla="*/ 2147483647 w 1723"/>
              <a:gd name="T61" fmla="*/ 2147483647 h 1420"/>
              <a:gd name="T62" fmla="*/ 2147483647 w 1723"/>
              <a:gd name="T63" fmla="*/ 2147483647 h 1420"/>
              <a:gd name="T64" fmla="*/ 2147483647 w 1723"/>
              <a:gd name="T65" fmla="*/ 2147483647 h 1420"/>
              <a:gd name="T66" fmla="*/ 2147483647 w 1723"/>
              <a:gd name="T67" fmla="*/ 2147483647 h 1420"/>
              <a:gd name="T68" fmla="*/ 2147483647 w 1723"/>
              <a:gd name="T69" fmla="*/ 2147483647 h 1420"/>
              <a:gd name="T70" fmla="*/ 2147483647 w 1723"/>
              <a:gd name="T71" fmla="*/ 2147483647 h 1420"/>
              <a:gd name="T72" fmla="*/ 2147483647 w 1723"/>
              <a:gd name="T73" fmla="*/ 2147483647 h 1420"/>
              <a:gd name="T74" fmla="*/ 2147483647 w 1723"/>
              <a:gd name="T75" fmla="*/ 2147483647 h 1420"/>
              <a:gd name="T76" fmla="*/ 2147483647 w 1723"/>
              <a:gd name="T77" fmla="*/ 2147483647 h 1420"/>
              <a:gd name="T78" fmla="*/ 2147483647 w 1723"/>
              <a:gd name="T79" fmla="*/ 2147483647 h 1420"/>
              <a:gd name="T80" fmla="*/ 2147483647 w 1723"/>
              <a:gd name="T81" fmla="*/ 2147483647 h 1420"/>
              <a:gd name="T82" fmla="*/ 2147483647 w 1723"/>
              <a:gd name="T83" fmla="*/ 2147483647 h 1420"/>
              <a:gd name="T84" fmla="*/ 2147483647 w 1723"/>
              <a:gd name="T85" fmla="*/ 2147483647 h 1420"/>
              <a:gd name="T86" fmla="*/ 2147483647 w 1723"/>
              <a:gd name="T87" fmla="*/ 2147483647 h 1420"/>
              <a:gd name="T88" fmla="*/ 2147483647 w 1723"/>
              <a:gd name="T89" fmla="*/ 2147483647 h 1420"/>
              <a:gd name="T90" fmla="*/ 2147483647 w 1723"/>
              <a:gd name="T91" fmla="*/ 2147483647 h 1420"/>
              <a:gd name="T92" fmla="*/ 2147483647 w 1723"/>
              <a:gd name="T93" fmla="*/ 2147483647 h 1420"/>
              <a:gd name="T94" fmla="*/ 2147483647 w 1723"/>
              <a:gd name="T95" fmla="*/ 2147483647 h 1420"/>
              <a:gd name="T96" fmla="*/ 2147483647 w 1723"/>
              <a:gd name="T97" fmla="*/ 2147483647 h 1420"/>
              <a:gd name="T98" fmla="*/ 2147483647 w 1723"/>
              <a:gd name="T99" fmla="*/ 2147483647 h 1420"/>
              <a:gd name="T100" fmla="*/ 2147483647 w 1723"/>
              <a:gd name="T101" fmla="*/ 2147483647 h 1420"/>
              <a:gd name="T102" fmla="*/ 2147483647 w 1723"/>
              <a:gd name="T103" fmla="*/ 2147483647 h 1420"/>
              <a:gd name="T104" fmla="*/ 2147483647 w 1723"/>
              <a:gd name="T105" fmla="*/ 2147483647 h 1420"/>
              <a:gd name="T106" fmla="*/ 2147483647 w 1723"/>
              <a:gd name="T107" fmla="*/ 2147483647 h 1420"/>
              <a:gd name="T108" fmla="*/ 2147483647 w 1723"/>
              <a:gd name="T109" fmla="*/ 2147483647 h 1420"/>
              <a:gd name="T110" fmla="*/ 2147483647 w 1723"/>
              <a:gd name="T111" fmla="*/ 2147483647 h 1420"/>
              <a:gd name="T112" fmla="*/ 2147483647 w 1723"/>
              <a:gd name="T113" fmla="*/ 2147483647 h 1420"/>
              <a:gd name="T114" fmla="*/ 2147483647 w 1723"/>
              <a:gd name="T115" fmla="*/ 2147483647 h 1420"/>
              <a:gd name="T116" fmla="*/ 2147483647 w 1723"/>
              <a:gd name="T117" fmla="*/ 2147483647 h 1420"/>
              <a:gd name="T118" fmla="*/ 2147483647 w 1723"/>
              <a:gd name="T119" fmla="*/ 2147483647 h 1420"/>
              <a:gd name="T120" fmla="*/ 2147483647 w 1723"/>
              <a:gd name="T121" fmla="*/ 2147483647 h 1420"/>
              <a:gd name="T122" fmla="*/ 2147483647 w 1723"/>
              <a:gd name="T123" fmla="*/ 2147483647 h 142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23"/>
              <a:gd name="T187" fmla="*/ 0 h 1420"/>
              <a:gd name="T188" fmla="*/ 1723 w 1723"/>
              <a:gd name="T189" fmla="*/ 1420 h 142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23" h="1420">
                <a:moveTo>
                  <a:pt x="1362" y="226"/>
                </a:moveTo>
                <a:cubicBezTo>
                  <a:pt x="1331" y="205"/>
                  <a:pt x="1296" y="197"/>
                  <a:pt x="1260" y="190"/>
                </a:cubicBezTo>
                <a:cubicBezTo>
                  <a:pt x="1169" y="197"/>
                  <a:pt x="1207" y="188"/>
                  <a:pt x="1146" y="208"/>
                </a:cubicBezTo>
                <a:cubicBezTo>
                  <a:pt x="1132" y="213"/>
                  <a:pt x="1122" y="224"/>
                  <a:pt x="1110" y="232"/>
                </a:cubicBezTo>
                <a:cubicBezTo>
                  <a:pt x="1104" y="236"/>
                  <a:pt x="1092" y="244"/>
                  <a:pt x="1092" y="244"/>
                </a:cubicBezTo>
                <a:cubicBezTo>
                  <a:pt x="1073" y="273"/>
                  <a:pt x="973" y="357"/>
                  <a:pt x="936" y="358"/>
                </a:cubicBezTo>
                <a:cubicBezTo>
                  <a:pt x="884" y="360"/>
                  <a:pt x="832" y="362"/>
                  <a:pt x="780" y="364"/>
                </a:cubicBezTo>
                <a:cubicBezTo>
                  <a:pt x="756" y="370"/>
                  <a:pt x="740" y="374"/>
                  <a:pt x="720" y="388"/>
                </a:cubicBezTo>
                <a:cubicBezTo>
                  <a:pt x="690" y="433"/>
                  <a:pt x="634" y="479"/>
                  <a:pt x="582" y="496"/>
                </a:cubicBezTo>
                <a:cubicBezTo>
                  <a:pt x="518" y="494"/>
                  <a:pt x="454" y="495"/>
                  <a:pt x="390" y="490"/>
                </a:cubicBezTo>
                <a:cubicBezTo>
                  <a:pt x="333" y="486"/>
                  <a:pt x="296" y="441"/>
                  <a:pt x="246" y="424"/>
                </a:cubicBezTo>
                <a:cubicBezTo>
                  <a:pt x="226" y="426"/>
                  <a:pt x="206" y="425"/>
                  <a:pt x="186" y="430"/>
                </a:cubicBezTo>
                <a:cubicBezTo>
                  <a:pt x="162" y="436"/>
                  <a:pt x="171" y="444"/>
                  <a:pt x="162" y="460"/>
                </a:cubicBezTo>
                <a:cubicBezTo>
                  <a:pt x="134" y="511"/>
                  <a:pt x="85" y="539"/>
                  <a:pt x="54" y="586"/>
                </a:cubicBezTo>
                <a:cubicBezTo>
                  <a:pt x="42" y="604"/>
                  <a:pt x="25" y="619"/>
                  <a:pt x="18" y="640"/>
                </a:cubicBezTo>
                <a:cubicBezTo>
                  <a:pt x="14" y="652"/>
                  <a:pt x="10" y="664"/>
                  <a:pt x="6" y="676"/>
                </a:cubicBezTo>
                <a:cubicBezTo>
                  <a:pt x="4" y="682"/>
                  <a:pt x="0" y="694"/>
                  <a:pt x="0" y="694"/>
                </a:cubicBezTo>
                <a:cubicBezTo>
                  <a:pt x="6" y="816"/>
                  <a:pt x="2" y="862"/>
                  <a:pt x="66" y="958"/>
                </a:cubicBezTo>
                <a:cubicBezTo>
                  <a:pt x="80" y="979"/>
                  <a:pt x="87" y="992"/>
                  <a:pt x="108" y="1006"/>
                </a:cubicBezTo>
                <a:cubicBezTo>
                  <a:pt x="124" y="1055"/>
                  <a:pt x="169" y="1049"/>
                  <a:pt x="204" y="1072"/>
                </a:cubicBezTo>
                <a:cubicBezTo>
                  <a:pt x="298" y="1135"/>
                  <a:pt x="440" y="1139"/>
                  <a:pt x="546" y="1144"/>
                </a:cubicBezTo>
                <a:cubicBezTo>
                  <a:pt x="595" y="1156"/>
                  <a:pt x="646" y="1167"/>
                  <a:pt x="690" y="1192"/>
                </a:cubicBezTo>
                <a:cubicBezTo>
                  <a:pt x="703" y="1199"/>
                  <a:pt x="714" y="1208"/>
                  <a:pt x="726" y="1216"/>
                </a:cubicBezTo>
                <a:cubicBezTo>
                  <a:pt x="732" y="1220"/>
                  <a:pt x="744" y="1228"/>
                  <a:pt x="744" y="1228"/>
                </a:cubicBezTo>
                <a:cubicBezTo>
                  <a:pt x="759" y="1251"/>
                  <a:pt x="785" y="1264"/>
                  <a:pt x="810" y="1276"/>
                </a:cubicBezTo>
                <a:cubicBezTo>
                  <a:pt x="892" y="1317"/>
                  <a:pt x="971" y="1325"/>
                  <a:pt x="1062" y="1336"/>
                </a:cubicBezTo>
                <a:cubicBezTo>
                  <a:pt x="1103" y="1331"/>
                  <a:pt x="1132" y="1325"/>
                  <a:pt x="1170" y="1312"/>
                </a:cubicBezTo>
                <a:cubicBezTo>
                  <a:pt x="1183" y="1308"/>
                  <a:pt x="1193" y="1298"/>
                  <a:pt x="1206" y="1294"/>
                </a:cubicBezTo>
                <a:cubicBezTo>
                  <a:pt x="1300" y="1200"/>
                  <a:pt x="1480" y="1208"/>
                  <a:pt x="1596" y="1204"/>
                </a:cubicBezTo>
                <a:cubicBezTo>
                  <a:pt x="1628" y="1193"/>
                  <a:pt x="1609" y="1202"/>
                  <a:pt x="1650" y="1174"/>
                </a:cubicBezTo>
                <a:cubicBezTo>
                  <a:pt x="1656" y="1170"/>
                  <a:pt x="1668" y="1162"/>
                  <a:pt x="1668" y="1162"/>
                </a:cubicBezTo>
                <a:cubicBezTo>
                  <a:pt x="1691" y="1094"/>
                  <a:pt x="1710" y="1029"/>
                  <a:pt x="1722" y="958"/>
                </a:cubicBezTo>
                <a:cubicBezTo>
                  <a:pt x="1718" y="884"/>
                  <a:pt x="1723" y="806"/>
                  <a:pt x="1680" y="742"/>
                </a:cubicBezTo>
                <a:cubicBezTo>
                  <a:pt x="1673" y="712"/>
                  <a:pt x="1656" y="691"/>
                  <a:pt x="1644" y="664"/>
                </a:cubicBezTo>
                <a:cubicBezTo>
                  <a:pt x="1632" y="636"/>
                  <a:pt x="1626" y="604"/>
                  <a:pt x="1620" y="574"/>
                </a:cubicBezTo>
                <a:cubicBezTo>
                  <a:pt x="1612" y="486"/>
                  <a:pt x="1604" y="395"/>
                  <a:pt x="1632" y="310"/>
                </a:cubicBezTo>
                <a:cubicBezTo>
                  <a:pt x="1636" y="298"/>
                  <a:pt x="1637" y="285"/>
                  <a:pt x="1644" y="274"/>
                </a:cubicBezTo>
                <a:cubicBezTo>
                  <a:pt x="1648" y="268"/>
                  <a:pt x="1653" y="263"/>
                  <a:pt x="1656" y="256"/>
                </a:cubicBezTo>
                <a:cubicBezTo>
                  <a:pt x="1661" y="244"/>
                  <a:pt x="1664" y="232"/>
                  <a:pt x="1668" y="220"/>
                </a:cubicBezTo>
                <a:cubicBezTo>
                  <a:pt x="1670" y="214"/>
                  <a:pt x="1674" y="202"/>
                  <a:pt x="1674" y="202"/>
                </a:cubicBezTo>
                <a:cubicBezTo>
                  <a:pt x="1673" y="189"/>
                  <a:pt x="1676" y="127"/>
                  <a:pt x="1662" y="100"/>
                </a:cubicBezTo>
                <a:cubicBezTo>
                  <a:pt x="1651" y="78"/>
                  <a:pt x="1630" y="73"/>
                  <a:pt x="1608" y="64"/>
                </a:cubicBezTo>
                <a:cubicBezTo>
                  <a:pt x="1558" y="43"/>
                  <a:pt x="1488" y="36"/>
                  <a:pt x="1434" y="28"/>
                </a:cubicBezTo>
                <a:cubicBezTo>
                  <a:pt x="1277" y="31"/>
                  <a:pt x="1117" y="0"/>
                  <a:pt x="984" y="88"/>
                </a:cubicBezTo>
                <a:cubicBezTo>
                  <a:pt x="950" y="140"/>
                  <a:pt x="995" y="79"/>
                  <a:pt x="954" y="112"/>
                </a:cubicBezTo>
                <a:cubicBezTo>
                  <a:pt x="948" y="117"/>
                  <a:pt x="947" y="125"/>
                  <a:pt x="942" y="130"/>
                </a:cubicBezTo>
                <a:cubicBezTo>
                  <a:pt x="931" y="139"/>
                  <a:pt x="906" y="154"/>
                  <a:pt x="906" y="154"/>
                </a:cubicBezTo>
                <a:cubicBezTo>
                  <a:pt x="857" y="228"/>
                  <a:pt x="799" y="296"/>
                  <a:pt x="750" y="370"/>
                </a:cubicBezTo>
                <a:cubicBezTo>
                  <a:pt x="736" y="391"/>
                  <a:pt x="710" y="418"/>
                  <a:pt x="702" y="442"/>
                </a:cubicBezTo>
                <a:cubicBezTo>
                  <a:pt x="680" y="507"/>
                  <a:pt x="650" y="565"/>
                  <a:pt x="612" y="622"/>
                </a:cubicBezTo>
                <a:cubicBezTo>
                  <a:pt x="595" y="647"/>
                  <a:pt x="583" y="671"/>
                  <a:pt x="558" y="688"/>
                </a:cubicBezTo>
                <a:cubicBezTo>
                  <a:pt x="531" y="728"/>
                  <a:pt x="563" y="689"/>
                  <a:pt x="528" y="712"/>
                </a:cubicBezTo>
                <a:cubicBezTo>
                  <a:pt x="479" y="745"/>
                  <a:pt x="433" y="787"/>
                  <a:pt x="384" y="820"/>
                </a:cubicBezTo>
                <a:cubicBezTo>
                  <a:pt x="352" y="868"/>
                  <a:pt x="394" y="810"/>
                  <a:pt x="354" y="850"/>
                </a:cubicBezTo>
                <a:cubicBezTo>
                  <a:pt x="332" y="872"/>
                  <a:pt x="316" y="900"/>
                  <a:pt x="294" y="922"/>
                </a:cubicBezTo>
                <a:cubicBezTo>
                  <a:pt x="287" y="942"/>
                  <a:pt x="277" y="956"/>
                  <a:pt x="270" y="976"/>
                </a:cubicBezTo>
                <a:cubicBezTo>
                  <a:pt x="274" y="1060"/>
                  <a:pt x="282" y="1082"/>
                  <a:pt x="270" y="1150"/>
                </a:cubicBezTo>
                <a:cubicBezTo>
                  <a:pt x="266" y="1170"/>
                  <a:pt x="240" y="1204"/>
                  <a:pt x="240" y="1204"/>
                </a:cubicBezTo>
                <a:cubicBezTo>
                  <a:pt x="245" y="1246"/>
                  <a:pt x="240" y="1282"/>
                  <a:pt x="276" y="1306"/>
                </a:cubicBezTo>
                <a:cubicBezTo>
                  <a:pt x="305" y="1349"/>
                  <a:pt x="290" y="1332"/>
                  <a:pt x="318" y="1360"/>
                </a:cubicBezTo>
                <a:cubicBezTo>
                  <a:pt x="329" y="1392"/>
                  <a:pt x="319" y="1374"/>
                  <a:pt x="360" y="1402"/>
                </a:cubicBezTo>
                <a:cubicBezTo>
                  <a:pt x="380" y="1415"/>
                  <a:pt x="378" y="1407"/>
                  <a:pt x="378" y="142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5363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756916"/>
              </p:ext>
            </p:extLst>
          </p:nvPr>
        </p:nvGraphicFramePr>
        <p:xfrm>
          <a:off x="754122" y="2627593"/>
          <a:ext cx="5111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51" name="Equation" r:id="rId5" imgW="291960" imgH="203040" progId="Equation.3">
                  <p:embed/>
                </p:oleObj>
              </mc:Choice>
              <mc:Fallback>
                <p:oleObj name="Equation" r:id="rId5" imgW="291960" imgH="20304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122" y="2627593"/>
                        <a:ext cx="51117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18" name="Text Box 63"/>
          <p:cNvSpPr txBox="1">
            <a:spLocks noChangeArrowheads="1"/>
          </p:cNvSpPr>
          <p:nvPr/>
        </p:nvSpPr>
        <p:spPr bwMode="auto">
          <a:xfrm>
            <a:off x="271229" y="3400375"/>
            <a:ext cx="3129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0" dirty="0"/>
              <a:t>0</a:t>
            </a:r>
          </a:p>
        </p:txBody>
      </p:sp>
      <p:sp>
        <p:nvSpPr>
          <p:cNvPr id="15419" name="Text Box 65"/>
          <p:cNvSpPr txBox="1">
            <a:spLocks noChangeArrowheads="1"/>
          </p:cNvSpPr>
          <p:nvPr/>
        </p:nvSpPr>
        <p:spPr bwMode="auto">
          <a:xfrm>
            <a:off x="4231704" y="3140869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 dirty="0"/>
              <a:t>t</a:t>
            </a:r>
          </a:p>
        </p:txBody>
      </p:sp>
      <p:sp>
        <p:nvSpPr>
          <p:cNvPr id="15420" name="Text Box 66"/>
          <p:cNvSpPr txBox="1">
            <a:spLocks noChangeArrowheads="1"/>
          </p:cNvSpPr>
          <p:nvPr/>
        </p:nvSpPr>
        <p:spPr bwMode="auto">
          <a:xfrm>
            <a:off x="4255341" y="4383542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graphicFrame>
        <p:nvGraphicFramePr>
          <p:cNvPr id="15364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490257"/>
              </p:ext>
            </p:extLst>
          </p:nvPr>
        </p:nvGraphicFramePr>
        <p:xfrm>
          <a:off x="7381709" y="2003118"/>
          <a:ext cx="621810" cy="42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52" name="Równanie" r:id="rId7" imgW="355320" imgH="241200" progId="Equation.3">
                  <p:embed/>
                </p:oleObj>
              </mc:Choice>
              <mc:Fallback>
                <p:oleObj name="Równanie" r:id="rId7" imgW="355320" imgH="241200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1709" y="2003118"/>
                        <a:ext cx="621810" cy="422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343429"/>
              </p:ext>
            </p:extLst>
          </p:nvPr>
        </p:nvGraphicFramePr>
        <p:xfrm>
          <a:off x="6759561" y="2737546"/>
          <a:ext cx="57771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53" name="Równanie" r:id="rId9" imgW="330120" imgH="215640" progId="Equation.3">
                  <p:embed/>
                </p:oleObj>
              </mc:Choice>
              <mc:Fallback>
                <p:oleObj name="Równanie" r:id="rId9" imgW="330120" imgH="21564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9561" y="2737546"/>
                        <a:ext cx="577710" cy="3773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8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32907608"/>
              </p:ext>
            </p:extLst>
          </p:nvPr>
        </p:nvGraphicFramePr>
        <p:xfrm>
          <a:off x="796690" y="4086175"/>
          <a:ext cx="126630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54" name="Equation" r:id="rId11" imgW="723600" imgH="215640" progId="Equation.3">
                  <p:embed/>
                </p:oleObj>
              </mc:Choice>
              <mc:Fallback>
                <p:oleObj name="Equation" r:id="rId11" imgW="723600" imgH="215640" progId="Equation.3">
                  <p:embed/>
                  <p:pic>
                    <p:nvPicPr>
                      <p:cNvPr id="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690" y="4086175"/>
                        <a:ext cx="126630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589425"/>
              </p:ext>
            </p:extLst>
          </p:nvPr>
        </p:nvGraphicFramePr>
        <p:xfrm>
          <a:off x="6149962" y="2737546"/>
          <a:ext cx="33327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55" name="Równanie" r:id="rId13" imgW="190440" imgH="228600" progId="Equation.3">
                  <p:embed/>
                </p:oleObj>
              </mc:Choice>
              <mc:Fallback>
                <p:oleObj name="Równanie" r:id="rId13" imgW="190440" imgH="228600" progId="Equation.3">
                  <p:embed/>
                  <p:pic>
                    <p:nvPicPr>
                      <p:cNvPr id="0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9962" y="2737546"/>
                        <a:ext cx="333270" cy="400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23" name="Text Box 88"/>
          <p:cNvSpPr txBox="1">
            <a:spLocks noChangeArrowheads="1"/>
          </p:cNvSpPr>
          <p:nvPr/>
        </p:nvSpPr>
        <p:spPr bwMode="auto">
          <a:xfrm>
            <a:off x="5921362" y="1137346"/>
            <a:ext cx="6492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Im</a:t>
            </a:r>
          </a:p>
        </p:txBody>
      </p:sp>
      <p:sp>
        <p:nvSpPr>
          <p:cNvPr id="15424" name="Text Box 89"/>
          <p:cNvSpPr txBox="1">
            <a:spLocks noChangeArrowheads="1"/>
          </p:cNvSpPr>
          <p:nvPr/>
        </p:nvSpPr>
        <p:spPr bwMode="auto">
          <a:xfrm>
            <a:off x="8027180" y="2176068"/>
            <a:ext cx="519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 dirty="0">
                <a:latin typeface="Monotype Corsiva" pitchFamily="66" charset="0"/>
              </a:rPr>
              <a:t>Re</a:t>
            </a:r>
          </a:p>
        </p:txBody>
      </p:sp>
      <p:graphicFrame>
        <p:nvGraphicFramePr>
          <p:cNvPr id="15368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6808793"/>
              </p:ext>
            </p:extLst>
          </p:nvPr>
        </p:nvGraphicFramePr>
        <p:xfrm>
          <a:off x="4255341" y="1407242"/>
          <a:ext cx="1333080" cy="42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56" name="Równanie" r:id="rId15" imgW="761760" imgH="241200" progId="Equation.3">
                  <p:embed/>
                </p:oleObj>
              </mc:Choice>
              <mc:Fallback>
                <p:oleObj name="Równanie" r:id="rId15" imgW="761760" imgH="241200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5341" y="1407242"/>
                        <a:ext cx="1333080" cy="422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9" name="Object 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1744200"/>
              </p:ext>
            </p:extLst>
          </p:nvPr>
        </p:nvGraphicFramePr>
        <p:xfrm>
          <a:off x="110891" y="4678312"/>
          <a:ext cx="349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57" name="Równanie" r:id="rId17" imgW="190440" imgH="228600" progId="Equation.3">
                  <p:embed/>
                </p:oleObj>
              </mc:Choice>
              <mc:Fallback>
                <p:oleObj name="Równanie" r:id="rId17" imgW="190440" imgH="228600" progId="Equation.3">
                  <p:embed/>
                  <p:pic>
                    <p:nvPicPr>
                      <p:cNvPr id="0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891" y="4678312"/>
                        <a:ext cx="3492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Text Box 2"/>
          <p:cNvSpPr txBox="1">
            <a:spLocks noChangeArrowheads="1"/>
          </p:cNvSpPr>
          <p:nvPr/>
        </p:nvSpPr>
        <p:spPr bwMode="auto">
          <a:xfrm>
            <a:off x="129553" y="7815"/>
            <a:ext cx="894347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</a:t>
            </a:r>
            <a:r>
              <a:rPr kumimoji="1" lang="pl-PL" sz="3200" b="1" dirty="0" smtClean="0">
                <a:latin typeface="Arial" panose="020B0604020202020204" pitchFamily="34" charset="0"/>
              </a:rPr>
              <a:t>FM</a:t>
            </a:r>
            <a:r>
              <a:rPr kumimoji="1" lang="pl-PL" sz="3200" b="1" dirty="0" smtClean="0">
                <a:latin typeface="Arial" panose="020B0604020202020204" pitchFamily="34" charset="0"/>
              </a:rPr>
              <a:t> </a:t>
            </a:r>
            <a:r>
              <a:rPr kumimoji="1" lang="pl-PL" sz="3200" b="1" dirty="0" smtClean="0">
                <a:latin typeface="Arial" panose="020B0604020202020204" pitchFamily="34" charset="0"/>
              </a:rPr>
              <a:t>– detekcja </a:t>
            </a:r>
            <a:r>
              <a:rPr kumimoji="1" lang="pl-PL" sz="3200" b="1" dirty="0" smtClean="0">
                <a:latin typeface="Arial" panose="020B0604020202020204" pitchFamily="34" charset="0"/>
              </a:rPr>
              <a:t>pochodnej odchyłki</a:t>
            </a:r>
            <a:endParaRPr kumimoji="1" lang="pl-PL" sz="3200" b="1" dirty="0" smtClean="0">
              <a:latin typeface="Arial" panose="020B0604020202020204" pitchFamily="34" charset="0"/>
            </a:endParaRPr>
          </a:p>
        </p:txBody>
      </p:sp>
      <p:sp>
        <p:nvSpPr>
          <p:cNvPr id="69" name="pole tekstowe 68"/>
          <p:cNvSpPr txBox="1"/>
          <p:nvPr/>
        </p:nvSpPr>
        <p:spPr>
          <a:xfrm>
            <a:off x="37819" y="616193"/>
            <a:ext cx="9056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Praca </a:t>
            </a:r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podprogowa – wykres wskazowy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72" name="Text Box 39"/>
          <p:cNvSpPr txBox="1">
            <a:spLocks noChangeArrowheads="1"/>
          </p:cNvSpPr>
          <p:nvPr/>
        </p:nvSpPr>
        <p:spPr bwMode="auto">
          <a:xfrm>
            <a:off x="994196" y="5431799"/>
            <a:ext cx="7776864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Wykresy sporządzone dla niemodulowanego sygnału nośnego </a:t>
            </a:r>
            <a:r>
              <a:rPr lang="pl-PL" sz="2200" b="1" i="1" dirty="0" smtClean="0">
                <a:latin typeface="+mj-lt"/>
              </a:rPr>
              <a:t>x</a:t>
            </a:r>
            <a:r>
              <a:rPr lang="pl-PL" sz="2200" b="1" dirty="0" smtClean="0">
                <a:latin typeface="+mj-lt"/>
              </a:rPr>
              <a:t>(</a:t>
            </a:r>
            <a:r>
              <a:rPr lang="pl-PL" sz="2200" b="1" i="1" dirty="0" smtClean="0">
                <a:latin typeface="+mj-lt"/>
              </a:rPr>
              <a:t>t</a:t>
            </a:r>
            <a:r>
              <a:rPr lang="pl-PL" sz="2200" b="1" dirty="0" smtClean="0">
                <a:latin typeface="+mj-lt"/>
              </a:rPr>
              <a:t>) = 0 </a:t>
            </a:r>
            <a:r>
              <a:rPr lang="pl-PL" sz="2000" b="1" dirty="0" smtClean="0">
                <a:latin typeface="+mn-lt"/>
              </a:rPr>
              <a:t>(brak modulacji).</a:t>
            </a:r>
          </a:p>
          <a:p>
            <a:r>
              <a:rPr lang="pl-PL" sz="2000" b="1" dirty="0" smtClean="0">
                <a:latin typeface="+mn-lt"/>
              </a:rPr>
              <a:t>Szum dominuje </a:t>
            </a:r>
            <a:r>
              <a:rPr lang="pl-PL" sz="2000" b="1" dirty="0" smtClean="0">
                <a:latin typeface="+mn-lt"/>
              </a:rPr>
              <a:t>nad </a:t>
            </a:r>
            <a:r>
              <a:rPr lang="pl-PL" sz="2000" b="1" dirty="0" smtClean="0">
                <a:latin typeface="+mn-lt"/>
              </a:rPr>
              <a:t>sygnałem </a:t>
            </a:r>
            <a:r>
              <a:rPr lang="pl-PL" sz="2000" b="1" dirty="0" smtClean="0">
                <a:latin typeface="+mn-lt"/>
              </a:rPr>
              <a:t>– detektor </a:t>
            </a:r>
            <a:r>
              <a:rPr lang="pl-PL" sz="2000" b="1" dirty="0" smtClean="0">
                <a:latin typeface="+mn-lt"/>
              </a:rPr>
              <a:t>FM odtwarza szumowe fluktuacje częstotliwości chwilowej.</a:t>
            </a:r>
            <a:endParaRPr lang="pl-PL" sz="20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395536" y="1143000"/>
            <a:ext cx="85198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+mn-lt"/>
              </a:rPr>
              <a:t>Odporność modulacji na szum kanałowy mierzymy za pomocą zysku (straty) modulacyjnej.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latin typeface="+mn-lt"/>
              </a:rPr>
              <a:t>Zysk modulacyjny jest definiowany jako iloraz wyjściowego odstępu sygnał-szum do wejściowego odstępu sygnał szum odniesionego do względnej szerokości pasma systemu.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latin typeface="+mn-lt"/>
              </a:rPr>
              <a:t>Charakterystyka szumowa (w skali </a:t>
            </a:r>
            <a:r>
              <a:rPr lang="pl-PL" sz="2000" b="1" dirty="0" err="1">
                <a:latin typeface="+mn-lt"/>
              </a:rPr>
              <a:t>dB-dB</a:t>
            </a:r>
            <a:r>
              <a:rPr lang="pl-PL" sz="2000" b="1" dirty="0">
                <a:latin typeface="+mn-lt"/>
              </a:rPr>
              <a:t>) przedstawia zależność</a:t>
            </a:r>
            <a:br>
              <a:rPr lang="pl-PL" sz="2000" b="1" dirty="0">
                <a:latin typeface="+mn-lt"/>
              </a:rPr>
            </a:br>
            <a:r>
              <a:rPr lang="pl-PL" sz="2000" b="1" dirty="0">
                <a:latin typeface="+mn-lt"/>
              </a:rPr>
              <a:t>wyjściowego odstępu sygnał-szum </a:t>
            </a:r>
            <a:r>
              <a:rPr lang="pl-PL" sz="2000" b="1" dirty="0">
                <a:latin typeface="+mn-lt"/>
              </a:rPr>
              <a:t>od </a:t>
            </a:r>
            <a:r>
              <a:rPr lang="pl-PL" sz="2000" b="1" dirty="0">
                <a:latin typeface="+mn-lt"/>
              </a:rPr>
              <a:t>wejściowego odstępu </a:t>
            </a:r>
            <a:r>
              <a:rPr lang="pl-PL" sz="2000" b="1" dirty="0" smtClean="0">
                <a:latin typeface="+mn-lt"/>
              </a:rPr>
              <a:t>sygnał-szum</a:t>
            </a:r>
            <a:r>
              <a:rPr lang="pl-PL" sz="2000" b="1" dirty="0">
                <a:latin typeface="+mn-lt"/>
              </a:rPr>
              <a:t>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latin typeface="+mn-lt"/>
              </a:rPr>
              <a:t>Detekcja obwiedni AM oraz detekcja FM są operacjami nieliniowymi, stąd też w charakterystykach szumowych pojawiają są efekty progowe (załamanie cha-ki szumowej).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latin typeface="+mn-lt"/>
              </a:rPr>
              <a:t>Modulacja FM umożliwia poprawę wyjściowego odstępu sygnał-szum za poprzez poszerzenie pasma systemu. Wzrost odstępu jest ograniczony efektem progowym.</a:t>
            </a:r>
            <a:endParaRPr lang="pl-PL" sz="2000" b="1" dirty="0">
              <a:latin typeface="+mn-lt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29553" y="7815"/>
            <a:ext cx="3190297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Podsumowanie</a:t>
            </a:r>
            <a:endParaRPr kumimoji="1" lang="pl-PL" sz="3200" b="1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1762639" y="1205259"/>
            <a:ext cx="801823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dirty="0" smtClean="0">
                <a:latin typeface="+mj-lt"/>
              </a:rPr>
              <a:t>IFPP</a:t>
            </a:r>
            <a:endParaRPr lang="pl-PL" dirty="0">
              <a:latin typeface="+mj-lt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3758128" y="1101626"/>
            <a:ext cx="1314784" cy="83099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dirty="0" smtClean="0">
                <a:latin typeface="+mj-lt"/>
              </a:rPr>
              <a:t>DEMOD</a:t>
            </a:r>
          </a:p>
          <a:p>
            <a:pPr algn="ctr" eaLnBrk="0" hangingPunct="0"/>
            <a:r>
              <a:rPr lang="pl-PL" dirty="0" smtClean="0">
                <a:latin typeface="+mj-lt"/>
              </a:rPr>
              <a:t>AM/FM</a:t>
            </a:r>
            <a:endParaRPr lang="pl-PL" dirty="0">
              <a:latin typeface="+mj-lt"/>
            </a:endParaRP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5822652" y="1240184"/>
            <a:ext cx="85311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dirty="0" smtClean="0">
                <a:latin typeface="+mj-lt"/>
              </a:rPr>
              <a:t>IFDP</a:t>
            </a:r>
            <a:endParaRPr lang="pl-PL" dirty="0">
              <a:latin typeface="+mj-lt"/>
            </a:endParaRPr>
          </a:p>
        </p:txBody>
      </p:sp>
      <p:sp>
        <p:nvSpPr>
          <p:cNvPr id="7" name="Line 24"/>
          <p:cNvSpPr>
            <a:spLocks noChangeShapeType="1"/>
          </p:cNvSpPr>
          <p:nvPr/>
        </p:nvSpPr>
        <p:spPr bwMode="auto">
          <a:xfrm flipH="1" flipV="1">
            <a:off x="4405298" y="1932623"/>
            <a:ext cx="2877" cy="49952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8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532190"/>
              </p:ext>
            </p:extLst>
          </p:nvPr>
        </p:nvGraphicFramePr>
        <p:xfrm>
          <a:off x="4511009" y="1889654"/>
          <a:ext cx="44415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729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009" y="1889654"/>
                        <a:ext cx="44415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835417"/>
              </p:ext>
            </p:extLst>
          </p:nvPr>
        </p:nvGraphicFramePr>
        <p:xfrm>
          <a:off x="1743943" y="1751409"/>
          <a:ext cx="219996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730" name="Equation" r:id="rId5" imgW="1257120" imgH="457200" progId="Equation.3">
                  <p:embed/>
                </p:oleObj>
              </mc:Choice>
              <mc:Fallback>
                <p:oleObj name="Equation" r:id="rId5" imgW="1257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943" y="1751409"/>
                        <a:ext cx="2199960" cy="800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328494"/>
              </p:ext>
            </p:extLst>
          </p:nvPr>
        </p:nvGraphicFramePr>
        <p:xfrm>
          <a:off x="6832747" y="1735748"/>
          <a:ext cx="224469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731" name="Equation" r:id="rId7" imgW="1282680" imgH="457200" progId="Equation.3">
                  <p:embed/>
                </p:oleObj>
              </mc:Choice>
              <mc:Fallback>
                <p:oleObj name="Equation" r:id="rId7" imgW="1282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2747" y="1735748"/>
                        <a:ext cx="2244690" cy="800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3100824"/>
              </p:ext>
            </p:extLst>
          </p:nvPr>
        </p:nvGraphicFramePr>
        <p:xfrm>
          <a:off x="5232528" y="2125026"/>
          <a:ext cx="11779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732" name="Equation" r:id="rId9" imgW="672840" imgH="215640" progId="Equation.3">
                  <p:embed/>
                </p:oleObj>
              </mc:Choice>
              <mc:Fallback>
                <p:oleObj name="Equation" r:id="rId9" imgW="6728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2528" y="2125026"/>
                        <a:ext cx="1177925" cy="377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2434226"/>
              </p:ext>
            </p:extLst>
          </p:nvPr>
        </p:nvGraphicFramePr>
        <p:xfrm>
          <a:off x="278036" y="793448"/>
          <a:ext cx="1333260" cy="323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733" name="Równanie" r:id="rId11" imgW="888840" imgH="215640" progId="Equation.3">
                  <p:embed/>
                </p:oleObj>
              </mc:Choice>
              <mc:Fallback>
                <p:oleObj name="Równanie" r:id="rId11" imgW="8888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036" y="793448"/>
                        <a:ext cx="1333260" cy="323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920396"/>
              </p:ext>
            </p:extLst>
          </p:nvPr>
        </p:nvGraphicFramePr>
        <p:xfrm>
          <a:off x="2564462" y="793448"/>
          <a:ext cx="1276020" cy="323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734" name="Równanie" r:id="rId13" imgW="850680" imgH="215640" progId="Equation.3">
                  <p:embed/>
                </p:oleObj>
              </mc:Choice>
              <mc:Fallback>
                <p:oleObj name="Równanie" r:id="rId13" imgW="850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4462" y="793448"/>
                        <a:ext cx="1276020" cy="323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0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423904"/>
              </p:ext>
            </p:extLst>
          </p:nvPr>
        </p:nvGraphicFramePr>
        <p:xfrm>
          <a:off x="6818871" y="793448"/>
          <a:ext cx="126630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735" name="Równanie" r:id="rId15" imgW="723600" imgH="215640" progId="Equation.3">
                  <p:embed/>
                </p:oleObj>
              </mc:Choice>
              <mc:Fallback>
                <p:oleObj name="Równanie" r:id="rId15" imgW="723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8871" y="793448"/>
                        <a:ext cx="1266300" cy="3773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29553" y="7815"/>
            <a:ext cx="5404813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Zysk modulacyjny AM i FM</a:t>
            </a: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>
            <a:off x="1210543" y="1565299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>
            <a:off x="1210543" y="1348092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flipV="1">
            <a:off x="2571586" y="1568760"/>
            <a:ext cx="1215941" cy="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V="1">
            <a:off x="2571586" y="1348093"/>
            <a:ext cx="1186542" cy="506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4" name="Line 8"/>
          <p:cNvSpPr>
            <a:spLocks noChangeShapeType="1"/>
          </p:cNvSpPr>
          <p:nvPr/>
        </p:nvSpPr>
        <p:spPr bwMode="auto">
          <a:xfrm>
            <a:off x="5129728" y="1565299"/>
            <a:ext cx="69292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5129728" y="1348092"/>
            <a:ext cx="69292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6" name="Line 8"/>
          <p:cNvSpPr>
            <a:spLocks noChangeShapeType="1"/>
          </p:cNvSpPr>
          <p:nvPr/>
        </p:nvSpPr>
        <p:spPr bwMode="auto">
          <a:xfrm>
            <a:off x="6675771" y="1577874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7" name="Line 8"/>
          <p:cNvSpPr>
            <a:spLocks noChangeShapeType="1"/>
          </p:cNvSpPr>
          <p:nvPr/>
        </p:nvSpPr>
        <p:spPr bwMode="auto">
          <a:xfrm>
            <a:off x="6675771" y="1360667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pSp>
        <p:nvGrpSpPr>
          <p:cNvPr id="40" name="Grupa 39"/>
          <p:cNvGrpSpPr/>
          <p:nvPr/>
        </p:nvGrpSpPr>
        <p:grpSpPr>
          <a:xfrm>
            <a:off x="305858" y="2938305"/>
            <a:ext cx="7881283" cy="3334311"/>
            <a:chOff x="305858" y="2938305"/>
            <a:chExt cx="7881283" cy="3334311"/>
          </a:xfrm>
        </p:grpSpPr>
        <p:graphicFrame>
          <p:nvGraphicFramePr>
            <p:cNvPr id="9" name="Object 10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16312907"/>
                </p:ext>
              </p:extLst>
            </p:nvPr>
          </p:nvGraphicFramePr>
          <p:xfrm>
            <a:off x="5684871" y="2938305"/>
            <a:ext cx="2400300" cy="755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736" name="Equation" r:id="rId17" imgW="1371600" imgH="431640" progId="Equation.3">
                    <p:embed/>
                  </p:oleObj>
                </mc:Choice>
                <mc:Fallback>
                  <p:oleObj name="Equation" r:id="rId17" imgW="137160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84871" y="2938305"/>
                          <a:ext cx="2400300" cy="75565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iek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16138996"/>
                </p:ext>
              </p:extLst>
            </p:nvPr>
          </p:nvGraphicFramePr>
          <p:xfrm>
            <a:off x="5698011" y="4071541"/>
            <a:ext cx="1955520" cy="755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737" name="Equation" r:id="rId19" imgW="1117440" imgH="431640" progId="Equation.3">
                    <p:embed/>
                  </p:oleObj>
                </mc:Choice>
                <mc:Fallback>
                  <p:oleObj name="Equation" r:id="rId19" imgW="111744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5698011" y="4071541"/>
                          <a:ext cx="1955520" cy="75537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Text Box 1044"/>
            <p:cNvSpPr txBox="1">
              <a:spLocks noChangeArrowheads="1"/>
            </p:cNvSpPr>
            <p:nvPr/>
          </p:nvSpPr>
          <p:spPr bwMode="auto">
            <a:xfrm>
              <a:off x="305858" y="3802895"/>
              <a:ext cx="4427815" cy="1292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„Umowny” odstęp </a:t>
              </a:r>
              <a:r>
                <a:rPr lang="el-GR" sz="2000" b="1" i="1" dirty="0" smtClean="0">
                  <a:solidFill>
                    <a:srgbClr val="003399"/>
                  </a:solidFill>
                  <a:latin typeface="+mj-lt"/>
                </a:rPr>
                <a:t>γ</a:t>
              </a:r>
              <a: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 mocy sygnału</a:t>
              </a:r>
              <a:b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</a:br>
              <a: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zmodulowanego </a:t>
              </a:r>
              <a:r>
                <a:rPr lang="pl-PL" sz="2000" b="1" i="1" dirty="0" smtClean="0">
                  <a:solidFill>
                    <a:srgbClr val="003399"/>
                  </a:solidFill>
                  <a:latin typeface="+mj-lt"/>
                </a:rPr>
                <a:t>P</a:t>
              </a:r>
              <a:r>
                <a:rPr lang="pl-PL" sz="2000" b="1" baseline="-25000" dirty="0" smtClean="0">
                  <a:solidFill>
                    <a:srgbClr val="003399"/>
                  </a:solidFill>
                  <a:latin typeface="+mj-lt"/>
                </a:rPr>
                <a:t>I</a:t>
              </a:r>
              <a:r>
                <a:rPr lang="pl-PL" sz="1800" b="1" dirty="0">
                  <a:solidFill>
                    <a:srgbClr val="003399"/>
                  </a:solidFill>
                  <a:latin typeface="Arial" panose="020B0604020202020204" pitchFamily="34" charset="0"/>
                </a:rPr>
                <a:t> </a:t>
              </a:r>
              <a: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do mocy </a:t>
              </a:r>
              <a:r>
                <a:rPr lang="pl-PL" sz="2000" b="1" i="1" dirty="0" smtClean="0">
                  <a:solidFill>
                    <a:srgbClr val="003399"/>
                  </a:solidFill>
                  <a:latin typeface="+mj-lt"/>
                </a:rPr>
                <a:t>N </a:t>
              </a:r>
              <a: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szumu</a:t>
              </a:r>
              <a:b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</a:br>
              <a: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kanałowego </a:t>
              </a:r>
              <a:r>
                <a:rPr lang="pl-PL" sz="2000" b="1" dirty="0" smtClean="0">
                  <a:solidFill>
                    <a:srgbClr val="003399"/>
                  </a:solidFill>
                  <a:latin typeface="+mj-lt"/>
                </a:rPr>
                <a:t>½ </a:t>
              </a:r>
              <a:r>
                <a:rPr lang="pl-PL" sz="2000" b="1" i="1" dirty="0" smtClean="0">
                  <a:solidFill>
                    <a:srgbClr val="003399"/>
                  </a:solidFill>
                  <a:latin typeface="+mj-lt"/>
                </a:rPr>
                <a:t>N</a:t>
              </a:r>
              <a:r>
                <a:rPr lang="pl-PL" sz="2000" b="1" baseline="-25000" dirty="0" smtClean="0">
                  <a:solidFill>
                    <a:srgbClr val="003399"/>
                  </a:solidFill>
                  <a:latin typeface="+mj-lt"/>
                </a:rPr>
                <a:t>0</a:t>
              </a:r>
              <a:r>
                <a:rPr lang="pl-PL" sz="2000" b="1" dirty="0">
                  <a:solidFill>
                    <a:srgbClr val="003399"/>
                  </a:solidFill>
                  <a:latin typeface="+mj-lt"/>
                </a:rPr>
                <a:t> </a:t>
              </a:r>
              <a: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w paśmie </a:t>
              </a:r>
              <a:r>
                <a:rPr lang="pl-PL" sz="2000" b="1" i="1" dirty="0" err="1" smtClean="0">
                  <a:solidFill>
                    <a:srgbClr val="003399"/>
                  </a:solidFill>
                  <a:latin typeface="+mj-lt"/>
                  <a:cs typeface="Arial" panose="020B0604020202020204" pitchFamily="34" charset="0"/>
                </a:rPr>
                <a:t>f</a:t>
              </a:r>
              <a:r>
                <a:rPr lang="pl-PL" sz="2000" b="1" baseline="-25000" dirty="0" err="1" smtClean="0">
                  <a:solidFill>
                    <a:srgbClr val="003399"/>
                  </a:solidFill>
                  <a:latin typeface="+mj-lt"/>
                  <a:cs typeface="Arial" panose="020B0604020202020204" pitchFamily="34" charset="0"/>
                </a:rPr>
                <a:t>m</a:t>
              </a:r>
              <a:r>
                <a:rPr lang="pl-PL" sz="1800" b="1" dirty="0">
                  <a:solidFill>
                    <a:srgbClr val="003399"/>
                  </a:solidFill>
                  <a:latin typeface="Arial" panose="020B0604020202020204" pitchFamily="34" charset="0"/>
                </a:rPr>
                <a:t> </a:t>
              </a:r>
              <a: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sygnału</a:t>
              </a:r>
              <a:b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</a:br>
              <a: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modulującego</a:t>
              </a:r>
            </a:p>
          </p:txBody>
        </p:sp>
        <p:sp>
          <p:nvSpPr>
            <p:cNvPr id="36" name="pole tekstowe 35"/>
            <p:cNvSpPr txBox="1"/>
            <p:nvPr/>
          </p:nvSpPr>
          <p:spPr>
            <a:xfrm>
              <a:off x="305858" y="5687900"/>
              <a:ext cx="30828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>
                  <a:solidFill>
                    <a:srgbClr val="003399"/>
                  </a:solidFill>
                  <a:latin typeface="Arial" panose="020B0604020202020204" pitchFamily="34" charset="0"/>
                </a:rPr>
                <a:t>C</a:t>
              </a:r>
              <a: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harakterystyka szumowa</a:t>
              </a:r>
              <a:endParaRPr lang="pl-PL" sz="1800" b="1" dirty="0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  <p:graphicFrame>
          <p:nvGraphicFramePr>
            <p:cNvPr id="38" name="Object 10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6942843"/>
                </p:ext>
              </p:extLst>
            </p:nvPr>
          </p:nvGraphicFramePr>
          <p:xfrm>
            <a:off x="5698011" y="5472516"/>
            <a:ext cx="2489130" cy="800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738" name="Equation" r:id="rId21" imgW="1422360" imgH="457200" progId="Equation.3">
                    <p:embed/>
                  </p:oleObj>
                </mc:Choice>
                <mc:Fallback>
                  <p:oleObj name="Equation" r:id="rId21" imgW="142236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98011" y="5472516"/>
                          <a:ext cx="2489130" cy="8001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pole tekstowe 38"/>
            <p:cNvSpPr txBox="1"/>
            <p:nvPr/>
          </p:nvSpPr>
          <p:spPr>
            <a:xfrm>
              <a:off x="305858" y="3131464"/>
              <a:ext cx="21852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Zysk modulacyjny</a:t>
              </a:r>
              <a:endParaRPr lang="pl-PL" sz="1800" b="1" dirty="0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202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293037"/>
              </p:ext>
            </p:extLst>
          </p:nvPr>
        </p:nvGraphicFramePr>
        <p:xfrm>
          <a:off x="2061592" y="4849788"/>
          <a:ext cx="5003280" cy="1473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470" name="Równanie" r:id="rId3" imgW="2501640" imgH="736560" progId="Equation.3">
                  <p:embed/>
                </p:oleObj>
              </mc:Choice>
              <mc:Fallback>
                <p:oleObj name="Równanie" r:id="rId3" imgW="250164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1592" y="4849788"/>
                        <a:ext cx="5003280" cy="14731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971600" y="908720"/>
            <a:ext cx="7600377" cy="3623293"/>
            <a:chOff x="1068050" y="764704"/>
            <a:chExt cx="7600377" cy="3623293"/>
          </a:xfrm>
        </p:grpSpPr>
        <p:grpSp>
          <p:nvGrpSpPr>
            <p:cNvPr id="5" name="Grupa 4"/>
            <p:cNvGrpSpPr/>
            <p:nvPr/>
          </p:nvGrpSpPr>
          <p:grpSpPr>
            <a:xfrm>
              <a:off x="1068050" y="764704"/>
              <a:ext cx="7600377" cy="3623293"/>
              <a:chOff x="1043785" y="530981"/>
              <a:chExt cx="7600377" cy="3623293"/>
            </a:xfrm>
          </p:grpSpPr>
          <p:sp>
            <p:nvSpPr>
              <p:cNvPr id="7" name="Text Box 13"/>
              <p:cNvSpPr txBox="1">
                <a:spLocks noChangeArrowheads="1"/>
              </p:cNvSpPr>
              <p:nvPr/>
            </p:nvSpPr>
            <p:spPr bwMode="auto">
              <a:xfrm>
                <a:off x="3429177" y="1311237"/>
                <a:ext cx="1828800" cy="52322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2800" dirty="0" smtClean="0">
                    <a:latin typeface="+mj-lt"/>
                  </a:rPr>
                  <a:t>IFPP</a:t>
                </a:r>
                <a:endParaRPr lang="pl-PL" sz="2800" dirty="0">
                  <a:latin typeface="+mj-lt"/>
                </a:endParaRPr>
              </a:p>
            </p:txBody>
          </p:sp>
          <p:sp>
            <p:nvSpPr>
              <p:cNvPr id="8" name="Line 14"/>
              <p:cNvSpPr>
                <a:spLocks noChangeShapeType="1"/>
              </p:cNvSpPr>
              <p:nvPr/>
            </p:nvSpPr>
            <p:spPr bwMode="auto">
              <a:xfrm>
                <a:off x="2133777" y="1616037"/>
                <a:ext cx="1295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" name="Line 15"/>
              <p:cNvSpPr>
                <a:spLocks noChangeShapeType="1"/>
              </p:cNvSpPr>
              <p:nvPr/>
            </p:nvSpPr>
            <p:spPr bwMode="auto">
              <a:xfrm>
                <a:off x="5257977" y="1616037"/>
                <a:ext cx="1295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0" name="Grupa 9"/>
              <p:cNvGrpSpPr/>
              <p:nvPr/>
            </p:nvGrpSpPr>
            <p:grpSpPr>
              <a:xfrm>
                <a:off x="1043785" y="2403189"/>
                <a:ext cx="7600377" cy="1751085"/>
                <a:chOff x="1143000" y="4343400"/>
                <a:chExt cx="7600377" cy="1751085"/>
              </a:xfrm>
            </p:grpSpPr>
            <p:sp>
              <p:nvSpPr>
                <p:cNvPr id="15" name="Prostokąt 14"/>
                <p:cNvSpPr/>
                <p:nvPr/>
              </p:nvSpPr>
              <p:spPr bwMode="auto">
                <a:xfrm>
                  <a:off x="6372200" y="4840585"/>
                  <a:ext cx="792088" cy="864096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6" name="Grupa 29"/>
                <p:cNvGrpSpPr/>
                <p:nvPr/>
              </p:nvGrpSpPr>
              <p:grpSpPr>
                <a:xfrm>
                  <a:off x="1143000" y="4343400"/>
                  <a:ext cx="7010400" cy="1751085"/>
                  <a:chOff x="1143000" y="4343400"/>
                  <a:chExt cx="7010400" cy="1751085"/>
                </a:xfrm>
              </p:grpSpPr>
              <p:sp>
                <p:nvSpPr>
                  <p:cNvPr id="21" name="Line 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33900" y="4343400"/>
                    <a:ext cx="0" cy="160020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 wrap="none" anchor="ctr"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2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143000" y="5715000"/>
                    <a:ext cx="70104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 wrap="none" anchor="ctr"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graphicFrame>
                <p:nvGraphicFramePr>
                  <p:cNvPr id="23" name="Object 26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704698242"/>
                      </p:ext>
                    </p:extLst>
                  </p:nvPr>
                </p:nvGraphicFramePr>
                <p:xfrm>
                  <a:off x="4596780" y="4365873"/>
                  <a:ext cx="1311030" cy="40005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31471" name="Równanie" r:id="rId5" imgW="749160" imgH="228600" progId="Equation.3">
                          <p:embed/>
                        </p:oleObj>
                      </mc:Choice>
                      <mc:Fallback>
                        <p:oleObj name="Równanie" r:id="rId5" imgW="749160" imgH="2286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596780" y="4365873"/>
                                <a:ext cx="1311030" cy="40005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4" name="Object 27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791679361"/>
                      </p:ext>
                    </p:extLst>
                  </p:nvPr>
                </p:nvGraphicFramePr>
                <p:xfrm>
                  <a:off x="7812360" y="5802961"/>
                  <a:ext cx="266490" cy="24444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31472" name="Equation" r:id="rId7" imgW="152280" imgH="139680" progId="Equation.3">
                          <p:embed/>
                        </p:oleObj>
                      </mc:Choice>
                      <mc:Fallback>
                        <p:oleObj name="Equation" r:id="rId7" imgW="152280" imgH="1396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7812360" y="5802961"/>
                                <a:ext cx="266490" cy="24444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25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6781800" y="4495800"/>
                    <a:ext cx="0" cy="1574800"/>
                  </a:xfrm>
                  <a:prstGeom prst="line">
                    <a:avLst/>
                  </a:pr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6" name="Line 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86000" y="4419600"/>
                    <a:ext cx="0" cy="1524000"/>
                  </a:xfrm>
                  <a:prstGeom prst="line">
                    <a:avLst/>
                  </a:pr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graphicFrame>
                <p:nvGraphicFramePr>
                  <p:cNvPr id="27" name="Object 30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737316101"/>
                      </p:ext>
                    </p:extLst>
                  </p:nvPr>
                </p:nvGraphicFramePr>
                <p:xfrm>
                  <a:off x="6934620" y="5694435"/>
                  <a:ext cx="532980" cy="40005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31473" name="Equation" r:id="rId9" imgW="304560" imgH="228600" progId="Equation.3">
                          <p:embed/>
                        </p:oleObj>
                      </mc:Choice>
                      <mc:Fallback>
                        <p:oleObj name="Equation" r:id="rId9" imgW="304560" imgH="2286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6934620" y="5694435"/>
                                <a:ext cx="532980" cy="40005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8" name="Object 31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85707655"/>
                      </p:ext>
                    </p:extLst>
                  </p:nvPr>
                </p:nvGraphicFramePr>
                <p:xfrm>
                  <a:off x="1551418" y="5670550"/>
                  <a:ext cx="532980" cy="40005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31474" name="Equation" r:id="rId11" imgW="304560" imgH="228600" progId="Equation.3">
                          <p:embed/>
                        </p:oleObj>
                      </mc:Choice>
                      <mc:Fallback>
                        <p:oleObj name="Equation" r:id="rId11" imgW="304560" imgH="22860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551418" y="5670550"/>
                                <a:ext cx="532980" cy="40005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17" name="Prostokąt 16"/>
                <p:cNvSpPr/>
                <p:nvPr/>
              </p:nvSpPr>
              <p:spPr bwMode="auto">
                <a:xfrm>
                  <a:off x="1900436" y="4824611"/>
                  <a:ext cx="792088" cy="864096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18" name="Łącznik prosty 17"/>
                <p:cNvCxnSpPr/>
                <p:nvPr/>
              </p:nvCxnSpPr>
              <p:spPr bwMode="auto">
                <a:xfrm>
                  <a:off x="1187624" y="4831060"/>
                  <a:ext cx="6624736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9" name="pole tekstowe 18"/>
                <p:cNvSpPr txBox="1"/>
                <p:nvPr/>
              </p:nvSpPr>
              <p:spPr>
                <a:xfrm>
                  <a:off x="7308304" y="4365104"/>
                  <a:ext cx="143507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800" dirty="0" smtClean="0">
                      <a:latin typeface="+mj-lt"/>
                    </a:rPr>
                    <a:t>AWGN, </a:t>
                  </a:r>
                  <a:r>
                    <a:rPr lang="pl-PL" sz="1800" dirty="0" smtClean="0">
                      <a:latin typeface="+mj-lt"/>
                      <a:sym typeface="Symbol"/>
                    </a:rPr>
                    <a:t>½</a:t>
                  </a:r>
                  <a:r>
                    <a:rPr lang="pl-PL" sz="1800" i="1" dirty="0" smtClean="0">
                      <a:latin typeface="+mj-lt"/>
                      <a:sym typeface="Symbol"/>
                    </a:rPr>
                    <a:t>N</a:t>
                  </a:r>
                  <a:r>
                    <a:rPr lang="pl-PL" sz="1800" baseline="-25000" dirty="0" smtClean="0">
                      <a:latin typeface="+mj-lt"/>
                      <a:sym typeface="Symbol"/>
                    </a:rPr>
                    <a:t>0</a:t>
                  </a:r>
                  <a:endParaRPr lang="pl-PL" sz="1800" baseline="-25000" dirty="0">
                    <a:latin typeface="+mj-lt"/>
                  </a:endParaRPr>
                </a:p>
              </p:txBody>
            </p:sp>
            <p:cxnSp>
              <p:nvCxnSpPr>
                <p:cNvPr id="20" name="Łącznik prosty ze strzałką 19"/>
                <p:cNvCxnSpPr>
                  <a:stCxn id="15" idx="1"/>
                  <a:endCxn id="15" idx="3"/>
                </p:cNvCxnSpPr>
                <p:nvPr/>
              </p:nvCxnSpPr>
              <p:spPr bwMode="auto">
                <a:xfrm>
                  <a:off x="6372200" y="5272633"/>
                  <a:ext cx="79208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</p:grpSp>
          <p:graphicFrame>
            <p:nvGraphicFramePr>
              <p:cNvPr id="11" name="Obiek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82641531"/>
                  </p:ext>
                </p:extLst>
              </p:nvPr>
            </p:nvGraphicFramePr>
            <p:xfrm>
              <a:off x="7209089" y="3146424"/>
              <a:ext cx="1021860" cy="31059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1475" name="Equation" r:id="rId13" imgW="583920" imgH="177480" progId="Equation.3">
                      <p:embed/>
                    </p:oleObj>
                  </mc:Choice>
                  <mc:Fallback>
                    <p:oleObj name="Equation" r:id="rId13" imgW="58392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09089" y="3146424"/>
                            <a:ext cx="1021860" cy="310590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" name="Prostokąt 11"/>
              <p:cNvSpPr/>
              <p:nvPr/>
            </p:nvSpPr>
            <p:spPr>
              <a:xfrm>
                <a:off x="5004225" y="3195277"/>
                <a:ext cx="8643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sz="1800" dirty="0" smtClean="0">
                    <a:latin typeface="+mj-lt"/>
                  </a:rPr>
                  <a:t>ANGN</a:t>
                </a:r>
                <a:endParaRPr lang="pl-PL" sz="1800" dirty="0">
                  <a:latin typeface="+mj-lt"/>
                </a:endParaRPr>
              </a:p>
            </p:txBody>
          </p:sp>
          <p:sp>
            <p:nvSpPr>
              <p:cNvPr id="13" name="Rectangle 84"/>
              <p:cNvSpPr>
                <a:spLocks noChangeArrowheads="1"/>
              </p:cNvSpPr>
              <p:nvPr/>
            </p:nvSpPr>
            <p:spPr bwMode="auto">
              <a:xfrm>
                <a:off x="5392840" y="530981"/>
                <a:ext cx="1697901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sz="1800" dirty="0" smtClean="0">
                    <a:latin typeface="+mj-lt"/>
                  </a:rPr>
                  <a:t>ANGN</a:t>
                </a:r>
                <a:r>
                  <a:rPr kumimoji="1" lang="pl-PL" sz="1800" b="1" dirty="0" smtClean="0">
                    <a:latin typeface="+mj-lt"/>
                  </a:rPr>
                  <a:t>, </a:t>
                </a:r>
                <a:r>
                  <a:rPr kumimoji="1" lang="pl-PL" sz="1800" i="1" dirty="0" smtClean="0">
                    <a:latin typeface="+mj-lt"/>
                  </a:rPr>
                  <a:t>n</a:t>
                </a:r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i="1" dirty="0" smtClean="0">
                    <a:latin typeface="+mj-lt"/>
                  </a:rPr>
                  <a:t>t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</a:p>
              <a:p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dirty="0" err="1" smtClean="0">
                    <a:latin typeface="+mj-lt"/>
                  </a:rPr>
                  <a:t>wąskpasmowy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</a:p>
              <a:p>
                <a:pPr algn="ctr"/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dirty="0" err="1" smtClean="0">
                    <a:latin typeface="+mj-lt"/>
                  </a:rPr>
                  <a:t>narrowband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</a:p>
            </p:txBody>
          </p:sp>
          <p:sp>
            <p:nvSpPr>
              <p:cNvPr id="14" name="Rectangle 83"/>
              <p:cNvSpPr>
                <a:spLocks noChangeArrowheads="1"/>
              </p:cNvSpPr>
              <p:nvPr/>
            </p:nvSpPr>
            <p:spPr bwMode="auto">
              <a:xfrm>
                <a:off x="1418683" y="530981"/>
                <a:ext cx="1941557" cy="923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sz="1800" b="1" dirty="0" smtClean="0">
                    <a:latin typeface="+mj-lt"/>
                  </a:rPr>
                  <a:t>AWGN, </a:t>
                </a:r>
                <a:r>
                  <a:rPr kumimoji="1" lang="pl-PL" sz="1800" i="1" dirty="0" smtClean="0">
                    <a:latin typeface="+mj-lt"/>
                  </a:rPr>
                  <a:t>z</a:t>
                </a:r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i="1" dirty="0" smtClean="0">
                    <a:latin typeface="+mj-lt"/>
                  </a:rPr>
                  <a:t>t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  <a:br>
                  <a:rPr kumimoji="1" lang="pl-PL" sz="1800" dirty="0" smtClean="0">
                    <a:latin typeface="+mj-lt"/>
                  </a:rPr>
                </a:br>
                <a:r>
                  <a:rPr kumimoji="1" lang="pl-PL" sz="1800" dirty="0" smtClean="0">
                    <a:latin typeface="+mj-lt"/>
                  </a:rPr>
                  <a:t>(szerokopasmowy)</a:t>
                </a:r>
              </a:p>
              <a:p>
                <a:pPr algn="ctr"/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dirty="0" err="1" smtClean="0">
                    <a:latin typeface="+mj-lt"/>
                  </a:rPr>
                  <a:t>wideband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</a:p>
            </p:txBody>
          </p:sp>
        </p:grpSp>
        <p:sp>
          <p:nvSpPr>
            <p:cNvPr id="6" name="pole tekstowe 5"/>
            <p:cNvSpPr txBox="1"/>
            <p:nvPr/>
          </p:nvSpPr>
          <p:spPr>
            <a:xfrm>
              <a:off x="1442948" y="1990105"/>
              <a:ext cx="13356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i="1" dirty="0" err="1" smtClean="0">
                  <a:latin typeface="+mj-lt"/>
                </a:rPr>
                <a:t>S</a:t>
              </a:r>
              <a:r>
                <a:rPr lang="pl-PL" sz="1800" baseline="-25000" dirty="0" err="1" smtClean="0">
                  <a:latin typeface="+mj-lt"/>
                </a:rPr>
                <a:t>z</a:t>
              </a:r>
              <a:r>
                <a:rPr lang="pl-PL" sz="1800" dirty="0" smtClean="0">
                  <a:latin typeface="+mj-lt"/>
                </a:rPr>
                <a:t>(</a:t>
              </a:r>
              <a:r>
                <a:rPr lang="el-GR" sz="1800" i="1" dirty="0" smtClean="0">
                  <a:latin typeface="+mj-lt"/>
                  <a:ea typeface="Cambria Math" panose="02040503050406030204" pitchFamily="18" charset="0"/>
                </a:rPr>
                <a:t>ω</a:t>
              </a:r>
              <a:r>
                <a:rPr lang="pl-PL" sz="1800" dirty="0" smtClean="0">
                  <a:latin typeface="+mj-lt"/>
                </a:rPr>
                <a:t>) = ½</a:t>
              </a:r>
              <a:r>
                <a:rPr lang="pl-PL" sz="1800" i="1" dirty="0" smtClean="0">
                  <a:latin typeface="+mj-lt"/>
                </a:rPr>
                <a:t>N</a:t>
              </a:r>
              <a:r>
                <a:rPr lang="pl-PL" sz="1800" baseline="-25000" dirty="0" smtClean="0">
                  <a:latin typeface="+mj-lt"/>
                </a:rPr>
                <a:t>0</a:t>
              </a:r>
              <a:endParaRPr lang="pl-PL" sz="1800" baseline="-25000" dirty="0">
                <a:latin typeface="+mj-lt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129553" y="7815"/>
            <a:ext cx="5819991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Szum wąskopasmowy ANGN</a:t>
            </a:r>
          </a:p>
        </p:txBody>
      </p:sp>
    </p:spTree>
    <p:extLst>
      <p:ext uri="{BB962C8B-B14F-4D97-AF65-F5344CB8AC3E}">
        <p14:creationId xmlns:p14="http://schemas.microsoft.com/office/powerpoint/2010/main" val="3905920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1371600" y="2590800"/>
            <a:ext cx="7010400" cy="3902273"/>
            <a:chOff x="1371600" y="2590800"/>
            <a:chExt cx="7010400" cy="3902273"/>
          </a:xfrm>
        </p:grpSpPr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2133600" y="3352800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6400800" y="33528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7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8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9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7702291"/>
                </p:ext>
              </p:extLst>
            </p:nvPr>
          </p:nvGraphicFramePr>
          <p:xfrm>
            <a:off x="4784725" y="2590800"/>
            <a:ext cx="68859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824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68859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90440177"/>
                </p:ext>
              </p:extLst>
            </p:nvPr>
          </p:nvGraphicFramePr>
          <p:xfrm>
            <a:off x="4006990" y="4201949"/>
            <a:ext cx="1555470" cy="42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825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06990" y="4201949"/>
                          <a:ext cx="1555470" cy="42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0264579"/>
                </p:ext>
              </p:extLst>
            </p:nvPr>
          </p:nvGraphicFramePr>
          <p:xfrm>
            <a:off x="8066794" y="3617365"/>
            <a:ext cx="266490" cy="244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826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66794" y="3617365"/>
                          <a:ext cx="266490" cy="2444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4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3680703"/>
                </p:ext>
              </p:extLst>
            </p:nvPr>
          </p:nvGraphicFramePr>
          <p:xfrm>
            <a:off x="6985245" y="4073299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827" name="Equation" r:id="rId9" imgW="304560" imgH="228600" progId="Equation.3">
                    <p:embed/>
                  </p:oleObj>
                </mc:Choice>
                <mc:Fallback>
                  <p:oleObj name="Equation" r:id="rId9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85245" y="4073299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98564625"/>
                </p:ext>
              </p:extLst>
            </p:nvPr>
          </p:nvGraphicFramePr>
          <p:xfrm>
            <a:off x="6969806" y="6093023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828" name="Equation" r:id="rId11" imgW="304560" imgH="228600" progId="Equation.3">
                    <p:embed/>
                  </p:oleObj>
                </mc:Choice>
                <mc:Fallback>
                  <p:oleObj name="Equation" r:id="rId11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69806" y="6093023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66253329"/>
                </p:ext>
              </p:extLst>
            </p:nvPr>
          </p:nvGraphicFramePr>
          <p:xfrm>
            <a:off x="1813144" y="4073299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829" name="Equation" r:id="rId13" imgW="304560" imgH="228600" progId="Equation.3">
                    <p:embed/>
                  </p:oleObj>
                </mc:Choice>
                <mc:Fallback>
                  <p:oleObj name="Equation" r:id="rId13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3144" y="4073299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8842097"/>
                </p:ext>
              </p:extLst>
            </p:nvPr>
          </p:nvGraphicFramePr>
          <p:xfrm>
            <a:off x="1867110" y="6093023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830" name="Równanie" r:id="rId15" imgW="304560" imgH="228600" progId="Equation.3">
                    <p:embed/>
                  </p:oleObj>
                </mc:Choice>
                <mc:Fallback>
                  <p:oleObj name="Równanie" r:id="rId15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7110" y="6093023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4267200" y="54102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4267200" y="4784725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3962400" y="4800600"/>
              <a:ext cx="1600200" cy="1219200"/>
            </a:xfrm>
            <a:custGeom>
              <a:avLst/>
              <a:gdLst>
                <a:gd name="T0" fmla="*/ 0 w 1008"/>
                <a:gd name="T1" fmla="*/ 768 h 768"/>
                <a:gd name="T2" fmla="*/ 192 w 1008"/>
                <a:gd name="T3" fmla="*/ 768 h 768"/>
                <a:gd name="T4" fmla="*/ 192 w 1008"/>
                <a:gd name="T5" fmla="*/ 0 h 768"/>
                <a:gd name="T6" fmla="*/ 816 w 1008"/>
                <a:gd name="T7" fmla="*/ 0 h 768"/>
                <a:gd name="T8" fmla="*/ 816 w 1008"/>
                <a:gd name="T9" fmla="*/ 768 h 768"/>
                <a:gd name="T10" fmla="*/ 1008 w 1008"/>
                <a:gd name="T11" fmla="*/ 768 h 7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768"/>
                <a:gd name="T20" fmla="*/ 1008 w 1008"/>
                <a:gd name="T21" fmla="*/ 768 h 7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768">
                  <a:moveTo>
                    <a:pt x="0" y="768"/>
                  </a:moveTo>
                  <a:lnTo>
                    <a:pt x="192" y="768"/>
                  </a:lnTo>
                  <a:lnTo>
                    <a:pt x="192" y="0"/>
                  </a:lnTo>
                  <a:lnTo>
                    <a:pt x="816" y="0"/>
                  </a:lnTo>
                  <a:lnTo>
                    <a:pt x="816" y="768"/>
                  </a:lnTo>
                  <a:lnTo>
                    <a:pt x="1008" y="76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cxnSp>
          <p:nvCxnSpPr>
            <p:cNvPr id="22" name="Łącznik prosty ze strzałką 21"/>
            <p:cNvCxnSpPr/>
            <p:nvPr/>
          </p:nvCxnSpPr>
          <p:spPr bwMode="auto">
            <a:xfrm>
              <a:off x="6413798" y="3512443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23" name="Obiekt 22"/>
            <p:cNvGraphicFramePr>
              <a:graphicFrameLocks noChangeAspect="1"/>
            </p:cNvGraphicFramePr>
            <p:nvPr/>
          </p:nvGraphicFramePr>
          <p:xfrm>
            <a:off x="7236296" y="2924944"/>
            <a:ext cx="448940" cy="448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831" name="Równanie" r:id="rId17" imgW="177480" imgH="177480" progId="Equation.3">
                    <p:embed/>
                  </p:oleObj>
                </mc:Choice>
                <mc:Fallback>
                  <p:oleObj name="Równanie" r:id="rId17" imgW="1774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6296" y="2924944"/>
                          <a:ext cx="448940" cy="448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461803"/>
                </p:ext>
              </p:extLst>
            </p:nvPr>
          </p:nvGraphicFramePr>
          <p:xfrm>
            <a:off x="5255371" y="5548908"/>
            <a:ext cx="55503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832" name="Równanie" r:id="rId19" imgW="317160" imgH="215640" progId="Equation.3">
                    <p:embed/>
                  </p:oleObj>
                </mc:Choice>
                <mc:Fallback>
                  <p:oleObj name="Równanie" r:id="rId19" imgW="3171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5371" y="5548908"/>
                          <a:ext cx="555030" cy="377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5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272771"/>
              </p:ext>
            </p:extLst>
          </p:nvPr>
        </p:nvGraphicFramePr>
        <p:xfrm>
          <a:off x="1981320" y="1395413"/>
          <a:ext cx="632448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833" name="Equation" r:id="rId21" imgW="3162240" imgH="482400" progId="Equation.3">
                  <p:embed/>
                </p:oleObj>
              </mc:Choice>
              <mc:Fallback>
                <p:oleObj name="Equation" r:id="rId21" imgW="31622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320" y="1395413"/>
                        <a:ext cx="6324480" cy="9648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pole tekstowe 25"/>
          <p:cNvSpPr txBox="1"/>
          <p:nvPr/>
        </p:nvSpPr>
        <p:spPr>
          <a:xfrm>
            <a:off x="4063376" y="3147775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latin typeface="+mj-lt"/>
              </a:rPr>
              <a:t>½</a:t>
            </a:r>
            <a:r>
              <a:rPr lang="pl-PL" sz="1800" i="1" dirty="0" smtClean="0">
                <a:latin typeface="+mj-lt"/>
              </a:rPr>
              <a:t>N</a:t>
            </a:r>
            <a:r>
              <a:rPr lang="pl-PL" sz="1800" baseline="-25000" dirty="0" smtClean="0">
                <a:latin typeface="+mj-lt"/>
              </a:rPr>
              <a:t>0</a:t>
            </a:r>
            <a:endParaRPr lang="pl-PL" sz="1800" baseline="-25000" dirty="0">
              <a:latin typeface="+mj-lt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5338607" y="4744006"/>
            <a:ext cx="14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latin typeface="+mj-lt"/>
              </a:rPr>
              <a:t>2 </a:t>
            </a:r>
            <a:r>
              <a:rPr lang="pl-PL" sz="1600" dirty="0" smtClean="0">
                <a:latin typeface="+mj-lt"/>
                <a:ea typeface="Cambria Math" panose="02040503050406030204" pitchFamily="18" charset="0"/>
              </a:rPr>
              <a:t>⨉</a:t>
            </a:r>
            <a:r>
              <a:rPr lang="pl-PL" sz="1800" dirty="0" smtClean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1800" dirty="0" smtClean="0">
                <a:latin typeface="+mj-lt"/>
              </a:rPr>
              <a:t>½</a:t>
            </a:r>
            <a:r>
              <a:rPr lang="pl-PL" sz="1800" i="1" dirty="0" smtClean="0">
                <a:latin typeface="+mj-lt"/>
              </a:rPr>
              <a:t>N</a:t>
            </a:r>
            <a:r>
              <a:rPr lang="pl-PL" sz="1800" baseline="-25000" dirty="0" smtClean="0">
                <a:latin typeface="+mj-lt"/>
              </a:rPr>
              <a:t>0</a:t>
            </a:r>
            <a:r>
              <a:rPr lang="pl-PL" sz="1800" dirty="0" smtClean="0">
                <a:latin typeface="+mj-lt"/>
              </a:rPr>
              <a:t> = </a:t>
            </a:r>
            <a:r>
              <a:rPr lang="pl-PL" sz="1800" i="1" dirty="0" smtClean="0">
                <a:latin typeface="+mj-lt"/>
              </a:rPr>
              <a:t>N</a:t>
            </a:r>
            <a:r>
              <a:rPr lang="pl-PL" sz="1800" baseline="-25000" dirty="0" smtClean="0">
                <a:latin typeface="+mj-lt"/>
              </a:rPr>
              <a:t>0</a:t>
            </a:r>
            <a:endParaRPr lang="pl-PL" sz="1800" baseline="-25000" dirty="0">
              <a:latin typeface="+mj-lt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29553" y="7815"/>
            <a:ext cx="5819991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Szum wąskopasmowy ANGN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32573" y="582645"/>
            <a:ext cx="80678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Widmo składowych I </a:t>
            </a:r>
            <a:r>
              <a:rPr lang="pl-PL" sz="2800" b="1" dirty="0" err="1" smtClean="0">
                <a:solidFill>
                  <a:srgbClr val="003399"/>
                </a:solidFill>
                <a:latin typeface="+mn-lt"/>
              </a:rPr>
              <a:t>i</a:t>
            </a:r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 Q – modulacja AM/FM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aphicFrame>
        <p:nvGraphicFramePr>
          <p:cNvPr id="3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907904"/>
              </p:ext>
            </p:extLst>
          </p:nvPr>
        </p:nvGraphicFramePr>
        <p:xfrm>
          <a:off x="8116221" y="5640501"/>
          <a:ext cx="265779" cy="244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834" name="Equation" r:id="rId23" imgW="152280" imgH="139680" progId="Equation.3">
                  <p:embed/>
                </p:oleObj>
              </mc:Choice>
              <mc:Fallback>
                <p:oleObj name="Equation" r:id="rId23" imgW="15228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6221" y="5640501"/>
                        <a:ext cx="265779" cy="24444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658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6" name="Rectangle 3"/>
          <p:cNvSpPr>
            <a:spLocks noChangeArrowheads="1"/>
          </p:cNvSpPr>
          <p:nvPr/>
        </p:nvSpPr>
        <p:spPr bwMode="auto">
          <a:xfrm>
            <a:off x="-1093692" y="658222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7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8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9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90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390000" y="325667"/>
            <a:ext cx="8675156" cy="2626511"/>
            <a:chOff x="452969" y="737108"/>
            <a:chExt cx="8675156" cy="2626511"/>
          </a:xfrm>
        </p:grpSpPr>
        <p:graphicFrame>
          <p:nvGraphicFramePr>
            <p:cNvPr id="11268" name="Objec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8949507"/>
                </p:ext>
              </p:extLst>
            </p:nvPr>
          </p:nvGraphicFramePr>
          <p:xfrm>
            <a:off x="7434392" y="737108"/>
            <a:ext cx="1555061" cy="5206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92" name="Równanie" r:id="rId3" imgW="1066680" imgH="342720" progId="Equation.3">
                    <p:embed/>
                  </p:oleObj>
                </mc:Choice>
                <mc:Fallback>
                  <p:oleObj name="Równanie" r:id="rId3" imgW="1066680" imgH="34272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34392" y="737108"/>
                          <a:ext cx="1555061" cy="520699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69" name="Objec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7346384"/>
                </p:ext>
              </p:extLst>
            </p:nvPr>
          </p:nvGraphicFramePr>
          <p:xfrm>
            <a:off x="8750300" y="1936750"/>
            <a:ext cx="311150" cy="322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93" name="Równanie" r:id="rId5" imgW="190440" imgH="228600" progId="Equation.3">
                    <p:embed/>
                  </p:oleObj>
                </mc:Choice>
                <mc:Fallback>
                  <p:oleObj name="Równanie" r:id="rId5" imgW="190440" imgH="228600" progId="Equation.3">
                    <p:embed/>
                    <p:pic>
                      <p:nvPicPr>
                        <p:cNvPr id="0" name="Object 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50300" y="1936750"/>
                          <a:ext cx="311150" cy="3222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0" name="Object 5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05642743"/>
                </p:ext>
              </p:extLst>
            </p:nvPr>
          </p:nvGraphicFramePr>
          <p:xfrm>
            <a:off x="8761413" y="1228725"/>
            <a:ext cx="366712" cy="320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94" name="Równanie" r:id="rId7" imgW="228600" imgH="228600" progId="Equation.3">
                    <p:embed/>
                  </p:oleObj>
                </mc:Choice>
                <mc:Fallback>
                  <p:oleObj name="Równanie" r:id="rId7" imgW="228600" imgH="228600" progId="Equation.3">
                    <p:embed/>
                    <p:pic>
                      <p:nvPicPr>
                        <p:cNvPr id="0" name="Object 5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61413" y="1228725"/>
                          <a:ext cx="366712" cy="3206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1" name="Object 6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97881401"/>
                </p:ext>
              </p:extLst>
            </p:nvPr>
          </p:nvGraphicFramePr>
          <p:xfrm>
            <a:off x="3136370" y="2161881"/>
            <a:ext cx="3302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95" name="Równanie" r:id="rId9" imgW="266400" imgH="215640" progId="Equation.3">
                    <p:embed/>
                  </p:oleObj>
                </mc:Choice>
                <mc:Fallback>
                  <p:oleObj name="Równanie" r:id="rId9" imgW="266400" imgH="215640" progId="Equation.3">
                    <p:embed/>
                    <p:pic>
                      <p:nvPicPr>
                        <p:cNvPr id="0" name="Object 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6370" y="2161881"/>
                          <a:ext cx="3302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293" name="Picture 37" descr="schemat_am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983720" y="1299869"/>
              <a:ext cx="8054976" cy="1184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72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9802358"/>
                </p:ext>
              </p:extLst>
            </p:nvPr>
          </p:nvGraphicFramePr>
          <p:xfrm>
            <a:off x="7667096" y="2512719"/>
            <a:ext cx="846138" cy="625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96" name="Równanie" r:id="rId12" imgW="583920" imgH="431640" progId="Equation.3">
                    <p:embed/>
                  </p:oleObj>
                </mc:Choice>
                <mc:Fallback>
                  <p:oleObj name="Równanie" r:id="rId12" imgW="583920" imgH="43164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67096" y="2512719"/>
                          <a:ext cx="846138" cy="625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3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7710312"/>
                </p:ext>
              </p:extLst>
            </p:nvPr>
          </p:nvGraphicFramePr>
          <p:xfrm>
            <a:off x="3601508" y="2457156"/>
            <a:ext cx="1246188" cy="625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97" name="Równanie" r:id="rId14" imgW="863280" imgH="431640" progId="Equation.3">
                    <p:embed/>
                  </p:oleObj>
                </mc:Choice>
                <mc:Fallback>
                  <p:oleObj name="Równanie" r:id="rId14" imgW="863280" imgH="43164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1508" y="2457156"/>
                          <a:ext cx="1246188" cy="625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294" name="Picture 40" descr="filtr_1omega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6620933" y="2428581"/>
              <a:ext cx="960438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74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35283538"/>
                </p:ext>
              </p:extLst>
            </p:nvPr>
          </p:nvGraphicFramePr>
          <p:xfrm>
            <a:off x="6868583" y="3076281"/>
            <a:ext cx="358775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98" name="Równanie" r:id="rId17" imgW="215640" imgH="215640" progId="Equation.3">
                    <p:embed/>
                  </p:oleObj>
                </mc:Choice>
                <mc:Fallback>
                  <p:oleObj name="Równanie" r:id="rId17" imgW="215640" imgH="21564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68583" y="3076281"/>
                          <a:ext cx="358775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5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87278790"/>
                </p:ext>
              </p:extLst>
            </p:nvPr>
          </p:nvGraphicFramePr>
          <p:xfrm>
            <a:off x="913870" y="1760244"/>
            <a:ext cx="722313" cy="338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99" name="Równanie" r:id="rId19" imgW="444240" imgH="215640" progId="Equation.3">
                    <p:embed/>
                  </p:oleObj>
                </mc:Choice>
                <mc:Fallback>
                  <p:oleObj name="Równanie" r:id="rId19" imgW="444240" imgH="215640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3870" y="1760244"/>
                          <a:ext cx="722313" cy="338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6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5413810"/>
                </p:ext>
              </p:extLst>
            </p:nvPr>
          </p:nvGraphicFramePr>
          <p:xfrm>
            <a:off x="3072870" y="1760244"/>
            <a:ext cx="727075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600" name="Równanie" r:id="rId21" imgW="444240" imgH="215640" progId="Equation.3">
                    <p:embed/>
                  </p:oleObj>
                </mc:Choice>
                <mc:Fallback>
                  <p:oleObj name="Równanie" r:id="rId21" imgW="444240" imgH="215640" progId="Equation.3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2870" y="1760244"/>
                          <a:ext cx="727075" cy="34290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7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78198195"/>
                </p:ext>
              </p:extLst>
            </p:nvPr>
          </p:nvGraphicFramePr>
          <p:xfrm>
            <a:off x="1021820" y="2072981"/>
            <a:ext cx="3302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601" name="Równanie" r:id="rId23" imgW="266400" imgH="215640" progId="Equation.3">
                    <p:embed/>
                  </p:oleObj>
                </mc:Choice>
                <mc:Fallback>
                  <p:oleObj name="Równanie" r:id="rId23" imgW="266400" imgH="215640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1820" y="2072981"/>
                          <a:ext cx="3302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0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5630704"/>
                </p:ext>
              </p:extLst>
            </p:nvPr>
          </p:nvGraphicFramePr>
          <p:xfrm>
            <a:off x="3777636" y="1244204"/>
            <a:ext cx="1331913" cy="301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602" name="Equation" r:id="rId24" imgW="825480" imgH="203040" progId="Equation.3">
                    <p:embed/>
                  </p:oleObj>
                </mc:Choice>
                <mc:Fallback>
                  <p:oleObj name="Equation" r:id="rId24" imgW="825480" imgH="203040" progId="Equation.3">
                    <p:embed/>
                    <p:pic>
                      <p:nvPicPr>
                        <p:cNvPr id="0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7636" y="1244204"/>
                          <a:ext cx="1331913" cy="301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1" name="Objec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4293852"/>
                </p:ext>
              </p:extLst>
            </p:nvPr>
          </p:nvGraphicFramePr>
          <p:xfrm>
            <a:off x="3415770" y="1212556"/>
            <a:ext cx="358775" cy="354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603" name="Równanie" r:id="rId26" imgW="203040" imgH="215640" progId="Equation.3">
                    <p:embed/>
                  </p:oleObj>
                </mc:Choice>
                <mc:Fallback>
                  <p:oleObj name="Równanie" r:id="rId26" imgW="203040" imgH="215640" progId="Equation.3">
                    <p:embed/>
                    <p:pic>
                      <p:nvPicPr>
                        <p:cNvPr id="0" name="Object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15770" y="1212556"/>
                          <a:ext cx="358775" cy="354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95" name="Line 51"/>
            <p:cNvSpPr>
              <a:spLocks noChangeShapeType="1"/>
            </p:cNvSpPr>
            <p:nvPr/>
          </p:nvSpPr>
          <p:spPr bwMode="auto">
            <a:xfrm>
              <a:off x="3909483" y="1930106"/>
              <a:ext cx="2698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6" name="Line 52"/>
            <p:cNvSpPr>
              <a:spLocks noChangeShapeType="1"/>
            </p:cNvSpPr>
            <p:nvPr/>
          </p:nvSpPr>
          <p:spPr bwMode="auto">
            <a:xfrm>
              <a:off x="3909483" y="1930106"/>
              <a:ext cx="0" cy="720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7" name="Line 53"/>
            <p:cNvSpPr>
              <a:spLocks noChangeShapeType="1"/>
            </p:cNvSpPr>
            <p:nvPr/>
          </p:nvSpPr>
          <p:spPr bwMode="auto">
            <a:xfrm>
              <a:off x="8017933" y="1934869"/>
              <a:ext cx="4492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8" name="Line 54"/>
            <p:cNvSpPr>
              <a:spLocks noChangeShapeType="1"/>
            </p:cNvSpPr>
            <p:nvPr/>
          </p:nvSpPr>
          <p:spPr bwMode="auto">
            <a:xfrm>
              <a:off x="8017933" y="1934869"/>
              <a:ext cx="0" cy="790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pic>
          <p:nvPicPr>
            <p:cNvPr id="11299" name="Picture 57" descr="filtr_2omega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1974320" y="2255544"/>
              <a:ext cx="960438" cy="776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82" name="Object 5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3783764"/>
                </p:ext>
              </p:extLst>
            </p:nvPr>
          </p:nvGraphicFramePr>
          <p:xfrm>
            <a:off x="985308" y="2712744"/>
            <a:ext cx="990600" cy="29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604" name="Równanie" r:id="rId29" imgW="723600" imgH="215640" progId="Equation.3">
                    <p:embed/>
                  </p:oleObj>
                </mc:Choice>
                <mc:Fallback>
                  <p:oleObj name="Równanie" r:id="rId29" imgW="723600" imgH="215640" progId="Equation.3">
                    <p:embed/>
                    <p:pic>
                      <p:nvPicPr>
                        <p:cNvPr id="0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5308" y="2712744"/>
                          <a:ext cx="990600" cy="29527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3" name="Object 5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8973960"/>
                </p:ext>
              </p:extLst>
            </p:nvPr>
          </p:nvGraphicFramePr>
          <p:xfrm>
            <a:off x="2288645" y="2942931"/>
            <a:ext cx="315913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605" name="Równanie" r:id="rId31" imgW="190440" imgH="228600" progId="Equation.3">
                    <p:embed/>
                  </p:oleObj>
                </mc:Choice>
                <mc:Fallback>
                  <p:oleObj name="Równanie" r:id="rId31" imgW="190440" imgH="228600" progId="Equation.3">
                    <p:embed/>
                    <p:pic>
                      <p:nvPicPr>
                        <p:cNvPr id="0" name="Object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8645" y="2942931"/>
                          <a:ext cx="315913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4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520863"/>
                </p:ext>
              </p:extLst>
            </p:nvPr>
          </p:nvGraphicFramePr>
          <p:xfrm>
            <a:off x="5663671" y="2515894"/>
            <a:ext cx="466200" cy="355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606" name="Equation" r:id="rId33" imgW="266400" imgH="203040" progId="Equation.3">
                    <p:embed/>
                  </p:oleObj>
                </mc:Choice>
                <mc:Fallback>
                  <p:oleObj name="Equation" r:id="rId33" imgW="266400" imgH="203040" progId="Equation.3">
                    <p:embed/>
                    <p:pic>
                      <p:nvPicPr>
                        <p:cNvPr id="0" name="Object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63671" y="2515894"/>
                          <a:ext cx="466200" cy="3553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00" name="Text Box 69"/>
            <p:cNvSpPr txBox="1">
              <a:spLocks noChangeArrowheads="1"/>
            </p:cNvSpPr>
            <p:nvPr/>
          </p:nvSpPr>
          <p:spPr bwMode="auto">
            <a:xfrm>
              <a:off x="2034479" y="1630396"/>
              <a:ext cx="974947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dirty="0" smtClean="0">
                  <a:latin typeface="Verdana" pitchFamily="34" charset="0"/>
                </a:rPr>
                <a:t>IFPP</a:t>
              </a:r>
              <a:endParaRPr lang="pl-PL" sz="2800" b="0" dirty="0">
                <a:latin typeface="Verdana" pitchFamily="34" charset="0"/>
              </a:endParaRPr>
            </a:p>
          </p:txBody>
        </p:sp>
        <p:sp>
          <p:nvSpPr>
            <p:cNvPr id="11301" name="Text Box 70"/>
            <p:cNvSpPr txBox="1">
              <a:spLocks noChangeArrowheads="1"/>
            </p:cNvSpPr>
            <p:nvPr/>
          </p:nvSpPr>
          <p:spPr bwMode="auto">
            <a:xfrm>
              <a:off x="6744758" y="1598319"/>
              <a:ext cx="935038" cy="6461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1800" dirty="0" smtClean="0">
                  <a:latin typeface="Verdana" pitchFamily="34" charset="0"/>
                </a:rPr>
                <a:t>IFDP</a:t>
              </a:r>
              <a:br>
                <a:rPr lang="pl-PL" sz="1800" dirty="0" smtClean="0">
                  <a:latin typeface="Verdana" pitchFamily="34" charset="0"/>
                </a:rPr>
              </a:br>
              <a:r>
                <a:rPr lang="pl-PL" sz="1800" b="0" dirty="0" smtClean="0">
                  <a:latin typeface="Verdana" pitchFamily="34" charset="0"/>
                </a:rPr>
                <a:t>+</a:t>
              </a:r>
              <a:r>
                <a:rPr lang="pl-PL" sz="1400" b="0" dirty="0" smtClean="0">
                  <a:latin typeface="Verdana" pitchFamily="34" charset="0"/>
                </a:rPr>
                <a:t>dc</a:t>
              </a:r>
              <a:r>
                <a:rPr lang="pl-PL" sz="1400" dirty="0" smtClean="0">
                  <a:latin typeface="Verdana" pitchFamily="34" charset="0"/>
                </a:rPr>
                <a:t> out</a:t>
              </a:r>
              <a:endParaRPr lang="pl-PL" sz="3200" b="0" dirty="0">
                <a:latin typeface="Verdana" pitchFamily="34" charset="0"/>
              </a:endParaRPr>
            </a:p>
          </p:txBody>
        </p:sp>
        <p:sp>
          <p:nvSpPr>
            <p:cNvPr id="43" name="pole tekstowe 42"/>
            <p:cNvSpPr txBox="1"/>
            <p:nvPr/>
          </p:nvSpPr>
          <p:spPr>
            <a:xfrm>
              <a:off x="4361790" y="1659152"/>
              <a:ext cx="97181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b="1" dirty="0" smtClean="0">
                  <a:latin typeface="+mn-lt"/>
                </a:rPr>
                <a:t>Detektor</a:t>
              </a:r>
              <a:br>
                <a:rPr lang="pl-PL" sz="1400" b="1" dirty="0" smtClean="0">
                  <a:latin typeface="+mn-lt"/>
                </a:rPr>
              </a:br>
              <a:r>
                <a:rPr lang="pl-PL" sz="1400" b="1" dirty="0" smtClean="0">
                  <a:latin typeface="+mn-lt"/>
                </a:rPr>
                <a:t>obwiedni</a:t>
              </a:r>
              <a:endParaRPr lang="pl-PL" sz="1400" b="1" dirty="0">
                <a:latin typeface="+mn-lt"/>
              </a:endParaRPr>
            </a:p>
          </p:txBody>
        </p:sp>
        <p:sp>
          <p:nvSpPr>
            <p:cNvPr id="44" name="pole tekstowe 43"/>
            <p:cNvSpPr txBox="1"/>
            <p:nvPr/>
          </p:nvSpPr>
          <p:spPr>
            <a:xfrm>
              <a:off x="452969" y="1176497"/>
              <a:ext cx="14679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sym typeface="Symbol"/>
                </a:rPr>
                <a:t>½</a:t>
              </a:r>
              <a:r>
                <a:rPr lang="pl-PL" sz="1800" i="1" dirty="0" smtClean="0">
                  <a:sym typeface="Symbol"/>
                </a:rPr>
                <a:t>N</a:t>
              </a:r>
              <a:r>
                <a:rPr lang="pl-PL" sz="1800" baseline="-25000" dirty="0" smtClean="0">
                  <a:sym typeface="Symbol"/>
                </a:rPr>
                <a:t>0</a:t>
              </a:r>
              <a:r>
                <a:rPr lang="pl-PL" sz="1800" dirty="0" smtClean="0">
                  <a:sym typeface="Symbol"/>
                </a:rPr>
                <a:t> - AWGN</a:t>
              </a:r>
              <a:endParaRPr lang="pl-PL" sz="1800" i="1" dirty="0"/>
            </a:p>
          </p:txBody>
        </p:sp>
        <p:sp>
          <p:nvSpPr>
            <p:cNvPr id="45" name="pole tekstowe 44"/>
            <p:cNvSpPr txBox="1"/>
            <p:nvPr/>
          </p:nvSpPr>
          <p:spPr>
            <a:xfrm>
              <a:off x="2857225" y="1183318"/>
              <a:ext cx="5886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sym typeface="Symbol"/>
                </a:rPr>
                <a:t>½</a:t>
              </a:r>
              <a:r>
                <a:rPr lang="pl-PL" sz="1800" i="1" dirty="0" smtClean="0">
                  <a:sym typeface="Symbol"/>
                </a:rPr>
                <a:t>N</a:t>
              </a:r>
              <a:r>
                <a:rPr lang="pl-PL" sz="1800" baseline="-25000" dirty="0" smtClean="0">
                  <a:sym typeface="Symbol"/>
                </a:rPr>
                <a:t>0</a:t>
              </a:r>
              <a:endParaRPr lang="pl-PL" sz="1800" i="1" dirty="0"/>
            </a:p>
          </p:txBody>
        </p:sp>
      </p:grpSp>
      <p:graphicFrame>
        <p:nvGraphicFramePr>
          <p:cNvPr id="46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665795"/>
              </p:ext>
            </p:extLst>
          </p:nvPr>
        </p:nvGraphicFramePr>
        <p:xfrm>
          <a:off x="-12553" y="3984388"/>
          <a:ext cx="6645240" cy="42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07" name="Equation" r:id="rId35" imgW="3797280" imgH="241200" progId="Equation.3">
                  <p:embed/>
                </p:oleObj>
              </mc:Choice>
              <mc:Fallback>
                <p:oleObj name="Equation" r:id="rId35" imgW="3797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2553" y="3984388"/>
                        <a:ext cx="6645240" cy="422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290408"/>
              </p:ext>
            </p:extLst>
          </p:nvPr>
        </p:nvGraphicFramePr>
        <p:xfrm>
          <a:off x="1980044" y="5135878"/>
          <a:ext cx="3977820" cy="555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08" name="Equation" r:id="rId37" imgW="2273040" imgH="317160" progId="Equation.3">
                  <p:embed/>
                </p:oleObj>
              </mc:Choice>
              <mc:Fallback>
                <p:oleObj name="Equation" r:id="rId37" imgW="2273040" imgH="317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0044" y="5135878"/>
                        <a:ext cx="3977820" cy="55503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589344"/>
              </p:ext>
            </p:extLst>
          </p:nvPr>
        </p:nvGraphicFramePr>
        <p:xfrm>
          <a:off x="-12553" y="4476638"/>
          <a:ext cx="6600510" cy="53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09" name="Equation" r:id="rId39" imgW="3771720" imgH="304560" progId="Equation.3">
                  <p:embed/>
                </p:oleObj>
              </mc:Choice>
              <mc:Fallback>
                <p:oleObj name="Equation" r:id="rId39" imgW="377172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2553" y="4476638"/>
                        <a:ext cx="6600510" cy="5329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7085040"/>
              </p:ext>
            </p:extLst>
          </p:nvPr>
        </p:nvGraphicFramePr>
        <p:xfrm>
          <a:off x="-12553" y="3030295"/>
          <a:ext cx="5089140" cy="84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10" name="Equation" r:id="rId41" imgW="2908080" imgH="482400" progId="Equation.3">
                  <p:embed/>
                </p:oleObj>
              </mc:Choice>
              <mc:Fallback>
                <p:oleObj name="Equation" r:id="rId41" imgW="29080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2553" y="3030295"/>
                        <a:ext cx="5089140" cy="844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" name="Obraz 49"/>
          <p:cNvPicPr>
            <a:picLocks noChangeAspect="1"/>
          </p:cNvPicPr>
          <p:nvPr/>
        </p:nvPicPr>
        <p:blipFill rotWithShape="1">
          <a:blip r:embed="rId43"/>
          <a:srcRect l="54725" t="37400" r="18500" b="38800"/>
          <a:stretch/>
        </p:blipFill>
        <p:spPr>
          <a:xfrm>
            <a:off x="6887495" y="3136232"/>
            <a:ext cx="2088232" cy="104411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sp>
        <p:nvSpPr>
          <p:cNvPr id="52" name="Rectangle 143"/>
          <p:cNvSpPr>
            <a:spLocks noChangeArrowheads="1"/>
          </p:cNvSpPr>
          <p:nvPr/>
        </p:nvSpPr>
        <p:spPr bwMode="auto">
          <a:xfrm>
            <a:off x="106796" y="5817168"/>
            <a:ext cx="87750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1" dirty="0" smtClean="0">
                <a:latin typeface="+mn-lt"/>
              </a:rPr>
              <a:t>Detekcja obwiedni powoduje nieliniowe połączenie (zmieszanie) sygnału modulującego oraz składowych </a:t>
            </a:r>
            <a:r>
              <a:rPr lang="pl-PL" sz="1800" b="1" dirty="0" err="1" smtClean="0">
                <a:latin typeface="+mn-lt"/>
              </a:rPr>
              <a:t>synfazowej</a:t>
            </a:r>
            <a:r>
              <a:rPr lang="pl-PL" sz="1800" b="1" dirty="0">
                <a:latin typeface="+mn-lt"/>
              </a:rPr>
              <a:t> </a:t>
            </a:r>
            <a:r>
              <a:rPr lang="pl-PL" sz="1800" b="1" dirty="0" smtClean="0">
                <a:latin typeface="+mn-lt"/>
              </a:rPr>
              <a:t>i kwadraturowej szumu wąskopasmowego.</a:t>
            </a:r>
            <a:endParaRPr lang="pl-PL" sz="1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0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1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2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3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4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5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6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pSp>
        <p:nvGrpSpPr>
          <p:cNvPr id="8" name="Grupa 7"/>
          <p:cNvGrpSpPr/>
          <p:nvPr/>
        </p:nvGrpSpPr>
        <p:grpSpPr>
          <a:xfrm>
            <a:off x="129553" y="3690197"/>
            <a:ext cx="6917278" cy="1295660"/>
            <a:chOff x="111327" y="3179503"/>
            <a:chExt cx="6917278" cy="1295660"/>
          </a:xfrm>
        </p:grpSpPr>
        <p:graphicFrame>
          <p:nvGraphicFramePr>
            <p:cNvPr id="20" name="Obiek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0413681"/>
                </p:ext>
              </p:extLst>
            </p:nvPr>
          </p:nvGraphicFramePr>
          <p:xfrm>
            <a:off x="914400" y="4075113"/>
            <a:ext cx="3533775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569" name="Equation" r:id="rId3" imgW="2019240" imgH="228600" progId="Equation.3">
                    <p:embed/>
                  </p:oleObj>
                </mc:Choice>
                <mc:Fallback>
                  <p:oleObj name="Equation" r:id="rId3" imgW="2019240" imgH="22860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0" y="4075113"/>
                          <a:ext cx="3533775" cy="40005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pole tekstowe 20"/>
            <p:cNvSpPr txBox="1"/>
            <p:nvPr/>
          </p:nvSpPr>
          <p:spPr>
            <a:xfrm>
              <a:off x="111327" y="3179503"/>
              <a:ext cx="69172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Sygnał wyjściowy odbiornika (</a:t>
              </a:r>
              <a:r>
                <a:rPr lang="pl-PL" sz="2000" b="1" dirty="0" err="1" smtClean="0">
                  <a:latin typeface="+mn-lt"/>
                </a:rPr>
                <a:t>skł</a:t>
              </a:r>
              <a:r>
                <a:rPr lang="pl-PL" sz="2000" b="1" dirty="0" smtClean="0">
                  <a:latin typeface="+mn-lt"/>
                </a:rPr>
                <a:t>. </a:t>
              </a:r>
              <a:r>
                <a:rPr lang="pl-PL" sz="2000" b="1" dirty="0">
                  <a:latin typeface="+mn-lt"/>
                </a:rPr>
                <a:t>s</a:t>
              </a:r>
              <a:r>
                <a:rPr lang="pl-PL" sz="2000" b="1" dirty="0" smtClean="0">
                  <a:latin typeface="+mn-lt"/>
                </a:rPr>
                <a:t>tała usunięta) – 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detekcja obwiedni poprawna (niewielki poziom szumu):</a:t>
              </a:r>
              <a:endParaRPr lang="pl-PL" sz="2000" b="1" dirty="0">
                <a:latin typeface="+mn-lt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129553" y="5285340"/>
            <a:ext cx="6734536" cy="1513344"/>
            <a:chOff x="111327" y="4774646"/>
            <a:chExt cx="6734536" cy="1513344"/>
          </a:xfrm>
        </p:grpSpPr>
        <p:graphicFrame>
          <p:nvGraphicFramePr>
            <p:cNvPr id="24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82269369"/>
                </p:ext>
              </p:extLst>
            </p:nvPr>
          </p:nvGraphicFramePr>
          <p:xfrm>
            <a:off x="914400" y="5443790"/>
            <a:ext cx="5755680" cy="844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570" name="Equation" r:id="rId5" imgW="3288960" imgH="482400" progId="Equation.3">
                    <p:embed/>
                  </p:oleObj>
                </mc:Choice>
                <mc:Fallback>
                  <p:oleObj name="Equation" r:id="rId5" imgW="328896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0" y="5443790"/>
                          <a:ext cx="5755680" cy="8442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pole tekstowe 24"/>
            <p:cNvSpPr txBox="1"/>
            <p:nvPr/>
          </p:nvSpPr>
          <p:spPr>
            <a:xfrm>
              <a:off x="111327" y="4774646"/>
              <a:ext cx="67345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>
                  <a:latin typeface="+mn-lt"/>
                </a:rPr>
                <a:t>Aproksymacja liniowa – szereg potęgowy </a:t>
              </a:r>
              <a:r>
                <a:rPr lang="pl-PL" sz="2000" b="1" dirty="0" err="1" smtClean="0">
                  <a:latin typeface="+mn-lt"/>
                </a:rPr>
                <a:t>Maclaurina</a:t>
              </a:r>
              <a:endParaRPr lang="pl-PL" sz="2000" b="1" dirty="0">
                <a:latin typeface="+mn-lt"/>
              </a:endParaRPr>
            </a:p>
          </p:txBody>
        </p:sp>
      </p:grp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grpSp>
        <p:nvGrpSpPr>
          <p:cNvPr id="9" name="Grupa 8"/>
          <p:cNvGrpSpPr/>
          <p:nvPr/>
        </p:nvGrpSpPr>
        <p:grpSpPr>
          <a:xfrm>
            <a:off x="129553" y="1340768"/>
            <a:ext cx="8916223" cy="2260646"/>
            <a:chOff x="111327" y="830074"/>
            <a:chExt cx="8916223" cy="2260646"/>
          </a:xfrm>
        </p:grpSpPr>
        <p:graphicFrame>
          <p:nvGraphicFramePr>
            <p:cNvPr id="31754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61171361"/>
                </p:ext>
              </p:extLst>
            </p:nvPr>
          </p:nvGraphicFramePr>
          <p:xfrm>
            <a:off x="914400" y="1268760"/>
            <a:ext cx="7689780" cy="1821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571" name="Equation" r:id="rId7" imgW="4394160" imgH="1041120" progId="Equation.3">
                    <p:embed/>
                  </p:oleObj>
                </mc:Choice>
                <mc:Fallback>
                  <p:oleObj name="Equation" r:id="rId7" imgW="4394160" imgH="104112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0" y="1268760"/>
                          <a:ext cx="7689780" cy="182196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ole tekstowe 3"/>
            <p:cNvSpPr txBox="1"/>
            <p:nvPr/>
          </p:nvSpPr>
          <p:spPr>
            <a:xfrm>
              <a:off x="111327" y="830074"/>
              <a:ext cx="89162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pl-PL" sz="2000" b="1" dirty="0">
                  <a:latin typeface="+mn-lt"/>
                </a:rPr>
                <a:t>Detekcja obwiedni – praca </a:t>
              </a:r>
              <a:r>
                <a:rPr kumimoji="1" lang="pl-PL" sz="2000" b="1" dirty="0" smtClean="0">
                  <a:latin typeface="+mn-lt"/>
                </a:rPr>
                <a:t>nadprogowa – sygnał dominuje nad szumem</a:t>
              </a:r>
              <a:endParaRPr lang="pl-PL" sz="2000" dirty="0">
                <a:latin typeface="+mn-lt"/>
              </a:endParaRPr>
            </a:p>
          </p:txBody>
        </p:sp>
      </p:grpSp>
      <p:sp>
        <p:nvSpPr>
          <p:cNvPr id="10" name="pole tekstowe 9"/>
          <p:cNvSpPr txBox="1"/>
          <p:nvPr/>
        </p:nvSpPr>
        <p:spPr>
          <a:xfrm>
            <a:off x="12504" y="59690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Praca nadprogowa</a:t>
            </a:r>
            <a:endParaRPr lang="pl-PL" sz="2800" b="1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12504" y="596902"/>
            <a:ext cx="890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Praca nadprogowa – zysk czy strata modulacyjna?</a:t>
            </a:r>
            <a:endParaRPr lang="pl-PL" sz="2800" b="1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50432" y="1168990"/>
            <a:ext cx="7776864" cy="863280"/>
            <a:chOff x="827584" y="1018492"/>
            <a:chExt cx="7776864" cy="863280"/>
          </a:xfrm>
        </p:grpSpPr>
        <p:graphicFrame>
          <p:nvGraphicFramePr>
            <p:cNvPr id="1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5178008"/>
                </p:ext>
              </p:extLst>
            </p:nvPr>
          </p:nvGraphicFramePr>
          <p:xfrm>
            <a:off x="3707904" y="1234492"/>
            <a:ext cx="144720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478" name="Równanie" r:id="rId3" imgW="723600" imgH="215640" progId="Equation.3">
                    <p:embed/>
                  </p:oleObj>
                </mc:Choice>
                <mc:Fallback>
                  <p:oleObj name="Równanie" r:id="rId3" imgW="723600" imgH="215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7904" y="1234492"/>
                          <a:ext cx="1447200" cy="43128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5409511"/>
                </p:ext>
              </p:extLst>
            </p:nvPr>
          </p:nvGraphicFramePr>
          <p:xfrm>
            <a:off x="6300192" y="1234492"/>
            <a:ext cx="210816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479" name="Równanie" r:id="rId5" imgW="1054080" imgH="215640" progId="Equation.3">
                    <p:embed/>
                  </p:oleObj>
                </mc:Choice>
                <mc:Fallback>
                  <p:oleObj name="Równanie" r:id="rId5" imgW="105408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00192" y="1234492"/>
                          <a:ext cx="2108160" cy="43128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75306279"/>
                </p:ext>
              </p:extLst>
            </p:nvPr>
          </p:nvGraphicFramePr>
          <p:xfrm>
            <a:off x="1043608" y="1018492"/>
            <a:ext cx="1371600" cy="863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480" name="Równanie" r:id="rId7" imgW="685800" imgH="431640" progId="Equation.3">
                    <p:embed/>
                  </p:oleObj>
                </mc:Choice>
                <mc:Fallback>
                  <p:oleObj name="Równanie" r:id="rId7" imgW="685800" imgH="431640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8" y="1018492"/>
                          <a:ext cx="1371600" cy="86328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rostokąt 3"/>
            <p:cNvSpPr/>
            <p:nvPr/>
          </p:nvSpPr>
          <p:spPr bwMode="auto">
            <a:xfrm>
              <a:off x="827584" y="1018492"/>
              <a:ext cx="7776864" cy="86328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" name="Grupa 8"/>
          <p:cNvGrpSpPr/>
          <p:nvPr/>
        </p:nvGrpSpPr>
        <p:grpSpPr>
          <a:xfrm>
            <a:off x="250432" y="2153560"/>
            <a:ext cx="8676456" cy="1495888"/>
            <a:chOff x="250432" y="2153560"/>
            <a:chExt cx="8676456" cy="1495888"/>
          </a:xfrm>
        </p:grpSpPr>
        <p:grpSp>
          <p:nvGrpSpPr>
            <p:cNvPr id="6" name="Grupa 5"/>
            <p:cNvGrpSpPr/>
            <p:nvPr/>
          </p:nvGrpSpPr>
          <p:grpSpPr>
            <a:xfrm>
              <a:off x="250432" y="2153560"/>
              <a:ext cx="8676456" cy="1495888"/>
              <a:chOff x="467544" y="2139630"/>
              <a:chExt cx="8676456" cy="1495888"/>
            </a:xfrm>
          </p:grpSpPr>
          <p:graphicFrame>
            <p:nvGraphicFramePr>
              <p:cNvPr id="20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68202531"/>
                  </p:ext>
                </p:extLst>
              </p:nvPr>
            </p:nvGraphicFramePr>
            <p:xfrm>
              <a:off x="2547744" y="2768625"/>
              <a:ext cx="3428640" cy="7869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481" name="Równanie" r:id="rId9" imgW="1714320" imgH="393480" progId="Equation.3">
                      <p:embed/>
                    </p:oleObj>
                  </mc:Choice>
                  <mc:Fallback>
                    <p:oleObj name="Równanie" r:id="rId9" imgW="1714320" imgH="393480" progId="Equation.3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47744" y="2768625"/>
                            <a:ext cx="3428640" cy="78696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94059969"/>
                  </p:ext>
                </p:extLst>
              </p:nvPr>
            </p:nvGraphicFramePr>
            <p:xfrm>
              <a:off x="6171682" y="2768625"/>
              <a:ext cx="2743200" cy="7869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482" name="Equation" r:id="rId11" imgW="1371600" imgH="393480" progId="Equation.3">
                      <p:embed/>
                    </p:oleObj>
                  </mc:Choice>
                  <mc:Fallback>
                    <p:oleObj name="Equation" r:id="rId11" imgW="1371600" imgH="393480" progId="Equation.3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71682" y="2768625"/>
                            <a:ext cx="2743200" cy="78696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iekt 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03077738"/>
                  </p:ext>
                </p:extLst>
              </p:nvPr>
            </p:nvGraphicFramePr>
            <p:xfrm>
              <a:off x="636214" y="2946465"/>
              <a:ext cx="1371600" cy="431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483" name="Równanie" r:id="rId13" imgW="685800" imgH="215640" progId="Equation.3">
                      <p:embed/>
                    </p:oleObj>
                  </mc:Choice>
                  <mc:Fallback>
                    <p:oleObj name="Równanie" r:id="rId13" imgW="685800" imgH="215640" progId="Equation.3">
                      <p:embed/>
                      <p:pic>
                        <p:nvPicPr>
                          <p:cNvPr id="0" name="Picture 1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6214" y="2946465"/>
                            <a:ext cx="1371600" cy="43128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32963574"/>
                  </p:ext>
                </p:extLst>
              </p:nvPr>
            </p:nvGraphicFramePr>
            <p:xfrm>
              <a:off x="636214" y="2180212"/>
              <a:ext cx="3530160" cy="457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484" name="Równanie" r:id="rId15" imgW="1765080" imgH="228600" progId="Equation.3">
                      <p:embed/>
                    </p:oleObj>
                  </mc:Choice>
                  <mc:Fallback>
                    <p:oleObj name="Równanie" r:id="rId15" imgW="1765080" imgH="228600" progId="Equation.3">
                      <p:embed/>
                      <p:pic>
                        <p:nvPicPr>
                          <p:cNvPr id="0" name="Object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6214" y="2180212"/>
                            <a:ext cx="3530160" cy="4572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3" name="Prostokąt 32"/>
              <p:cNvSpPr/>
              <p:nvPr/>
            </p:nvSpPr>
            <p:spPr bwMode="auto">
              <a:xfrm>
                <a:off x="467544" y="2139630"/>
                <a:ext cx="8676456" cy="149588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8" name="pole tekstowe 7"/>
            <p:cNvSpPr txBox="1"/>
            <p:nvPr/>
          </p:nvSpPr>
          <p:spPr>
            <a:xfrm>
              <a:off x="5000546" y="2168973"/>
              <a:ext cx="39148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Na wejściu detektora obwiedni</a:t>
              </a:r>
              <a:endParaRPr lang="pl-PL" sz="2000" b="1" dirty="0">
                <a:solidFill>
                  <a:srgbClr val="003399"/>
                </a:solidFill>
                <a:latin typeface="+mn-lt"/>
              </a:endParaRPr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250432" y="3774553"/>
            <a:ext cx="8676456" cy="1258173"/>
            <a:chOff x="250432" y="3774553"/>
            <a:chExt cx="8676456" cy="1258173"/>
          </a:xfrm>
        </p:grpSpPr>
        <p:grpSp>
          <p:nvGrpSpPr>
            <p:cNvPr id="7" name="Grupa 6"/>
            <p:cNvGrpSpPr/>
            <p:nvPr/>
          </p:nvGrpSpPr>
          <p:grpSpPr>
            <a:xfrm>
              <a:off x="250432" y="3797718"/>
              <a:ext cx="8676456" cy="1235008"/>
              <a:chOff x="907194" y="3752294"/>
              <a:chExt cx="8676456" cy="1235008"/>
            </a:xfrm>
          </p:grpSpPr>
          <p:graphicFrame>
            <p:nvGraphicFramePr>
              <p:cNvPr id="16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83208526"/>
                  </p:ext>
                </p:extLst>
              </p:nvPr>
            </p:nvGraphicFramePr>
            <p:xfrm>
              <a:off x="3869613" y="4237709"/>
              <a:ext cx="1625040" cy="532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485" name="Równanie" r:id="rId17" imgW="812520" imgH="266400" progId="Equation.3">
                      <p:embed/>
                    </p:oleObj>
                  </mc:Choice>
                  <mc:Fallback>
                    <p:oleObj name="Równanie" r:id="rId17" imgW="812520" imgH="266400" progId="Equation.3">
                      <p:embed/>
                      <p:pic>
                        <p:nvPicPr>
                          <p:cNvPr id="0" name="Object 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69613" y="4237709"/>
                            <a:ext cx="1625040" cy="53280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47525479"/>
                  </p:ext>
                </p:extLst>
              </p:nvPr>
            </p:nvGraphicFramePr>
            <p:xfrm>
              <a:off x="6735993" y="4110629"/>
              <a:ext cx="2158560" cy="7869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486" name="Equation" r:id="rId19" imgW="1079280" imgH="393480" progId="Equation.3">
                      <p:embed/>
                    </p:oleObj>
                  </mc:Choice>
                  <mc:Fallback>
                    <p:oleObj name="Equation" r:id="rId19" imgW="1079280" imgH="39348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35993" y="4110629"/>
                            <a:ext cx="2158560" cy="78696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24197057"/>
                  </p:ext>
                </p:extLst>
              </p:nvPr>
            </p:nvGraphicFramePr>
            <p:xfrm>
              <a:off x="963843" y="3778803"/>
              <a:ext cx="2539440" cy="457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487" name="Równanie" r:id="rId21" imgW="1269720" imgH="228600" progId="Equation.3">
                      <p:embed/>
                    </p:oleObj>
                  </mc:Choice>
                  <mc:Fallback>
                    <p:oleObj name="Równanie" r:id="rId21" imgW="1269720" imgH="228600" progId="Equation.3">
                      <p:embed/>
                      <p:pic>
                        <p:nvPicPr>
                          <p:cNvPr id="0" name="Objec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63843" y="3778803"/>
                            <a:ext cx="2539440" cy="4572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33229811"/>
                  </p:ext>
                </p:extLst>
              </p:nvPr>
            </p:nvGraphicFramePr>
            <p:xfrm>
              <a:off x="990797" y="4275509"/>
              <a:ext cx="1574640" cy="457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488" name="Równanie" r:id="rId23" imgW="787320" imgH="228600" progId="Equation.3">
                      <p:embed/>
                    </p:oleObj>
                  </mc:Choice>
                  <mc:Fallback>
                    <p:oleObj name="Równanie" r:id="rId23" imgW="787320" imgH="228600" progId="Equation.3">
                      <p:embed/>
                      <p:pic>
                        <p:nvPicPr>
                          <p:cNvPr id="0" name="Picture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90797" y="4275509"/>
                            <a:ext cx="1574640" cy="45720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4" name="Prostokąt 33"/>
              <p:cNvSpPr/>
              <p:nvPr/>
            </p:nvSpPr>
            <p:spPr bwMode="auto">
              <a:xfrm>
                <a:off x="907194" y="3752294"/>
                <a:ext cx="8676456" cy="1235008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35" name="pole tekstowe 34"/>
            <p:cNvSpPr txBox="1"/>
            <p:nvPr/>
          </p:nvSpPr>
          <p:spPr>
            <a:xfrm>
              <a:off x="6036353" y="3774553"/>
              <a:ext cx="28905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Na wyjściu odbiornika</a:t>
              </a:r>
              <a:endParaRPr lang="pl-PL" sz="2000" b="1" dirty="0">
                <a:solidFill>
                  <a:srgbClr val="003399"/>
                </a:solidFill>
                <a:latin typeface="+mn-lt"/>
              </a:endParaRP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194390" y="5348987"/>
            <a:ext cx="7832906" cy="1509013"/>
            <a:chOff x="194390" y="5348987"/>
            <a:chExt cx="7832906" cy="1509013"/>
          </a:xfrm>
        </p:grpSpPr>
        <p:grpSp>
          <p:nvGrpSpPr>
            <p:cNvPr id="23" name="Grupa 13"/>
            <p:cNvGrpSpPr/>
            <p:nvPr/>
          </p:nvGrpSpPr>
          <p:grpSpPr>
            <a:xfrm>
              <a:off x="221174" y="5842337"/>
              <a:ext cx="7806122" cy="1015663"/>
              <a:chOff x="298007" y="5055711"/>
              <a:chExt cx="7806122" cy="1015663"/>
            </a:xfrm>
          </p:grpSpPr>
          <p:graphicFrame>
            <p:nvGraphicFramePr>
              <p:cNvPr id="24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48002948"/>
                  </p:ext>
                </p:extLst>
              </p:nvPr>
            </p:nvGraphicFramePr>
            <p:xfrm>
              <a:off x="298007" y="5081143"/>
              <a:ext cx="3072960" cy="96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489" name="Równanie" r:id="rId25" imgW="1536480" imgH="482400" progId="Equation.3">
                      <p:embed/>
                    </p:oleObj>
                  </mc:Choice>
                  <mc:Fallback>
                    <p:oleObj name="Równanie" r:id="rId25" imgW="1536480" imgH="482400" progId="Equation.3">
                      <p:embed/>
                      <p:pic>
                        <p:nvPicPr>
                          <p:cNvPr id="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8007" y="5081143"/>
                            <a:ext cx="3072960" cy="96480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Text Box 12"/>
              <p:cNvSpPr txBox="1">
                <a:spLocks noChangeArrowheads="1"/>
              </p:cNvSpPr>
              <p:nvPr/>
            </p:nvSpPr>
            <p:spPr bwMode="auto">
              <a:xfrm>
                <a:off x="4370329" y="5055711"/>
                <a:ext cx="3733800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2000" b="1" dirty="0" smtClean="0">
                    <a:solidFill>
                      <a:srgbClr val="003399"/>
                    </a:solidFill>
                    <a:latin typeface="+mn-lt"/>
                  </a:rPr>
                  <a:t>System AM (detekcja obwiedni) cechuje się stratą</a:t>
                </a:r>
                <a:br>
                  <a:rPr lang="pl-PL" sz="2000" b="1" dirty="0" smtClean="0">
                    <a:solidFill>
                      <a:srgbClr val="003399"/>
                    </a:solidFill>
                    <a:latin typeface="+mn-lt"/>
                  </a:rPr>
                </a:br>
                <a:r>
                  <a:rPr lang="pl-PL" sz="2000" b="1" dirty="0" smtClean="0">
                    <a:solidFill>
                      <a:srgbClr val="003399"/>
                    </a:solidFill>
                    <a:latin typeface="+mn-lt"/>
                  </a:rPr>
                  <a:t>modulacyjną.</a:t>
                </a:r>
                <a:endParaRPr lang="pl-PL" sz="2000" b="1" dirty="0">
                  <a:solidFill>
                    <a:srgbClr val="003399"/>
                  </a:solidFill>
                  <a:latin typeface="+mn-lt"/>
                </a:endParaRPr>
              </a:p>
            </p:txBody>
          </p:sp>
        </p:grpSp>
        <p:sp>
          <p:nvSpPr>
            <p:cNvPr id="36" name="pole tekstowe 35"/>
            <p:cNvSpPr txBox="1"/>
            <p:nvPr/>
          </p:nvSpPr>
          <p:spPr>
            <a:xfrm>
              <a:off x="194390" y="5348987"/>
              <a:ext cx="30092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3399"/>
                  </a:solidFill>
                  <a:latin typeface="+mn-lt"/>
                </a:rPr>
                <a:t>Strata modulacyjna AM</a:t>
              </a:r>
              <a:endParaRPr lang="pl-PL" sz="2000" b="1" dirty="0">
                <a:solidFill>
                  <a:srgbClr val="003399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7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8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9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0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1" name="Rectangle 8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2" name="Rectangle 10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536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4065722"/>
              </p:ext>
            </p:extLst>
          </p:nvPr>
        </p:nvGraphicFramePr>
        <p:xfrm>
          <a:off x="328937" y="1890217"/>
          <a:ext cx="195552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20" name="Równanie" r:id="rId3" imgW="977760" imgH="215640" progId="Equation.3">
                  <p:embed/>
                </p:oleObj>
              </mc:Choice>
              <mc:Fallback>
                <p:oleObj name="Równanie" r:id="rId3" imgW="977760" imgH="215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937" y="1890217"/>
                        <a:ext cx="1955520" cy="4312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3" name="Rectangle 1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536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188847"/>
              </p:ext>
            </p:extLst>
          </p:nvPr>
        </p:nvGraphicFramePr>
        <p:xfrm>
          <a:off x="3830962" y="1712328"/>
          <a:ext cx="1244060" cy="787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21" name="Equation" r:id="rId5" imgW="622030" imgH="393529" progId="Equation.3">
                  <p:embed/>
                </p:oleObj>
              </mc:Choice>
              <mc:Fallback>
                <p:oleObj name="Equation" r:id="rId5" imgW="622030" imgH="393529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0962" y="1712328"/>
                        <a:ext cx="1244060" cy="7870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5" name="Rectangle 1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6" name="Rectangle 18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3379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6663464"/>
              </p:ext>
            </p:extLst>
          </p:nvPr>
        </p:nvGraphicFramePr>
        <p:xfrm>
          <a:off x="323528" y="4327467"/>
          <a:ext cx="6120720" cy="1523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22" name="Równanie" r:id="rId7" imgW="3060360" imgH="761760" progId="Equation.3">
                  <p:embed/>
                </p:oleObj>
              </mc:Choice>
              <mc:Fallback>
                <p:oleObj name="Równanie" r:id="rId7" imgW="3060360" imgH="76176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327467"/>
                        <a:ext cx="6120720" cy="15235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904958"/>
              </p:ext>
            </p:extLst>
          </p:nvPr>
        </p:nvGraphicFramePr>
        <p:xfrm>
          <a:off x="323528" y="2768603"/>
          <a:ext cx="266688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23" name="Equation" r:id="rId9" imgW="1333440" imgH="482400" progId="Equation.3">
                  <p:embed/>
                </p:oleObj>
              </mc:Choice>
              <mc:Fallback>
                <p:oleObj name="Equation" r:id="rId9" imgW="13334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768603"/>
                        <a:ext cx="2666880" cy="964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29553" y="7815"/>
            <a:ext cx="6905224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Modulacja AM – detekcja obwiedni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50211" y="596902"/>
            <a:ext cx="7439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Modulacja tonowa - strata modulacyjna</a:t>
            </a:r>
            <a:endParaRPr lang="pl-PL" sz="2800" b="1" dirty="0">
              <a:solidFill>
                <a:srgbClr val="006600"/>
              </a:solidFill>
              <a:latin typeface="+mn-lt"/>
            </a:endParaRPr>
          </a:p>
        </p:txBody>
      </p:sp>
      <p:pic>
        <p:nvPicPr>
          <p:cNvPr id="2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94717" y="2755590"/>
            <a:ext cx="1080120" cy="1080120"/>
          </a:xfrm>
          <a:prstGeom prst="rect">
            <a:avLst/>
          </a:prstGeom>
          <a:noFill/>
        </p:spPr>
      </p:pic>
      <p:sp>
        <p:nvSpPr>
          <p:cNvPr id="25" name="pole tekstowe 24"/>
          <p:cNvSpPr txBox="1"/>
          <p:nvPr/>
        </p:nvSpPr>
        <p:spPr>
          <a:xfrm>
            <a:off x="129553" y="1221890"/>
            <a:ext cx="6875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+mn-lt"/>
              </a:rPr>
              <a:t>Wyznacz stratę modulacyjną dla tonowej modulacji AM</a:t>
            </a:r>
            <a:endParaRPr lang="pl-PL" sz="20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rawat ojca">
  <a:themeElements>
    <a:clrScheme name="Krawat ojc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Krawat ojc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rawat ojc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rawat ojc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Designs\Krawat ojca.pot</Template>
  <TotalTime>4240</TotalTime>
  <Words>849</Words>
  <Application>Microsoft Office PowerPoint</Application>
  <PresentationFormat>Pokaz na ekranie (4:3)</PresentationFormat>
  <Paragraphs>208</Paragraphs>
  <Slides>28</Slides>
  <Notes>1</Notes>
  <HiddenSlides>1</HiddenSlides>
  <MMClips>0</MMClips>
  <ScaleCrop>false</ScaleCrop>
  <HeadingPairs>
    <vt:vector size="8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28</vt:i4>
      </vt:variant>
    </vt:vector>
  </HeadingPairs>
  <TitlesOfParts>
    <vt:vector size="41" baseType="lpstr">
      <vt:lpstr>Arial</vt:lpstr>
      <vt:lpstr>Calibri</vt:lpstr>
      <vt:lpstr>Cambria Math</vt:lpstr>
      <vt:lpstr>Monotype Corsiva</vt:lpstr>
      <vt:lpstr>Monotype Sorts</vt:lpstr>
      <vt:lpstr>Symbol</vt:lpstr>
      <vt:lpstr>Times New Roman</vt:lpstr>
      <vt:lpstr>Verdana</vt:lpstr>
      <vt:lpstr>Wingdings</vt:lpstr>
      <vt:lpstr>Krawat ojca</vt:lpstr>
      <vt:lpstr>Equation</vt:lpstr>
      <vt:lpstr>Równanie</vt:lpstr>
      <vt:lpstr>Microsoft Equation 3.0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Akademia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Zdzisław</dc:creator>
  <cp:lastModifiedBy>Konto Microsoft</cp:lastModifiedBy>
  <cp:revision>693</cp:revision>
  <dcterms:created xsi:type="dcterms:W3CDTF">2004-11-18T14:21:43Z</dcterms:created>
  <dcterms:modified xsi:type="dcterms:W3CDTF">2024-07-09T09:58:33Z</dcterms:modified>
</cp:coreProperties>
</file>