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68" r:id="rId2"/>
    <p:sldId id="364" r:id="rId3"/>
    <p:sldId id="349" r:id="rId4"/>
    <p:sldId id="350" r:id="rId5"/>
    <p:sldId id="351" r:id="rId6"/>
    <p:sldId id="352" r:id="rId7"/>
    <p:sldId id="354" r:id="rId8"/>
    <p:sldId id="355" r:id="rId9"/>
    <p:sldId id="356" r:id="rId10"/>
    <p:sldId id="357" r:id="rId11"/>
    <p:sldId id="359" r:id="rId12"/>
    <p:sldId id="360" r:id="rId13"/>
    <p:sldId id="361" r:id="rId14"/>
    <p:sldId id="362" r:id="rId15"/>
    <p:sldId id="365" r:id="rId16"/>
  </p:sldIdLst>
  <p:sldSz cx="9144000" cy="6858000" type="screen4x3"/>
  <p:notesSz cx="6854825" cy="97504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CC00CC"/>
    <a:srgbClr val="006600"/>
    <a:srgbClr val="333399"/>
    <a:srgbClr val="3333CC"/>
    <a:srgbClr val="003300"/>
    <a:srgbClr val="FF0000"/>
    <a:srgbClr val="FFCC66"/>
    <a:srgbClr val="CCCC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08" autoAdjust="0"/>
    <p:restoredTop sz="86449" autoAdjust="0"/>
  </p:normalViewPr>
  <p:slideViewPr>
    <p:cSldViewPr>
      <p:cViewPr varScale="1">
        <p:scale>
          <a:sx n="70" d="100"/>
          <a:sy n="70" d="100"/>
        </p:scale>
        <p:origin x="13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42.wmf"/><Relationship Id="rId7" Type="http://schemas.openxmlformats.org/officeDocument/2006/relationships/image" Target="../media/image58.wmf"/><Relationship Id="rId2" Type="http://schemas.openxmlformats.org/officeDocument/2006/relationships/image" Target="../media/image12.wmf"/><Relationship Id="rId1" Type="http://schemas.openxmlformats.org/officeDocument/2006/relationships/image" Target="../media/image55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10" Type="http://schemas.openxmlformats.org/officeDocument/2006/relationships/image" Target="../media/image61.wmf"/><Relationship Id="rId4" Type="http://schemas.openxmlformats.org/officeDocument/2006/relationships/image" Target="../media/image44.wmf"/><Relationship Id="rId9" Type="http://schemas.openxmlformats.org/officeDocument/2006/relationships/image" Target="../media/image60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42.wmf"/><Relationship Id="rId7" Type="http://schemas.openxmlformats.org/officeDocument/2006/relationships/image" Target="../media/image63.wmf"/><Relationship Id="rId2" Type="http://schemas.openxmlformats.org/officeDocument/2006/relationships/image" Target="../media/image12.wmf"/><Relationship Id="rId1" Type="http://schemas.openxmlformats.org/officeDocument/2006/relationships/image" Target="../media/image58.wmf"/><Relationship Id="rId6" Type="http://schemas.openxmlformats.org/officeDocument/2006/relationships/image" Target="../media/image61.wmf"/><Relationship Id="rId11" Type="http://schemas.openxmlformats.org/officeDocument/2006/relationships/image" Target="../media/image67.wmf"/><Relationship Id="rId5" Type="http://schemas.openxmlformats.org/officeDocument/2006/relationships/image" Target="../media/image62.wmf"/><Relationship Id="rId10" Type="http://schemas.openxmlformats.org/officeDocument/2006/relationships/image" Target="../media/image66.wmf"/><Relationship Id="rId4" Type="http://schemas.openxmlformats.org/officeDocument/2006/relationships/image" Target="../media/image59.wmf"/><Relationship Id="rId9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image" Target="../media/image3.wmf"/><Relationship Id="rId5" Type="http://schemas.openxmlformats.org/officeDocument/2006/relationships/image" Target="../media/image5.wmf"/><Relationship Id="rId4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12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12.wmf"/><Relationship Id="rId1" Type="http://schemas.openxmlformats.org/officeDocument/2006/relationships/image" Target="../media/image41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38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0"/>
            <a:ext cx="29638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1950"/>
            <a:ext cx="29638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251950"/>
            <a:ext cx="29638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409923D-BC30-4264-A43D-474C5E6A2B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54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30738"/>
            <a:ext cx="50292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fld id="{8C8CC2A2-284F-4609-9DA2-B534A94B164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510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A911D7-44D8-4A80-917F-3265857788A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02C6-8F03-4E53-AEDF-9CF4EEEB897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1CA-2AC8-4F89-96E8-66A83FE672B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0B321E-B449-4FCB-92A0-6393AFE718D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CA4F-B57E-437A-91A2-C14811F5775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D8EBB-15DA-4FA3-8675-7600180E4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3F74-3177-41D2-98CA-FC584060101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7744-8068-436A-BA6E-0948AF8DA93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7F664-CE75-4480-A8AE-22AAA6A583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5A67-8E31-49A8-BB3A-FFFC1838AE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E570F-91FE-4399-9EB3-10347B6D48F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7AAD-295E-4E36-A71D-38CD31DAE72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604304C-D869-4A6B-9B47-C19DA0CEB758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43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1.wmf"/><Relationship Id="rId11" Type="http://schemas.openxmlformats.org/officeDocument/2006/relationships/image" Target="../media/image54.png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5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61.bin"/><Relationship Id="rId18" Type="http://schemas.openxmlformats.org/officeDocument/2006/relationships/oleObject" Target="../embeddings/oleObject64.bin"/><Relationship Id="rId3" Type="http://schemas.openxmlformats.org/officeDocument/2006/relationships/oleObject" Target="../embeddings/oleObject56.bin"/><Relationship Id="rId21" Type="http://schemas.openxmlformats.org/officeDocument/2006/relationships/image" Target="../media/image59.wmf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63.bin"/><Relationship Id="rId25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8.wmf"/><Relationship Id="rId20" Type="http://schemas.openxmlformats.org/officeDocument/2006/relationships/oleObject" Target="../embeddings/oleObject66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60.bin"/><Relationship Id="rId24" Type="http://schemas.openxmlformats.org/officeDocument/2006/relationships/oleObject" Target="../embeddings/oleObject68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23" Type="http://schemas.openxmlformats.org/officeDocument/2006/relationships/image" Target="../media/image60.wmf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65.bin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57.wmf"/><Relationship Id="rId22" Type="http://schemas.openxmlformats.org/officeDocument/2006/relationships/oleObject" Target="../embeddings/oleObject6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63.wmf"/><Relationship Id="rId26" Type="http://schemas.openxmlformats.org/officeDocument/2006/relationships/image" Target="../media/image66.wmf"/><Relationship Id="rId3" Type="http://schemas.openxmlformats.org/officeDocument/2006/relationships/oleObject" Target="../embeddings/oleObject69.bin"/><Relationship Id="rId21" Type="http://schemas.openxmlformats.org/officeDocument/2006/relationships/oleObject" Target="../embeddings/oleObject80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62.wmf"/><Relationship Id="rId17" Type="http://schemas.openxmlformats.org/officeDocument/2006/relationships/oleObject" Target="../embeddings/oleObject77.bin"/><Relationship Id="rId25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6.bin"/><Relationship Id="rId20" Type="http://schemas.openxmlformats.org/officeDocument/2006/relationships/oleObject" Target="../embeddings/oleObject79.bin"/><Relationship Id="rId29" Type="http://schemas.openxmlformats.org/officeDocument/2006/relationships/image" Target="../media/image35.jpeg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73.bin"/><Relationship Id="rId24" Type="http://schemas.openxmlformats.org/officeDocument/2006/relationships/image" Target="../media/image65.wmf"/><Relationship Id="rId5" Type="http://schemas.openxmlformats.org/officeDocument/2006/relationships/oleObject" Target="../embeddings/oleObject70.bin"/><Relationship Id="rId15" Type="http://schemas.openxmlformats.org/officeDocument/2006/relationships/oleObject" Target="../embeddings/oleObject75.bin"/><Relationship Id="rId23" Type="http://schemas.openxmlformats.org/officeDocument/2006/relationships/oleObject" Target="../embeddings/oleObject81.bin"/><Relationship Id="rId28" Type="http://schemas.openxmlformats.org/officeDocument/2006/relationships/image" Target="../media/image67.wmf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78.bin"/><Relationship Id="rId4" Type="http://schemas.openxmlformats.org/officeDocument/2006/relationships/image" Target="../media/image58.w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61.wmf"/><Relationship Id="rId22" Type="http://schemas.openxmlformats.org/officeDocument/2006/relationships/image" Target="../media/image64.wmf"/><Relationship Id="rId27" Type="http://schemas.openxmlformats.org/officeDocument/2006/relationships/oleObject" Target="../embeddings/oleObject8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image" Target="../media/image23.png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11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17.wmf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30.wmf"/><Relationship Id="rId19" Type="http://schemas.openxmlformats.org/officeDocument/2006/relationships/image" Target="../media/image35.jpeg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35.jpeg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4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-14905" y="53625"/>
            <a:ext cx="5937055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Detekcja sygnałów cyfrowych</a:t>
            </a:r>
            <a:br>
              <a:rPr lang="pl-PL" sz="32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- filtr dopasowany (13)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61511" y="1313765"/>
            <a:ext cx="89290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Detekcja sygnałów cyfrowych – filtr dopasowany</a:t>
            </a:r>
            <a:endParaRPr lang="pl-PL" sz="2000" b="1" dirty="0" smtClean="0">
              <a:solidFill>
                <a:schemeClr val="tx1"/>
              </a:solidFill>
              <a:latin typeface="+mn-lt"/>
            </a:endParaRPr>
          </a:p>
          <a:p>
            <a:pPr marL="342000" indent="-3420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Podsumowanie</a:t>
            </a:r>
            <a:endParaRPr lang="pl-PL" sz="20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94154" y="651944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25326" y="6150114"/>
            <a:ext cx="8055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200" b="1" dirty="0">
                <a:solidFill>
                  <a:schemeClr val="tx1"/>
                </a:solidFill>
                <a:latin typeface="+mn-lt"/>
              </a:rPr>
              <a:t>„</a:t>
            </a: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Principles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of Communications Systems, </a:t>
            </a: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Modulation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Noise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”</a:t>
            </a:r>
            <a:br>
              <a:rPr lang="pl-PL" sz="1200" b="1" dirty="0">
                <a:solidFill>
                  <a:schemeClr val="tx1"/>
                </a:solidFill>
                <a:latin typeface="+mn-lt"/>
              </a:rPr>
            </a:br>
            <a:r>
              <a:rPr lang="pl-PL" sz="1200" b="1" dirty="0">
                <a:solidFill>
                  <a:schemeClr val="tx1"/>
                </a:solidFill>
                <a:latin typeface="+mn-lt"/>
              </a:rPr>
              <a:t>Rodger E. </a:t>
            </a: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Ziemer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, William H. </a:t>
            </a: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Tranter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pl-PL" sz="1200" b="1" dirty="0">
                <a:solidFill>
                  <a:schemeClr val="tx1"/>
                </a:solidFill>
                <a:latin typeface="+mn-lt"/>
              </a:rPr>
            </a:br>
            <a:r>
              <a:rPr lang="pl-PL" sz="1200" b="1" dirty="0" err="1">
                <a:solidFill>
                  <a:schemeClr val="tx1"/>
                </a:solidFill>
                <a:latin typeface="+mn-lt"/>
              </a:rPr>
              <a:t>Wiley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, International Student Edition</a:t>
            </a:r>
            <a:endParaRPr lang="pl-PL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10</a:t>
            </a:fld>
            <a:endParaRPr lang="pl-PL" dirty="0"/>
          </a:p>
        </p:txBody>
      </p:sp>
      <p:sp>
        <p:nvSpPr>
          <p:cNvPr id="45" name="Text Box 87"/>
          <p:cNvSpPr txBox="1">
            <a:spLocks noChangeArrowheads="1"/>
          </p:cNvSpPr>
          <p:nvPr/>
        </p:nvSpPr>
        <p:spPr bwMode="auto">
          <a:xfrm>
            <a:off x="76198" y="4534999"/>
            <a:ext cx="88392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Optymalny odbiornik binarnego kodu transmisyjnego obejmuje:</a:t>
            </a:r>
          </a:p>
          <a:p>
            <a:pPr marL="285750" indent="-285750" algn="l">
              <a:buFontTx/>
              <a:buChar char="-"/>
            </a:pP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iltrację odbieranego sygnału w filtrach dopasowanych, których odpowiedzi impulsowe są odwróconymi w czasie sygnałami kodującymi,</a:t>
            </a:r>
          </a:p>
          <a:p>
            <a:pPr marL="285750" indent="-285750" algn="l">
              <a:buFontTx/>
              <a:buChar char="-"/>
            </a:pP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wyznaczenie różnicy sygnałów wyjściowych filtrów dopasowanych,</a:t>
            </a:r>
          </a:p>
          <a:p>
            <a:pPr marL="285750" indent="-285750" algn="l">
              <a:buFontTx/>
              <a:buChar char="-"/>
            </a:pP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odjęcie decyzji o nadanym symbolu przez porównanie różnicy</a:t>
            </a:r>
            <a:b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progiem optymalnym.</a:t>
            </a:r>
            <a:endPara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733370" y="2507481"/>
            <a:ext cx="7903563" cy="1920143"/>
            <a:chOff x="868384" y="2625799"/>
            <a:chExt cx="7903563" cy="1920143"/>
          </a:xfrm>
        </p:grpSpPr>
        <p:grpSp>
          <p:nvGrpSpPr>
            <p:cNvPr id="53" name="Grupa 52"/>
            <p:cNvGrpSpPr/>
            <p:nvPr/>
          </p:nvGrpSpPr>
          <p:grpSpPr>
            <a:xfrm>
              <a:off x="868384" y="2625799"/>
              <a:ext cx="7903563" cy="1920143"/>
              <a:chOff x="868384" y="2625799"/>
              <a:chExt cx="7903563" cy="1920143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868384" y="2625799"/>
                <a:ext cx="7903563" cy="1920143"/>
                <a:chOff x="1278323" y="2934774"/>
                <a:chExt cx="7903563" cy="1920143"/>
              </a:xfrm>
            </p:grpSpPr>
            <p:cxnSp>
              <p:nvCxnSpPr>
                <p:cNvPr id="21" name="Łącznik prosty ze strzałką 20"/>
                <p:cNvCxnSpPr/>
                <p:nvPr/>
              </p:nvCxnSpPr>
              <p:spPr bwMode="auto">
                <a:xfrm>
                  <a:off x="1471549" y="4221851"/>
                  <a:ext cx="1180397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26" name="Obiek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22929651"/>
                    </p:ext>
                  </p:extLst>
                </p:nvPr>
              </p:nvGraphicFramePr>
              <p:xfrm>
                <a:off x="1278323" y="2948977"/>
                <a:ext cx="1301400" cy="1079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05" name="Equation" r:id="rId3" imgW="1041120" imgH="863280" progId="Equation.3">
                        <p:embed/>
                      </p:oleObj>
                    </mc:Choice>
                    <mc:Fallback>
                      <p:oleObj name="Equation" r:id="rId3" imgW="1041120" imgH="8632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278323" y="2948977"/>
                              <a:ext cx="1301400" cy="10791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" name="Łącznik prosty ze strzałką 27"/>
                <p:cNvCxnSpPr/>
                <p:nvPr/>
              </p:nvCxnSpPr>
              <p:spPr bwMode="auto">
                <a:xfrm>
                  <a:off x="4421717" y="4213665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1" name="Łącznik prosty ze strzałką 30"/>
                <p:cNvCxnSpPr/>
                <p:nvPr/>
              </p:nvCxnSpPr>
              <p:spPr bwMode="auto">
                <a:xfrm>
                  <a:off x="5485257" y="4243897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Łącznik prosty 31"/>
                <p:cNvCxnSpPr/>
                <p:nvPr/>
              </p:nvCxnSpPr>
              <p:spPr bwMode="auto">
                <a:xfrm>
                  <a:off x="5123745" y="3856665"/>
                  <a:ext cx="361512" cy="387232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33" name="Obiekt 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90165661"/>
                    </p:ext>
                  </p:extLst>
                </p:nvPr>
              </p:nvGraphicFramePr>
              <p:xfrm>
                <a:off x="5409701" y="3795180"/>
                <a:ext cx="428400" cy="2218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06" name="Równanie" r:id="rId5" imgW="342720" imgH="177480" progId="Equation.3">
                        <p:embed/>
                      </p:oleObj>
                    </mc:Choice>
                    <mc:Fallback>
                      <p:oleObj name="Równanie" r:id="rId5" imgW="342720" imgH="1774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09701" y="3795180"/>
                              <a:ext cx="428400" cy="2218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Łuk 33"/>
                <p:cNvSpPr/>
                <p:nvPr/>
              </p:nvSpPr>
              <p:spPr bwMode="auto">
                <a:xfrm rot="15939902">
                  <a:off x="5120127" y="3833172"/>
                  <a:ext cx="708920" cy="596587"/>
                </a:xfrm>
                <a:prstGeom prst="arc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5" name="Łącznik prosty ze strzałką 34"/>
                <p:cNvCxnSpPr/>
                <p:nvPr/>
              </p:nvCxnSpPr>
              <p:spPr bwMode="auto">
                <a:xfrm>
                  <a:off x="7758920" y="4260150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36" name="Obiek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4598"/>
                    </p:ext>
                  </p:extLst>
                </p:nvPr>
              </p:nvGraphicFramePr>
              <p:xfrm>
                <a:off x="5731404" y="4319832"/>
                <a:ext cx="380700" cy="2695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07" name="Równanie" r:id="rId7" imgW="304560" imgH="215640" progId="Equation.3">
                        <p:embed/>
                      </p:oleObj>
                    </mc:Choice>
                    <mc:Fallback>
                      <p:oleObj name="Równanie" r:id="rId7" imgW="30456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731404" y="4319832"/>
                              <a:ext cx="380700" cy="2695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iek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88009765"/>
                    </p:ext>
                  </p:extLst>
                </p:nvPr>
              </p:nvGraphicFramePr>
              <p:xfrm>
                <a:off x="7928186" y="2934774"/>
                <a:ext cx="1253700" cy="1174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08" name="Equation" r:id="rId9" imgW="1002960" imgH="939600" progId="Equation.3">
                        <p:embed/>
                      </p:oleObj>
                    </mc:Choice>
                    <mc:Fallback>
                      <p:oleObj name="Equation" r:id="rId9" imgW="1002960" imgH="939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28186" y="2934774"/>
                              <a:ext cx="1253700" cy="11745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8" name="pole tekstowe 37"/>
                <p:cNvSpPr txBox="1"/>
                <p:nvPr/>
              </p:nvSpPr>
              <p:spPr>
                <a:xfrm>
                  <a:off x="6745768" y="4002008"/>
                  <a:ext cx="2295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400" b="1" dirty="0" smtClean="0">
                      <a:solidFill>
                        <a:srgbClr val="C00000"/>
                      </a:solidFill>
                    </a:rPr>
                    <a:t> </a:t>
                  </a:r>
                  <a:endParaRPr lang="pl-PL" sz="1400" b="1" i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8" name="pole tekstowe 17"/>
                <p:cNvSpPr txBox="1"/>
                <p:nvPr/>
              </p:nvSpPr>
              <p:spPr>
                <a:xfrm>
                  <a:off x="6206518" y="3931017"/>
                  <a:ext cx="1537600" cy="5847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600" dirty="0">
                      <a:solidFill>
                        <a:schemeClr val="tx1"/>
                      </a:solidFill>
                    </a:rPr>
                    <a:t>u</a:t>
                  </a:r>
                  <a:r>
                    <a:rPr lang="pl-PL" sz="1600" dirty="0" smtClean="0">
                      <a:solidFill>
                        <a:schemeClr val="tx1"/>
                      </a:solidFill>
                    </a:rPr>
                    <a:t>kład decyzyjny</a:t>
                  </a:r>
                </a:p>
                <a:p>
                  <a:pPr algn="ctr"/>
                  <a:r>
                    <a:rPr lang="pl-PL" sz="1600" dirty="0" smtClean="0">
                      <a:solidFill>
                        <a:schemeClr val="tx1"/>
                      </a:solidFill>
                    </a:rPr>
                    <a:t>próg</a:t>
                  </a:r>
                  <a:r>
                    <a:rPr lang="pl-PL" sz="1600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pl-PL" sz="1600" i="1" dirty="0" err="1" smtClean="0">
                      <a:solidFill>
                        <a:schemeClr val="tx1"/>
                      </a:solidFill>
                    </a:rPr>
                    <a:t>k</a:t>
                  </a:r>
                  <a:r>
                    <a:rPr lang="pl-PL" sz="1600" baseline="-25000" dirty="0" err="1" smtClean="0">
                      <a:solidFill>
                        <a:schemeClr val="tx1"/>
                      </a:solidFill>
                    </a:rPr>
                    <a:t>opt</a:t>
                  </a:r>
                  <a:endParaRPr lang="pl-PL" sz="1600" i="1" baseline="-25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Prostokąt 18"/>
                <p:cNvSpPr/>
                <p:nvPr/>
              </p:nvSpPr>
              <p:spPr bwMode="auto">
                <a:xfrm>
                  <a:off x="6167328" y="3913820"/>
                  <a:ext cx="1591592" cy="616061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40" name="Obiek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24600075"/>
                    </p:ext>
                  </p:extLst>
                </p:nvPr>
              </p:nvGraphicFramePr>
              <p:xfrm>
                <a:off x="4512423" y="3907695"/>
                <a:ext cx="317250" cy="2695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09" name="Equation" r:id="rId11" imgW="253800" imgH="215640" progId="Equation.3">
                        <p:embed/>
                      </p:oleObj>
                    </mc:Choice>
                    <mc:Fallback>
                      <p:oleObj name="Equation" r:id="rId11" imgW="25380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512423" y="3907695"/>
                              <a:ext cx="317250" cy="2695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" name="Obiek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02209447"/>
                    </p:ext>
                  </p:extLst>
                </p:nvPr>
              </p:nvGraphicFramePr>
              <p:xfrm>
                <a:off x="2958146" y="3557049"/>
                <a:ext cx="9652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10" name="Equation" r:id="rId13" imgW="965160" imgH="406080" progId="Equation.3">
                        <p:embed/>
                      </p:oleObj>
                    </mc:Choice>
                    <mc:Fallback>
                      <p:oleObj name="Equation" r:id="rId13" imgW="96516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3557049"/>
                              <a:ext cx="9652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iek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80361634"/>
                    </p:ext>
                  </p:extLst>
                </p:nvPr>
              </p:nvGraphicFramePr>
              <p:xfrm>
                <a:off x="2958146" y="4448517"/>
                <a:ext cx="9525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4611" name="Equation" r:id="rId15" imgW="952200" imgH="406080" progId="Equation.3">
                        <p:embed/>
                      </p:oleObj>
                    </mc:Choice>
                    <mc:Fallback>
                      <p:oleObj name="Equation" r:id="rId15" imgW="95220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4448517"/>
                              <a:ext cx="9525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7" name="Łącznik prosty 6"/>
                <p:cNvCxnSpPr/>
                <p:nvPr/>
              </p:nvCxnSpPr>
              <p:spPr bwMode="auto">
                <a:xfrm>
                  <a:off x="2651946" y="3756621"/>
                  <a:ext cx="0" cy="89509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Łącznik prosty ze strzałką 8"/>
                <p:cNvCxnSpPr>
                  <a:endCxn id="4" idx="1"/>
                </p:cNvCxnSpPr>
                <p:nvPr/>
              </p:nvCxnSpPr>
              <p:spPr bwMode="auto">
                <a:xfrm>
                  <a:off x="2651946" y="3756621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Łącznik prosty ze strzałką 40"/>
                <p:cNvCxnSpPr/>
                <p:nvPr/>
              </p:nvCxnSpPr>
              <p:spPr bwMode="auto">
                <a:xfrm>
                  <a:off x="2652096" y="4642855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3" name="Łącznik prosty ze strzałką 42"/>
                <p:cNvCxnSpPr/>
                <p:nvPr/>
              </p:nvCxnSpPr>
              <p:spPr bwMode="auto">
                <a:xfrm flipH="1" flipV="1">
                  <a:off x="3946571" y="3757790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44" name="Łącznik prosty ze strzałką 43"/>
                <p:cNvCxnSpPr/>
                <p:nvPr/>
              </p:nvCxnSpPr>
              <p:spPr bwMode="auto">
                <a:xfrm flipH="1" flipV="1">
                  <a:off x="3950723" y="4652886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</p:grpSp>
          <p:cxnSp>
            <p:nvCxnSpPr>
              <p:cNvPr id="24" name="Łącznik prosty ze strzałką 23"/>
              <p:cNvCxnSpPr/>
              <p:nvPr/>
            </p:nvCxnSpPr>
            <p:spPr bwMode="auto">
              <a:xfrm>
                <a:off x="3842832" y="3446497"/>
                <a:ext cx="4001" cy="24653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9" name="Łącznik prosty ze strzałką 48"/>
              <p:cNvCxnSpPr/>
              <p:nvPr/>
            </p:nvCxnSpPr>
            <p:spPr bwMode="auto">
              <a:xfrm flipV="1">
                <a:off x="3842832" y="4060827"/>
                <a:ext cx="0" cy="281915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1" name="pole tekstowe 50"/>
              <p:cNvSpPr txBox="1"/>
              <p:nvPr/>
            </p:nvSpPr>
            <p:spPr>
              <a:xfrm>
                <a:off x="3850536" y="330513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 smtClean="0">
                    <a:solidFill>
                      <a:schemeClr val="tx1"/>
                    </a:solidFill>
                  </a:rPr>
                  <a:t>+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pole tekstowe 51"/>
              <p:cNvSpPr txBox="1"/>
              <p:nvPr/>
            </p:nvSpPr>
            <p:spPr>
              <a:xfrm>
                <a:off x="3863077" y="397095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 smtClean="0">
                    <a:solidFill>
                      <a:schemeClr val="tx1"/>
                    </a:solidFill>
                  </a:rPr>
                  <a:t>−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</p:grp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3548926"/>
                </p:ext>
              </p:extLst>
            </p:nvPr>
          </p:nvGraphicFramePr>
          <p:xfrm>
            <a:off x="3526614" y="3522534"/>
            <a:ext cx="669247" cy="720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4612" name="Równanie" r:id="rId17" imgW="164880" imgH="177480" progId="Equation.3">
                    <p:embed/>
                  </p:oleObj>
                </mc:Choice>
                <mc:Fallback>
                  <p:oleObj name="Równanie" r:id="rId17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3526614" y="3522534"/>
                          <a:ext cx="669247" cy="7207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Prostokąt 38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42" name="pole tekstowe 41"/>
          <p:cNvSpPr txBox="1"/>
          <p:nvPr/>
        </p:nvSpPr>
        <p:spPr>
          <a:xfrm>
            <a:off x="68888" y="696379"/>
            <a:ext cx="3518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Budowa odbiornika</a:t>
            </a:r>
            <a:endParaRPr lang="pl-PL" sz="2800" b="1" dirty="0">
              <a:latin typeface="+mn-lt"/>
            </a:endParaRPr>
          </a:p>
        </p:txBody>
      </p:sp>
      <p:sp>
        <p:nvSpPr>
          <p:cNvPr id="11" name="pole tekstowe 10"/>
          <p:cNvSpPr txBox="1"/>
          <p:nvPr/>
        </p:nvSpPr>
        <p:spPr bwMode="auto">
          <a:xfrm>
            <a:off x="230821" y="1218733"/>
            <a:ext cx="809708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l"/>
            <a:r>
              <a:rPr lang="pl-PL" sz="1800" b="1" dirty="0" smtClean="0">
                <a:latin typeface="+mn-lt"/>
              </a:rPr>
              <a:t>Maksymalną wartość separacji sygnałów zapewnia filtracja odbieranego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sygnału w filtrze dopasowanym (</a:t>
            </a:r>
            <a:r>
              <a:rPr lang="pl-PL" sz="1800" b="1" dirty="0" err="1" smtClean="0">
                <a:latin typeface="+mn-lt"/>
              </a:rPr>
              <a:t>matched</a:t>
            </a:r>
            <a:r>
              <a:rPr lang="pl-PL" sz="1800" b="1" dirty="0" smtClean="0">
                <a:latin typeface="+mn-lt"/>
              </a:rPr>
              <a:t> </a:t>
            </a:r>
            <a:r>
              <a:rPr lang="pl-PL" sz="1800" b="1" dirty="0" err="1" smtClean="0">
                <a:latin typeface="+mn-lt"/>
              </a:rPr>
              <a:t>filter</a:t>
            </a:r>
            <a:r>
              <a:rPr lang="pl-PL" sz="1800" b="1" dirty="0" smtClean="0">
                <a:latin typeface="+mn-lt"/>
              </a:rPr>
              <a:t>), którego odpowiedź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impulsowa jest dana zależnością </a:t>
            </a:r>
            <a:r>
              <a:rPr lang="pl-PL" sz="2000" b="1" i="1" dirty="0" smtClean="0">
                <a:latin typeface="+mj-lt"/>
              </a:rPr>
              <a:t>h</a:t>
            </a:r>
            <a:r>
              <a:rPr lang="pl-PL" sz="2000" b="1" baseline="-25000" dirty="0" smtClean="0">
                <a:latin typeface="+mj-lt"/>
              </a:rPr>
              <a:t>0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 = </a:t>
            </a:r>
            <a:r>
              <a:rPr lang="pl-PL" sz="2000" b="1" i="1" dirty="0" smtClean="0">
                <a:latin typeface="+mj-lt"/>
              </a:rPr>
              <a:t>s</a:t>
            </a:r>
            <a:r>
              <a:rPr lang="pl-PL" sz="2000" b="1" baseline="-25000" dirty="0" smtClean="0">
                <a:latin typeface="+mj-lt"/>
              </a:rPr>
              <a:t>2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>
                <a:latin typeface="+mj-lt"/>
              </a:rPr>
              <a:t>T</a:t>
            </a:r>
            <a:r>
              <a:rPr lang="pl-PL" sz="2000" b="1" i="1" dirty="0" smtClean="0">
                <a:latin typeface="+mj-lt"/>
              </a:rPr>
              <a:t> </a:t>
            </a:r>
            <a:r>
              <a:rPr lang="pl-PL" sz="2000" b="1" dirty="0">
                <a:latin typeface="+mj-lt"/>
                <a:ea typeface="Cambria Math" panose="02040503050406030204" pitchFamily="18" charset="0"/>
              </a:rPr>
              <a:t>‒ </a:t>
            </a:r>
            <a:r>
              <a:rPr lang="pl-PL" sz="2000" b="1" i="1" dirty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 </a:t>
            </a:r>
            <a:r>
              <a:rPr lang="pl-PL" sz="2000" b="1" dirty="0" smtClean="0">
                <a:latin typeface="+mj-lt"/>
                <a:ea typeface="Cambria Math" panose="02040503050406030204" pitchFamily="18" charset="0"/>
              </a:rPr>
              <a:t>‒ </a:t>
            </a:r>
            <a:r>
              <a:rPr lang="pl-PL" sz="2000" b="1" i="1" dirty="0" smtClean="0">
                <a:latin typeface="+mj-lt"/>
              </a:rPr>
              <a:t>s</a:t>
            </a:r>
            <a:r>
              <a:rPr lang="pl-PL" sz="2000" b="1" baseline="-25000" dirty="0" smtClean="0">
                <a:latin typeface="+mj-lt"/>
              </a:rPr>
              <a:t>1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  <a:ea typeface="Cambria Math" panose="02040503050406030204" pitchFamily="18" charset="0"/>
              </a:rPr>
              <a:t>‒ 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</a:t>
            </a:r>
            <a:br>
              <a:rPr lang="pl-PL" sz="2000" b="1" dirty="0" smtClean="0">
                <a:latin typeface="+mj-lt"/>
              </a:rPr>
            </a:br>
            <a:r>
              <a:rPr lang="pl-PL" sz="1800" b="1" dirty="0" smtClean="0">
                <a:latin typeface="+mn-lt"/>
              </a:rPr>
              <a:t>i jest „dopasowana”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do kształtu sygnałów.</a:t>
            </a: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25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11</a:t>
            </a:fld>
            <a:endParaRPr lang="pl-PL" dirty="0"/>
          </a:p>
        </p:txBody>
      </p:sp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13729"/>
              </p:ext>
            </p:extLst>
          </p:nvPr>
        </p:nvGraphicFramePr>
        <p:xfrm>
          <a:off x="2453909" y="1313761"/>
          <a:ext cx="3682800" cy="168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216" name="Equation" r:id="rId3" imgW="2946240" imgH="1346040" progId="Equation.3">
                  <p:embed/>
                </p:oleObj>
              </mc:Choice>
              <mc:Fallback>
                <p:oleObj name="Equation" r:id="rId3" imgW="2946240" imgH="1346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53909" y="1313761"/>
                        <a:ext cx="3682800" cy="16825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967829"/>
              </p:ext>
            </p:extLst>
          </p:nvPr>
        </p:nvGraphicFramePr>
        <p:xfrm>
          <a:off x="1691680" y="3334643"/>
          <a:ext cx="5207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217" name="Equation" r:id="rId5" imgW="4165560" imgH="1574640" progId="Equation.3">
                  <p:embed/>
                </p:oleObj>
              </mc:Choice>
              <mc:Fallback>
                <p:oleObj name="Equation" r:id="rId5" imgW="4165560" imgH="1574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1680" y="3334643"/>
                        <a:ext cx="5207000" cy="19685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87"/>
          <p:cNvSpPr txBox="1">
            <a:spLocks noChangeArrowheads="1"/>
          </p:cNvSpPr>
          <p:nvPr/>
        </p:nvSpPr>
        <p:spPr bwMode="auto">
          <a:xfrm>
            <a:off x="1691680" y="5463570"/>
            <a:ext cx="58506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Współczynnik korelacji:</a:t>
            </a:r>
          </a:p>
          <a:p>
            <a:pPr marL="285750" indent="-285750" algn="l">
              <a:buFontTx/>
              <a:buChar char="-"/>
            </a:pPr>
            <a:r>
              <a:rPr lang="el-GR" sz="18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pl-PL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+1 – sygnały identyczne</a:t>
            </a:r>
          </a:p>
          <a:p>
            <a:pPr marL="285750" indent="-285750" algn="l">
              <a:buFontTx/>
              <a:buChar char="-"/>
            </a:pPr>
            <a:r>
              <a:rPr lang="el-GR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−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sygnały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bipolarne</a:t>
            </a:r>
          </a:p>
          <a:p>
            <a:pPr marL="285750" indent="-285750" algn="l">
              <a:buFontTx/>
              <a:buChar char="-"/>
            </a:pPr>
            <a:r>
              <a:rPr lang="el-GR" sz="1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0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sygnały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ortogonalne</a:t>
            </a:r>
            <a:endParaRPr lang="pl-PL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68888" y="696379"/>
            <a:ext cx="7106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Prawdopodobieństwo błędnej decyzji </a:t>
            </a:r>
            <a:r>
              <a:rPr lang="pl-PL" sz="3200" b="1" i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3200" b="1" baseline="-25000" dirty="0" smtClean="0">
                <a:solidFill>
                  <a:srgbClr val="FF0000"/>
                </a:solidFill>
                <a:latin typeface="+mj-lt"/>
              </a:rPr>
              <a:t>E</a:t>
            </a:r>
            <a:endParaRPr lang="pl-PL" sz="3200" b="1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19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12</a:t>
            </a:fld>
            <a:endParaRPr lang="pl-PL" dirty="0"/>
          </a:p>
        </p:txBody>
      </p:sp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568114"/>
              </p:ext>
            </p:extLst>
          </p:nvPr>
        </p:nvGraphicFramePr>
        <p:xfrm>
          <a:off x="229444" y="1356776"/>
          <a:ext cx="2968625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504" name="Equation" r:id="rId3" imgW="2374560" imgH="1777680" progId="Equation.3">
                  <p:embed/>
                </p:oleObj>
              </mc:Choice>
              <mc:Fallback>
                <p:oleObj name="Equation" r:id="rId3" imgW="2374560" imgH="1777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9444" y="1356776"/>
                        <a:ext cx="2968625" cy="22225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229444" y="5307157"/>
            <a:ext cx="3432830" cy="1397124"/>
            <a:chOff x="1020707" y="4955794"/>
            <a:chExt cx="3432830" cy="1397124"/>
          </a:xfrm>
        </p:grpSpPr>
        <p:sp>
          <p:nvSpPr>
            <p:cNvPr id="12" name="Prostokąt 11"/>
            <p:cNvSpPr/>
            <p:nvPr/>
          </p:nvSpPr>
          <p:spPr>
            <a:xfrm>
              <a:off x="1020707" y="4955794"/>
              <a:ext cx="34328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l-GR" sz="1800" b="1" i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ρ</a:t>
              </a:r>
              <a:r>
                <a:rPr lang="pl-PL" sz="1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pl-PL" sz="1800" b="1" dirty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= 0</a:t>
              </a:r>
              <a:r>
                <a:rPr lang="pl-PL" sz="1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pl-PL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sygnały </a:t>
              </a:r>
              <a:r>
                <a:rPr lang="pl-PL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ortogonalne</a:t>
              </a:r>
              <a:endParaRPr lang="pl-PL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1340547"/>
                </p:ext>
              </p:extLst>
            </p:nvPr>
          </p:nvGraphicFramePr>
          <p:xfrm>
            <a:off x="1042001" y="5348031"/>
            <a:ext cx="2871476" cy="1004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505" name="Equation" r:id="rId5" imgW="1981080" imgH="711000" progId="Equation.3">
                    <p:embed/>
                  </p:oleObj>
                </mc:Choice>
                <mc:Fallback>
                  <p:oleObj name="Equation" r:id="rId5" imgW="1981080" imgH="711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42001" y="5348031"/>
                          <a:ext cx="2871476" cy="1004887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upa 16"/>
          <p:cNvGrpSpPr/>
          <p:nvPr/>
        </p:nvGrpSpPr>
        <p:grpSpPr>
          <a:xfrm>
            <a:off x="4149199" y="1296339"/>
            <a:ext cx="4146550" cy="1263245"/>
            <a:chOff x="4648235" y="693872"/>
            <a:chExt cx="4146550" cy="1263245"/>
          </a:xfrm>
        </p:grpSpPr>
        <p:sp>
          <p:nvSpPr>
            <p:cNvPr id="18" name="Text Box 87"/>
            <p:cNvSpPr txBox="1">
              <a:spLocks noChangeArrowheads="1"/>
            </p:cNvSpPr>
            <p:nvPr/>
          </p:nvSpPr>
          <p:spPr bwMode="auto">
            <a:xfrm>
              <a:off x="4648235" y="693872"/>
              <a:ext cx="41465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800" b="1" i="1" dirty="0" err="1" smtClean="0">
                  <a:solidFill>
                    <a:schemeClr val="tx1"/>
                  </a:solidFill>
                </a:rPr>
                <a:t>E</a:t>
              </a:r>
              <a:r>
                <a:rPr lang="pl-PL" sz="1800" b="1" baseline="-25000" dirty="0" err="1" smtClean="0">
                  <a:solidFill>
                    <a:schemeClr val="tx1"/>
                  </a:solidFill>
                </a:rPr>
                <a:t>b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/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0</a:t>
              </a:r>
              <a:r>
                <a:rPr lang="pl-PL" sz="1800" b="1" dirty="0">
                  <a:solidFill>
                    <a:schemeClr val="tx1"/>
                  </a:solidFill>
                </a:rPr>
                <a:t> </a:t>
              </a:r>
              <a:r>
                <a:rPr lang="pl-PL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pl-PL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odstęp sygnał–szum (SNR)</a:t>
              </a:r>
              <a:endParaRPr lang="pl-PL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5726166"/>
                </p:ext>
              </p:extLst>
            </p:nvPr>
          </p:nvGraphicFramePr>
          <p:xfrm>
            <a:off x="4765423" y="1131817"/>
            <a:ext cx="2889000" cy="825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506" name="Równanie" r:id="rId7" imgW="2311200" imgH="660240" progId="Equation.3">
                    <p:embed/>
                  </p:oleObj>
                </mc:Choice>
                <mc:Fallback>
                  <p:oleObj name="Równanie" r:id="rId7" imgW="2311200" imgH="6602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765423" y="1131817"/>
                          <a:ext cx="2889000" cy="8253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Prostokąt 19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68888" y="696379"/>
            <a:ext cx="7106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Prawdopodobieństwo błędnej decyzji </a:t>
            </a:r>
            <a:r>
              <a:rPr lang="pl-PL" sz="3200" b="1" i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3200" b="1" baseline="-25000" dirty="0" smtClean="0">
                <a:solidFill>
                  <a:srgbClr val="FF0000"/>
                </a:solidFill>
                <a:latin typeface="+mj-lt"/>
              </a:rPr>
              <a:t>E</a:t>
            </a:r>
            <a:endParaRPr lang="pl-PL" sz="3200" b="1" baseline="-250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229444" y="3617570"/>
            <a:ext cx="3919755" cy="1465364"/>
            <a:chOff x="371178" y="3619399"/>
            <a:chExt cx="3919755" cy="1465364"/>
          </a:xfrm>
        </p:grpSpPr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5900128"/>
                </p:ext>
              </p:extLst>
            </p:nvPr>
          </p:nvGraphicFramePr>
          <p:xfrm>
            <a:off x="431800" y="4079875"/>
            <a:ext cx="3071813" cy="1004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507" name="Equation" r:id="rId9" imgW="2171520" imgH="711000" progId="Equation.3">
                    <p:embed/>
                  </p:oleObj>
                </mc:Choice>
                <mc:Fallback>
                  <p:oleObj name="Equation" r:id="rId9" imgW="2171520" imgH="711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31800" y="4079875"/>
                          <a:ext cx="3071813" cy="100488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rostokąt 22"/>
            <p:cNvSpPr/>
            <p:nvPr/>
          </p:nvSpPr>
          <p:spPr>
            <a:xfrm>
              <a:off x="371178" y="3619399"/>
              <a:ext cx="391975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l-GR" sz="1800" b="1" i="1" dirty="0" smtClean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rPr>
                <a:t>ρ</a:t>
              </a:r>
              <a:r>
                <a:rPr lang="pl-PL" sz="1800" b="1" dirty="0" smtClean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pl-PL" sz="1800" b="1" dirty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rPr>
                <a:t>= </a:t>
              </a:r>
              <a:r>
                <a:rPr lang="pl-PL" sz="18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–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rPr>
                <a:t>1</a:t>
              </a:r>
              <a:r>
                <a:rPr lang="pl-PL" sz="1600" b="1" dirty="0" smtClean="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rPr>
                <a:t> </a:t>
              </a:r>
              <a:r>
                <a:rPr lang="pl-PL" sz="1600" b="1" dirty="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rPr>
                <a:t>– sygnały </a:t>
              </a:r>
              <a:r>
                <a:rPr lang="pl-PL" sz="1600" b="1" dirty="0" smtClean="0">
                  <a:solidFill>
                    <a:schemeClr val="tx1"/>
                  </a:solidFill>
                  <a:latin typeface="+mn-lt"/>
                  <a:cs typeface="Times New Roman" panose="02020603050405020304" pitchFamily="18" charset="0"/>
                </a:rPr>
                <a:t>bipolarne</a:t>
              </a:r>
              <a:endParaRPr lang="pl-PL" sz="16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530363" y="2715378"/>
            <a:ext cx="5485656" cy="4071496"/>
            <a:chOff x="3540305" y="2763649"/>
            <a:chExt cx="5485656" cy="4071496"/>
          </a:xfrm>
        </p:grpSpPr>
        <p:grpSp>
          <p:nvGrpSpPr>
            <p:cNvPr id="14" name="Grupa 13"/>
            <p:cNvGrpSpPr/>
            <p:nvPr/>
          </p:nvGrpSpPr>
          <p:grpSpPr>
            <a:xfrm>
              <a:off x="3540305" y="2763649"/>
              <a:ext cx="5485656" cy="3974954"/>
              <a:chOff x="3540305" y="2763649"/>
              <a:chExt cx="5485656" cy="3974954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3540305" y="2763649"/>
                <a:ext cx="3482769" cy="3974954"/>
                <a:chOff x="4887035" y="2504964"/>
                <a:chExt cx="3482769" cy="3974954"/>
              </a:xfrm>
            </p:grpSpPr>
            <p:pic>
              <p:nvPicPr>
                <p:cNvPr id="7" name="Obraz 6"/>
                <p:cNvPicPr>
                  <a:picLocks noChangeAspect="1"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758" t="36001" r="50984" b="31625"/>
                <a:stretch/>
              </p:blipFill>
              <p:spPr>
                <a:xfrm>
                  <a:off x="4887035" y="2504964"/>
                  <a:ext cx="3330369" cy="3974954"/>
                </a:xfrm>
                <a:prstGeom prst="rect">
                  <a:avLst/>
                </a:prstGeom>
              </p:spPr>
            </p:pic>
            <p:sp>
              <p:nvSpPr>
                <p:cNvPr id="8" name="Prostokąt 7"/>
                <p:cNvSpPr/>
                <p:nvPr/>
              </p:nvSpPr>
              <p:spPr>
                <a:xfrm>
                  <a:off x="7656147" y="4352990"/>
                  <a:ext cx="713657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l-GR" sz="1800" i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ρ</a:t>
                  </a:r>
                  <a:r>
                    <a:rPr lang="pl-PL" sz="1800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 </a:t>
                  </a:r>
                  <a:r>
                    <a:rPr lang="pl-PL" sz="1800" dirty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= </a:t>
                  </a:r>
                  <a:r>
                    <a:rPr lang="pl-PL" sz="1800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 0</a:t>
                  </a:r>
                  <a:endParaRPr lang="pl-PL" sz="1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Prostokąt 15"/>
                <p:cNvSpPr/>
                <p:nvPr/>
              </p:nvSpPr>
              <p:spPr>
                <a:xfrm>
                  <a:off x="6546499" y="4779321"/>
                  <a:ext cx="843501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l-GR" sz="1800" i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ρ</a:t>
                  </a:r>
                  <a:r>
                    <a:rPr lang="pl-PL" sz="1800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 </a:t>
                  </a:r>
                  <a:r>
                    <a:rPr lang="pl-PL" sz="1800" dirty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= </a:t>
                  </a:r>
                  <a:r>
                    <a:rPr lang="pl-PL" sz="1800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 −1</a:t>
                  </a:r>
                  <a:endParaRPr lang="pl-PL" sz="18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Prostokąt 24"/>
              <p:cNvSpPr/>
              <p:nvPr/>
            </p:nvSpPr>
            <p:spPr>
              <a:xfrm>
                <a:off x="5106206" y="3344282"/>
                <a:ext cx="3919755" cy="7386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l"/>
                <a:r>
                  <a:rPr lang="pl-PL" sz="1400" b="1" dirty="0" smtClean="0">
                    <a:latin typeface="+mn-lt"/>
                    <a:cs typeface="Times New Roman" panose="02020603050405020304" pitchFamily="18" charset="0"/>
                  </a:rPr>
                  <a:t>Sygnalizacja bipolarna zapewnia mniejsze prawdopodobieństwo błędu w porównaniu do sygnalizacji ortogonalnej.</a:t>
                </a:r>
                <a:endParaRPr lang="pl-PL" sz="1200" b="1" dirty="0">
                  <a:latin typeface="+mn-lt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" name="pole tekstowe 2"/>
            <p:cNvSpPr txBox="1"/>
            <p:nvPr/>
          </p:nvSpPr>
          <p:spPr bwMode="auto">
            <a:xfrm rot="16200000">
              <a:off x="3447331" y="4542889"/>
              <a:ext cx="801823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i="1" dirty="0" smtClean="0">
                  <a:solidFill>
                    <a:schemeClr val="tx1"/>
                  </a:solidFill>
                  <a:latin typeface="+mj-lt"/>
                </a:rPr>
                <a:t>P</a:t>
              </a:r>
              <a:r>
                <a:rPr lang="pl-PL" sz="1600" baseline="-25000" dirty="0" smtClean="0">
                  <a:solidFill>
                    <a:schemeClr val="tx1"/>
                  </a:solidFill>
                  <a:latin typeface="+mj-lt"/>
                </a:rPr>
                <a:t>E</a:t>
              </a:r>
              <a:r>
                <a:rPr lang="pl-PL" sz="1600" b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↑       </a:t>
              </a:r>
              <a:endParaRPr lang="pl-PL" sz="1600" b="1" dirty="0" smtClean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6" name="pole tekstowe 25"/>
            <p:cNvSpPr txBox="1"/>
            <p:nvPr/>
          </p:nvSpPr>
          <p:spPr bwMode="auto">
            <a:xfrm>
              <a:off x="4982494" y="6496591"/>
              <a:ext cx="1125629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dirty="0" smtClean="0">
                  <a:solidFill>
                    <a:schemeClr val="tx1"/>
                  </a:solidFill>
                  <a:latin typeface="+mj-lt"/>
                </a:rPr>
                <a:t>SNR</a:t>
              </a:r>
              <a:r>
                <a:rPr lang="pl-PL" sz="1600" b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↑          </a:t>
              </a:r>
              <a:endParaRPr lang="pl-PL" sz="1600" b="1" dirty="0" smtClean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16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13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2157089" y="1157414"/>
            <a:ext cx="3818355" cy="812376"/>
            <a:chOff x="2593430" y="1282151"/>
            <a:chExt cx="3818355" cy="812376"/>
          </a:xfrm>
        </p:grpSpPr>
        <p:cxnSp>
          <p:nvCxnSpPr>
            <p:cNvPr id="14" name="Łącznik prosty ze strzałką 13"/>
            <p:cNvCxnSpPr/>
            <p:nvPr/>
          </p:nvCxnSpPr>
          <p:spPr bwMode="auto">
            <a:xfrm>
              <a:off x="2593430" y="1726996"/>
              <a:ext cx="1180397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4538747"/>
                </p:ext>
              </p:extLst>
            </p:nvPr>
          </p:nvGraphicFramePr>
          <p:xfrm>
            <a:off x="2965449" y="1411254"/>
            <a:ext cx="3492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42" name="Równanie" r:id="rId3" imgW="279360" imgH="215640" progId="Equation.3">
                    <p:embed/>
                  </p:oleObj>
                </mc:Choice>
                <mc:Fallback>
                  <p:oleObj name="Równanie" r:id="rId3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65449" y="1411254"/>
                          <a:ext cx="3492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Łącznik prosty ze strzałką 15"/>
            <p:cNvCxnSpPr/>
            <p:nvPr/>
          </p:nvCxnSpPr>
          <p:spPr bwMode="auto">
            <a:xfrm>
              <a:off x="4662010" y="1718810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Łącznik prosty ze strzałką 16"/>
            <p:cNvCxnSpPr/>
            <p:nvPr/>
          </p:nvCxnSpPr>
          <p:spPr bwMode="auto">
            <a:xfrm>
              <a:off x="5725550" y="1749042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Łącznik prosty 17"/>
            <p:cNvCxnSpPr/>
            <p:nvPr/>
          </p:nvCxnSpPr>
          <p:spPr bwMode="auto">
            <a:xfrm>
              <a:off x="5364038" y="1361810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5534784"/>
                </p:ext>
              </p:extLst>
            </p:nvPr>
          </p:nvGraphicFramePr>
          <p:xfrm>
            <a:off x="5649994" y="1300325"/>
            <a:ext cx="428400" cy="221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43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649994" y="1300325"/>
                          <a:ext cx="428400" cy="221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Łuk 19"/>
            <p:cNvSpPr/>
            <p:nvPr/>
          </p:nvSpPr>
          <p:spPr bwMode="auto">
            <a:xfrm rot="15939902">
              <a:off x="5360420" y="1338317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4917744"/>
                </p:ext>
              </p:extLst>
            </p:nvPr>
          </p:nvGraphicFramePr>
          <p:xfrm>
            <a:off x="5971697" y="1824977"/>
            <a:ext cx="3807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44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971697" y="1824977"/>
                          <a:ext cx="3807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iek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2131489"/>
                </p:ext>
              </p:extLst>
            </p:nvPr>
          </p:nvGraphicFramePr>
          <p:xfrm>
            <a:off x="4752716" y="1412840"/>
            <a:ext cx="31725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45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752716" y="1412840"/>
                          <a:ext cx="31725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iek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9111043"/>
                </p:ext>
              </p:extLst>
            </p:nvPr>
          </p:nvGraphicFramePr>
          <p:xfrm>
            <a:off x="3794634" y="1523796"/>
            <a:ext cx="850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46" name="Equation" r:id="rId11" imgW="850680" imgH="406080" progId="Equation.3">
                    <p:embed/>
                  </p:oleObj>
                </mc:Choice>
                <mc:Fallback>
                  <p:oleObj name="Equation" r:id="rId11" imgW="850680" imgH="406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794634" y="1523796"/>
                          <a:ext cx="850900" cy="406400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Text Box 87"/>
          <p:cNvSpPr txBox="1">
            <a:spLocks noChangeArrowheads="1"/>
          </p:cNvSpPr>
          <p:nvPr/>
        </p:nvSpPr>
        <p:spPr bwMode="auto">
          <a:xfrm>
            <a:off x="2717788" y="1966744"/>
            <a:ext cx="4563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</a:t>
            </a:r>
            <a:r>
              <a:rPr lang="pl-PL" sz="1800" dirty="0" smtClean="0">
                <a:solidFill>
                  <a:schemeClr val="tx1"/>
                </a:solidFill>
              </a:rPr>
              <a:t>Filtr dopasowany + próbkowanie</a:t>
            </a:r>
            <a:endParaRPr lang="pl-PL" sz="1800" dirty="0">
              <a:solidFill>
                <a:schemeClr val="tx1"/>
              </a:solidFill>
            </a:endParaRPr>
          </a:p>
        </p:txBody>
      </p:sp>
      <p:graphicFrame>
        <p:nvGraphicFramePr>
          <p:cNvPr id="37" name="Obiek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842596"/>
              </p:ext>
            </p:extLst>
          </p:nvPr>
        </p:nvGraphicFramePr>
        <p:xfrm>
          <a:off x="2693988" y="2441575"/>
          <a:ext cx="3470275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47" name="Equation" r:id="rId13" imgW="2565360" imgH="685800" progId="Equation.3">
                  <p:embed/>
                </p:oleObj>
              </mc:Choice>
              <mc:Fallback>
                <p:oleObj name="Equation" r:id="rId13" imgW="25653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93988" y="2441575"/>
                        <a:ext cx="3470275" cy="928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134226" y="3701578"/>
            <a:ext cx="8860655" cy="2962594"/>
            <a:chOff x="134226" y="3701578"/>
            <a:chExt cx="8860655" cy="2962594"/>
          </a:xfrm>
        </p:grpSpPr>
        <p:grpSp>
          <p:nvGrpSpPr>
            <p:cNvPr id="56" name="Grupa 55"/>
            <p:cNvGrpSpPr/>
            <p:nvPr/>
          </p:nvGrpSpPr>
          <p:grpSpPr>
            <a:xfrm>
              <a:off x="2169466" y="3701578"/>
              <a:ext cx="5150276" cy="1436565"/>
              <a:chOff x="1413033" y="4619373"/>
              <a:chExt cx="5150276" cy="1436565"/>
            </a:xfrm>
          </p:grpSpPr>
          <p:cxnSp>
            <p:nvCxnSpPr>
              <p:cNvPr id="39" name="Łącznik prosty ze strzałką 38"/>
              <p:cNvCxnSpPr/>
              <p:nvPr/>
            </p:nvCxnSpPr>
            <p:spPr bwMode="auto">
              <a:xfrm>
                <a:off x="1413033" y="5094643"/>
                <a:ext cx="1180397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40" name="Obiek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3940408"/>
                  </p:ext>
                </p:extLst>
              </p:nvPr>
            </p:nvGraphicFramePr>
            <p:xfrm>
              <a:off x="1785052" y="4778901"/>
              <a:ext cx="349200" cy="269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48" name="Równanie" r:id="rId15" imgW="279360" imgH="215640" progId="Equation.3">
                      <p:embed/>
                    </p:oleObj>
                  </mc:Choice>
                  <mc:Fallback>
                    <p:oleObj name="Równanie" r:id="rId15" imgW="2793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785052" y="4778901"/>
                            <a:ext cx="349200" cy="2695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1" name="Łącznik prosty ze strzałką 40"/>
              <p:cNvCxnSpPr/>
              <p:nvPr/>
            </p:nvCxnSpPr>
            <p:spPr bwMode="auto">
              <a:xfrm>
                <a:off x="4813534" y="5133378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2" name="Łącznik prosty ze strzałką 41"/>
              <p:cNvCxnSpPr/>
              <p:nvPr/>
            </p:nvCxnSpPr>
            <p:spPr bwMode="auto">
              <a:xfrm>
                <a:off x="5877074" y="5163610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3" name="Łącznik prosty 42"/>
              <p:cNvCxnSpPr/>
              <p:nvPr/>
            </p:nvCxnSpPr>
            <p:spPr bwMode="auto">
              <a:xfrm>
                <a:off x="5515562" y="4776378"/>
                <a:ext cx="361512" cy="38723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44" name="Obiekt 4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37752536"/>
                  </p:ext>
                </p:extLst>
              </p:nvPr>
            </p:nvGraphicFramePr>
            <p:xfrm>
              <a:off x="5801518" y="4714893"/>
              <a:ext cx="428400" cy="221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49" name="Równanie" r:id="rId17" imgW="342720" imgH="177480" progId="Equation.3">
                      <p:embed/>
                    </p:oleObj>
                  </mc:Choice>
                  <mc:Fallback>
                    <p:oleObj name="Równanie" r:id="rId17" imgW="342720" imgH="177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801518" y="4714893"/>
                            <a:ext cx="428400" cy="221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5" name="Łuk 44"/>
              <p:cNvSpPr/>
              <p:nvPr/>
            </p:nvSpPr>
            <p:spPr bwMode="auto">
              <a:xfrm rot="15939902">
                <a:off x="5511944" y="4752885"/>
                <a:ext cx="708920" cy="596587"/>
              </a:xfrm>
              <a:prstGeom prst="arc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46" name="Obiek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69016686"/>
                  </p:ext>
                </p:extLst>
              </p:nvPr>
            </p:nvGraphicFramePr>
            <p:xfrm>
              <a:off x="6123221" y="5239545"/>
              <a:ext cx="380700" cy="269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50" name="Równanie" r:id="rId18" imgW="304560" imgH="215640" progId="Equation.3">
                      <p:embed/>
                    </p:oleObj>
                  </mc:Choice>
                  <mc:Fallback>
                    <p:oleObj name="Równanie" r:id="rId18" imgW="3045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6123221" y="5239545"/>
                            <a:ext cx="380700" cy="2695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iek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8229133"/>
                  </p:ext>
                </p:extLst>
              </p:nvPr>
            </p:nvGraphicFramePr>
            <p:xfrm>
              <a:off x="4985108" y="4778900"/>
              <a:ext cx="317250" cy="269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51" name="Równanie" r:id="rId19" imgW="253800" imgH="215640" progId="Equation.3">
                      <p:embed/>
                    </p:oleObj>
                  </mc:Choice>
                  <mc:Fallback>
                    <p:oleObj name="Równanie" r:id="rId19" imgW="2538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985108" y="4778900"/>
                            <a:ext cx="317250" cy="2695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iekt 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6578400"/>
                  </p:ext>
                </p:extLst>
              </p:nvPr>
            </p:nvGraphicFramePr>
            <p:xfrm>
              <a:off x="2469154" y="4619373"/>
              <a:ext cx="918357" cy="989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52" name="Równanie" r:id="rId20" imgW="164880" imgH="177480" progId="Equation.3">
                      <p:embed/>
                    </p:oleObj>
                  </mc:Choice>
                  <mc:Fallback>
                    <p:oleObj name="Równanie" r:id="rId20" imgW="164880" imgH="177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2469154" y="4619373"/>
                            <a:ext cx="918357" cy="989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Obiekt 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0839090"/>
                  </p:ext>
                </p:extLst>
              </p:nvPr>
            </p:nvGraphicFramePr>
            <p:xfrm>
              <a:off x="3057422" y="5663040"/>
              <a:ext cx="317250" cy="269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53" name="Równanie" r:id="rId22" imgW="253800" imgH="215640" progId="Equation.3">
                      <p:embed/>
                    </p:oleObj>
                  </mc:Choice>
                  <mc:Fallback>
                    <p:oleObj name="Równanie" r:id="rId22" imgW="2538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3057422" y="5663040"/>
                            <a:ext cx="317250" cy="2695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2" name="Łącznik prosty 51"/>
              <p:cNvCxnSpPr/>
              <p:nvPr/>
            </p:nvCxnSpPr>
            <p:spPr bwMode="auto">
              <a:xfrm flipV="1">
                <a:off x="2905288" y="5403117"/>
                <a:ext cx="0" cy="652821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graphicFrame>
            <p:nvGraphicFramePr>
              <p:cNvPr id="53" name="Obiek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2889863"/>
                  </p:ext>
                </p:extLst>
              </p:nvPr>
            </p:nvGraphicFramePr>
            <p:xfrm>
              <a:off x="3844966" y="4746940"/>
              <a:ext cx="939800" cy="6969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54" name="Równanie" r:id="rId24" imgW="444240" imgH="330120" progId="Equation.3">
                      <p:embed/>
                    </p:oleObj>
                  </mc:Choice>
                  <mc:Fallback>
                    <p:oleObj name="Równanie" r:id="rId24" imgW="444240" imgH="33012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3844966" y="4746940"/>
                            <a:ext cx="939800" cy="696913"/>
                          </a:xfrm>
                          <a:prstGeom prst="rect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4" name="Łącznik prosty ze strzałką 53"/>
              <p:cNvCxnSpPr/>
              <p:nvPr/>
            </p:nvCxnSpPr>
            <p:spPr bwMode="auto">
              <a:xfrm flipV="1">
                <a:off x="3201112" y="5112790"/>
                <a:ext cx="607009" cy="1083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57" name="Text Box 87"/>
            <p:cNvSpPr txBox="1">
              <a:spLocks noChangeArrowheads="1"/>
            </p:cNvSpPr>
            <p:nvPr/>
          </p:nvSpPr>
          <p:spPr bwMode="auto">
            <a:xfrm>
              <a:off x="1708964" y="5174490"/>
              <a:ext cx="649068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800" dirty="0" smtClean="0">
                  <a:solidFill>
                    <a:schemeClr val="tx1"/>
                  </a:solidFill>
                </a:rPr>
                <a:t>Układ mnożący i  całkujący + próbkowanie = detektor korelacyjny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sp>
          <p:nvSpPr>
            <p:cNvPr id="58" name="Text Box 87"/>
            <p:cNvSpPr txBox="1">
              <a:spLocks noChangeArrowheads="1"/>
            </p:cNvSpPr>
            <p:nvPr/>
          </p:nvSpPr>
          <p:spPr bwMode="auto">
            <a:xfrm>
              <a:off x="134226" y="5648509"/>
              <a:ext cx="8860655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Filtr dopasowany (do sygnału nadawanego) można zastąpić szeregowym połączeniem układu mnożącego (sygnał odbierany</a:t>
              </a:r>
              <a:br>
                <a:rPr lang="pl-PL" sz="2000" b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z sygnałem nadawanym) i układu całkującego.</a:t>
              </a:r>
              <a:endParaRPr lang="pl-PL" sz="20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5" name="Prostokąt 34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38" name="pole tekstowe 37"/>
          <p:cNvSpPr txBox="1"/>
          <p:nvPr/>
        </p:nvSpPr>
        <p:spPr>
          <a:xfrm>
            <a:off x="68888" y="696379"/>
            <a:ext cx="559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Filtr dopasowany jako korelator</a:t>
            </a:r>
            <a:endParaRPr lang="pl-PL" sz="3200" b="1" baseline="-25000" dirty="0">
              <a:latin typeface="+mj-lt"/>
            </a:endParaRP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590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14</a:t>
            </a:fld>
            <a:endParaRPr lang="pl-PL" dirty="0"/>
          </a:p>
        </p:txBody>
      </p:sp>
      <p:grpSp>
        <p:nvGrpSpPr>
          <p:cNvPr id="21" name="Grupa 20"/>
          <p:cNvGrpSpPr/>
          <p:nvPr/>
        </p:nvGrpSpPr>
        <p:grpSpPr>
          <a:xfrm>
            <a:off x="296525" y="954420"/>
            <a:ext cx="8157569" cy="3446643"/>
            <a:chOff x="900529" y="967785"/>
            <a:chExt cx="8157569" cy="3446643"/>
          </a:xfrm>
        </p:grpSpPr>
        <p:cxnSp>
          <p:nvCxnSpPr>
            <p:cNvPr id="39" name="Łącznik prosty ze strzałką 38"/>
            <p:cNvCxnSpPr/>
            <p:nvPr/>
          </p:nvCxnSpPr>
          <p:spPr bwMode="auto">
            <a:xfrm flipV="1">
              <a:off x="1587007" y="1839467"/>
              <a:ext cx="465931" cy="255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7765208"/>
                </p:ext>
              </p:extLst>
            </p:nvPr>
          </p:nvGraphicFramePr>
          <p:xfrm>
            <a:off x="1709407" y="1523565"/>
            <a:ext cx="3492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0" name="Równanie" r:id="rId3" imgW="279360" imgH="215640" progId="Equation.3">
                    <p:embed/>
                  </p:oleObj>
                </mc:Choice>
                <mc:Fallback>
                  <p:oleObj name="Równanie" r:id="rId3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09407" y="1523565"/>
                          <a:ext cx="3492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Łącznik prosty ze strzałką 40"/>
            <p:cNvCxnSpPr/>
            <p:nvPr/>
          </p:nvCxnSpPr>
          <p:spPr bwMode="auto">
            <a:xfrm>
              <a:off x="4245805" y="1842018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Łącznik prosty ze strzałką 41"/>
            <p:cNvCxnSpPr/>
            <p:nvPr/>
          </p:nvCxnSpPr>
          <p:spPr bwMode="auto">
            <a:xfrm>
              <a:off x="6081177" y="2585793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Łącznik prosty 42"/>
            <p:cNvCxnSpPr/>
            <p:nvPr/>
          </p:nvCxnSpPr>
          <p:spPr bwMode="auto">
            <a:xfrm>
              <a:off x="5719665" y="2198561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463054"/>
                </p:ext>
              </p:extLst>
            </p:nvPr>
          </p:nvGraphicFramePr>
          <p:xfrm>
            <a:off x="6122335" y="2209726"/>
            <a:ext cx="428400" cy="221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1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122335" y="2209726"/>
                          <a:ext cx="428400" cy="221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Łuk 44"/>
            <p:cNvSpPr/>
            <p:nvPr/>
          </p:nvSpPr>
          <p:spPr bwMode="auto">
            <a:xfrm rot="15939902">
              <a:off x="5698645" y="2262145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6867331"/>
                </p:ext>
              </p:extLst>
            </p:nvPr>
          </p:nvGraphicFramePr>
          <p:xfrm>
            <a:off x="6327324" y="2661728"/>
            <a:ext cx="3807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2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327324" y="2661728"/>
                          <a:ext cx="3807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iek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1131618"/>
                </p:ext>
              </p:extLst>
            </p:nvPr>
          </p:nvGraphicFramePr>
          <p:xfrm>
            <a:off x="1901425" y="1328013"/>
            <a:ext cx="918357" cy="9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3" name="Równanie" r:id="rId9" imgW="164880" imgH="177480" progId="Equation.3">
                    <p:embed/>
                  </p:oleObj>
                </mc:Choice>
                <mc:Fallback>
                  <p:oleObj name="Równanie" r:id="rId9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01425" y="1328013"/>
                          <a:ext cx="918357" cy="98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iek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9128005"/>
                </p:ext>
              </p:extLst>
            </p:nvPr>
          </p:nvGraphicFramePr>
          <p:xfrm>
            <a:off x="2456657" y="2371479"/>
            <a:ext cx="39645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4" name="Równanie" r:id="rId11" imgW="317160" imgH="215640" progId="Equation.3">
                    <p:embed/>
                  </p:oleObj>
                </mc:Choice>
                <mc:Fallback>
                  <p:oleObj name="Równanie" r:id="rId11" imgW="3171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456657" y="2371479"/>
                          <a:ext cx="39645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Łącznik prosty 51"/>
            <p:cNvCxnSpPr/>
            <p:nvPr/>
          </p:nvCxnSpPr>
          <p:spPr bwMode="auto">
            <a:xfrm flipV="1">
              <a:off x="2337559" y="2111757"/>
              <a:ext cx="0" cy="6528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0933055"/>
                </p:ext>
              </p:extLst>
            </p:nvPr>
          </p:nvGraphicFramePr>
          <p:xfrm>
            <a:off x="3277237" y="1455580"/>
            <a:ext cx="939800" cy="6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5" name="Równanie" r:id="rId13" imgW="444240" imgH="330120" progId="Equation.3">
                    <p:embed/>
                  </p:oleObj>
                </mc:Choice>
                <mc:Fallback>
                  <p:oleObj name="Równanie" r:id="rId13" imgW="4442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277237" y="1455580"/>
                          <a:ext cx="939800" cy="69691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4" name="Łącznik prosty ze strzałką 53"/>
            <p:cNvCxnSpPr/>
            <p:nvPr/>
          </p:nvCxnSpPr>
          <p:spPr bwMode="auto">
            <a:xfrm flipV="1">
              <a:off x="2633383" y="1821430"/>
              <a:ext cx="607009" cy="108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>
              <a:off x="1587007" y="3491868"/>
              <a:ext cx="44750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0141742"/>
                </p:ext>
              </p:extLst>
            </p:nvPr>
          </p:nvGraphicFramePr>
          <p:xfrm>
            <a:off x="1709407" y="3173415"/>
            <a:ext cx="3492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6" name="Równanie" r:id="rId15" imgW="279360" imgH="215640" progId="Equation.3">
                    <p:embed/>
                  </p:oleObj>
                </mc:Choice>
                <mc:Fallback>
                  <p:oleObj name="Równanie" r:id="rId15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09407" y="3173415"/>
                          <a:ext cx="3492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1" name="Łącznik prosty ze strzałką 50"/>
            <p:cNvCxnSpPr/>
            <p:nvPr/>
          </p:nvCxnSpPr>
          <p:spPr bwMode="auto">
            <a:xfrm>
              <a:off x="4245805" y="3491868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64" name="Obiek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5548583"/>
                </p:ext>
              </p:extLst>
            </p:nvPr>
          </p:nvGraphicFramePr>
          <p:xfrm>
            <a:off x="1901425" y="2977863"/>
            <a:ext cx="918357" cy="9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7" name="Równanie" r:id="rId16" imgW="164880" imgH="177480" progId="Equation.3">
                    <p:embed/>
                  </p:oleObj>
                </mc:Choice>
                <mc:Fallback>
                  <p:oleObj name="Równanie" r:id="rId16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01425" y="2977863"/>
                          <a:ext cx="918357" cy="98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iek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5862113"/>
                </p:ext>
              </p:extLst>
            </p:nvPr>
          </p:nvGraphicFramePr>
          <p:xfrm>
            <a:off x="2469357" y="4020893"/>
            <a:ext cx="36495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8" name="Równanie" r:id="rId17" imgW="291960" imgH="215640" progId="Equation.3">
                    <p:embed/>
                  </p:oleObj>
                </mc:Choice>
                <mc:Fallback>
                  <p:oleObj name="Równanie" r:id="rId17" imgW="2919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2469357" y="4020893"/>
                          <a:ext cx="36495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6" name="Łącznik prosty 65"/>
            <p:cNvCxnSpPr/>
            <p:nvPr/>
          </p:nvCxnSpPr>
          <p:spPr bwMode="auto">
            <a:xfrm flipV="1">
              <a:off x="2337559" y="3761607"/>
              <a:ext cx="0" cy="6528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graphicFrame>
          <p:nvGraphicFramePr>
            <p:cNvPr id="67" name="Obiek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2399733"/>
                </p:ext>
              </p:extLst>
            </p:nvPr>
          </p:nvGraphicFramePr>
          <p:xfrm>
            <a:off x="3277237" y="3105430"/>
            <a:ext cx="939800" cy="6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29" name="Równanie" r:id="rId19" imgW="444240" imgH="330120" progId="Equation.3">
                    <p:embed/>
                  </p:oleObj>
                </mc:Choice>
                <mc:Fallback>
                  <p:oleObj name="Równanie" r:id="rId19" imgW="4442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277237" y="3105430"/>
                          <a:ext cx="939800" cy="69691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8" name="Łącznik prosty ze strzałką 67"/>
            <p:cNvCxnSpPr/>
            <p:nvPr/>
          </p:nvCxnSpPr>
          <p:spPr bwMode="auto">
            <a:xfrm flipV="1">
              <a:off x="2633383" y="3471280"/>
              <a:ext cx="607009" cy="108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1587007" y="1842018"/>
              <a:ext cx="0" cy="16498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Łącznik prosty ze strzałką 68"/>
            <p:cNvCxnSpPr/>
            <p:nvPr/>
          </p:nvCxnSpPr>
          <p:spPr bwMode="auto">
            <a:xfrm>
              <a:off x="900529" y="2617606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0" name="Obiek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992771"/>
                </p:ext>
              </p:extLst>
            </p:nvPr>
          </p:nvGraphicFramePr>
          <p:xfrm>
            <a:off x="1076080" y="2303020"/>
            <a:ext cx="34920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30" name="Równanie" r:id="rId20" imgW="279360" imgH="215640" progId="Equation.3">
                    <p:embed/>
                  </p:oleObj>
                </mc:Choice>
                <mc:Fallback>
                  <p:oleObj name="Równanie" r:id="rId20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76080" y="2303020"/>
                          <a:ext cx="34920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2" name="Łącznik prosty ze strzałką 71"/>
            <p:cNvCxnSpPr/>
            <p:nvPr/>
          </p:nvCxnSpPr>
          <p:spPr bwMode="auto">
            <a:xfrm>
              <a:off x="5168073" y="2644572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3" name="Obiek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6210507"/>
                </p:ext>
              </p:extLst>
            </p:nvPr>
          </p:nvGraphicFramePr>
          <p:xfrm>
            <a:off x="5302583" y="2362490"/>
            <a:ext cx="317250" cy="26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31" name="Równanie" r:id="rId21" imgW="253800" imgH="215640" progId="Equation.3">
                    <p:embed/>
                  </p:oleObj>
                </mc:Choice>
                <mc:Fallback>
                  <p:oleObj name="Równanie" r:id="rId21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5302583" y="2362490"/>
                          <a:ext cx="317250" cy="269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iek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9114786"/>
                </p:ext>
              </p:extLst>
            </p:nvPr>
          </p:nvGraphicFramePr>
          <p:xfrm>
            <a:off x="7672232" y="967785"/>
            <a:ext cx="1253700" cy="117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32" name="Equation" r:id="rId23" imgW="1002960" imgH="939600" progId="Equation.3">
                    <p:embed/>
                  </p:oleObj>
                </mc:Choice>
                <mc:Fallback>
                  <p:oleObj name="Equation" r:id="rId23" imgW="1002960" imgH="939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7672232" y="967785"/>
                          <a:ext cx="1253700" cy="1174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pole tekstowe 74"/>
            <p:cNvSpPr txBox="1"/>
            <p:nvPr/>
          </p:nvSpPr>
          <p:spPr>
            <a:xfrm>
              <a:off x="6803106" y="2237274"/>
              <a:ext cx="153760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</a:rPr>
                <a:t>u</a:t>
              </a:r>
              <a:r>
                <a:rPr lang="pl-PL" sz="1600" dirty="0" smtClean="0">
                  <a:solidFill>
                    <a:schemeClr val="tx1"/>
                  </a:solidFill>
                </a:rPr>
                <a:t>kład decyzyjny</a:t>
              </a:r>
            </a:p>
            <a:p>
              <a:pPr algn="ctr"/>
              <a:r>
                <a:rPr lang="pl-PL" sz="1600" dirty="0" smtClean="0">
                  <a:solidFill>
                    <a:schemeClr val="tx1"/>
                  </a:solidFill>
                </a:rPr>
                <a:t>próg</a:t>
              </a:r>
              <a:r>
                <a:rPr lang="pl-PL" sz="1600" i="1" dirty="0" smtClean="0">
                  <a:solidFill>
                    <a:schemeClr val="tx1"/>
                  </a:solidFill>
                </a:rPr>
                <a:t> </a:t>
              </a:r>
              <a:r>
                <a:rPr lang="pl-PL" sz="1600" i="1" dirty="0" err="1" smtClean="0">
                  <a:solidFill>
                    <a:schemeClr val="tx1"/>
                  </a:solidFill>
                </a:rPr>
                <a:t>k</a:t>
              </a:r>
              <a:r>
                <a:rPr lang="pl-PL" sz="1600" baseline="-25000" dirty="0" err="1" smtClean="0">
                  <a:solidFill>
                    <a:schemeClr val="tx1"/>
                  </a:solidFill>
                </a:rPr>
                <a:t>opt</a:t>
              </a:r>
              <a:endParaRPr lang="pl-PL" sz="1600" i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6" name="Prostokąt 75"/>
            <p:cNvSpPr/>
            <p:nvPr/>
          </p:nvSpPr>
          <p:spPr bwMode="auto">
            <a:xfrm>
              <a:off x="6767412" y="2232002"/>
              <a:ext cx="1591592" cy="61606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7" name="Łącznik prosty ze strzałką 76"/>
            <p:cNvCxnSpPr/>
            <p:nvPr/>
          </p:nvCxnSpPr>
          <p:spPr bwMode="auto">
            <a:xfrm>
              <a:off x="8371863" y="2578893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8" name="Obiek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952805"/>
                </p:ext>
              </p:extLst>
            </p:nvPr>
          </p:nvGraphicFramePr>
          <p:xfrm>
            <a:off x="4633857" y="2265709"/>
            <a:ext cx="669247" cy="720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33" name="Równanie" r:id="rId25" imgW="164880" imgH="177480" progId="Equation.3">
                    <p:embed/>
                  </p:oleObj>
                </mc:Choice>
                <mc:Fallback>
                  <p:oleObj name="Równanie" r:id="rId25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4633857" y="2265709"/>
                          <a:ext cx="669247" cy="7207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Łącznik prosty ze strzałką 9"/>
            <p:cNvCxnSpPr/>
            <p:nvPr/>
          </p:nvCxnSpPr>
          <p:spPr bwMode="auto">
            <a:xfrm>
              <a:off x="4932040" y="1839467"/>
              <a:ext cx="0" cy="57070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Łącznik prosty ze strzałką 11"/>
            <p:cNvCxnSpPr/>
            <p:nvPr/>
          </p:nvCxnSpPr>
          <p:spPr bwMode="auto">
            <a:xfrm flipV="1">
              <a:off x="4932040" y="2822049"/>
              <a:ext cx="0" cy="66981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pole tekstowe 12"/>
            <p:cNvSpPr txBox="1"/>
            <p:nvPr/>
          </p:nvSpPr>
          <p:spPr>
            <a:xfrm>
              <a:off x="4968480" y="1968810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b="1" dirty="0" smtClean="0">
                  <a:solidFill>
                    <a:schemeClr val="tx1"/>
                  </a:solidFill>
                </a:rPr>
                <a:t>+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79" name="pole tekstowe 78"/>
            <p:cNvSpPr txBox="1"/>
            <p:nvPr/>
          </p:nvSpPr>
          <p:spPr>
            <a:xfrm>
              <a:off x="4968480" y="2860402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b="1" dirty="0">
                  <a:solidFill>
                    <a:schemeClr val="tx1"/>
                  </a:solidFill>
                </a:rPr>
                <a:t>−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81" name="Text Box 87"/>
          <p:cNvSpPr txBox="1">
            <a:spLocks noChangeArrowheads="1"/>
          </p:cNvSpPr>
          <p:nvPr/>
        </p:nvSpPr>
        <p:spPr bwMode="auto">
          <a:xfrm>
            <a:off x="206516" y="5619253"/>
            <a:ext cx="88009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 przypadku, gdy energie sygnałów kodu są jednakowe </a:t>
            </a:r>
            <a:r>
              <a:rPr lang="pl-PL" sz="2200" b="1" i="1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pl-PL" sz="2200" b="1" baseline="-250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pl-PL" sz="2200" b="1" dirty="0" smtClean="0">
                <a:solidFill>
                  <a:schemeClr val="tx1"/>
                </a:solidFill>
                <a:latin typeface="+mj-lt"/>
              </a:rPr>
              <a:t> = </a:t>
            </a:r>
            <a:r>
              <a:rPr lang="pl-PL" sz="2200" b="1" i="1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pl-PL" sz="2200" b="1" baseline="-25000" dirty="0" smtClean="0">
                <a:solidFill>
                  <a:schemeClr val="tx1"/>
                </a:solidFill>
                <a:latin typeface="+mj-lt"/>
              </a:rPr>
              <a:t>2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,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mamy zawsze </a:t>
            </a:r>
            <a:r>
              <a:rPr lang="pl-PL" sz="2200" b="1" i="1" dirty="0" err="1" smtClean="0">
                <a:solidFill>
                  <a:schemeClr val="tx1"/>
                </a:solidFill>
                <a:latin typeface="+mj-lt"/>
              </a:rPr>
              <a:t>k</a:t>
            </a:r>
            <a:r>
              <a:rPr lang="pl-PL" sz="2200" b="1" baseline="-25000" dirty="0" err="1" smtClean="0">
                <a:solidFill>
                  <a:schemeClr val="tx1"/>
                </a:solidFill>
                <a:latin typeface="+mj-lt"/>
              </a:rPr>
              <a:t>opt</a:t>
            </a:r>
            <a:r>
              <a:rPr lang="pl-PL" sz="2200" b="1" dirty="0" smtClean="0">
                <a:solidFill>
                  <a:schemeClr val="tx1"/>
                </a:solidFill>
                <a:latin typeface="+mj-lt"/>
              </a:rPr>
              <a:t> = 0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, a co za tym idzie, próg optymalny nie zależy od korelacji </a:t>
            </a:r>
            <a:r>
              <a:rPr lang="el-GR" sz="2200" b="1" i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ρ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między sygnałami kodu.</a:t>
            </a:r>
          </a:p>
        </p:txBody>
      </p:sp>
      <p:sp>
        <p:nvSpPr>
          <p:cNvPr id="47" name="Prostokąt 46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55" name="pole tekstowe 54"/>
          <p:cNvSpPr txBox="1"/>
          <p:nvPr/>
        </p:nvSpPr>
        <p:spPr>
          <a:xfrm>
            <a:off x="68888" y="696379"/>
            <a:ext cx="6540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Detekcja korelacyjna kodu binarnego</a:t>
            </a:r>
            <a:endParaRPr lang="pl-PL" sz="3200" b="1" baseline="-25000" dirty="0">
              <a:latin typeface="+mj-lt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5622440" y="3224715"/>
            <a:ext cx="3595343" cy="2489664"/>
            <a:chOff x="5627236" y="3198094"/>
            <a:chExt cx="3595343" cy="2489664"/>
          </a:xfrm>
        </p:grpSpPr>
        <p:graphicFrame>
          <p:nvGraphicFramePr>
            <p:cNvPr id="80" name="Obiek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5551195"/>
                </p:ext>
              </p:extLst>
            </p:nvPr>
          </p:nvGraphicFramePr>
          <p:xfrm>
            <a:off x="5637791" y="3897118"/>
            <a:ext cx="2438100" cy="1790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934" name="Equation" r:id="rId27" imgW="1625400" imgH="1193760" progId="Equation.3">
                    <p:embed/>
                  </p:oleObj>
                </mc:Choice>
                <mc:Fallback>
                  <p:oleObj name="Equation" r:id="rId27" imgW="1625400" imgH="11937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5637791" y="3897118"/>
                          <a:ext cx="2438100" cy="17906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8175859" y="4322944"/>
              <a:ext cx="739541" cy="739541"/>
            </a:xfrm>
            <a:prstGeom prst="rect">
              <a:avLst/>
            </a:prstGeom>
            <a:noFill/>
          </p:spPr>
        </p:pic>
        <p:sp>
          <p:nvSpPr>
            <p:cNvPr id="3" name="pole tekstowe 2"/>
            <p:cNvSpPr txBox="1"/>
            <p:nvPr/>
          </p:nvSpPr>
          <p:spPr bwMode="auto">
            <a:xfrm>
              <a:off x="5627236" y="3198094"/>
              <a:ext cx="359534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n-lt"/>
                </a:rPr>
                <a:t>Wyznacz wartość </a:t>
              </a:r>
              <a:r>
                <a:rPr lang="pl-PL" sz="1800" b="1" i="1" dirty="0" err="1" smtClean="0">
                  <a:solidFill>
                    <a:schemeClr val="tx1"/>
                  </a:solidFill>
                  <a:latin typeface="+mj-lt"/>
                </a:rPr>
                <a:t>k</a:t>
              </a:r>
              <a:r>
                <a:rPr lang="pl-PL" sz="1800" b="1" baseline="-25000" dirty="0" err="1" smtClean="0">
                  <a:solidFill>
                    <a:schemeClr val="tx1"/>
                  </a:solidFill>
                  <a:latin typeface="+mn-lt"/>
                </a:rPr>
                <a:t>opt</a:t>
              </a:r>
              <a:r>
                <a:rPr lang="pl-PL" sz="1600" b="1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600" b="1" dirty="0" smtClean="0">
                  <a:solidFill>
                    <a:schemeClr val="tx1"/>
                  </a:solidFill>
                  <a:latin typeface="+mn-lt"/>
                </a:rPr>
                <a:t>w zależności</a:t>
              </a:r>
              <a:br>
                <a:rPr lang="pl-PL" sz="1600" b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b="1" dirty="0" smtClean="0">
                  <a:solidFill>
                    <a:schemeClr val="tx1"/>
                  </a:solidFill>
                  <a:latin typeface="+mn-lt"/>
                </a:rPr>
                <a:t>od energii sygnałów </a:t>
              </a:r>
              <a:r>
                <a:rPr lang="pl-PL" sz="1800" b="1" i="1" dirty="0" smtClean="0">
                  <a:solidFill>
                    <a:schemeClr val="tx1"/>
                  </a:solidFill>
                  <a:latin typeface="+mj-lt"/>
                </a:rPr>
                <a:t>E</a:t>
              </a:r>
              <a:r>
                <a:rPr lang="pl-PL" sz="1800" b="1" dirty="0" smtClean="0">
                  <a:solidFill>
                    <a:schemeClr val="tx1"/>
                  </a:solidFill>
                  <a:latin typeface="+mj-lt"/>
                </a:rPr>
                <a:t>1, </a:t>
              </a:r>
              <a:r>
                <a:rPr lang="pl-PL" sz="1800" b="1" i="1" dirty="0" smtClean="0">
                  <a:solidFill>
                    <a:schemeClr val="tx1"/>
                  </a:solidFill>
                  <a:latin typeface="+mj-lt"/>
                </a:rPr>
                <a:t>E</a:t>
              </a:r>
              <a:r>
                <a:rPr lang="pl-PL" sz="1800" b="1" dirty="0" smtClean="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597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15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3567" y="127196"/>
            <a:ext cx="3128283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Podsumowanie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1510" y="957428"/>
            <a:ext cx="8196389" cy="270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Filtr dopasowany jest próbą znalezienia lepszego sposobu detekcji aniżeli próbkowanie połączone </a:t>
            </a:r>
            <a:r>
              <a:rPr lang="pl-PL" sz="2000" b="1" kern="0" smtClean="0"/>
              <a:t>z </a:t>
            </a:r>
            <a:r>
              <a:rPr lang="pl-PL" sz="2000" b="1" kern="0" smtClean="0"/>
              <a:t>warunkiem</a:t>
            </a:r>
            <a:br>
              <a:rPr lang="pl-PL" sz="2000" b="1" kern="0" smtClean="0"/>
            </a:br>
            <a:r>
              <a:rPr lang="pl-PL" sz="2000" b="1" kern="0" smtClean="0"/>
              <a:t>IMS </a:t>
            </a:r>
            <a:r>
              <a:rPr lang="pl-PL" sz="2000" b="1" kern="0" dirty="0" smtClean="0"/>
              <a:t>= 0.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Odpowiedź impulsowa filtru dopasowanego „powiela” kształt </a:t>
            </a:r>
            <a:r>
              <a:rPr lang="pl-PL" sz="2000" b="1" kern="0" dirty="0" err="1" smtClean="0"/>
              <a:t>detekowanych</a:t>
            </a:r>
            <a:r>
              <a:rPr lang="pl-PL" sz="2000" b="1" kern="0" dirty="0" smtClean="0"/>
              <a:t> sygnałów (</a:t>
            </a:r>
            <a:r>
              <a:rPr lang="pl-PL" sz="2000" b="1" kern="0" dirty="0"/>
              <a:t>z</a:t>
            </a:r>
            <a:r>
              <a:rPr lang="pl-PL" sz="2000" b="1" kern="0" dirty="0" smtClean="0"/>
              <a:t> uwzględnieniem przesunięcia i odwrócenia w dziedzinie czasu).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Filtr dopasowany zapewnia w chwili próbkowania maksymalną wartość szumowej separacji sygnałów.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Działanie filtru dopasowanego można interpretować jako wyznaczenie korelacji (podobieństwa) pomiędzy sygnałem odebranym a sygnałami nadawanymi.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Efektywność filtru dopasowanego jest taka sama jak detektora z próbkowaniem i IMS = 0.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pl-PL" sz="2000" b="1" kern="0" dirty="0" smtClean="0"/>
              <a:t>Filtr dopasowany w implementacji korelacyjnej zapewnia możliwość detekcji ortogonalnych sygnałów kluczowania (ASK, FSK, PSK).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Tx/>
              <a:buChar char="•"/>
            </a:pPr>
            <a:endParaRPr lang="pl-PL" sz="2000" b="1" kern="0" dirty="0" smtClean="0"/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b="1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2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2</a:t>
            </a:fld>
            <a:endParaRPr lang="pl-PL"/>
          </a:p>
        </p:txBody>
      </p:sp>
      <p:sp>
        <p:nvSpPr>
          <p:cNvPr id="3" name="Text Box 123"/>
          <p:cNvSpPr txBox="1">
            <a:spLocks noChangeArrowheads="1"/>
          </p:cNvSpPr>
          <p:nvPr/>
        </p:nvSpPr>
        <p:spPr bwMode="auto">
          <a:xfrm>
            <a:off x="101917" y="834604"/>
            <a:ext cx="8207273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spcAft>
                <a:spcPts val="600"/>
              </a:spcAft>
              <a:buAutoNum type="arabicPeriod"/>
            </a:pPr>
            <a:r>
              <a:rPr lang="pl-PL" sz="1600" b="1" dirty="0" smtClean="0">
                <a:solidFill>
                  <a:srgbClr val="FF0000"/>
                </a:solidFill>
                <a:latin typeface="+mn-lt"/>
              </a:rPr>
              <a:t>Czy jest możliwe inne podejście do detekcji sygnałów cyfrowych (bez </a:t>
            </a:r>
            <a:r>
              <a:rPr lang="pl-PL" sz="1600" b="1" dirty="0" smtClean="0">
                <a:solidFill>
                  <a:srgbClr val="FF0000"/>
                </a:solidFill>
                <a:latin typeface="+mn-lt"/>
              </a:rPr>
              <a:t>ograniczającego warunku </a:t>
            </a:r>
            <a:r>
              <a:rPr lang="pl-PL" sz="1600" b="1" dirty="0" smtClean="0">
                <a:solidFill>
                  <a:srgbClr val="FF0000"/>
                </a:solidFill>
                <a:latin typeface="+mn-lt"/>
              </a:rPr>
              <a:t>IMS = 0)?</a:t>
            </a:r>
          </a:p>
          <a:p>
            <a:pPr marL="342900" indent="-342900" algn="l">
              <a:buFontTx/>
              <a:buAutoNum type="arabicPeriod"/>
            </a:pPr>
            <a:r>
              <a:rPr lang="pl-PL" sz="1600" b="1" dirty="0">
                <a:solidFill>
                  <a:srgbClr val="FF0000"/>
                </a:solidFill>
                <a:latin typeface="+mn-lt"/>
              </a:rPr>
              <a:t>Czy wartość </a:t>
            </a:r>
            <a:r>
              <a:rPr lang="pl-PL" sz="1600" b="1" dirty="0" err="1">
                <a:solidFill>
                  <a:srgbClr val="FF0000"/>
                </a:solidFill>
                <a:latin typeface="+mn-lt"/>
              </a:rPr>
              <a:t>SNR</a:t>
            </a:r>
            <a:r>
              <a:rPr lang="pl-PL" sz="1600" b="1" baseline="-25000" dirty="0" err="1">
                <a:solidFill>
                  <a:srgbClr val="FF0000"/>
                </a:solidFill>
                <a:latin typeface="+mn-lt"/>
              </a:rPr>
              <a:t>max</a:t>
            </a:r>
            <a:r>
              <a:rPr lang="pl-PL" sz="1600" b="1" dirty="0">
                <a:solidFill>
                  <a:srgbClr val="FF0000"/>
                </a:solidFill>
                <a:latin typeface="+mn-lt"/>
              </a:rPr>
              <a:t> zapewniająca minimalną wartość błędów </a:t>
            </a:r>
            <a:r>
              <a:rPr lang="pl-PL" sz="1800" b="1" i="1" dirty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1800" b="1" baseline="-25000" dirty="0">
                <a:solidFill>
                  <a:srgbClr val="FF0000"/>
                </a:solidFill>
                <a:latin typeface="+mj-lt"/>
              </a:rPr>
              <a:t>E</a:t>
            </a:r>
            <a:r>
              <a:rPr lang="pl-PL" sz="1600" b="1" dirty="0">
                <a:solidFill>
                  <a:srgbClr val="FF0000"/>
                </a:solidFill>
                <a:latin typeface="+mn-lt"/>
              </a:rPr>
              <a:t> może zależeć od kształtu impulsów kodujących?</a:t>
            </a:r>
          </a:p>
        </p:txBody>
      </p:sp>
      <p:sp>
        <p:nvSpPr>
          <p:cNvPr id="4" name="Text Box 123"/>
          <p:cNvSpPr txBox="1">
            <a:spLocks noChangeArrowheads="1"/>
          </p:cNvSpPr>
          <p:nvPr/>
        </p:nvSpPr>
        <p:spPr bwMode="auto">
          <a:xfrm>
            <a:off x="42269" y="5600525"/>
            <a:ext cx="88096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 startAt="2"/>
            </a:pPr>
            <a:r>
              <a:rPr lang="pl-PL" sz="1600" b="1" dirty="0" smtClean="0">
                <a:latin typeface="+mn-lt"/>
              </a:rPr>
              <a:t>Maksymalna wartość odstępu sygnał-szum </a:t>
            </a:r>
            <a:r>
              <a:rPr lang="pl-PL" sz="1600" b="1" dirty="0" err="1">
                <a:latin typeface="+mn-lt"/>
              </a:rPr>
              <a:t>SNR</a:t>
            </a:r>
            <a:r>
              <a:rPr lang="pl-PL" sz="1600" b="1" baseline="-25000" dirty="0" err="1">
                <a:latin typeface="+mn-lt"/>
              </a:rPr>
              <a:t>max</a:t>
            </a:r>
            <a:r>
              <a:rPr lang="pl-PL" sz="1600" b="1" baseline="-25000" dirty="0"/>
              <a:t> </a:t>
            </a:r>
            <a:r>
              <a:rPr lang="pl-PL" sz="1600" b="1" baseline="-25000" dirty="0" smtClean="0"/>
              <a:t> </a:t>
            </a:r>
            <a:r>
              <a:rPr lang="pl-PL" sz="1600" b="1" dirty="0" smtClean="0">
                <a:latin typeface="+mn-lt"/>
              </a:rPr>
              <a:t>i w konsekwencji minimalny błąd </a:t>
            </a:r>
            <a:r>
              <a:rPr lang="pl-PL" sz="1800" b="1" i="1" dirty="0" smtClean="0">
                <a:latin typeface="+mj-lt"/>
              </a:rPr>
              <a:t>P</a:t>
            </a:r>
            <a:r>
              <a:rPr lang="pl-PL" sz="1800" b="1" baseline="-25000" dirty="0" smtClean="0">
                <a:latin typeface="+mj-lt"/>
              </a:rPr>
              <a:t>E</a:t>
            </a:r>
            <a:r>
              <a:rPr lang="pl-PL" sz="1600" b="1" dirty="0" smtClean="0">
                <a:latin typeface="+mn-lt"/>
              </a:rPr>
              <a:t> nie zależy bezpośrednio od kształtu sygnałów kodujących </a:t>
            </a:r>
            <a:r>
              <a:rPr lang="pl-PL" sz="1800" b="1" i="1" dirty="0" smtClean="0">
                <a:latin typeface="+mj-lt"/>
              </a:rPr>
              <a:t>s</a:t>
            </a:r>
            <a:r>
              <a:rPr lang="pl-PL" sz="1800" b="1" baseline="-25000" dirty="0" smtClean="0">
                <a:latin typeface="+mj-lt"/>
              </a:rPr>
              <a:t>1</a:t>
            </a:r>
            <a:r>
              <a:rPr lang="pl-PL" sz="1800" b="1" dirty="0" smtClean="0">
                <a:latin typeface="+mj-lt"/>
              </a:rPr>
              <a:t>(</a:t>
            </a:r>
            <a:r>
              <a:rPr lang="pl-PL" sz="1800" b="1" i="1" dirty="0" smtClean="0">
                <a:latin typeface="+mj-lt"/>
              </a:rPr>
              <a:t>t</a:t>
            </a:r>
            <a:r>
              <a:rPr lang="pl-PL" sz="1800" b="1" dirty="0" smtClean="0">
                <a:latin typeface="+mj-lt"/>
              </a:rPr>
              <a:t>), </a:t>
            </a:r>
            <a:r>
              <a:rPr lang="pl-PL" sz="1800" b="1" i="1" dirty="0" smtClean="0">
                <a:latin typeface="+mj-lt"/>
              </a:rPr>
              <a:t>s</a:t>
            </a:r>
            <a:r>
              <a:rPr lang="pl-PL" sz="1800" b="1" baseline="-25000" dirty="0" smtClean="0">
                <a:latin typeface="+mj-lt"/>
              </a:rPr>
              <a:t>2</a:t>
            </a:r>
            <a:r>
              <a:rPr lang="pl-PL" sz="1800" b="1" dirty="0" smtClean="0">
                <a:latin typeface="+mj-lt"/>
              </a:rPr>
              <a:t>(</a:t>
            </a:r>
            <a:r>
              <a:rPr lang="pl-PL" sz="1800" b="1" i="1" dirty="0" smtClean="0">
                <a:latin typeface="+mj-lt"/>
              </a:rPr>
              <a:t>t</a:t>
            </a:r>
            <a:r>
              <a:rPr lang="pl-PL" sz="1800" b="1" dirty="0" smtClean="0">
                <a:latin typeface="+mj-lt"/>
              </a:rPr>
              <a:t>)</a:t>
            </a:r>
            <a:r>
              <a:rPr lang="pl-PL" sz="1600" b="1" dirty="0" smtClean="0">
                <a:latin typeface="+mn-lt"/>
              </a:rPr>
              <a:t>, zależy natomiast od ich uśrednionej energii i wzajemnej korelacji (podobieństwa).</a:t>
            </a:r>
          </a:p>
        </p:txBody>
      </p:sp>
      <p:sp>
        <p:nvSpPr>
          <p:cNvPr id="41" name="pole tekstowe 40"/>
          <p:cNvSpPr txBox="1"/>
          <p:nvPr/>
        </p:nvSpPr>
        <p:spPr>
          <a:xfrm>
            <a:off x="17613" y="4691315"/>
            <a:ext cx="92528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pl-PL" sz="1600" b="1" dirty="0" smtClean="0">
                <a:latin typeface="+mn-lt"/>
              </a:rPr>
              <a:t>Zmiana koncepcji odbiornika: korelator bada podobieństwo odebranego sygnału (za czas</a:t>
            </a:r>
          </a:p>
          <a:p>
            <a:pPr algn="l"/>
            <a:r>
              <a:rPr lang="pl-PL" sz="1600" b="1" dirty="0" smtClean="0">
                <a:latin typeface="+mn-lt"/>
              </a:rPr>
              <a:t>      trwania taktu) z sygnałami kodującymi </a:t>
            </a:r>
            <a:r>
              <a:rPr lang="pl-PL" sz="1800" b="1" i="1" dirty="0" smtClean="0">
                <a:latin typeface="+mj-lt"/>
              </a:rPr>
              <a:t>s</a:t>
            </a:r>
            <a:r>
              <a:rPr lang="pl-PL" sz="1800" b="1" baseline="-25000" dirty="0" smtClean="0">
                <a:latin typeface="+mj-lt"/>
              </a:rPr>
              <a:t>1</a:t>
            </a:r>
            <a:r>
              <a:rPr lang="pl-PL" sz="1800" b="1" dirty="0" smtClean="0">
                <a:latin typeface="+mj-lt"/>
              </a:rPr>
              <a:t>(</a:t>
            </a:r>
            <a:r>
              <a:rPr lang="pl-PL" sz="1800" b="1" i="1" dirty="0" smtClean="0">
                <a:latin typeface="+mj-lt"/>
              </a:rPr>
              <a:t>t</a:t>
            </a:r>
            <a:r>
              <a:rPr lang="pl-PL" sz="1800" b="1" dirty="0" smtClean="0">
                <a:latin typeface="+mj-lt"/>
              </a:rPr>
              <a:t>)</a:t>
            </a:r>
            <a:r>
              <a:rPr lang="pl-PL" sz="1600" b="1" dirty="0" smtClean="0">
                <a:latin typeface="+mn-lt"/>
              </a:rPr>
              <a:t> oraz </a:t>
            </a:r>
            <a:r>
              <a:rPr lang="pl-PL" sz="1800" b="1" i="1" dirty="0" smtClean="0">
                <a:latin typeface="+mj-lt"/>
              </a:rPr>
              <a:t>s</a:t>
            </a:r>
            <a:r>
              <a:rPr lang="pl-PL" sz="1800" b="1" baseline="-25000" dirty="0" smtClean="0">
                <a:latin typeface="+mj-lt"/>
              </a:rPr>
              <a:t>2</a:t>
            </a:r>
            <a:r>
              <a:rPr lang="pl-PL" sz="1800" b="1" dirty="0" smtClean="0">
                <a:latin typeface="+mj-lt"/>
              </a:rPr>
              <a:t>(</a:t>
            </a:r>
            <a:r>
              <a:rPr lang="pl-PL" sz="1800" b="1" i="1" dirty="0" smtClean="0">
                <a:latin typeface="+mj-lt"/>
              </a:rPr>
              <a:t>t</a:t>
            </a:r>
            <a:r>
              <a:rPr lang="pl-PL" sz="1800" b="1" dirty="0" smtClean="0">
                <a:latin typeface="+mj-lt"/>
              </a:rPr>
              <a:t>)</a:t>
            </a:r>
            <a:r>
              <a:rPr lang="pl-PL" sz="1600" b="1" dirty="0" smtClean="0">
                <a:latin typeface="+mn-lt"/>
              </a:rPr>
              <a:t>. W zależności od wartości korelacji</a:t>
            </a:r>
          </a:p>
          <a:p>
            <a:pPr algn="l"/>
            <a:r>
              <a:rPr lang="pl-PL" sz="1600" b="1" dirty="0" smtClean="0">
                <a:latin typeface="+mn-lt"/>
              </a:rPr>
              <a:t>      detektor decyduje o nadaniu symbolu „1”</a:t>
            </a:r>
            <a:r>
              <a:rPr lang="pl-PL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˅”0”.  </a:t>
            </a:r>
            <a:r>
              <a:rPr lang="pl-PL" sz="1600" b="1" dirty="0" smtClean="0">
                <a:latin typeface="+mn-lt"/>
              </a:rPr>
              <a:t>Korelację </a:t>
            </a:r>
            <a:r>
              <a:rPr lang="pl-PL" sz="1600" b="1" dirty="0">
                <a:latin typeface="+mn-lt"/>
              </a:rPr>
              <a:t>realizuje </a:t>
            </a:r>
            <a:r>
              <a:rPr lang="pl-PL" sz="1600" b="1" dirty="0" smtClean="0">
                <a:latin typeface="+mn-lt"/>
              </a:rPr>
              <a:t>filtr dopasowany.</a:t>
            </a:r>
            <a:endParaRPr lang="pl-PL" sz="1600" b="1" dirty="0">
              <a:latin typeface="+mn-lt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161510" y="98630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6194154" y="651944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50" name="Grupa 49"/>
          <p:cNvGrpSpPr/>
          <p:nvPr/>
        </p:nvGrpSpPr>
        <p:grpSpPr>
          <a:xfrm>
            <a:off x="1559697" y="1997928"/>
            <a:ext cx="6696781" cy="2670423"/>
            <a:chOff x="1559697" y="1997928"/>
            <a:chExt cx="6696781" cy="2670423"/>
          </a:xfrm>
        </p:grpSpPr>
        <p:grpSp>
          <p:nvGrpSpPr>
            <p:cNvPr id="5" name="Grupa 4"/>
            <p:cNvGrpSpPr/>
            <p:nvPr/>
          </p:nvGrpSpPr>
          <p:grpSpPr>
            <a:xfrm>
              <a:off x="1559697" y="1997928"/>
              <a:ext cx="5901257" cy="2670423"/>
              <a:chOff x="1579178" y="2020907"/>
              <a:chExt cx="5901257" cy="2670423"/>
            </a:xfrm>
          </p:grpSpPr>
          <p:sp>
            <p:nvSpPr>
              <p:cNvPr id="6" name="Line 9261"/>
              <p:cNvSpPr>
                <a:spLocks noChangeShapeType="1"/>
              </p:cNvSpPr>
              <p:nvPr/>
            </p:nvSpPr>
            <p:spPr bwMode="auto">
              <a:xfrm flipV="1">
                <a:off x="6339018" y="3063001"/>
                <a:ext cx="515938" cy="317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" name="Text Box 9304"/>
              <p:cNvSpPr txBox="1">
                <a:spLocks noChangeArrowheads="1"/>
              </p:cNvSpPr>
              <p:nvPr/>
            </p:nvSpPr>
            <p:spPr bwMode="auto">
              <a:xfrm>
                <a:off x="6489835" y="3208419"/>
                <a:ext cx="9906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b="1" i="1" dirty="0"/>
                  <a:t> 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pl-PL" sz="1400" baseline="-25000" dirty="0" smtClean="0">
                    <a:solidFill>
                      <a:schemeClr val="tx1"/>
                    </a:solidFill>
                  </a:rPr>
                  <a:t>0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pl-PL" sz="1400" dirty="0">
                    <a:solidFill>
                      <a:schemeClr val="tx1"/>
                    </a:solidFill>
                  </a:rPr>
                  <a:t>= 1/</a:t>
                </a:r>
                <a:r>
                  <a:rPr lang="pl-PL" sz="1400" i="1" dirty="0">
                    <a:solidFill>
                      <a:schemeClr val="tx1"/>
                    </a:solidFill>
                  </a:rPr>
                  <a:t>T</a:t>
                </a:r>
                <a:endParaRPr lang="el-GR" sz="1100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Line 9309"/>
              <p:cNvSpPr>
                <a:spLocks noChangeShapeType="1"/>
              </p:cNvSpPr>
              <p:nvPr/>
            </p:nvSpPr>
            <p:spPr bwMode="auto">
              <a:xfrm rot="10800000">
                <a:off x="2610412" y="3555857"/>
                <a:ext cx="0" cy="7683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9310"/>
              <p:cNvSpPr>
                <a:spLocks noChangeShapeType="1"/>
              </p:cNvSpPr>
              <p:nvPr/>
            </p:nvSpPr>
            <p:spPr bwMode="auto">
              <a:xfrm>
                <a:off x="2610412" y="4322620"/>
                <a:ext cx="7651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" name="Line 9313"/>
              <p:cNvSpPr>
                <a:spLocks noChangeShapeType="1"/>
              </p:cNvSpPr>
              <p:nvPr/>
            </p:nvSpPr>
            <p:spPr bwMode="auto">
              <a:xfrm>
                <a:off x="2610412" y="4322620"/>
                <a:ext cx="269875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Line 9315"/>
              <p:cNvSpPr>
                <a:spLocks noChangeShapeType="1"/>
              </p:cNvSpPr>
              <p:nvPr/>
            </p:nvSpPr>
            <p:spPr bwMode="auto">
              <a:xfrm rot="16200000">
                <a:off x="2745350" y="4187682"/>
                <a:ext cx="269875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Line 9316"/>
              <p:cNvSpPr>
                <a:spLocks noChangeShapeType="1"/>
              </p:cNvSpPr>
              <p:nvPr/>
            </p:nvSpPr>
            <p:spPr bwMode="auto">
              <a:xfrm rot="16200000">
                <a:off x="2745350" y="3917807"/>
                <a:ext cx="269875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9317"/>
              <p:cNvSpPr>
                <a:spLocks noChangeShapeType="1"/>
              </p:cNvSpPr>
              <p:nvPr/>
            </p:nvSpPr>
            <p:spPr bwMode="auto">
              <a:xfrm>
                <a:off x="2880287" y="3782870"/>
                <a:ext cx="269875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9318"/>
              <p:cNvSpPr>
                <a:spLocks noChangeShapeType="1"/>
              </p:cNvSpPr>
              <p:nvPr/>
            </p:nvSpPr>
            <p:spPr bwMode="auto">
              <a:xfrm>
                <a:off x="3150162" y="4276582"/>
                <a:ext cx="0" cy="904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9319"/>
              <p:cNvSpPr>
                <a:spLocks noChangeShapeType="1"/>
              </p:cNvSpPr>
              <p:nvPr/>
            </p:nvSpPr>
            <p:spPr bwMode="auto">
              <a:xfrm rot="16200000">
                <a:off x="2612000" y="3736832"/>
                <a:ext cx="0" cy="904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Text Box 9321"/>
              <p:cNvSpPr txBox="1">
                <a:spLocks noChangeArrowheads="1"/>
              </p:cNvSpPr>
              <p:nvPr/>
            </p:nvSpPr>
            <p:spPr bwMode="auto">
              <a:xfrm>
                <a:off x="2283360" y="3643064"/>
                <a:ext cx="471414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050" dirty="0" smtClean="0">
                    <a:solidFill>
                      <a:schemeClr val="tx1"/>
                    </a:solidFill>
                  </a:rPr>
                  <a:t>„1”</a:t>
                </a:r>
                <a:endParaRPr lang="el-GR" sz="105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 Box 9321"/>
              <p:cNvSpPr txBox="1">
                <a:spLocks noChangeArrowheads="1"/>
              </p:cNvSpPr>
              <p:nvPr/>
            </p:nvSpPr>
            <p:spPr bwMode="auto">
              <a:xfrm>
                <a:off x="2283360" y="4187533"/>
                <a:ext cx="40841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200" dirty="0" smtClean="0">
                    <a:solidFill>
                      <a:schemeClr val="tx1"/>
                    </a:solidFill>
                  </a:rPr>
                  <a:t>„0”</a:t>
                </a:r>
                <a:endParaRPr lang="el-GR" sz="1200" baseline="-25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" name="Łącznik prosty ze strzałką 19"/>
              <p:cNvCxnSpPr>
                <a:endCxn id="23" idx="1"/>
              </p:cNvCxnSpPr>
              <p:nvPr/>
            </p:nvCxnSpPr>
            <p:spPr bwMode="auto">
              <a:xfrm flipV="1">
                <a:off x="2926296" y="3100661"/>
                <a:ext cx="2221179" cy="452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2" name="Łącznik prosty ze strzałką 21"/>
              <p:cNvCxnSpPr/>
              <p:nvPr/>
            </p:nvCxnSpPr>
            <p:spPr bwMode="auto">
              <a:xfrm flipV="1">
                <a:off x="5047015" y="4042331"/>
                <a:ext cx="819018" cy="3282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3" name="Text Box 9283"/>
              <p:cNvSpPr txBox="1">
                <a:spLocks noChangeArrowheads="1"/>
              </p:cNvSpPr>
              <p:nvPr/>
            </p:nvSpPr>
            <p:spPr bwMode="auto">
              <a:xfrm>
                <a:off x="5147475" y="2731329"/>
                <a:ext cx="1183804" cy="7386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400" dirty="0" smtClean="0">
                    <a:solidFill>
                      <a:schemeClr val="tx1"/>
                    </a:solidFill>
                  </a:rPr>
                  <a:t>Badanie</a:t>
                </a:r>
                <a:br>
                  <a:rPr lang="pl-PL" sz="1400" dirty="0" smtClean="0">
                    <a:solidFill>
                      <a:schemeClr val="tx1"/>
                    </a:solidFill>
                  </a:rPr>
                </a:br>
                <a:r>
                  <a:rPr lang="pl-PL" sz="1400" dirty="0" smtClean="0">
                    <a:solidFill>
                      <a:schemeClr val="tx1"/>
                    </a:solidFill>
                  </a:rPr>
                  <a:t>podobieństwa</a:t>
                </a:r>
                <a:br>
                  <a:rPr lang="pl-PL" sz="1400" dirty="0" smtClean="0">
                    <a:solidFill>
                      <a:schemeClr val="tx1"/>
                    </a:solidFill>
                  </a:rPr>
                </a:br>
                <a:r>
                  <a:rPr lang="pl-PL" sz="1400" i="1" dirty="0" smtClean="0">
                    <a:solidFill>
                      <a:schemeClr val="tx1"/>
                    </a:solidFill>
                  </a:rPr>
                  <a:t>s</a:t>
                </a:r>
                <a:r>
                  <a:rPr lang="pl-PL" sz="1400" baseline="-25000" dirty="0" smtClean="0">
                    <a:solidFill>
                      <a:schemeClr val="tx1"/>
                    </a:solidFill>
                  </a:rPr>
                  <a:t>1</a:t>
                </a:r>
                <a:r>
                  <a:rPr lang="pl-PL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pl-PL" sz="1400" dirty="0" smtClean="0">
                    <a:solidFill>
                      <a:schemeClr val="tx1"/>
                    </a:solidFill>
                  </a:rPr>
                  <a:t>), 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s</a:t>
                </a:r>
                <a:r>
                  <a:rPr lang="pl-PL" sz="1400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pl-PL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pl-PL" sz="1400" dirty="0" smtClean="0">
                    <a:solidFill>
                      <a:schemeClr val="tx1"/>
                    </a:solidFill>
                  </a:rPr>
                  <a:t>)</a:t>
                </a:r>
                <a:endParaRPr lang="pl-PL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4" name="Łącznik łamany 23"/>
              <p:cNvCxnSpPr/>
              <p:nvPr/>
            </p:nvCxnSpPr>
            <p:spPr bwMode="auto">
              <a:xfrm>
                <a:off x="4364586" y="2501574"/>
                <a:ext cx="789683" cy="429532"/>
              </a:xfrm>
              <a:prstGeom prst="bentConnector3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Łącznik prosty ze strzałką 24"/>
              <p:cNvCxnSpPr/>
              <p:nvPr/>
            </p:nvCxnSpPr>
            <p:spPr bwMode="auto">
              <a:xfrm flipV="1">
                <a:off x="1579178" y="4028144"/>
                <a:ext cx="894070" cy="6745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6" name="Text Box 9269"/>
              <p:cNvSpPr txBox="1">
                <a:spLocks noChangeArrowheads="1"/>
              </p:cNvSpPr>
              <p:nvPr/>
            </p:nvSpPr>
            <p:spPr bwMode="auto">
              <a:xfrm>
                <a:off x="4248620" y="2142326"/>
                <a:ext cx="128381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pl-PL" sz="1400" dirty="0" smtClean="0">
                    <a:solidFill>
                      <a:srgbClr val="FF0000"/>
                    </a:solidFill>
                  </a:rPr>
                  <a:t>WGN ½ </a:t>
                </a:r>
                <a:r>
                  <a:rPr lang="pl-PL" sz="1400" i="1" dirty="0" smtClean="0">
                    <a:solidFill>
                      <a:srgbClr val="FF0000"/>
                    </a:solidFill>
                  </a:rPr>
                  <a:t>N</a:t>
                </a:r>
                <a:r>
                  <a:rPr lang="pl-PL" sz="1400" baseline="-25000" dirty="0" smtClean="0">
                    <a:solidFill>
                      <a:srgbClr val="FF0000"/>
                    </a:solidFill>
                  </a:rPr>
                  <a:t>0</a:t>
                </a:r>
                <a:endParaRPr lang="pl-PL" sz="1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pole tekstowe 26"/>
              <p:cNvSpPr txBox="1"/>
              <p:nvPr/>
            </p:nvSpPr>
            <p:spPr>
              <a:xfrm>
                <a:off x="5238939" y="3671179"/>
                <a:ext cx="4475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i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pl-PL" sz="1400" baseline="-25000" dirty="0" smtClean="0">
                    <a:solidFill>
                      <a:srgbClr val="FF0000"/>
                    </a:solidFill>
                  </a:rPr>
                  <a:t>E</a:t>
                </a:r>
                <a:r>
                  <a:rPr lang="pl-PL" sz="1400" dirty="0" smtClean="0">
                    <a:solidFill>
                      <a:srgbClr val="FF0000"/>
                    </a:solidFill>
                  </a:rPr>
                  <a:t>?</a:t>
                </a:r>
                <a:endParaRPr lang="pl-PL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pole tekstowe 27"/>
              <p:cNvSpPr txBox="1"/>
              <p:nvPr/>
            </p:nvSpPr>
            <p:spPr>
              <a:xfrm>
                <a:off x="2745349" y="2020907"/>
                <a:ext cx="14796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Kod transmisyjny</a:t>
                </a:r>
              </a:p>
            </p:txBody>
          </p:sp>
          <p:sp>
            <p:nvSpPr>
              <p:cNvPr id="29" name="pole tekstowe 28"/>
              <p:cNvSpPr txBox="1"/>
              <p:nvPr/>
            </p:nvSpPr>
            <p:spPr>
              <a:xfrm>
                <a:off x="3353746" y="3065760"/>
                <a:ext cx="11128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Kanał</a:t>
                </a:r>
                <a:br>
                  <a:rPr lang="pl-PL" sz="1400" dirty="0" smtClean="0">
                    <a:solidFill>
                      <a:schemeClr val="tx1"/>
                    </a:solidFill>
                  </a:rPr>
                </a:br>
                <a:r>
                  <a:rPr lang="pl-PL" sz="1400" dirty="0" smtClean="0">
                    <a:solidFill>
                      <a:schemeClr val="tx1"/>
                    </a:solidFill>
                  </a:rPr>
                  <a:t>transmisyjny</a:t>
                </a:r>
                <a:endParaRPr lang="pl-PL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Elipsa 29"/>
              <p:cNvSpPr/>
              <p:nvPr/>
            </p:nvSpPr>
            <p:spPr bwMode="auto">
              <a:xfrm>
                <a:off x="6831726" y="2999678"/>
                <a:ext cx="126646" cy="126646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1" name="Text Box 9321"/>
              <p:cNvSpPr txBox="1">
                <a:spLocks noChangeArrowheads="1"/>
              </p:cNvSpPr>
              <p:nvPr/>
            </p:nvSpPr>
            <p:spPr bwMode="auto">
              <a:xfrm>
                <a:off x="2743367" y="4335110"/>
                <a:ext cx="1402029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i="1" dirty="0">
                    <a:solidFill>
                      <a:schemeClr val="tx1"/>
                    </a:solidFill>
                  </a:rPr>
                  <a:t>k</a:t>
                </a:r>
                <a:r>
                  <a:rPr lang="pl-PL" sz="1400" i="1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pl-PL" sz="1400" dirty="0" smtClean="0">
                    <a:solidFill>
                      <a:schemeClr val="tx1"/>
                    </a:solidFill>
                  </a:rPr>
                  <a:t>próg decyzji</a:t>
                </a:r>
                <a:endParaRPr lang="el-GR" sz="140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Text Box 9269"/>
              <p:cNvSpPr txBox="1">
                <a:spLocks noChangeArrowheads="1"/>
              </p:cNvSpPr>
              <p:nvPr/>
            </p:nvSpPr>
            <p:spPr bwMode="auto">
              <a:xfrm>
                <a:off x="3025442" y="3964635"/>
                <a:ext cx="56785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i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v</a:t>
                </a:r>
                <a:r>
                  <a:rPr lang="pl-PL" sz="14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(</a:t>
                </a:r>
                <a:r>
                  <a:rPr lang="pl-PL" sz="1400" i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T</a:t>
                </a:r>
                <a:r>
                  <a:rPr lang="pl-PL" sz="14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)</a:t>
                </a:r>
                <a:endParaRPr lang="pl-PL" sz="1400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33" name="Obiekt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2814301"/>
                  </p:ext>
                </p:extLst>
              </p:nvPr>
            </p:nvGraphicFramePr>
            <p:xfrm>
              <a:off x="3015224" y="2346826"/>
              <a:ext cx="1031875" cy="6683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9224" name="Równanie" r:id="rId3" imgW="1041120" imgH="672840" progId="Equation.3">
                      <p:embed/>
                    </p:oleObj>
                  </mc:Choice>
                  <mc:Fallback>
                    <p:oleObj name="Równanie" r:id="rId3" imgW="104112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015224" y="2346826"/>
                            <a:ext cx="1031875" cy="6683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Obiek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0821259"/>
                  </p:ext>
                </p:extLst>
              </p:nvPr>
            </p:nvGraphicFramePr>
            <p:xfrm>
              <a:off x="3667282" y="3700196"/>
              <a:ext cx="1231900" cy="666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9225" name="Równanie" r:id="rId5" imgW="1244520" imgH="672840" progId="Equation.3">
                      <p:embed/>
                    </p:oleObj>
                  </mc:Choice>
                  <mc:Fallback>
                    <p:oleObj name="Równanie" r:id="rId5" imgW="124452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667282" y="3700196"/>
                            <a:ext cx="1231900" cy="666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" name="pole tekstowe 34"/>
              <p:cNvSpPr txBox="1"/>
              <p:nvPr/>
            </p:nvSpPr>
            <p:spPr>
              <a:xfrm>
                <a:off x="4759427" y="4137332"/>
                <a:ext cx="162324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Sygnał cyfrowy</a:t>
                </a:r>
              </a:p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„1” ˅</a:t>
                </a:r>
                <a:r>
                  <a:rPr lang="pl-PL" sz="16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pl-PL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„0” 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8" name="Text Box 9269"/>
            <p:cNvSpPr txBox="1">
              <a:spLocks noChangeArrowheads="1"/>
            </p:cNvSpPr>
            <p:nvPr/>
          </p:nvSpPr>
          <p:spPr bwMode="auto">
            <a:xfrm>
              <a:off x="7688624" y="2594330"/>
              <a:ext cx="56785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v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(</a:t>
              </a:r>
              <a:r>
                <a:rPr lang="pl-PL" sz="1400" i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T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)</a:t>
              </a:r>
              <a:endParaRPr lang="pl-PL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Łącznik prosty ze strzałką 38"/>
            <p:cNvCxnSpPr>
              <a:stCxn id="23" idx="0"/>
            </p:cNvCxnSpPr>
            <p:nvPr/>
          </p:nvCxnSpPr>
          <p:spPr bwMode="auto">
            <a:xfrm flipV="1">
              <a:off x="5719896" y="2060982"/>
              <a:ext cx="0" cy="64736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40" name="pole tekstowe 39"/>
            <p:cNvSpPr txBox="1"/>
            <p:nvPr/>
          </p:nvSpPr>
          <p:spPr>
            <a:xfrm>
              <a:off x="5761332" y="2013835"/>
              <a:ext cx="1479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Synchronizacja</a:t>
              </a:r>
            </a:p>
          </p:txBody>
        </p:sp>
        <p:sp>
          <p:nvSpPr>
            <p:cNvPr id="44" name="Line 9261"/>
            <p:cNvSpPr>
              <a:spLocks noChangeShapeType="1"/>
            </p:cNvSpPr>
            <p:nvPr/>
          </p:nvSpPr>
          <p:spPr bwMode="auto">
            <a:xfrm flipV="1">
              <a:off x="6304910" y="2999481"/>
              <a:ext cx="515938" cy="317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48" name="Łącznik prosty ze strzałką 47"/>
            <p:cNvCxnSpPr/>
            <p:nvPr/>
          </p:nvCxnSpPr>
          <p:spPr bwMode="auto">
            <a:xfrm flipV="1">
              <a:off x="1575212" y="3957835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7" name="Grupa 56"/>
          <p:cNvGrpSpPr/>
          <p:nvPr/>
        </p:nvGrpSpPr>
        <p:grpSpPr>
          <a:xfrm>
            <a:off x="7239397" y="2726700"/>
            <a:ext cx="1190366" cy="321000"/>
            <a:chOff x="7247087" y="4015605"/>
            <a:chExt cx="1190366" cy="321000"/>
          </a:xfrm>
        </p:grpSpPr>
        <p:grpSp>
          <p:nvGrpSpPr>
            <p:cNvPr id="55" name="Grupa 54"/>
            <p:cNvGrpSpPr/>
            <p:nvPr/>
          </p:nvGrpSpPr>
          <p:grpSpPr>
            <a:xfrm>
              <a:off x="7275662" y="4015605"/>
              <a:ext cx="1161791" cy="269875"/>
              <a:chOff x="7094687" y="3914330"/>
              <a:chExt cx="1161791" cy="269875"/>
            </a:xfrm>
          </p:grpSpPr>
          <p:sp>
            <p:nvSpPr>
              <p:cNvPr id="51" name="Line 9262"/>
              <p:cNvSpPr>
                <a:spLocks noChangeShapeType="1"/>
              </p:cNvSpPr>
              <p:nvPr/>
            </p:nvSpPr>
            <p:spPr bwMode="auto">
              <a:xfrm rot="5400000" flipV="1">
                <a:off x="7050237" y="3958780"/>
                <a:ext cx="269875" cy="180975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cxnSp>
            <p:nvCxnSpPr>
              <p:cNvPr id="37" name="Łącznik prosty ze strzałką 36"/>
              <p:cNvCxnSpPr>
                <a:stCxn id="51" idx="1"/>
              </p:cNvCxnSpPr>
              <p:nvPr/>
            </p:nvCxnSpPr>
            <p:spPr bwMode="auto">
              <a:xfrm flipV="1">
                <a:off x="7275662" y="4164554"/>
                <a:ext cx="980816" cy="19651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54" name="Grupa 53"/>
            <p:cNvGrpSpPr/>
            <p:nvPr/>
          </p:nvGrpSpPr>
          <p:grpSpPr>
            <a:xfrm>
              <a:off x="7247087" y="4066730"/>
              <a:ext cx="1161791" cy="269875"/>
              <a:chOff x="7247087" y="4066730"/>
              <a:chExt cx="1161791" cy="269875"/>
            </a:xfrm>
          </p:grpSpPr>
          <p:sp>
            <p:nvSpPr>
              <p:cNvPr id="52" name="Line 9262"/>
              <p:cNvSpPr>
                <a:spLocks noChangeShapeType="1"/>
              </p:cNvSpPr>
              <p:nvPr/>
            </p:nvSpPr>
            <p:spPr bwMode="auto">
              <a:xfrm rot="5400000" flipV="1">
                <a:off x="7202637" y="4111180"/>
                <a:ext cx="269875" cy="18097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cxnSp>
            <p:nvCxnSpPr>
              <p:cNvPr id="53" name="Łącznik prosty ze strzałką 52"/>
              <p:cNvCxnSpPr>
                <a:stCxn id="52" idx="1"/>
              </p:cNvCxnSpPr>
              <p:nvPr/>
            </p:nvCxnSpPr>
            <p:spPr bwMode="auto">
              <a:xfrm flipV="1">
                <a:off x="7428062" y="4316954"/>
                <a:ext cx="980816" cy="19651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sp>
        <p:nvSpPr>
          <p:cNvPr id="58" name="pole tekstowe 57"/>
          <p:cNvSpPr txBox="1"/>
          <p:nvPr/>
        </p:nvSpPr>
        <p:spPr>
          <a:xfrm>
            <a:off x="7170937" y="2404162"/>
            <a:ext cx="1479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Korelacja</a:t>
            </a:r>
          </a:p>
        </p:txBody>
      </p:sp>
      <p:sp>
        <p:nvSpPr>
          <p:cNvPr id="62" name="pole tekstowe 61"/>
          <p:cNvSpPr txBox="1"/>
          <p:nvPr/>
        </p:nvSpPr>
        <p:spPr>
          <a:xfrm>
            <a:off x="1113708" y="3251345"/>
            <a:ext cx="1479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Korelacja</a:t>
            </a:r>
          </a:p>
        </p:txBody>
      </p:sp>
      <p:sp>
        <p:nvSpPr>
          <p:cNvPr id="63" name="Text Box 9269"/>
          <p:cNvSpPr txBox="1">
            <a:spLocks noChangeArrowheads="1"/>
          </p:cNvSpPr>
          <p:nvPr/>
        </p:nvSpPr>
        <p:spPr bwMode="auto">
          <a:xfrm>
            <a:off x="1582955" y="3460466"/>
            <a:ext cx="5678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i="1" dirty="0">
                <a:solidFill>
                  <a:schemeClr val="tx1"/>
                </a:solidFill>
                <a:cs typeface="Times New Roman" panose="02020603050405020304" pitchFamily="18" charset="0"/>
              </a:rPr>
              <a:t>v</a:t>
            </a:r>
            <a:r>
              <a:rPr lang="pl-PL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pl-PL" sz="14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</a:t>
            </a:r>
            <a:r>
              <a:rPr lang="pl-PL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endParaRPr lang="pl-PL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0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66" name="Text Box 9321"/>
          <p:cNvSpPr txBox="1">
            <a:spLocks noChangeArrowheads="1"/>
          </p:cNvSpPr>
          <p:nvPr/>
        </p:nvSpPr>
        <p:spPr bwMode="auto">
          <a:xfrm>
            <a:off x="2797961" y="4461847"/>
            <a:ext cx="14020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i="1" dirty="0">
                <a:solidFill>
                  <a:schemeClr val="tx1"/>
                </a:solidFill>
              </a:rPr>
              <a:t>k</a:t>
            </a:r>
            <a:r>
              <a:rPr lang="pl-PL" sz="1400" i="1" dirty="0" smtClean="0">
                <a:solidFill>
                  <a:schemeClr val="tx1"/>
                </a:solidFill>
              </a:rPr>
              <a:t> – </a:t>
            </a:r>
            <a:r>
              <a:rPr lang="pl-PL" sz="1400" dirty="0" smtClean="0">
                <a:solidFill>
                  <a:schemeClr val="tx1"/>
                </a:solidFill>
              </a:rPr>
              <a:t>próg decyzji</a:t>
            </a:r>
            <a:endParaRPr lang="el-GR" sz="1400" baseline="-25000" dirty="0">
              <a:solidFill>
                <a:schemeClr val="tx1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1460625" y="1318238"/>
            <a:ext cx="6159603" cy="2999096"/>
            <a:chOff x="1460625" y="1318238"/>
            <a:chExt cx="6159603" cy="2999096"/>
          </a:xfrm>
        </p:grpSpPr>
        <p:sp>
          <p:nvSpPr>
            <p:cNvPr id="32" name="Line 9261"/>
            <p:cNvSpPr>
              <a:spLocks noChangeShapeType="1"/>
            </p:cNvSpPr>
            <p:nvPr/>
          </p:nvSpPr>
          <p:spPr bwMode="auto">
            <a:xfrm flipV="1">
              <a:off x="5045485" y="2470216"/>
              <a:ext cx="515938" cy="31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9262"/>
            <p:cNvSpPr>
              <a:spLocks noChangeShapeType="1"/>
            </p:cNvSpPr>
            <p:nvPr/>
          </p:nvSpPr>
          <p:spPr bwMode="auto">
            <a:xfrm rot="5400000" flipV="1">
              <a:off x="6094297" y="2243150"/>
              <a:ext cx="269875" cy="1809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9263"/>
            <p:cNvSpPr>
              <a:spLocks noChangeShapeType="1"/>
            </p:cNvSpPr>
            <p:nvPr/>
          </p:nvSpPr>
          <p:spPr bwMode="auto">
            <a:xfrm>
              <a:off x="6321309" y="2474925"/>
              <a:ext cx="404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Text Box 9304"/>
            <p:cNvSpPr txBox="1">
              <a:spLocks noChangeArrowheads="1"/>
            </p:cNvSpPr>
            <p:nvPr/>
          </p:nvSpPr>
          <p:spPr bwMode="auto">
            <a:xfrm>
              <a:off x="5400938" y="2523432"/>
              <a:ext cx="990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b="1" i="1" dirty="0"/>
                <a:t> </a:t>
              </a:r>
              <a:r>
                <a:rPr lang="pl-PL" sz="1400" i="1" dirty="0" smtClean="0">
                  <a:solidFill>
                    <a:schemeClr val="tx1"/>
                  </a:solidFill>
                </a:rPr>
                <a:t>f</a:t>
              </a:r>
              <a:r>
                <a:rPr lang="pl-PL" sz="1400" baseline="-25000" dirty="0" smtClean="0">
                  <a:solidFill>
                    <a:schemeClr val="tx1"/>
                  </a:solidFill>
                </a:rPr>
                <a:t>0</a:t>
              </a:r>
              <a:r>
                <a:rPr lang="pl-PL" sz="1400" i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dirty="0">
                  <a:solidFill>
                    <a:schemeClr val="tx1"/>
                  </a:solidFill>
                </a:rPr>
                <a:t>= 1/</a:t>
              </a:r>
              <a:r>
                <a:rPr lang="pl-PL" sz="1400" i="1" dirty="0">
                  <a:solidFill>
                    <a:schemeClr val="tx1"/>
                  </a:solidFill>
                </a:rPr>
                <a:t>T</a:t>
              </a:r>
              <a:endParaRPr lang="el-GR" sz="1100" i="1" dirty="0">
                <a:solidFill>
                  <a:schemeClr val="tx1"/>
                </a:solidFill>
              </a:endParaRPr>
            </a:p>
          </p:txBody>
        </p:sp>
        <p:sp>
          <p:nvSpPr>
            <p:cNvPr id="36" name="Line 9309"/>
            <p:cNvSpPr>
              <a:spLocks noChangeShapeType="1"/>
            </p:cNvSpPr>
            <p:nvPr/>
          </p:nvSpPr>
          <p:spPr bwMode="auto">
            <a:xfrm rot="10800000">
              <a:off x="2700320" y="3408659"/>
              <a:ext cx="0" cy="768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9310"/>
            <p:cNvSpPr>
              <a:spLocks noChangeShapeType="1"/>
            </p:cNvSpPr>
            <p:nvPr/>
          </p:nvSpPr>
          <p:spPr bwMode="auto">
            <a:xfrm>
              <a:off x="2700320" y="4175422"/>
              <a:ext cx="765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9313"/>
            <p:cNvSpPr>
              <a:spLocks noChangeShapeType="1"/>
            </p:cNvSpPr>
            <p:nvPr/>
          </p:nvSpPr>
          <p:spPr bwMode="auto">
            <a:xfrm>
              <a:off x="2700320" y="4175422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9315"/>
            <p:cNvSpPr>
              <a:spLocks noChangeShapeType="1"/>
            </p:cNvSpPr>
            <p:nvPr/>
          </p:nvSpPr>
          <p:spPr bwMode="auto">
            <a:xfrm rot="16200000">
              <a:off x="2835258" y="4040484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9316"/>
            <p:cNvSpPr>
              <a:spLocks noChangeShapeType="1"/>
            </p:cNvSpPr>
            <p:nvPr/>
          </p:nvSpPr>
          <p:spPr bwMode="auto">
            <a:xfrm rot="16200000">
              <a:off x="2835258" y="3770609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9317"/>
            <p:cNvSpPr>
              <a:spLocks noChangeShapeType="1"/>
            </p:cNvSpPr>
            <p:nvPr/>
          </p:nvSpPr>
          <p:spPr bwMode="auto">
            <a:xfrm>
              <a:off x="2970195" y="3635672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9318"/>
            <p:cNvSpPr>
              <a:spLocks noChangeShapeType="1"/>
            </p:cNvSpPr>
            <p:nvPr/>
          </p:nvSpPr>
          <p:spPr bwMode="auto">
            <a:xfrm>
              <a:off x="3240070" y="4129384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9319"/>
            <p:cNvSpPr>
              <a:spLocks noChangeShapeType="1"/>
            </p:cNvSpPr>
            <p:nvPr/>
          </p:nvSpPr>
          <p:spPr bwMode="auto">
            <a:xfrm rot="16200000">
              <a:off x="2701908" y="3589634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Text Box 9321"/>
            <p:cNvSpPr txBox="1">
              <a:spLocks noChangeArrowheads="1"/>
            </p:cNvSpPr>
            <p:nvPr/>
          </p:nvSpPr>
          <p:spPr bwMode="auto">
            <a:xfrm>
              <a:off x="2373268" y="3495866"/>
              <a:ext cx="471414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050" dirty="0" smtClean="0">
                  <a:solidFill>
                    <a:schemeClr val="tx1"/>
                  </a:solidFill>
                </a:rPr>
                <a:t>„1”</a:t>
              </a:r>
              <a:endParaRPr lang="el-GR" sz="105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5" name="Text Box 9321"/>
            <p:cNvSpPr txBox="1">
              <a:spLocks noChangeArrowheads="1"/>
            </p:cNvSpPr>
            <p:nvPr/>
          </p:nvSpPr>
          <p:spPr bwMode="auto">
            <a:xfrm>
              <a:off x="2373268" y="4040335"/>
              <a:ext cx="4084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dirty="0" smtClean="0">
                  <a:solidFill>
                    <a:schemeClr val="tx1"/>
                  </a:solidFill>
                </a:rPr>
                <a:t>„0”</a:t>
              </a:r>
              <a:endParaRPr lang="el-GR" sz="12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Łącznik prosty ze strzałką 45"/>
            <p:cNvCxnSpPr>
              <a:endCxn id="51" idx="1"/>
            </p:cNvCxnSpPr>
            <p:nvPr/>
          </p:nvCxnSpPr>
          <p:spPr bwMode="auto">
            <a:xfrm flipV="1">
              <a:off x="1636040" y="2463012"/>
              <a:ext cx="2218991" cy="137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7" name="Łącznik prosty ze strzałką 46"/>
            <p:cNvCxnSpPr/>
            <p:nvPr/>
          </p:nvCxnSpPr>
          <p:spPr bwMode="auto">
            <a:xfrm flipV="1">
              <a:off x="6726122" y="2471552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Łącznik prosty ze strzałką 47"/>
            <p:cNvCxnSpPr/>
            <p:nvPr/>
          </p:nvCxnSpPr>
          <p:spPr bwMode="auto">
            <a:xfrm flipV="1">
              <a:off x="5136923" y="3895133"/>
              <a:ext cx="819018" cy="328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Text Box 9283"/>
            <p:cNvSpPr txBox="1">
              <a:spLocks noChangeArrowheads="1"/>
            </p:cNvSpPr>
            <p:nvPr/>
          </p:nvSpPr>
          <p:spPr bwMode="auto">
            <a:xfrm>
              <a:off x="3855031" y="2201402"/>
              <a:ext cx="1183804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i="1" dirty="0" smtClean="0">
                  <a:solidFill>
                    <a:schemeClr val="tx1"/>
                  </a:solidFill>
                </a:rPr>
                <a:t>H</a:t>
              </a:r>
              <a:r>
                <a:rPr lang="pl-PL" sz="1400" dirty="0" smtClean="0">
                  <a:solidFill>
                    <a:schemeClr val="tx1"/>
                  </a:solidFill>
                </a:rPr>
                <a:t>(</a:t>
              </a:r>
              <a:r>
                <a:rPr lang="pl-PL" sz="1400" i="1" dirty="0" smtClean="0">
                  <a:solidFill>
                    <a:schemeClr val="tx1"/>
                  </a:solidFill>
                </a:rPr>
                <a:t>f </a:t>
              </a:r>
              <a:r>
                <a:rPr lang="pl-PL" sz="1400" dirty="0" smtClean="0">
                  <a:solidFill>
                    <a:schemeClr val="tx1"/>
                  </a:solidFill>
                </a:rPr>
                <a:t>) - filtr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dopasowany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Łącznik łamany 51"/>
            <p:cNvCxnSpPr/>
            <p:nvPr/>
          </p:nvCxnSpPr>
          <p:spPr bwMode="auto">
            <a:xfrm>
              <a:off x="3079862" y="1880813"/>
              <a:ext cx="789683" cy="429532"/>
            </a:xfrm>
            <a:prstGeom prst="bentConnector3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3" name="Line 9261"/>
            <p:cNvSpPr>
              <a:spLocks noChangeShapeType="1"/>
            </p:cNvSpPr>
            <p:nvPr/>
          </p:nvSpPr>
          <p:spPr bwMode="auto">
            <a:xfrm>
              <a:off x="5038422" y="2414833"/>
              <a:ext cx="571501" cy="476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9262"/>
            <p:cNvSpPr>
              <a:spLocks noChangeShapeType="1"/>
            </p:cNvSpPr>
            <p:nvPr/>
          </p:nvSpPr>
          <p:spPr bwMode="auto">
            <a:xfrm rot="5400000" flipV="1">
              <a:off x="6120572" y="2202055"/>
              <a:ext cx="269875" cy="18097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55" name="Łącznik prosty 54"/>
            <p:cNvCxnSpPr/>
            <p:nvPr/>
          </p:nvCxnSpPr>
          <p:spPr bwMode="auto">
            <a:xfrm>
              <a:off x="6320208" y="2418890"/>
              <a:ext cx="1300020" cy="706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6" name="Łącznik prosty ze strzałką 55"/>
            <p:cNvCxnSpPr/>
            <p:nvPr/>
          </p:nvCxnSpPr>
          <p:spPr bwMode="auto">
            <a:xfrm flipV="1">
              <a:off x="1669086" y="3880946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7" name="Łącznik prosty ze strzałką 56"/>
            <p:cNvCxnSpPr/>
            <p:nvPr/>
          </p:nvCxnSpPr>
          <p:spPr bwMode="auto">
            <a:xfrm flipV="1">
              <a:off x="1669086" y="3938445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8" name="Text Box 9269"/>
            <p:cNvSpPr txBox="1">
              <a:spLocks noChangeArrowheads="1"/>
            </p:cNvSpPr>
            <p:nvPr/>
          </p:nvSpPr>
          <p:spPr bwMode="auto">
            <a:xfrm>
              <a:off x="2963896" y="1521565"/>
              <a:ext cx="12838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A</a:t>
              </a:r>
              <a:r>
                <a:rPr lang="pl-PL" sz="1400" dirty="0" smtClean="0">
                  <a:solidFill>
                    <a:srgbClr val="FF0000"/>
                  </a:solidFill>
                </a:rPr>
                <a:t>WGN ½ </a:t>
              </a:r>
              <a:r>
                <a:rPr lang="pl-PL" sz="1400" i="1" dirty="0" smtClean="0">
                  <a:solidFill>
                    <a:srgbClr val="FF0000"/>
                  </a:solidFill>
                </a:rPr>
                <a:t>N</a:t>
              </a:r>
              <a:r>
                <a:rPr lang="pl-PL" sz="1400" baseline="-25000" dirty="0" smtClean="0">
                  <a:solidFill>
                    <a:srgbClr val="FF0000"/>
                  </a:solidFill>
                </a:rPr>
                <a:t>0</a:t>
              </a:r>
              <a:endParaRPr lang="pl-PL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59" name="pole tekstowe 58"/>
            <p:cNvSpPr txBox="1"/>
            <p:nvPr/>
          </p:nvSpPr>
          <p:spPr>
            <a:xfrm>
              <a:off x="5328847" y="3523981"/>
              <a:ext cx="447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i="1" dirty="0" smtClean="0">
                  <a:solidFill>
                    <a:srgbClr val="FF0000"/>
                  </a:solidFill>
                </a:rPr>
                <a:t>P</a:t>
              </a:r>
              <a:r>
                <a:rPr lang="pl-PL" sz="1400" baseline="-25000" dirty="0" smtClean="0">
                  <a:solidFill>
                    <a:srgbClr val="FF0000"/>
                  </a:solidFill>
                </a:rPr>
                <a:t>E</a:t>
              </a:r>
              <a:r>
                <a:rPr lang="pl-PL" sz="1400" dirty="0" smtClean="0">
                  <a:solidFill>
                    <a:srgbClr val="FF0000"/>
                  </a:solidFill>
                </a:rPr>
                <a:t>?</a:t>
              </a:r>
              <a:endParaRPr lang="pl-PL" sz="1600" dirty="0">
                <a:solidFill>
                  <a:srgbClr val="FF0000"/>
                </a:solidFill>
              </a:endParaRPr>
            </a:p>
          </p:txBody>
        </p:sp>
        <p:sp>
          <p:nvSpPr>
            <p:cNvPr id="60" name="pole tekstowe 59"/>
            <p:cNvSpPr txBox="1"/>
            <p:nvPr/>
          </p:nvSpPr>
          <p:spPr>
            <a:xfrm>
              <a:off x="1460625" y="1400146"/>
              <a:ext cx="1479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Kod transmisyjny</a:t>
              </a:r>
            </a:p>
          </p:txBody>
        </p:sp>
        <p:sp>
          <p:nvSpPr>
            <p:cNvPr id="61" name="Text Box 9269"/>
            <p:cNvSpPr txBox="1">
              <a:spLocks noChangeArrowheads="1"/>
            </p:cNvSpPr>
            <p:nvPr/>
          </p:nvSpPr>
          <p:spPr bwMode="auto">
            <a:xfrm>
              <a:off x="1571924" y="3510288"/>
              <a:ext cx="63188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SNR</a:t>
              </a:r>
            </a:p>
          </p:txBody>
        </p:sp>
        <p:sp>
          <p:nvSpPr>
            <p:cNvPr id="62" name="Text Box 9269"/>
            <p:cNvSpPr txBox="1">
              <a:spLocks noChangeArrowheads="1"/>
            </p:cNvSpPr>
            <p:nvPr/>
          </p:nvSpPr>
          <p:spPr bwMode="auto">
            <a:xfrm>
              <a:off x="4981365" y="2085276"/>
              <a:ext cx="7387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A</a:t>
              </a:r>
              <a:r>
                <a:rPr lang="pl-PL" sz="1400" dirty="0">
                  <a:solidFill>
                    <a:srgbClr val="FF0000"/>
                  </a:solidFill>
                </a:rPr>
                <a:t>N</a:t>
              </a:r>
              <a:r>
                <a:rPr lang="pl-PL" sz="1400" dirty="0" smtClean="0">
                  <a:solidFill>
                    <a:srgbClr val="FF0000"/>
                  </a:solidFill>
                </a:rPr>
                <a:t>GN</a:t>
              </a:r>
              <a:endParaRPr lang="pl-PL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3" name="pole tekstowe 62"/>
            <p:cNvSpPr txBox="1"/>
            <p:nvPr/>
          </p:nvSpPr>
          <p:spPr>
            <a:xfrm>
              <a:off x="2069022" y="2444999"/>
              <a:ext cx="11128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Kanał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transmisyjny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64" name="Elipsa 63"/>
            <p:cNvSpPr/>
            <p:nvPr/>
          </p:nvSpPr>
          <p:spPr bwMode="auto">
            <a:xfrm>
              <a:off x="5547002" y="2378917"/>
              <a:ext cx="126646" cy="126646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Text Box 9269"/>
            <p:cNvSpPr txBox="1">
              <a:spLocks noChangeArrowheads="1"/>
            </p:cNvSpPr>
            <p:nvPr/>
          </p:nvSpPr>
          <p:spPr bwMode="auto">
            <a:xfrm>
              <a:off x="3115350" y="3817437"/>
              <a:ext cx="56785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v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(</a:t>
              </a:r>
              <a:r>
                <a:rPr lang="pl-PL" sz="1400" i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T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)</a:t>
              </a:r>
              <a:endParaRPr lang="pl-PL" sz="1400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70" name="Obiek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8063532"/>
                </p:ext>
              </p:extLst>
            </p:nvPr>
          </p:nvGraphicFramePr>
          <p:xfrm>
            <a:off x="4798779" y="1320301"/>
            <a:ext cx="1057275" cy="681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74" name="Równanie" r:id="rId3" imgW="1066680" imgH="685800" progId="Equation.3">
                    <p:embed/>
                  </p:oleObj>
                </mc:Choice>
                <mc:Fallback>
                  <p:oleObj name="Równanie" r:id="rId3" imgW="1066680" imgH="685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798779" y="1320301"/>
                          <a:ext cx="1057275" cy="681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" name="Obiek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4200376"/>
                </p:ext>
              </p:extLst>
            </p:nvPr>
          </p:nvGraphicFramePr>
          <p:xfrm>
            <a:off x="1730500" y="1726065"/>
            <a:ext cx="1031875" cy="668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75" name="Równanie" r:id="rId5" imgW="1041120" imgH="672840" progId="Equation.3">
                    <p:embed/>
                  </p:oleObj>
                </mc:Choice>
                <mc:Fallback>
                  <p:oleObj name="Równanie" r:id="rId5" imgW="1041120" imgH="6728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730500" y="1726065"/>
                          <a:ext cx="1031875" cy="6683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" name="Obiek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8616478"/>
                </p:ext>
              </p:extLst>
            </p:nvPr>
          </p:nvGraphicFramePr>
          <p:xfrm>
            <a:off x="6301195" y="1318238"/>
            <a:ext cx="1192213" cy="906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76" name="Równanie" r:id="rId7" imgW="1206360" imgH="914400" progId="Equation.3">
                    <p:embed/>
                  </p:oleObj>
                </mc:Choice>
                <mc:Fallback>
                  <p:oleObj name="Równanie" r:id="rId7" imgW="1206360" imgH="914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301195" y="1318238"/>
                          <a:ext cx="1192213" cy="9064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iek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0570307"/>
                </p:ext>
              </p:extLst>
            </p:nvPr>
          </p:nvGraphicFramePr>
          <p:xfrm>
            <a:off x="3757190" y="3552998"/>
            <a:ext cx="1231900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77" name="Równanie" r:id="rId9" imgW="1244520" imgH="672840" progId="Equation.3">
                    <p:embed/>
                  </p:oleObj>
                </mc:Choice>
                <mc:Fallback>
                  <p:oleObj name="Równanie" r:id="rId9" imgW="1244520" imgH="6728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757190" y="3552998"/>
                          <a:ext cx="1231900" cy="666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pole tekstowe 75"/>
            <p:cNvSpPr txBox="1"/>
            <p:nvPr/>
          </p:nvSpPr>
          <p:spPr>
            <a:xfrm>
              <a:off x="5996944" y="3573794"/>
              <a:ext cx="162324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Sygnał cyfrowy</a:t>
              </a:r>
            </a:p>
            <a:p>
              <a:pPr algn="ctr"/>
              <a:r>
                <a:rPr lang="pl-PL" sz="1600" dirty="0" smtClean="0">
                  <a:solidFill>
                    <a:schemeClr val="tx1"/>
                  </a:solidFill>
                </a:rPr>
                <a:t>„1” ˅</a:t>
              </a:r>
              <a:r>
                <a:rPr lang="pl-PL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pl-PL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„0” 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78" name="Łącznik prosty ze strzałką 77"/>
            <p:cNvCxnSpPr/>
            <p:nvPr/>
          </p:nvCxnSpPr>
          <p:spPr bwMode="auto">
            <a:xfrm flipH="1">
              <a:off x="4416552" y="2729101"/>
              <a:ext cx="1232" cy="35242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79" name="pole tekstowe 78"/>
            <p:cNvSpPr txBox="1"/>
            <p:nvPr/>
          </p:nvSpPr>
          <p:spPr>
            <a:xfrm>
              <a:off x="4416552" y="2857732"/>
              <a:ext cx="1479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Synchronizacja</a:t>
              </a:r>
            </a:p>
          </p:txBody>
        </p:sp>
      </p:grpSp>
      <p:sp>
        <p:nvSpPr>
          <p:cNvPr id="80" name="Prostokąt 79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81" name="pole tekstowe 80"/>
          <p:cNvSpPr txBox="1"/>
          <p:nvPr/>
        </p:nvSpPr>
        <p:spPr>
          <a:xfrm>
            <a:off x="68888" y="696379"/>
            <a:ext cx="5658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Model – szczegóły - oznaczenia </a:t>
            </a:r>
            <a:endParaRPr lang="pl-PL" sz="2800" b="1" dirty="0"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47603" y="4551226"/>
            <a:ext cx="7245805" cy="2308324"/>
            <a:chOff x="247603" y="4551226"/>
            <a:chExt cx="7245805" cy="2308324"/>
          </a:xfrm>
        </p:grpSpPr>
        <p:sp>
          <p:nvSpPr>
            <p:cNvPr id="82" name="pole tekstowe 81"/>
            <p:cNvSpPr txBox="1"/>
            <p:nvPr/>
          </p:nvSpPr>
          <p:spPr>
            <a:xfrm>
              <a:off x="247603" y="4551226"/>
              <a:ext cx="7245805" cy="23083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1600" b="1" i="1" dirty="0" smtClean="0">
                  <a:solidFill>
                    <a:srgbClr val="FF0000"/>
                  </a:solidFill>
                  <a:latin typeface="+mj-lt"/>
                </a:rPr>
                <a:t>H</a:t>
              </a:r>
              <a:r>
                <a:rPr lang="pl-PL" sz="1600" b="1" dirty="0" smtClean="0">
                  <a:solidFill>
                    <a:srgbClr val="FF0000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rPr>
                <a:t>f </a:t>
              </a:r>
              <a:r>
                <a:rPr lang="pl-PL" sz="1600" b="1" dirty="0" smtClean="0">
                  <a:solidFill>
                    <a:srgbClr val="FF0000"/>
                  </a:solidFill>
                  <a:latin typeface="+mj-lt"/>
                  <a:cs typeface="Times New Roman" panose="02020603050405020304" pitchFamily="18" charset="0"/>
                </a:rPr>
                <a:t>)</a:t>
              </a:r>
              <a:r>
                <a:rPr lang="pl-PL" sz="1400" b="1" dirty="0" smtClean="0">
                  <a:solidFill>
                    <a:srgbClr val="FF0000"/>
                  </a:solidFill>
                  <a:latin typeface="+mn-lt"/>
                  <a:cs typeface="Times New Roman" panose="02020603050405020304" pitchFamily="18" charset="0"/>
                </a:rPr>
                <a:t> – </a:t>
              </a:r>
              <a:r>
                <a:rPr lang="pl-PL" sz="1400" b="1" dirty="0">
                  <a:solidFill>
                    <a:srgbClr val="FF0000"/>
                  </a:solidFill>
                  <a:latin typeface="+mn-lt"/>
                </a:rPr>
                <a:t>transmitancja </a:t>
              </a:r>
              <a:r>
                <a:rPr lang="pl-PL" sz="1400" b="1" dirty="0" smtClean="0">
                  <a:solidFill>
                    <a:srgbClr val="FF0000"/>
                  </a:solidFill>
                  <a:latin typeface="+mn-lt"/>
                </a:rPr>
                <a:t>FDP na wejściu odbiornika - ?</a:t>
              </a:r>
              <a:endParaRPr lang="pl-PL" sz="1400" b="1" dirty="0">
                <a:solidFill>
                  <a:srgbClr val="FF0000"/>
                </a:solidFill>
                <a:latin typeface="+mn-lt"/>
              </a:endParaRPr>
            </a:p>
            <a:p>
              <a:pPr algn="l"/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 smtClean="0">
                  <a:solidFill>
                    <a:schemeClr val="tx1"/>
                  </a:solidFill>
                  <a:latin typeface="+mj-lt"/>
                </a:rPr>
                <a:t>1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), 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>
                  <a:solidFill>
                    <a:schemeClr val="tx1"/>
                  </a:solidFill>
                  <a:latin typeface="+mj-lt"/>
                </a:rPr>
                <a:t>2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), 0 ≤ 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 ≤ 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 </a:t>
              </a:r>
              <a:r>
                <a:rPr lang="pl-PL" sz="1400" b="1" dirty="0">
                  <a:solidFill>
                    <a:schemeClr val="tx1"/>
                  </a:solidFill>
                  <a:latin typeface="+mn-lt"/>
                </a:rPr>
                <a:t>– binarny kod 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transmisyjny – 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Pr{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>
                  <a:solidFill>
                    <a:schemeClr val="tx1"/>
                  </a:solidFill>
                  <a:latin typeface="+mj-lt"/>
                </a:rPr>
                <a:t>1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)} = 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Pr{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>
                  <a:solidFill>
                    <a:schemeClr val="tx1"/>
                  </a:solidFill>
                  <a:latin typeface="+mj-lt"/>
                </a:rPr>
                <a:t>1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)} = 1/2</a:t>
              </a:r>
              <a:endParaRPr lang="pl-PL" sz="1400" b="1" dirty="0" smtClean="0">
                <a:solidFill>
                  <a:schemeClr val="tx1"/>
                </a:solidFill>
                <a:latin typeface="+mj-lt"/>
              </a:endParaRPr>
            </a:p>
            <a:p>
              <a:pPr algn="l"/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 smtClean="0">
                  <a:solidFill>
                    <a:schemeClr val="tx1"/>
                  </a:solidFill>
                  <a:latin typeface="+mj-lt"/>
                </a:rPr>
                <a:t>01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), 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s</a:t>
              </a:r>
              <a:r>
                <a:rPr lang="pl-PL" sz="1600" b="1" baseline="-25000" dirty="0" smtClean="0">
                  <a:solidFill>
                    <a:schemeClr val="tx1"/>
                  </a:solidFill>
                  <a:latin typeface="+mj-lt"/>
                </a:rPr>
                <a:t>02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), 0 ≤ 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 ≤ </a:t>
              </a:r>
              <a:r>
                <a:rPr lang="pl-PL" sz="1600" b="1" i="1" dirty="0">
                  <a:solidFill>
                    <a:schemeClr val="tx1"/>
                  </a:solidFill>
                  <a:latin typeface="+mj-lt"/>
                </a:rPr>
                <a:t>T </a:t>
              </a:r>
              <a:r>
                <a:rPr lang="pl-PL" sz="1400" b="1" dirty="0">
                  <a:solidFill>
                    <a:schemeClr val="tx1"/>
                  </a:solidFill>
                  <a:latin typeface="+mn-lt"/>
                </a:rPr>
                <a:t>– binarny kod 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transmisyjny na wyjściu kanału</a:t>
              </a:r>
              <a:endParaRPr lang="pl-PL" sz="1400" b="1" dirty="0">
                <a:solidFill>
                  <a:schemeClr val="tx1"/>
                </a:solidFill>
                <a:latin typeface="+mn-lt"/>
              </a:endParaRPr>
            </a:p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½ 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N</a:t>
              </a:r>
              <a:r>
                <a:rPr lang="pl-PL" sz="1600" b="1" baseline="-25000" dirty="0" smtClean="0">
                  <a:solidFill>
                    <a:schemeClr val="tx1"/>
                  </a:solidFill>
                  <a:latin typeface="+mj-lt"/>
                </a:rPr>
                <a:t>0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 [Wat/</a:t>
              </a:r>
              <a:r>
                <a:rPr lang="pl-PL" sz="1600" b="1" dirty="0" err="1" smtClean="0">
                  <a:solidFill>
                    <a:schemeClr val="tx1"/>
                  </a:solidFill>
                  <a:latin typeface="+mj-lt"/>
                </a:rPr>
                <a:t>Hz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] 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– widmowa gęstość mocy szumu AWGN w kanale transmisyjnym</a:t>
              </a:r>
            </a:p>
            <a:p>
              <a:pPr algn="l"/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n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>
                  <a:solidFill>
                    <a:schemeClr val="tx1"/>
                  </a:solidFill>
                  <a:latin typeface="+mj-lt"/>
                </a:rPr>
                <a:t>)</a:t>
              </a:r>
              <a:r>
                <a:rPr lang="pl-PL" sz="1400" b="1" dirty="0">
                  <a:solidFill>
                    <a:schemeClr val="tx1"/>
                  </a:solidFill>
                  <a:latin typeface="+mn-lt"/>
                </a:rPr>
                <a:t> – szum na wyjściu 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H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f 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), </a:t>
              </a:r>
              <a:endParaRPr lang="pl-PL" sz="1400" b="1" dirty="0" smtClean="0">
                <a:solidFill>
                  <a:schemeClr val="tx1"/>
                </a:solidFill>
                <a:latin typeface="+mj-lt"/>
              </a:endParaRPr>
            </a:p>
            <a:p>
              <a:pPr algn="l"/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v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 – zaszumiony sygnał na wyjściu </a:t>
              </a:r>
              <a:r>
                <a:rPr lang="pl-PL" sz="1600" b="1" i="1" dirty="0">
                  <a:solidFill>
                    <a:srgbClr val="FF0000"/>
                  </a:solidFill>
                </a:rPr>
                <a:t>H</a:t>
              </a:r>
              <a:r>
                <a:rPr lang="pl-PL" sz="1600" b="1" dirty="0">
                  <a:solidFill>
                    <a:srgbClr val="FF0000"/>
                  </a:solidFill>
                </a:rPr>
                <a:t>(</a:t>
              </a:r>
              <a:r>
                <a:rPr lang="pl-PL" sz="1600" b="1" i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f </a:t>
              </a:r>
              <a:r>
                <a:rPr lang="pl-PL" sz="16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)</a:t>
              </a:r>
              <a:endParaRPr lang="pl-PL" sz="1400" b="1" dirty="0" smtClean="0">
                <a:solidFill>
                  <a:srgbClr val="FF0000"/>
                </a:solidFill>
                <a:latin typeface="+mn-lt"/>
              </a:endParaRPr>
            </a:p>
            <a:p>
              <a:pPr algn="l"/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v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400" b="1" dirty="0">
                  <a:solidFill>
                    <a:schemeClr val="tx1"/>
                  </a:solidFill>
                  <a:latin typeface="+mn-lt"/>
                </a:rPr>
                <a:t>– </a:t>
              </a:r>
              <a:r>
                <a:rPr lang="pl-PL" sz="1400" b="1" dirty="0" smtClean="0">
                  <a:solidFill>
                    <a:schemeClr val="tx1"/>
                  </a:solidFill>
                  <a:latin typeface="+mn-lt"/>
                </a:rPr>
                <a:t>próbka sygnału odbieranego</a:t>
              </a:r>
            </a:p>
            <a:p>
              <a:pPr algn="l"/>
              <a:r>
                <a:rPr lang="pl-PL" sz="1600" b="1" i="1" dirty="0" smtClean="0">
                  <a:solidFill>
                    <a:srgbClr val="FF0000"/>
                  </a:solidFill>
                  <a:latin typeface="+mj-lt"/>
                </a:rPr>
                <a:t>k</a:t>
              </a:r>
              <a:r>
                <a:rPr lang="pl-PL" sz="1400" b="1" dirty="0" smtClean="0">
                  <a:solidFill>
                    <a:srgbClr val="FF0000"/>
                  </a:solidFill>
                  <a:latin typeface="+mn-lt"/>
                </a:rPr>
                <a:t> – próg decyzyjny w układzie decyzyjnym - ?</a:t>
              </a:r>
            </a:p>
            <a:p>
              <a:pPr algn="l"/>
              <a:r>
                <a:rPr lang="pl-PL" sz="1600" b="1" i="1" dirty="0" smtClean="0">
                  <a:solidFill>
                    <a:srgbClr val="FF0000"/>
                  </a:solidFill>
                  <a:latin typeface="+mj-lt"/>
                </a:rPr>
                <a:t>P</a:t>
              </a:r>
              <a:r>
                <a:rPr lang="pl-PL" sz="1600" b="1" baseline="-25000" dirty="0" smtClean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pl-PL" sz="1400" b="1" i="1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b="1" dirty="0" smtClean="0">
                  <a:solidFill>
                    <a:srgbClr val="FF0000"/>
                  </a:solidFill>
                  <a:latin typeface="+mn-lt"/>
                </a:rPr>
                <a:t>– prawdopodobieństwo błędu - ?</a:t>
              </a:r>
              <a:endParaRPr lang="pl-PL" sz="1400" b="1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49" name="Obiek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9833780"/>
                </p:ext>
              </p:extLst>
            </p:nvPr>
          </p:nvGraphicFramePr>
          <p:xfrm>
            <a:off x="2815255" y="5538888"/>
            <a:ext cx="1206450" cy="33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78" name="Equation" r:id="rId11" imgW="965160" imgH="266400" progId="Equation.3">
                    <p:embed/>
                  </p:oleObj>
                </mc:Choice>
                <mc:Fallback>
                  <p:oleObj name="Equation" r:id="rId11" imgW="965160" imgH="266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815255" y="5538888"/>
                          <a:ext cx="1206450" cy="333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6194154" y="651944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735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83"/>
          <p:cNvSpPr>
            <a:spLocks noChangeArrowheads="1"/>
          </p:cNvSpPr>
          <p:nvPr/>
        </p:nvSpPr>
        <p:spPr bwMode="auto">
          <a:xfrm>
            <a:off x="1428130" y="2096171"/>
            <a:ext cx="1451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000" dirty="0" smtClean="0">
                <a:solidFill>
                  <a:schemeClr val="tx1"/>
                </a:solidFill>
              </a:rPr>
              <a:t>AWGN, </a:t>
            </a:r>
            <a:r>
              <a:rPr kumimoji="1" lang="pl-PL" sz="2000" i="1" dirty="0" smtClean="0">
                <a:solidFill>
                  <a:schemeClr val="tx1"/>
                </a:solidFill>
              </a:rPr>
              <a:t>z</a:t>
            </a:r>
            <a:r>
              <a:rPr kumimoji="1" lang="pl-PL" sz="2000" dirty="0" smtClean="0">
                <a:solidFill>
                  <a:schemeClr val="tx1"/>
                </a:solidFill>
              </a:rPr>
              <a:t>(</a:t>
            </a:r>
            <a:r>
              <a:rPr kumimoji="1" lang="pl-PL" sz="2000" i="1" dirty="0" smtClean="0">
                <a:solidFill>
                  <a:schemeClr val="tx1"/>
                </a:solidFill>
              </a:rPr>
              <a:t>t</a:t>
            </a:r>
            <a:r>
              <a:rPr kumimoji="1" lang="pl-PL" sz="2000" dirty="0" smtClean="0">
                <a:solidFill>
                  <a:schemeClr val="tx1"/>
                </a:solidFill>
              </a:rPr>
              <a:t>)</a:t>
            </a:r>
            <a:endParaRPr kumimoji="1" lang="pl-PL" sz="2400" dirty="0" smtClean="0">
              <a:solidFill>
                <a:schemeClr val="tx1"/>
              </a:solidFill>
            </a:endParaRPr>
          </a:p>
        </p:txBody>
      </p:sp>
      <p:sp>
        <p:nvSpPr>
          <p:cNvPr id="154" name="Rectangle 84"/>
          <p:cNvSpPr>
            <a:spLocks noChangeArrowheads="1"/>
          </p:cNvSpPr>
          <p:nvPr/>
        </p:nvSpPr>
        <p:spPr bwMode="auto">
          <a:xfrm>
            <a:off x="4901260" y="2673706"/>
            <a:ext cx="25523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2000" i="1" dirty="0">
                <a:solidFill>
                  <a:schemeClr val="tx1"/>
                </a:solidFill>
              </a:rPr>
              <a:t>n</a:t>
            </a:r>
            <a:r>
              <a:rPr kumimoji="1" lang="pl-PL" sz="2000" dirty="0">
                <a:solidFill>
                  <a:schemeClr val="tx1"/>
                </a:solidFill>
              </a:rPr>
              <a:t>(</a:t>
            </a:r>
            <a:r>
              <a:rPr kumimoji="1" lang="pl-PL" sz="2000" i="1" dirty="0">
                <a:solidFill>
                  <a:schemeClr val="tx1"/>
                </a:solidFill>
              </a:rPr>
              <a:t>t</a:t>
            </a:r>
            <a:r>
              <a:rPr kumimoji="1" lang="pl-PL" sz="2000" dirty="0">
                <a:solidFill>
                  <a:schemeClr val="tx1"/>
                </a:solidFill>
              </a:rPr>
              <a:t>) </a:t>
            </a:r>
            <a:r>
              <a:rPr kumimoji="1" lang="pl-PL" sz="2000" dirty="0" smtClean="0">
                <a:solidFill>
                  <a:schemeClr val="tx1"/>
                </a:solidFill>
              </a:rPr>
              <a:t>- szum gaussowski</a:t>
            </a:r>
            <a:r>
              <a:rPr kumimoji="1" lang="pl-PL" sz="2000" dirty="0">
                <a:solidFill>
                  <a:schemeClr val="tx1"/>
                </a:solidFill>
              </a:rPr>
              <a:t/>
            </a:r>
            <a:br>
              <a:rPr kumimoji="1" lang="pl-PL" sz="2000" dirty="0">
                <a:solidFill>
                  <a:schemeClr val="tx1"/>
                </a:solidFill>
              </a:rPr>
            </a:br>
            <a:r>
              <a:rPr kumimoji="1" lang="pl-PL" sz="2000" i="1" dirty="0" smtClean="0">
                <a:solidFill>
                  <a:schemeClr val="tx1"/>
                </a:solidFill>
              </a:rPr>
              <a:t>f</a:t>
            </a:r>
            <a:r>
              <a:rPr kumimoji="1" lang="pl-PL" sz="2000" dirty="0" smtClean="0">
                <a:solidFill>
                  <a:schemeClr val="tx1"/>
                </a:solidFill>
              </a:rPr>
              <a:t>(</a:t>
            </a:r>
            <a:r>
              <a:rPr kumimoji="1" lang="pl-PL" sz="2000" i="1" dirty="0" smtClean="0">
                <a:solidFill>
                  <a:schemeClr val="tx1"/>
                </a:solidFill>
              </a:rPr>
              <a:t>n</a:t>
            </a:r>
            <a:r>
              <a:rPr kumimoji="1" lang="pl-PL" sz="2000" dirty="0" smtClean="0">
                <a:solidFill>
                  <a:schemeClr val="tx1"/>
                </a:solidFill>
              </a:rPr>
              <a:t>) - rozkład</a:t>
            </a:r>
          </a:p>
        </p:txBody>
      </p:sp>
      <p:sp>
        <p:nvSpPr>
          <p:cNvPr id="155" name="Text Box 80"/>
          <p:cNvSpPr txBox="1">
            <a:spLocks noChangeArrowheads="1"/>
          </p:cNvSpPr>
          <p:nvPr/>
        </p:nvSpPr>
        <p:spPr bwMode="auto">
          <a:xfrm>
            <a:off x="2972446" y="2318867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156" name="Line 81"/>
          <p:cNvSpPr>
            <a:spLocks noChangeShapeType="1"/>
          </p:cNvSpPr>
          <p:nvPr/>
        </p:nvSpPr>
        <p:spPr bwMode="auto">
          <a:xfrm>
            <a:off x="1677046" y="2623667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57" name="Line 82"/>
          <p:cNvSpPr>
            <a:spLocks noChangeShapeType="1"/>
          </p:cNvSpPr>
          <p:nvPr/>
        </p:nvSpPr>
        <p:spPr bwMode="auto">
          <a:xfrm>
            <a:off x="4801246" y="2623667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15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026289"/>
              </p:ext>
            </p:extLst>
          </p:nvPr>
        </p:nvGraphicFramePr>
        <p:xfrm>
          <a:off x="3446935" y="2343081"/>
          <a:ext cx="8905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439" name="Równanie" r:id="rId3" imgW="380880" imgH="215640" progId="Equation.3">
                  <p:embed/>
                </p:oleObj>
              </mc:Choice>
              <mc:Fallback>
                <p:oleObj name="Równanie" r:id="rId3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6935" y="2343081"/>
                        <a:ext cx="890588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1496772"/>
              </p:ext>
            </p:extLst>
          </p:nvPr>
        </p:nvGraphicFramePr>
        <p:xfrm>
          <a:off x="4984750" y="892175"/>
          <a:ext cx="2978150" cy="157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440" name="Equation" r:id="rId5" imgW="1701720" imgH="901440" progId="Equation.3">
                  <p:embed/>
                </p:oleObj>
              </mc:Choice>
              <mc:Fallback>
                <p:oleObj name="Equation" r:id="rId5" imgW="1701720" imgH="901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750" y="892175"/>
                        <a:ext cx="2978150" cy="15763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Prostokąt 159"/>
          <p:cNvSpPr/>
          <p:nvPr/>
        </p:nvSpPr>
        <p:spPr>
          <a:xfrm>
            <a:off x="3122855" y="1916966"/>
            <a:ext cx="1527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2000" dirty="0">
                <a:solidFill>
                  <a:schemeClr val="tx1"/>
                </a:solidFill>
                <a:latin typeface="+mj-lt"/>
              </a:rPr>
              <a:t>d</a:t>
            </a:r>
            <a:r>
              <a:rPr kumimoji="1" lang="pl-PL" sz="2000" dirty="0" smtClean="0">
                <a:solidFill>
                  <a:schemeClr val="tx1"/>
                </a:solidFill>
                <a:latin typeface="+mj-lt"/>
              </a:rPr>
              <a:t>owolny filtr</a:t>
            </a:r>
          </a:p>
        </p:txBody>
      </p:sp>
      <p:sp>
        <p:nvSpPr>
          <p:cNvPr id="162" name="Text Box 87"/>
          <p:cNvSpPr txBox="1">
            <a:spLocks noChangeArrowheads="1"/>
          </p:cNvSpPr>
          <p:nvPr/>
        </p:nvSpPr>
        <p:spPr bwMode="auto">
          <a:xfrm>
            <a:off x="251493" y="3687397"/>
            <a:ext cx="8269539" cy="92333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latin typeface="+mn-lt"/>
              </a:rPr>
              <a:t>Filtracja (dowolna) zachowuje gaussowski (normalny) rozkład wartości chwilowych szumu - zerowa wartość średnia nie zmienia się, zmienia się natomiast moc szumu = wariancja = wartość średniokwadratowa.</a:t>
            </a:r>
            <a:endParaRPr lang="pl-PL" sz="1800" b="1" dirty="0">
              <a:latin typeface="+mn-lt"/>
            </a:endParaRPr>
          </a:p>
        </p:txBody>
      </p:sp>
      <p:graphicFrame>
        <p:nvGraphicFramePr>
          <p:cNvPr id="163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686820"/>
              </p:ext>
            </p:extLst>
          </p:nvPr>
        </p:nvGraphicFramePr>
        <p:xfrm>
          <a:off x="1463675" y="4886325"/>
          <a:ext cx="55372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441" name="Equation" r:id="rId7" imgW="2768400" imgH="736560" progId="Equation.3">
                  <p:embed/>
                </p:oleObj>
              </mc:Choice>
              <mc:Fallback>
                <p:oleObj name="Equation" r:id="rId7" imgW="276840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675" y="4886325"/>
                        <a:ext cx="5537200" cy="1473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pl-PL" dirty="0"/>
              <a:t>5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194154" y="651944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68888" y="696379"/>
            <a:ext cx="2766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Filtracja AWGN</a:t>
            </a:r>
            <a:endParaRPr lang="pl-PL" sz="2800" b="1" dirty="0">
              <a:latin typeface="+mn-lt"/>
            </a:endParaRPr>
          </a:p>
        </p:txBody>
      </p:sp>
      <p:graphicFrame>
        <p:nvGraphicFramePr>
          <p:cNvPr id="17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799926"/>
              </p:ext>
            </p:extLst>
          </p:nvPr>
        </p:nvGraphicFramePr>
        <p:xfrm>
          <a:off x="1576417" y="2672509"/>
          <a:ext cx="14668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442" name="Equation" r:id="rId9" imgW="838080" imgH="431640" progId="Equation.3">
                  <p:embed/>
                </p:oleObj>
              </mc:Choice>
              <mc:Fallback>
                <p:oleObj name="Equation" r:id="rId9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417" y="2672509"/>
                        <a:ext cx="1466850" cy="755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02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5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208153" y="1286814"/>
            <a:ext cx="7612771" cy="1767536"/>
            <a:chOff x="1208153" y="1344936"/>
            <a:chExt cx="7612771" cy="1767536"/>
          </a:xfrm>
        </p:grpSpPr>
        <p:grpSp>
          <p:nvGrpSpPr>
            <p:cNvPr id="5" name="Grupa 4"/>
            <p:cNvGrpSpPr/>
            <p:nvPr/>
          </p:nvGrpSpPr>
          <p:grpSpPr>
            <a:xfrm>
              <a:off x="1208153" y="1344936"/>
              <a:ext cx="7612771" cy="1767536"/>
              <a:chOff x="1108128" y="1354105"/>
              <a:chExt cx="7612771" cy="1767536"/>
            </a:xfrm>
          </p:grpSpPr>
          <p:sp>
            <p:nvSpPr>
              <p:cNvPr id="8" name="pole tekstowe 7"/>
              <p:cNvSpPr txBox="1"/>
              <p:nvPr/>
            </p:nvSpPr>
            <p:spPr>
              <a:xfrm>
                <a:off x="2303894" y="2091274"/>
                <a:ext cx="1361967" cy="6463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3200" i="1" dirty="0" smtClean="0">
                    <a:solidFill>
                      <a:schemeClr val="tx1"/>
                    </a:solidFill>
                    <a:latin typeface="+mj-lt"/>
                  </a:rPr>
                  <a:t>  </a:t>
                </a:r>
                <a:r>
                  <a:rPr lang="pl-PL" i="1" dirty="0" smtClean="0">
                    <a:solidFill>
                      <a:schemeClr val="tx1"/>
                    </a:solidFill>
                    <a:latin typeface="+mj-lt"/>
                  </a:rPr>
                  <a:t>H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(</a:t>
                </a:r>
                <a:r>
                  <a:rPr lang="el-GR" i="1" dirty="0" smtClean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ω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)</a:t>
                </a:r>
                <a:endParaRPr lang="pl-PL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9" name="Łącznik prosty ze strzałką 8"/>
              <p:cNvCxnSpPr/>
              <p:nvPr/>
            </p:nvCxnSpPr>
            <p:spPr bwMode="auto">
              <a:xfrm>
                <a:off x="1108128" y="2368161"/>
                <a:ext cx="1180397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0" name="Obiek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38433960"/>
                  </p:ext>
                </p:extLst>
              </p:nvPr>
            </p:nvGraphicFramePr>
            <p:xfrm>
              <a:off x="1260463" y="1403966"/>
              <a:ext cx="1030287" cy="857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762" name="Equation" r:id="rId3" imgW="1041120" imgH="863280" progId="Equation.3">
                      <p:embed/>
                    </p:oleObj>
                  </mc:Choice>
                  <mc:Fallback>
                    <p:oleObj name="Equation" r:id="rId3" imgW="1041120" imgH="8632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260463" y="1403966"/>
                            <a:ext cx="1030287" cy="8572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1" name="Łącznik prosty ze strzałką 10"/>
              <p:cNvCxnSpPr/>
              <p:nvPr/>
            </p:nvCxnSpPr>
            <p:spPr bwMode="auto">
              <a:xfrm>
                <a:off x="3654701" y="2351908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2" name="Obiek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09610758"/>
                  </p:ext>
                </p:extLst>
              </p:nvPr>
            </p:nvGraphicFramePr>
            <p:xfrm>
              <a:off x="3900475" y="1354754"/>
              <a:ext cx="1057275" cy="681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763" name="Equation" r:id="rId5" imgW="1066680" imgH="685800" progId="Equation.3">
                      <p:embed/>
                    </p:oleObj>
                  </mc:Choice>
                  <mc:Fallback>
                    <p:oleObj name="Equation" r:id="rId5" imgW="106668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900475" y="1354754"/>
                            <a:ext cx="1057275" cy="681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Łącznik prosty ze strzałką 12"/>
              <p:cNvCxnSpPr/>
              <p:nvPr/>
            </p:nvCxnSpPr>
            <p:spPr bwMode="auto">
              <a:xfrm>
                <a:off x="5376051" y="2350932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" name="Łącznik prosty 13"/>
              <p:cNvCxnSpPr/>
              <p:nvPr/>
            </p:nvCxnSpPr>
            <p:spPr bwMode="auto">
              <a:xfrm>
                <a:off x="5014539" y="1963700"/>
                <a:ext cx="361512" cy="38723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15" name="Obiek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65050606"/>
                  </p:ext>
                </p:extLst>
              </p:nvPr>
            </p:nvGraphicFramePr>
            <p:xfrm>
              <a:off x="5300496" y="1902215"/>
              <a:ext cx="339725" cy="176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764" name="Równanie" r:id="rId7" imgW="342720" imgH="177480" progId="Equation.3">
                      <p:embed/>
                    </p:oleObj>
                  </mc:Choice>
                  <mc:Fallback>
                    <p:oleObj name="Równanie" r:id="rId7" imgW="342720" imgH="177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300496" y="1902215"/>
                            <a:ext cx="339725" cy="1762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Łuk 15"/>
              <p:cNvSpPr/>
              <p:nvPr/>
            </p:nvSpPr>
            <p:spPr bwMode="auto">
              <a:xfrm rot="15939902">
                <a:off x="5010921" y="1940207"/>
                <a:ext cx="708920" cy="596587"/>
              </a:xfrm>
              <a:prstGeom prst="arc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7" name="Łącznik prosty ze strzałką 16"/>
              <p:cNvCxnSpPr/>
              <p:nvPr/>
            </p:nvCxnSpPr>
            <p:spPr bwMode="auto">
              <a:xfrm>
                <a:off x="7649714" y="2367185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48904553"/>
                  </p:ext>
                </p:extLst>
              </p:nvPr>
            </p:nvGraphicFramePr>
            <p:xfrm>
              <a:off x="4703750" y="2442191"/>
              <a:ext cx="1192213" cy="679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765" name="Equation" r:id="rId9" imgW="1206360" imgH="685800" progId="Equation.3">
                      <p:embed/>
                    </p:oleObj>
                  </mc:Choice>
                  <mc:Fallback>
                    <p:oleObj name="Equation" r:id="rId9" imgW="120636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703750" y="2442191"/>
                            <a:ext cx="1192213" cy="6794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iek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19545760"/>
                  </p:ext>
                </p:extLst>
              </p:nvPr>
            </p:nvGraphicFramePr>
            <p:xfrm>
              <a:off x="7866824" y="1354105"/>
              <a:ext cx="854075" cy="666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766" name="Equation" r:id="rId11" imgW="863280" imgH="672840" progId="Equation.3">
                      <p:embed/>
                    </p:oleObj>
                  </mc:Choice>
                  <mc:Fallback>
                    <p:oleObj name="Equation" r:id="rId11" imgW="86328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7866824" y="1354105"/>
                            <a:ext cx="854075" cy="666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pole tekstowe 19"/>
              <p:cNvSpPr txBox="1"/>
              <p:nvPr/>
            </p:nvSpPr>
            <p:spPr>
              <a:xfrm>
                <a:off x="6636562" y="2109043"/>
                <a:ext cx="229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400" b="1" dirty="0" smtClean="0">
                    <a:solidFill>
                      <a:srgbClr val="C00000"/>
                    </a:solidFill>
                  </a:rPr>
                  <a:t> </a:t>
                </a:r>
                <a:endParaRPr lang="pl-PL" sz="1400" b="1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" name="pole tekstowe 5"/>
            <p:cNvSpPr txBox="1"/>
            <p:nvPr/>
          </p:nvSpPr>
          <p:spPr>
            <a:xfrm>
              <a:off x="6197336" y="2015939"/>
              <a:ext cx="153760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</a:rPr>
                <a:t>u</a:t>
              </a:r>
              <a:r>
                <a:rPr lang="pl-PL" sz="1600" dirty="0" smtClean="0">
                  <a:solidFill>
                    <a:schemeClr val="tx1"/>
                  </a:solidFill>
                </a:rPr>
                <a:t>kład decyzyjny</a:t>
              </a:r>
            </a:p>
            <a:p>
              <a:pPr algn="ctr"/>
              <a:r>
                <a:rPr lang="pl-PL" sz="1600" dirty="0" smtClean="0">
                  <a:solidFill>
                    <a:schemeClr val="tx1"/>
                  </a:solidFill>
                </a:rPr>
                <a:t>próg</a:t>
              </a:r>
              <a:r>
                <a:rPr lang="pl-PL" sz="1600" i="1" dirty="0" smtClean="0">
                  <a:solidFill>
                    <a:schemeClr val="tx1"/>
                  </a:solidFill>
                </a:rPr>
                <a:t> k</a:t>
              </a:r>
              <a:endParaRPr lang="pl-PL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7" name="Prostokąt 6"/>
            <p:cNvSpPr/>
            <p:nvPr/>
          </p:nvSpPr>
          <p:spPr bwMode="auto">
            <a:xfrm>
              <a:off x="6158147" y="2011686"/>
              <a:ext cx="1591592" cy="61606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179388" y="3158993"/>
            <a:ext cx="7002902" cy="1789245"/>
            <a:chOff x="963992" y="3117808"/>
            <a:chExt cx="7002902" cy="1789245"/>
          </a:xfrm>
        </p:grpSpPr>
        <p:graphicFrame>
          <p:nvGraphicFramePr>
            <p:cNvPr id="23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0470274"/>
                </p:ext>
              </p:extLst>
            </p:nvPr>
          </p:nvGraphicFramePr>
          <p:xfrm>
            <a:off x="963992" y="3802153"/>
            <a:ext cx="4152900" cy="1104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67" name="Equation" r:id="rId13" imgW="2768400" imgH="736560" progId="Equation.3">
                    <p:embed/>
                  </p:oleObj>
                </mc:Choice>
                <mc:Fallback>
                  <p:oleObj name="Equation" r:id="rId13" imgW="2768400" imgH="736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3992" y="3802153"/>
                          <a:ext cx="4152900" cy="11049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87"/>
            <p:cNvSpPr txBox="1">
              <a:spLocks noChangeArrowheads="1"/>
            </p:cNvSpPr>
            <p:nvPr/>
          </p:nvSpPr>
          <p:spPr bwMode="auto">
            <a:xfrm>
              <a:off x="1061610" y="3117808"/>
              <a:ext cx="690528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Jeżeli </a:t>
              </a:r>
              <a:r>
                <a:rPr lang="pl-PL" sz="2000" b="1" i="1" dirty="0" smtClean="0">
                  <a:solidFill>
                    <a:schemeClr val="tx1"/>
                  </a:solidFill>
                  <a:latin typeface="+mj-lt"/>
                </a:rPr>
                <a:t>n</a:t>
              </a:r>
              <a:r>
                <a:rPr lang="pl-PL" sz="20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 to proces losowy o rozkładzie normalnym,</a:t>
              </a:r>
              <a:endParaRPr lang="pl-PL" sz="1800" b="1" i="1" dirty="0" smtClean="0">
                <a:solidFill>
                  <a:schemeClr val="tx1"/>
                </a:solidFill>
                <a:latin typeface="+mn-lt"/>
              </a:endParaRPr>
            </a:p>
            <a:p>
              <a:pPr algn="l"/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to jego próbka </a:t>
              </a:r>
              <a:r>
                <a:rPr lang="pl-PL" sz="2000" b="1" i="1" dirty="0" smtClean="0">
                  <a:solidFill>
                    <a:schemeClr val="tx1"/>
                  </a:solidFill>
                  <a:latin typeface="+mj-lt"/>
                </a:rPr>
                <a:t>n</a:t>
              </a:r>
              <a:r>
                <a:rPr lang="pl-PL" sz="20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  <a:latin typeface="+mj-lt"/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 – zmienna losowa normalna z rozkładem:</a:t>
              </a:r>
              <a:endParaRPr lang="pl-PL" sz="18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277006" y="5099681"/>
            <a:ext cx="8636504" cy="1551225"/>
            <a:chOff x="1061610" y="5058496"/>
            <a:chExt cx="8636504" cy="1551225"/>
          </a:xfrm>
          <a:solidFill>
            <a:schemeClr val="bg1">
              <a:lumMod val="85000"/>
            </a:schemeClr>
          </a:solidFill>
        </p:grpSpPr>
        <p:sp>
          <p:nvSpPr>
            <p:cNvPr id="28" name="Text Box 87"/>
            <p:cNvSpPr txBox="1">
              <a:spLocks noChangeArrowheads="1"/>
            </p:cNvSpPr>
            <p:nvPr/>
          </p:nvSpPr>
          <p:spPr bwMode="auto">
            <a:xfrm>
              <a:off x="1062121" y="5058496"/>
              <a:ext cx="8635993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Ponieważ 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 smtClean="0">
                  <a:solidFill>
                    <a:schemeClr val="tx1"/>
                  </a:solidFill>
                </a:rPr>
                <a:t>01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), 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 smtClean="0">
                  <a:solidFill>
                    <a:schemeClr val="tx1"/>
                  </a:solidFill>
                </a:rPr>
                <a:t>02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) = </a:t>
              </a:r>
              <a:r>
                <a:rPr lang="pl-PL" sz="2000" b="1" dirty="0" err="1" smtClean="0">
                  <a:solidFill>
                    <a:schemeClr val="tx1"/>
                  </a:solidFill>
                </a:rPr>
                <a:t>const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,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to </a:t>
              </a:r>
              <a:r>
                <a:rPr lang="pl-PL" sz="1800" b="1" dirty="0">
                  <a:solidFill>
                    <a:schemeClr val="tx1"/>
                  </a:solidFill>
                  <a:latin typeface="+mn-lt"/>
                </a:rPr>
                <a:t>próbki </a:t>
              </a:r>
              <a:r>
                <a:rPr lang="pl-PL" sz="2000" b="1" i="1" dirty="0">
                  <a:solidFill>
                    <a:schemeClr val="tx1"/>
                  </a:solidFill>
                </a:rPr>
                <a:t>v</a:t>
              </a:r>
              <a:r>
                <a:rPr lang="pl-PL" sz="2000" b="1" dirty="0">
                  <a:solidFill>
                    <a:schemeClr val="tx1"/>
                  </a:solidFill>
                </a:rPr>
                <a:t>(</a:t>
              </a:r>
              <a:r>
                <a:rPr lang="pl-PL" sz="2000" b="1" i="1" dirty="0">
                  <a:solidFill>
                    <a:schemeClr val="tx1"/>
                  </a:solidFill>
                </a:rPr>
                <a:t>T</a:t>
              </a:r>
              <a:r>
                <a:rPr lang="pl-PL" sz="2000" b="1" dirty="0">
                  <a:solidFill>
                    <a:schemeClr val="tx1"/>
                  </a:solidFill>
                </a:rPr>
                <a:t>)</a:t>
              </a:r>
              <a:r>
                <a:rPr lang="pl-PL" sz="1800" b="1" dirty="0">
                  <a:solidFill>
                    <a:schemeClr val="tx1"/>
                  </a:solidFill>
                </a:rPr>
                <a:t> </a:t>
              </a:r>
              <a:r>
                <a:rPr lang="pl-PL" sz="1800" b="1" dirty="0">
                  <a:solidFill>
                    <a:schemeClr val="tx1"/>
                  </a:solidFill>
                  <a:latin typeface="+mn-lt"/>
                </a:rPr>
                <a:t>na wejściu układu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decyzyjnego są</a:t>
              </a:r>
              <a:r>
                <a:rPr lang="pl-PL" sz="1800" b="1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opisane rozkładem normalnym</a:t>
              </a:r>
              <a:r>
                <a:rPr lang="pl-PL" sz="1800" b="1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o wartości średniej </a:t>
              </a:r>
              <a:r>
                <a:rPr lang="pl-PL" sz="2000" b="1" i="1" dirty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>
                  <a:solidFill>
                    <a:schemeClr val="tx1"/>
                  </a:solidFill>
                </a:rPr>
                <a:t>01</a:t>
              </a:r>
              <a:r>
                <a:rPr lang="pl-PL" sz="2000" b="1" dirty="0">
                  <a:solidFill>
                    <a:schemeClr val="tx1"/>
                  </a:solidFill>
                </a:rPr>
                <a:t>(</a:t>
              </a:r>
              <a:r>
                <a:rPr lang="pl-PL" sz="2000" b="1" i="1" dirty="0">
                  <a:solidFill>
                    <a:schemeClr val="tx1"/>
                  </a:solidFill>
                </a:rPr>
                <a:t>T</a:t>
              </a:r>
              <a:r>
                <a:rPr lang="pl-PL" sz="2000" b="1" dirty="0">
                  <a:solidFill>
                    <a:schemeClr val="tx1"/>
                  </a:solidFill>
                </a:rPr>
                <a:t>), </a:t>
              </a:r>
              <a:r>
                <a:rPr lang="pl-PL" sz="2000" b="1" i="1" dirty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>
                  <a:solidFill>
                    <a:schemeClr val="tx1"/>
                  </a:solidFill>
                </a:rPr>
                <a:t>02</a:t>
              </a:r>
              <a:r>
                <a:rPr lang="pl-PL" sz="2000" b="1" dirty="0">
                  <a:solidFill>
                    <a:schemeClr val="tx1"/>
                  </a:solidFill>
                </a:rPr>
                <a:t>(</a:t>
              </a:r>
              <a:r>
                <a:rPr lang="pl-PL" sz="2000" b="1" i="1" dirty="0">
                  <a:solidFill>
                    <a:schemeClr val="tx1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): 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29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1357219"/>
                </p:ext>
              </p:extLst>
            </p:nvPr>
          </p:nvGraphicFramePr>
          <p:xfrm>
            <a:off x="1061610" y="5817558"/>
            <a:ext cx="6644432" cy="792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68" name="Równanie" r:id="rId15" imgW="3644640" imgH="444240" progId="Equation.3">
                    <p:embed/>
                  </p:oleObj>
                </mc:Choice>
                <mc:Fallback>
                  <p:oleObj name="Równanie" r:id="rId15" imgW="364464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1610" y="5817558"/>
                          <a:ext cx="6644432" cy="79216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pole tekstowe 33"/>
          <p:cNvSpPr txBox="1"/>
          <p:nvPr/>
        </p:nvSpPr>
        <p:spPr>
          <a:xfrm>
            <a:off x="2477563" y="2066246"/>
            <a:ext cx="118641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CC00CC"/>
                </a:solidFill>
              </a:rPr>
              <a:t>        </a:t>
            </a:r>
            <a:r>
              <a:rPr lang="pl-PL" sz="1600" dirty="0" smtClean="0">
                <a:solidFill>
                  <a:schemeClr val="tx1"/>
                </a:solidFill>
              </a:rPr>
              <a:t>FDP    </a:t>
            </a:r>
            <a:br>
              <a:rPr lang="pl-PL" sz="1600" dirty="0" smtClean="0">
                <a:solidFill>
                  <a:schemeClr val="tx1"/>
                </a:solidFill>
              </a:rPr>
            </a:br>
            <a:r>
              <a:rPr lang="pl-PL" sz="1600" dirty="0" smtClean="0">
                <a:solidFill>
                  <a:schemeClr val="tx1"/>
                </a:solidFill>
              </a:rPr>
              <a:t>   </a:t>
            </a:r>
            <a:r>
              <a:rPr lang="pl-PL" sz="1600" i="1" dirty="0" smtClean="0">
                <a:solidFill>
                  <a:schemeClr val="tx1"/>
                </a:solidFill>
              </a:rPr>
              <a:t>H</a:t>
            </a:r>
            <a:r>
              <a:rPr lang="pl-PL" sz="1600" dirty="0" smtClean="0">
                <a:solidFill>
                  <a:schemeClr val="tx1"/>
                </a:solidFill>
              </a:rPr>
              <a:t>(</a:t>
            </a:r>
            <a:r>
              <a:rPr lang="pl-PL" sz="16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 </a:t>
            </a:r>
            <a:r>
              <a:rPr lang="pl-PL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endParaRPr lang="pl-PL" sz="1600" i="1" dirty="0">
              <a:solidFill>
                <a:schemeClr val="tx1"/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33" name="pole tekstowe 32"/>
          <p:cNvSpPr txBox="1"/>
          <p:nvPr/>
        </p:nvSpPr>
        <p:spPr>
          <a:xfrm>
            <a:off x="68888" y="696379"/>
            <a:ext cx="2766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Filtracja AWGN</a:t>
            </a:r>
            <a:endParaRPr lang="pl-P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579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310562"/>
              </p:ext>
            </p:extLst>
          </p:nvPr>
        </p:nvGraphicFramePr>
        <p:xfrm>
          <a:off x="268400" y="3157073"/>
          <a:ext cx="4705020" cy="49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39" name="Equation" r:id="rId3" imgW="3136680" imgH="330120" progId="Equation.3">
                  <p:embed/>
                </p:oleObj>
              </mc:Choice>
              <mc:Fallback>
                <p:oleObj name="Equation" r:id="rId3" imgW="3136680" imgH="330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8400" y="3157073"/>
                        <a:ext cx="4705020" cy="4951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87"/>
          <p:cNvSpPr txBox="1">
            <a:spLocks noChangeArrowheads="1"/>
          </p:cNvSpPr>
          <p:nvPr/>
        </p:nvSpPr>
        <p:spPr bwMode="auto">
          <a:xfrm>
            <a:off x="5628061" y="3265490"/>
            <a:ext cx="24936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Błędy warunkowe</a:t>
            </a:r>
            <a:endParaRPr lang="pl-PL" sz="18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285985" y="3812642"/>
            <a:ext cx="8027545" cy="670456"/>
            <a:chOff x="301794" y="4396633"/>
            <a:chExt cx="8027545" cy="670456"/>
          </a:xfrm>
        </p:grpSpPr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8328824"/>
                </p:ext>
              </p:extLst>
            </p:nvPr>
          </p:nvGraphicFramePr>
          <p:xfrm>
            <a:off x="301794" y="4396633"/>
            <a:ext cx="2419200" cy="5902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40" name="Equation" r:id="rId5" imgW="1612800" imgH="393480" progId="Equation.3">
                    <p:embed/>
                  </p:oleObj>
                </mc:Choice>
                <mc:Fallback>
                  <p:oleObj name="Equation" r:id="rId5" imgW="16128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01794" y="4396633"/>
                          <a:ext cx="2419200" cy="5902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Text Box 87"/>
            <p:cNvSpPr txBox="1">
              <a:spLocks noChangeArrowheads="1"/>
            </p:cNvSpPr>
            <p:nvPr/>
          </p:nvSpPr>
          <p:spPr bwMode="auto">
            <a:xfrm>
              <a:off x="5643870" y="4420758"/>
              <a:ext cx="268546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Prawdopodobieństwo</a:t>
              </a:r>
              <a:br>
                <a:rPr lang="pl-PL" sz="1800" b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błędnej decyzji</a:t>
              </a:r>
              <a:endParaRPr lang="pl-PL" sz="18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23" name="Text Box 87"/>
          <p:cNvSpPr txBox="1">
            <a:spLocks noChangeArrowheads="1"/>
          </p:cNvSpPr>
          <p:nvPr/>
        </p:nvSpPr>
        <p:spPr bwMode="auto">
          <a:xfrm>
            <a:off x="646873" y="2784317"/>
            <a:ext cx="7875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Funkcje gęstości prawdopodobieństwa próbek na wejściu układu decyzyjnego</a:t>
            </a:r>
            <a:endParaRPr lang="pl-PL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68888" y="696379"/>
            <a:ext cx="6574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latin typeface="+mn-lt"/>
              </a:rPr>
              <a:t>Prawdopodobieństwo błędnej decyzji</a:t>
            </a:r>
            <a:endParaRPr lang="pl-PL" sz="2800" b="1" dirty="0"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106615" y="1132242"/>
            <a:ext cx="6390710" cy="1653948"/>
            <a:chOff x="1180069" y="1394559"/>
            <a:chExt cx="6390710" cy="1653948"/>
          </a:xfrm>
        </p:grpSpPr>
        <p:pic>
          <p:nvPicPr>
            <p:cNvPr id="6" name="Obraz 5"/>
            <p:cNvPicPr/>
            <p:nvPr/>
          </p:nvPicPr>
          <p:blipFill rotWithShape="1">
            <a:blip r:embed="rId7"/>
            <a:srcRect l="28049" t="32215" r="29682" b="48320"/>
            <a:stretch/>
          </p:blipFill>
          <p:spPr bwMode="auto">
            <a:xfrm>
              <a:off x="1180069" y="1394559"/>
              <a:ext cx="6390710" cy="165394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5909996"/>
                </p:ext>
              </p:extLst>
            </p:nvPr>
          </p:nvGraphicFramePr>
          <p:xfrm>
            <a:off x="1642942" y="1874977"/>
            <a:ext cx="777420" cy="444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41" name="Equation" r:id="rId8" imgW="444240" imgH="253800" progId="Equation.3">
                    <p:embed/>
                  </p:oleObj>
                </mc:Choice>
                <mc:Fallback>
                  <p:oleObj name="Equation" r:id="rId8" imgW="44424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642942" y="1874977"/>
                          <a:ext cx="777420" cy="4441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7631451"/>
                </p:ext>
              </p:extLst>
            </p:nvPr>
          </p:nvGraphicFramePr>
          <p:xfrm>
            <a:off x="6326560" y="1874977"/>
            <a:ext cx="800100" cy="444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42" name="Equation" r:id="rId10" imgW="457200" imgH="253800" progId="Equation.3">
                    <p:embed/>
                  </p:oleObj>
                </mc:Choice>
                <mc:Fallback>
                  <p:oleObj name="Equation" r:id="rId10" imgW="4572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326560" y="1874977"/>
                          <a:ext cx="800100" cy="4441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upa 8"/>
          <p:cNvGrpSpPr/>
          <p:nvPr/>
        </p:nvGrpSpPr>
        <p:grpSpPr>
          <a:xfrm>
            <a:off x="268400" y="4505905"/>
            <a:ext cx="8573019" cy="677108"/>
            <a:chOff x="342381" y="5504890"/>
            <a:chExt cx="8573019" cy="677108"/>
          </a:xfrm>
        </p:grpSpPr>
        <p:sp>
          <p:nvSpPr>
            <p:cNvPr id="22" name="Prostokąt 21"/>
            <p:cNvSpPr/>
            <p:nvPr/>
          </p:nvSpPr>
          <p:spPr>
            <a:xfrm>
              <a:off x="5628061" y="5504890"/>
              <a:ext cx="328733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>
                  <a:solidFill>
                    <a:schemeClr val="tx1"/>
                  </a:solidFill>
                  <a:latin typeface="+mn-lt"/>
                </a:rPr>
                <a:t>S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ygnały 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 smtClean="0">
                  <a:solidFill>
                    <a:schemeClr val="tx1"/>
                  </a:solidFill>
                </a:rPr>
                <a:t>1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) i 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2000" b="1" baseline="-25000" dirty="0" smtClean="0">
                  <a:solidFill>
                    <a:schemeClr val="tx1"/>
                  </a:solidFill>
                </a:rPr>
                <a:t>2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(</a:t>
              </a:r>
              <a:r>
                <a:rPr lang="pl-PL" sz="20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1"/>
                  </a:solidFill>
                </a:rPr>
                <a:t>) </a:t>
              </a: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są</a:t>
              </a:r>
              <a:br>
                <a:rPr lang="pl-PL" sz="1800" b="1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b="1" dirty="0" smtClean="0">
                  <a:solidFill>
                    <a:schemeClr val="tx1"/>
                  </a:solidFill>
                  <a:latin typeface="+mn-lt"/>
                </a:rPr>
                <a:t>jednakowo prawdopodobne</a:t>
              </a:r>
              <a:endParaRPr lang="pl-PL" sz="1800" b="1" dirty="0">
                <a:solidFill>
                  <a:schemeClr val="tx1"/>
                </a:solidFill>
                <a:latin typeface="+mn-lt"/>
              </a:endParaRPr>
            </a:p>
          </p:txBody>
        </p: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9786172"/>
                </p:ext>
              </p:extLst>
            </p:nvPr>
          </p:nvGraphicFramePr>
          <p:xfrm>
            <a:off x="342381" y="5662544"/>
            <a:ext cx="2876040" cy="36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443" name="Equation" r:id="rId12" imgW="1917360" imgH="241200" progId="Equation.3">
                    <p:embed/>
                  </p:oleObj>
                </mc:Choice>
                <mc:Fallback>
                  <p:oleObj name="Equation" r:id="rId12" imgW="191736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42381" y="5662544"/>
                          <a:ext cx="2876040" cy="3618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573278"/>
              </p:ext>
            </p:extLst>
          </p:nvPr>
        </p:nvGraphicFramePr>
        <p:xfrm>
          <a:off x="974850" y="5866132"/>
          <a:ext cx="66542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44" name="Equation" r:id="rId14" imgW="3327120" imgH="457200" progId="Equation.3">
                  <p:embed/>
                </p:oleObj>
              </mc:Choice>
              <mc:Fallback>
                <p:oleObj name="Equation" r:id="rId14" imgW="33271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74850" y="5866132"/>
                        <a:ext cx="6654240" cy="914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87"/>
          <p:cNvSpPr txBox="1">
            <a:spLocks noChangeArrowheads="1"/>
          </p:cNvSpPr>
          <p:nvPr/>
        </p:nvSpPr>
        <p:spPr bwMode="auto">
          <a:xfrm>
            <a:off x="2094968" y="5427678"/>
            <a:ext cx="44140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W wyniku podstawienia (3) </a:t>
            </a:r>
            <a:r>
              <a:rPr lang="pl-PL" sz="1800" b="1" dirty="0" smtClean="0">
                <a:solidFill>
                  <a:schemeClr val="tx1"/>
                </a:solidFill>
                <a:latin typeface="+mn-lt"/>
                <a:ea typeface="Cambria Math" panose="02040503050406030204" pitchFamily="18" charset="0"/>
              </a:rPr>
              <a:t>→ (1) </a:t>
            </a:r>
            <a:r>
              <a:rPr lang="pl-PL" sz="1800" b="1" dirty="0">
                <a:solidFill>
                  <a:schemeClr val="tx1"/>
                </a:solidFill>
                <a:latin typeface="+mn-lt"/>
                <a:ea typeface="Cambria Math" panose="02040503050406030204" pitchFamily="18" charset="0"/>
              </a:rPr>
              <a:t>→ </a:t>
            </a:r>
            <a:r>
              <a:rPr lang="pl-PL" sz="1800" b="1" dirty="0" smtClean="0">
                <a:solidFill>
                  <a:schemeClr val="tx1"/>
                </a:solidFill>
                <a:latin typeface="+mn-lt"/>
                <a:ea typeface="Cambria Math" panose="02040503050406030204" pitchFamily="18" charset="0"/>
              </a:rPr>
              <a:t>(2)</a:t>
            </a:r>
            <a:endParaRPr lang="pl-PL" sz="18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78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535421"/>
              </p:ext>
            </p:extLst>
          </p:nvPr>
        </p:nvGraphicFramePr>
        <p:xfrm>
          <a:off x="707355" y="1233772"/>
          <a:ext cx="77787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575" name="Equation" r:id="rId3" imgW="3974760" imgH="812520" progId="Equation.3">
                  <p:embed/>
                </p:oleObj>
              </mc:Choice>
              <mc:Fallback>
                <p:oleObj name="Equation" r:id="rId3" imgW="397476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7355" y="1233772"/>
                        <a:ext cx="7778750" cy="15906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2" name="Grupa 131"/>
          <p:cNvGrpSpPr/>
          <p:nvPr/>
        </p:nvGrpSpPr>
        <p:grpSpPr>
          <a:xfrm>
            <a:off x="791580" y="3021833"/>
            <a:ext cx="3199113" cy="2731537"/>
            <a:chOff x="1128120" y="3450703"/>
            <a:chExt cx="3199113" cy="2731537"/>
          </a:xfrm>
        </p:grpSpPr>
        <p:grpSp>
          <p:nvGrpSpPr>
            <p:cNvPr id="126" name="Grupa 125"/>
            <p:cNvGrpSpPr/>
            <p:nvPr/>
          </p:nvGrpSpPr>
          <p:grpSpPr>
            <a:xfrm>
              <a:off x="1128120" y="3450703"/>
              <a:ext cx="3199113" cy="2514220"/>
              <a:chOff x="1128120" y="3450703"/>
              <a:chExt cx="3199113" cy="2514220"/>
            </a:xfrm>
          </p:grpSpPr>
          <p:grpSp>
            <p:nvGrpSpPr>
              <p:cNvPr id="18" name="Grupa 17"/>
              <p:cNvGrpSpPr/>
              <p:nvPr/>
            </p:nvGrpSpPr>
            <p:grpSpPr>
              <a:xfrm>
                <a:off x="1128120" y="3450703"/>
                <a:ext cx="3199113" cy="2477616"/>
                <a:chOff x="1128120" y="3450703"/>
                <a:chExt cx="3199113" cy="2477616"/>
              </a:xfrm>
            </p:grpSpPr>
            <p:grpSp>
              <p:nvGrpSpPr>
                <p:cNvPr id="23" name="Grupa 22"/>
                <p:cNvGrpSpPr/>
                <p:nvPr/>
              </p:nvGrpSpPr>
              <p:grpSpPr>
                <a:xfrm>
                  <a:off x="1128120" y="3450703"/>
                  <a:ext cx="3199113" cy="2477616"/>
                  <a:chOff x="1447800" y="2895600"/>
                  <a:chExt cx="4638675" cy="3592513"/>
                </a:xfrm>
              </p:grpSpPr>
              <p:grpSp>
                <p:nvGrpSpPr>
                  <p:cNvPr id="25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1447800" y="2895600"/>
                    <a:ext cx="4638675" cy="3592513"/>
                    <a:chOff x="1206" y="1746"/>
                    <a:chExt cx="2922" cy="2263"/>
                  </a:xfrm>
                </p:grpSpPr>
                <p:sp>
                  <p:nvSpPr>
                    <p:cNvPr id="28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4" y="1824"/>
                      <a:ext cx="2604" cy="205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9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4" y="1824"/>
                      <a:ext cx="2604" cy="2052"/>
                    </a:xfrm>
                    <a:prstGeom prst="rect">
                      <a:avLst/>
                    </a:prstGeom>
                    <a:noFill/>
                    <a:ln w="0">
                      <a:solidFill>
                        <a:srgbClr val="FFFFFF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0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1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2" name="Line 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3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4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5" name="Line 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6" name="Line 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7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8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52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-4</a:t>
                      </a:r>
                      <a:endParaRPr lang="pl-PL" sz="1200" b="1"/>
                    </a:p>
                  </p:txBody>
                </p:sp>
                <p:sp>
                  <p:nvSpPr>
                    <p:cNvPr id="39" name="Line 4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1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0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1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1" name="Rectangl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6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-3</a:t>
                      </a:r>
                      <a:endParaRPr lang="pl-PL" sz="1200" b="1"/>
                    </a:p>
                  </p:txBody>
                </p:sp>
                <p:sp>
                  <p:nvSpPr>
                    <p:cNvPr id="42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42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3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42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4" name="Rect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00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-2</a:t>
                      </a:r>
                      <a:endParaRPr lang="pl-PL" sz="1200" b="1"/>
                    </a:p>
                  </p:txBody>
                </p:sp>
                <p:sp>
                  <p:nvSpPr>
                    <p:cNvPr id="45" name="Line 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66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6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66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7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4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-1</a:t>
                      </a:r>
                      <a:endParaRPr lang="pl-PL" sz="1200" b="1"/>
                    </a:p>
                  </p:txBody>
                </p:sp>
                <p:sp>
                  <p:nvSpPr>
                    <p:cNvPr id="48" name="Line 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796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9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96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0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8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</a:t>
                      </a:r>
                      <a:endParaRPr lang="pl-PL" sz="1200" b="1"/>
                    </a:p>
                  </p:txBody>
                </p:sp>
                <p:sp>
                  <p:nvSpPr>
                    <p:cNvPr id="51" name="Line 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20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2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20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3" name="Rectangle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2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1</a:t>
                      </a:r>
                      <a:endParaRPr lang="pl-PL" sz="1200" b="1"/>
                    </a:p>
                  </p:txBody>
                </p:sp>
                <p:sp>
                  <p:nvSpPr>
                    <p:cNvPr id="54" name="Line 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444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5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4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6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26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2</a:t>
                      </a:r>
                      <a:endParaRPr lang="pl-PL" sz="1200" b="1"/>
                    </a:p>
                  </p:txBody>
                </p:sp>
                <p:sp>
                  <p:nvSpPr>
                    <p:cNvPr id="57" name="Line 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6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8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6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9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50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3</a:t>
                      </a:r>
                      <a:endParaRPr lang="pl-PL" sz="1200" b="1"/>
                    </a:p>
                  </p:txBody>
                </p:sp>
                <p:sp>
                  <p:nvSpPr>
                    <p:cNvPr id="60" name="Line 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1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9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2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4</a:t>
                      </a:r>
                      <a:endParaRPr lang="pl-PL" sz="1200" b="1"/>
                    </a:p>
                  </p:txBody>
                </p:sp>
                <p:sp>
                  <p:nvSpPr>
                    <p:cNvPr id="63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4" name="Line 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876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5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4" y="3798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</a:t>
                      </a:r>
                      <a:endParaRPr lang="pl-PL" sz="1200" b="1"/>
                    </a:p>
                  </p:txBody>
                </p:sp>
                <p:sp>
                  <p:nvSpPr>
                    <p:cNvPr id="66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618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7" name="Line 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618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8" name="Rectangle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3540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0.05</a:t>
                      </a:r>
                      <a:endParaRPr lang="pl-PL" sz="1200" b="1"/>
                    </a:p>
                  </p:txBody>
                </p:sp>
                <p:sp>
                  <p:nvSpPr>
                    <p:cNvPr id="69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360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0" name="Line 7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360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1" name="Rectangl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3282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0.1</a:t>
                      </a:r>
                      <a:endParaRPr lang="pl-PL" sz="1200" b="1"/>
                    </a:p>
                  </p:txBody>
                </p:sp>
                <p:sp>
                  <p:nvSpPr>
                    <p:cNvPr id="72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102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3" name="Line 7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102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4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3024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0.15</a:t>
                      </a:r>
                      <a:endParaRPr lang="pl-PL" sz="1200" b="1"/>
                    </a:p>
                  </p:txBody>
                </p:sp>
                <p:sp>
                  <p:nvSpPr>
                    <p:cNvPr id="7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850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6" name="Line 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850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7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2772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0.2</a:t>
                      </a:r>
                      <a:endParaRPr lang="pl-PL" sz="1200" b="1"/>
                    </a:p>
                  </p:txBody>
                </p:sp>
                <p:sp>
                  <p:nvSpPr>
                    <p:cNvPr id="78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592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9" name="Line 8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592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0" name="Rectangle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2514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0.25</a:t>
                      </a:r>
                      <a:endParaRPr lang="pl-PL" sz="1200" b="1"/>
                    </a:p>
                  </p:txBody>
                </p:sp>
                <p:sp>
                  <p:nvSpPr>
                    <p:cNvPr id="81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334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2" name="Line 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334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3" name="Rectangle 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2256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0.3</a:t>
                      </a:r>
                      <a:endParaRPr lang="pl-PL" sz="1200" b="1"/>
                    </a:p>
                  </p:txBody>
                </p:sp>
                <p:sp>
                  <p:nvSpPr>
                    <p:cNvPr id="84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076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5" name="Line 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076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6" name="Rectangle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1998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0.35</a:t>
                      </a:r>
                      <a:endParaRPr lang="pl-PL" sz="1200" b="1"/>
                    </a:p>
                  </p:txBody>
                </p:sp>
                <p:sp>
                  <p:nvSpPr>
                    <p:cNvPr id="87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8" name="Line 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1824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9" name="Rectangl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1746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0.4</a:t>
                      </a:r>
                      <a:endParaRPr lang="pl-PL" sz="1200" b="1"/>
                    </a:p>
                  </p:txBody>
                </p:sp>
                <p:sp>
                  <p:nvSpPr>
                    <p:cNvPr id="90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604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1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2" name="Line 9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1824"/>
                      <a:ext cx="1" cy="205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3" name="Line 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4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1494" y="3480"/>
                      <a:ext cx="708" cy="390"/>
                    </a:xfrm>
                    <a:custGeom>
                      <a:avLst/>
                      <a:gdLst>
                        <a:gd name="T0" fmla="*/ 12 w 708"/>
                        <a:gd name="T1" fmla="*/ 390 h 390"/>
                        <a:gd name="T2" fmla="*/ 30 w 708"/>
                        <a:gd name="T3" fmla="*/ 390 h 390"/>
                        <a:gd name="T4" fmla="*/ 48 w 708"/>
                        <a:gd name="T5" fmla="*/ 390 h 390"/>
                        <a:gd name="T6" fmla="*/ 66 w 708"/>
                        <a:gd name="T7" fmla="*/ 390 h 390"/>
                        <a:gd name="T8" fmla="*/ 84 w 708"/>
                        <a:gd name="T9" fmla="*/ 390 h 390"/>
                        <a:gd name="T10" fmla="*/ 102 w 708"/>
                        <a:gd name="T11" fmla="*/ 390 h 390"/>
                        <a:gd name="T12" fmla="*/ 120 w 708"/>
                        <a:gd name="T13" fmla="*/ 390 h 390"/>
                        <a:gd name="T14" fmla="*/ 138 w 708"/>
                        <a:gd name="T15" fmla="*/ 390 h 390"/>
                        <a:gd name="T16" fmla="*/ 156 w 708"/>
                        <a:gd name="T17" fmla="*/ 390 h 390"/>
                        <a:gd name="T18" fmla="*/ 174 w 708"/>
                        <a:gd name="T19" fmla="*/ 390 h 390"/>
                        <a:gd name="T20" fmla="*/ 192 w 708"/>
                        <a:gd name="T21" fmla="*/ 384 h 390"/>
                        <a:gd name="T22" fmla="*/ 210 w 708"/>
                        <a:gd name="T23" fmla="*/ 384 h 390"/>
                        <a:gd name="T24" fmla="*/ 228 w 708"/>
                        <a:gd name="T25" fmla="*/ 384 h 390"/>
                        <a:gd name="T26" fmla="*/ 246 w 708"/>
                        <a:gd name="T27" fmla="*/ 384 h 390"/>
                        <a:gd name="T28" fmla="*/ 264 w 708"/>
                        <a:gd name="T29" fmla="*/ 378 h 390"/>
                        <a:gd name="T30" fmla="*/ 282 w 708"/>
                        <a:gd name="T31" fmla="*/ 378 h 390"/>
                        <a:gd name="T32" fmla="*/ 300 w 708"/>
                        <a:gd name="T33" fmla="*/ 372 h 390"/>
                        <a:gd name="T34" fmla="*/ 318 w 708"/>
                        <a:gd name="T35" fmla="*/ 372 h 390"/>
                        <a:gd name="T36" fmla="*/ 336 w 708"/>
                        <a:gd name="T37" fmla="*/ 366 h 390"/>
                        <a:gd name="T38" fmla="*/ 354 w 708"/>
                        <a:gd name="T39" fmla="*/ 360 h 390"/>
                        <a:gd name="T40" fmla="*/ 372 w 708"/>
                        <a:gd name="T41" fmla="*/ 354 h 390"/>
                        <a:gd name="T42" fmla="*/ 390 w 708"/>
                        <a:gd name="T43" fmla="*/ 354 h 390"/>
                        <a:gd name="T44" fmla="*/ 408 w 708"/>
                        <a:gd name="T45" fmla="*/ 342 h 390"/>
                        <a:gd name="T46" fmla="*/ 426 w 708"/>
                        <a:gd name="T47" fmla="*/ 336 h 390"/>
                        <a:gd name="T48" fmla="*/ 444 w 708"/>
                        <a:gd name="T49" fmla="*/ 330 h 390"/>
                        <a:gd name="T50" fmla="*/ 462 w 708"/>
                        <a:gd name="T51" fmla="*/ 318 h 390"/>
                        <a:gd name="T52" fmla="*/ 480 w 708"/>
                        <a:gd name="T53" fmla="*/ 306 h 390"/>
                        <a:gd name="T54" fmla="*/ 498 w 708"/>
                        <a:gd name="T55" fmla="*/ 294 h 390"/>
                        <a:gd name="T56" fmla="*/ 516 w 708"/>
                        <a:gd name="T57" fmla="*/ 276 h 390"/>
                        <a:gd name="T58" fmla="*/ 534 w 708"/>
                        <a:gd name="T59" fmla="*/ 264 h 390"/>
                        <a:gd name="T60" fmla="*/ 552 w 708"/>
                        <a:gd name="T61" fmla="*/ 246 h 390"/>
                        <a:gd name="T62" fmla="*/ 570 w 708"/>
                        <a:gd name="T63" fmla="*/ 228 h 390"/>
                        <a:gd name="T64" fmla="*/ 588 w 708"/>
                        <a:gd name="T65" fmla="*/ 204 h 390"/>
                        <a:gd name="T66" fmla="*/ 606 w 708"/>
                        <a:gd name="T67" fmla="*/ 180 h 390"/>
                        <a:gd name="T68" fmla="*/ 618 w 708"/>
                        <a:gd name="T69" fmla="*/ 162 h 390"/>
                        <a:gd name="T70" fmla="*/ 636 w 708"/>
                        <a:gd name="T71" fmla="*/ 138 h 390"/>
                        <a:gd name="T72" fmla="*/ 648 w 708"/>
                        <a:gd name="T73" fmla="*/ 120 h 390"/>
                        <a:gd name="T74" fmla="*/ 654 w 708"/>
                        <a:gd name="T75" fmla="*/ 102 h 390"/>
                        <a:gd name="T76" fmla="*/ 672 w 708"/>
                        <a:gd name="T77" fmla="*/ 78 h 390"/>
                        <a:gd name="T78" fmla="*/ 684 w 708"/>
                        <a:gd name="T79" fmla="*/ 54 h 390"/>
                        <a:gd name="T80" fmla="*/ 690 w 708"/>
                        <a:gd name="T81" fmla="*/ 30 h 390"/>
                        <a:gd name="T82" fmla="*/ 702 w 708"/>
                        <a:gd name="T83" fmla="*/ 12 h 39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708"/>
                        <a:gd name="T127" fmla="*/ 0 h 390"/>
                        <a:gd name="T128" fmla="*/ 708 w 708"/>
                        <a:gd name="T129" fmla="*/ 390 h 39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708" h="390">
                          <a:moveTo>
                            <a:pt x="0" y="390"/>
                          </a:moveTo>
                          <a:lnTo>
                            <a:pt x="6" y="390"/>
                          </a:lnTo>
                          <a:lnTo>
                            <a:pt x="12" y="390"/>
                          </a:lnTo>
                          <a:lnTo>
                            <a:pt x="18" y="390"/>
                          </a:lnTo>
                          <a:lnTo>
                            <a:pt x="24" y="390"/>
                          </a:lnTo>
                          <a:lnTo>
                            <a:pt x="30" y="390"/>
                          </a:lnTo>
                          <a:lnTo>
                            <a:pt x="36" y="390"/>
                          </a:lnTo>
                          <a:lnTo>
                            <a:pt x="42" y="390"/>
                          </a:lnTo>
                          <a:lnTo>
                            <a:pt x="48" y="390"/>
                          </a:lnTo>
                          <a:lnTo>
                            <a:pt x="54" y="390"/>
                          </a:lnTo>
                          <a:lnTo>
                            <a:pt x="60" y="390"/>
                          </a:lnTo>
                          <a:lnTo>
                            <a:pt x="66" y="390"/>
                          </a:lnTo>
                          <a:lnTo>
                            <a:pt x="72" y="390"/>
                          </a:lnTo>
                          <a:lnTo>
                            <a:pt x="78" y="390"/>
                          </a:lnTo>
                          <a:lnTo>
                            <a:pt x="84" y="390"/>
                          </a:lnTo>
                          <a:lnTo>
                            <a:pt x="90" y="390"/>
                          </a:lnTo>
                          <a:lnTo>
                            <a:pt x="96" y="390"/>
                          </a:lnTo>
                          <a:lnTo>
                            <a:pt x="102" y="390"/>
                          </a:lnTo>
                          <a:lnTo>
                            <a:pt x="108" y="390"/>
                          </a:lnTo>
                          <a:lnTo>
                            <a:pt x="114" y="390"/>
                          </a:lnTo>
                          <a:lnTo>
                            <a:pt x="120" y="390"/>
                          </a:lnTo>
                          <a:lnTo>
                            <a:pt x="126" y="390"/>
                          </a:lnTo>
                          <a:lnTo>
                            <a:pt x="132" y="390"/>
                          </a:lnTo>
                          <a:lnTo>
                            <a:pt x="138" y="390"/>
                          </a:lnTo>
                          <a:lnTo>
                            <a:pt x="144" y="390"/>
                          </a:lnTo>
                          <a:lnTo>
                            <a:pt x="150" y="390"/>
                          </a:lnTo>
                          <a:lnTo>
                            <a:pt x="156" y="390"/>
                          </a:lnTo>
                          <a:lnTo>
                            <a:pt x="162" y="390"/>
                          </a:lnTo>
                          <a:lnTo>
                            <a:pt x="168" y="390"/>
                          </a:lnTo>
                          <a:lnTo>
                            <a:pt x="174" y="390"/>
                          </a:lnTo>
                          <a:lnTo>
                            <a:pt x="180" y="390"/>
                          </a:lnTo>
                          <a:lnTo>
                            <a:pt x="186" y="390"/>
                          </a:lnTo>
                          <a:lnTo>
                            <a:pt x="192" y="384"/>
                          </a:lnTo>
                          <a:lnTo>
                            <a:pt x="198" y="384"/>
                          </a:lnTo>
                          <a:lnTo>
                            <a:pt x="204" y="384"/>
                          </a:lnTo>
                          <a:lnTo>
                            <a:pt x="210" y="384"/>
                          </a:lnTo>
                          <a:lnTo>
                            <a:pt x="216" y="384"/>
                          </a:lnTo>
                          <a:lnTo>
                            <a:pt x="222" y="384"/>
                          </a:lnTo>
                          <a:lnTo>
                            <a:pt x="228" y="384"/>
                          </a:lnTo>
                          <a:lnTo>
                            <a:pt x="234" y="384"/>
                          </a:lnTo>
                          <a:lnTo>
                            <a:pt x="240" y="384"/>
                          </a:lnTo>
                          <a:lnTo>
                            <a:pt x="246" y="384"/>
                          </a:lnTo>
                          <a:lnTo>
                            <a:pt x="252" y="384"/>
                          </a:lnTo>
                          <a:lnTo>
                            <a:pt x="258" y="378"/>
                          </a:lnTo>
                          <a:lnTo>
                            <a:pt x="264" y="378"/>
                          </a:lnTo>
                          <a:lnTo>
                            <a:pt x="270" y="378"/>
                          </a:lnTo>
                          <a:lnTo>
                            <a:pt x="276" y="378"/>
                          </a:lnTo>
                          <a:lnTo>
                            <a:pt x="282" y="378"/>
                          </a:lnTo>
                          <a:lnTo>
                            <a:pt x="288" y="378"/>
                          </a:lnTo>
                          <a:lnTo>
                            <a:pt x="294" y="378"/>
                          </a:lnTo>
                          <a:lnTo>
                            <a:pt x="300" y="372"/>
                          </a:lnTo>
                          <a:lnTo>
                            <a:pt x="306" y="372"/>
                          </a:lnTo>
                          <a:lnTo>
                            <a:pt x="312" y="372"/>
                          </a:lnTo>
                          <a:lnTo>
                            <a:pt x="318" y="372"/>
                          </a:lnTo>
                          <a:lnTo>
                            <a:pt x="324" y="372"/>
                          </a:lnTo>
                          <a:lnTo>
                            <a:pt x="330" y="366"/>
                          </a:lnTo>
                          <a:lnTo>
                            <a:pt x="336" y="366"/>
                          </a:lnTo>
                          <a:lnTo>
                            <a:pt x="342" y="366"/>
                          </a:lnTo>
                          <a:lnTo>
                            <a:pt x="348" y="366"/>
                          </a:lnTo>
                          <a:lnTo>
                            <a:pt x="354" y="360"/>
                          </a:lnTo>
                          <a:lnTo>
                            <a:pt x="360" y="360"/>
                          </a:lnTo>
                          <a:lnTo>
                            <a:pt x="366" y="360"/>
                          </a:lnTo>
                          <a:lnTo>
                            <a:pt x="372" y="354"/>
                          </a:lnTo>
                          <a:lnTo>
                            <a:pt x="378" y="354"/>
                          </a:lnTo>
                          <a:lnTo>
                            <a:pt x="384" y="354"/>
                          </a:lnTo>
                          <a:lnTo>
                            <a:pt x="390" y="354"/>
                          </a:lnTo>
                          <a:lnTo>
                            <a:pt x="396" y="348"/>
                          </a:lnTo>
                          <a:lnTo>
                            <a:pt x="402" y="348"/>
                          </a:lnTo>
                          <a:lnTo>
                            <a:pt x="408" y="342"/>
                          </a:lnTo>
                          <a:lnTo>
                            <a:pt x="414" y="342"/>
                          </a:lnTo>
                          <a:lnTo>
                            <a:pt x="420" y="336"/>
                          </a:lnTo>
                          <a:lnTo>
                            <a:pt x="426" y="336"/>
                          </a:lnTo>
                          <a:lnTo>
                            <a:pt x="432" y="330"/>
                          </a:lnTo>
                          <a:lnTo>
                            <a:pt x="438" y="330"/>
                          </a:lnTo>
                          <a:lnTo>
                            <a:pt x="444" y="330"/>
                          </a:lnTo>
                          <a:lnTo>
                            <a:pt x="450" y="324"/>
                          </a:lnTo>
                          <a:lnTo>
                            <a:pt x="456" y="318"/>
                          </a:lnTo>
                          <a:lnTo>
                            <a:pt x="462" y="318"/>
                          </a:lnTo>
                          <a:lnTo>
                            <a:pt x="468" y="312"/>
                          </a:lnTo>
                          <a:lnTo>
                            <a:pt x="474" y="306"/>
                          </a:lnTo>
                          <a:lnTo>
                            <a:pt x="480" y="306"/>
                          </a:lnTo>
                          <a:lnTo>
                            <a:pt x="486" y="300"/>
                          </a:lnTo>
                          <a:lnTo>
                            <a:pt x="492" y="294"/>
                          </a:lnTo>
                          <a:lnTo>
                            <a:pt x="498" y="294"/>
                          </a:lnTo>
                          <a:lnTo>
                            <a:pt x="504" y="288"/>
                          </a:lnTo>
                          <a:lnTo>
                            <a:pt x="510" y="282"/>
                          </a:lnTo>
                          <a:lnTo>
                            <a:pt x="516" y="276"/>
                          </a:lnTo>
                          <a:lnTo>
                            <a:pt x="522" y="276"/>
                          </a:lnTo>
                          <a:lnTo>
                            <a:pt x="528" y="270"/>
                          </a:lnTo>
                          <a:lnTo>
                            <a:pt x="534" y="264"/>
                          </a:lnTo>
                          <a:lnTo>
                            <a:pt x="540" y="258"/>
                          </a:lnTo>
                          <a:lnTo>
                            <a:pt x="546" y="252"/>
                          </a:lnTo>
                          <a:lnTo>
                            <a:pt x="552" y="246"/>
                          </a:lnTo>
                          <a:lnTo>
                            <a:pt x="558" y="240"/>
                          </a:lnTo>
                          <a:lnTo>
                            <a:pt x="564" y="234"/>
                          </a:lnTo>
                          <a:lnTo>
                            <a:pt x="570" y="228"/>
                          </a:lnTo>
                          <a:lnTo>
                            <a:pt x="582" y="216"/>
                          </a:lnTo>
                          <a:lnTo>
                            <a:pt x="582" y="210"/>
                          </a:lnTo>
                          <a:lnTo>
                            <a:pt x="588" y="204"/>
                          </a:lnTo>
                          <a:lnTo>
                            <a:pt x="600" y="192"/>
                          </a:lnTo>
                          <a:lnTo>
                            <a:pt x="600" y="186"/>
                          </a:lnTo>
                          <a:lnTo>
                            <a:pt x="606" y="180"/>
                          </a:lnTo>
                          <a:lnTo>
                            <a:pt x="612" y="174"/>
                          </a:lnTo>
                          <a:lnTo>
                            <a:pt x="612" y="168"/>
                          </a:lnTo>
                          <a:lnTo>
                            <a:pt x="618" y="162"/>
                          </a:lnTo>
                          <a:lnTo>
                            <a:pt x="630" y="150"/>
                          </a:lnTo>
                          <a:lnTo>
                            <a:pt x="630" y="144"/>
                          </a:lnTo>
                          <a:lnTo>
                            <a:pt x="636" y="138"/>
                          </a:lnTo>
                          <a:lnTo>
                            <a:pt x="636" y="132"/>
                          </a:lnTo>
                          <a:lnTo>
                            <a:pt x="642" y="126"/>
                          </a:lnTo>
                          <a:lnTo>
                            <a:pt x="648" y="120"/>
                          </a:lnTo>
                          <a:lnTo>
                            <a:pt x="648" y="114"/>
                          </a:lnTo>
                          <a:lnTo>
                            <a:pt x="654" y="108"/>
                          </a:lnTo>
                          <a:lnTo>
                            <a:pt x="654" y="102"/>
                          </a:lnTo>
                          <a:lnTo>
                            <a:pt x="666" y="90"/>
                          </a:lnTo>
                          <a:lnTo>
                            <a:pt x="666" y="84"/>
                          </a:lnTo>
                          <a:lnTo>
                            <a:pt x="672" y="78"/>
                          </a:lnTo>
                          <a:lnTo>
                            <a:pt x="672" y="66"/>
                          </a:lnTo>
                          <a:lnTo>
                            <a:pt x="678" y="60"/>
                          </a:lnTo>
                          <a:lnTo>
                            <a:pt x="684" y="54"/>
                          </a:lnTo>
                          <a:lnTo>
                            <a:pt x="684" y="48"/>
                          </a:lnTo>
                          <a:lnTo>
                            <a:pt x="690" y="42"/>
                          </a:lnTo>
                          <a:lnTo>
                            <a:pt x="690" y="30"/>
                          </a:lnTo>
                          <a:lnTo>
                            <a:pt x="696" y="24"/>
                          </a:lnTo>
                          <a:lnTo>
                            <a:pt x="696" y="18"/>
                          </a:lnTo>
                          <a:lnTo>
                            <a:pt x="702" y="12"/>
                          </a:lnTo>
                          <a:lnTo>
                            <a:pt x="708" y="6"/>
                          </a:lnTo>
                          <a:lnTo>
                            <a:pt x="708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5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2202" y="2208"/>
                      <a:ext cx="384" cy="1272"/>
                    </a:xfrm>
                    <a:custGeom>
                      <a:avLst/>
                      <a:gdLst>
                        <a:gd name="T0" fmla="*/ 6 w 384"/>
                        <a:gd name="T1" fmla="*/ 1254 h 1272"/>
                        <a:gd name="T2" fmla="*/ 18 w 384"/>
                        <a:gd name="T3" fmla="*/ 1236 h 1272"/>
                        <a:gd name="T4" fmla="*/ 24 w 384"/>
                        <a:gd name="T5" fmla="*/ 1212 h 1272"/>
                        <a:gd name="T6" fmla="*/ 36 w 384"/>
                        <a:gd name="T7" fmla="*/ 1188 h 1272"/>
                        <a:gd name="T8" fmla="*/ 42 w 384"/>
                        <a:gd name="T9" fmla="*/ 1164 h 1272"/>
                        <a:gd name="T10" fmla="*/ 54 w 384"/>
                        <a:gd name="T11" fmla="*/ 1146 h 1272"/>
                        <a:gd name="T12" fmla="*/ 60 w 384"/>
                        <a:gd name="T13" fmla="*/ 1122 h 1272"/>
                        <a:gd name="T14" fmla="*/ 72 w 384"/>
                        <a:gd name="T15" fmla="*/ 1092 h 1272"/>
                        <a:gd name="T16" fmla="*/ 78 w 384"/>
                        <a:gd name="T17" fmla="*/ 1074 h 1272"/>
                        <a:gd name="T18" fmla="*/ 90 w 384"/>
                        <a:gd name="T19" fmla="*/ 1044 h 1272"/>
                        <a:gd name="T20" fmla="*/ 96 w 384"/>
                        <a:gd name="T21" fmla="*/ 1020 h 1272"/>
                        <a:gd name="T22" fmla="*/ 108 w 384"/>
                        <a:gd name="T23" fmla="*/ 984 h 1272"/>
                        <a:gd name="T24" fmla="*/ 114 w 384"/>
                        <a:gd name="T25" fmla="*/ 960 h 1272"/>
                        <a:gd name="T26" fmla="*/ 126 w 384"/>
                        <a:gd name="T27" fmla="*/ 936 h 1272"/>
                        <a:gd name="T28" fmla="*/ 132 w 384"/>
                        <a:gd name="T29" fmla="*/ 900 h 1272"/>
                        <a:gd name="T30" fmla="*/ 144 w 384"/>
                        <a:gd name="T31" fmla="*/ 876 h 1272"/>
                        <a:gd name="T32" fmla="*/ 150 w 384"/>
                        <a:gd name="T33" fmla="*/ 840 h 1272"/>
                        <a:gd name="T34" fmla="*/ 162 w 384"/>
                        <a:gd name="T35" fmla="*/ 816 h 1272"/>
                        <a:gd name="T36" fmla="*/ 168 w 384"/>
                        <a:gd name="T37" fmla="*/ 780 h 1272"/>
                        <a:gd name="T38" fmla="*/ 180 w 384"/>
                        <a:gd name="T39" fmla="*/ 750 h 1272"/>
                        <a:gd name="T40" fmla="*/ 186 w 384"/>
                        <a:gd name="T41" fmla="*/ 714 h 1272"/>
                        <a:gd name="T42" fmla="*/ 198 w 384"/>
                        <a:gd name="T43" fmla="*/ 684 h 1272"/>
                        <a:gd name="T44" fmla="*/ 204 w 384"/>
                        <a:gd name="T45" fmla="*/ 648 h 1272"/>
                        <a:gd name="T46" fmla="*/ 216 w 384"/>
                        <a:gd name="T47" fmla="*/ 618 h 1272"/>
                        <a:gd name="T48" fmla="*/ 222 w 384"/>
                        <a:gd name="T49" fmla="*/ 576 h 1272"/>
                        <a:gd name="T50" fmla="*/ 234 w 384"/>
                        <a:gd name="T51" fmla="*/ 546 h 1272"/>
                        <a:gd name="T52" fmla="*/ 240 w 384"/>
                        <a:gd name="T53" fmla="*/ 522 h 1272"/>
                        <a:gd name="T54" fmla="*/ 252 w 384"/>
                        <a:gd name="T55" fmla="*/ 480 h 1272"/>
                        <a:gd name="T56" fmla="*/ 258 w 384"/>
                        <a:gd name="T57" fmla="*/ 450 h 1272"/>
                        <a:gd name="T58" fmla="*/ 270 w 384"/>
                        <a:gd name="T59" fmla="*/ 408 h 1272"/>
                        <a:gd name="T60" fmla="*/ 276 w 384"/>
                        <a:gd name="T61" fmla="*/ 378 h 1272"/>
                        <a:gd name="T62" fmla="*/ 288 w 384"/>
                        <a:gd name="T63" fmla="*/ 342 h 1272"/>
                        <a:gd name="T64" fmla="*/ 294 w 384"/>
                        <a:gd name="T65" fmla="*/ 312 h 1272"/>
                        <a:gd name="T66" fmla="*/ 306 w 384"/>
                        <a:gd name="T67" fmla="*/ 270 h 1272"/>
                        <a:gd name="T68" fmla="*/ 312 w 384"/>
                        <a:gd name="T69" fmla="*/ 240 h 1272"/>
                        <a:gd name="T70" fmla="*/ 324 w 384"/>
                        <a:gd name="T71" fmla="*/ 216 h 1272"/>
                        <a:gd name="T72" fmla="*/ 330 w 384"/>
                        <a:gd name="T73" fmla="*/ 174 h 1272"/>
                        <a:gd name="T74" fmla="*/ 342 w 384"/>
                        <a:gd name="T75" fmla="*/ 144 h 1272"/>
                        <a:gd name="T76" fmla="*/ 348 w 384"/>
                        <a:gd name="T77" fmla="*/ 108 h 1272"/>
                        <a:gd name="T78" fmla="*/ 360 w 384"/>
                        <a:gd name="T79" fmla="*/ 84 h 1272"/>
                        <a:gd name="T80" fmla="*/ 366 w 384"/>
                        <a:gd name="T81" fmla="*/ 48 h 1272"/>
                        <a:gd name="T82" fmla="*/ 378 w 384"/>
                        <a:gd name="T83" fmla="*/ 18 h 1272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384"/>
                        <a:gd name="T127" fmla="*/ 0 h 1272"/>
                        <a:gd name="T128" fmla="*/ 384 w 384"/>
                        <a:gd name="T129" fmla="*/ 1272 h 1272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384" h="1272">
                          <a:moveTo>
                            <a:pt x="0" y="1272"/>
                          </a:moveTo>
                          <a:lnTo>
                            <a:pt x="6" y="1266"/>
                          </a:lnTo>
                          <a:lnTo>
                            <a:pt x="6" y="1254"/>
                          </a:lnTo>
                          <a:lnTo>
                            <a:pt x="12" y="1248"/>
                          </a:lnTo>
                          <a:lnTo>
                            <a:pt x="12" y="1242"/>
                          </a:lnTo>
                          <a:lnTo>
                            <a:pt x="18" y="1236"/>
                          </a:lnTo>
                          <a:lnTo>
                            <a:pt x="18" y="1230"/>
                          </a:lnTo>
                          <a:lnTo>
                            <a:pt x="24" y="1224"/>
                          </a:lnTo>
                          <a:lnTo>
                            <a:pt x="24" y="1212"/>
                          </a:lnTo>
                          <a:lnTo>
                            <a:pt x="30" y="1206"/>
                          </a:lnTo>
                          <a:lnTo>
                            <a:pt x="30" y="1194"/>
                          </a:lnTo>
                          <a:lnTo>
                            <a:pt x="36" y="1188"/>
                          </a:lnTo>
                          <a:lnTo>
                            <a:pt x="36" y="1182"/>
                          </a:lnTo>
                          <a:lnTo>
                            <a:pt x="42" y="1176"/>
                          </a:lnTo>
                          <a:lnTo>
                            <a:pt x="42" y="1164"/>
                          </a:lnTo>
                          <a:lnTo>
                            <a:pt x="48" y="1158"/>
                          </a:lnTo>
                          <a:lnTo>
                            <a:pt x="48" y="1152"/>
                          </a:lnTo>
                          <a:lnTo>
                            <a:pt x="54" y="1146"/>
                          </a:lnTo>
                          <a:lnTo>
                            <a:pt x="54" y="1134"/>
                          </a:lnTo>
                          <a:lnTo>
                            <a:pt x="60" y="1128"/>
                          </a:lnTo>
                          <a:lnTo>
                            <a:pt x="60" y="1122"/>
                          </a:lnTo>
                          <a:lnTo>
                            <a:pt x="66" y="1116"/>
                          </a:lnTo>
                          <a:lnTo>
                            <a:pt x="66" y="1104"/>
                          </a:lnTo>
                          <a:lnTo>
                            <a:pt x="72" y="1092"/>
                          </a:lnTo>
                          <a:lnTo>
                            <a:pt x="72" y="1086"/>
                          </a:lnTo>
                          <a:lnTo>
                            <a:pt x="78" y="1080"/>
                          </a:lnTo>
                          <a:lnTo>
                            <a:pt x="78" y="1074"/>
                          </a:lnTo>
                          <a:lnTo>
                            <a:pt x="84" y="1062"/>
                          </a:lnTo>
                          <a:lnTo>
                            <a:pt x="84" y="1050"/>
                          </a:lnTo>
                          <a:lnTo>
                            <a:pt x="90" y="1044"/>
                          </a:lnTo>
                          <a:lnTo>
                            <a:pt x="90" y="1032"/>
                          </a:lnTo>
                          <a:lnTo>
                            <a:pt x="96" y="1026"/>
                          </a:lnTo>
                          <a:lnTo>
                            <a:pt x="96" y="1020"/>
                          </a:lnTo>
                          <a:lnTo>
                            <a:pt x="102" y="1008"/>
                          </a:lnTo>
                          <a:lnTo>
                            <a:pt x="102" y="996"/>
                          </a:lnTo>
                          <a:lnTo>
                            <a:pt x="108" y="984"/>
                          </a:lnTo>
                          <a:lnTo>
                            <a:pt x="108" y="978"/>
                          </a:lnTo>
                          <a:lnTo>
                            <a:pt x="114" y="972"/>
                          </a:lnTo>
                          <a:lnTo>
                            <a:pt x="114" y="960"/>
                          </a:lnTo>
                          <a:lnTo>
                            <a:pt x="120" y="954"/>
                          </a:lnTo>
                          <a:lnTo>
                            <a:pt x="120" y="942"/>
                          </a:lnTo>
                          <a:lnTo>
                            <a:pt x="126" y="936"/>
                          </a:lnTo>
                          <a:lnTo>
                            <a:pt x="126" y="918"/>
                          </a:lnTo>
                          <a:lnTo>
                            <a:pt x="132" y="912"/>
                          </a:lnTo>
                          <a:lnTo>
                            <a:pt x="132" y="900"/>
                          </a:lnTo>
                          <a:lnTo>
                            <a:pt x="138" y="894"/>
                          </a:lnTo>
                          <a:lnTo>
                            <a:pt x="138" y="888"/>
                          </a:lnTo>
                          <a:lnTo>
                            <a:pt x="144" y="876"/>
                          </a:lnTo>
                          <a:lnTo>
                            <a:pt x="144" y="858"/>
                          </a:lnTo>
                          <a:lnTo>
                            <a:pt x="150" y="852"/>
                          </a:lnTo>
                          <a:lnTo>
                            <a:pt x="150" y="840"/>
                          </a:lnTo>
                          <a:lnTo>
                            <a:pt x="156" y="834"/>
                          </a:lnTo>
                          <a:lnTo>
                            <a:pt x="156" y="822"/>
                          </a:lnTo>
                          <a:lnTo>
                            <a:pt x="162" y="816"/>
                          </a:lnTo>
                          <a:lnTo>
                            <a:pt x="162" y="798"/>
                          </a:lnTo>
                          <a:lnTo>
                            <a:pt x="168" y="786"/>
                          </a:lnTo>
                          <a:lnTo>
                            <a:pt x="168" y="780"/>
                          </a:lnTo>
                          <a:lnTo>
                            <a:pt x="174" y="768"/>
                          </a:lnTo>
                          <a:lnTo>
                            <a:pt x="174" y="762"/>
                          </a:lnTo>
                          <a:lnTo>
                            <a:pt x="180" y="750"/>
                          </a:lnTo>
                          <a:lnTo>
                            <a:pt x="180" y="744"/>
                          </a:lnTo>
                          <a:lnTo>
                            <a:pt x="186" y="732"/>
                          </a:lnTo>
                          <a:lnTo>
                            <a:pt x="186" y="714"/>
                          </a:lnTo>
                          <a:lnTo>
                            <a:pt x="192" y="702"/>
                          </a:lnTo>
                          <a:lnTo>
                            <a:pt x="192" y="696"/>
                          </a:lnTo>
                          <a:lnTo>
                            <a:pt x="198" y="684"/>
                          </a:lnTo>
                          <a:lnTo>
                            <a:pt x="198" y="678"/>
                          </a:lnTo>
                          <a:lnTo>
                            <a:pt x="204" y="666"/>
                          </a:lnTo>
                          <a:lnTo>
                            <a:pt x="204" y="648"/>
                          </a:lnTo>
                          <a:lnTo>
                            <a:pt x="210" y="636"/>
                          </a:lnTo>
                          <a:lnTo>
                            <a:pt x="210" y="624"/>
                          </a:lnTo>
                          <a:lnTo>
                            <a:pt x="216" y="618"/>
                          </a:lnTo>
                          <a:lnTo>
                            <a:pt x="216" y="606"/>
                          </a:lnTo>
                          <a:lnTo>
                            <a:pt x="222" y="600"/>
                          </a:lnTo>
                          <a:lnTo>
                            <a:pt x="222" y="576"/>
                          </a:lnTo>
                          <a:lnTo>
                            <a:pt x="228" y="570"/>
                          </a:lnTo>
                          <a:lnTo>
                            <a:pt x="228" y="558"/>
                          </a:lnTo>
                          <a:lnTo>
                            <a:pt x="234" y="546"/>
                          </a:lnTo>
                          <a:lnTo>
                            <a:pt x="234" y="540"/>
                          </a:lnTo>
                          <a:lnTo>
                            <a:pt x="240" y="528"/>
                          </a:lnTo>
                          <a:lnTo>
                            <a:pt x="240" y="522"/>
                          </a:lnTo>
                          <a:lnTo>
                            <a:pt x="246" y="510"/>
                          </a:lnTo>
                          <a:lnTo>
                            <a:pt x="246" y="492"/>
                          </a:lnTo>
                          <a:lnTo>
                            <a:pt x="252" y="480"/>
                          </a:lnTo>
                          <a:lnTo>
                            <a:pt x="252" y="468"/>
                          </a:lnTo>
                          <a:lnTo>
                            <a:pt x="258" y="462"/>
                          </a:lnTo>
                          <a:lnTo>
                            <a:pt x="258" y="450"/>
                          </a:lnTo>
                          <a:lnTo>
                            <a:pt x="264" y="438"/>
                          </a:lnTo>
                          <a:lnTo>
                            <a:pt x="264" y="420"/>
                          </a:lnTo>
                          <a:lnTo>
                            <a:pt x="270" y="408"/>
                          </a:lnTo>
                          <a:lnTo>
                            <a:pt x="270" y="402"/>
                          </a:lnTo>
                          <a:lnTo>
                            <a:pt x="276" y="390"/>
                          </a:lnTo>
                          <a:lnTo>
                            <a:pt x="276" y="378"/>
                          </a:lnTo>
                          <a:lnTo>
                            <a:pt x="282" y="372"/>
                          </a:lnTo>
                          <a:lnTo>
                            <a:pt x="282" y="348"/>
                          </a:lnTo>
                          <a:lnTo>
                            <a:pt x="288" y="342"/>
                          </a:lnTo>
                          <a:lnTo>
                            <a:pt x="288" y="330"/>
                          </a:lnTo>
                          <a:lnTo>
                            <a:pt x="294" y="318"/>
                          </a:lnTo>
                          <a:lnTo>
                            <a:pt x="294" y="312"/>
                          </a:lnTo>
                          <a:lnTo>
                            <a:pt x="300" y="300"/>
                          </a:lnTo>
                          <a:lnTo>
                            <a:pt x="300" y="282"/>
                          </a:lnTo>
                          <a:lnTo>
                            <a:pt x="306" y="270"/>
                          </a:lnTo>
                          <a:lnTo>
                            <a:pt x="306" y="264"/>
                          </a:lnTo>
                          <a:lnTo>
                            <a:pt x="312" y="252"/>
                          </a:lnTo>
                          <a:lnTo>
                            <a:pt x="312" y="240"/>
                          </a:lnTo>
                          <a:lnTo>
                            <a:pt x="318" y="234"/>
                          </a:lnTo>
                          <a:lnTo>
                            <a:pt x="318" y="222"/>
                          </a:lnTo>
                          <a:lnTo>
                            <a:pt x="324" y="216"/>
                          </a:lnTo>
                          <a:lnTo>
                            <a:pt x="324" y="192"/>
                          </a:lnTo>
                          <a:lnTo>
                            <a:pt x="330" y="186"/>
                          </a:lnTo>
                          <a:lnTo>
                            <a:pt x="330" y="174"/>
                          </a:lnTo>
                          <a:lnTo>
                            <a:pt x="336" y="168"/>
                          </a:lnTo>
                          <a:lnTo>
                            <a:pt x="336" y="156"/>
                          </a:lnTo>
                          <a:lnTo>
                            <a:pt x="342" y="144"/>
                          </a:lnTo>
                          <a:lnTo>
                            <a:pt x="342" y="126"/>
                          </a:lnTo>
                          <a:lnTo>
                            <a:pt x="348" y="120"/>
                          </a:lnTo>
                          <a:lnTo>
                            <a:pt x="348" y="108"/>
                          </a:lnTo>
                          <a:lnTo>
                            <a:pt x="354" y="102"/>
                          </a:lnTo>
                          <a:lnTo>
                            <a:pt x="354" y="90"/>
                          </a:lnTo>
                          <a:lnTo>
                            <a:pt x="360" y="84"/>
                          </a:lnTo>
                          <a:lnTo>
                            <a:pt x="360" y="66"/>
                          </a:lnTo>
                          <a:lnTo>
                            <a:pt x="366" y="54"/>
                          </a:lnTo>
                          <a:lnTo>
                            <a:pt x="366" y="48"/>
                          </a:lnTo>
                          <a:lnTo>
                            <a:pt x="372" y="36"/>
                          </a:lnTo>
                          <a:lnTo>
                            <a:pt x="372" y="30"/>
                          </a:lnTo>
                          <a:lnTo>
                            <a:pt x="378" y="18"/>
                          </a:lnTo>
                          <a:lnTo>
                            <a:pt x="378" y="12"/>
                          </a:lnTo>
                          <a:lnTo>
                            <a:pt x="384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6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2586" y="1824"/>
                      <a:ext cx="474" cy="600"/>
                    </a:xfrm>
                    <a:custGeom>
                      <a:avLst/>
                      <a:gdLst>
                        <a:gd name="T0" fmla="*/ 6 w 474"/>
                        <a:gd name="T1" fmla="*/ 360 h 600"/>
                        <a:gd name="T2" fmla="*/ 12 w 474"/>
                        <a:gd name="T3" fmla="*/ 336 h 600"/>
                        <a:gd name="T4" fmla="*/ 24 w 474"/>
                        <a:gd name="T5" fmla="*/ 306 h 600"/>
                        <a:gd name="T6" fmla="*/ 30 w 474"/>
                        <a:gd name="T7" fmla="*/ 282 h 600"/>
                        <a:gd name="T8" fmla="*/ 42 w 474"/>
                        <a:gd name="T9" fmla="*/ 252 h 600"/>
                        <a:gd name="T10" fmla="*/ 48 w 474"/>
                        <a:gd name="T11" fmla="*/ 228 h 600"/>
                        <a:gd name="T12" fmla="*/ 60 w 474"/>
                        <a:gd name="T13" fmla="*/ 210 h 600"/>
                        <a:gd name="T14" fmla="*/ 66 w 474"/>
                        <a:gd name="T15" fmla="*/ 180 h 600"/>
                        <a:gd name="T16" fmla="*/ 78 w 474"/>
                        <a:gd name="T17" fmla="*/ 162 h 600"/>
                        <a:gd name="T18" fmla="*/ 84 w 474"/>
                        <a:gd name="T19" fmla="*/ 138 h 600"/>
                        <a:gd name="T20" fmla="*/ 96 w 474"/>
                        <a:gd name="T21" fmla="*/ 120 h 600"/>
                        <a:gd name="T22" fmla="*/ 102 w 474"/>
                        <a:gd name="T23" fmla="*/ 102 h 600"/>
                        <a:gd name="T24" fmla="*/ 120 w 474"/>
                        <a:gd name="T25" fmla="*/ 78 h 600"/>
                        <a:gd name="T26" fmla="*/ 132 w 474"/>
                        <a:gd name="T27" fmla="*/ 54 h 600"/>
                        <a:gd name="T28" fmla="*/ 150 w 474"/>
                        <a:gd name="T29" fmla="*/ 30 h 600"/>
                        <a:gd name="T30" fmla="*/ 168 w 474"/>
                        <a:gd name="T31" fmla="*/ 18 h 600"/>
                        <a:gd name="T32" fmla="*/ 186 w 474"/>
                        <a:gd name="T33" fmla="*/ 6 h 600"/>
                        <a:gd name="T34" fmla="*/ 204 w 474"/>
                        <a:gd name="T35" fmla="*/ 0 h 600"/>
                        <a:gd name="T36" fmla="*/ 222 w 474"/>
                        <a:gd name="T37" fmla="*/ 6 h 600"/>
                        <a:gd name="T38" fmla="*/ 240 w 474"/>
                        <a:gd name="T39" fmla="*/ 12 h 600"/>
                        <a:gd name="T40" fmla="*/ 258 w 474"/>
                        <a:gd name="T41" fmla="*/ 30 h 600"/>
                        <a:gd name="T42" fmla="*/ 282 w 474"/>
                        <a:gd name="T43" fmla="*/ 54 h 600"/>
                        <a:gd name="T44" fmla="*/ 294 w 474"/>
                        <a:gd name="T45" fmla="*/ 72 h 600"/>
                        <a:gd name="T46" fmla="*/ 306 w 474"/>
                        <a:gd name="T47" fmla="*/ 96 h 600"/>
                        <a:gd name="T48" fmla="*/ 318 w 474"/>
                        <a:gd name="T49" fmla="*/ 114 h 600"/>
                        <a:gd name="T50" fmla="*/ 324 w 474"/>
                        <a:gd name="T51" fmla="*/ 132 h 600"/>
                        <a:gd name="T52" fmla="*/ 336 w 474"/>
                        <a:gd name="T53" fmla="*/ 150 h 600"/>
                        <a:gd name="T54" fmla="*/ 342 w 474"/>
                        <a:gd name="T55" fmla="*/ 174 h 600"/>
                        <a:gd name="T56" fmla="*/ 354 w 474"/>
                        <a:gd name="T57" fmla="*/ 192 h 600"/>
                        <a:gd name="T58" fmla="*/ 360 w 474"/>
                        <a:gd name="T59" fmla="*/ 222 h 600"/>
                        <a:gd name="T60" fmla="*/ 372 w 474"/>
                        <a:gd name="T61" fmla="*/ 246 h 600"/>
                        <a:gd name="T62" fmla="*/ 378 w 474"/>
                        <a:gd name="T63" fmla="*/ 270 h 600"/>
                        <a:gd name="T64" fmla="*/ 390 w 474"/>
                        <a:gd name="T65" fmla="*/ 294 h 600"/>
                        <a:gd name="T66" fmla="*/ 396 w 474"/>
                        <a:gd name="T67" fmla="*/ 330 h 600"/>
                        <a:gd name="T68" fmla="*/ 408 w 474"/>
                        <a:gd name="T69" fmla="*/ 354 h 600"/>
                        <a:gd name="T70" fmla="*/ 414 w 474"/>
                        <a:gd name="T71" fmla="*/ 384 h 600"/>
                        <a:gd name="T72" fmla="*/ 426 w 474"/>
                        <a:gd name="T73" fmla="*/ 414 h 600"/>
                        <a:gd name="T74" fmla="*/ 432 w 474"/>
                        <a:gd name="T75" fmla="*/ 438 h 600"/>
                        <a:gd name="T76" fmla="*/ 444 w 474"/>
                        <a:gd name="T77" fmla="*/ 474 h 600"/>
                        <a:gd name="T78" fmla="*/ 450 w 474"/>
                        <a:gd name="T79" fmla="*/ 504 h 600"/>
                        <a:gd name="T80" fmla="*/ 462 w 474"/>
                        <a:gd name="T81" fmla="*/ 540 h 600"/>
                        <a:gd name="T82" fmla="*/ 468 w 474"/>
                        <a:gd name="T83" fmla="*/ 570 h 60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74"/>
                        <a:gd name="T127" fmla="*/ 0 h 600"/>
                        <a:gd name="T128" fmla="*/ 474 w 474"/>
                        <a:gd name="T129" fmla="*/ 600 h 60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74" h="600">
                          <a:moveTo>
                            <a:pt x="0" y="384"/>
                          </a:moveTo>
                          <a:lnTo>
                            <a:pt x="0" y="372"/>
                          </a:lnTo>
                          <a:lnTo>
                            <a:pt x="6" y="360"/>
                          </a:lnTo>
                          <a:lnTo>
                            <a:pt x="6" y="354"/>
                          </a:lnTo>
                          <a:lnTo>
                            <a:pt x="12" y="342"/>
                          </a:lnTo>
                          <a:lnTo>
                            <a:pt x="12" y="336"/>
                          </a:lnTo>
                          <a:lnTo>
                            <a:pt x="18" y="330"/>
                          </a:lnTo>
                          <a:lnTo>
                            <a:pt x="18" y="312"/>
                          </a:lnTo>
                          <a:lnTo>
                            <a:pt x="24" y="306"/>
                          </a:lnTo>
                          <a:lnTo>
                            <a:pt x="24" y="294"/>
                          </a:lnTo>
                          <a:lnTo>
                            <a:pt x="30" y="288"/>
                          </a:lnTo>
                          <a:lnTo>
                            <a:pt x="30" y="282"/>
                          </a:lnTo>
                          <a:lnTo>
                            <a:pt x="36" y="270"/>
                          </a:lnTo>
                          <a:lnTo>
                            <a:pt x="36" y="258"/>
                          </a:lnTo>
                          <a:lnTo>
                            <a:pt x="42" y="252"/>
                          </a:lnTo>
                          <a:lnTo>
                            <a:pt x="42" y="246"/>
                          </a:lnTo>
                          <a:lnTo>
                            <a:pt x="48" y="234"/>
                          </a:lnTo>
                          <a:lnTo>
                            <a:pt x="48" y="228"/>
                          </a:lnTo>
                          <a:lnTo>
                            <a:pt x="54" y="222"/>
                          </a:lnTo>
                          <a:lnTo>
                            <a:pt x="54" y="216"/>
                          </a:lnTo>
                          <a:lnTo>
                            <a:pt x="60" y="210"/>
                          </a:lnTo>
                          <a:lnTo>
                            <a:pt x="60" y="192"/>
                          </a:lnTo>
                          <a:lnTo>
                            <a:pt x="66" y="186"/>
                          </a:lnTo>
                          <a:lnTo>
                            <a:pt x="66" y="180"/>
                          </a:lnTo>
                          <a:lnTo>
                            <a:pt x="72" y="174"/>
                          </a:lnTo>
                          <a:lnTo>
                            <a:pt x="72" y="168"/>
                          </a:lnTo>
                          <a:lnTo>
                            <a:pt x="78" y="162"/>
                          </a:lnTo>
                          <a:lnTo>
                            <a:pt x="78" y="150"/>
                          </a:lnTo>
                          <a:lnTo>
                            <a:pt x="84" y="144"/>
                          </a:lnTo>
                          <a:lnTo>
                            <a:pt x="84" y="138"/>
                          </a:lnTo>
                          <a:lnTo>
                            <a:pt x="90" y="132"/>
                          </a:lnTo>
                          <a:lnTo>
                            <a:pt x="90" y="126"/>
                          </a:lnTo>
                          <a:lnTo>
                            <a:pt x="96" y="120"/>
                          </a:lnTo>
                          <a:lnTo>
                            <a:pt x="96" y="114"/>
                          </a:lnTo>
                          <a:lnTo>
                            <a:pt x="102" y="108"/>
                          </a:lnTo>
                          <a:lnTo>
                            <a:pt x="102" y="102"/>
                          </a:lnTo>
                          <a:lnTo>
                            <a:pt x="114" y="90"/>
                          </a:lnTo>
                          <a:lnTo>
                            <a:pt x="114" y="84"/>
                          </a:lnTo>
                          <a:lnTo>
                            <a:pt x="120" y="78"/>
                          </a:lnTo>
                          <a:lnTo>
                            <a:pt x="120" y="72"/>
                          </a:lnTo>
                          <a:lnTo>
                            <a:pt x="132" y="60"/>
                          </a:lnTo>
                          <a:lnTo>
                            <a:pt x="132" y="54"/>
                          </a:lnTo>
                          <a:lnTo>
                            <a:pt x="144" y="42"/>
                          </a:lnTo>
                          <a:lnTo>
                            <a:pt x="144" y="36"/>
                          </a:lnTo>
                          <a:lnTo>
                            <a:pt x="150" y="30"/>
                          </a:lnTo>
                          <a:lnTo>
                            <a:pt x="156" y="24"/>
                          </a:lnTo>
                          <a:lnTo>
                            <a:pt x="162" y="18"/>
                          </a:lnTo>
                          <a:lnTo>
                            <a:pt x="168" y="18"/>
                          </a:lnTo>
                          <a:lnTo>
                            <a:pt x="174" y="12"/>
                          </a:lnTo>
                          <a:lnTo>
                            <a:pt x="180" y="6"/>
                          </a:lnTo>
                          <a:lnTo>
                            <a:pt x="186" y="6"/>
                          </a:lnTo>
                          <a:lnTo>
                            <a:pt x="192" y="6"/>
                          </a:lnTo>
                          <a:lnTo>
                            <a:pt x="198" y="0"/>
                          </a:lnTo>
                          <a:lnTo>
                            <a:pt x="204" y="0"/>
                          </a:lnTo>
                          <a:lnTo>
                            <a:pt x="210" y="0"/>
                          </a:lnTo>
                          <a:lnTo>
                            <a:pt x="216" y="6"/>
                          </a:lnTo>
                          <a:lnTo>
                            <a:pt x="222" y="6"/>
                          </a:lnTo>
                          <a:lnTo>
                            <a:pt x="228" y="6"/>
                          </a:lnTo>
                          <a:lnTo>
                            <a:pt x="234" y="12"/>
                          </a:lnTo>
                          <a:lnTo>
                            <a:pt x="240" y="12"/>
                          </a:lnTo>
                          <a:lnTo>
                            <a:pt x="246" y="18"/>
                          </a:lnTo>
                          <a:lnTo>
                            <a:pt x="252" y="24"/>
                          </a:lnTo>
                          <a:lnTo>
                            <a:pt x="258" y="30"/>
                          </a:lnTo>
                          <a:lnTo>
                            <a:pt x="264" y="36"/>
                          </a:lnTo>
                          <a:lnTo>
                            <a:pt x="270" y="42"/>
                          </a:lnTo>
                          <a:lnTo>
                            <a:pt x="282" y="54"/>
                          </a:lnTo>
                          <a:lnTo>
                            <a:pt x="282" y="60"/>
                          </a:lnTo>
                          <a:lnTo>
                            <a:pt x="288" y="66"/>
                          </a:lnTo>
                          <a:lnTo>
                            <a:pt x="294" y="72"/>
                          </a:lnTo>
                          <a:lnTo>
                            <a:pt x="294" y="78"/>
                          </a:lnTo>
                          <a:lnTo>
                            <a:pt x="306" y="90"/>
                          </a:lnTo>
                          <a:lnTo>
                            <a:pt x="306" y="96"/>
                          </a:lnTo>
                          <a:lnTo>
                            <a:pt x="312" y="102"/>
                          </a:lnTo>
                          <a:lnTo>
                            <a:pt x="312" y="108"/>
                          </a:lnTo>
                          <a:lnTo>
                            <a:pt x="318" y="114"/>
                          </a:lnTo>
                          <a:lnTo>
                            <a:pt x="318" y="120"/>
                          </a:lnTo>
                          <a:lnTo>
                            <a:pt x="324" y="126"/>
                          </a:lnTo>
                          <a:lnTo>
                            <a:pt x="324" y="132"/>
                          </a:lnTo>
                          <a:lnTo>
                            <a:pt x="330" y="138"/>
                          </a:lnTo>
                          <a:lnTo>
                            <a:pt x="330" y="144"/>
                          </a:lnTo>
                          <a:lnTo>
                            <a:pt x="336" y="150"/>
                          </a:lnTo>
                          <a:lnTo>
                            <a:pt x="336" y="162"/>
                          </a:lnTo>
                          <a:lnTo>
                            <a:pt x="342" y="168"/>
                          </a:lnTo>
                          <a:lnTo>
                            <a:pt x="342" y="174"/>
                          </a:lnTo>
                          <a:lnTo>
                            <a:pt x="348" y="180"/>
                          </a:lnTo>
                          <a:lnTo>
                            <a:pt x="348" y="186"/>
                          </a:lnTo>
                          <a:lnTo>
                            <a:pt x="354" y="192"/>
                          </a:lnTo>
                          <a:lnTo>
                            <a:pt x="354" y="210"/>
                          </a:lnTo>
                          <a:lnTo>
                            <a:pt x="360" y="216"/>
                          </a:lnTo>
                          <a:lnTo>
                            <a:pt x="360" y="222"/>
                          </a:lnTo>
                          <a:lnTo>
                            <a:pt x="366" y="228"/>
                          </a:lnTo>
                          <a:lnTo>
                            <a:pt x="366" y="234"/>
                          </a:lnTo>
                          <a:lnTo>
                            <a:pt x="372" y="246"/>
                          </a:lnTo>
                          <a:lnTo>
                            <a:pt x="372" y="252"/>
                          </a:lnTo>
                          <a:lnTo>
                            <a:pt x="378" y="258"/>
                          </a:lnTo>
                          <a:lnTo>
                            <a:pt x="378" y="270"/>
                          </a:lnTo>
                          <a:lnTo>
                            <a:pt x="384" y="282"/>
                          </a:lnTo>
                          <a:lnTo>
                            <a:pt x="384" y="288"/>
                          </a:lnTo>
                          <a:lnTo>
                            <a:pt x="390" y="294"/>
                          </a:lnTo>
                          <a:lnTo>
                            <a:pt x="390" y="306"/>
                          </a:lnTo>
                          <a:lnTo>
                            <a:pt x="396" y="312"/>
                          </a:lnTo>
                          <a:lnTo>
                            <a:pt x="396" y="330"/>
                          </a:lnTo>
                          <a:lnTo>
                            <a:pt x="402" y="336"/>
                          </a:lnTo>
                          <a:lnTo>
                            <a:pt x="402" y="342"/>
                          </a:lnTo>
                          <a:lnTo>
                            <a:pt x="408" y="354"/>
                          </a:lnTo>
                          <a:lnTo>
                            <a:pt x="408" y="360"/>
                          </a:lnTo>
                          <a:lnTo>
                            <a:pt x="414" y="372"/>
                          </a:lnTo>
                          <a:lnTo>
                            <a:pt x="414" y="384"/>
                          </a:lnTo>
                          <a:lnTo>
                            <a:pt x="420" y="396"/>
                          </a:lnTo>
                          <a:lnTo>
                            <a:pt x="420" y="402"/>
                          </a:lnTo>
                          <a:lnTo>
                            <a:pt x="426" y="414"/>
                          </a:lnTo>
                          <a:lnTo>
                            <a:pt x="426" y="420"/>
                          </a:lnTo>
                          <a:lnTo>
                            <a:pt x="432" y="432"/>
                          </a:lnTo>
                          <a:lnTo>
                            <a:pt x="432" y="438"/>
                          </a:lnTo>
                          <a:lnTo>
                            <a:pt x="438" y="450"/>
                          </a:lnTo>
                          <a:lnTo>
                            <a:pt x="438" y="468"/>
                          </a:lnTo>
                          <a:lnTo>
                            <a:pt x="444" y="474"/>
                          </a:lnTo>
                          <a:lnTo>
                            <a:pt x="444" y="486"/>
                          </a:lnTo>
                          <a:lnTo>
                            <a:pt x="450" y="492"/>
                          </a:lnTo>
                          <a:lnTo>
                            <a:pt x="450" y="504"/>
                          </a:lnTo>
                          <a:lnTo>
                            <a:pt x="456" y="510"/>
                          </a:lnTo>
                          <a:lnTo>
                            <a:pt x="456" y="528"/>
                          </a:lnTo>
                          <a:lnTo>
                            <a:pt x="462" y="540"/>
                          </a:lnTo>
                          <a:lnTo>
                            <a:pt x="462" y="552"/>
                          </a:lnTo>
                          <a:lnTo>
                            <a:pt x="468" y="558"/>
                          </a:lnTo>
                          <a:lnTo>
                            <a:pt x="468" y="570"/>
                          </a:lnTo>
                          <a:lnTo>
                            <a:pt x="474" y="576"/>
                          </a:lnTo>
                          <a:lnTo>
                            <a:pt x="474" y="6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7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3060" y="2424"/>
                      <a:ext cx="396" cy="1194"/>
                    </a:xfrm>
                    <a:custGeom>
                      <a:avLst/>
                      <a:gdLst>
                        <a:gd name="T0" fmla="*/ 6 w 396"/>
                        <a:gd name="T1" fmla="*/ 18 h 1194"/>
                        <a:gd name="T2" fmla="*/ 18 w 396"/>
                        <a:gd name="T3" fmla="*/ 48 h 1194"/>
                        <a:gd name="T4" fmla="*/ 24 w 396"/>
                        <a:gd name="T5" fmla="*/ 84 h 1194"/>
                        <a:gd name="T6" fmla="*/ 36 w 396"/>
                        <a:gd name="T7" fmla="*/ 114 h 1194"/>
                        <a:gd name="T8" fmla="*/ 42 w 396"/>
                        <a:gd name="T9" fmla="*/ 156 h 1194"/>
                        <a:gd name="T10" fmla="*/ 54 w 396"/>
                        <a:gd name="T11" fmla="*/ 186 h 1194"/>
                        <a:gd name="T12" fmla="*/ 60 w 396"/>
                        <a:gd name="T13" fmla="*/ 222 h 1194"/>
                        <a:gd name="T14" fmla="*/ 72 w 396"/>
                        <a:gd name="T15" fmla="*/ 252 h 1194"/>
                        <a:gd name="T16" fmla="*/ 78 w 396"/>
                        <a:gd name="T17" fmla="*/ 294 h 1194"/>
                        <a:gd name="T18" fmla="*/ 90 w 396"/>
                        <a:gd name="T19" fmla="*/ 324 h 1194"/>
                        <a:gd name="T20" fmla="*/ 96 w 396"/>
                        <a:gd name="T21" fmla="*/ 354 h 1194"/>
                        <a:gd name="T22" fmla="*/ 108 w 396"/>
                        <a:gd name="T23" fmla="*/ 390 h 1194"/>
                        <a:gd name="T24" fmla="*/ 114 w 396"/>
                        <a:gd name="T25" fmla="*/ 420 h 1194"/>
                        <a:gd name="T26" fmla="*/ 126 w 396"/>
                        <a:gd name="T27" fmla="*/ 462 h 1194"/>
                        <a:gd name="T28" fmla="*/ 132 w 396"/>
                        <a:gd name="T29" fmla="*/ 486 h 1194"/>
                        <a:gd name="T30" fmla="*/ 144 w 396"/>
                        <a:gd name="T31" fmla="*/ 528 h 1194"/>
                        <a:gd name="T32" fmla="*/ 150 w 396"/>
                        <a:gd name="T33" fmla="*/ 552 h 1194"/>
                        <a:gd name="T34" fmla="*/ 162 w 396"/>
                        <a:gd name="T35" fmla="*/ 582 h 1194"/>
                        <a:gd name="T36" fmla="*/ 168 w 396"/>
                        <a:gd name="T37" fmla="*/ 618 h 1194"/>
                        <a:gd name="T38" fmla="*/ 180 w 396"/>
                        <a:gd name="T39" fmla="*/ 642 h 1194"/>
                        <a:gd name="T40" fmla="*/ 186 w 396"/>
                        <a:gd name="T41" fmla="*/ 678 h 1194"/>
                        <a:gd name="T42" fmla="*/ 198 w 396"/>
                        <a:gd name="T43" fmla="*/ 702 h 1194"/>
                        <a:gd name="T44" fmla="*/ 204 w 396"/>
                        <a:gd name="T45" fmla="*/ 738 h 1194"/>
                        <a:gd name="T46" fmla="*/ 216 w 396"/>
                        <a:gd name="T47" fmla="*/ 762 h 1194"/>
                        <a:gd name="T48" fmla="*/ 222 w 396"/>
                        <a:gd name="T49" fmla="*/ 792 h 1194"/>
                        <a:gd name="T50" fmla="*/ 234 w 396"/>
                        <a:gd name="T51" fmla="*/ 816 h 1194"/>
                        <a:gd name="T52" fmla="*/ 240 w 396"/>
                        <a:gd name="T53" fmla="*/ 846 h 1194"/>
                        <a:gd name="T54" fmla="*/ 252 w 396"/>
                        <a:gd name="T55" fmla="*/ 870 h 1194"/>
                        <a:gd name="T56" fmla="*/ 258 w 396"/>
                        <a:gd name="T57" fmla="*/ 900 h 1194"/>
                        <a:gd name="T58" fmla="*/ 270 w 396"/>
                        <a:gd name="T59" fmla="*/ 918 h 1194"/>
                        <a:gd name="T60" fmla="*/ 276 w 396"/>
                        <a:gd name="T61" fmla="*/ 942 h 1194"/>
                        <a:gd name="T62" fmla="*/ 288 w 396"/>
                        <a:gd name="T63" fmla="*/ 966 h 1194"/>
                        <a:gd name="T64" fmla="*/ 294 w 396"/>
                        <a:gd name="T65" fmla="*/ 990 h 1194"/>
                        <a:gd name="T66" fmla="*/ 306 w 396"/>
                        <a:gd name="T67" fmla="*/ 1014 h 1194"/>
                        <a:gd name="T68" fmla="*/ 312 w 396"/>
                        <a:gd name="T69" fmla="*/ 1032 h 1194"/>
                        <a:gd name="T70" fmla="*/ 324 w 396"/>
                        <a:gd name="T71" fmla="*/ 1056 h 1194"/>
                        <a:gd name="T72" fmla="*/ 336 w 396"/>
                        <a:gd name="T73" fmla="*/ 1074 h 1194"/>
                        <a:gd name="T74" fmla="*/ 342 w 396"/>
                        <a:gd name="T75" fmla="*/ 1098 h 1194"/>
                        <a:gd name="T76" fmla="*/ 354 w 396"/>
                        <a:gd name="T77" fmla="*/ 1116 h 1194"/>
                        <a:gd name="T78" fmla="*/ 372 w 396"/>
                        <a:gd name="T79" fmla="*/ 1146 h 1194"/>
                        <a:gd name="T80" fmla="*/ 378 w 396"/>
                        <a:gd name="T81" fmla="*/ 1164 h 1194"/>
                        <a:gd name="T82" fmla="*/ 390 w 396"/>
                        <a:gd name="T83" fmla="*/ 1182 h 1194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396"/>
                        <a:gd name="T127" fmla="*/ 0 h 1194"/>
                        <a:gd name="T128" fmla="*/ 396 w 396"/>
                        <a:gd name="T129" fmla="*/ 1194 h 1194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396" h="1194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8"/>
                          </a:lnTo>
                          <a:lnTo>
                            <a:pt x="12" y="24"/>
                          </a:lnTo>
                          <a:lnTo>
                            <a:pt x="12" y="36"/>
                          </a:lnTo>
                          <a:lnTo>
                            <a:pt x="18" y="48"/>
                          </a:lnTo>
                          <a:lnTo>
                            <a:pt x="18" y="54"/>
                          </a:lnTo>
                          <a:lnTo>
                            <a:pt x="24" y="66"/>
                          </a:lnTo>
                          <a:lnTo>
                            <a:pt x="24" y="84"/>
                          </a:lnTo>
                          <a:lnTo>
                            <a:pt x="30" y="96"/>
                          </a:lnTo>
                          <a:lnTo>
                            <a:pt x="30" y="102"/>
                          </a:lnTo>
                          <a:lnTo>
                            <a:pt x="36" y="114"/>
                          </a:lnTo>
                          <a:lnTo>
                            <a:pt x="36" y="126"/>
                          </a:lnTo>
                          <a:lnTo>
                            <a:pt x="42" y="132"/>
                          </a:lnTo>
                          <a:lnTo>
                            <a:pt x="42" y="156"/>
                          </a:lnTo>
                          <a:lnTo>
                            <a:pt x="48" y="162"/>
                          </a:lnTo>
                          <a:lnTo>
                            <a:pt x="48" y="174"/>
                          </a:lnTo>
                          <a:lnTo>
                            <a:pt x="54" y="186"/>
                          </a:lnTo>
                          <a:lnTo>
                            <a:pt x="54" y="192"/>
                          </a:lnTo>
                          <a:lnTo>
                            <a:pt x="60" y="204"/>
                          </a:lnTo>
                          <a:lnTo>
                            <a:pt x="60" y="222"/>
                          </a:lnTo>
                          <a:lnTo>
                            <a:pt x="66" y="234"/>
                          </a:lnTo>
                          <a:lnTo>
                            <a:pt x="66" y="246"/>
                          </a:lnTo>
                          <a:lnTo>
                            <a:pt x="72" y="252"/>
                          </a:lnTo>
                          <a:lnTo>
                            <a:pt x="72" y="264"/>
                          </a:lnTo>
                          <a:lnTo>
                            <a:pt x="78" y="276"/>
                          </a:lnTo>
                          <a:lnTo>
                            <a:pt x="78" y="294"/>
                          </a:lnTo>
                          <a:lnTo>
                            <a:pt x="84" y="306"/>
                          </a:lnTo>
                          <a:lnTo>
                            <a:pt x="84" y="312"/>
                          </a:lnTo>
                          <a:lnTo>
                            <a:pt x="90" y="324"/>
                          </a:lnTo>
                          <a:lnTo>
                            <a:pt x="90" y="330"/>
                          </a:lnTo>
                          <a:lnTo>
                            <a:pt x="96" y="342"/>
                          </a:lnTo>
                          <a:lnTo>
                            <a:pt x="96" y="354"/>
                          </a:lnTo>
                          <a:lnTo>
                            <a:pt x="102" y="360"/>
                          </a:lnTo>
                          <a:lnTo>
                            <a:pt x="102" y="384"/>
                          </a:lnTo>
                          <a:lnTo>
                            <a:pt x="108" y="390"/>
                          </a:lnTo>
                          <a:lnTo>
                            <a:pt x="108" y="402"/>
                          </a:lnTo>
                          <a:lnTo>
                            <a:pt x="114" y="408"/>
                          </a:lnTo>
                          <a:lnTo>
                            <a:pt x="114" y="420"/>
                          </a:lnTo>
                          <a:lnTo>
                            <a:pt x="120" y="432"/>
                          </a:lnTo>
                          <a:lnTo>
                            <a:pt x="120" y="450"/>
                          </a:lnTo>
                          <a:lnTo>
                            <a:pt x="126" y="462"/>
                          </a:lnTo>
                          <a:lnTo>
                            <a:pt x="126" y="468"/>
                          </a:lnTo>
                          <a:lnTo>
                            <a:pt x="132" y="480"/>
                          </a:lnTo>
                          <a:lnTo>
                            <a:pt x="132" y="486"/>
                          </a:lnTo>
                          <a:lnTo>
                            <a:pt x="138" y="498"/>
                          </a:lnTo>
                          <a:lnTo>
                            <a:pt x="138" y="516"/>
                          </a:lnTo>
                          <a:lnTo>
                            <a:pt x="144" y="528"/>
                          </a:lnTo>
                          <a:lnTo>
                            <a:pt x="144" y="534"/>
                          </a:lnTo>
                          <a:lnTo>
                            <a:pt x="150" y="546"/>
                          </a:lnTo>
                          <a:lnTo>
                            <a:pt x="150" y="552"/>
                          </a:lnTo>
                          <a:lnTo>
                            <a:pt x="156" y="564"/>
                          </a:lnTo>
                          <a:lnTo>
                            <a:pt x="156" y="570"/>
                          </a:lnTo>
                          <a:lnTo>
                            <a:pt x="162" y="582"/>
                          </a:lnTo>
                          <a:lnTo>
                            <a:pt x="162" y="600"/>
                          </a:lnTo>
                          <a:lnTo>
                            <a:pt x="168" y="606"/>
                          </a:lnTo>
                          <a:lnTo>
                            <a:pt x="168" y="618"/>
                          </a:lnTo>
                          <a:lnTo>
                            <a:pt x="174" y="624"/>
                          </a:lnTo>
                          <a:lnTo>
                            <a:pt x="174" y="636"/>
                          </a:lnTo>
                          <a:lnTo>
                            <a:pt x="180" y="642"/>
                          </a:lnTo>
                          <a:lnTo>
                            <a:pt x="180" y="660"/>
                          </a:lnTo>
                          <a:lnTo>
                            <a:pt x="186" y="672"/>
                          </a:lnTo>
                          <a:lnTo>
                            <a:pt x="186" y="678"/>
                          </a:lnTo>
                          <a:lnTo>
                            <a:pt x="192" y="684"/>
                          </a:lnTo>
                          <a:lnTo>
                            <a:pt x="192" y="696"/>
                          </a:lnTo>
                          <a:lnTo>
                            <a:pt x="198" y="702"/>
                          </a:lnTo>
                          <a:lnTo>
                            <a:pt x="198" y="720"/>
                          </a:lnTo>
                          <a:lnTo>
                            <a:pt x="204" y="726"/>
                          </a:lnTo>
                          <a:lnTo>
                            <a:pt x="204" y="738"/>
                          </a:lnTo>
                          <a:lnTo>
                            <a:pt x="210" y="744"/>
                          </a:lnTo>
                          <a:lnTo>
                            <a:pt x="210" y="756"/>
                          </a:lnTo>
                          <a:lnTo>
                            <a:pt x="216" y="762"/>
                          </a:lnTo>
                          <a:lnTo>
                            <a:pt x="216" y="768"/>
                          </a:lnTo>
                          <a:lnTo>
                            <a:pt x="222" y="780"/>
                          </a:lnTo>
                          <a:lnTo>
                            <a:pt x="222" y="792"/>
                          </a:lnTo>
                          <a:lnTo>
                            <a:pt x="228" y="804"/>
                          </a:lnTo>
                          <a:lnTo>
                            <a:pt x="228" y="810"/>
                          </a:lnTo>
                          <a:lnTo>
                            <a:pt x="234" y="816"/>
                          </a:lnTo>
                          <a:lnTo>
                            <a:pt x="234" y="828"/>
                          </a:lnTo>
                          <a:lnTo>
                            <a:pt x="240" y="834"/>
                          </a:lnTo>
                          <a:lnTo>
                            <a:pt x="240" y="846"/>
                          </a:lnTo>
                          <a:lnTo>
                            <a:pt x="246" y="858"/>
                          </a:lnTo>
                          <a:lnTo>
                            <a:pt x="246" y="864"/>
                          </a:lnTo>
                          <a:lnTo>
                            <a:pt x="252" y="870"/>
                          </a:lnTo>
                          <a:lnTo>
                            <a:pt x="252" y="876"/>
                          </a:lnTo>
                          <a:lnTo>
                            <a:pt x="258" y="888"/>
                          </a:lnTo>
                          <a:lnTo>
                            <a:pt x="258" y="900"/>
                          </a:lnTo>
                          <a:lnTo>
                            <a:pt x="264" y="906"/>
                          </a:lnTo>
                          <a:lnTo>
                            <a:pt x="264" y="912"/>
                          </a:lnTo>
                          <a:lnTo>
                            <a:pt x="270" y="918"/>
                          </a:lnTo>
                          <a:lnTo>
                            <a:pt x="270" y="930"/>
                          </a:lnTo>
                          <a:lnTo>
                            <a:pt x="276" y="936"/>
                          </a:lnTo>
                          <a:lnTo>
                            <a:pt x="276" y="942"/>
                          </a:lnTo>
                          <a:lnTo>
                            <a:pt x="282" y="948"/>
                          </a:lnTo>
                          <a:lnTo>
                            <a:pt x="282" y="960"/>
                          </a:lnTo>
                          <a:lnTo>
                            <a:pt x="288" y="966"/>
                          </a:lnTo>
                          <a:lnTo>
                            <a:pt x="288" y="972"/>
                          </a:lnTo>
                          <a:lnTo>
                            <a:pt x="294" y="978"/>
                          </a:lnTo>
                          <a:lnTo>
                            <a:pt x="294" y="990"/>
                          </a:lnTo>
                          <a:lnTo>
                            <a:pt x="300" y="996"/>
                          </a:lnTo>
                          <a:lnTo>
                            <a:pt x="300" y="1008"/>
                          </a:lnTo>
                          <a:lnTo>
                            <a:pt x="306" y="1014"/>
                          </a:lnTo>
                          <a:lnTo>
                            <a:pt x="306" y="1020"/>
                          </a:lnTo>
                          <a:lnTo>
                            <a:pt x="312" y="1026"/>
                          </a:lnTo>
                          <a:lnTo>
                            <a:pt x="312" y="1032"/>
                          </a:lnTo>
                          <a:lnTo>
                            <a:pt x="318" y="1038"/>
                          </a:lnTo>
                          <a:lnTo>
                            <a:pt x="318" y="1050"/>
                          </a:lnTo>
                          <a:lnTo>
                            <a:pt x="324" y="1056"/>
                          </a:lnTo>
                          <a:lnTo>
                            <a:pt x="324" y="1062"/>
                          </a:lnTo>
                          <a:lnTo>
                            <a:pt x="330" y="1068"/>
                          </a:lnTo>
                          <a:lnTo>
                            <a:pt x="336" y="1074"/>
                          </a:lnTo>
                          <a:lnTo>
                            <a:pt x="336" y="1080"/>
                          </a:lnTo>
                          <a:lnTo>
                            <a:pt x="342" y="1086"/>
                          </a:lnTo>
                          <a:lnTo>
                            <a:pt x="342" y="1098"/>
                          </a:lnTo>
                          <a:lnTo>
                            <a:pt x="348" y="1104"/>
                          </a:lnTo>
                          <a:lnTo>
                            <a:pt x="348" y="1110"/>
                          </a:lnTo>
                          <a:lnTo>
                            <a:pt x="354" y="1116"/>
                          </a:lnTo>
                          <a:lnTo>
                            <a:pt x="360" y="1122"/>
                          </a:lnTo>
                          <a:lnTo>
                            <a:pt x="360" y="1134"/>
                          </a:lnTo>
                          <a:lnTo>
                            <a:pt x="372" y="1146"/>
                          </a:lnTo>
                          <a:lnTo>
                            <a:pt x="372" y="1152"/>
                          </a:lnTo>
                          <a:lnTo>
                            <a:pt x="378" y="1158"/>
                          </a:lnTo>
                          <a:lnTo>
                            <a:pt x="378" y="1164"/>
                          </a:lnTo>
                          <a:lnTo>
                            <a:pt x="384" y="1170"/>
                          </a:lnTo>
                          <a:lnTo>
                            <a:pt x="384" y="1176"/>
                          </a:lnTo>
                          <a:lnTo>
                            <a:pt x="390" y="1182"/>
                          </a:lnTo>
                          <a:lnTo>
                            <a:pt x="396" y="1188"/>
                          </a:lnTo>
                          <a:lnTo>
                            <a:pt x="396" y="1194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8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3456" y="3618"/>
                      <a:ext cx="642" cy="252"/>
                    </a:xfrm>
                    <a:custGeom>
                      <a:avLst/>
                      <a:gdLst>
                        <a:gd name="T0" fmla="*/ 12 w 642"/>
                        <a:gd name="T1" fmla="*/ 12 h 252"/>
                        <a:gd name="T2" fmla="*/ 18 w 642"/>
                        <a:gd name="T3" fmla="*/ 24 h 252"/>
                        <a:gd name="T4" fmla="*/ 24 w 642"/>
                        <a:gd name="T5" fmla="*/ 36 h 252"/>
                        <a:gd name="T6" fmla="*/ 36 w 642"/>
                        <a:gd name="T7" fmla="*/ 54 h 252"/>
                        <a:gd name="T8" fmla="*/ 54 w 642"/>
                        <a:gd name="T9" fmla="*/ 72 h 252"/>
                        <a:gd name="T10" fmla="*/ 60 w 642"/>
                        <a:gd name="T11" fmla="*/ 84 h 252"/>
                        <a:gd name="T12" fmla="*/ 72 w 642"/>
                        <a:gd name="T13" fmla="*/ 96 h 252"/>
                        <a:gd name="T14" fmla="*/ 84 w 642"/>
                        <a:gd name="T15" fmla="*/ 108 h 252"/>
                        <a:gd name="T16" fmla="*/ 96 w 642"/>
                        <a:gd name="T17" fmla="*/ 120 h 252"/>
                        <a:gd name="T18" fmla="*/ 108 w 642"/>
                        <a:gd name="T19" fmla="*/ 132 h 252"/>
                        <a:gd name="T20" fmla="*/ 120 w 642"/>
                        <a:gd name="T21" fmla="*/ 144 h 252"/>
                        <a:gd name="T22" fmla="*/ 132 w 642"/>
                        <a:gd name="T23" fmla="*/ 150 h 252"/>
                        <a:gd name="T24" fmla="*/ 144 w 642"/>
                        <a:gd name="T25" fmla="*/ 162 h 252"/>
                        <a:gd name="T26" fmla="*/ 156 w 642"/>
                        <a:gd name="T27" fmla="*/ 168 h 252"/>
                        <a:gd name="T28" fmla="*/ 168 w 642"/>
                        <a:gd name="T29" fmla="*/ 180 h 252"/>
                        <a:gd name="T30" fmla="*/ 180 w 642"/>
                        <a:gd name="T31" fmla="*/ 186 h 252"/>
                        <a:gd name="T32" fmla="*/ 192 w 642"/>
                        <a:gd name="T33" fmla="*/ 192 h 252"/>
                        <a:gd name="T34" fmla="*/ 204 w 642"/>
                        <a:gd name="T35" fmla="*/ 198 h 252"/>
                        <a:gd name="T36" fmla="*/ 216 w 642"/>
                        <a:gd name="T37" fmla="*/ 204 h 252"/>
                        <a:gd name="T38" fmla="*/ 228 w 642"/>
                        <a:gd name="T39" fmla="*/ 210 h 252"/>
                        <a:gd name="T40" fmla="*/ 240 w 642"/>
                        <a:gd name="T41" fmla="*/ 210 h 252"/>
                        <a:gd name="T42" fmla="*/ 252 w 642"/>
                        <a:gd name="T43" fmla="*/ 216 h 252"/>
                        <a:gd name="T44" fmla="*/ 264 w 642"/>
                        <a:gd name="T45" fmla="*/ 222 h 252"/>
                        <a:gd name="T46" fmla="*/ 276 w 642"/>
                        <a:gd name="T47" fmla="*/ 222 h 252"/>
                        <a:gd name="T48" fmla="*/ 288 w 642"/>
                        <a:gd name="T49" fmla="*/ 228 h 252"/>
                        <a:gd name="T50" fmla="*/ 300 w 642"/>
                        <a:gd name="T51" fmla="*/ 228 h 252"/>
                        <a:gd name="T52" fmla="*/ 312 w 642"/>
                        <a:gd name="T53" fmla="*/ 234 h 252"/>
                        <a:gd name="T54" fmla="*/ 324 w 642"/>
                        <a:gd name="T55" fmla="*/ 234 h 252"/>
                        <a:gd name="T56" fmla="*/ 336 w 642"/>
                        <a:gd name="T57" fmla="*/ 234 h 252"/>
                        <a:gd name="T58" fmla="*/ 348 w 642"/>
                        <a:gd name="T59" fmla="*/ 240 h 252"/>
                        <a:gd name="T60" fmla="*/ 360 w 642"/>
                        <a:gd name="T61" fmla="*/ 240 h 252"/>
                        <a:gd name="T62" fmla="*/ 372 w 642"/>
                        <a:gd name="T63" fmla="*/ 240 h 252"/>
                        <a:gd name="T64" fmla="*/ 384 w 642"/>
                        <a:gd name="T65" fmla="*/ 246 h 252"/>
                        <a:gd name="T66" fmla="*/ 396 w 642"/>
                        <a:gd name="T67" fmla="*/ 246 h 252"/>
                        <a:gd name="T68" fmla="*/ 408 w 642"/>
                        <a:gd name="T69" fmla="*/ 246 h 252"/>
                        <a:gd name="T70" fmla="*/ 420 w 642"/>
                        <a:gd name="T71" fmla="*/ 246 h 252"/>
                        <a:gd name="T72" fmla="*/ 432 w 642"/>
                        <a:gd name="T73" fmla="*/ 246 h 252"/>
                        <a:gd name="T74" fmla="*/ 444 w 642"/>
                        <a:gd name="T75" fmla="*/ 246 h 252"/>
                        <a:gd name="T76" fmla="*/ 456 w 642"/>
                        <a:gd name="T77" fmla="*/ 252 h 252"/>
                        <a:gd name="T78" fmla="*/ 468 w 642"/>
                        <a:gd name="T79" fmla="*/ 252 h 252"/>
                        <a:gd name="T80" fmla="*/ 480 w 642"/>
                        <a:gd name="T81" fmla="*/ 252 h 252"/>
                        <a:gd name="T82" fmla="*/ 492 w 642"/>
                        <a:gd name="T83" fmla="*/ 252 h 252"/>
                        <a:gd name="T84" fmla="*/ 504 w 642"/>
                        <a:gd name="T85" fmla="*/ 252 h 252"/>
                        <a:gd name="T86" fmla="*/ 516 w 642"/>
                        <a:gd name="T87" fmla="*/ 252 h 252"/>
                        <a:gd name="T88" fmla="*/ 528 w 642"/>
                        <a:gd name="T89" fmla="*/ 252 h 252"/>
                        <a:gd name="T90" fmla="*/ 540 w 642"/>
                        <a:gd name="T91" fmla="*/ 252 h 252"/>
                        <a:gd name="T92" fmla="*/ 552 w 642"/>
                        <a:gd name="T93" fmla="*/ 252 h 252"/>
                        <a:gd name="T94" fmla="*/ 564 w 642"/>
                        <a:gd name="T95" fmla="*/ 252 h 252"/>
                        <a:gd name="T96" fmla="*/ 576 w 642"/>
                        <a:gd name="T97" fmla="*/ 252 h 252"/>
                        <a:gd name="T98" fmla="*/ 588 w 642"/>
                        <a:gd name="T99" fmla="*/ 252 h 252"/>
                        <a:gd name="T100" fmla="*/ 600 w 642"/>
                        <a:gd name="T101" fmla="*/ 252 h 252"/>
                        <a:gd name="T102" fmla="*/ 612 w 642"/>
                        <a:gd name="T103" fmla="*/ 252 h 252"/>
                        <a:gd name="T104" fmla="*/ 624 w 642"/>
                        <a:gd name="T105" fmla="*/ 252 h 252"/>
                        <a:gd name="T106" fmla="*/ 636 w 642"/>
                        <a:gd name="T107" fmla="*/ 252 h 252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w 642"/>
                        <a:gd name="T163" fmla="*/ 0 h 252"/>
                        <a:gd name="T164" fmla="*/ 642 w 642"/>
                        <a:gd name="T165" fmla="*/ 252 h 252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T162" t="T163" r="T164" b="T165"/>
                      <a:pathLst>
                        <a:path w="642" h="252">
                          <a:moveTo>
                            <a:pt x="0" y="0"/>
                          </a:moveTo>
                          <a:lnTo>
                            <a:pt x="12" y="12"/>
                          </a:lnTo>
                          <a:lnTo>
                            <a:pt x="12" y="18"/>
                          </a:lnTo>
                          <a:lnTo>
                            <a:pt x="18" y="24"/>
                          </a:lnTo>
                          <a:lnTo>
                            <a:pt x="24" y="30"/>
                          </a:lnTo>
                          <a:lnTo>
                            <a:pt x="24" y="36"/>
                          </a:lnTo>
                          <a:lnTo>
                            <a:pt x="36" y="48"/>
                          </a:lnTo>
                          <a:lnTo>
                            <a:pt x="36" y="54"/>
                          </a:lnTo>
                          <a:lnTo>
                            <a:pt x="42" y="60"/>
                          </a:lnTo>
                          <a:lnTo>
                            <a:pt x="54" y="72"/>
                          </a:lnTo>
                          <a:lnTo>
                            <a:pt x="54" y="78"/>
                          </a:lnTo>
                          <a:lnTo>
                            <a:pt x="60" y="84"/>
                          </a:lnTo>
                          <a:lnTo>
                            <a:pt x="66" y="90"/>
                          </a:lnTo>
                          <a:lnTo>
                            <a:pt x="72" y="96"/>
                          </a:lnTo>
                          <a:lnTo>
                            <a:pt x="78" y="102"/>
                          </a:lnTo>
                          <a:lnTo>
                            <a:pt x="84" y="108"/>
                          </a:lnTo>
                          <a:lnTo>
                            <a:pt x="90" y="114"/>
                          </a:lnTo>
                          <a:lnTo>
                            <a:pt x="96" y="120"/>
                          </a:lnTo>
                          <a:lnTo>
                            <a:pt x="102" y="126"/>
                          </a:lnTo>
                          <a:lnTo>
                            <a:pt x="108" y="132"/>
                          </a:lnTo>
                          <a:lnTo>
                            <a:pt x="114" y="138"/>
                          </a:lnTo>
                          <a:lnTo>
                            <a:pt x="120" y="144"/>
                          </a:lnTo>
                          <a:lnTo>
                            <a:pt x="126" y="150"/>
                          </a:lnTo>
                          <a:lnTo>
                            <a:pt x="132" y="150"/>
                          </a:lnTo>
                          <a:lnTo>
                            <a:pt x="138" y="156"/>
                          </a:lnTo>
                          <a:lnTo>
                            <a:pt x="144" y="162"/>
                          </a:lnTo>
                          <a:lnTo>
                            <a:pt x="150" y="168"/>
                          </a:lnTo>
                          <a:lnTo>
                            <a:pt x="156" y="168"/>
                          </a:lnTo>
                          <a:lnTo>
                            <a:pt x="162" y="174"/>
                          </a:lnTo>
                          <a:lnTo>
                            <a:pt x="168" y="180"/>
                          </a:lnTo>
                          <a:lnTo>
                            <a:pt x="174" y="180"/>
                          </a:lnTo>
                          <a:lnTo>
                            <a:pt x="180" y="186"/>
                          </a:lnTo>
                          <a:lnTo>
                            <a:pt x="186" y="186"/>
                          </a:lnTo>
                          <a:lnTo>
                            <a:pt x="192" y="192"/>
                          </a:lnTo>
                          <a:lnTo>
                            <a:pt x="198" y="192"/>
                          </a:lnTo>
                          <a:lnTo>
                            <a:pt x="204" y="198"/>
                          </a:lnTo>
                          <a:lnTo>
                            <a:pt x="210" y="198"/>
                          </a:lnTo>
                          <a:lnTo>
                            <a:pt x="216" y="204"/>
                          </a:lnTo>
                          <a:lnTo>
                            <a:pt x="222" y="204"/>
                          </a:lnTo>
                          <a:lnTo>
                            <a:pt x="228" y="210"/>
                          </a:lnTo>
                          <a:lnTo>
                            <a:pt x="234" y="210"/>
                          </a:lnTo>
                          <a:lnTo>
                            <a:pt x="240" y="210"/>
                          </a:lnTo>
                          <a:lnTo>
                            <a:pt x="246" y="216"/>
                          </a:lnTo>
                          <a:lnTo>
                            <a:pt x="252" y="216"/>
                          </a:lnTo>
                          <a:lnTo>
                            <a:pt x="258" y="216"/>
                          </a:lnTo>
                          <a:lnTo>
                            <a:pt x="264" y="222"/>
                          </a:lnTo>
                          <a:lnTo>
                            <a:pt x="270" y="222"/>
                          </a:lnTo>
                          <a:lnTo>
                            <a:pt x="276" y="222"/>
                          </a:lnTo>
                          <a:lnTo>
                            <a:pt x="282" y="228"/>
                          </a:lnTo>
                          <a:lnTo>
                            <a:pt x="288" y="228"/>
                          </a:lnTo>
                          <a:lnTo>
                            <a:pt x="294" y="228"/>
                          </a:lnTo>
                          <a:lnTo>
                            <a:pt x="300" y="228"/>
                          </a:lnTo>
                          <a:lnTo>
                            <a:pt x="306" y="234"/>
                          </a:lnTo>
                          <a:lnTo>
                            <a:pt x="312" y="234"/>
                          </a:lnTo>
                          <a:lnTo>
                            <a:pt x="318" y="234"/>
                          </a:lnTo>
                          <a:lnTo>
                            <a:pt x="324" y="234"/>
                          </a:lnTo>
                          <a:lnTo>
                            <a:pt x="330" y="234"/>
                          </a:lnTo>
                          <a:lnTo>
                            <a:pt x="336" y="234"/>
                          </a:lnTo>
                          <a:lnTo>
                            <a:pt x="342" y="240"/>
                          </a:lnTo>
                          <a:lnTo>
                            <a:pt x="348" y="240"/>
                          </a:lnTo>
                          <a:lnTo>
                            <a:pt x="354" y="240"/>
                          </a:lnTo>
                          <a:lnTo>
                            <a:pt x="360" y="240"/>
                          </a:lnTo>
                          <a:lnTo>
                            <a:pt x="366" y="240"/>
                          </a:lnTo>
                          <a:lnTo>
                            <a:pt x="372" y="240"/>
                          </a:lnTo>
                          <a:lnTo>
                            <a:pt x="378" y="246"/>
                          </a:lnTo>
                          <a:lnTo>
                            <a:pt x="384" y="246"/>
                          </a:lnTo>
                          <a:lnTo>
                            <a:pt x="390" y="246"/>
                          </a:lnTo>
                          <a:lnTo>
                            <a:pt x="396" y="246"/>
                          </a:lnTo>
                          <a:lnTo>
                            <a:pt x="402" y="246"/>
                          </a:lnTo>
                          <a:lnTo>
                            <a:pt x="408" y="246"/>
                          </a:lnTo>
                          <a:lnTo>
                            <a:pt x="414" y="246"/>
                          </a:lnTo>
                          <a:lnTo>
                            <a:pt x="420" y="246"/>
                          </a:lnTo>
                          <a:lnTo>
                            <a:pt x="426" y="246"/>
                          </a:lnTo>
                          <a:lnTo>
                            <a:pt x="432" y="246"/>
                          </a:lnTo>
                          <a:lnTo>
                            <a:pt x="438" y="246"/>
                          </a:lnTo>
                          <a:lnTo>
                            <a:pt x="444" y="246"/>
                          </a:lnTo>
                          <a:lnTo>
                            <a:pt x="450" y="252"/>
                          </a:lnTo>
                          <a:lnTo>
                            <a:pt x="456" y="252"/>
                          </a:lnTo>
                          <a:lnTo>
                            <a:pt x="462" y="252"/>
                          </a:lnTo>
                          <a:lnTo>
                            <a:pt x="468" y="252"/>
                          </a:lnTo>
                          <a:lnTo>
                            <a:pt x="474" y="252"/>
                          </a:lnTo>
                          <a:lnTo>
                            <a:pt x="480" y="252"/>
                          </a:lnTo>
                          <a:lnTo>
                            <a:pt x="486" y="252"/>
                          </a:lnTo>
                          <a:lnTo>
                            <a:pt x="492" y="252"/>
                          </a:lnTo>
                          <a:lnTo>
                            <a:pt x="498" y="252"/>
                          </a:lnTo>
                          <a:lnTo>
                            <a:pt x="504" y="252"/>
                          </a:lnTo>
                          <a:lnTo>
                            <a:pt x="510" y="252"/>
                          </a:lnTo>
                          <a:lnTo>
                            <a:pt x="516" y="252"/>
                          </a:lnTo>
                          <a:lnTo>
                            <a:pt x="522" y="252"/>
                          </a:lnTo>
                          <a:lnTo>
                            <a:pt x="528" y="252"/>
                          </a:lnTo>
                          <a:lnTo>
                            <a:pt x="534" y="252"/>
                          </a:lnTo>
                          <a:lnTo>
                            <a:pt x="540" y="252"/>
                          </a:lnTo>
                          <a:lnTo>
                            <a:pt x="546" y="252"/>
                          </a:lnTo>
                          <a:lnTo>
                            <a:pt x="552" y="252"/>
                          </a:lnTo>
                          <a:lnTo>
                            <a:pt x="558" y="252"/>
                          </a:lnTo>
                          <a:lnTo>
                            <a:pt x="564" y="252"/>
                          </a:lnTo>
                          <a:lnTo>
                            <a:pt x="570" y="252"/>
                          </a:lnTo>
                          <a:lnTo>
                            <a:pt x="576" y="252"/>
                          </a:lnTo>
                          <a:lnTo>
                            <a:pt x="582" y="252"/>
                          </a:lnTo>
                          <a:lnTo>
                            <a:pt x="588" y="252"/>
                          </a:lnTo>
                          <a:lnTo>
                            <a:pt x="594" y="252"/>
                          </a:lnTo>
                          <a:lnTo>
                            <a:pt x="600" y="252"/>
                          </a:lnTo>
                          <a:lnTo>
                            <a:pt x="606" y="252"/>
                          </a:lnTo>
                          <a:lnTo>
                            <a:pt x="612" y="252"/>
                          </a:lnTo>
                          <a:lnTo>
                            <a:pt x="618" y="252"/>
                          </a:lnTo>
                          <a:lnTo>
                            <a:pt x="624" y="252"/>
                          </a:lnTo>
                          <a:lnTo>
                            <a:pt x="630" y="252"/>
                          </a:lnTo>
                          <a:lnTo>
                            <a:pt x="636" y="252"/>
                          </a:lnTo>
                          <a:lnTo>
                            <a:pt x="642" y="25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aphicFrame>
                <p:nvGraphicFramePr>
                  <p:cNvPr id="27" name="Object 10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74964869"/>
                      </p:ext>
                    </p:extLst>
                  </p:nvPr>
                </p:nvGraphicFramePr>
                <p:xfrm>
                  <a:off x="5667020" y="5787528"/>
                  <a:ext cx="200262" cy="34297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89576" name="Równanie" r:id="rId5" imgW="88560" imgH="152280" progId="Equation.3">
                          <p:embed/>
                        </p:oleObj>
                      </mc:Choice>
                      <mc:Fallback>
                        <p:oleObj name="Równanie" r:id="rId5" imgW="88560" imgH="1522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667020" y="5787528"/>
                                <a:ext cx="200262" cy="342976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24" name="Rectangle 104"/>
                <p:cNvSpPr>
                  <a:spLocks noChangeArrowheads="1"/>
                </p:cNvSpPr>
                <p:nvPr/>
              </p:nvSpPr>
              <p:spPr bwMode="auto">
                <a:xfrm>
                  <a:off x="1511032" y="4770157"/>
                  <a:ext cx="1678665" cy="3693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sz="1800" dirty="0" smtClean="0">
                      <a:solidFill>
                        <a:schemeClr val="tx1"/>
                      </a:solidFill>
                    </a:rPr>
                    <a:t>Rozkład Gaussa</a:t>
                  </a:r>
                  <a:endParaRPr kumimoji="1" lang="pl-PL" sz="1800" dirty="0">
                    <a:solidFill>
                      <a:schemeClr val="tx1"/>
                    </a:solidFill>
                  </a:endParaRPr>
                </a:p>
              </p:txBody>
            </p:sp>
          </p:grpSp>
          <p:graphicFrame>
            <p:nvGraphicFramePr>
              <p:cNvPr id="99" name="Obiekt 9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0785176"/>
                  </p:ext>
                </p:extLst>
              </p:nvPr>
            </p:nvGraphicFramePr>
            <p:xfrm>
              <a:off x="1529120" y="3655870"/>
              <a:ext cx="934411" cy="6516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9577" name="Równanie" r:id="rId7" imgW="583920" imgH="406080" progId="Equation.3">
                      <p:embed/>
                    </p:oleObj>
                  </mc:Choice>
                  <mc:Fallback>
                    <p:oleObj name="Równanie" r:id="rId7" imgW="583920" imgH="4060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529120" y="3655870"/>
                            <a:ext cx="934411" cy="651658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7" name="Łącznik prosty 6"/>
              <p:cNvCxnSpPr>
                <a:stCxn id="97" idx="16"/>
                <a:endCxn id="130" idx="0"/>
              </p:cNvCxnSpPr>
              <p:nvPr/>
            </p:nvCxnSpPr>
            <p:spPr bwMode="auto">
              <a:xfrm>
                <a:off x="3322172" y="4797352"/>
                <a:ext cx="31683" cy="116757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Łącznik prosty 8"/>
              <p:cNvCxnSpPr>
                <a:endCxn id="97" idx="24"/>
              </p:cNvCxnSpPr>
              <p:nvPr/>
            </p:nvCxnSpPr>
            <p:spPr bwMode="auto">
              <a:xfrm flipV="1">
                <a:off x="3332025" y="5060113"/>
                <a:ext cx="68976" cy="7226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3" name="Łącznik prosty 102"/>
              <p:cNvCxnSpPr/>
              <p:nvPr/>
            </p:nvCxnSpPr>
            <p:spPr bwMode="auto">
              <a:xfrm flipV="1">
                <a:off x="3341879" y="5132373"/>
                <a:ext cx="59122" cy="62953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5" name="Łącznik prosty 104"/>
              <p:cNvCxnSpPr>
                <a:endCxn id="97" idx="28"/>
              </p:cNvCxnSpPr>
              <p:nvPr/>
            </p:nvCxnSpPr>
            <p:spPr bwMode="auto">
              <a:xfrm flipV="1">
                <a:off x="3332025" y="5178355"/>
                <a:ext cx="108390" cy="79924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Łącznik prosty 106"/>
              <p:cNvCxnSpPr>
                <a:endCxn id="97" idx="31"/>
              </p:cNvCxnSpPr>
              <p:nvPr/>
            </p:nvCxnSpPr>
            <p:spPr bwMode="auto">
              <a:xfrm flipV="1">
                <a:off x="3332025" y="5250614"/>
                <a:ext cx="141235" cy="9853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9" name="Łącznik prosty 108"/>
              <p:cNvCxnSpPr>
                <a:endCxn id="97" idx="34"/>
              </p:cNvCxnSpPr>
              <p:nvPr/>
            </p:nvCxnSpPr>
            <p:spPr bwMode="auto">
              <a:xfrm flipV="1">
                <a:off x="3341879" y="5322873"/>
                <a:ext cx="157657" cy="9196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1" name="Łącznik prosty 110"/>
              <p:cNvCxnSpPr>
                <a:endCxn id="97" idx="36"/>
              </p:cNvCxnSpPr>
              <p:nvPr/>
            </p:nvCxnSpPr>
            <p:spPr bwMode="auto">
              <a:xfrm flipV="1">
                <a:off x="3341879" y="5368857"/>
                <a:ext cx="183933" cy="108388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3" name="Łącznik prosty 112"/>
              <p:cNvCxnSpPr>
                <a:endCxn id="97" idx="38"/>
              </p:cNvCxnSpPr>
              <p:nvPr/>
            </p:nvCxnSpPr>
            <p:spPr bwMode="auto">
              <a:xfrm flipV="1">
                <a:off x="3332025" y="5414840"/>
                <a:ext cx="213494" cy="12590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Łącznik prosty 114"/>
              <p:cNvCxnSpPr/>
              <p:nvPr/>
            </p:nvCxnSpPr>
            <p:spPr bwMode="auto">
              <a:xfrm flipV="1">
                <a:off x="3332025" y="5465202"/>
                <a:ext cx="252908" cy="151088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Łącznik prosty 116"/>
              <p:cNvCxnSpPr>
                <a:endCxn id="98" idx="1"/>
              </p:cNvCxnSpPr>
              <p:nvPr/>
            </p:nvCxnSpPr>
            <p:spPr bwMode="auto">
              <a:xfrm flipV="1">
                <a:off x="3332025" y="5526514"/>
                <a:ext cx="279185" cy="15517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9" name="Łącznik prosty 118"/>
              <p:cNvCxnSpPr>
                <a:endCxn id="98" idx="4"/>
              </p:cNvCxnSpPr>
              <p:nvPr/>
            </p:nvCxnSpPr>
            <p:spPr bwMode="auto">
              <a:xfrm flipV="1">
                <a:off x="3341879" y="5579066"/>
                <a:ext cx="308745" cy="170795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Łącznik prosty 120"/>
              <p:cNvCxnSpPr>
                <a:endCxn id="98" idx="8"/>
              </p:cNvCxnSpPr>
              <p:nvPr/>
            </p:nvCxnSpPr>
            <p:spPr bwMode="auto">
              <a:xfrm flipV="1">
                <a:off x="3420707" y="5631618"/>
                <a:ext cx="275900" cy="151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Łącznik prosty 122"/>
              <p:cNvCxnSpPr>
                <a:endCxn id="98" idx="12"/>
              </p:cNvCxnSpPr>
              <p:nvPr/>
            </p:nvCxnSpPr>
            <p:spPr bwMode="auto">
              <a:xfrm flipV="1">
                <a:off x="3542537" y="5677602"/>
                <a:ext cx="206622" cy="11714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Łącznik prosty 124"/>
              <p:cNvCxnSpPr>
                <a:endCxn id="98" idx="17"/>
              </p:cNvCxnSpPr>
              <p:nvPr/>
            </p:nvCxnSpPr>
            <p:spPr bwMode="auto">
              <a:xfrm flipV="1">
                <a:off x="3696607" y="5717016"/>
                <a:ext cx="118243" cy="6568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28" name="Łącznik prosty ze strzałką 127"/>
            <p:cNvCxnSpPr/>
            <p:nvPr/>
          </p:nvCxnSpPr>
          <p:spPr bwMode="auto">
            <a:xfrm flipH="1">
              <a:off x="3401870" y="4284095"/>
              <a:ext cx="450050" cy="112512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9" name="pole tekstowe 128"/>
            <p:cNvSpPr txBox="1"/>
            <p:nvPr/>
          </p:nvSpPr>
          <p:spPr>
            <a:xfrm>
              <a:off x="3526857" y="381148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i="1" dirty="0" smtClean="0">
                  <a:solidFill>
                    <a:schemeClr val="tx1"/>
                  </a:solidFill>
                </a:rPr>
                <a:t>Q</a:t>
              </a:r>
              <a:r>
                <a:rPr lang="pl-PL" sz="1800" dirty="0" smtClean="0">
                  <a:solidFill>
                    <a:schemeClr val="tx1"/>
                  </a:solidFill>
                </a:rPr>
                <a:t>(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x</a:t>
              </a:r>
              <a:r>
                <a:rPr lang="pl-PL" sz="1800" dirty="0" smtClean="0">
                  <a:solidFill>
                    <a:schemeClr val="tx1"/>
                  </a:solidFill>
                </a:rPr>
                <a:t>)</a:t>
              </a:r>
              <a:r>
                <a:rPr lang="pl-PL" sz="18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↓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30" name="Object 10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6332173"/>
                </p:ext>
              </p:extLst>
            </p:nvPr>
          </p:nvGraphicFramePr>
          <p:xfrm>
            <a:off x="3116098" y="5964752"/>
            <a:ext cx="476250" cy="217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578" name="Równanie" r:id="rId9" imgW="304560" imgH="139680" progId="Equation.3">
                    <p:embed/>
                  </p:oleObj>
                </mc:Choice>
                <mc:Fallback>
                  <p:oleObj name="Równanie" r:id="rId9" imgW="30456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6098" y="5964752"/>
                          <a:ext cx="476250" cy="217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" name="Text Box 87"/>
          <p:cNvSpPr txBox="1">
            <a:spLocks noChangeArrowheads="1"/>
          </p:cNvSpPr>
          <p:nvPr/>
        </p:nvSpPr>
        <p:spPr bwMode="auto">
          <a:xfrm>
            <a:off x="4476801" y="3057172"/>
            <a:ext cx="445549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Wnioski: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prawdopodobieństwo błędu jest funkcją szumowej separacji sygnałów w chwili </a:t>
            </a:r>
            <a:r>
              <a:rPr lang="pl-PL" sz="1800" b="1" i="1" dirty="0" smtClean="0">
                <a:solidFill>
                  <a:schemeClr val="tx1"/>
                </a:solidFill>
                <a:latin typeface="+mj-lt"/>
              </a:rPr>
              <a:t>T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funkcja </a:t>
            </a:r>
            <a:r>
              <a:rPr lang="pl-PL" sz="1800" b="1" i="1" dirty="0" smtClean="0">
                <a:solidFill>
                  <a:schemeClr val="tx1"/>
                </a:solidFill>
                <a:latin typeface="+mj-lt"/>
              </a:rPr>
              <a:t>Q</a:t>
            </a:r>
            <a:r>
              <a:rPr lang="pl-PL" sz="1800" b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pl-PL" sz="1800" b="1" i="1" dirty="0" smtClean="0">
                <a:solidFill>
                  <a:schemeClr val="tx1"/>
                </a:solidFill>
                <a:latin typeface="+mj-lt"/>
              </a:rPr>
              <a:t>x</a:t>
            </a:r>
            <a:r>
              <a:rPr lang="pl-PL" sz="1800" b="1" dirty="0" smtClean="0">
                <a:solidFill>
                  <a:schemeClr val="tx1"/>
                </a:solidFill>
                <a:latin typeface="+mj-lt"/>
              </a:rPr>
              <a:t>)</a:t>
            </a:r>
            <a:r>
              <a:rPr lang="pl-PL" sz="18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↓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 maleje wraz ze wzrostem swojego argumentu, </a:t>
            </a:r>
            <a:r>
              <a:rPr lang="pl-PL" sz="1800" b="1" i="1" dirty="0" smtClean="0">
                <a:solidFill>
                  <a:schemeClr val="tx1"/>
                </a:solidFill>
                <a:latin typeface="+mj-lt"/>
              </a:rPr>
              <a:t>x</a:t>
            </a:r>
            <a:r>
              <a:rPr lang="pl-PL" sz="18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↑</a:t>
            </a:r>
            <a:r>
              <a:rPr lang="pl-PL" sz="1800" b="1" dirty="0" smtClean="0">
                <a:solidFill>
                  <a:schemeClr val="tx1"/>
                </a:solidFill>
                <a:latin typeface="+mj-lt"/>
              </a:rPr>
              <a:t> &gt; 0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  <a:latin typeface="+mn-lt"/>
              </a:rPr>
              <a:t>prawdopodobieństwo 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błędu </a:t>
            </a:r>
            <a:r>
              <a:rPr lang="pl-PL" sz="1800" b="1" i="1" dirty="0" smtClean="0">
                <a:solidFill>
                  <a:schemeClr val="tx1"/>
                </a:solidFill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↓</a:t>
            </a:r>
            <a:r>
              <a:rPr lang="pl-PL" sz="1600" b="1" i="1" baseline="-25000" dirty="0" smtClean="0">
                <a:solidFill>
                  <a:schemeClr val="tx1"/>
                </a:solidFill>
              </a:rPr>
              <a:t> 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maleje wraz ze wzrostem separacji </a:t>
            </a:r>
            <a:r>
              <a:rPr lang="pl-PL" sz="1800" b="1" i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ξ</a:t>
            </a:r>
            <a:r>
              <a:rPr lang="pl-PL" sz="18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↑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(</a:t>
            </a:r>
            <a:r>
              <a:rPr lang="pl-PL" sz="16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ξ</a:t>
            </a:r>
            <a:r>
              <a:rPr lang="pl-PL" sz="1600" b="1" baseline="30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pl-PL" sz="16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↑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) </a:t>
            </a:r>
            <a:r>
              <a:rPr lang="pl-PL" sz="1600" b="1" dirty="0" smtClean="0">
                <a:solidFill>
                  <a:schemeClr val="tx1"/>
                </a:solidFill>
                <a:latin typeface="+mn-lt"/>
              </a:rPr>
              <a:t>pomiędzy sygnałami.</a:t>
            </a:r>
            <a:endParaRPr lang="pl-PL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431540" y="5738617"/>
            <a:ext cx="88788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Problem </a:t>
            </a:r>
            <a:r>
              <a:rPr lang="pl-PL" sz="1800" b="1" dirty="0">
                <a:solidFill>
                  <a:srgbClr val="FF0000"/>
                </a:solidFill>
                <a:latin typeface="+mn-lt"/>
              </a:rPr>
              <a:t>– 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dobór </a:t>
            </a:r>
            <a:r>
              <a:rPr lang="pl-PL" sz="1800" b="1" dirty="0">
                <a:solidFill>
                  <a:srgbClr val="FF0000"/>
                </a:solidFill>
                <a:latin typeface="+mn-lt"/>
              </a:rPr>
              <a:t>transmitancji 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FDP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H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f 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)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 na wejściu odbiornika zapewniającej maksymalną separację sygnałów </a:t>
            </a:r>
            <a:r>
              <a:rPr lang="pl-PL" sz="2000" b="1" i="1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ξ</a:t>
            </a:r>
            <a:r>
              <a:rPr lang="pl-PL" sz="2000" b="1" baseline="-25000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max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, a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 więc min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pl-PL" sz="2000" b="1" baseline="-25000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pl-PL" sz="1800" b="1" dirty="0" smtClean="0">
                <a:solidFill>
                  <a:srgbClr val="FF0000"/>
                </a:solidFill>
                <a:latin typeface="+mn-lt"/>
              </a:rPr>
              <a:t>.</a:t>
            </a:r>
            <a:endParaRPr lang="pl-PL" sz="1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106" name="pole tekstowe 105"/>
          <p:cNvSpPr txBox="1"/>
          <p:nvPr/>
        </p:nvSpPr>
        <p:spPr>
          <a:xfrm>
            <a:off x="68888" y="696379"/>
            <a:ext cx="90556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600" b="1" dirty="0" smtClean="0">
                <a:solidFill>
                  <a:srgbClr val="FF0000"/>
                </a:solidFill>
                <a:latin typeface="+mn-lt"/>
              </a:rPr>
              <a:t>Poszukiwanie maksimum szumowej separacji sygnałów</a:t>
            </a:r>
            <a:endParaRPr lang="pl-PL" sz="2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8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r>
              <a:rPr lang="pl-PL" dirty="0" smtClean="0"/>
              <a:t>7</a:t>
            </a:r>
            <a:endParaRPr lang="pl-PL" dirty="0"/>
          </a:p>
        </p:txBody>
      </p:sp>
      <p:sp>
        <p:nvSpPr>
          <p:cNvPr id="110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2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8</a:t>
            </a:fld>
            <a:endParaRPr lang="pl-PL" dirty="0"/>
          </a:p>
        </p:txBody>
      </p:sp>
      <p:grpSp>
        <p:nvGrpSpPr>
          <p:cNvPr id="8" name="Grupa 7"/>
          <p:cNvGrpSpPr/>
          <p:nvPr/>
        </p:nvGrpSpPr>
        <p:grpSpPr>
          <a:xfrm>
            <a:off x="1480132" y="1278556"/>
            <a:ext cx="6543734" cy="1019858"/>
            <a:chOff x="2020598" y="1657265"/>
            <a:chExt cx="6543734" cy="1019858"/>
          </a:xfrm>
        </p:grpSpPr>
        <p:sp>
          <p:nvSpPr>
            <p:cNvPr id="112" name="pole tekstowe 111"/>
            <p:cNvSpPr txBox="1"/>
            <p:nvPr/>
          </p:nvSpPr>
          <p:spPr>
            <a:xfrm>
              <a:off x="3643570" y="2092348"/>
              <a:ext cx="1638692" cy="584775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3200" i="1" dirty="0" smtClean="0">
                  <a:solidFill>
                    <a:schemeClr val="tx1"/>
                  </a:solidFill>
                  <a:latin typeface="+mj-lt"/>
                </a:rPr>
                <a:t> </a:t>
              </a:r>
              <a:endParaRPr lang="pl-PL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114" name="Łącznik prosty ze strzałką 113"/>
            <p:cNvCxnSpPr/>
            <p:nvPr/>
          </p:nvCxnSpPr>
          <p:spPr bwMode="auto">
            <a:xfrm>
              <a:off x="2469201" y="2384735"/>
              <a:ext cx="1180397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16" name="Obiekt 1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6618449"/>
                </p:ext>
              </p:extLst>
            </p:nvPr>
          </p:nvGraphicFramePr>
          <p:xfrm>
            <a:off x="2020598" y="1657265"/>
            <a:ext cx="1477962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1" name="Równanie" r:id="rId3" imgW="1079280" imgH="457200" progId="Equation.3">
                    <p:embed/>
                  </p:oleObj>
                </mc:Choice>
                <mc:Fallback>
                  <p:oleObj name="Równanie" r:id="rId3" imgW="107928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20598" y="1657265"/>
                          <a:ext cx="1477962" cy="627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8" name="Łącznik prosty ze strzałką 117"/>
            <p:cNvCxnSpPr/>
            <p:nvPr/>
          </p:nvCxnSpPr>
          <p:spPr bwMode="auto">
            <a:xfrm flipV="1">
              <a:off x="5300071" y="2359365"/>
              <a:ext cx="1244771" cy="1605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2" name="Łącznik prosty ze strzałką 121"/>
            <p:cNvCxnSpPr/>
            <p:nvPr/>
          </p:nvCxnSpPr>
          <p:spPr bwMode="auto">
            <a:xfrm flipV="1">
              <a:off x="7010400" y="2384735"/>
              <a:ext cx="1092062" cy="496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4" name="Łącznik prosty 123"/>
            <p:cNvCxnSpPr/>
            <p:nvPr/>
          </p:nvCxnSpPr>
          <p:spPr bwMode="auto">
            <a:xfrm>
              <a:off x="6648888" y="2002463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27" name="Obiekt 1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2640548"/>
                </p:ext>
              </p:extLst>
            </p:nvPr>
          </p:nvGraphicFramePr>
          <p:xfrm>
            <a:off x="6856072" y="1914675"/>
            <a:ext cx="469526" cy="243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2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856072" y="1914675"/>
                          <a:ext cx="469526" cy="2431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1" name="Łuk 130"/>
            <p:cNvSpPr/>
            <p:nvPr/>
          </p:nvSpPr>
          <p:spPr bwMode="auto">
            <a:xfrm rot="15939902">
              <a:off x="6645270" y="1978970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pole tekstowe 137"/>
            <p:cNvSpPr txBox="1"/>
            <p:nvPr/>
          </p:nvSpPr>
          <p:spPr>
            <a:xfrm>
              <a:off x="7872912" y="2023722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 smtClean="0">
                  <a:solidFill>
                    <a:srgbClr val="C00000"/>
                  </a:solidFill>
                </a:rPr>
                <a:t> </a:t>
              </a:r>
              <a:endParaRPr lang="pl-PL" sz="14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139" name="pole tekstowe 138"/>
            <p:cNvSpPr txBox="1"/>
            <p:nvPr/>
          </p:nvSpPr>
          <p:spPr>
            <a:xfrm>
              <a:off x="3952635" y="2116151"/>
              <a:ext cx="101021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FDP</a:t>
              </a:r>
            </a:p>
            <a:p>
              <a:pPr algn="ctr"/>
              <a:r>
                <a:rPr lang="pl-PL" sz="1400" i="1" dirty="0" smtClean="0">
                  <a:solidFill>
                    <a:schemeClr val="tx1"/>
                  </a:solidFill>
                </a:rPr>
                <a:t>h</a:t>
              </a:r>
              <a:r>
                <a:rPr lang="pl-PL" sz="1400" dirty="0" smtClean="0">
                  <a:solidFill>
                    <a:schemeClr val="tx1"/>
                  </a:solidFill>
                </a:rPr>
                <a:t>(</a:t>
              </a:r>
              <a:r>
                <a:rPr lang="pl-PL" sz="1400" i="1" dirty="0" smtClean="0">
                  <a:solidFill>
                    <a:schemeClr val="tx1"/>
                  </a:solidFill>
                </a:rPr>
                <a:t>t</a:t>
              </a:r>
              <a:r>
                <a:rPr lang="pl-PL" sz="1400" dirty="0" smtClean="0">
                  <a:solidFill>
                    <a:schemeClr val="tx1"/>
                  </a:solidFill>
                </a:rPr>
                <a:t>) 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↔ </a:t>
              </a:r>
              <a:r>
                <a:rPr lang="pl-PL" sz="1400" i="1" dirty="0" smtClean="0">
                  <a:solidFill>
                    <a:schemeClr val="tx1"/>
                  </a:solidFill>
                </a:rPr>
                <a:t>H</a:t>
              </a:r>
              <a:r>
                <a:rPr lang="pl-PL" sz="1400" dirty="0" smtClean="0">
                  <a:solidFill>
                    <a:schemeClr val="tx1"/>
                  </a:solidFill>
                </a:rPr>
                <a:t>(</a:t>
              </a:r>
              <a:r>
                <a:rPr lang="pl-PL" sz="1400" i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f</a:t>
              </a:r>
              <a:r>
                <a:rPr lang="pl-PL" sz="14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)</a:t>
              </a:r>
              <a:endParaRPr lang="pl-PL" sz="1400" i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40" name="Obiekt 1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7116688"/>
                </p:ext>
              </p:extLst>
            </p:nvPr>
          </p:nvGraphicFramePr>
          <p:xfrm>
            <a:off x="5389358" y="1999012"/>
            <a:ext cx="956808" cy="313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3" name="Równanie" r:id="rId7" imgW="698400" imgH="228600" progId="Equation.3">
                    <p:embed/>
                  </p:oleObj>
                </mc:Choice>
                <mc:Fallback>
                  <p:oleObj name="Równanie" r:id="rId7" imgW="698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389358" y="1999012"/>
                          <a:ext cx="956808" cy="3131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1" name="Obiekt 1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1028178"/>
                </p:ext>
              </p:extLst>
            </p:nvPr>
          </p:nvGraphicFramePr>
          <p:xfrm>
            <a:off x="7484832" y="1971590"/>
            <a:ext cx="1079500" cy="312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4" name="Równanie" r:id="rId9" imgW="787320" imgH="228600" progId="Equation.3">
                    <p:embed/>
                  </p:oleObj>
                </mc:Choice>
                <mc:Fallback>
                  <p:oleObj name="Równanie" r:id="rId9" imgW="7873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484832" y="1971590"/>
                          <a:ext cx="1079500" cy="3127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Prostokąt 22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24" name="pole tekstowe 23"/>
          <p:cNvSpPr txBox="1"/>
          <p:nvPr/>
        </p:nvSpPr>
        <p:spPr>
          <a:xfrm>
            <a:off x="68888" y="696379"/>
            <a:ext cx="772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Wyznaczenie wartości separacji </a:t>
            </a:r>
            <a:r>
              <a:rPr lang="pl-PL" sz="2800" b="1" dirty="0" smtClean="0">
                <a:solidFill>
                  <a:srgbClr val="FF0000"/>
                </a:solidFill>
                <a:latin typeface="+mj-lt"/>
              </a:rPr>
              <a:t>szumowej </a:t>
            </a:r>
            <a:r>
              <a:rPr lang="el-GR" sz="3200" b="1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ξ</a:t>
            </a:r>
            <a:r>
              <a:rPr lang="pl-PL" sz="3200" b="1" baseline="30000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2</a:t>
            </a:r>
            <a:endParaRPr lang="pl-PL" sz="3200" b="1" baseline="3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24425" y="1588689"/>
            <a:ext cx="1503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dirty="0" smtClean="0">
                <a:solidFill>
                  <a:schemeClr val="tx1"/>
                </a:solidFill>
              </a:rPr>
              <a:t>Fikcyjny sygnał</a:t>
            </a:r>
            <a:br>
              <a:rPr lang="pl-PL" sz="1600" dirty="0" smtClean="0">
                <a:solidFill>
                  <a:schemeClr val="tx1"/>
                </a:solidFill>
              </a:rPr>
            </a:br>
            <a:r>
              <a:rPr lang="pl-PL" sz="1600" dirty="0" smtClean="0">
                <a:solidFill>
                  <a:schemeClr val="tx1"/>
                </a:solidFill>
              </a:rPr>
              <a:t>różnicowy</a:t>
            </a:r>
            <a:endParaRPr lang="pl-PL" sz="1400" dirty="0">
              <a:solidFill>
                <a:schemeClr val="tx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742335" y="2575878"/>
            <a:ext cx="2524631" cy="1346346"/>
            <a:chOff x="1742335" y="2575878"/>
            <a:chExt cx="2524631" cy="1346346"/>
          </a:xfrm>
        </p:grpSpPr>
        <p:graphicFrame>
          <p:nvGraphicFramePr>
            <p:cNvPr id="142" name="Obiekt 1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0050166"/>
                </p:ext>
              </p:extLst>
            </p:nvPr>
          </p:nvGraphicFramePr>
          <p:xfrm>
            <a:off x="1742335" y="2575878"/>
            <a:ext cx="2495340" cy="1294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5" name="Równanie" r:id="rId11" imgW="1663560" imgH="863280" progId="Equation.3">
                    <p:embed/>
                  </p:oleObj>
                </mc:Choice>
                <mc:Fallback>
                  <p:oleObj name="Równanie" r:id="rId11" imgW="1663560" imgH="8632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742335" y="2575878"/>
                          <a:ext cx="2495340" cy="1294920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 bwMode="auto">
            <a:xfrm>
              <a:off x="3968486" y="3583670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FF0000"/>
                  </a:solidFill>
                  <a:latin typeface="+mn-lt"/>
                </a:rPr>
                <a:t>1</a:t>
              </a: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5200587" y="2652018"/>
            <a:ext cx="2165121" cy="1279300"/>
            <a:chOff x="5200587" y="2652018"/>
            <a:chExt cx="2165121" cy="1279300"/>
          </a:xfrm>
        </p:grpSpPr>
        <p:graphicFrame>
          <p:nvGraphicFramePr>
            <p:cNvPr id="143" name="Object 9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3205857"/>
                </p:ext>
              </p:extLst>
            </p:nvPr>
          </p:nvGraphicFramePr>
          <p:xfrm>
            <a:off x="5200587" y="2652018"/>
            <a:ext cx="2114100" cy="12187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6" name="Równanie" r:id="rId13" imgW="1409400" imgH="812520" progId="Equation.3">
                    <p:embed/>
                  </p:oleObj>
                </mc:Choice>
                <mc:Fallback>
                  <p:oleObj name="Równanie" r:id="rId13" imgW="1409400" imgH="8125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00587" y="2652018"/>
                          <a:ext cx="2114100" cy="1218780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pole tekstowe 28"/>
            <p:cNvSpPr txBox="1"/>
            <p:nvPr/>
          </p:nvSpPr>
          <p:spPr bwMode="auto">
            <a:xfrm>
              <a:off x="7067228" y="3592764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2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1739636" y="4112968"/>
            <a:ext cx="4457700" cy="998026"/>
            <a:chOff x="1739636" y="4112968"/>
            <a:chExt cx="4457700" cy="998026"/>
          </a:xfrm>
        </p:grpSpPr>
        <p:graphicFrame>
          <p:nvGraphicFramePr>
            <p:cNvPr id="144" name="Object 9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2069410"/>
                </p:ext>
              </p:extLst>
            </p:nvPr>
          </p:nvGraphicFramePr>
          <p:xfrm>
            <a:off x="1739636" y="4112968"/>
            <a:ext cx="4457700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7" name="Equation" r:id="rId15" imgW="2971800" imgH="660240" progId="Equation.3">
                    <p:embed/>
                  </p:oleObj>
                </mc:Choice>
                <mc:Fallback>
                  <p:oleObj name="Equation" r:id="rId15" imgW="297180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9636" y="4112968"/>
                          <a:ext cx="4457700" cy="990600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pole tekstowe 30"/>
            <p:cNvSpPr txBox="1"/>
            <p:nvPr/>
          </p:nvSpPr>
          <p:spPr bwMode="auto">
            <a:xfrm>
              <a:off x="5898856" y="4772440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3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1739636" y="5286880"/>
            <a:ext cx="3835854" cy="1320800"/>
            <a:chOff x="1739636" y="5286880"/>
            <a:chExt cx="3835854" cy="1320800"/>
          </a:xfrm>
        </p:grpSpPr>
        <p:graphicFrame>
          <p:nvGraphicFramePr>
            <p:cNvPr id="145" name="Obiekt 1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4372306"/>
                </p:ext>
              </p:extLst>
            </p:nvPr>
          </p:nvGraphicFramePr>
          <p:xfrm>
            <a:off x="1739636" y="5286880"/>
            <a:ext cx="3809028" cy="1320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558" name="Równanie" r:id="rId17" imgW="1866600" imgH="774360" progId="Equation.3">
                    <p:embed/>
                  </p:oleObj>
                </mc:Choice>
                <mc:Fallback>
                  <p:oleObj name="Równanie" r:id="rId17" imgW="1866600" imgH="774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1739636" y="5286880"/>
                          <a:ext cx="3809028" cy="13208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pole tekstowe 32"/>
            <p:cNvSpPr txBox="1"/>
            <p:nvPr/>
          </p:nvSpPr>
          <p:spPr bwMode="auto">
            <a:xfrm>
              <a:off x="5277010" y="6243175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4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pic>
        <p:nvPicPr>
          <p:cNvPr id="3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948560" y="709840"/>
            <a:ext cx="739541" cy="739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462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9</a:t>
            </a:fld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3786188" y="1246502"/>
            <a:ext cx="4580796" cy="1134009"/>
            <a:chOff x="3804778" y="1246502"/>
            <a:chExt cx="4580796" cy="1134009"/>
          </a:xfrm>
        </p:grpSpPr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8230225"/>
                </p:ext>
              </p:extLst>
            </p:nvPr>
          </p:nvGraphicFramePr>
          <p:xfrm>
            <a:off x="3804778" y="1587161"/>
            <a:ext cx="3730500" cy="793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729" name="Equation" r:id="rId3" imgW="2984400" imgH="634680" progId="Equation.3">
                    <p:embed/>
                  </p:oleObj>
                </mc:Choice>
                <mc:Fallback>
                  <p:oleObj name="Equation" r:id="rId3" imgW="2984400" imgH="634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804778" y="1587161"/>
                          <a:ext cx="3730500" cy="793350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Prostokąt 23"/>
            <p:cNvSpPr/>
            <p:nvPr/>
          </p:nvSpPr>
          <p:spPr>
            <a:xfrm>
              <a:off x="3804778" y="1246502"/>
              <a:ext cx="45807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Nierówność </a:t>
              </a:r>
              <a:r>
                <a:rPr lang="pl-PL" sz="2000" b="1" dirty="0" err="1" smtClean="0">
                  <a:solidFill>
                    <a:schemeClr val="tx1"/>
                  </a:solidFill>
                  <a:latin typeface="+mn-lt"/>
                </a:rPr>
                <a:t>Cauchy</a:t>
              </a:r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-Schwarz</a:t>
              </a:r>
              <a:endParaRPr lang="pl-PL" sz="20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14" name="Prostokąt 13"/>
          <p:cNvSpPr/>
          <p:nvPr/>
        </p:nvSpPr>
        <p:spPr>
          <a:xfrm>
            <a:off x="93567" y="127196"/>
            <a:ext cx="8982489" cy="55399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000" b="1" dirty="0" smtClean="0">
                <a:solidFill>
                  <a:schemeClr val="tx1"/>
                </a:solidFill>
                <a:latin typeface="+mn-lt"/>
              </a:rPr>
              <a:t>Detekcja sygnałów cyfrowych - filtr dopasowany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68888" y="696379"/>
            <a:ext cx="9136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600" b="1" dirty="0" smtClean="0">
                <a:solidFill>
                  <a:srgbClr val="FF0000"/>
                </a:solidFill>
                <a:latin typeface="+mn-lt"/>
              </a:rPr>
              <a:t>Wyznaczenie maksimum wartości separacji </a:t>
            </a:r>
            <a:r>
              <a:rPr lang="pl-PL" sz="2600" b="1" dirty="0">
                <a:solidFill>
                  <a:srgbClr val="FF0000"/>
                </a:solidFill>
                <a:latin typeface="+mn-lt"/>
              </a:rPr>
              <a:t>szumowej</a:t>
            </a:r>
            <a:r>
              <a:rPr lang="pl-PL" sz="26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l-GR" sz="2800" b="1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ξ</a:t>
            </a:r>
            <a:r>
              <a:rPr lang="pl-PL" sz="2800" b="1" baseline="30000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2</a:t>
            </a:r>
            <a:endParaRPr lang="pl-PL" sz="2800" b="1" baseline="3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197336" y="6629516"/>
            <a:ext cx="29498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„Sygnały i systemy” </a:t>
            </a:r>
            <a:r>
              <a:rPr lang="pl-PL" sz="1200" b="1" dirty="0">
                <a:solidFill>
                  <a:schemeClr val="tx1"/>
                </a:solidFill>
                <a:latin typeface="+mn-lt"/>
                <a:sym typeface="Symbol" pitchFamily="18" charset="2"/>
              </a:rPr>
              <a:t></a:t>
            </a:r>
            <a:r>
              <a:rPr lang="pl-PL" sz="1200" b="1" dirty="0">
                <a:solidFill>
                  <a:schemeClr val="tx1"/>
                </a:solidFill>
                <a:latin typeface="+mn-lt"/>
              </a:rPr>
              <a:t> Zdzisław </a:t>
            </a:r>
            <a:r>
              <a:rPr lang="pl-PL" sz="1200" b="1" dirty="0" smtClean="0">
                <a:solidFill>
                  <a:schemeClr val="tx1"/>
                </a:solidFill>
                <a:latin typeface="+mn-lt"/>
              </a:rPr>
              <a:t>Papir</a:t>
            </a:r>
            <a:endParaRPr lang="pl-PL" sz="3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251520" y="1453341"/>
            <a:ext cx="2349695" cy="1005030"/>
            <a:chOff x="251520" y="1377611"/>
            <a:chExt cx="2349695" cy="1005030"/>
          </a:xfrm>
        </p:grpSpPr>
        <p:graphicFrame>
          <p:nvGraphicFramePr>
            <p:cNvPr id="145" name="Obiekt 1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4865734"/>
                </p:ext>
              </p:extLst>
            </p:nvPr>
          </p:nvGraphicFramePr>
          <p:xfrm>
            <a:off x="251520" y="1377611"/>
            <a:ext cx="2333250" cy="967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730" name="Równanie" r:id="rId5" imgW="1866600" imgH="774360" progId="Equation.3">
                    <p:embed/>
                  </p:oleObj>
                </mc:Choice>
                <mc:Fallback>
                  <p:oleObj name="Równanie" r:id="rId5" imgW="1866600" imgH="774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51520" y="1377611"/>
                          <a:ext cx="2333250" cy="9679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pole tekstowe 15"/>
            <p:cNvSpPr txBox="1"/>
            <p:nvPr/>
          </p:nvSpPr>
          <p:spPr bwMode="auto">
            <a:xfrm>
              <a:off x="2302735" y="2044087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FF0000"/>
                  </a:solidFill>
                  <a:latin typeface="+mn-lt"/>
                </a:rPr>
                <a:t>1</a:t>
              </a: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3804778" y="1303261"/>
            <a:ext cx="4052587" cy="1155110"/>
            <a:chOff x="3804778" y="1303261"/>
            <a:chExt cx="4179983" cy="1236400"/>
          </a:xfrm>
        </p:grpSpPr>
        <p:sp>
          <p:nvSpPr>
            <p:cNvPr id="7" name="Prostokąt 6"/>
            <p:cNvSpPr/>
            <p:nvPr/>
          </p:nvSpPr>
          <p:spPr bwMode="auto">
            <a:xfrm>
              <a:off x="3804778" y="1303261"/>
              <a:ext cx="4179983" cy="12364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pole tekstowe 16"/>
            <p:cNvSpPr txBox="1"/>
            <p:nvPr/>
          </p:nvSpPr>
          <p:spPr bwMode="auto">
            <a:xfrm>
              <a:off x="7535278" y="2169001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2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1474105" y="2747673"/>
            <a:ext cx="5000400" cy="1238772"/>
            <a:chOff x="881590" y="2777081"/>
            <a:chExt cx="5000400" cy="1238772"/>
          </a:xfrm>
        </p:grpSpPr>
        <p:graphicFrame>
          <p:nvGraphicFramePr>
            <p:cNvPr id="27" name="Obiek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3909039"/>
                </p:ext>
              </p:extLst>
            </p:nvPr>
          </p:nvGraphicFramePr>
          <p:xfrm>
            <a:off x="881590" y="2777081"/>
            <a:ext cx="5000400" cy="1206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731" name="Równanie" r:id="rId7" imgW="4000320" imgH="965160" progId="Equation.3">
                    <p:embed/>
                  </p:oleObj>
                </mc:Choice>
                <mc:Fallback>
                  <p:oleObj name="Równanie" r:id="rId7" imgW="4000320" imgH="9651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81590" y="2777081"/>
                          <a:ext cx="5000400" cy="1206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ole tekstowe 20"/>
            <p:cNvSpPr txBox="1"/>
            <p:nvPr/>
          </p:nvSpPr>
          <p:spPr bwMode="auto">
            <a:xfrm>
              <a:off x="5583510" y="3677299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3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8" name="Grupa 7"/>
          <p:cNvGrpSpPr>
            <a:grpSpLocks noChangeAspect="1"/>
          </p:cNvGrpSpPr>
          <p:nvPr/>
        </p:nvGrpSpPr>
        <p:grpSpPr>
          <a:xfrm>
            <a:off x="292100" y="4122738"/>
            <a:ext cx="7373828" cy="1452562"/>
            <a:chOff x="292100" y="4122737"/>
            <a:chExt cx="7373830" cy="1504949"/>
          </a:xfrm>
        </p:grpSpPr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8984356"/>
                </p:ext>
              </p:extLst>
            </p:nvPr>
          </p:nvGraphicFramePr>
          <p:xfrm>
            <a:off x="292100" y="4122737"/>
            <a:ext cx="7362827" cy="15049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732" name="Equation" r:id="rId9" imgW="4101840" imgH="1002960" progId="Equation.3">
                    <p:embed/>
                  </p:oleObj>
                </mc:Choice>
                <mc:Fallback>
                  <p:oleObj name="Equation" r:id="rId9" imgW="4101840" imgH="10029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92100" y="4122737"/>
                          <a:ext cx="7362827" cy="1504949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pole tekstowe 21"/>
            <p:cNvSpPr txBox="1"/>
            <p:nvPr/>
          </p:nvSpPr>
          <p:spPr bwMode="auto">
            <a:xfrm>
              <a:off x="7367450" y="5223938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4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1878012" y="5715000"/>
            <a:ext cx="4192587" cy="1066800"/>
            <a:chOff x="487363" y="5518150"/>
            <a:chExt cx="4192587" cy="1066800"/>
          </a:xfrm>
        </p:grpSpPr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628068"/>
                </p:ext>
              </p:extLst>
            </p:nvPr>
          </p:nvGraphicFramePr>
          <p:xfrm>
            <a:off x="487363" y="5518150"/>
            <a:ext cx="4192587" cy="106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733" name="Equation" r:id="rId11" imgW="2336760" imgH="711000" progId="Equation.3">
                    <p:embed/>
                  </p:oleObj>
                </mc:Choice>
                <mc:Fallback>
                  <p:oleObj name="Equation" r:id="rId11" imgW="2336760" imgH="711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87363" y="5518150"/>
                          <a:ext cx="4192587" cy="10668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 bwMode="auto">
            <a:xfrm>
              <a:off x="4372631" y="5536622"/>
              <a:ext cx="29848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  <a:latin typeface="+mn-lt"/>
                </a:rPr>
                <a:t>5</a:t>
              </a:r>
              <a:endParaRPr lang="pl-PL" sz="1600" b="1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4936" y="1206053"/>
            <a:ext cx="739541" cy="739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974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wrap="none">
        <a:spAutoFit/>
      </a:bodyPr>
      <a:lstStyle>
        <a:defPPr>
          <a:defRPr sz="1200" b="1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7084</TotalTime>
  <Words>1020</Words>
  <Application>Microsoft Office PowerPoint</Application>
  <PresentationFormat>Pokaz na ekranie (4:3)</PresentationFormat>
  <Paragraphs>199</Paragraphs>
  <Slides>15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15</vt:i4>
      </vt:variant>
    </vt:vector>
  </HeadingPairs>
  <TitlesOfParts>
    <vt:vector size="24" baseType="lpstr">
      <vt:lpstr>Arial</vt:lpstr>
      <vt:lpstr>Cambria Math</vt:lpstr>
      <vt:lpstr>Helvetica</vt:lpstr>
      <vt:lpstr>Monotype Sorts</vt:lpstr>
      <vt:lpstr>Symbol</vt:lpstr>
      <vt:lpstr>Times New Roman</vt:lpstr>
      <vt:lpstr>Teoria sygnałów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Kasia</dc:creator>
  <cp:lastModifiedBy>Konto Microsoft</cp:lastModifiedBy>
  <cp:revision>763</cp:revision>
  <dcterms:created xsi:type="dcterms:W3CDTF">2001-11-19T15:22:59Z</dcterms:created>
  <dcterms:modified xsi:type="dcterms:W3CDTF">2024-08-18T13:44:24Z</dcterms:modified>
</cp:coreProperties>
</file>