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9" r:id="rId1"/>
  </p:sldMasterIdLst>
  <p:notesMasterIdLst>
    <p:notesMasterId r:id="rId33"/>
  </p:notesMasterIdLst>
  <p:handoutMasterIdLst>
    <p:handoutMasterId r:id="rId34"/>
  </p:handoutMasterIdLst>
  <p:sldIdLst>
    <p:sldId id="335" r:id="rId2"/>
    <p:sldId id="344" r:id="rId3"/>
    <p:sldId id="317" r:id="rId4"/>
    <p:sldId id="281" r:id="rId5"/>
    <p:sldId id="282" r:id="rId6"/>
    <p:sldId id="283" r:id="rId7"/>
    <p:sldId id="324" r:id="rId8"/>
    <p:sldId id="325" r:id="rId9"/>
    <p:sldId id="284" r:id="rId10"/>
    <p:sldId id="285" r:id="rId11"/>
    <p:sldId id="348" r:id="rId12"/>
    <p:sldId id="349" r:id="rId13"/>
    <p:sldId id="350" r:id="rId14"/>
    <p:sldId id="289" r:id="rId15"/>
    <p:sldId id="322" r:id="rId16"/>
    <p:sldId id="323" r:id="rId17"/>
    <p:sldId id="318" r:id="rId18"/>
    <p:sldId id="347" r:id="rId19"/>
    <p:sldId id="346" r:id="rId20"/>
    <p:sldId id="339" r:id="rId21"/>
    <p:sldId id="293" r:id="rId22"/>
    <p:sldId id="301" r:id="rId23"/>
    <p:sldId id="302" r:id="rId24"/>
    <p:sldId id="305" r:id="rId25"/>
    <p:sldId id="341" r:id="rId26"/>
    <p:sldId id="342" r:id="rId27"/>
    <p:sldId id="343" r:id="rId28"/>
    <p:sldId id="306" r:id="rId29"/>
    <p:sldId id="308" r:id="rId30"/>
    <p:sldId id="309" r:id="rId31"/>
    <p:sldId id="310" r:id="rId32"/>
  </p:sldIdLst>
  <p:sldSz cx="9144000" cy="6858000" type="screen4x3"/>
  <p:notesSz cx="6858000" cy="1001236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4" userDrawn="1">
          <p15:clr>
            <a:srgbClr val="A4A3A4"/>
          </p15:clr>
        </p15:guide>
        <p15:guide id="2" pos="216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3399"/>
    <a:srgbClr val="CC9900"/>
    <a:srgbClr val="CC3399"/>
    <a:srgbClr val="CC00CC"/>
    <a:srgbClr val="3333CC"/>
    <a:srgbClr val="009900"/>
    <a:srgbClr val="CCFF99"/>
    <a:srgbClr val="FFFF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293" autoAdjust="0"/>
    <p:restoredTop sz="90870" autoAdjust="0"/>
  </p:normalViewPr>
  <p:slideViewPr>
    <p:cSldViewPr>
      <p:cViewPr varScale="1">
        <p:scale>
          <a:sx n="70" d="100"/>
          <a:sy n="70" d="100"/>
        </p:scale>
        <p:origin x="316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086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-3288" y="-114"/>
      </p:cViewPr>
      <p:guideLst>
        <p:guide orient="horz" pos="3154"/>
        <p:guide pos="216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3" Type="http://schemas.openxmlformats.org/officeDocument/2006/relationships/image" Target="../media/image35.wmf"/><Relationship Id="rId7" Type="http://schemas.openxmlformats.org/officeDocument/2006/relationships/image" Target="../media/image38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Relationship Id="rId6" Type="http://schemas.openxmlformats.org/officeDocument/2006/relationships/image" Target="../media/image29.wmf"/><Relationship Id="rId5" Type="http://schemas.openxmlformats.org/officeDocument/2006/relationships/image" Target="../media/image37.wmf"/><Relationship Id="rId4" Type="http://schemas.openxmlformats.org/officeDocument/2006/relationships/image" Target="../media/image36.wmf"/><Relationship Id="rId9" Type="http://schemas.openxmlformats.org/officeDocument/2006/relationships/image" Target="../media/image40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Relationship Id="rId5" Type="http://schemas.openxmlformats.org/officeDocument/2006/relationships/image" Target="../media/image45.wmf"/><Relationship Id="rId4" Type="http://schemas.openxmlformats.org/officeDocument/2006/relationships/image" Target="../media/image44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47.wmf"/><Relationship Id="rId1" Type="http://schemas.openxmlformats.org/officeDocument/2006/relationships/image" Target="../media/image46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1.wmf"/><Relationship Id="rId2" Type="http://schemas.openxmlformats.org/officeDocument/2006/relationships/image" Target="../media/image50.wmf"/><Relationship Id="rId1" Type="http://schemas.openxmlformats.org/officeDocument/2006/relationships/image" Target="../media/image49.wmf"/><Relationship Id="rId4" Type="http://schemas.openxmlformats.org/officeDocument/2006/relationships/image" Target="../media/image52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image" Target="../media/image54.wmf"/><Relationship Id="rId1" Type="http://schemas.openxmlformats.org/officeDocument/2006/relationships/image" Target="../media/image53.wmf"/><Relationship Id="rId4" Type="http://schemas.openxmlformats.org/officeDocument/2006/relationships/image" Target="../media/image56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59.wmf"/><Relationship Id="rId2" Type="http://schemas.openxmlformats.org/officeDocument/2006/relationships/image" Target="../media/image58.wmf"/><Relationship Id="rId1" Type="http://schemas.openxmlformats.org/officeDocument/2006/relationships/image" Target="../media/image57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2" Type="http://schemas.openxmlformats.org/officeDocument/2006/relationships/image" Target="../media/image61.wmf"/><Relationship Id="rId1" Type="http://schemas.openxmlformats.org/officeDocument/2006/relationships/image" Target="../media/image60.wmf"/><Relationship Id="rId4" Type="http://schemas.openxmlformats.org/officeDocument/2006/relationships/image" Target="../media/image63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5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68.wmf"/><Relationship Id="rId2" Type="http://schemas.openxmlformats.org/officeDocument/2006/relationships/image" Target="../media/image67.wmf"/><Relationship Id="rId1" Type="http://schemas.openxmlformats.org/officeDocument/2006/relationships/image" Target="../media/image6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4" Type="http://schemas.openxmlformats.org/officeDocument/2006/relationships/image" Target="../media/image8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9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3.wmf"/><Relationship Id="rId2" Type="http://schemas.openxmlformats.org/officeDocument/2006/relationships/image" Target="../media/image72.wmf"/><Relationship Id="rId1" Type="http://schemas.openxmlformats.org/officeDocument/2006/relationships/image" Target="../media/image71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1.wmf"/><Relationship Id="rId2" Type="http://schemas.openxmlformats.org/officeDocument/2006/relationships/image" Target="../media/image73.wmf"/><Relationship Id="rId1" Type="http://schemas.openxmlformats.org/officeDocument/2006/relationships/image" Target="../media/image72.wmf"/><Relationship Id="rId4" Type="http://schemas.openxmlformats.org/officeDocument/2006/relationships/image" Target="../media/image74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3.wmf"/><Relationship Id="rId2" Type="http://schemas.openxmlformats.org/officeDocument/2006/relationships/image" Target="../media/image76.wmf"/><Relationship Id="rId1" Type="http://schemas.openxmlformats.org/officeDocument/2006/relationships/image" Target="../media/image75.wmf"/><Relationship Id="rId4" Type="http://schemas.openxmlformats.org/officeDocument/2006/relationships/image" Target="../media/image77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73.wmf"/><Relationship Id="rId2" Type="http://schemas.openxmlformats.org/officeDocument/2006/relationships/image" Target="../media/image79.wmf"/><Relationship Id="rId1" Type="http://schemas.openxmlformats.org/officeDocument/2006/relationships/image" Target="../media/image78.wmf"/><Relationship Id="rId4" Type="http://schemas.openxmlformats.org/officeDocument/2006/relationships/image" Target="../media/image80.w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83.wmf"/><Relationship Id="rId2" Type="http://schemas.openxmlformats.org/officeDocument/2006/relationships/image" Target="../media/image82.wmf"/><Relationship Id="rId1" Type="http://schemas.openxmlformats.org/officeDocument/2006/relationships/image" Target="../media/image81.wmf"/><Relationship Id="rId4" Type="http://schemas.openxmlformats.org/officeDocument/2006/relationships/image" Target="../media/image84.w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4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image" Target="../media/image15.wmf"/><Relationship Id="rId7" Type="http://schemas.openxmlformats.org/officeDocument/2006/relationships/image" Target="../media/image19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5" Type="http://schemas.openxmlformats.org/officeDocument/2006/relationships/image" Target="../media/image30.wmf"/><Relationship Id="rId4" Type="http://schemas.openxmlformats.org/officeDocument/2006/relationships/image" Target="../media/image29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500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40" tIns="46470" rIns="92940" bIns="4647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500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40" tIns="46470" rIns="92940" bIns="4647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1065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11746"/>
            <a:ext cx="2971800" cy="500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40" tIns="46470" rIns="92940" bIns="4647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1065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9511746"/>
            <a:ext cx="2971800" cy="500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40" tIns="46470" rIns="92940" bIns="4647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1141CBD-7C87-410B-9448-DB72DA81E2E1}" type="slidenum">
              <a:rPr lang="pl-PL">
                <a:latin typeface="Arial" panose="020B0604020202020204" pitchFamily="34" charset="0"/>
              </a:rPr>
              <a:pPr>
                <a:defRPr/>
              </a:pPr>
              <a:t>‹#›</a:t>
            </a:fld>
            <a:endParaRPr lang="pl-PL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48641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500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40" tIns="46470" rIns="92940" bIns="4647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pl-PL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500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40" tIns="46470" rIns="92940" bIns="4647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pl-PL" dirty="0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5513" y="750888"/>
            <a:ext cx="5006975" cy="37544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1" y="4755873"/>
            <a:ext cx="5029200" cy="450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40" tIns="46470" rIns="92940" bIns="4647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noProof="0" dirty="0" smtClean="0"/>
              <a:t>Kliknij, aby edytować style tekstu z Wzorca</a:t>
            </a:r>
          </a:p>
          <a:p>
            <a:pPr lvl="1"/>
            <a:r>
              <a:rPr lang="pl-PL" noProof="0" dirty="0" smtClean="0"/>
              <a:t>Drugi poziom</a:t>
            </a:r>
          </a:p>
          <a:p>
            <a:pPr lvl="2"/>
            <a:r>
              <a:rPr lang="pl-PL" noProof="0" dirty="0" smtClean="0"/>
              <a:t>Trzeci poziom</a:t>
            </a:r>
          </a:p>
          <a:p>
            <a:pPr lvl="3"/>
            <a:r>
              <a:rPr lang="pl-PL" noProof="0" dirty="0" smtClean="0"/>
              <a:t>Czwarty poziom</a:t>
            </a:r>
          </a:p>
          <a:p>
            <a:pPr lvl="4"/>
            <a:r>
              <a:rPr lang="pl-PL" noProof="0" dirty="0" smtClean="0"/>
              <a:t>Piąty poziom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11746"/>
            <a:ext cx="2971800" cy="500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40" tIns="46470" rIns="92940" bIns="4647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pl-PL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9511746"/>
            <a:ext cx="2971800" cy="500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40" tIns="46470" rIns="92940" bIns="4647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3B4965E-7383-4B4B-B528-BD5D3B952ADB}" type="slidenum">
              <a:rPr lang="pl-PL" smtClean="0"/>
              <a:pPr>
                <a:defRPr/>
              </a:pPr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424778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B4965E-7383-4B4B-B528-BD5D3B952ADB}" type="slidenum">
              <a:rPr lang="pl-PL" smtClean="0"/>
              <a:pPr>
                <a:defRPr/>
              </a:pPr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817973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4A61D7-75C7-457A-8410-2D371BFD1CBE}" type="slidenum">
              <a:rPr lang="pl-PL" smtClean="0"/>
              <a:pPr/>
              <a:t>11</a:t>
            </a:fld>
            <a:endParaRPr lang="pl-PL" smtClean="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2996890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9C862E-F602-435C-BDE9-FD12AB63EDF9}" type="slidenum">
              <a:rPr lang="pl-PL" smtClean="0"/>
              <a:pPr/>
              <a:t>12</a:t>
            </a:fld>
            <a:endParaRPr lang="pl-PL" smtClean="0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5162612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4A61D7-75C7-457A-8410-2D371BFD1CBE}" type="slidenum">
              <a:rPr lang="pl-PL" smtClean="0"/>
              <a:pPr/>
              <a:t>13</a:t>
            </a:fld>
            <a:endParaRPr lang="pl-PL" smtClean="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8771855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7116E4-0AE0-4123-8F5C-178611C062A4}" type="slidenum">
              <a:rPr lang="pl-PL" smtClean="0"/>
              <a:pPr/>
              <a:t>14</a:t>
            </a:fld>
            <a:endParaRPr lang="pl-PL" smtClean="0"/>
          </a:p>
        </p:txBody>
      </p:sp>
      <p:sp>
        <p:nvSpPr>
          <p:cNvPr id="8499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2973526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7116E4-0AE0-4123-8F5C-178611C062A4}" type="slidenum">
              <a:rPr lang="pl-PL" smtClean="0"/>
              <a:pPr/>
              <a:t>15</a:t>
            </a:fld>
            <a:endParaRPr lang="pl-PL" smtClean="0"/>
          </a:p>
        </p:txBody>
      </p:sp>
      <p:sp>
        <p:nvSpPr>
          <p:cNvPr id="8499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886929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7116E4-0AE0-4123-8F5C-178611C062A4}" type="slidenum">
              <a:rPr lang="pl-PL" smtClean="0"/>
              <a:pPr/>
              <a:t>16</a:t>
            </a:fld>
            <a:endParaRPr lang="pl-PL" smtClean="0"/>
          </a:p>
        </p:txBody>
      </p:sp>
      <p:sp>
        <p:nvSpPr>
          <p:cNvPr id="8499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987342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7116E4-0AE0-4123-8F5C-178611C062A4}" type="slidenum">
              <a:rPr lang="pl-PL" smtClean="0"/>
              <a:pPr/>
              <a:t>17</a:t>
            </a:fld>
            <a:endParaRPr lang="pl-PL" smtClean="0"/>
          </a:p>
        </p:txBody>
      </p:sp>
      <p:sp>
        <p:nvSpPr>
          <p:cNvPr id="8499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1843646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7116E4-0AE0-4123-8F5C-178611C062A4}" type="slidenum">
              <a:rPr lang="pl-PL" smtClean="0"/>
              <a:pPr/>
              <a:t>18</a:t>
            </a:fld>
            <a:endParaRPr lang="pl-PL" smtClean="0"/>
          </a:p>
        </p:txBody>
      </p:sp>
      <p:sp>
        <p:nvSpPr>
          <p:cNvPr id="8499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1453015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7116E4-0AE0-4123-8F5C-178611C062A4}" type="slidenum">
              <a:rPr lang="pl-PL" smtClean="0"/>
              <a:pPr/>
              <a:t>19</a:t>
            </a:fld>
            <a:endParaRPr lang="pl-PL" smtClean="0"/>
          </a:p>
        </p:txBody>
      </p:sp>
      <p:sp>
        <p:nvSpPr>
          <p:cNvPr id="8499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8323208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58D908-FB75-4869-894A-58E3F07BC90C}" type="slidenum">
              <a:rPr lang="pl-PL" smtClean="0"/>
              <a:pPr/>
              <a:t>21</a:t>
            </a:fld>
            <a:endParaRPr lang="pl-PL" smtClean="0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8877177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28AF1D-17B4-41B9-B5F2-14CC834EC3A9}" type="slidenum">
              <a:rPr lang="pl-PL" smtClean="0"/>
              <a:pPr/>
              <a:t>3</a:t>
            </a:fld>
            <a:endParaRPr lang="pl-PL" smtClean="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2387736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96C6CB-134F-4C5A-8F4F-ED6A91268665}" type="slidenum">
              <a:rPr lang="pl-PL" smtClean="0"/>
              <a:pPr/>
              <a:t>22</a:t>
            </a:fld>
            <a:endParaRPr lang="pl-PL" smtClean="0"/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97437783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07EDB06-CE05-4326-BD7D-2ADDC8607EA7}" type="slidenum">
              <a:rPr lang="pl-PL" smtClean="0"/>
              <a:pPr/>
              <a:t>23</a:t>
            </a:fld>
            <a:endParaRPr lang="pl-PL" smtClean="0"/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84593091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695AFC-0930-40BF-8B8D-93F4E2F7B285}" type="slidenum">
              <a:rPr lang="pl-PL" smtClean="0"/>
              <a:pPr/>
              <a:t>24</a:t>
            </a:fld>
            <a:endParaRPr lang="pl-PL" smtClean="0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49104404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695AFC-0930-40BF-8B8D-93F4E2F7B285}" type="slidenum">
              <a:rPr lang="pl-PL" smtClean="0"/>
              <a:pPr/>
              <a:t>25</a:t>
            </a:fld>
            <a:endParaRPr lang="pl-PL" smtClean="0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02113123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695AFC-0930-40BF-8B8D-93F4E2F7B285}" type="slidenum">
              <a:rPr lang="pl-PL" smtClean="0"/>
              <a:pPr/>
              <a:t>26</a:t>
            </a:fld>
            <a:endParaRPr lang="pl-PL" smtClean="0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93360824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695AFC-0930-40BF-8B8D-93F4E2F7B285}" type="slidenum">
              <a:rPr lang="pl-PL" smtClean="0"/>
              <a:pPr/>
              <a:t>27</a:t>
            </a:fld>
            <a:endParaRPr lang="pl-PL" smtClean="0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2931711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984BC17-E59B-4905-8E4D-C7996FD14BB8}" type="slidenum">
              <a:rPr lang="pl-PL" smtClean="0"/>
              <a:pPr/>
              <a:t>28</a:t>
            </a:fld>
            <a:endParaRPr lang="pl-PL" smtClean="0"/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59693398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2FDBA7-CE54-4D3D-964C-59EFF8172363}" type="slidenum">
              <a:rPr lang="pl-PL" smtClean="0"/>
              <a:pPr/>
              <a:t>29</a:t>
            </a:fld>
            <a:endParaRPr lang="pl-PL" smtClean="0"/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59493945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1BEC3B-3E63-496D-9AF7-0CC62ACB7D0D}" type="slidenum">
              <a:rPr lang="pl-PL" smtClean="0"/>
              <a:pPr/>
              <a:t>30</a:t>
            </a:fld>
            <a:endParaRPr lang="pl-PL" smtClean="0"/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24327367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490211-E8A4-4EB4-9502-9C39510B9C77}" type="slidenum">
              <a:rPr lang="pl-PL" smtClean="0"/>
              <a:pPr/>
              <a:t>31</a:t>
            </a:fld>
            <a:endParaRPr lang="pl-PL" smtClean="0"/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175535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2EBE4B-4B37-4638-AF36-73472C84CAD6}" type="slidenum">
              <a:rPr lang="pl-PL" smtClean="0"/>
              <a:pPr/>
              <a:t>4</a:t>
            </a:fld>
            <a:endParaRPr lang="pl-PL" smtClean="0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8203218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88F6D3-46C0-4D00-8E09-D3A6C145AE9A}" type="slidenum">
              <a:rPr lang="pl-PL" smtClean="0"/>
              <a:pPr/>
              <a:t>5</a:t>
            </a:fld>
            <a:endParaRPr lang="pl-PL" smtClean="0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2710068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C2C0C6-5A66-4B0D-8A67-73EACD1763F3}" type="slidenum">
              <a:rPr lang="pl-PL" smtClean="0"/>
              <a:pPr/>
              <a:t>6</a:t>
            </a:fld>
            <a:endParaRPr lang="pl-PL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674606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C2C0C6-5A66-4B0D-8A67-73EACD1763F3}" type="slidenum">
              <a:rPr lang="pl-PL" smtClean="0"/>
              <a:pPr/>
              <a:t>7</a:t>
            </a:fld>
            <a:endParaRPr lang="pl-PL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0899389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C2C0C6-5A66-4B0D-8A67-73EACD1763F3}" type="slidenum">
              <a:rPr lang="pl-PL" smtClean="0"/>
              <a:pPr/>
              <a:t>8</a:t>
            </a:fld>
            <a:endParaRPr lang="pl-PL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3970144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DB6529-0C80-41CB-A4C8-499F3429E72B}" type="slidenum">
              <a:rPr lang="pl-PL" smtClean="0"/>
              <a:pPr/>
              <a:t>9</a:t>
            </a:fld>
            <a:endParaRPr lang="pl-PL" smtClean="0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1453995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9C862E-F602-435C-BDE9-FD12AB63EDF9}" type="slidenum">
              <a:rPr lang="pl-PL" smtClean="0"/>
              <a:pPr/>
              <a:t>10</a:t>
            </a:fld>
            <a:endParaRPr lang="pl-PL" smtClean="0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6018398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 flipH="1">
              <a:off x="-2" y="1562"/>
              <a:ext cx="5762" cy="638"/>
              <a:chOff x="-2" y="1562"/>
              <a:chExt cx="5762" cy="638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ltGray">
              <a:xfrm rot="-5400000">
                <a:off x="2556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ltGray">
              <a:xfrm rot="-5400000">
                <a:off x="1320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ltGray">
              <a:xfrm rot="-5400000">
                <a:off x="-60" y="1753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3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ltGray">
              <a:xfrm rot="-5400000">
                <a:off x="153" y="1728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5" name="Freeform 11"/>
              <p:cNvSpPr>
                <a:spLocks/>
              </p:cNvSpPr>
              <p:nvPr/>
            </p:nvSpPr>
            <p:spPr bwMode="ltGray">
              <a:xfrm rot="-5400000">
                <a:off x="3208" y="1665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6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7" name="Freeform 13"/>
              <p:cNvSpPr>
                <a:spLocks/>
              </p:cNvSpPr>
              <p:nvPr/>
            </p:nvSpPr>
            <p:spPr bwMode="ltGray">
              <a:xfrm rot="-5400000">
                <a:off x="1827" y="1749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8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9" name="Freeform 15"/>
              <p:cNvSpPr>
                <a:spLocks/>
              </p:cNvSpPr>
              <p:nvPr/>
            </p:nvSpPr>
            <p:spPr bwMode="ltGray">
              <a:xfrm rot="-5400000">
                <a:off x="2327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0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1" name="Freeform 17"/>
              <p:cNvSpPr>
                <a:spLocks/>
              </p:cNvSpPr>
              <p:nvPr/>
            </p:nvSpPr>
            <p:spPr bwMode="ltGray">
              <a:xfrm rot="-5400000">
                <a:off x="4074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ltGray">
              <a:xfrm rot="-5400000">
                <a:off x="4581" y="1749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ltGray">
              <a:xfrm rot="-5400000">
                <a:off x="5081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6" name="Freeform 23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7" name="Freeform 24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 dirty="0">
                <a:latin typeface="Arial" panose="020B0604020202020204" pitchFamily="34" charset="0"/>
              </a:endParaRPr>
            </a:p>
          </p:txBody>
        </p:sp>
      </p:grpSp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173163" y="1341438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 tytułu z Wzorca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Monotype Sorts" charset="2"/>
              <a:buNone/>
              <a:defRPr/>
            </a:lvl1pPr>
          </a:lstStyle>
          <a:p>
            <a:r>
              <a:rPr lang="pl-PL"/>
              <a:t>Kliknij, aby edytować styl podtytułu z Wzorca</a:t>
            </a:r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dt" sz="half" idx="10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9" name="Rectangle 2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C86422F0-90D1-4526-BEDC-449CD227697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29250C-9950-4479-B0C2-7292954A275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676900" cy="56388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3468C6-D819-460D-9F29-EA241ABCE61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D24525-1687-4A0A-97D4-244B17CAB12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AA435-9EBE-41D6-890A-3247B507522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3A60C5-C873-4718-BE80-80132531F7A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1DC1FD-CECD-4FC9-8683-AEDBDC584D7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60B77-C3C1-49E7-9330-26F708162FF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DF3A70-C2B1-485C-80A7-0A16371CA3D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F1DDEE-577D-493E-99B9-AB10E665C3D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F60A85-92F9-42F4-A69A-4137F20F27B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58" name="Group 2"/>
          <p:cNvGrpSpPr>
            <a:grpSpLocks/>
          </p:cNvGrpSpPr>
          <p:nvPr/>
        </p:nvGrpSpPr>
        <p:grpSpPr bwMode="auto">
          <a:xfrm>
            <a:off x="0" y="-4763"/>
            <a:ext cx="1063625" cy="6858001"/>
            <a:chOff x="0" y="-3"/>
            <a:chExt cx="670" cy="4320"/>
          </a:xfrm>
        </p:grpSpPr>
        <p:grpSp>
          <p:nvGrpSpPr>
            <p:cNvPr id="45064" name="Group 3"/>
            <p:cNvGrpSpPr>
              <a:grpSpLocks/>
            </p:cNvGrpSpPr>
            <p:nvPr/>
          </p:nvGrpSpPr>
          <p:grpSpPr bwMode="auto">
            <a:xfrm rot="16200000" flipH="1">
              <a:off x="-1815" y="1838"/>
              <a:ext cx="4320" cy="638"/>
              <a:chOff x="-2" y="1562"/>
              <a:chExt cx="5762" cy="638"/>
            </a:xfrm>
          </p:grpSpPr>
          <p:sp>
            <p:nvSpPr>
              <p:cNvPr id="2052" name="Freeform 4"/>
              <p:cNvSpPr>
                <a:spLocks/>
              </p:cNvSpPr>
              <p:nvPr/>
            </p:nvSpPr>
            <p:spPr bwMode="ltGray">
              <a:xfrm rot="-5400000">
                <a:off x="2554" y="-990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053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054" name="Freeform 6"/>
              <p:cNvSpPr>
                <a:spLocks/>
              </p:cNvSpPr>
              <p:nvPr/>
            </p:nvSpPr>
            <p:spPr bwMode="ltGray">
              <a:xfrm rot="-5400000">
                <a:off x="976" y="1671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055" name="Freeform 7"/>
              <p:cNvSpPr>
                <a:spLocks/>
              </p:cNvSpPr>
              <p:nvPr/>
            </p:nvSpPr>
            <p:spPr bwMode="ltGray">
              <a:xfrm rot="-5400000">
                <a:off x="-63" y="1755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056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057" name="Freeform 9"/>
              <p:cNvSpPr>
                <a:spLocks/>
              </p:cNvSpPr>
              <p:nvPr/>
            </p:nvSpPr>
            <p:spPr bwMode="ltGray">
              <a:xfrm rot="-5400000">
                <a:off x="439" y="1699"/>
                <a:ext cx="624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058" name="Freeform 10"/>
              <p:cNvSpPr>
                <a:spLocks/>
              </p:cNvSpPr>
              <p:nvPr/>
            </p:nvSpPr>
            <p:spPr bwMode="ltGray">
              <a:xfrm rot="-5400000">
                <a:off x="152" y="1728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059" name="Freeform 11"/>
              <p:cNvSpPr>
                <a:spLocks/>
              </p:cNvSpPr>
              <p:nvPr/>
            </p:nvSpPr>
            <p:spPr bwMode="ltGray">
              <a:xfrm rot="-5400000">
                <a:off x="3203" y="1662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060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061" name="Freeform 13"/>
              <p:cNvSpPr>
                <a:spLocks/>
              </p:cNvSpPr>
              <p:nvPr/>
            </p:nvSpPr>
            <p:spPr bwMode="ltGray">
              <a:xfrm rot="-5400000">
                <a:off x="1829" y="1747"/>
                <a:ext cx="624" cy="256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062" name="Freeform 14"/>
              <p:cNvSpPr>
                <a:spLocks/>
              </p:cNvSpPr>
              <p:nvPr/>
            </p:nvSpPr>
            <p:spPr bwMode="ltGray">
              <a:xfrm rot="-5400000">
                <a:off x="2548" y="1729"/>
                <a:ext cx="624" cy="29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063" name="Freeform 15"/>
              <p:cNvSpPr>
                <a:spLocks/>
              </p:cNvSpPr>
              <p:nvPr/>
            </p:nvSpPr>
            <p:spPr bwMode="ltGray">
              <a:xfrm rot="-5400000">
                <a:off x="2330" y="1695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064" name="Freeform 16"/>
              <p:cNvSpPr>
                <a:spLocks/>
              </p:cNvSpPr>
              <p:nvPr/>
            </p:nvSpPr>
            <p:spPr bwMode="ltGray">
              <a:xfrm rot="-5400000">
                <a:off x="2039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065" name="Freeform 17"/>
              <p:cNvSpPr>
                <a:spLocks/>
              </p:cNvSpPr>
              <p:nvPr/>
            </p:nvSpPr>
            <p:spPr bwMode="ltGray">
              <a:xfrm rot="-5400000">
                <a:off x="4071" y="1664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066" name="Freeform 18"/>
              <p:cNvSpPr>
                <a:spLocks/>
              </p:cNvSpPr>
              <p:nvPr/>
            </p:nvSpPr>
            <p:spPr bwMode="ltGray">
              <a:xfrm rot="-5400000">
                <a:off x="3725" y="1665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067" name="Freeform 19"/>
              <p:cNvSpPr>
                <a:spLocks/>
              </p:cNvSpPr>
              <p:nvPr/>
            </p:nvSpPr>
            <p:spPr bwMode="ltGray">
              <a:xfrm rot="-5400000">
                <a:off x="4572" y="1744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068" name="Freeform 20"/>
              <p:cNvSpPr>
                <a:spLocks/>
              </p:cNvSpPr>
              <p:nvPr/>
            </p:nvSpPr>
            <p:spPr bwMode="ltGray">
              <a:xfrm>
                <a:off x="5469" y="1559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069" name="Freeform 21"/>
              <p:cNvSpPr>
                <a:spLocks/>
              </p:cNvSpPr>
              <p:nvPr/>
            </p:nvSpPr>
            <p:spPr bwMode="ltGray">
              <a:xfrm rot="-5400000">
                <a:off x="5075" y="1688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070" name="Freeform 22"/>
              <p:cNvSpPr>
                <a:spLocks/>
              </p:cNvSpPr>
              <p:nvPr/>
            </p:nvSpPr>
            <p:spPr bwMode="ltGray">
              <a:xfrm rot="-5400000">
                <a:off x="4788" y="1715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2071" name="Freeform 23"/>
            <p:cNvSpPr>
              <a:spLocks/>
            </p:cNvSpPr>
            <p:nvPr/>
          </p:nvSpPr>
          <p:spPr bwMode="ltGray">
            <a:xfrm rot="16200000" flipH="1">
              <a:off x="-1954" y="1951"/>
              <a:ext cx="4320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072" name="Freeform 24"/>
            <p:cNvSpPr>
              <a:spLocks/>
            </p:cNvSpPr>
            <p:nvPr/>
          </p:nvSpPr>
          <p:spPr bwMode="ltGray">
            <a:xfrm rot="16200000" flipH="1">
              <a:off x="-1584" y="2062"/>
              <a:ext cx="4319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 dirty="0">
                <a:latin typeface="Arial" panose="020B0604020202020204" pitchFamily="34" charset="0"/>
              </a:endParaRPr>
            </a:p>
          </p:txBody>
        </p:sp>
      </p:grpSp>
      <p:sp>
        <p:nvSpPr>
          <p:cNvPr id="45059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dirty="0" smtClean="0"/>
              <a:t>Kliknij, aby edytować styl tytułu z Wzorca</a:t>
            </a:r>
          </a:p>
        </p:txBody>
      </p:sp>
      <p:sp>
        <p:nvSpPr>
          <p:cNvPr id="45060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tekstu z Wzorca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2075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3163" y="62658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76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77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fld id="{D5C4A106-C243-4625-BFE9-ECF63E669C9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Monotype Sorts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0.bin"/><Relationship Id="rId13" Type="http://schemas.openxmlformats.org/officeDocument/2006/relationships/image" Target="../media/image30.wmf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27.wmf"/><Relationship Id="rId12" Type="http://schemas.openxmlformats.org/officeDocument/2006/relationships/oleObject" Target="../embeddings/oleObject3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9.bin"/><Relationship Id="rId11" Type="http://schemas.openxmlformats.org/officeDocument/2006/relationships/image" Target="../media/image29.wmf"/><Relationship Id="rId5" Type="http://schemas.openxmlformats.org/officeDocument/2006/relationships/image" Target="../media/image26.wmf"/><Relationship Id="rId10" Type="http://schemas.openxmlformats.org/officeDocument/2006/relationships/oleObject" Target="../embeddings/oleObject31.bin"/><Relationship Id="rId4" Type="http://schemas.openxmlformats.org/officeDocument/2006/relationships/oleObject" Target="../embeddings/oleObject28.bin"/><Relationship Id="rId9" Type="http://schemas.openxmlformats.org/officeDocument/2006/relationships/image" Target="../media/image28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3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34.bin"/><Relationship Id="rId5" Type="http://schemas.openxmlformats.org/officeDocument/2006/relationships/image" Target="../media/image31.wmf"/><Relationship Id="rId4" Type="http://schemas.openxmlformats.org/officeDocument/2006/relationships/oleObject" Target="../embeddings/oleObject33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7.bin"/><Relationship Id="rId13" Type="http://schemas.openxmlformats.org/officeDocument/2006/relationships/image" Target="../media/image37.wmf"/><Relationship Id="rId18" Type="http://schemas.openxmlformats.org/officeDocument/2006/relationships/oleObject" Target="../embeddings/oleObject42.bin"/><Relationship Id="rId3" Type="http://schemas.openxmlformats.org/officeDocument/2006/relationships/notesSlide" Target="../notesSlides/notesSlide11.xml"/><Relationship Id="rId21" Type="http://schemas.openxmlformats.org/officeDocument/2006/relationships/image" Target="../media/image40.wmf"/><Relationship Id="rId7" Type="http://schemas.openxmlformats.org/officeDocument/2006/relationships/image" Target="../media/image34.wmf"/><Relationship Id="rId12" Type="http://schemas.openxmlformats.org/officeDocument/2006/relationships/oleObject" Target="../embeddings/oleObject39.bin"/><Relationship Id="rId17" Type="http://schemas.openxmlformats.org/officeDocument/2006/relationships/image" Target="../media/image38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41.bin"/><Relationship Id="rId20" Type="http://schemas.openxmlformats.org/officeDocument/2006/relationships/oleObject" Target="../embeddings/oleObject43.bin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36.bin"/><Relationship Id="rId11" Type="http://schemas.openxmlformats.org/officeDocument/2006/relationships/image" Target="../media/image36.wmf"/><Relationship Id="rId5" Type="http://schemas.openxmlformats.org/officeDocument/2006/relationships/image" Target="../media/image33.wmf"/><Relationship Id="rId15" Type="http://schemas.openxmlformats.org/officeDocument/2006/relationships/image" Target="../media/image29.wmf"/><Relationship Id="rId10" Type="http://schemas.openxmlformats.org/officeDocument/2006/relationships/oleObject" Target="../embeddings/oleObject38.bin"/><Relationship Id="rId19" Type="http://schemas.openxmlformats.org/officeDocument/2006/relationships/image" Target="../media/image39.wmf"/><Relationship Id="rId4" Type="http://schemas.openxmlformats.org/officeDocument/2006/relationships/oleObject" Target="../embeddings/oleObject35.bin"/><Relationship Id="rId9" Type="http://schemas.openxmlformats.org/officeDocument/2006/relationships/image" Target="../media/image35.wmf"/><Relationship Id="rId14" Type="http://schemas.openxmlformats.org/officeDocument/2006/relationships/oleObject" Target="../embeddings/oleObject40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6.bin"/><Relationship Id="rId13" Type="http://schemas.openxmlformats.org/officeDocument/2006/relationships/image" Target="../media/image45.wmf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42.wmf"/><Relationship Id="rId12" Type="http://schemas.openxmlformats.org/officeDocument/2006/relationships/oleObject" Target="../embeddings/oleObject4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45.bin"/><Relationship Id="rId11" Type="http://schemas.openxmlformats.org/officeDocument/2006/relationships/image" Target="../media/image44.wmf"/><Relationship Id="rId5" Type="http://schemas.openxmlformats.org/officeDocument/2006/relationships/image" Target="../media/image41.wmf"/><Relationship Id="rId10" Type="http://schemas.openxmlformats.org/officeDocument/2006/relationships/oleObject" Target="../embeddings/oleObject47.bin"/><Relationship Id="rId4" Type="http://schemas.openxmlformats.org/officeDocument/2006/relationships/oleObject" Target="../embeddings/oleObject44.bin"/><Relationship Id="rId9" Type="http://schemas.openxmlformats.org/officeDocument/2006/relationships/image" Target="../media/image43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1.bin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4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50.bin"/><Relationship Id="rId5" Type="http://schemas.openxmlformats.org/officeDocument/2006/relationships/image" Target="../media/image46.wmf"/><Relationship Id="rId4" Type="http://schemas.openxmlformats.org/officeDocument/2006/relationships/oleObject" Target="../embeddings/oleObject49.bin"/><Relationship Id="rId9" Type="http://schemas.openxmlformats.org/officeDocument/2006/relationships/image" Target="../media/image48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4.bin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5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53.bin"/><Relationship Id="rId11" Type="http://schemas.openxmlformats.org/officeDocument/2006/relationships/image" Target="../media/image52.wmf"/><Relationship Id="rId5" Type="http://schemas.openxmlformats.org/officeDocument/2006/relationships/image" Target="../media/image49.wmf"/><Relationship Id="rId10" Type="http://schemas.openxmlformats.org/officeDocument/2006/relationships/oleObject" Target="../embeddings/oleObject55.bin"/><Relationship Id="rId4" Type="http://schemas.openxmlformats.org/officeDocument/2006/relationships/oleObject" Target="../embeddings/oleObject52.bin"/><Relationship Id="rId9" Type="http://schemas.openxmlformats.org/officeDocument/2006/relationships/image" Target="../media/image51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8.bin"/><Relationship Id="rId13" Type="http://schemas.openxmlformats.org/officeDocument/2006/relationships/image" Target="../media/image56.wmf"/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54.wmf"/><Relationship Id="rId12" Type="http://schemas.openxmlformats.org/officeDocument/2006/relationships/oleObject" Target="../embeddings/oleObject59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56.png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57.bin"/><Relationship Id="rId11" Type="http://schemas.openxmlformats.org/officeDocument/2006/relationships/image" Target="../media/image55.wmf"/><Relationship Id="rId5" Type="http://schemas.openxmlformats.org/officeDocument/2006/relationships/image" Target="../media/image53.wmf"/><Relationship Id="rId15" Type="http://schemas.openxmlformats.org/officeDocument/2006/relationships/image" Target="../media/image56.wmf"/><Relationship Id="rId10" Type="http://schemas.openxmlformats.org/officeDocument/2006/relationships/oleObject" Target="../embeddings/oleObject580.bin"/><Relationship Id="rId4" Type="http://schemas.openxmlformats.org/officeDocument/2006/relationships/oleObject" Target="../embeddings/oleObject56.bin"/><Relationship Id="rId9" Type="http://schemas.openxmlformats.org/officeDocument/2006/relationships/image" Target="../media/image55.wmf"/><Relationship Id="rId14" Type="http://schemas.openxmlformats.org/officeDocument/2006/relationships/oleObject" Target="../embeddings/oleObject590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10.bin"/><Relationship Id="rId13" Type="http://schemas.openxmlformats.org/officeDocument/2006/relationships/image" Target="../media/image59.wmf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58.wmf"/><Relationship Id="rId12" Type="http://schemas.openxmlformats.org/officeDocument/2006/relationships/oleObject" Target="../embeddings/oleObject6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61.bin"/><Relationship Id="rId11" Type="http://schemas.openxmlformats.org/officeDocument/2006/relationships/image" Target="../media/image59.png"/><Relationship Id="rId5" Type="http://schemas.openxmlformats.org/officeDocument/2006/relationships/image" Target="../media/image57.wmf"/><Relationship Id="rId15" Type="http://schemas.openxmlformats.org/officeDocument/2006/relationships/image" Target="../media/image59.wmf"/><Relationship Id="rId10" Type="http://schemas.openxmlformats.org/officeDocument/2006/relationships/image" Target="../media/image60.png"/><Relationship Id="rId4" Type="http://schemas.openxmlformats.org/officeDocument/2006/relationships/oleObject" Target="../embeddings/oleObject60.bin"/><Relationship Id="rId9" Type="http://schemas.openxmlformats.org/officeDocument/2006/relationships/image" Target="../media/image58.wmf"/><Relationship Id="rId14" Type="http://schemas.openxmlformats.org/officeDocument/2006/relationships/oleObject" Target="../embeddings/oleObject620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5.bin"/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6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64.bin"/><Relationship Id="rId11" Type="http://schemas.openxmlformats.org/officeDocument/2006/relationships/image" Target="../media/image63.wmf"/><Relationship Id="rId5" Type="http://schemas.openxmlformats.org/officeDocument/2006/relationships/image" Target="../media/image60.wmf"/><Relationship Id="rId10" Type="http://schemas.openxmlformats.org/officeDocument/2006/relationships/oleObject" Target="../embeddings/oleObject66.bin"/><Relationship Id="rId4" Type="http://schemas.openxmlformats.org/officeDocument/2006/relationships/oleObject" Target="../embeddings/oleObject63.bin"/><Relationship Id="rId9" Type="http://schemas.openxmlformats.org/officeDocument/2006/relationships/image" Target="../media/image62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5" Type="http://schemas.openxmlformats.org/officeDocument/2006/relationships/image" Target="../media/image64.wmf"/><Relationship Id="rId4" Type="http://schemas.openxmlformats.org/officeDocument/2006/relationships/oleObject" Target="../embeddings/oleObject67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65.w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1.bin"/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67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70.bin"/><Relationship Id="rId5" Type="http://schemas.openxmlformats.org/officeDocument/2006/relationships/image" Target="../media/image66.wmf"/><Relationship Id="rId4" Type="http://schemas.openxmlformats.org/officeDocument/2006/relationships/oleObject" Target="../embeddings/oleObject69.bin"/><Relationship Id="rId9" Type="http://schemas.openxmlformats.org/officeDocument/2006/relationships/image" Target="../media/image68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70.jpeg"/><Relationship Id="rId5" Type="http://schemas.openxmlformats.org/officeDocument/2006/relationships/image" Target="../media/image69.wmf"/><Relationship Id="rId4" Type="http://schemas.openxmlformats.org/officeDocument/2006/relationships/oleObject" Target="../embeddings/oleObject72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5.bin"/><Relationship Id="rId3" Type="http://schemas.openxmlformats.org/officeDocument/2006/relationships/notesSlide" Target="../notesSlides/notesSlide22.xml"/><Relationship Id="rId7" Type="http://schemas.openxmlformats.org/officeDocument/2006/relationships/image" Target="../media/image72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74.bin"/><Relationship Id="rId5" Type="http://schemas.openxmlformats.org/officeDocument/2006/relationships/image" Target="../media/image71.wmf"/><Relationship Id="rId4" Type="http://schemas.openxmlformats.org/officeDocument/2006/relationships/oleObject" Target="../embeddings/oleObject73.bin"/><Relationship Id="rId9" Type="http://schemas.openxmlformats.org/officeDocument/2006/relationships/image" Target="../media/image73.w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8.bin"/><Relationship Id="rId3" Type="http://schemas.openxmlformats.org/officeDocument/2006/relationships/notesSlide" Target="../notesSlides/notesSlide23.xml"/><Relationship Id="rId7" Type="http://schemas.openxmlformats.org/officeDocument/2006/relationships/image" Target="../media/image73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77.bin"/><Relationship Id="rId11" Type="http://schemas.openxmlformats.org/officeDocument/2006/relationships/image" Target="../media/image74.wmf"/><Relationship Id="rId5" Type="http://schemas.openxmlformats.org/officeDocument/2006/relationships/image" Target="../media/image72.wmf"/><Relationship Id="rId10" Type="http://schemas.openxmlformats.org/officeDocument/2006/relationships/oleObject" Target="../embeddings/oleObject79.bin"/><Relationship Id="rId4" Type="http://schemas.openxmlformats.org/officeDocument/2006/relationships/oleObject" Target="../embeddings/oleObject76.bin"/><Relationship Id="rId9" Type="http://schemas.openxmlformats.org/officeDocument/2006/relationships/image" Target="../media/image71.w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2.bin"/><Relationship Id="rId3" Type="http://schemas.openxmlformats.org/officeDocument/2006/relationships/notesSlide" Target="../notesSlides/notesSlide24.xml"/><Relationship Id="rId7" Type="http://schemas.openxmlformats.org/officeDocument/2006/relationships/image" Target="../media/image76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81.bin"/><Relationship Id="rId11" Type="http://schemas.openxmlformats.org/officeDocument/2006/relationships/image" Target="../media/image77.wmf"/><Relationship Id="rId5" Type="http://schemas.openxmlformats.org/officeDocument/2006/relationships/image" Target="../media/image75.wmf"/><Relationship Id="rId10" Type="http://schemas.openxmlformats.org/officeDocument/2006/relationships/oleObject" Target="../embeddings/oleObject83.bin"/><Relationship Id="rId4" Type="http://schemas.openxmlformats.org/officeDocument/2006/relationships/oleObject" Target="../embeddings/oleObject80.bin"/><Relationship Id="rId9" Type="http://schemas.openxmlformats.org/officeDocument/2006/relationships/image" Target="../media/image73.w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6.bin"/><Relationship Id="rId3" Type="http://schemas.openxmlformats.org/officeDocument/2006/relationships/notesSlide" Target="../notesSlides/notesSlide25.xml"/><Relationship Id="rId7" Type="http://schemas.openxmlformats.org/officeDocument/2006/relationships/image" Target="../media/image79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85.bin"/><Relationship Id="rId11" Type="http://schemas.openxmlformats.org/officeDocument/2006/relationships/image" Target="../media/image80.wmf"/><Relationship Id="rId5" Type="http://schemas.openxmlformats.org/officeDocument/2006/relationships/image" Target="../media/image78.wmf"/><Relationship Id="rId10" Type="http://schemas.openxmlformats.org/officeDocument/2006/relationships/oleObject" Target="../embeddings/oleObject87.bin"/><Relationship Id="rId4" Type="http://schemas.openxmlformats.org/officeDocument/2006/relationships/oleObject" Target="../embeddings/oleObject84.bin"/><Relationship Id="rId9" Type="http://schemas.openxmlformats.org/officeDocument/2006/relationships/image" Target="../media/image73.w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0.bin"/><Relationship Id="rId3" Type="http://schemas.openxmlformats.org/officeDocument/2006/relationships/notesSlide" Target="../notesSlides/notesSlide26.xml"/><Relationship Id="rId7" Type="http://schemas.openxmlformats.org/officeDocument/2006/relationships/image" Target="../media/image82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5.vml"/><Relationship Id="rId6" Type="http://schemas.openxmlformats.org/officeDocument/2006/relationships/oleObject" Target="../embeddings/oleObject89.bin"/><Relationship Id="rId11" Type="http://schemas.openxmlformats.org/officeDocument/2006/relationships/image" Target="../media/image84.wmf"/><Relationship Id="rId5" Type="http://schemas.openxmlformats.org/officeDocument/2006/relationships/image" Target="../media/image81.wmf"/><Relationship Id="rId10" Type="http://schemas.openxmlformats.org/officeDocument/2006/relationships/oleObject" Target="../embeddings/oleObject91.bin"/><Relationship Id="rId4" Type="http://schemas.openxmlformats.org/officeDocument/2006/relationships/oleObject" Target="../embeddings/oleObject88.bin"/><Relationship Id="rId9" Type="http://schemas.openxmlformats.org/officeDocument/2006/relationships/image" Target="../media/image83.wm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11" Type="http://schemas.openxmlformats.org/officeDocument/2006/relationships/image" Target="../media/image8.wmf"/><Relationship Id="rId5" Type="http://schemas.openxmlformats.org/officeDocument/2006/relationships/image" Target="../media/image5.wmf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5.bin"/><Relationship Id="rId9" Type="http://schemas.openxmlformats.org/officeDocument/2006/relationships/image" Target="../media/image7.w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6.vml"/><Relationship Id="rId5" Type="http://schemas.openxmlformats.org/officeDocument/2006/relationships/image" Target="../media/image85.wmf"/><Relationship Id="rId4" Type="http://schemas.openxmlformats.org/officeDocument/2006/relationships/oleObject" Target="../embeddings/oleObject92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0.bin"/><Relationship Id="rId11" Type="http://schemas.openxmlformats.org/officeDocument/2006/relationships/image" Target="../media/image12.wmf"/><Relationship Id="rId5" Type="http://schemas.openxmlformats.org/officeDocument/2006/relationships/image" Target="../media/image9.wmf"/><Relationship Id="rId10" Type="http://schemas.openxmlformats.org/officeDocument/2006/relationships/oleObject" Target="../embeddings/oleObject12.bin"/><Relationship Id="rId4" Type="http://schemas.openxmlformats.org/officeDocument/2006/relationships/oleObject" Target="../embeddings/oleObject9.bin"/><Relationship Id="rId9" Type="http://schemas.openxmlformats.org/officeDocument/2006/relationships/image" Target="../media/image11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13" Type="http://schemas.openxmlformats.org/officeDocument/2006/relationships/oleObject" Target="../embeddings/oleObject18.bin"/><Relationship Id="rId18" Type="http://schemas.openxmlformats.org/officeDocument/2006/relationships/image" Target="../media/image19.wmf"/><Relationship Id="rId3" Type="http://schemas.openxmlformats.org/officeDocument/2006/relationships/notesSlide" Target="../notesSlides/notesSlide4.xml"/><Relationship Id="rId21" Type="http://schemas.openxmlformats.org/officeDocument/2006/relationships/oleObject" Target="../embeddings/oleObject22.bin"/><Relationship Id="rId7" Type="http://schemas.openxmlformats.org/officeDocument/2006/relationships/image" Target="../media/image14.wmf"/><Relationship Id="rId12" Type="http://schemas.openxmlformats.org/officeDocument/2006/relationships/image" Target="../media/image16.wmf"/><Relationship Id="rId17" Type="http://schemas.openxmlformats.org/officeDocument/2006/relationships/oleObject" Target="../embeddings/oleObject20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8.wmf"/><Relationship Id="rId20" Type="http://schemas.openxmlformats.org/officeDocument/2006/relationships/image" Target="../media/image20.wmf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4.bin"/><Relationship Id="rId11" Type="http://schemas.openxmlformats.org/officeDocument/2006/relationships/oleObject" Target="../embeddings/oleObject17.bin"/><Relationship Id="rId5" Type="http://schemas.openxmlformats.org/officeDocument/2006/relationships/image" Target="../media/image13.wmf"/><Relationship Id="rId15" Type="http://schemas.openxmlformats.org/officeDocument/2006/relationships/oleObject" Target="../embeddings/oleObject19.bin"/><Relationship Id="rId10" Type="http://schemas.openxmlformats.org/officeDocument/2006/relationships/oleObject" Target="../embeddings/oleObject16.bin"/><Relationship Id="rId19" Type="http://schemas.openxmlformats.org/officeDocument/2006/relationships/oleObject" Target="../embeddings/oleObject21.bin"/><Relationship Id="rId4" Type="http://schemas.openxmlformats.org/officeDocument/2006/relationships/oleObject" Target="../embeddings/oleObject13.bin"/><Relationship Id="rId9" Type="http://schemas.openxmlformats.org/officeDocument/2006/relationships/image" Target="../media/image15.wmf"/><Relationship Id="rId14" Type="http://schemas.openxmlformats.org/officeDocument/2006/relationships/image" Target="../media/image17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5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2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4.bin"/><Relationship Id="rId5" Type="http://schemas.openxmlformats.org/officeDocument/2006/relationships/image" Target="../media/image21.wmf"/><Relationship Id="rId4" Type="http://schemas.openxmlformats.org/officeDocument/2006/relationships/oleObject" Target="../embeddings/oleObject23.bin"/><Relationship Id="rId9" Type="http://schemas.openxmlformats.org/officeDocument/2006/relationships/image" Target="../media/image23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4.wmf"/><Relationship Id="rId4" Type="http://schemas.openxmlformats.org/officeDocument/2006/relationships/oleObject" Target="../embeddings/oleObject26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25.wmf"/><Relationship Id="rId4" Type="http://schemas.openxmlformats.org/officeDocument/2006/relationships/oleObject" Target="../embeddings/oleObject27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251520" y="1628800"/>
            <a:ext cx="5040560" cy="2769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10000"/>
              </a:spcBef>
              <a:buFontTx/>
              <a:buChar char="•"/>
            </a:pPr>
            <a:r>
              <a:rPr lang="pl-PL" sz="2000" b="1" dirty="0" smtClean="0">
                <a:latin typeface="+mn-lt"/>
              </a:rPr>
              <a:t> Zmienna losowa</a:t>
            </a:r>
          </a:p>
          <a:p>
            <a:pPr>
              <a:spcBef>
                <a:spcPct val="10000"/>
              </a:spcBef>
              <a:buFontTx/>
              <a:buChar char="•"/>
            </a:pPr>
            <a:r>
              <a:rPr lang="pl-PL" sz="2000" b="1" dirty="0" smtClean="0">
                <a:latin typeface="+mn-lt"/>
              </a:rPr>
              <a:t> Momenty zmiennej losowej</a:t>
            </a:r>
          </a:p>
          <a:p>
            <a:pPr>
              <a:spcBef>
                <a:spcPct val="10000"/>
              </a:spcBef>
              <a:buFontTx/>
              <a:buChar char="•"/>
            </a:pPr>
            <a:r>
              <a:rPr lang="pl-PL" sz="2000" b="1" dirty="0" smtClean="0">
                <a:latin typeface="+mn-lt"/>
              </a:rPr>
              <a:t> Sygnał losowy</a:t>
            </a:r>
          </a:p>
          <a:p>
            <a:pPr>
              <a:spcBef>
                <a:spcPct val="10000"/>
              </a:spcBef>
              <a:buFontTx/>
              <a:buChar char="•"/>
            </a:pPr>
            <a:r>
              <a:rPr lang="pl-PL" sz="2000" b="1" dirty="0" smtClean="0">
                <a:latin typeface="+mn-lt"/>
              </a:rPr>
              <a:t> Momenty sygnału losowego</a:t>
            </a:r>
          </a:p>
          <a:p>
            <a:pPr>
              <a:spcBef>
                <a:spcPct val="10000"/>
              </a:spcBef>
              <a:buFontTx/>
              <a:buChar char="•"/>
            </a:pPr>
            <a:r>
              <a:rPr lang="pl-PL" sz="2000" b="1" dirty="0" smtClean="0">
                <a:latin typeface="+mn-lt"/>
              </a:rPr>
              <a:t> Ergodyczność sygnału losowego</a:t>
            </a:r>
          </a:p>
          <a:p>
            <a:pPr>
              <a:spcBef>
                <a:spcPct val="10000"/>
              </a:spcBef>
              <a:buFontTx/>
              <a:buChar char="•"/>
            </a:pPr>
            <a:r>
              <a:rPr lang="pl-PL" sz="2000" b="1" dirty="0" smtClean="0">
                <a:latin typeface="+mn-lt"/>
              </a:rPr>
              <a:t> Analiza widmowa sygnału losowego</a:t>
            </a:r>
          </a:p>
          <a:p>
            <a:pPr>
              <a:spcBef>
                <a:spcPct val="10000"/>
              </a:spcBef>
              <a:buFontTx/>
              <a:buChar char="•"/>
            </a:pPr>
            <a:r>
              <a:rPr lang="pl-PL" sz="2000" b="1" dirty="0" smtClean="0">
                <a:latin typeface="+mn-lt"/>
              </a:rPr>
              <a:t> Podsumowanie</a:t>
            </a:r>
          </a:p>
          <a:p>
            <a:pPr>
              <a:spcBef>
                <a:spcPct val="10000"/>
              </a:spcBef>
              <a:buFontTx/>
              <a:buChar char="•"/>
            </a:pPr>
            <a:r>
              <a:rPr lang="pl-PL" sz="2000" b="1" dirty="0" smtClean="0">
                <a:latin typeface="+mn-lt"/>
              </a:rPr>
              <a:t> Przykłady</a:t>
            </a:r>
          </a:p>
        </p:txBody>
      </p:sp>
      <p:sp>
        <p:nvSpPr>
          <p:cNvPr id="4" name="Text Box 1027"/>
          <p:cNvSpPr txBox="1">
            <a:spLocks noChangeArrowheads="1"/>
          </p:cNvSpPr>
          <p:nvPr/>
        </p:nvSpPr>
        <p:spPr bwMode="auto">
          <a:xfrm>
            <a:off x="6019800" y="6553200"/>
            <a:ext cx="33265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Arial" panose="020B0604020202020204" pitchFamily="34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Arial" panose="020B0604020202020204" pitchFamily="34" charset="0"/>
              </a:rPr>
              <a:t> Papir</a:t>
            </a:r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251520" y="548680"/>
            <a:ext cx="4099199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none">
            <a:spAutoFit/>
          </a:bodyPr>
          <a:lstStyle/>
          <a:p>
            <a:pPr lvl="0">
              <a:defRPr/>
            </a:pPr>
            <a:r>
              <a:rPr kumimoji="1" lang="pl-PL" sz="3200" b="1" kern="0" dirty="0">
                <a:latin typeface="+mn-lt"/>
              </a:rPr>
              <a:t>Sygnały losowe (07)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5" name="Rectangle 2"/>
          <p:cNvSpPr>
            <a:spLocks noChangeArrowheads="1"/>
          </p:cNvSpPr>
          <p:nvPr/>
        </p:nvSpPr>
        <p:spPr bwMode="auto">
          <a:xfrm>
            <a:off x="182795" y="466180"/>
            <a:ext cx="831641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2800" b="1" dirty="0" smtClean="0">
                <a:solidFill>
                  <a:srgbClr val="003399"/>
                </a:solidFill>
                <a:latin typeface="+mn-lt"/>
              </a:rPr>
              <a:t>Funkcja gęstości prawdopodobieństwa</a:t>
            </a:r>
            <a:br>
              <a:rPr kumimoji="1" lang="pl-PL" sz="2800" b="1" dirty="0" smtClean="0">
                <a:solidFill>
                  <a:srgbClr val="003399"/>
                </a:solidFill>
                <a:latin typeface="+mn-lt"/>
              </a:rPr>
            </a:br>
            <a:r>
              <a:rPr kumimoji="1" lang="pl-PL" sz="2800" b="1" dirty="0" smtClean="0">
                <a:solidFill>
                  <a:srgbClr val="003399"/>
                </a:solidFill>
                <a:latin typeface="+mn-lt"/>
              </a:rPr>
              <a:t>sygnału losowego (stacjonarnego) 1-go rzędu</a:t>
            </a:r>
            <a:endParaRPr kumimoji="1" lang="pl-PL" sz="2800" b="1" dirty="0">
              <a:solidFill>
                <a:srgbClr val="003399"/>
              </a:solidFill>
              <a:latin typeface="+mn-lt"/>
            </a:endParaRPr>
          </a:p>
        </p:txBody>
      </p:sp>
      <p:sp>
        <p:nvSpPr>
          <p:cNvPr id="21516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3265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Arial" panose="020B0604020202020204" pitchFamily="34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Arial" panose="020B0604020202020204" pitchFamily="34" charset="0"/>
              </a:rPr>
              <a:t> Papir</a:t>
            </a:r>
            <a:endParaRPr lang="pl-PL" dirty="0">
              <a:latin typeface="Arial" panose="020B0604020202020204" pitchFamily="34" charset="0"/>
            </a:endParaRPr>
          </a:p>
        </p:txBody>
      </p:sp>
      <p:graphicFrame>
        <p:nvGraphicFramePr>
          <p:cNvPr id="2150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9300686"/>
              </p:ext>
            </p:extLst>
          </p:nvPr>
        </p:nvGraphicFramePr>
        <p:xfrm>
          <a:off x="255226" y="1636360"/>
          <a:ext cx="3759120" cy="431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9018" name="Equation" r:id="rId4" imgW="1879560" imgH="215640" progId="Equation.3">
                  <p:embed/>
                </p:oleObj>
              </mc:Choice>
              <mc:Fallback>
                <p:oleObj name="Equation" r:id="rId4" imgW="1879560" imgH="2156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226" y="1636360"/>
                        <a:ext cx="3759120" cy="43128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7" name="Rectangle 6"/>
          <p:cNvSpPr>
            <a:spLocks noChangeArrowheads="1"/>
          </p:cNvSpPr>
          <p:nvPr/>
        </p:nvSpPr>
        <p:spPr bwMode="auto">
          <a:xfrm>
            <a:off x="4885130" y="1446675"/>
            <a:ext cx="403027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2000" b="1" dirty="0" err="1" smtClean="0">
                <a:latin typeface="Arial" panose="020B0604020202020204" pitchFamily="34" charset="0"/>
              </a:rPr>
              <a:t>fgp</a:t>
            </a:r>
            <a:r>
              <a:rPr kumimoji="1" lang="pl-PL" sz="2000" b="1" dirty="0" smtClean="0">
                <a:latin typeface="Arial" panose="020B0604020202020204" pitchFamily="34" charset="0"/>
              </a:rPr>
              <a:t> 1-go rzędu</a:t>
            </a:r>
          </a:p>
          <a:p>
            <a:r>
              <a:rPr kumimoji="1" lang="pl-PL" sz="2000" b="1" dirty="0" smtClean="0">
                <a:latin typeface="Arial" panose="020B0604020202020204" pitchFamily="34" charset="0"/>
              </a:rPr>
              <a:t>(nie zależy od bieżącego czasu)</a:t>
            </a:r>
            <a:endParaRPr kumimoji="1" lang="pl-PL" sz="2000" b="1" dirty="0">
              <a:latin typeface="Arial" panose="020B0604020202020204" pitchFamily="34" charset="0"/>
            </a:endParaRPr>
          </a:p>
        </p:txBody>
      </p:sp>
      <p:grpSp>
        <p:nvGrpSpPr>
          <p:cNvPr id="21521" name="Group 22"/>
          <p:cNvGrpSpPr>
            <a:grpSpLocks/>
          </p:cNvGrpSpPr>
          <p:nvPr/>
        </p:nvGrpSpPr>
        <p:grpSpPr bwMode="auto">
          <a:xfrm>
            <a:off x="203833" y="2420888"/>
            <a:ext cx="6311267" cy="4622181"/>
            <a:chOff x="2688" y="2640"/>
            <a:chExt cx="1587" cy="1461"/>
          </a:xfrm>
        </p:grpSpPr>
        <p:sp>
          <p:nvSpPr>
            <p:cNvPr id="21523" name="Freeform 10"/>
            <p:cNvSpPr>
              <a:spLocks/>
            </p:cNvSpPr>
            <p:nvPr/>
          </p:nvSpPr>
          <p:spPr bwMode="auto">
            <a:xfrm>
              <a:off x="2928" y="2832"/>
              <a:ext cx="1347" cy="1269"/>
            </a:xfrm>
            <a:custGeom>
              <a:avLst/>
              <a:gdLst>
                <a:gd name="T0" fmla="*/ 0 w 1344"/>
                <a:gd name="T1" fmla="*/ 503 h 1000"/>
                <a:gd name="T2" fmla="*/ 144 w 1344"/>
                <a:gd name="T3" fmla="*/ 1275 h 1000"/>
                <a:gd name="T4" fmla="*/ 192 w 1344"/>
                <a:gd name="T5" fmla="*/ 735 h 1000"/>
                <a:gd name="T6" fmla="*/ 242 w 1344"/>
                <a:gd name="T7" fmla="*/ 38 h 1000"/>
                <a:gd name="T8" fmla="*/ 290 w 1344"/>
                <a:gd name="T9" fmla="*/ 503 h 1000"/>
                <a:gd name="T10" fmla="*/ 338 w 1344"/>
                <a:gd name="T11" fmla="*/ 115 h 1000"/>
                <a:gd name="T12" fmla="*/ 386 w 1344"/>
                <a:gd name="T13" fmla="*/ 735 h 1000"/>
                <a:gd name="T14" fmla="*/ 482 w 1344"/>
                <a:gd name="T15" fmla="*/ 425 h 1000"/>
                <a:gd name="T16" fmla="*/ 578 w 1344"/>
                <a:gd name="T17" fmla="*/ 1508 h 1000"/>
                <a:gd name="T18" fmla="*/ 676 w 1344"/>
                <a:gd name="T19" fmla="*/ 1043 h 1000"/>
                <a:gd name="T20" fmla="*/ 964 w 1344"/>
                <a:gd name="T21" fmla="*/ 1121 h 1000"/>
                <a:gd name="T22" fmla="*/ 1108 w 1344"/>
                <a:gd name="T23" fmla="*/ 580 h 1000"/>
                <a:gd name="T24" fmla="*/ 1350 w 1344"/>
                <a:gd name="T25" fmla="*/ 580 h 100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344"/>
                <a:gd name="T40" fmla="*/ 0 h 1000"/>
                <a:gd name="T41" fmla="*/ 1344 w 1344"/>
                <a:gd name="T42" fmla="*/ 1000 h 100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344" h="1000">
                  <a:moveTo>
                    <a:pt x="0" y="312"/>
                  </a:moveTo>
                  <a:cubicBezTo>
                    <a:pt x="56" y="540"/>
                    <a:pt x="112" y="768"/>
                    <a:pt x="144" y="792"/>
                  </a:cubicBezTo>
                  <a:cubicBezTo>
                    <a:pt x="176" y="816"/>
                    <a:pt x="176" y="584"/>
                    <a:pt x="192" y="456"/>
                  </a:cubicBezTo>
                  <a:cubicBezTo>
                    <a:pt x="208" y="328"/>
                    <a:pt x="224" y="48"/>
                    <a:pt x="240" y="24"/>
                  </a:cubicBezTo>
                  <a:cubicBezTo>
                    <a:pt x="256" y="0"/>
                    <a:pt x="272" y="304"/>
                    <a:pt x="288" y="312"/>
                  </a:cubicBezTo>
                  <a:cubicBezTo>
                    <a:pt x="304" y="320"/>
                    <a:pt x="320" y="48"/>
                    <a:pt x="336" y="72"/>
                  </a:cubicBezTo>
                  <a:cubicBezTo>
                    <a:pt x="352" y="96"/>
                    <a:pt x="360" y="424"/>
                    <a:pt x="384" y="456"/>
                  </a:cubicBezTo>
                  <a:cubicBezTo>
                    <a:pt x="408" y="488"/>
                    <a:pt x="448" y="184"/>
                    <a:pt x="480" y="264"/>
                  </a:cubicBezTo>
                  <a:cubicBezTo>
                    <a:pt x="512" y="344"/>
                    <a:pt x="544" y="872"/>
                    <a:pt x="576" y="936"/>
                  </a:cubicBezTo>
                  <a:cubicBezTo>
                    <a:pt x="608" y="1000"/>
                    <a:pt x="608" y="688"/>
                    <a:pt x="672" y="648"/>
                  </a:cubicBezTo>
                  <a:cubicBezTo>
                    <a:pt x="736" y="608"/>
                    <a:pt x="888" y="744"/>
                    <a:pt x="960" y="696"/>
                  </a:cubicBezTo>
                  <a:cubicBezTo>
                    <a:pt x="1032" y="648"/>
                    <a:pt x="1040" y="416"/>
                    <a:pt x="1104" y="360"/>
                  </a:cubicBezTo>
                  <a:cubicBezTo>
                    <a:pt x="1168" y="304"/>
                    <a:pt x="1256" y="332"/>
                    <a:pt x="1344" y="360"/>
                  </a:cubicBezTo>
                </a:path>
              </a:pathLst>
            </a:custGeom>
            <a:noFill/>
            <a:ln w="28575" cmpd="sng">
              <a:solidFill>
                <a:srgbClr val="33CC33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1524" name="Freeform 15"/>
            <p:cNvSpPr>
              <a:spLocks/>
            </p:cNvSpPr>
            <p:nvPr/>
          </p:nvSpPr>
          <p:spPr bwMode="auto">
            <a:xfrm>
              <a:off x="2832" y="2688"/>
              <a:ext cx="1177" cy="1270"/>
            </a:xfrm>
            <a:custGeom>
              <a:avLst/>
              <a:gdLst>
                <a:gd name="T0" fmla="*/ 0 w 1104"/>
                <a:gd name="T1" fmla="*/ 1200 h 904"/>
                <a:gd name="T2" fmla="*/ 109 w 1104"/>
                <a:gd name="T3" fmla="*/ 632 h 904"/>
                <a:gd name="T4" fmla="*/ 164 w 1104"/>
                <a:gd name="T5" fmla="*/ 1010 h 904"/>
                <a:gd name="T6" fmla="*/ 219 w 1104"/>
                <a:gd name="T7" fmla="*/ 253 h 904"/>
                <a:gd name="T8" fmla="*/ 273 w 1104"/>
                <a:gd name="T9" fmla="*/ 443 h 904"/>
                <a:gd name="T10" fmla="*/ 327 w 1104"/>
                <a:gd name="T11" fmla="*/ 1673 h 904"/>
                <a:gd name="T12" fmla="*/ 382 w 1104"/>
                <a:gd name="T13" fmla="*/ 1106 h 904"/>
                <a:gd name="T14" fmla="*/ 436 w 1104"/>
                <a:gd name="T15" fmla="*/ 1484 h 904"/>
                <a:gd name="T16" fmla="*/ 491 w 1104"/>
                <a:gd name="T17" fmla="*/ 726 h 904"/>
                <a:gd name="T18" fmla="*/ 546 w 1104"/>
                <a:gd name="T19" fmla="*/ 1010 h 904"/>
                <a:gd name="T20" fmla="*/ 763 w 1104"/>
                <a:gd name="T21" fmla="*/ 820 h 904"/>
                <a:gd name="T22" fmla="*/ 873 w 1104"/>
                <a:gd name="T23" fmla="*/ 1010 h 904"/>
                <a:gd name="T24" fmla="*/ 982 w 1104"/>
                <a:gd name="T25" fmla="*/ 1484 h 904"/>
                <a:gd name="T26" fmla="*/ 1091 w 1104"/>
                <a:gd name="T27" fmla="*/ 157 h 904"/>
                <a:gd name="T28" fmla="*/ 1255 w 1104"/>
                <a:gd name="T29" fmla="*/ 537 h 90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104"/>
                <a:gd name="T46" fmla="*/ 0 h 904"/>
                <a:gd name="T47" fmla="*/ 1104 w 1104"/>
                <a:gd name="T48" fmla="*/ 904 h 90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104" h="904">
                  <a:moveTo>
                    <a:pt x="0" y="608"/>
                  </a:moveTo>
                  <a:cubicBezTo>
                    <a:pt x="36" y="472"/>
                    <a:pt x="72" y="336"/>
                    <a:pt x="96" y="320"/>
                  </a:cubicBezTo>
                  <a:cubicBezTo>
                    <a:pt x="120" y="304"/>
                    <a:pt x="128" y="544"/>
                    <a:pt x="144" y="512"/>
                  </a:cubicBezTo>
                  <a:cubicBezTo>
                    <a:pt x="160" y="480"/>
                    <a:pt x="176" y="176"/>
                    <a:pt x="192" y="128"/>
                  </a:cubicBezTo>
                  <a:cubicBezTo>
                    <a:pt x="208" y="80"/>
                    <a:pt x="224" y="104"/>
                    <a:pt x="240" y="224"/>
                  </a:cubicBezTo>
                  <a:cubicBezTo>
                    <a:pt x="256" y="344"/>
                    <a:pt x="272" y="792"/>
                    <a:pt x="288" y="848"/>
                  </a:cubicBezTo>
                  <a:cubicBezTo>
                    <a:pt x="304" y="904"/>
                    <a:pt x="320" y="576"/>
                    <a:pt x="336" y="560"/>
                  </a:cubicBezTo>
                  <a:cubicBezTo>
                    <a:pt x="352" y="544"/>
                    <a:pt x="368" y="784"/>
                    <a:pt x="384" y="752"/>
                  </a:cubicBezTo>
                  <a:cubicBezTo>
                    <a:pt x="400" y="720"/>
                    <a:pt x="416" y="408"/>
                    <a:pt x="432" y="368"/>
                  </a:cubicBezTo>
                  <a:cubicBezTo>
                    <a:pt x="448" y="328"/>
                    <a:pt x="440" y="504"/>
                    <a:pt x="480" y="512"/>
                  </a:cubicBezTo>
                  <a:cubicBezTo>
                    <a:pt x="520" y="520"/>
                    <a:pt x="624" y="416"/>
                    <a:pt x="672" y="416"/>
                  </a:cubicBezTo>
                  <a:cubicBezTo>
                    <a:pt x="720" y="416"/>
                    <a:pt x="736" y="456"/>
                    <a:pt x="768" y="512"/>
                  </a:cubicBezTo>
                  <a:cubicBezTo>
                    <a:pt x="800" y="568"/>
                    <a:pt x="832" y="824"/>
                    <a:pt x="864" y="752"/>
                  </a:cubicBezTo>
                  <a:cubicBezTo>
                    <a:pt x="896" y="680"/>
                    <a:pt x="920" y="160"/>
                    <a:pt x="960" y="80"/>
                  </a:cubicBezTo>
                  <a:cubicBezTo>
                    <a:pt x="1000" y="0"/>
                    <a:pt x="1052" y="136"/>
                    <a:pt x="1104" y="272"/>
                  </a:cubicBezTo>
                </a:path>
              </a:pathLst>
            </a:custGeom>
            <a:noFill/>
            <a:ln w="28575" cmpd="sng">
              <a:solidFill>
                <a:srgbClr val="D60093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grpSp>
          <p:nvGrpSpPr>
            <p:cNvPr id="21525" name="Group 18"/>
            <p:cNvGrpSpPr>
              <a:grpSpLocks/>
            </p:cNvGrpSpPr>
            <p:nvPr/>
          </p:nvGrpSpPr>
          <p:grpSpPr bwMode="auto">
            <a:xfrm>
              <a:off x="2688" y="2640"/>
              <a:ext cx="1587" cy="1360"/>
              <a:chOff x="672" y="1560"/>
              <a:chExt cx="1584" cy="1288"/>
            </a:xfrm>
          </p:grpSpPr>
          <p:sp>
            <p:nvSpPr>
              <p:cNvPr id="21526" name="Freeform 19"/>
              <p:cNvSpPr>
                <a:spLocks/>
              </p:cNvSpPr>
              <p:nvPr/>
            </p:nvSpPr>
            <p:spPr bwMode="auto">
              <a:xfrm>
                <a:off x="768" y="1560"/>
                <a:ext cx="1248" cy="1288"/>
              </a:xfrm>
              <a:custGeom>
                <a:avLst/>
                <a:gdLst>
                  <a:gd name="T0" fmla="*/ 0 w 1248"/>
                  <a:gd name="T1" fmla="*/ 840 h 1288"/>
                  <a:gd name="T2" fmla="*/ 48 w 1248"/>
                  <a:gd name="T3" fmla="*/ 744 h 1288"/>
                  <a:gd name="T4" fmla="*/ 96 w 1248"/>
                  <a:gd name="T5" fmla="*/ 744 h 1288"/>
                  <a:gd name="T6" fmla="*/ 144 w 1248"/>
                  <a:gd name="T7" fmla="*/ 936 h 1288"/>
                  <a:gd name="T8" fmla="*/ 192 w 1248"/>
                  <a:gd name="T9" fmla="*/ 792 h 1288"/>
                  <a:gd name="T10" fmla="*/ 288 w 1248"/>
                  <a:gd name="T11" fmla="*/ 936 h 1288"/>
                  <a:gd name="T12" fmla="*/ 336 w 1248"/>
                  <a:gd name="T13" fmla="*/ 648 h 1288"/>
                  <a:gd name="T14" fmla="*/ 384 w 1248"/>
                  <a:gd name="T15" fmla="*/ 744 h 1288"/>
                  <a:gd name="T16" fmla="*/ 528 w 1248"/>
                  <a:gd name="T17" fmla="*/ 504 h 1288"/>
                  <a:gd name="T18" fmla="*/ 576 w 1248"/>
                  <a:gd name="T19" fmla="*/ 1224 h 1288"/>
                  <a:gd name="T20" fmla="*/ 672 w 1248"/>
                  <a:gd name="T21" fmla="*/ 120 h 1288"/>
                  <a:gd name="T22" fmla="*/ 768 w 1248"/>
                  <a:gd name="T23" fmla="*/ 504 h 1288"/>
                  <a:gd name="T24" fmla="*/ 1056 w 1248"/>
                  <a:gd name="T25" fmla="*/ 408 h 1288"/>
                  <a:gd name="T26" fmla="*/ 1248 w 1248"/>
                  <a:gd name="T27" fmla="*/ 936 h 1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48"/>
                  <a:gd name="T43" fmla="*/ 0 h 1288"/>
                  <a:gd name="T44" fmla="*/ 1248 w 1248"/>
                  <a:gd name="T45" fmla="*/ 1288 h 1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48" h="1288">
                    <a:moveTo>
                      <a:pt x="0" y="840"/>
                    </a:moveTo>
                    <a:cubicBezTo>
                      <a:pt x="16" y="800"/>
                      <a:pt x="32" y="760"/>
                      <a:pt x="48" y="744"/>
                    </a:cubicBezTo>
                    <a:cubicBezTo>
                      <a:pt x="64" y="728"/>
                      <a:pt x="80" y="712"/>
                      <a:pt x="96" y="744"/>
                    </a:cubicBezTo>
                    <a:cubicBezTo>
                      <a:pt x="112" y="776"/>
                      <a:pt x="128" y="928"/>
                      <a:pt x="144" y="936"/>
                    </a:cubicBezTo>
                    <a:cubicBezTo>
                      <a:pt x="160" y="944"/>
                      <a:pt x="168" y="792"/>
                      <a:pt x="192" y="792"/>
                    </a:cubicBezTo>
                    <a:cubicBezTo>
                      <a:pt x="216" y="792"/>
                      <a:pt x="264" y="960"/>
                      <a:pt x="288" y="936"/>
                    </a:cubicBezTo>
                    <a:cubicBezTo>
                      <a:pt x="312" y="912"/>
                      <a:pt x="320" y="680"/>
                      <a:pt x="336" y="648"/>
                    </a:cubicBezTo>
                    <a:cubicBezTo>
                      <a:pt x="352" y="616"/>
                      <a:pt x="352" y="768"/>
                      <a:pt x="384" y="744"/>
                    </a:cubicBezTo>
                    <a:cubicBezTo>
                      <a:pt x="416" y="720"/>
                      <a:pt x="496" y="424"/>
                      <a:pt x="528" y="504"/>
                    </a:cubicBezTo>
                    <a:cubicBezTo>
                      <a:pt x="560" y="584"/>
                      <a:pt x="552" y="1288"/>
                      <a:pt x="576" y="1224"/>
                    </a:cubicBezTo>
                    <a:cubicBezTo>
                      <a:pt x="600" y="1160"/>
                      <a:pt x="640" y="240"/>
                      <a:pt x="672" y="120"/>
                    </a:cubicBezTo>
                    <a:cubicBezTo>
                      <a:pt x="704" y="0"/>
                      <a:pt x="704" y="456"/>
                      <a:pt x="768" y="504"/>
                    </a:cubicBezTo>
                    <a:cubicBezTo>
                      <a:pt x="832" y="552"/>
                      <a:pt x="976" y="336"/>
                      <a:pt x="1056" y="408"/>
                    </a:cubicBezTo>
                    <a:cubicBezTo>
                      <a:pt x="1136" y="480"/>
                      <a:pt x="1192" y="708"/>
                      <a:pt x="1248" y="936"/>
                    </a:cubicBezTo>
                  </a:path>
                </a:pathLst>
              </a:custGeom>
              <a:noFill/>
              <a:ln w="28575" cmpd="sng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1527" name="Line 20"/>
              <p:cNvSpPr>
                <a:spLocks noChangeShapeType="1"/>
              </p:cNvSpPr>
              <p:nvPr/>
            </p:nvSpPr>
            <p:spPr bwMode="auto">
              <a:xfrm>
                <a:off x="672" y="2352"/>
                <a:ext cx="158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1528" name="Line 21"/>
              <p:cNvSpPr>
                <a:spLocks noChangeShapeType="1"/>
              </p:cNvSpPr>
              <p:nvPr/>
            </p:nvSpPr>
            <p:spPr bwMode="auto">
              <a:xfrm flipV="1">
                <a:off x="720" y="1680"/>
                <a:ext cx="0" cy="110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</p:grpSp>
      </p:grpSp>
      <p:graphicFrame>
        <p:nvGraphicFramePr>
          <p:cNvPr id="21512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1775968"/>
              </p:ext>
            </p:extLst>
          </p:nvPr>
        </p:nvGraphicFramePr>
        <p:xfrm>
          <a:off x="2371675" y="3509316"/>
          <a:ext cx="979488" cy="403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9019" name="Equation" r:id="rId6" imgW="431640" imgH="177480" progId="Equation.3">
                  <p:embed/>
                </p:oleObj>
              </mc:Choice>
              <mc:Fallback>
                <p:oleObj name="Equation" r:id="rId6" imgW="431640" imgH="177480" progId="Equation.3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71675" y="3509316"/>
                        <a:ext cx="979488" cy="4032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3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7486727"/>
              </p:ext>
            </p:extLst>
          </p:nvPr>
        </p:nvGraphicFramePr>
        <p:xfrm>
          <a:off x="2377002" y="4713501"/>
          <a:ext cx="288925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9020" name="Equation" r:id="rId8" imgW="126720" imgH="139680" progId="Equation.3">
                  <p:embed/>
                </p:oleObj>
              </mc:Choice>
              <mc:Fallback>
                <p:oleObj name="Equation" r:id="rId8" imgW="126720" imgH="139680" progId="Equation.3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77002" y="4713501"/>
                        <a:ext cx="288925" cy="3175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4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5788657"/>
              </p:ext>
            </p:extLst>
          </p:nvPr>
        </p:nvGraphicFramePr>
        <p:xfrm>
          <a:off x="2334133" y="5172996"/>
          <a:ext cx="201613" cy="344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9021" name="Równanie" r:id="rId10" imgW="88560" imgH="152280" progId="Equation.3">
                  <p:embed/>
                </p:oleObj>
              </mc:Choice>
              <mc:Fallback>
                <p:oleObj name="Równanie" r:id="rId10" imgW="88560" imgH="152280" progId="Equation.3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4133" y="5172996"/>
                        <a:ext cx="201613" cy="34448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22" name="Line 24"/>
          <p:cNvSpPr>
            <a:spLocks noChangeShapeType="1"/>
          </p:cNvSpPr>
          <p:nvPr/>
        </p:nvSpPr>
        <p:spPr bwMode="auto">
          <a:xfrm>
            <a:off x="2295475" y="3853482"/>
            <a:ext cx="0" cy="1066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10</a:t>
            </a:fld>
            <a:endParaRPr lang="pl-PL"/>
          </a:p>
        </p:txBody>
      </p:sp>
      <p:sp>
        <p:nvSpPr>
          <p:cNvPr id="27" name="Freeform 19"/>
          <p:cNvSpPr>
            <a:spLocks/>
          </p:cNvSpPr>
          <p:nvPr/>
        </p:nvSpPr>
        <p:spPr bwMode="auto">
          <a:xfrm flipV="1">
            <a:off x="737842" y="2414455"/>
            <a:ext cx="4972513" cy="4302646"/>
          </a:xfrm>
          <a:custGeom>
            <a:avLst/>
            <a:gdLst>
              <a:gd name="T0" fmla="*/ 0 w 1248"/>
              <a:gd name="T1" fmla="*/ 840 h 1288"/>
              <a:gd name="T2" fmla="*/ 48 w 1248"/>
              <a:gd name="T3" fmla="*/ 744 h 1288"/>
              <a:gd name="T4" fmla="*/ 96 w 1248"/>
              <a:gd name="T5" fmla="*/ 744 h 1288"/>
              <a:gd name="T6" fmla="*/ 144 w 1248"/>
              <a:gd name="T7" fmla="*/ 936 h 1288"/>
              <a:gd name="T8" fmla="*/ 192 w 1248"/>
              <a:gd name="T9" fmla="*/ 792 h 1288"/>
              <a:gd name="T10" fmla="*/ 288 w 1248"/>
              <a:gd name="T11" fmla="*/ 936 h 1288"/>
              <a:gd name="T12" fmla="*/ 336 w 1248"/>
              <a:gd name="T13" fmla="*/ 648 h 1288"/>
              <a:gd name="T14" fmla="*/ 384 w 1248"/>
              <a:gd name="T15" fmla="*/ 744 h 1288"/>
              <a:gd name="T16" fmla="*/ 528 w 1248"/>
              <a:gd name="T17" fmla="*/ 504 h 1288"/>
              <a:gd name="T18" fmla="*/ 576 w 1248"/>
              <a:gd name="T19" fmla="*/ 1224 h 1288"/>
              <a:gd name="T20" fmla="*/ 672 w 1248"/>
              <a:gd name="T21" fmla="*/ 120 h 1288"/>
              <a:gd name="T22" fmla="*/ 768 w 1248"/>
              <a:gd name="T23" fmla="*/ 504 h 1288"/>
              <a:gd name="T24" fmla="*/ 1056 w 1248"/>
              <a:gd name="T25" fmla="*/ 408 h 1288"/>
              <a:gd name="T26" fmla="*/ 1248 w 1248"/>
              <a:gd name="T27" fmla="*/ 936 h 1288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248"/>
              <a:gd name="T43" fmla="*/ 0 h 1288"/>
              <a:gd name="T44" fmla="*/ 1248 w 1248"/>
              <a:gd name="T45" fmla="*/ 1288 h 1288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248" h="1288">
                <a:moveTo>
                  <a:pt x="0" y="840"/>
                </a:moveTo>
                <a:cubicBezTo>
                  <a:pt x="16" y="800"/>
                  <a:pt x="32" y="760"/>
                  <a:pt x="48" y="744"/>
                </a:cubicBezTo>
                <a:cubicBezTo>
                  <a:pt x="64" y="728"/>
                  <a:pt x="80" y="712"/>
                  <a:pt x="96" y="744"/>
                </a:cubicBezTo>
                <a:cubicBezTo>
                  <a:pt x="112" y="776"/>
                  <a:pt x="128" y="928"/>
                  <a:pt x="144" y="936"/>
                </a:cubicBezTo>
                <a:cubicBezTo>
                  <a:pt x="160" y="944"/>
                  <a:pt x="168" y="792"/>
                  <a:pt x="192" y="792"/>
                </a:cubicBezTo>
                <a:cubicBezTo>
                  <a:pt x="216" y="792"/>
                  <a:pt x="264" y="960"/>
                  <a:pt x="288" y="936"/>
                </a:cubicBezTo>
                <a:cubicBezTo>
                  <a:pt x="312" y="912"/>
                  <a:pt x="320" y="680"/>
                  <a:pt x="336" y="648"/>
                </a:cubicBezTo>
                <a:cubicBezTo>
                  <a:pt x="352" y="616"/>
                  <a:pt x="352" y="768"/>
                  <a:pt x="384" y="744"/>
                </a:cubicBezTo>
                <a:cubicBezTo>
                  <a:pt x="416" y="720"/>
                  <a:pt x="496" y="424"/>
                  <a:pt x="528" y="504"/>
                </a:cubicBezTo>
                <a:cubicBezTo>
                  <a:pt x="560" y="584"/>
                  <a:pt x="552" y="1288"/>
                  <a:pt x="576" y="1224"/>
                </a:cubicBezTo>
                <a:cubicBezTo>
                  <a:pt x="600" y="1160"/>
                  <a:pt x="640" y="240"/>
                  <a:pt x="672" y="120"/>
                </a:cubicBezTo>
                <a:cubicBezTo>
                  <a:pt x="704" y="0"/>
                  <a:pt x="704" y="456"/>
                  <a:pt x="768" y="504"/>
                </a:cubicBezTo>
                <a:cubicBezTo>
                  <a:pt x="832" y="552"/>
                  <a:pt x="976" y="336"/>
                  <a:pt x="1056" y="408"/>
                </a:cubicBezTo>
                <a:cubicBezTo>
                  <a:pt x="1136" y="480"/>
                  <a:pt x="1192" y="708"/>
                  <a:pt x="1248" y="936"/>
                </a:cubicBezTo>
              </a:path>
            </a:pathLst>
          </a:custGeom>
          <a:noFill/>
          <a:ln w="28575" cmpd="sng">
            <a:solidFill>
              <a:srgbClr val="002060"/>
            </a:solidFill>
            <a:round/>
            <a:headEnd/>
            <a:tailEnd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19" name="Prostokąt 18"/>
          <p:cNvSpPr/>
          <p:nvPr/>
        </p:nvSpPr>
        <p:spPr>
          <a:xfrm>
            <a:off x="253180" y="18001"/>
            <a:ext cx="3029997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none">
            <a:spAutoFit/>
          </a:bodyPr>
          <a:lstStyle/>
          <a:p>
            <a:pPr lvl="0">
              <a:defRPr/>
            </a:pPr>
            <a:r>
              <a:rPr kumimoji="1" lang="pl-PL" sz="3200" b="1" kern="0" dirty="0" smtClean="0">
                <a:latin typeface="+mn-lt"/>
              </a:rPr>
              <a:t>Sygnał losowy</a:t>
            </a:r>
            <a:endParaRPr kumimoji="1" lang="pl-PL" sz="3200" b="1" kern="0" dirty="0">
              <a:latin typeface="+mn-lt"/>
            </a:endParaRPr>
          </a:p>
        </p:txBody>
      </p:sp>
      <p:cxnSp>
        <p:nvCxnSpPr>
          <p:cNvPr id="4" name="Łącznik prosty 3"/>
          <p:cNvCxnSpPr/>
          <p:nvPr/>
        </p:nvCxnSpPr>
        <p:spPr bwMode="auto">
          <a:xfrm>
            <a:off x="2295474" y="2821756"/>
            <a:ext cx="1" cy="3343548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Rectangle 6"/>
          <p:cNvSpPr>
            <a:spLocks noChangeArrowheads="1"/>
          </p:cNvSpPr>
          <p:nvPr/>
        </p:nvSpPr>
        <p:spPr bwMode="auto">
          <a:xfrm>
            <a:off x="203042" y="2224394"/>
            <a:ext cx="8853701" cy="430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kumimoji="1" lang="pl-PL" sz="2000" b="1" dirty="0" smtClean="0">
                <a:latin typeface="Arial" panose="020B0604020202020204" pitchFamily="34" charset="0"/>
              </a:rPr>
              <a:t>Prawdopodobieństwo, że w chwili </a:t>
            </a:r>
            <a:r>
              <a:rPr kumimoji="1" lang="pl-PL" sz="2200" b="1" i="1" dirty="0" smtClean="0">
                <a:latin typeface="+mj-lt"/>
              </a:rPr>
              <a:t>t</a:t>
            </a:r>
            <a:r>
              <a:rPr kumimoji="1" lang="pl-PL" sz="2000" b="1" dirty="0" smtClean="0">
                <a:latin typeface="Arial" panose="020B0604020202020204" pitchFamily="34" charset="0"/>
              </a:rPr>
              <a:t> wartość procesu</a:t>
            </a:r>
            <a:endParaRPr kumimoji="1" lang="pl-PL" sz="2000" b="1" dirty="0">
              <a:latin typeface="Arial" panose="020B0604020202020204" pitchFamily="34" charset="0"/>
            </a:endParaRPr>
          </a:p>
        </p:txBody>
      </p:sp>
      <p:graphicFrame>
        <p:nvGraphicFramePr>
          <p:cNvPr id="2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031016"/>
              </p:ext>
            </p:extLst>
          </p:nvPr>
        </p:nvGraphicFramePr>
        <p:xfrm>
          <a:off x="6707188" y="2205038"/>
          <a:ext cx="21590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9022" name="Równanie" r:id="rId12" imgW="1079280" imgH="215640" progId="Equation.3">
                  <p:embed/>
                </p:oleObj>
              </mc:Choice>
              <mc:Fallback>
                <p:oleObj name="Równanie" r:id="rId12" imgW="10792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07188" y="2205038"/>
                        <a:ext cx="2159000" cy="431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Prostokąt 24"/>
          <p:cNvSpPr/>
          <p:nvPr/>
        </p:nvSpPr>
        <p:spPr>
          <a:xfrm>
            <a:off x="1676478" y="6012766"/>
            <a:ext cx="1184941" cy="646331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pl-PL" sz="1800" dirty="0">
                <a:latin typeface="+mj-lt"/>
              </a:rPr>
              <a:t>c</a:t>
            </a:r>
            <a:r>
              <a:rPr lang="pl-PL" sz="1800" dirty="0" smtClean="0">
                <a:latin typeface="+mj-lt"/>
              </a:rPr>
              <a:t>hwila</a:t>
            </a:r>
            <a:br>
              <a:rPr lang="pl-PL" sz="1800" dirty="0" smtClean="0">
                <a:latin typeface="+mj-lt"/>
              </a:rPr>
            </a:br>
            <a:r>
              <a:rPr lang="pl-PL" sz="1800" dirty="0" smtClean="0">
                <a:latin typeface="+mj-lt"/>
              </a:rPr>
              <a:t>obserwacji</a:t>
            </a:r>
            <a:endParaRPr lang="pl-PL" sz="1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5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3265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Arial" panose="020B0604020202020204" pitchFamily="34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Arial" panose="020B0604020202020204" pitchFamily="34" charset="0"/>
              </a:rPr>
              <a:t> Papir</a:t>
            </a:r>
            <a:endParaRPr lang="pl-PL" dirty="0">
              <a:latin typeface="Arial" panose="020B0604020202020204" pitchFamily="34" charset="0"/>
            </a:endParaRPr>
          </a:p>
        </p:txBody>
      </p:sp>
      <p:graphicFrame>
        <p:nvGraphicFramePr>
          <p:cNvPr id="22531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5121892"/>
              </p:ext>
            </p:extLst>
          </p:nvPr>
        </p:nvGraphicFramePr>
        <p:xfrm>
          <a:off x="253180" y="2609574"/>
          <a:ext cx="4038480" cy="6602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6434" name="Equation" r:id="rId4" imgW="2019240" imgH="330120" progId="Equation.3">
                  <p:embed/>
                </p:oleObj>
              </mc:Choice>
              <mc:Fallback>
                <p:oleObj name="Equation" r:id="rId4" imgW="2019240" imgH="330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3180" y="2609574"/>
                        <a:ext cx="4038480" cy="66024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253180" y="1285476"/>
            <a:ext cx="6934023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2000" b="1" dirty="0" smtClean="0">
                <a:latin typeface="Arial" panose="020B0604020202020204" pitchFamily="34" charset="0"/>
              </a:rPr>
              <a:t>Wartości średnie sygnału losowego stacjonarnego</a:t>
            </a:r>
          </a:p>
          <a:p>
            <a:r>
              <a:rPr lang="pl-PL" sz="2000" b="1" dirty="0" smtClean="0">
                <a:latin typeface="Arial" panose="020B0604020202020204" pitchFamily="34" charset="0"/>
              </a:rPr>
              <a:t>nie zależą od bieżącego czasu </a:t>
            </a:r>
            <a:r>
              <a:rPr lang="pl-PL" sz="2200" b="1" i="1" dirty="0" smtClean="0">
                <a:latin typeface="+mj-lt"/>
              </a:rPr>
              <a:t>t</a:t>
            </a:r>
            <a:r>
              <a:rPr lang="pl-PL" sz="2000" b="1" dirty="0">
                <a:latin typeface="Arial" panose="020B0604020202020204" pitchFamily="34" charset="0"/>
              </a:rPr>
              <a:t>.</a:t>
            </a:r>
            <a:endParaRPr lang="pl-PL" sz="2000" b="1" dirty="0">
              <a:solidFill>
                <a:srgbClr val="D60093"/>
              </a:solidFill>
              <a:latin typeface="Arial" panose="020B0604020202020204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11</a:t>
            </a:fld>
            <a:endParaRPr lang="pl-PL"/>
          </a:p>
        </p:txBody>
      </p:sp>
      <p:graphicFrame>
        <p:nvGraphicFramePr>
          <p:cNvPr id="7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2251347"/>
              </p:ext>
            </p:extLst>
          </p:nvPr>
        </p:nvGraphicFramePr>
        <p:xfrm>
          <a:off x="253180" y="4191192"/>
          <a:ext cx="4444560" cy="6602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6435" name="Equation" r:id="rId6" imgW="2222280" imgH="330120" progId="Equation.3">
                  <p:embed/>
                </p:oleObj>
              </mc:Choice>
              <mc:Fallback>
                <p:oleObj name="Equation" r:id="rId6" imgW="2222280" imgH="330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3180" y="4191192"/>
                        <a:ext cx="4444560" cy="66024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53180" y="2209464"/>
            <a:ext cx="472597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 smtClean="0">
                <a:latin typeface="Arial" panose="020B0604020202020204" pitchFamily="34" charset="0"/>
              </a:rPr>
              <a:t>Moment 1-go rzędu (wartość średnia)</a:t>
            </a:r>
            <a:endParaRPr lang="pl-PL" sz="2000" b="1" dirty="0">
              <a:solidFill>
                <a:srgbClr val="D60093"/>
              </a:solidFill>
              <a:latin typeface="Arial" panose="020B0604020202020204" pitchFamily="34" charset="0"/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253180" y="3688505"/>
            <a:ext cx="62071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 smtClean="0">
                <a:latin typeface="Arial" panose="020B0604020202020204" pitchFamily="34" charset="0"/>
              </a:rPr>
              <a:t>Moment 2-go rzędu (wartość średniokwadratowa)</a:t>
            </a:r>
            <a:endParaRPr lang="pl-PL" sz="2000" b="1" dirty="0">
              <a:solidFill>
                <a:srgbClr val="D60093"/>
              </a:solidFill>
              <a:latin typeface="Arial" panose="020B0604020202020204" pitchFamily="34" charset="0"/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253180" y="18001"/>
            <a:ext cx="3029997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none">
            <a:spAutoFit/>
          </a:bodyPr>
          <a:lstStyle/>
          <a:p>
            <a:pPr lvl="0">
              <a:defRPr/>
            </a:pPr>
            <a:r>
              <a:rPr kumimoji="1" lang="pl-PL" sz="3200" b="1" kern="0" dirty="0" smtClean="0">
                <a:latin typeface="+mn-lt"/>
              </a:rPr>
              <a:t>Sygnał losowy</a:t>
            </a:r>
            <a:endParaRPr kumimoji="1" lang="pl-PL" sz="3200" b="1" kern="0" dirty="0">
              <a:latin typeface="+mn-lt"/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176594" y="606170"/>
            <a:ext cx="5043477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3399"/>
                </a:solidFill>
                <a:latin typeface="+mn-lt"/>
              </a:rPr>
              <a:t>Momenty sygnału losowego</a:t>
            </a:r>
            <a:endParaRPr kumimoji="1" lang="pl-PL" sz="2800" b="1" dirty="0">
              <a:solidFill>
                <a:srgbClr val="003399"/>
              </a:solidFill>
              <a:latin typeface="+mn-lt"/>
            </a:endParaRP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253180" y="5137910"/>
            <a:ext cx="841608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Problem:</a:t>
            </a:r>
            <a:r>
              <a:rPr lang="pl-PL" sz="2000" b="1" dirty="0" smtClean="0">
                <a:latin typeface="Arial" panose="020B0604020202020204" pitchFamily="34" charset="0"/>
              </a:rPr>
              <a:t> skoro obydwa momenty nie zależą od bieżącego czasu </a:t>
            </a:r>
            <a:r>
              <a:rPr lang="pl-PL" sz="2000" b="1" i="1" dirty="0" smtClean="0">
                <a:latin typeface="Arial" panose="020B0604020202020204" pitchFamily="34" charset="0"/>
              </a:rPr>
              <a:t>t</a:t>
            </a:r>
            <a:r>
              <a:rPr lang="pl-PL" sz="2000" b="1" dirty="0" smtClean="0">
                <a:latin typeface="Arial" panose="020B0604020202020204" pitchFamily="34" charset="0"/>
              </a:rPr>
              <a:t>,</a:t>
            </a:r>
            <a:br>
              <a:rPr lang="pl-PL" sz="2000" b="1" dirty="0" smtClean="0">
                <a:latin typeface="Arial" panose="020B0604020202020204" pitchFamily="34" charset="0"/>
              </a:rPr>
            </a:br>
            <a:r>
              <a:rPr lang="pl-PL" sz="2000" b="1" dirty="0" smtClean="0">
                <a:latin typeface="Arial" panose="020B0604020202020204" pitchFamily="34" charset="0"/>
              </a:rPr>
              <a:t>powstaje</a:t>
            </a:r>
            <a:r>
              <a:rPr lang="pl-PL" sz="2000" b="1" dirty="0">
                <a:latin typeface="Arial" panose="020B0604020202020204" pitchFamily="34" charset="0"/>
              </a:rPr>
              <a:t> </a:t>
            </a:r>
            <a:r>
              <a:rPr lang="pl-PL" sz="2000" b="1" dirty="0" smtClean="0">
                <a:latin typeface="Arial" panose="020B0604020202020204" pitchFamily="34" charset="0"/>
              </a:rPr>
              <a:t>pytanie gdzie „podział się” czas w sygnale losowym?</a:t>
            </a:r>
            <a:endParaRPr lang="pl-PL" sz="2000" b="1" dirty="0">
              <a:solidFill>
                <a:srgbClr val="D60093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9215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12</a:t>
            </a:fld>
            <a:endParaRPr lang="pl-PL"/>
          </a:p>
        </p:txBody>
      </p:sp>
      <p:sp>
        <p:nvSpPr>
          <p:cNvPr id="25" name="Prostokąt 24"/>
          <p:cNvSpPr/>
          <p:nvPr/>
        </p:nvSpPr>
        <p:spPr>
          <a:xfrm>
            <a:off x="253180" y="18001"/>
            <a:ext cx="3029997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none">
            <a:spAutoFit/>
          </a:bodyPr>
          <a:lstStyle/>
          <a:p>
            <a:pPr lvl="0">
              <a:defRPr/>
            </a:pPr>
            <a:r>
              <a:rPr kumimoji="1" lang="pl-PL" sz="3200" b="1" kern="0" dirty="0" smtClean="0">
                <a:latin typeface="+mn-lt"/>
              </a:rPr>
              <a:t>Sygnał losowy</a:t>
            </a:r>
            <a:endParaRPr kumimoji="1" lang="pl-PL" sz="3200" b="1" kern="0" dirty="0">
              <a:latin typeface="+mn-lt"/>
            </a:endParaRPr>
          </a:p>
        </p:txBody>
      </p:sp>
      <p:grpSp>
        <p:nvGrpSpPr>
          <p:cNvPr id="5" name="Grupa 4"/>
          <p:cNvGrpSpPr/>
          <p:nvPr/>
        </p:nvGrpSpPr>
        <p:grpSpPr>
          <a:xfrm>
            <a:off x="1000844" y="1055716"/>
            <a:ext cx="5227340" cy="3975944"/>
            <a:chOff x="968383" y="2057359"/>
            <a:chExt cx="6335685" cy="4642934"/>
          </a:xfrm>
        </p:grpSpPr>
        <p:grpSp>
          <p:nvGrpSpPr>
            <p:cNvPr id="21521" name="Group 22"/>
            <p:cNvGrpSpPr>
              <a:grpSpLocks/>
            </p:cNvGrpSpPr>
            <p:nvPr/>
          </p:nvGrpSpPr>
          <p:grpSpPr bwMode="auto">
            <a:xfrm>
              <a:off x="1475656" y="2057359"/>
              <a:ext cx="5828412" cy="4642934"/>
              <a:chOff x="2688" y="2592"/>
              <a:chExt cx="1587" cy="1509"/>
            </a:xfrm>
          </p:grpSpPr>
          <p:sp>
            <p:nvSpPr>
              <p:cNvPr id="21523" name="Freeform 10"/>
              <p:cNvSpPr>
                <a:spLocks/>
              </p:cNvSpPr>
              <p:nvPr/>
            </p:nvSpPr>
            <p:spPr bwMode="auto">
              <a:xfrm>
                <a:off x="2928" y="2832"/>
                <a:ext cx="1347" cy="1269"/>
              </a:xfrm>
              <a:custGeom>
                <a:avLst/>
                <a:gdLst>
                  <a:gd name="T0" fmla="*/ 0 w 1344"/>
                  <a:gd name="T1" fmla="*/ 503 h 1000"/>
                  <a:gd name="T2" fmla="*/ 144 w 1344"/>
                  <a:gd name="T3" fmla="*/ 1275 h 1000"/>
                  <a:gd name="T4" fmla="*/ 192 w 1344"/>
                  <a:gd name="T5" fmla="*/ 735 h 1000"/>
                  <a:gd name="T6" fmla="*/ 242 w 1344"/>
                  <a:gd name="T7" fmla="*/ 38 h 1000"/>
                  <a:gd name="T8" fmla="*/ 290 w 1344"/>
                  <a:gd name="T9" fmla="*/ 503 h 1000"/>
                  <a:gd name="T10" fmla="*/ 338 w 1344"/>
                  <a:gd name="T11" fmla="*/ 115 h 1000"/>
                  <a:gd name="T12" fmla="*/ 386 w 1344"/>
                  <a:gd name="T13" fmla="*/ 735 h 1000"/>
                  <a:gd name="T14" fmla="*/ 482 w 1344"/>
                  <a:gd name="T15" fmla="*/ 425 h 1000"/>
                  <a:gd name="T16" fmla="*/ 578 w 1344"/>
                  <a:gd name="T17" fmla="*/ 1508 h 1000"/>
                  <a:gd name="T18" fmla="*/ 676 w 1344"/>
                  <a:gd name="T19" fmla="*/ 1043 h 1000"/>
                  <a:gd name="T20" fmla="*/ 964 w 1344"/>
                  <a:gd name="T21" fmla="*/ 1121 h 1000"/>
                  <a:gd name="T22" fmla="*/ 1108 w 1344"/>
                  <a:gd name="T23" fmla="*/ 580 h 1000"/>
                  <a:gd name="T24" fmla="*/ 1350 w 1344"/>
                  <a:gd name="T25" fmla="*/ 580 h 100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344"/>
                  <a:gd name="T40" fmla="*/ 0 h 1000"/>
                  <a:gd name="T41" fmla="*/ 1344 w 1344"/>
                  <a:gd name="T42" fmla="*/ 1000 h 100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344" h="1000">
                    <a:moveTo>
                      <a:pt x="0" y="312"/>
                    </a:moveTo>
                    <a:cubicBezTo>
                      <a:pt x="56" y="540"/>
                      <a:pt x="112" y="768"/>
                      <a:pt x="144" y="792"/>
                    </a:cubicBezTo>
                    <a:cubicBezTo>
                      <a:pt x="176" y="816"/>
                      <a:pt x="176" y="584"/>
                      <a:pt x="192" y="456"/>
                    </a:cubicBezTo>
                    <a:cubicBezTo>
                      <a:pt x="208" y="328"/>
                      <a:pt x="224" y="48"/>
                      <a:pt x="240" y="24"/>
                    </a:cubicBezTo>
                    <a:cubicBezTo>
                      <a:pt x="256" y="0"/>
                      <a:pt x="272" y="304"/>
                      <a:pt x="288" y="312"/>
                    </a:cubicBezTo>
                    <a:cubicBezTo>
                      <a:pt x="304" y="320"/>
                      <a:pt x="320" y="48"/>
                      <a:pt x="336" y="72"/>
                    </a:cubicBezTo>
                    <a:cubicBezTo>
                      <a:pt x="352" y="96"/>
                      <a:pt x="360" y="424"/>
                      <a:pt x="384" y="456"/>
                    </a:cubicBezTo>
                    <a:cubicBezTo>
                      <a:pt x="408" y="488"/>
                      <a:pt x="448" y="184"/>
                      <a:pt x="480" y="264"/>
                    </a:cubicBezTo>
                    <a:cubicBezTo>
                      <a:pt x="512" y="344"/>
                      <a:pt x="544" y="872"/>
                      <a:pt x="576" y="936"/>
                    </a:cubicBezTo>
                    <a:cubicBezTo>
                      <a:pt x="608" y="1000"/>
                      <a:pt x="608" y="688"/>
                      <a:pt x="672" y="648"/>
                    </a:cubicBezTo>
                    <a:cubicBezTo>
                      <a:pt x="736" y="608"/>
                      <a:pt x="888" y="744"/>
                      <a:pt x="960" y="696"/>
                    </a:cubicBezTo>
                    <a:cubicBezTo>
                      <a:pt x="1032" y="648"/>
                      <a:pt x="1040" y="416"/>
                      <a:pt x="1104" y="360"/>
                    </a:cubicBezTo>
                    <a:cubicBezTo>
                      <a:pt x="1168" y="304"/>
                      <a:pt x="1256" y="332"/>
                      <a:pt x="1344" y="360"/>
                    </a:cubicBezTo>
                  </a:path>
                </a:pathLst>
              </a:custGeom>
              <a:noFill/>
              <a:ln w="28575" cmpd="sng">
                <a:solidFill>
                  <a:srgbClr val="33CC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1524" name="Freeform 15"/>
              <p:cNvSpPr>
                <a:spLocks/>
              </p:cNvSpPr>
              <p:nvPr/>
            </p:nvSpPr>
            <p:spPr bwMode="auto">
              <a:xfrm>
                <a:off x="2832" y="2688"/>
                <a:ext cx="1177" cy="1270"/>
              </a:xfrm>
              <a:custGeom>
                <a:avLst/>
                <a:gdLst>
                  <a:gd name="T0" fmla="*/ 0 w 1104"/>
                  <a:gd name="T1" fmla="*/ 1200 h 904"/>
                  <a:gd name="T2" fmla="*/ 109 w 1104"/>
                  <a:gd name="T3" fmla="*/ 632 h 904"/>
                  <a:gd name="T4" fmla="*/ 164 w 1104"/>
                  <a:gd name="T5" fmla="*/ 1010 h 904"/>
                  <a:gd name="T6" fmla="*/ 219 w 1104"/>
                  <a:gd name="T7" fmla="*/ 253 h 904"/>
                  <a:gd name="T8" fmla="*/ 273 w 1104"/>
                  <a:gd name="T9" fmla="*/ 443 h 904"/>
                  <a:gd name="T10" fmla="*/ 327 w 1104"/>
                  <a:gd name="T11" fmla="*/ 1673 h 904"/>
                  <a:gd name="T12" fmla="*/ 382 w 1104"/>
                  <a:gd name="T13" fmla="*/ 1106 h 904"/>
                  <a:gd name="T14" fmla="*/ 436 w 1104"/>
                  <a:gd name="T15" fmla="*/ 1484 h 904"/>
                  <a:gd name="T16" fmla="*/ 491 w 1104"/>
                  <a:gd name="T17" fmla="*/ 726 h 904"/>
                  <a:gd name="T18" fmla="*/ 546 w 1104"/>
                  <a:gd name="T19" fmla="*/ 1010 h 904"/>
                  <a:gd name="T20" fmla="*/ 763 w 1104"/>
                  <a:gd name="T21" fmla="*/ 820 h 904"/>
                  <a:gd name="T22" fmla="*/ 873 w 1104"/>
                  <a:gd name="T23" fmla="*/ 1010 h 904"/>
                  <a:gd name="T24" fmla="*/ 982 w 1104"/>
                  <a:gd name="T25" fmla="*/ 1484 h 904"/>
                  <a:gd name="T26" fmla="*/ 1091 w 1104"/>
                  <a:gd name="T27" fmla="*/ 157 h 904"/>
                  <a:gd name="T28" fmla="*/ 1255 w 1104"/>
                  <a:gd name="T29" fmla="*/ 537 h 90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104"/>
                  <a:gd name="T46" fmla="*/ 0 h 904"/>
                  <a:gd name="T47" fmla="*/ 1104 w 1104"/>
                  <a:gd name="T48" fmla="*/ 904 h 904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104" h="904">
                    <a:moveTo>
                      <a:pt x="0" y="608"/>
                    </a:moveTo>
                    <a:cubicBezTo>
                      <a:pt x="36" y="472"/>
                      <a:pt x="72" y="336"/>
                      <a:pt x="96" y="320"/>
                    </a:cubicBezTo>
                    <a:cubicBezTo>
                      <a:pt x="120" y="304"/>
                      <a:pt x="128" y="544"/>
                      <a:pt x="144" y="512"/>
                    </a:cubicBezTo>
                    <a:cubicBezTo>
                      <a:pt x="160" y="480"/>
                      <a:pt x="176" y="176"/>
                      <a:pt x="192" y="128"/>
                    </a:cubicBezTo>
                    <a:cubicBezTo>
                      <a:pt x="208" y="80"/>
                      <a:pt x="224" y="104"/>
                      <a:pt x="240" y="224"/>
                    </a:cubicBezTo>
                    <a:cubicBezTo>
                      <a:pt x="256" y="344"/>
                      <a:pt x="272" y="792"/>
                      <a:pt x="288" y="848"/>
                    </a:cubicBezTo>
                    <a:cubicBezTo>
                      <a:pt x="304" y="904"/>
                      <a:pt x="320" y="576"/>
                      <a:pt x="336" y="560"/>
                    </a:cubicBezTo>
                    <a:cubicBezTo>
                      <a:pt x="352" y="544"/>
                      <a:pt x="368" y="784"/>
                      <a:pt x="384" y="752"/>
                    </a:cubicBezTo>
                    <a:cubicBezTo>
                      <a:pt x="400" y="720"/>
                      <a:pt x="416" y="408"/>
                      <a:pt x="432" y="368"/>
                    </a:cubicBezTo>
                    <a:cubicBezTo>
                      <a:pt x="448" y="328"/>
                      <a:pt x="440" y="504"/>
                      <a:pt x="480" y="512"/>
                    </a:cubicBezTo>
                    <a:cubicBezTo>
                      <a:pt x="520" y="520"/>
                      <a:pt x="624" y="416"/>
                      <a:pt x="672" y="416"/>
                    </a:cubicBezTo>
                    <a:cubicBezTo>
                      <a:pt x="720" y="416"/>
                      <a:pt x="736" y="456"/>
                      <a:pt x="768" y="512"/>
                    </a:cubicBezTo>
                    <a:cubicBezTo>
                      <a:pt x="800" y="568"/>
                      <a:pt x="832" y="824"/>
                      <a:pt x="864" y="752"/>
                    </a:cubicBezTo>
                    <a:cubicBezTo>
                      <a:pt x="896" y="680"/>
                      <a:pt x="920" y="160"/>
                      <a:pt x="960" y="80"/>
                    </a:cubicBezTo>
                    <a:cubicBezTo>
                      <a:pt x="1000" y="0"/>
                      <a:pt x="1052" y="136"/>
                      <a:pt x="1104" y="272"/>
                    </a:cubicBezTo>
                  </a:path>
                </a:pathLst>
              </a:custGeom>
              <a:noFill/>
              <a:ln w="28575" cmpd="sng">
                <a:solidFill>
                  <a:srgbClr val="D6009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grpSp>
            <p:nvGrpSpPr>
              <p:cNvPr id="21525" name="Group 18"/>
              <p:cNvGrpSpPr>
                <a:grpSpLocks/>
              </p:cNvGrpSpPr>
              <p:nvPr/>
            </p:nvGrpSpPr>
            <p:grpSpPr bwMode="auto">
              <a:xfrm>
                <a:off x="2688" y="2592"/>
                <a:ext cx="1587" cy="1360"/>
                <a:chOff x="672" y="1514"/>
                <a:chExt cx="1584" cy="1288"/>
              </a:xfrm>
            </p:grpSpPr>
            <p:sp>
              <p:nvSpPr>
                <p:cNvPr id="21526" name="Freeform 19"/>
                <p:cNvSpPr>
                  <a:spLocks/>
                </p:cNvSpPr>
                <p:nvPr/>
              </p:nvSpPr>
              <p:spPr bwMode="auto">
                <a:xfrm flipV="1">
                  <a:off x="833" y="1514"/>
                  <a:ext cx="1248" cy="1288"/>
                </a:xfrm>
                <a:custGeom>
                  <a:avLst/>
                  <a:gdLst>
                    <a:gd name="T0" fmla="*/ 0 w 1248"/>
                    <a:gd name="T1" fmla="*/ 840 h 1288"/>
                    <a:gd name="T2" fmla="*/ 48 w 1248"/>
                    <a:gd name="T3" fmla="*/ 744 h 1288"/>
                    <a:gd name="T4" fmla="*/ 96 w 1248"/>
                    <a:gd name="T5" fmla="*/ 744 h 1288"/>
                    <a:gd name="T6" fmla="*/ 144 w 1248"/>
                    <a:gd name="T7" fmla="*/ 936 h 1288"/>
                    <a:gd name="T8" fmla="*/ 192 w 1248"/>
                    <a:gd name="T9" fmla="*/ 792 h 1288"/>
                    <a:gd name="T10" fmla="*/ 288 w 1248"/>
                    <a:gd name="T11" fmla="*/ 936 h 1288"/>
                    <a:gd name="T12" fmla="*/ 336 w 1248"/>
                    <a:gd name="T13" fmla="*/ 648 h 1288"/>
                    <a:gd name="T14" fmla="*/ 384 w 1248"/>
                    <a:gd name="T15" fmla="*/ 744 h 1288"/>
                    <a:gd name="T16" fmla="*/ 528 w 1248"/>
                    <a:gd name="T17" fmla="*/ 504 h 1288"/>
                    <a:gd name="T18" fmla="*/ 576 w 1248"/>
                    <a:gd name="T19" fmla="*/ 1224 h 1288"/>
                    <a:gd name="T20" fmla="*/ 672 w 1248"/>
                    <a:gd name="T21" fmla="*/ 120 h 1288"/>
                    <a:gd name="T22" fmla="*/ 768 w 1248"/>
                    <a:gd name="T23" fmla="*/ 504 h 1288"/>
                    <a:gd name="T24" fmla="*/ 1056 w 1248"/>
                    <a:gd name="T25" fmla="*/ 408 h 1288"/>
                    <a:gd name="T26" fmla="*/ 1248 w 1248"/>
                    <a:gd name="T27" fmla="*/ 936 h 1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1248"/>
                    <a:gd name="T43" fmla="*/ 0 h 1288"/>
                    <a:gd name="T44" fmla="*/ 1248 w 1248"/>
                    <a:gd name="T45" fmla="*/ 1288 h 1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1248" h="1288">
                      <a:moveTo>
                        <a:pt x="0" y="840"/>
                      </a:moveTo>
                      <a:cubicBezTo>
                        <a:pt x="16" y="800"/>
                        <a:pt x="32" y="760"/>
                        <a:pt x="48" y="744"/>
                      </a:cubicBezTo>
                      <a:cubicBezTo>
                        <a:pt x="64" y="728"/>
                        <a:pt x="80" y="712"/>
                        <a:pt x="96" y="744"/>
                      </a:cubicBezTo>
                      <a:cubicBezTo>
                        <a:pt x="112" y="776"/>
                        <a:pt x="128" y="928"/>
                        <a:pt x="144" y="936"/>
                      </a:cubicBezTo>
                      <a:cubicBezTo>
                        <a:pt x="160" y="944"/>
                        <a:pt x="168" y="792"/>
                        <a:pt x="192" y="792"/>
                      </a:cubicBezTo>
                      <a:cubicBezTo>
                        <a:pt x="216" y="792"/>
                        <a:pt x="264" y="960"/>
                        <a:pt x="288" y="936"/>
                      </a:cubicBezTo>
                      <a:cubicBezTo>
                        <a:pt x="312" y="912"/>
                        <a:pt x="320" y="680"/>
                        <a:pt x="336" y="648"/>
                      </a:cubicBezTo>
                      <a:cubicBezTo>
                        <a:pt x="352" y="616"/>
                        <a:pt x="352" y="768"/>
                        <a:pt x="384" y="744"/>
                      </a:cubicBezTo>
                      <a:cubicBezTo>
                        <a:pt x="416" y="720"/>
                        <a:pt x="496" y="424"/>
                        <a:pt x="528" y="504"/>
                      </a:cubicBezTo>
                      <a:cubicBezTo>
                        <a:pt x="560" y="584"/>
                        <a:pt x="552" y="1288"/>
                        <a:pt x="576" y="1224"/>
                      </a:cubicBezTo>
                      <a:cubicBezTo>
                        <a:pt x="600" y="1160"/>
                        <a:pt x="640" y="240"/>
                        <a:pt x="672" y="120"/>
                      </a:cubicBezTo>
                      <a:cubicBezTo>
                        <a:pt x="704" y="0"/>
                        <a:pt x="704" y="456"/>
                        <a:pt x="768" y="504"/>
                      </a:cubicBezTo>
                      <a:cubicBezTo>
                        <a:pt x="832" y="552"/>
                        <a:pt x="976" y="336"/>
                        <a:pt x="1056" y="408"/>
                      </a:cubicBezTo>
                      <a:cubicBezTo>
                        <a:pt x="1136" y="480"/>
                        <a:pt x="1192" y="708"/>
                        <a:pt x="1248" y="936"/>
                      </a:cubicBezTo>
                    </a:path>
                  </a:pathLst>
                </a:custGeom>
                <a:noFill/>
                <a:ln w="28575" cmpd="sng">
                  <a:solidFill>
                    <a:srgbClr val="00206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1527" name="Line 20"/>
                <p:cNvSpPr>
                  <a:spLocks noChangeShapeType="1"/>
                </p:cNvSpPr>
                <p:nvPr/>
              </p:nvSpPr>
              <p:spPr bwMode="auto">
                <a:xfrm>
                  <a:off x="672" y="2352"/>
                  <a:ext cx="158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1528" name="Line 21"/>
                <p:cNvSpPr>
                  <a:spLocks noChangeShapeType="1"/>
                </p:cNvSpPr>
                <p:nvPr/>
              </p:nvSpPr>
              <p:spPr bwMode="auto">
                <a:xfrm flipV="1">
                  <a:off x="720" y="1680"/>
                  <a:ext cx="0" cy="110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</p:grpSp>
        </p:grpSp>
        <p:graphicFrame>
          <p:nvGraphicFramePr>
            <p:cNvPr id="21509" name="Object 2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20853934"/>
                </p:ext>
              </p:extLst>
            </p:nvPr>
          </p:nvGraphicFramePr>
          <p:xfrm>
            <a:off x="4627065" y="4394216"/>
            <a:ext cx="330390" cy="4309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78190" name="Równanie" r:id="rId4" imgW="164880" imgH="215640" progId="Equation.3">
                    <p:embed/>
                  </p:oleObj>
                </mc:Choice>
                <mc:Fallback>
                  <p:oleObj name="Równanie" r:id="rId4" imgW="1648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27065" y="4394216"/>
                          <a:ext cx="330390" cy="43091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510" name="Object 2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15845729"/>
                </p:ext>
              </p:extLst>
            </p:nvPr>
          </p:nvGraphicFramePr>
          <p:xfrm>
            <a:off x="4601650" y="2855252"/>
            <a:ext cx="1067413" cy="4309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78191" name="Równanie" r:id="rId6" imgW="533160" imgH="215640" progId="Equation.3">
                    <p:embed/>
                  </p:oleObj>
                </mc:Choice>
                <mc:Fallback>
                  <p:oleObj name="Równanie" r:id="rId6" imgW="53316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01650" y="2855252"/>
                          <a:ext cx="1067413" cy="43091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511" name="Object 2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13005503"/>
                </p:ext>
              </p:extLst>
            </p:nvPr>
          </p:nvGraphicFramePr>
          <p:xfrm>
            <a:off x="4555448" y="5645059"/>
            <a:ext cx="609950" cy="3054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78192" name="Równanie" r:id="rId8" imgW="304560" imgH="152280" progId="Equation.3">
                    <p:embed/>
                  </p:oleObj>
                </mc:Choice>
                <mc:Fallback>
                  <p:oleObj name="Równanie" r:id="rId8" imgW="304560" imgH="1522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55448" y="5645059"/>
                          <a:ext cx="609950" cy="30542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512" name="Object 2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77326631"/>
                </p:ext>
              </p:extLst>
            </p:nvPr>
          </p:nvGraphicFramePr>
          <p:xfrm>
            <a:off x="1255396" y="3913586"/>
            <a:ext cx="991169" cy="4309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78193" name="Równanie" r:id="rId10" imgW="495000" imgH="215640" progId="Equation.3">
                    <p:embed/>
                  </p:oleObj>
                </mc:Choice>
                <mc:Fallback>
                  <p:oleObj name="Równanie" r:id="rId10" imgW="49500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55396" y="3913586"/>
                          <a:ext cx="991169" cy="43091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513" name="Object 2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27175138"/>
                </p:ext>
              </p:extLst>
            </p:nvPr>
          </p:nvGraphicFramePr>
          <p:xfrm>
            <a:off x="1868170" y="5071360"/>
            <a:ext cx="304975" cy="4309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78194" name="Równanie" r:id="rId12" imgW="152280" imgH="215640" progId="Equation.3">
                    <p:embed/>
                  </p:oleObj>
                </mc:Choice>
                <mc:Fallback>
                  <p:oleObj name="Równanie" r:id="rId12" imgW="1522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68170" y="5071360"/>
                          <a:ext cx="304975" cy="43091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514" name="Object 3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95507995"/>
                </p:ext>
              </p:extLst>
            </p:nvPr>
          </p:nvGraphicFramePr>
          <p:xfrm>
            <a:off x="2456855" y="5647829"/>
            <a:ext cx="177902" cy="3054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78195" name="Równanie" r:id="rId14" imgW="88560" imgH="152280" progId="Equation.3">
                    <p:embed/>
                  </p:oleObj>
                </mc:Choice>
                <mc:Fallback>
                  <p:oleObj name="Równanie" r:id="rId14" imgW="88560" imgH="1522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56855" y="5647829"/>
                          <a:ext cx="177902" cy="3054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522" name="Line 24"/>
            <p:cNvSpPr>
              <a:spLocks noChangeShapeType="1"/>
            </p:cNvSpPr>
            <p:nvPr/>
          </p:nvSpPr>
          <p:spPr bwMode="auto">
            <a:xfrm>
              <a:off x="4502816" y="3009149"/>
              <a:ext cx="0" cy="1591051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1520" name="Line 23"/>
            <p:cNvSpPr>
              <a:spLocks noChangeShapeType="1"/>
            </p:cNvSpPr>
            <p:nvPr/>
          </p:nvSpPr>
          <p:spPr bwMode="auto">
            <a:xfrm>
              <a:off x="2418819" y="4211908"/>
              <a:ext cx="0" cy="1136465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7" name="Freeform 19"/>
            <p:cNvSpPr>
              <a:spLocks/>
            </p:cNvSpPr>
            <p:nvPr/>
          </p:nvSpPr>
          <p:spPr bwMode="auto">
            <a:xfrm>
              <a:off x="1816131" y="2755695"/>
              <a:ext cx="3546057" cy="3251327"/>
            </a:xfrm>
            <a:custGeom>
              <a:avLst/>
              <a:gdLst>
                <a:gd name="T0" fmla="*/ 0 w 1248"/>
                <a:gd name="T1" fmla="*/ 840 h 1288"/>
                <a:gd name="T2" fmla="*/ 48 w 1248"/>
                <a:gd name="T3" fmla="*/ 744 h 1288"/>
                <a:gd name="T4" fmla="*/ 96 w 1248"/>
                <a:gd name="T5" fmla="*/ 744 h 1288"/>
                <a:gd name="T6" fmla="*/ 144 w 1248"/>
                <a:gd name="T7" fmla="*/ 936 h 1288"/>
                <a:gd name="T8" fmla="*/ 192 w 1248"/>
                <a:gd name="T9" fmla="*/ 792 h 1288"/>
                <a:gd name="T10" fmla="*/ 288 w 1248"/>
                <a:gd name="T11" fmla="*/ 936 h 1288"/>
                <a:gd name="T12" fmla="*/ 336 w 1248"/>
                <a:gd name="T13" fmla="*/ 648 h 1288"/>
                <a:gd name="T14" fmla="*/ 384 w 1248"/>
                <a:gd name="T15" fmla="*/ 744 h 1288"/>
                <a:gd name="T16" fmla="*/ 528 w 1248"/>
                <a:gd name="T17" fmla="*/ 504 h 1288"/>
                <a:gd name="T18" fmla="*/ 576 w 1248"/>
                <a:gd name="T19" fmla="*/ 1224 h 1288"/>
                <a:gd name="T20" fmla="*/ 672 w 1248"/>
                <a:gd name="T21" fmla="*/ 120 h 1288"/>
                <a:gd name="T22" fmla="*/ 768 w 1248"/>
                <a:gd name="T23" fmla="*/ 504 h 1288"/>
                <a:gd name="T24" fmla="*/ 1056 w 1248"/>
                <a:gd name="T25" fmla="*/ 408 h 1288"/>
                <a:gd name="T26" fmla="*/ 1248 w 1248"/>
                <a:gd name="T27" fmla="*/ 936 h 1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248"/>
                <a:gd name="T43" fmla="*/ 0 h 1288"/>
                <a:gd name="T44" fmla="*/ 1248 w 1248"/>
                <a:gd name="T45" fmla="*/ 1288 h 1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248" h="1288">
                  <a:moveTo>
                    <a:pt x="0" y="840"/>
                  </a:moveTo>
                  <a:cubicBezTo>
                    <a:pt x="16" y="800"/>
                    <a:pt x="32" y="760"/>
                    <a:pt x="48" y="744"/>
                  </a:cubicBezTo>
                  <a:cubicBezTo>
                    <a:pt x="64" y="728"/>
                    <a:pt x="80" y="712"/>
                    <a:pt x="96" y="744"/>
                  </a:cubicBezTo>
                  <a:cubicBezTo>
                    <a:pt x="112" y="776"/>
                    <a:pt x="128" y="928"/>
                    <a:pt x="144" y="936"/>
                  </a:cubicBezTo>
                  <a:cubicBezTo>
                    <a:pt x="160" y="944"/>
                    <a:pt x="168" y="792"/>
                    <a:pt x="192" y="792"/>
                  </a:cubicBezTo>
                  <a:cubicBezTo>
                    <a:pt x="216" y="792"/>
                    <a:pt x="264" y="960"/>
                    <a:pt x="288" y="936"/>
                  </a:cubicBezTo>
                  <a:cubicBezTo>
                    <a:pt x="312" y="912"/>
                    <a:pt x="320" y="680"/>
                    <a:pt x="336" y="648"/>
                  </a:cubicBezTo>
                  <a:cubicBezTo>
                    <a:pt x="352" y="616"/>
                    <a:pt x="352" y="768"/>
                    <a:pt x="384" y="744"/>
                  </a:cubicBezTo>
                  <a:cubicBezTo>
                    <a:pt x="416" y="720"/>
                    <a:pt x="496" y="424"/>
                    <a:pt x="528" y="504"/>
                  </a:cubicBezTo>
                  <a:cubicBezTo>
                    <a:pt x="560" y="584"/>
                    <a:pt x="552" y="1288"/>
                    <a:pt x="576" y="1224"/>
                  </a:cubicBezTo>
                  <a:cubicBezTo>
                    <a:pt x="600" y="1160"/>
                    <a:pt x="640" y="240"/>
                    <a:pt x="672" y="120"/>
                  </a:cubicBezTo>
                  <a:cubicBezTo>
                    <a:pt x="704" y="0"/>
                    <a:pt x="704" y="456"/>
                    <a:pt x="768" y="504"/>
                  </a:cubicBezTo>
                  <a:cubicBezTo>
                    <a:pt x="832" y="552"/>
                    <a:pt x="976" y="336"/>
                    <a:pt x="1056" y="408"/>
                  </a:cubicBezTo>
                  <a:cubicBezTo>
                    <a:pt x="1136" y="480"/>
                    <a:pt x="1192" y="708"/>
                    <a:pt x="1248" y="936"/>
                  </a:cubicBezTo>
                </a:path>
              </a:pathLst>
            </a:custGeom>
            <a:noFill/>
            <a:ln w="28575" cmpd="sng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6" name="Prostokąt 25"/>
            <p:cNvSpPr/>
            <p:nvPr/>
          </p:nvSpPr>
          <p:spPr>
            <a:xfrm>
              <a:off x="968383" y="2236036"/>
              <a:ext cx="1306768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pPr algn="ctr"/>
              <a:r>
                <a:rPr lang="pl-PL" sz="1800" dirty="0">
                  <a:latin typeface="+mj-lt"/>
                </a:rPr>
                <a:t>c</a:t>
              </a:r>
              <a:r>
                <a:rPr lang="pl-PL" sz="1800" dirty="0" smtClean="0">
                  <a:latin typeface="+mj-lt"/>
                </a:rPr>
                <a:t>hwila</a:t>
              </a:r>
              <a:br>
                <a:rPr lang="pl-PL" sz="1800" dirty="0" smtClean="0">
                  <a:latin typeface="+mj-lt"/>
                </a:rPr>
              </a:br>
              <a:r>
                <a:rPr lang="pl-PL" sz="1800" dirty="0" smtClean="0">
                  <a:latin typeface="+mj-lt"/>
                </a:rPr>
                <a:t>obserwacji </a:t>
              </a:r>
              <a:r>
                <a:rPr lang="pl-PL" sz="1800" i="1" dirty="0" smtClean="0">
                  <a:latin typeface="+mj-lt"/>
                </a:rPr>
                <a:t>t</a:t>
              </a:r>
              <a:endParaRPr lang="pl-PL" sz="1800" dirty="0">
                <a:latin typeface="+mj-lt"/>
              </a:endParaRPr>
            </a:p>
          </p:txBody>
        </p:sp>
        <p:sp>
          <p:nvSpPr>
            <p:cNvPr id="28" name="Prostokąt 27"/>
            <p:cNvSpPr/>
            <p:nvPr/>
          </p:nvSpPr>
          <p:spPr>
            <a:xfrm>
              <a:off x="4638522" y="2197638"/>
              <a:ext cx="1645001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pPr algn="ctr"/>
              <a:r>
                <a:rPr lang="pl-PL" sz="1800" dirty="0">
                  <a:latin typeface="+mj-lt"/>
                </a:rPr>
                <a:t>k</a:t>
              </a:r>
              <a:r>
                <a:rPr lang="pl-PL" sz="1800" dirty="0" smtClean="0">
                  <a:latin typeface="+mj-lt"/>
                </a:rPr>
                <a:t>olejna chwila</a:t>
              </a:r>
              <a:br>
                <a:rPr lang="pl-PL" sz="1800" dirty="0" smtClean="0">
                  <a:latin typeface="+mj-lt"/>
                </a:rPr>
              </a:br>
              <a:r>
                <a:rPr lang="pl-PL" sz="1800" dirty="0" smtClean="0">
                  <a:latin typeface="+mj-lt"/>
                </a:rPr>
                <a:t>obserwacji </a:t>
              </a:r>
              <a:r>
                <a:rPr lang="pl-PL" sz="1800" i="1" dirty="0" smtClean="0">
                  <a:latin typeface="+mj-lt"/>
                </a:rPr>
                <a:t>t</a:t>
              </a:r>
              <a:r>
                <a:rPr lang="pl-PL" sz="1800" dirty="0" smtClean="0">
                  <a:latin typeface="+mj-lt"/>
                </a:rPr>
                <a:t> + </a:t>
              </a:r>
              <a:r>
                <a:rPr lang="el-GR" sz="1800" i="1" dirty="0" smtClean="0">
                  <a:latin typeface="+mj-lt"/>
                </a:rPr>
                <a:t>τ</a:t>
              </a:r>
              <a:endParaRPr lang="pl-PL" sz="1800" i="1" dirty="0">
                <a:latin typeface="+mj-lt"/>
              </a:endParaRPr>
            </a:p>
          </p:txBody>
        </p:sp>
        <p:cxnSp>
          <p:nvCxnSpPr>
            <p:cNvPr id="29" name="Łącznik prosty 28"/>
            <p:cNvCxnSpPr/>
            <p:nvPr/>
          </p:nvCxnSpPr>
          <p:spPr bwMode="auto">
            <a:xfrm flipH="1">
              <a:off x="2405495" y="2577025"/>
              <a:ext cx="19456" cy="3563333"/>
            </a:xfrm>
            <a:prstGeom prst="line">
              <a:avLst/>
            </a:prstGeom>
            <a:solidFill>
              <a:schemeClr val="accent1"/>
            </a:solidFill>
            <a:ln w="2222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Łącznik prosty 29"/>
            <p:cNvCxnSpPr/>
            <p:nvPr/>
          </p:nvCxnSpPr>
          <p:spPr bwMode="auto">
            <a:xfrm>
              <a:off x="4499078" y="2524990"/>
              <a:ext cx="2844" cy="3635007"/>
            </a:xfrm>
            <a:prstGeom prst="line">
              <a:avLst/>
            </a:prstGeom>
            <a:solidFill>
              <a:schemeClr val="accent1"/>
            </a:solidFill>
            <a:ln w="2222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1518" name="Rectangle 7"/>
          <p:cNvSpPr>
            <a:spLocks noChangeArrowheads="1"/>
          </p:cNvSpPr>
          <p:nvPr/>
        </p:nvSpPr>
        <p:spPr bwMode="auto">
          <a:xfrm>
            <a:off x="177113" y="6069332"/>
            <a:ext cx="6635150" cy="76944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2000" b="1" dirty="0" err="1">
                <a:latin typeface="Arial" panose="020B0604020202020204" pitchFamily="34" charset="0"/>
              </a:rPr>
              <a:t>F</a:t>
            </a:r>
            <a:r>
              <a:rPr kumimoji="1" lang="pl-PL" sz="2000" b="1" dirty="0" err="1" smtClean="0">
                <a:latin typeface="Arial" panose="020B0604020202020204" pitchFamily="34" charset="0"/>
              </a:rPr>
              <a:t>gp</a:t>
            </a:r>
            <a:r>
              <a:rPr kumimoji="1" lang="pl-PL" sz="2000" b="1" dirty="0" smtClean="0">
                <a:latin typeface="Arial" panose="020B0604020202020204" pitchFamily="34" charset="0"/>
              </a:rPr>
              <a:t> 2-go rzędu </a:t>
            </a:r>
            <a:r>
              <a:rPr kumimoji="1" lang="pl-PL" sz="2000" b="1" i="1" dirty="0" smtClean="0">
                <a:latin typeface="Arial" panose="020B0604020202020204" pitchFamily="34" charset="0"/>
              </a:rPr>
              <a:t>zależy</a:t>
            </a:r>
            <a:r>
              <a:rPr kumimoji="1" lang="pl-PL" sz="2000" b="1" dirty="0" smtClean="0">
                <a:latin typeface="Arial" panose="020B0604020202020204" pitchFamily="34" charset="0"/>
              </a:rPr>
              <a:t> od odstępu czasu </a:t>
            </a:r>
            <a:r>
              <a:rPr kumimoji="1" lang="el-GR" sz="2200" b="1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τ</a:t>
            </a:r>
            <a:r>
              <a:rPr kumimoji="1" lang="pl-PL" sz="2200" b="1" dirty="0" smtClean="0">
                <a:latin typeface="Arial" panose="020B0604020202020204" pitchFamily="34" charset="0"/>
              </a:rPr>
              <a:t>,</a:t>
            </a:r>
            <a:r>
              <a:rPr kumimoji="1" lang="pl-PL" sz="2000" b="1" dirty="0" smtClean="0">
                <a:latin typeface="Arial" panose="020B0604020202020204" pitchFamily="34" charset="0"/>
              </a:rPr>
              <a:t> </a:t>
            </a:r>
            <a:r>
              <a:rPr kumimoji="1" lang="pl-PL" sz="2000" b="1" i="1" dirty="0" smtClean="0">
                <a:latin typeface="Arial" panose="020B0604020202020204" pitchFamily="34" charset="0"/>
              </a:rPr>
              <a:t>nie zależy</a:t>
            </a:r>
            <a:r>
              <a:rPr kumimoji="1" lang="pl-PL" sz="2000" b="1" dirty="0" smtClean="0">
                <a:latin typeface="Arial" panose="020B0604020202020204" pitchFamily="34" charset="0"/>
              </a:rPr>
              <a:t/>
            </a:r>
            <a:br>
              <a:rPr kumimoji="1" lang="pl-PL" sz="2000" b="1" dirty="0" smtClean="0">
                <a:latin typeface="Arial" panose="020B0604020202020204" pitchFamily="34" charset="0"/>
              </a:rPr>
            </a:br>
            <a:r>
              <a:rPr kumimoji="1" lang="pl-PL" sz="2000" b="1" dirty="0" smtClean="0">
                <a:latin typeface="Arial" panose="020B0604020202020204" pitchFamily="34" charset="0"/>
              </a:rPr>
              <a:t>natomiast od czasu bieżącego </a:t>
            </a:r>
            <a:r>
              <a:rPr kumimoji="1" lang="pl-PL" sz="2200" b="1" i="1" dirty="0" smtClean="0">
                <a:latin typeface="+mj-lt"/>
              </a:rPr>
              <a:t>t</a:t>
            </a:r>
            <a:r>
              <a:rPr kumimoji="1" lang="pl-PL" sz="2000" b="1" dirty="0">
                <a:latin typeface="Arial" panose="020B0604020202020204" pitchFamily="34" charset="0"/>
              </a:rPr>
              <a:t>.</a:t>
            </a:r>
          </a:p>
        </p:txBody>
      </p:sp>
      <p:sp>
        <p:nvSpPr>
          <p:cNvPr id="21516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3265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Arial" panose="020B0604020202020204" pitchFamily="34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Arial" panose="020B0604020202020204" pitchFamily="34" charset="0"/>
              </a:rPr>
              <a:t> Papir</a:t>
            </a:r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32" name="Prostokąt 31"/>
          <p:cNvSpPr/>
          <p:nvPr/>
        </p:nvSpPr>
        <p:spPr>
          <a:xfrm>
            <a:off x="176594" y="606170"/>
            <a:ext cx="8859902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r>
              <a:rPr kumimoji="1" lang="pl-PL" sz="2800" b="1" dirty="0">
                <a:solidFill>
                  <a:srgbClr val="003399"/>
                </a:solidFill>
                <a:latin typeface="+mn-lt"/>
              </a:rPr>
              <a:t>Funkcja gęstości prawdopodobieństwa 2-go rzędu</a:t>
            </a:r>
          </a:p>
        </p:txBody>
      </p:sp>
      <p:grpSp>
        <p:nvGrpSpPr>
          <p:cNvPr id="7" name="Grupa 6"/>
          <p:cNvGrpSpPr/>
          <p:nvPr/>
        </p:nvGrpSpPr>
        <p:grpSpPr>
          <a:xfrm>
            <a:off x="158740" y="4631310"/>
            <a:ext cx="8918188" cy="1413358"/>
            <a:chOff x="158740" y="4631310"/>
            <a:chExt cx="8918188" cy="1413358"/>
          </a:xfrm>
          <a:solidFill>
            <a:schemeClr val="bg1"/>
          </a:solidFill>
        </p:grpSpPr>
        <p:graphicFrame>
          <p:nvGraphicFramePr>
            <p:cNvPr id="21507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44301863"/>
                </p:ext>
              </p:extLst>
            </p:nvPr>
          </p:nvGraphicFramePr>
          <p:xfrm>
            <a:off x="176594" y="4631310"/>
            <a:ext cx="8660880" cy="4312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78196" name="Equation" r:id="rId16" imgW="4330440" imgH="215640" progId="Equation.3">
                    <p:embed/>
                  </p:oleObj>
                </mc:Choice>
                <mc:Fallback>
                  <p:oleObj name="Equation" r:id="rId16" imgW="433044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6594" y="4631310"/>
                          <a:ext cx="8660880" cy="43128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6" name="Grupa 5"/>
            <p:cNvGrpSpPr/>
            <p:nvPr/>
          </p:nvGrpSpPr>
          <p:grpSpPr>
            <a:xfrm>
              <a:off x="158740" y="5190281"/>
              <a:ext cx="8918188" cy="854387"/>
              <a:chOff x="158740" y="5190281"/>
              <a:chExt cx="8918188" cy="854387"/>
            </a:xfrm>
            <a:grpFill/>
          </p:grpSpPr>
          <p:sp>
            <p:nvSpPr>
              <p:cNvPr id="33" name="Rectangle 6"/>
              <p:cNvSpPr>
                <a:spLocks noChangeArrowheads="1"/>
              </p:cNvSpPr>
              <p:nvPr/>
            </p:nvSpPr>
            <p:spPr bwMode="auto">
              <a:xfrm>
                <a:off x="176594" y="5190281"/>
                <a:ext cx="8853701" cy="43088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kumimoji="1" lang="pl-PL" sz="2000" b="1" dirty="0" smtClean="0">
                    <a:latin typeface="Arial" panose="020B0604020202020204" pitchFamily="34" charset="0"/>
                  </a:rPr>
                  <a:t>Prawdopodobieństwo, że w chwili </a:t>
                </a:r>
                <a:r>
                  <a:rPr kumimoji="1" lang="pl-PL" sz="2200" b="1" i="1" dirty="0" smtClean="0">
                    <a:latin typeface="+mj-lt"/>
                  </a:rPr>
                  <a:t>t</a:t>
                </a:r>
                <a:r>
                  <a:rPr kumimoji="1" lang="pl-PL" sz="2000" b="1" dirty="0" smtClean="0">
                    <a:latin typeface="Arial" panose="020B0604020202020204" pitchFamily="34" charset="0"/>
                  </a:rPr>
                  <a:t> wartość procesu</a:t>
                </a:r>
                <a:endParaRPr kumimoji="1" lang="pl-PL" sz="2000" b="1" dirty="0">
                  <a:latin typeface="Arial" panose="020B0604020202020204" pitchFamily="34" charset="0"/>
                </a:endParaRPr>
              </a:p>
            </p:txBody>
          </p:sp>
          <p:graphicFrame>
            <p:nvGraphicFramePr>
              <p:cNvPr id="34" name="Object 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269022215"/>
                  </p:ext>
                </p:extLst>
              </p:nvPr>
            </p:nvGraphicFramePr>
            <p:xfrm>
              <a:off x="6740128" y="5205425"/>
              <a:ext cx="2336800" cy="4318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78197" name="Równanie" r:id="rId18" imgW="1168200" imgH="215640" progId="Equation.3">
                      <p:embed/>
                    </p:oleObj>
                  </mc:Choice>
                  <mc:Fallback>
                    <p:oleObj name="Równanie" r:id="rId18" imgW="116820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9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740128" y="5205425"/>
                            <a:ext cx="2336800" cy="431800"/>
                          </a:xfrm>
                          <a:prstGeom prst="rect">
                            <a:avLst/>
                          </a:prstGeom>
                          <a:noFill/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36" name="Rectangle 6"/>
              <p:cNvSpPr>
                <a:spLocks noChangeArrowheads="1"/>
              </p:cNvSpPr>
              <p:nvPr/>
            </p:nvSpPr>
            <p:spPr bwMode="auto">
              <a:xfrm>
                <a:off x="158740" y="5597724"/>
                <a:ext cx="8853701" cy="43088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kumimoji="1" lang="pl-PL" sz="2000" b="1" dirty="0">
                    <a:latin typeface="Arial" panose="020B0604020202020204" pitchFamily="34" charset="0"/>
                  </a:rPr>
                  <a:t>o</a:t>
                </a:r>
                <a:r>
                  <a:rPr kumimoji="1" lang="pl-PL" sz="2000" b="1" dirty="0" smtClean="0">
                    <a:latin typeface="Arial" panose="020B0604020202020204" pitchFamily="34" charset="0"/>
                  </a:rPr>
                  <a:t>raz w chwili </a:t>
                </a:r>
                <a:r>
                  <a:rPr kumimoji="1" lang="pl-PL" sz="2200" b="1" i="1" dirty="0" smtClean="0">
                    <a:latin typeface="+mj-lt"/>
                  </a:rPr>
                  <a:t>t</a:t>
                </a:r>
                <a:r>
                  <a:rPr kumimoji="1" lang="pl-PL" sz="2200" b="1" dirty="0" smtClean="0">
                    <a:latin typeface="+mj-lt"/>
                  </a:rPr>
                  <a:t> + </a:t>
                </a:r>
                <a:r>
                  <a:rPr kumimoji="1" lang="el-GR" sz="2200" b="1" i="1" dirty="0" smtClean="0">
                    <a:latin typeface="+mj-lt"/>
                  </a:rPr>
                  <a:t>τ</a:t>
                </a:r>
                <a:r>
                  <a:rPr kumimoji="1" lang="pl-PL" sz="2000" b="1" dirty="0" smtClean="0">
                    <a:latin typeface="Arial" panose="020B0604020202020204" pitchFamily="34" charset="0"/>
                  </a:rPr>
                  <a:t> wartość procesu</a:t>
                </a:r>
                <a:endParaRPr kumimoji="1" lang="pl-PL" sz="2000" b="1" dirty="0">
                  <a:latin typeface="Arial" panose="020B0604020202020204" pitchFamily="34" charset="0"/>
                </a:endParaRPr>
              </a:p>
            </p:txBody>
          </p:sp>
          <p:graphicFrame>
            <p:nvGraphicFramePr>
              <p:cNvPr id="37" name="Object 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609438787"/>
                  </p:ext>
                </p:extLst>
              </p:nvPr>
            </p:nvGraphicFramePr>
            <p:xfrm>
              <a:off x="4587639" y="5612868"/>
              <a:ext cx="2921000" cy="4318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78198" name="Równanie" r:id="rId20" imgW="1460160" imgH="215640" progId="Equation.3">
                      <p:embed/>
                    </p:oleObj>
                  </mc:Choice>
                  <mc:Fallback>
                    <p:oleObj name="Równanie" r:id="rId20" imgW="146016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1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587639" y="5612868"/>
                            <a:ext cx="2921000" cy="431800"/>
                          </a:xfrm>
                          <a:prstGeom prst="rect">
                            <a:avLst/>
                          </a:prstGeom>
                          <a:noFill/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</p:spTree>
    <p:extLst>
      <p:ext uri="{BB962C8B-B14F-4D97-AF65-F5344CB8AC3E}">
        <p14:creationId xmlns:p14="http://schemas.microsoft.com/office/powerpoint/2010/main" val="3716986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5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3265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Arial" panose="020B0604020202020204" pitchFamily="34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Arial" panose="020B0604020202020204" pitchFamily="34" charset="0"/>
              </a:rPr>
              <a:t> Papir</a:t>
            </a:r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13</a:t>
            </a:fld>
            <a:endParaRPr lang="pl-PL"/>
          </a:p>
        </p:txBody>
      </p:sp>
      <p:grpSp>
        <p:nvGrpSpPr>
          <p:cNvPr id="19" name="Grupa 18"/>
          <p:cNvGrpSpPr/>
          <p:nvPr/>
        </p:nvGrpSpPr>
        <p:grpSpPr>
          <a:xfrm>
            <a:off x="-124327" y="1126448"/>
            <a:ext cx="9140663" cy="2099706"/>
            <a:chOff x="79714" y="681222"/>
            <a:chExt cx="9140663" cy="2099706"/>
          </a:xfrm>
        </p:grpSpPr>
        <p:grpSp>
          <p:nvGrpSpPr>
            <p:cNvPr id="15" name="Grupa 14"/>
            <p:cNvGrpSpPr/>
            <p:nvPr/>
          </p:nvGrpSpPr>
          <p:grpSpPr>
            <a:xfrm>
              <a:off x="362127" y="729770"/>
              <a:ext cx="8190063" cy="1924886"/>
              <a:chOff x="317909" y="729770"/>
              <a:chExt cx="8190063" cy="1924886"/>
            </a:xfrm>
          </p:grpSpPr>
          <p:sp>
            <p:nvSpPr>
              <p:cNvPr id="7" name="Text Box 8"/>
              <p:cNvSpPr txBox="1">
                <a:spLocks noChangeArrowheads="1"/>
              </p:cNvSpPr>
              <p:nvPr/>
            </p:nvSpPr>
            <p:spPr bwMode="auto">
              <a:xfrm>
                <a:off x="317909" y="1915992"/>
                <a:ext cx="8190063" cy="73866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2000" b="1" dirty="0" smtClean="0">
                    <a:latin typeface="Arial" panose="020B0604020202020204" pitchFamily="34" charset="0"/>
                  </a:rPr>
                  <a:t>Funkcja autokorelacji sygnału losowego stacjonarnego nie zależy</a:t>
                </a:r>
                <a:br>
                  <a:rPr lang="pl-PL" sz="2000" b="1" dirty="0" smtClean="0">
                    <a:latin typeface="Arial" panose="020B0604020202020204" pitchFamily="34" charset="0"/>
                  </a:rPr>
                </a:br>
                <a:r>
                  <a:rPr lang="pl-PL" sz="2000" b="1" dirty="0" smtClean="0">
                    <a:latin typeface="Arial" panose="020B0604020202020204" pitchFamily="34" charset="0"/>
                  </a:rPr>
                  <a:t>od bieżącego czasu </a:t>
                </a:r>
                <a:r>
                  <a:rPr lang="pl-PL" sz="2200" b="1" i="1" dirty="0" smtClean="0">
                    <a:latin typeface="+mj-lt"/>
                  </a:rPr>
                  <a:t>t</a:t>
                </a:r>
                <a:r>
                  <a:rPr lang="pl-PL" sz="2000" b="1" dirty="0" smtClean="0">
                    <a:latin typeface="Arial" panose="020B0604020202020204" pitchFamily="34" charset="0"/>
                  </a:rPr>
                  <a:t>, zależy natomiast od odstępu czasu </a:t>
                </a:r>
                <a:r>
                  <a:rPr lang="el-GR" sz="2200" b="1" i="1" dirty="0" smtClean="0">
                    <a:latin typeface="+mj-lt"/>
                  </a:rPr>
                  <a:t>τ</a:t>
                </a:r>
                <a:r>
                  <a:rPr lang="pl-PL" sz="2000" b="1" dirty="0" smtClean="0">
                    <a:latin typeface="Arial" panose="020B0604020202020204" pitchFamily="34" charset="0"/>
                  </a:rPr>
                  <a:t>.</a:t>
                </a:r>
                <a:endParaRPr lang="pl-PL" sz="2000" b="1" dirty="0">
                  <a:solidFill>
                    <a:srgbClr val="D60093"/>
                  </a:solidFill>
                  <a:latin typeface="Arial" panose="020B0604020202020204" pitchFamily="34" charset="0"/>
                </a:endParaRPr>
              </a:p>
            </p:txBody>
          </p:sp>
          <p:graphicFrame>
            <p:nvGraphicFramePr>
              <p:cNvPr id="8" name="Object 3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480568153"/>
                  </p:ext>
                </p:extLst>
              </p:nvPr>
            </p:nvGraphicFramePr>
            <p:xfrm>
              <a:off x="372548" y="1193074"/>
              <a:ext cx="7950200" cy="6604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80619" name="Equation" r:id="rId4" imgW="3974760" imgH="330120" progId="Equation.3">
                      <p:embed/>
                    </p:oleObj>
                  </mc:Choice>
                  <mc:Fallback>
                    <p:oleObj name="Equation" r:id="rId4" imgW="3974760" imgH="33012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72548" y="1193074"/>
                            <a:ext cx="7950200" cy="660400"/>
                          </a:xfrm>
                          <a:prstGeom prst="rect">
                            <a:avLst/>
                          </a:prstGeom>
                          <a:solidFill>
                            <a:schemeClr val="bg1">
                              <a:lumMod val="85000"/>
                            </a:schemeClr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0" name="Text Box 8"/>
              <p:cNvSpPr txBox="1">
                <a:spLocks noChangeArrowheads="1"/>
              </p:cNvSpPr>
              <p:nvPr/>
            </p:nvSpPr>
            <p:spPr bwMode="auto">
              <a:xfrm>
                <a:off x="317909" y="729770"/>
                <a:ext cx="7731604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2000" b="1" dirty="0" smtClean="0">
                    <a:latin typeface="Arial" panose="020B0604020202020204" pitchFamily="34" charset="0"/>
                  </a:rPr>
                  <a:t>Funkcja autokorelacji jest uogólnieniem momentu 2-go rzędu:</a:t>
                </a:r>
                <a:endParaRPr lang="pl-PL" sz="2000" b="1" dirty="0">
                  <a:solidFill>
                    <a:srgbClr val="D60093"/>
                  </a:solidFill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8" name="Prostokąt 17"/>
            <p:cNvSpPr/>
            <p:nvPr/>
          </p:nvSpPr>
          <p:spPr bwMode="auto">
            <a:xfrm>
              <a:off x="79714" y="681222"/>
              <a:ext cx="9140663" cy="2099706"/>
            </a:xfrm>
            <a:prstGeom prst="rect">
              <a:avLst/>
            </a:prstGeom>
            <a:noFill/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23" name="Prostokąt 22"/>
          <p:cNvSpPr/>
          <p:nvPr/>
        </p:nvSpPr>
        <p:spPr>
          <a:xfrm>
            <a:off x="253180" y="18001"/>
            <a:ext cx="3029997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none">
            <a:spAutoFit/>
          </a:bodyPr>
          <a:lstStyle/>
          <a:p>
            <a:pPr lvl="0">
              <a:defRPr/>
            </a:pPr>
            <a:r>
              <a:rPr kumimoji="1" lang="pl-PL" sz="3200" b="1" kern="0" dirty="0" smtClean="0">
                <a:latin typeface="+mn-lt"/>
              </a:rPr>
              <a:t>Sygnał losowy</a:t>
            </a:r>
            <a:endParaRPr kumimoji="1" lang="pl-PL" sz="3200" b="1" kern="0" dirty="0">
              <a:latin typeface="+mn-lt"/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176593" y="606170"/>
            <a:ext cx="7165953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r>
              <a:rPr kumimoji="1" lang="pl-PL" sz="2800" b="1" dirty="0" smtClean="0">
                <a:solidFill>
                  <a:srgbClr val="003399"/>
                </a:solidFill>
                <a:latin typeface="+mn-lt"/>
              </a:rPr>
              <a:t>Funkcja autokorelacji (</a:t>
            </a:r>
            <a:r>
              <a:rPr kumimoji="1" lang="pl-PL" sz="2800" b="1" dirty="0">
                <a:solidFill>
                  <a:srgbClr val="003399"/>
                </a:solidFill>
                <a:latin typeface="+mn-lt"/>
              </a:rPr>
              <a:t>korelacji </a:t>
            </a:r>
            <a:r>
              <a:rPr kumimoji="1" lang="pl-PL" sz="2800" b="1" dirty="0" smtClean="0">
                <a:solidFill>
                  <a:srgbClr val="003399"/>
                </a:solidFill>
                <a:latin typeface="+mn-lt"/>
              </a:rPr>
              <a:t>własnej)</a:t>
            </a:r>
            <a:endParaRPr kumimoji="1" lang="pl-PL" sz="2800" b="1" dirty="0">
              <a:solidFill>
                <a:srgbClr val="003399"/>
              </a:solidFill>
              <a:latin typeface="+mn-lt"/>
            </a:endParaRPr>
          </a:p>
        </p:txBody>
      </p:sp>
      <p:grpSp>
        <p:nvGrpSpPr>
          <p:cNvPr id="6" name="Grupa 5"/>
          <p:cNvGrpSpPr/>
          <p:nvPr/>
        </p:nvGrpSpPr>
        <p:grpSpPr>
          <a:xfrm>
            <a:off x="158086" y="5201960"/>
            <a:ext cx="8502649" cy="1503640"/>
            <a:chOff x="158086" y="5201960"/>
            <a:chExt cx="8502649" cy="1503640"/>
          </a:xfrm>
        </p:grpSpPr>
        <p:sp>
          <p:nvSpPr>
            <p:cNvPr id="17" name="Text Box 8"/>
            <p:cNvSpPr txBox="1">
              <a:spLocks noChangeArrowheads="1"/>
            </p:cNvSpPr>
            <p:nvPr/>
          </p:nvSpPr>
          <p:spPr bwMode="auto">
            <a:xfrm>
              <a:off x="158086" y="5201960"/>
              <a:ext cx="8502649" cy="104644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 smtClean="0">
                  <a:latin typeface="Arial" panose="020B0604020202020204" pitchFamily="34" charset="0"/>
                </a:rPr>
                <a:t>2. Transformata Fouriera funkcji autokorelacji sygnału losowego</a:t>
              </a:r>
              <a:br>
                <a:rPr lang="pl-PL" sz="2000" b="1" dirty="0" smtClean="0">
                  <a:latin typeface="Arial" panose="020B0604020202020204" pitchFamily="34" charset="0"/>
                </a:rPr>
              </a:br>
              <a:r>
                <a:rPr lang="pl-PL" sz="2000" b="1" dirty="0" smtClean="0">
                  <a:latin typeface="Arial" panose="020B0604020202020204" pitchFamily="34" charset="0"/>
                </a:rPr>
                <a:t>stacjonarnego przedstawia widmo gęstości mocy sygnału losowego</a:t>
              </a:r>
              <a:br>
                <a:rPr lang="pl-PL" sz="2000" b="1" dirty="0" smtClean="0">
                  <a:latin typeface="Arial" panose="020B0604020202020204" pitchFamily="34" charset="0"/>
                </a:rPr>
              </a:br>
              <a:r>
                <a:rPr lang="pl-PL" sz="2000" b="1" dirty="0" smtClean="0">
                  <a:latin typeface="Arial" panose="020B0604020202020204" pitchFamily="34" charset="0"/>
                </a:rPr>
                <a:t>(</a:t>
              </a:r>
              <a:r>
                <a:rPr lang="pl-PL" sz="2000" b="1" dirty="0" err="1" smtClean="0">
                  <a:latin typeface="Arial" panose="020B0604020202020204" pitchFamily="34" charset="0"/>
                </a:rPr>
                <a:t>tw</a:t>
              </a:r>
              <a:r>
                <a:rPr lang="pl-PL" sz="2000" b="1" dirty="0" smtClean="0">
                  <a:latin typeface="Arial" panose="020B0604020202020204" pitchFamily="34" charset="0"/>
                </a:rPr>
                <a:t>. Wienera – </a:t>
              </a:r>
              <a:r>
                <a:rPr lang="pl-PL" sz="2000" b="1" dirty="0" err="1" smtClean="0">
                  <a:latin typeface="Arial" panose="020B0604020202020204" pitchFamily="34" charset="0"/>
                </a:rPr>
                <a:t>Chinczyna</a:t>
              </a:r>
              <a:r>
                <a:rPr lang="pl-PL" sz="2000" b="1" dirty="0" smtClean="0">
                  <a:latin typeface="Arial" panose="020B0604020202020204" pitchFamily="34" charset="0"/>
                </a:rPr>
                <a:t>).</a:t>
              </a:r>
              <a:endParaRPr lang="pl-PL" sz="2200" b="1" i="1" dirty="0">
                <a:solidFill>
                  <a:srgbClr val="D60093"/>
                </a:solidFill>
                <a:latin typeface="+mj-lt"/>
              </a:endParaRPr>
            </a:p>
          </p:txBody>
        </p:sp>
        <p:graphicFrame>
          <p:nvGraphicFramePr>
            <p:cNvPr id="20" name="Obiekt 1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71064435"/>
                </p:ext>
              </p:extLst>
            </p:nvPr>
          </p:nvGraphicFramePr>
          <p:xfrm>
            <a:off x="3008313" y="6248400"/>
            <a:ext cx="2032000" cy="457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80620" name="Równanie" r:id="rId6" imgW="1015920" imgH="228600" progId="Equation.3">
                    <p:embed/>
                  </p:oleObj>
                </mc:Choice>
                <mc:Fallback>
                  <p:oleObj name="Równanie" r:id="rId6" imgW="1015920" imgH="2286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3008313" y="6248400"/>
                          <a:ext cx="2032000" cy="45720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9" name="Grupa 8"/>
          <p:cNvGrpSpPr/>
          <p:nvPr/>
        </p:nvGrpSpPr>
        <p:grpSpPr>
          <a:xfrm>
            <a:off x="176593" y="3344802"/>
            <a:ext cx="8757526" cy="1852673"/>
            <a:chOff x="176593" y="3344802"/>
            <a:chExt cx="8757526" cy="1852673"/>
          </a:xfrm>
        </p:grpSpPr>
        <p:grpSp>
          <p:nvGrpSpPr>
            <p:cNvPr id="5" name="Grupa 4"/>
            <p:cNvGrpSpPr/>
            <p:nvPr/>
          </p:nvGrpSpPr>
          <p:grpSpPr>
            <a:xfrm>
              <a:off x="176593" y="3344802"/>
              <a:ext cx="8757526" cy="1735878"/>
              <a:chOff x="192604" y="3147330"/>
              <a:chExt cx="8757526" cy="1735878"/>
            </a:xfrm>
          </p:grpSpPr>
          <p:sp>
            <p:nvSpPr>
              <p:cNvPr id="12" name="Text Box 8"/>
              <p:cNvSpPr txBox="1">
                <a:spLocks noChangeArrowheads="1"/>
              </p:cNvSpPr>
              <p:nvPr/>
            </p:nvSpPr>
            <p:spPr bwMode="auto">
              <a:xfrm>
                <a:off x="192604" y="3147330"/>
                <a:ext cx="8757526" cy="73866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2000" b="1" dirty="0" smtClean="0">
                    <a:latin typeface="Arial" panose="020B0604020202020204" pitchFamily="34" charset="0"/>
                  </a:rPr>
                  <a:t>1. Funkcja autokorelacji sygnału losowego stacjonarnego służy do</a:t>
                </a:r>
                <a:br>
                  <a:rPr lang="pl-PL" sz="2000" b="1" dirty="0" smtClean="0">
                    <a:latin typeface="Arial" panose="020B0604020202020204" pitchFamily="34" charset="0"/>
                  </a:rPr>
                </a:br>
                <a:r>
                  <a:rPr lang="pl-PL" sz="2000" b="1" dirty="0" smtClean="0">
                    <a:latin typeface="Arial" panose="020B0604020202020204" pitchFamily="34" charset="0"/>
                  </a:rPr>
                  <a:t>badania zależności wartości procesu w różnych chwilach w odstępie </a:t>
                </a:r>
                <a:r>
                  <a:rPr lang="el-GR" sz="2200" b="1" i="1" dirty="0" smtClean="0">
                    <a:latin typeface="+mj-lt"/>
                  </a:rPr>
                  <a:t>τ</a:t>
                </a:r>
                <a:r>
                  <a:rPr lang="pl-PL" sz="2200" b="1" i="1" dirty="0" smtClean="0">
                    <a:latin typeface="+mj-lt"/>
                  </a:rPr>
                  <a:t>.</a:t>
                </a:r>
                <a:endParaRPr lang="pl-PL" sz="2200" b="1" i="1" dirty="0">
                  <a:solidFill>
                    <a:srgbClr val="D60093"/>
                  </a:solidFill>
                  <a:latin typeface="+mj-lt"/>
                </a:endParaRPr>
              </a:p>
            </p:txBody>
          </p:sp>
          <p:graphicFrame>
            <p:nvGraphicFramePr>
              <p:cNvPr id="4" name="Obiekt 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2617428"/>
                  </p:ext>
                </p:extLst>
              </p:nvPr>
            </p:nvGraphicFramePr>
            <p:xfrm>
              <a:off x="250961" y="3863636"/>
              <a:ext cx="4470400" cy="5842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80621" name="Równanie" r:id="rId8" imgW="2234880" imgH="291960" progId="Equation.3">
                      <p:embed/>
                    </p:oleObj>
                  </mc:Choice>
                  <mc:Fallback>
                    <p:oleObj name="Równanie" r:id="rId8" imgW="2234880" imgH="29196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9"/>
                          <a:stretch>
                            <a:fillRect/>
                          </a:stretch>
                        </p:blipFill>
                        <p:spPr>
                          <a:xfrm>
                            <a:off x="250961" y="3863636"/>
                            <a:ext cx="4470400" cy="58420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6" name="Text Box 8"/>
              <p:cNvSpPr txBox="1">
                <a:spLocks noChangeArrowheads="1"/>
              </p:cNvSpPr>
              <p:nvPr/>
            </p:nvSpPr>
            <p:spPr bwMode="auto">
              <a:xfrm>
                <a:off x="225307" y="4452321"/>
                <a:ext cx="6793848" cy="43088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2200" b="1" i="1" dirty="0">
                    <a:latin typeface="+mj-lt"/>
                  </a:rPr>
                  <a:t> </a:t>
                </a:r>
                <a:r>
                  <a:rPr lang="pl-PL" sz="2200" b="1" i="1" dirty="0" smtClean="0">
                    <a:latin typeface="+mj-lt"/>
                  </a:rPr>
                  <a:t>       </a:t>
                </a:r>
                <a:r>
                  <a:rPr lang="pl-PL" sz="2200" b="1" dirty="0" smtClean="0">
                    <a:latin typeface="+mj-lt"/>
                  </a:rPr>
                  <a:t>         </a:t>
                </a:r>
                <a:r>
                  <a:rPr lang="pl-PL" sz="2000" b="1" dirty="0" smtClean="0">
                    <a:latin typeface="Arial" panose="020B0604020202020204" pitchFamily="34" charset="0"/>
                  </a:rPr>
                  <a:t>– brak korelacji, </a:t>
                </a:r>
                <a:r>
                  <a:rPr lang="pl-PL" sz="2200" b="1" i="1" dirty="0"/>
                  <a:t> </a:t>
                </a:r>
                <a:r>
                  <a:rPr lang="pl-PL" sz="2200" b="1" i="1" dirty="0" smtClean="0"/>
                  <a:t>                  </a:t>
                </a:r>
                <a:r>
                  <a:rPr lang="pl-PL" sz="2000" b="1" dirty="0" smtClean="0">
                    <a:latin typeface="Arial" panose="020B0604020202020204" pitchFamily="34" charset="0"/>
                  </a:rPr>
                  <a:t>– pełna korelacja</a:t>
                </a:r>
                <a:endParaRPr lang="pl-PL" sz="2200" b="1" i="1" dirty="0">
                  <a:solidFill>
                    <a:srgbClr val="D60093"/>
                  </a:solidFill>
                  <a:latin typeface="+mj-lt"/>
                </a:endParaRPr>
              </a:p>
            </p:txBody>
          </p:sp>
        </p:grpSp>
        <p:graphicFrame>
          <p:nvGraphicFramePr>
            <p:cNvPr id="21" name="Obiekt 2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89722635"/>
                </p:ext>
              </p:extLst>
            </p:nvPr>
          </p:nvGraphicFramePr>
          <p:xfrm>
            <a:off x="234950" y="4638675"/>
            <a:ext cx="1193800" cy="558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80622" name="Równanie" r:id="rId10" imgW="596880" imgH="279360" progId="Equation.3">
                    <p:embed/>
                  </p:oleObj>
                </mc:Choice>
                <mc:Fallback>
                  <p:oleObj name="Równanie" r:id="rId10" imgW="596880" imgH="27936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234950" y="4638675"/>
                          <a:ext cx="1193800" cy="5588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" name="Obiekt 2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82294116"/>
                </p:ext>
              </p:extLst>
            </p:nvPr>
          </p:nvGraphicFramePr>
          <p:xfrm>
            <a:off x="3622675" y="4638675"/>
            <a:ext cx="1143000" cy="558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80623" name="Równanie" r:id="rId12" imgW="571320" imgH="279360" progId="Equation.3">
                    <p:embed/>
                  </p:oleObj>
                </mc:Choice>
                <mc:Fallback>
                  <p:oleObj name="Równanie" r:id="rId12" imgW="571320" imgH="27936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3622675" y="4638675"/>
                          <a:ext cx="1143000" cy="5588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450286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1027"/>
          <p:cNvSpPr txBox="1">
            <a:spLocks noChangeArrowheads="1"/>
          </p:cNvSpPr>
          <p:nvPr/>
        </p:nvSpPr>
        <p:spPr bwMode="auto">
          <a:xfrm>
            <a:off x="6019800" y="6553200"/>
            <a:ext cx="33265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Arial" panose="020B0604020202020204" pitchFamily="34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Arial" panose="020B0604020202020204" pitchFamily="34" charset="0"/>
              </a:rPr>
              <a:t> Papir</a:t>
            </a:r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51272" name="Text Box 1036"/>
          <p:cNvSpPr txBox="1">
            <a:spLocks noChangeArrowheads="1"/>
          </p:cNvSpPr>
          <p:nvPr/>
        </p:nvSpPr>
        <p:spPr bwMode="auto">
          <a:xfrm>
            <a:off x="253180" y="1198765"/>
            <a:ext cx="7996237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000" b="1" dirty="0" smtClean="0">
                <a:latin typeface="Arial" panose="020B0604020202020204" pitchFamily="34" charset="0"/>
              </a:rPr>
              <a:t>Momenty sygnału losowego są wartościami średnimi </a:t>
            </a:r>
            <a:r>
              <a:rPr lang="pl-PL" sz="2000" b="1" i="1" dirty="0" smtClean="0">
                <a:latin typeface="Arial" panose="020B0604020202020204" pitchFamily="34" charset="0"/>
              </a:rPr>
              <a:t>liczonymi po zbiorze wszystkich możliwych realizacji </a:t>
            </a:r>
            <a:r>
              <a:rPr lang="pl-PL" sz="2000" b="1" dirty="0" smtClean="0">
                <a:latin typeface="Arial" panose="020B0604020202020204" pitchFamily="34" charset="0"/>
              </a:rPr>
              <a:t>sygnału losowego dla ustalonej chwili czasu.</a:t>
            </a:r>
            <a:endParaRPr lang="pl-PL" sz="2000" b="1" dirty="0">
              <a:latin typeface="Arial" panose="020B0604020202020204" pitchFamily="34" charset="0"/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382741" y="2283803"/>
            <a:ext cx="4962765" cy="2059234"/>
            <a:chOff x="398710" y="2260164"/>
            <a:chExt cx="4962765" cy="2059234"/>
          </a:xfrm>
        </p:grpSpPr>
        <p:cxnSp>
          <p:nvCxnSpPr>
            <p:cNvPr id="134" name="Łącznik prosty 133"/>
            <p:cNvCxnSpPr/>
            <p:nvPr/>
          </p:nvCxnSpPr>
          <p:spPr bwMode="auto">
            <a:xfrm>
              <a:off x="2126902" y="2404180"/>
              <a:ext cx="0" cy="1872208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9" name="Łącznik prosty 158"/>
            <p:cNvCxnSpPr/>
            <p:nvPr/>
          </p:nvCxnSpPr>
          <p:spPr bwMode="auto">
            <a:xfrm flipH="1">
              <a:off x="638175" y="2939689"/>
              <a:ext cx="2232248" cy="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1327" name="Freeform 1110"/>
            <p:cNvSpPr>
              <a:spLocks/>
            </p:cNvSpPr>
            <p:nvPr/>
          </p:nvSpPr>
          <p:spPr bwMode="auto">
            <a:xfrm>
              <a:off x="1213904" y="2509053"/>
              <a:ext cx="1746262" cy="1644999"/>
            </a:xfrm>
            <a:custGeom>
              <a:avLst/>
              <a:gdLst>
                <a:gd name="T0" fmla="*/ 0 w 1344"/>
                <a:gd name="T1" fmla="*/ 503 h 1000"/>
                <a:gd name="T2" fmla="*/ 144 w 1344"/>
                <a:gd name="T3" fmla="*/ 1275 h 1000"/>
                <a:gd name="T4" fmla="*/ 192 w 1344"/>
                <a:gd name="T5" fmla="*/ 735 h 1000"/>
                <a:gd name="T6" fmla="*/ 242 w 1344"/>
                <a:gd name="T7" fmla="*/ 38 h 1000"/>
                <a:gd name="T8" fmla="*/ 290 w 1344"/>
                <a:gd name="T9" fmla="*/ 503 h 1000"/>
                <a:gd name="T10" fmla="*/ 338 w 1344"/>
                <a:gd name="T11" fmla="*/ 115 h 1000"/>
                <a:gd name="T12" fmla="*/ 386 w 1344"/>
                <a:gd name="T13" fmla="*/ 735 h 1000"/>
                <a:gd name="T14" fmla="*/ 482 w 1344"/>
                <a:gd name="T15" fmla="*/ 425 h 1000"/>
                <a:gd name="T16" fmla="*/ 578 w 1344"/>
                <a:gd name="T17" fmla="*/ 1508 h 1000"/>
                <a:gd name="T18" fmla="*/ 676 w 1344"/>
                <a:gd name="T19" fmla="*/ 1043 h 1000"/>
                <a:gd name="T20" fmla="*/ 964 w 1344"/>
                <a:gd name="T21" fmla="*/ 1121 h 1000"/>
                <a:gd name="T22" fmla="*/ 1108 w 1344"/>
                <a:gd name="T23" fmla="*/ 580 h 1000"/>
                <a:gd name="T24" fmla="*/ 1350 w 1344"/>
                <a:gd name="T25" fmla="*/ 580 h 100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344"/>
                <a:gd name="T40" fmla="*/ 0 h 1000"/>
                <a:gd name="T41" fmla="*/ 1344 w 1344"/>
                <a:gd name="T42" fmla="*/ 1000 h 100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344" h="1000">
                  <a:moveTo>
                    <a:pt x="0" y="312"/>
                  </a:moveTo>
                  <a:cubicBezTo>
                    <a:pt x="56" y="540"/>
                    <a:pt x="112" y="768"/>
                    <a:pt x="144" y="792"/>
                  </a:cubicBezTo>
                  <a:cubicBezTo>
                    <a:pt x="176" y="816"/>
                    <a:pt x="176" y="584"/>
                    <a:pt x="192" y="456"/>
                  </a:cubicBezTo>
                  <a:cubicBezTo>
                    <a:pt x="208" y="328"/>
                    <a:pt x="224" y="48"/>
                    <a:pt x="240" y="24"/>
                  </a:cubicBezTo>
                  <a:cubicBezTo>
                    <a:pt x="256" y="0"/>
                    <a:pt x="272" y="304"/>
                    <a:pt x="288" y="312"/>
                  </a:cubicBezTo>
                  <a:cubicBezTo>
                    <a:pt x="304" y="320"/>
                    <a:pt x="320" y="48"/>
                    <a:pt x="336" y="72"/>
                  </a:cubicBezTo>
                  <a:cubicBezTo>
                    <a:pt x="352" y="96"/>
                    <a:pt x="360" y="424"/>
                    <a:pt x="384" y="456"/>
                  </a:cubicBezTo>
                  <a:cubicBezTo>
                    <a:pt x="408" y="488"/>
                    <a:pt x="448" y="184"/>
                    <a:pt x="480" y="264"/>
                  </a:cubicBezTo>
                  <a:cubicBezTo>
                    <a:pt x="512" y="344"/>
                    <a:pt x="544" y="872"/>
                    <a:pt x="576" y="936"/>
                  </a:cubicBezTo>
                  <a:cubicBezTo>
                    <a:pt x="608" y="1000"/>
                    <a:pt x="608" y="688"/>
                    <a:pt x="672" y="648"/>
                  </a:cubicBezTo>
                  <a:cubicBezTo>
                    <a:pt x="736" y="608"/>
                    <a:pt x="888" y="744"/>
                    <a:pt x="960" y="696"/>
                  </a:cubicBezTo>
                  <a:cubicBezTo>
                    <a:pt x="1032" y="648"/>
                    <a:pt x="1040" y="416"/>
                    <a:pt x="1104" y="360"/>
                  </a:cubicBezTo>
                  <a:cubicBezTo>
                    <a:pt x="1168" y="304"/>
                    <a:pt x="1256" y="332"/>
                    <a:pt x="1344" y="360"/>
                  </a:cubicBezTo>
                </a:path>
              </a:pathLst>
            </a:custGeom>
            <a:noFill/>
            <a:ln w="28575" cmpd="sng">
              <a:solidFill>
                <a:srgbClr val="33CC33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51328" name="Freeform 1111"/>
            <p:cNvSpPr>
              <a:spLocks/>
            </p:cNvSpPr>
            <p:nvPr/>
          </p:nvSpPr>
          <p:spPr bwMode="auto">
            <a:xfrm>
              <a:off x="1089449" y="2322386"/>
              <a:ext cx="1525873" cy="1646296"/>
            </a:xfrm>
            <a:custGeom>
              <a:avLst/>
              <a:gdLst>
                <a:gd name="T0" fmla="*/ 0 w 1104"/>
                <a:gd name="T1" fmla="*/ 1200 h 904"/>
                <a:gd name="T2" fmla="*/ 109 w 1104"/>
                <a:gd name="T3" fmla="*/ 632 h 904"/>
                <a:gd name="T4" fmla="*/ 164 w 1104"/>
                <a:gd name="T5" fmla="*/ 1010 h 904"/>
                <a:gd name="T6" fmla="*/ 219 w 1104"/>
                <a:gd name="T7" fmla="*/ 253 h 904"/>
                <a:gd name="T8" fmla="*/ 273 w 1104"/>
                <a:gd name="T9" fmla="*/ 443 h 904"/>
                <a:gd name="T10" fmla="*/ 327 w 1104"/>
                <a:gd name="T11" fmla="*/ 1673 h 904"/>
                <a:gd name="T12" fmla="*/ 382 w 1104"/>
                <a:gd name="T13" fmla="*/ 1106 h 904"/>
                <a:gd name="T14" fmla="*/ 436 w 1104"/>
                <a:gd name="T15" fmla="*/ 1484 h 904"/>
                <a:gd name="T16" fmla="*/ 491 w 1104"/>
                <a:gd name="T17" fmla="*/ 726 h 904"/>
                <a:gd name="T18" fmla="*/ 546 w 1104"/>
                <a:gd name="T19" fmla="*/ 1010 h 904"/>
                <a:gd name="T20" fmla="*/ 763 w 1104"/>
                <a:gd name="T21" fmla="*/ 820 h 904"/>
                <a:gd name="T22" fmla="*/ 873 w 1104"/>
                <a:gd name="T23" fmla="*/ 1010 h 904"/>
                <a:gd name="T24" fmla="*/ 982 w 1104"/>
                <a:gd name="T25" fmla="*/ 1484 h 904"/>
                <a:gd name="T26" fmla="*/ 1091 w 1104"/>
                <a:gd name="T27" fmla="*/ 157 h 904"/>
                <a:gd name="T28" fmla="*/ 1255 w 1104"/>
                <a:gd name="T29" fmla="*/ 537 h 90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104"/>
                <a:gd name="T46" fmla="*/ 0 h 904"/>
                <a:gd name="T47" fmla="*/ 1104 w 1104"/>
                <a:gd name="T48" fmla="*/ 904 h 90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104" h="904">
                  <a:moveTo>
                    <a:pt x="0" y="608"/>
                  </a:moveTo>
                  <a:cubicBezTo>
                    <a:pt x="36" y="472"/>
                    <a:pt x="72" y="336"/>
                    <a:pt x="96" y="320"/>
                  </a:cubicBezTo>
                  <a:cubicBezTo>
                    <a:pt x="120" y="304"/>
                    <a:pt x="128" y="544"/>
                    <a:pt x="144" y="512"/>
                  </a:cubicBezTo>
                  <a:cubicBezTo>
                    <a:pt x="160" y="480"/>
                    <a:pt x="176" y="176"/>
                    <a:pt x="192" y="128"/>
                  </a:cubicBezTo>
                  <a:cubicBezTo>
                    <a:pt x="208" y="80"/>
                    <a:pt x="224" y="104"/>
                    <a:pt x="240" y="224"/>
                  </a:cubicBezTo>
                  <a:cubicBezTo>
                    <a:pt x="256" y="344"/>
                    <a:pt x="272" y="792"/>
                    <a:pt x="288" y="848"/>
                  </a:cubicBezTo>
                  <a:cubicBezTo>
                    <a:pt x="304" y="904"/>
                    <a:pt x="320" y="576"/>
                    <a:pt x="336" y="560"/>
                  </a:cubicBezTo>
                  <a:cubicBezTo>
                    <a:pt x="352" y="544"/>
                    <a:pt x="368" y="784"/>
                    <a:pt x="384" y="752"/>
                  </a:cubicBezTo>
                  <a:cubicBezTo>
                    <a:pt x="400" y="720"/>
                    <a:pt x="416" y="408"/>
                    <a:pt x="432" y="368"/>
                  </a:cubicBezTo>
                  <a:cubicBezTo>
                    <a:pt x="448" y="328"/>
                    <a:pt x="440" y="504"/>
                    <a:pt x="480" y="512"/>
                  </a:cubicBezTo>
                  <a:cubicBezTo>
                    <a:pt x="520" y="520"/>
                    <a:pt x="624" y="416"/>
                    <a:pt x="672" y="416"/>
                  </a:cubicBezTo>
                  <a:cubicBezTo>
                    <a:pt x="720" y="416"/>
                    <a:pt x="736" y="456"/>
                    <a:pt x="768" y="512"/>
                  </a:cubicBezTo>
                  <a:cubicBezTo>
                    <a:pt x="800" y="568"/>
                    <a:pt x="832" y="824"/>
                    <a:pt x="864" y="752"/>
                  </a:cubicBezTo>
                  <a:cubicBezTo>
                    <a:pt x="896" y="680"/>
                    <a:pt x="920" y="160"/>
                    <a:pt x="960" y="80"/>
                  </a:cubicBezTo>
                  <a:cubicBezTo>
                    <a:pt x="1000" y="0"/>
                    <a:pt x="1052" y="136"/>
                    <a:pt x="1104" y="272"/>
                  </a:cubicBezTo>
                </a:path>
              </a:pathLst>
            </a:custGeom>
            <a:noFill/>
            <a:ln w="28575" cmpd="sng">
              <a:solidFill>
                <a:srgbClr val="D60093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grpSp>
          <p:nvGrpSpPr>
            <p:cNvPr id="51329" name="Group 1112"/>
            <p:cNvGrpSpPr>
              <a:grpSpLocks/>
            </p:cNvGrpSpPr>
            <p:nvPr/>
          </p:nvGrpSpPr>
          <p:grpSpPr bwMode="auto">
            <a:xfrm>
              <a:off x="902766" y="2260164"/>
              <a:ext cx="2057400" cy="1762962"/>
              <a:chOff x="672" y="1560"/>
              <a:chExt cx="1584" cy="1288"/>
            </a:xfrm>
          </p:grpSpPr>
          <p:sp>
            <p:nvSpPr>
              <p:cNvPr id="51330" name="Freeform 1113"/>
              <p:cNvSpPr>
                <a:spLocks/>
              </p:cNvSpPr>
              <p:nvPr/>
            </p:nvSpPr>
            <p:spPr bwMode="auto">
              <a:xfrm>
                <a:off x="768" y="1560"/>
                <a:ext cx="1248" cy="1288"/>
              </a:xfrm>
              <a:custGeom>
                <a:avLst/>
                <a:gdLst>
                  <a:gd name="T0" fmla="*/ 0 w 1248"/>
                  <a:gd name="T1" fmla="*/ 840 h 1288"/>
                  <a:gd name="T2" fmla="*/ 48 w 1248"/>
                  <a:gd name="T3" fmla="*/ 744 h 1288"/>
                  <a:gd name="T4" fmla="*/ 96 w 1248"/>
                  <a:gd name="T5" fmla="*/ 744 h 1288"/>
                  <a:gd name="T6" fmla="*/ 144 w 1248"/>
                  <a:gd name="T7" fmla="*/ 936 h 1288"/>
                  <a:gd name="T8" fmla="*/ 192 w 1248"/>
                  <a:gd name="T9" fmla="*/ 792 h 1288"/>
                  <a:gd name="T10" fmla="*/ 288 w 1248"/>
                  <a:gd name="T11" fmla="*/ 936 h 1288"/>
                  <a:gd name="T12" fmla="*/ 336 w 1248"/>
                  <a:gd name="T13" fmla="*/ 648 h 1288"/>
                  <a:gd name="T14" fmla="*/ 384 w 1248"/>
                  <a:gd name="T15" fmla="*/ 744 h 1288"/>
                  <a:gd name="T16" fmla="*/ 528 w 1248"/>
                  <a:gd name="T17" fmla="*/ 504 h 1288"/>
                  <a:gd name="T18" fmla="*/ 576 w 1248"/>
                  <a:gd name="T19" fmla="*/ 1224 h 1288"/>
                  <a:gd name="T20" fmla="*/ 672 w 1248"/>
                  <a:gd name="T21" fmla="*/ 120 h 1288"/>
                  <a:gd name="T22" fmla="*/ 768 w 1248"/>
                  <a:gd name="T23" fmla="*/ 504 h 1288"/>
                  <a:gd name="T24" fmla="*/ 1056 w 1248"/>
                  <a:gd name="T25" fmla="*/ 408 h 1288"/>
                  <a:gd name="T26" fmla="*/ 1248 w 1248"/>
                  <a:gd name="T27" fmla="*/ 936 h 1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48"/>
                  <a:gd name="T43" fmla="*/ 0 h 1288"/>
                  <a:gd name="T44" fmla="*/ 1248 w 1248"/>
                  <a:gd name="T45" fmla="*/ 1288 h 1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48" h="1288">
                    <a:moveTo>
                      <a:pt x="0" y="840"/>
                    </a:moveTo>
                    <a:cubicBezTo>
                      <a:pt x="16" y="800"/>
                      <a:pt x="32" y="760"/>
                      <a:pt x="48" y="744"/>
                    </a:cubicBezTo>
                    <a:cubicBezTo>
                      <a:pt x="64" y="728"/>
                      <a:pt x="80" y="712"/>
                      <a:pt x="96" y="744"/>
                    </a:cubicBezTo>
                    <a:cubicBezTo>
                      <a:pt x="112" y="776"/>
                      <a:pt x="128" y="928"/>
                      <a:pt x="144" y="936"/>
                    </a:cubicBezTo>
                    <a:cubicBezTo>
                      <a:pt x="160" y="944"/>
                      <a:pt x="168" y="792"/>
                      <a:pt x="192" y="792"/>
                    </a:cubicBezTo>
                    <a:cubicBezTo>
                      <a:pt x="216" y="792"/>
                      <a:pt x="264" y="960"/>
                      <a:pt x="288" y="936"/>
                    </a:cubicBezTo>
                    <a:cubicBezTo>
                      <a:pt x="312" y="912"/>
                      <a:pt x="320" y="680"/>
                      <a:pt x="336" y="648"/>
                    </a:cubicBezTo>
                    <a:cubicBezTo>
                      <a:pt x="352" y="616"/>
                      <a:pt x="352" y="768"/>
                      <a:pt x="384" y="744"/>
                    </a:cubicBezTo>
                    <a:cubicBezTo>
                      <a:pt x="416" y="720"/>
                      <a:pt x="496" y="424"/>
                      <a:pt x="528" y="504"/>
                    </a:cubicBezTo>
                    <a:cubicBezTo>
                      <a:pt x="560" y="584"/>
                      <a:pt x="552" y="1288"/>
                      <a:pt x="576" y="1224"/>
                    </a:cubicBezTo>
                    <a:cubicBezTo>
                      <a:pt x="600" y="1160"/>
                      <a:pt x="640" y="240"/>
                      <a:pt x="672" y="120"/>
                    </a:cubicBezTo>
                    <a:cubicBezTo>
                      <a:pt x="704" y="0"/>
                      <a:pt x="704" y="456"/>
                      <a:pt x="768" y="504"/>
                    </a:cubicBezTo>
                    <a:cubicBezTo>
                      <a:pt x="832" y="552"/>
                      <a:pt x="976" y="336"/>
                      <a:pt x="1056" y="408"/>
                    </a:cubicBezTo>
                    <a:cubicBezTo>
                      <a:pt x="1136" y="480"/>
                      <a:pt x="1192" y="708"/>
                      <a:pt x="1248" y="936"/>
                    </a:cubicBezTo>
                  </a:path>
                </a:pathLst>
              </a:custGeom>
              <a:noFill/>
              <a:ln w="28575" cmpd="sng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51331" name="Line 1114"/>
              <p:cNvSpPr>
                <a:spLocks noChangeShapeType="1"/>
              </p:cNvSpPr>
              <p:nvPr/>
            </p:nvSpPr>
            <p:spPr bwMode="auto">
              <a:xfrm>
                <a:off x="672" y="2352"/>
                <a:ext cx="158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51332" name="Line 1115"/>
              <p:cNvSpPr>
                <a:spLocks noChangeShapeType="1"/>
              </p:cNvSpPr>
              <p:nvPr/>
            </p:nvSpPr>
            <p:spPr bwMode="auto">
              <a:xfrm flipV="1">
                <a:off x="720" y="1680"/>
                <a:ext cx="0" cy="110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</p:grpSp>
        <p:graphicFrame>
          <p:nvGraphicFramePr>
            <p:cNvPr id="160" name="Obiekt 15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5804988"/>
                </p:ext>
              </p:extLst>
            </p:nvPr>
          </p:nvGraphicFramePr>
          <p:xfrm>
            <a:off x="398710" y="2764220"/>
            <a:ext cx="292224" cy="4383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82568" name="Równanie" r:id="rId4" imgW="152280" imgH="228600" progId="Equation.3">
                    <p:embed/>
                  </p:oleObj>
                </mc:Choice>
                <mc:Fallback>
                  <p:oleObj name="Równanie" r:id="rId4" imgW="152280" imgH="228600" progId="Equation.3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8710" y="2764220"/>
                          <a:ext cx="292224" cy="43833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3" name="Grupa 2"/>
            <p:cNvGrpSpPr/>
            <p:nvPr/>
          </p:nvGrpSpPr>
          <p:grpSpPr>
            <a:xfrm>
              <a:off x="3275856" y="2690624"/>
              <a:ext cx="2085619" cy="1296988"/>
              <a:chOff x="4136778" y="2635324"/>
              <a:chExt cx="2085619" cy="1296988"/>
            </a:xfrm>
          </p:grpSpPr>
          <p:grpSp>
            <p:nvGrpSpPr>
              <p:cNvPr id="70" name="Grupa 69"/>
              <p:cNvGrpSpPr/>
              <p:nvPr/>
            </p:nvGrpSpPr>
            <p:grpSpPr>
              <a:xfrm>
                <a:off x="4136778" y="2635324"/>
                <a:ext cx="1027112" cy="1296988"/>
                <a:chOff x="4208786" y="3211388"/>
                <a:chExt cx="1027112" cy="1296988"/>
              </a:xfrm>
            </p:grpSpPr>
            <p:sp>
              <p:nvSpPr>
                <p:cNvPr id="18" name="Rectangle 1040"/>
                <p:cNvSpPr>
                  <a:spLocks noChangeArrowheads="1"/>
                </p:cNvSpPr>
                <p:nvPr/>
              </p:nvSpPr>
              <p:spPr bwMode="auto">
                <a:xfrm rot="16200000">
                  <a:off x="4076229" y="3348707"/>
                  <a:ext cx="1295400" cy="1023938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9" name="Rectangle 1041"/>
                <p:cNvSpPr>
                  <a:spLocks noChangeArrowheads="1"/>
                </p:cNvSpPr>
                <p:nvPr/>
              </p:nvSpPr>
              <p:spPr bwMode="auto">
                <a:xfrm rot="16200000">
                  <a:off x="4076229" y="3348707"/>
                  <a:ext cx="1295400" cy="1023938"/>
                </a:xfrm>
                <a:prstGeom prst="rect">
                  <a:avLst/>
                </a:prstGeom>
                <a:noFill/>
                <a:ln w="2857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0" name="Line 1042"/>
                <p:cNvSpPr>
                  <a:spLocks noChangeShapeType="1"/>
                </p:cNvSpPr>
                <p:nvPr/>
              </p:nvSpPr>
              <p:spPr bwMode="auto">
                <a:xfrm rot="16200000">
                  <a:off x="3561879" y="3859882"/>
                  <a:ext cx="1295400" cy="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1" name="Line 1043"/>
                <p:cNvSpPr>
                  <a:spLocks noChangeShapeType="1"/>
                </p:cNvSpPr>
                <p:nvPr/>
              </p:nvSpPr>
              <p:spPr bwMode="auto">
                <a:xfrm rot="16200000">
                  <a:off x="4585816" y="3859882"/>
                  <a:ext cx="1295400" cy="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" name="Line 1044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4722341" y="2699419"/>
                  <a:ext cx="0" cy="102393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" name="Line 1045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4722341" y="3994819"/>
                  <a:ext cx="0" cy="102393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4" name="Line 1046"/>
                <p:cNvSpPr>
                  <a:spLocks noChangeShapeType="1"/>
                </p:cNvSpPr>
                <p:nvPr/>
              </p:nvSpPr>
              <p:spPr bwMode="auto">
                <a:xfrm rot="16200000">
                  <a:off x="4585816" y="3859882"/>
                  <a:ext cx="1295400" cy="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5" name="Line 1047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4722341" y="3994819"/>
                  <a:ext cx="0" cy="102393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6" name="Line 1048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227166" y="4501232"/>
                  <a:ext cx="0" cy="1270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7" name="Line 1049"/>
                <p:cNvSpPr>
                  <a:spLocks noChangeShapeType="1"/>
                </p:cNvSpPr>
                <p:nvPr/>
              </p:nvSpPr>
              <p:spPr bwMode="auto">
                <a:xfrm rot="16200000">
                  <a:off x="4215929" y="4501232"/>
                  <a:ext cx="0" cy="11113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8" name="Line 1050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227166" y="4372644"/>
                  <a:ext cx="0" cy="1270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9" name="Line 1051"/>
                <p:cNvSpPr>
                  <a:spLocks noChangeShapeType="1"/>
                </p:cNvSpPr>
                <p:nvPr/>
              </p:nvSpPr>
              <p:spPr bwMode="auto">
                <a:xfrm rot="16200000">
                  <a:off x="4215929" y="4372644"/>
                  <a:ext cx="0" cy="11113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0" name="Line 1052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227166" y="4242469"/>
                  <a:ext cx="0" cy="1270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1" name="Line 1053"/>
                <p:cNvSpPr>
                  <a:spLocks noChangeShapeType="1"/>
                </p:cNvSpPr>
                <p:nvPr/>
              </p:nvSpPr>
              <p:spPr bwMode="auto">
                <a:xfrm rot="16200000">
                  <a:off x="4215929" y="4242469"/>
                  <a:ext cx="0" cy="11113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2" name="Line 1054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227166" y="4113882"/>
                  <a:ext cx="0" cy="1270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3" name="Line 1055"/>
                <p:cNvSpPr>
                  <a:spLocks noChangeShapeType="1"/>
                </p:cNvSpPr>
                <p:nvPr/>
              </p:nvSpPr>
              <p:spPr bwMode="auto">
                <a:xfrm rot="16200000">
                  <a:off x="4215929" y="4113882"/>
                  <a:ext cx="0" cy="11113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4" name="Line 1056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225579" y="3982119"/>
                  <a:ext cx="1588" cy="1270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5" name="Line 1057"/>
                <p:cNvSpPr>
                  <a:spLocks noChangeShapeType="1"/>
                </p:cNvSpPr>
                <p:nvPr/>
              </p:nvSpPr>
              <p:spPr bwMode="auto">
                <a:xfrm rot="16200000">
                  <a:off x="4214341" y="3982119"/>
                  <a:ext cx="1588" cy="11113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6" name="Line 1058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225579" y="3853532"/>
                  <a:ext cx="1588" cy="1270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7" name="Line 1059"/>
                <p:cNvSpPr>
                  <a:spLocks noChangeShapeType="1"/>
                </p:cNvSpPr>
                <p:nvPr/>
              </p:nvSpPr>
              <p:spPr bwMode="auto">
                <a:xfrm rot="16200000">
                  <a:off x="4214341" y="3853532"/>
                  <a:ext cx="1588" cy="11113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8" name="Line 1060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225579" y="3723357"/>
                  <a:ext cx="1588" cy="1270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9" name="Line 1061"/>
                <p:cNvSpPr>
                  <a:spLocks noChangeShapeType="1"/>
                </p:cNvSpPr>
                <p:nvPr/>
              </p:nvSpPr>
              <p:spPr bwMode="auto">
                <a:xfrm rot="16200000">
                  <a:off x="4214341" y="3723357"/>
                  <a:ext cx="1588" cy="11113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40" name="Line 1062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227166" y="3594769"/>
                  <a:ext cx="0" cy="1270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41" name="Line 1063"/>
                <p:cNvSpPr>
                  <a:spLocks noChangeShapeType="1"/>
                </p:cNvSpPr>
                <p:nvPr/>
              </p:nvSpPr>
              <p:spPr bwMode="auto">
                <a:xfrm rot="16200000">
                  <a:off x="4215929" y="3594769"/>
                  <a:ext cx="0" cy="11113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42" name="Line 1064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227166" y="3464594"/>
                  <a:ext cx="0" cy="1270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43" name="Line 1065"/>
                <p:cNvSpPr>
                  <a:spLocks noChangeShapeType="1"/>
                </p:cNvSpPr>
                <p:nvPr/>
              </p:nvSpPr>
              <p:spPr bwMode="auto">
                <a:xfrm rot="16200000">
                  <a:off x="4215929" y="3464594"/>
                  <a:ext cx="0" cy="11113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44" name="Line 1066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225579" y="3336007"/>
                  <a:ext cx="1588" cy="1270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45" name="Line 1067"/>
                <p:cNvSpPr>
                  <a:spLocks noChangeShapeType="1"/>
                </p:cNvSpPr>
                <p:nvPr/>
              </p:nvSpPr>
              <p:spPr bwMode="auto">
                <a:xfrm rot="16200000">
                  <a:off x="4214341" y="3336007"/>
                  <a:ext cx="1588" cy="11113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46" name="Line 1068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227166" y="3205832"/>
                  <a:ext cx="0" cy="1270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47" name="Line 1069"/>
                <p:cNvSpPr>
                  <a:spLocks noChangeShapeType="1"/>
                </p:cNvSpPr>
                <p:nvPr/>
              </p:nvSpPr>
              <p:spPr bwMode="auto">
                <a:xfrm rot="16200000">
                  <a:off x="4215929" y="3205832"/>
                  <a:ext cx="0" cy="11113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48" name="Line 1070"/>
                <p:cNvSpPr>
                  <a:spLocks noChangeShapeType="1"/>
                </p:cNvSpPr>
                <p:nvPr/>
              </p:nvSpPr>
              <p:spPr bwMode="auto">
                <a:xfrm rot="16200000">
                  <a:off x="5227166" y="4501232"/>
                  <a:ext cx="11113" cy="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49" name="Line 1071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5227166" y="3218532"/>
                  <a:ext cx="12700" cy="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0" name="Line 1073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5098579" y="3218532"/>
                  <a:ext cx="12700" cy="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1" name="Line 1075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4969991" y="3218532"/>
                  <a:ext cx="12700" cy="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2" name="Line 1077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4841404" y="3218532"/>
                  <a:ext cx="12700" cy="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3" name="Line 1079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4715991" y="3216944"/>
                  <a:ext cx="12700" cy="15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4" name="Line 1081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4587404" y="3216944"/>
                  <a:ext cx="12700" cy="15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5" name="Line 1083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4458816" y="3218532"/>
                  <a:ext cx="12700" cy="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6" name="Line 1085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4330229" y="3218532"/>
                  <a:ext cx="12700" cy="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7" name="Line 1086"/>
                <p:cNvSpPr>
                  <a:spLocks noChangeShapeType="1"/>
                </p:cNvSpPr>
                <p:nvPr/>
              </p:nvSpPr>
              <p:spPr bwMode="auto">
                <a:xfrm rot="16200000">
                  <a:off x="4203229" y="4501232"/>
                  <a:ext cx="11113" cy="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8" name="Line 1087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4203229" y="3218532"/>
                  <a:ext cx="12700" cy="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9" name="Line 1088"/>
                <p:cNvSpPr>
                  <a:spLocks noChangeShapeType="1"/>
                </p:cNvSpPr>
                <p:nvPr/>
              </p:nvSpPr>
              <p:spPr bwMode="auto">
                <a:xfrm rot="16200000">
                  <a:off x="3561879" y="3859882"/>
                  <a:ext cx="1295400" cy="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60" name="Line 1089"/>
                <p:cNvSpPr>
                  <a:spLocks noChangeShapeType="1"/>
                </p:cNvSpPr>
                <p:nvPr/>
              </p:nvSpPr>
              <p:spPr bwMode="auto">
                <a:xfrm rot="16200000">
                  <a:off x="4585816" y="3859882"/>
                  <a:ext cx="1295400" cy="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61" name="Line 1090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4722341" y="2699419"/>
                  <a:ext cx="0" cy="102393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62" name="Line 1091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4722341" y="3994819"/>
                  <a:ext cx="0" cy="102393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63" name="Freeform 1092"/>
                <p:cNvSpPr>
                  <a:spLocks/>
                </p:cNvSpPr>
                <p:nvPr/>
              </p:nvSpPr>
              <p:spPr bwMode="auto">
                <a:xfrm rot="16200000">
                  <a:off x="5085879" y="4361532"/>
                  <a:ext cx="276225" cy="14288"/>
                </a:xfrm>
                <a:custGeom>
                  <a:avLst/>
                  <a:gdLst>
                    <a:gd name="T0" fmla="*/ 1 w 762"/>
                    <a:gd name="T1" fmla="*/ 2 h 42"/>
                    <a:gd name="T2" fmla="*/ 2 w 762"/>
                    <a:gd name="T3" fmla="*/ 2 h 42"/>
                    <a:gd name="T4" fmla="*/ 3 w 762"/>
                    <a:gd name="T5" fmla="*/ 2 h 42"/>
                    <a:gd name="T6" fmla="*/ 3 w 762"/>
                    <a:gd name="T7" fmla="*/ 2 h 42"/>
                    <a:gd name="T8" fmla="*/ 4 w 762"/>
                    <a:gd name="T9" fmla="*/ 2 h 42"/>
                    <a:gd name="T10" fmla="*/ 5 w 762"/>
                    <a:gd name="T11" fmla="*/ 2 h 42"/>
                    <a:gd name="T12" fmla="*/ 6 w 762"/>
                    <a:gd name="T13" fmla="*/ 2 h 42"/>
                    <a:gd name="T14" fmla="*/ 7 w 762"/>
                    <a:gd name="T15" fmla="*/ 2 h 42"/>
                    <a:gd name="T16" fmla="*/ 8 w 762"/>
                    <a:gd name="T17" fmla="*/ 2 h 42"/>
                    <a:gd name="T18" fmla="*/ 9 w 762"/>
                    <a:gd name="T19" fmla="*/ 2 h 42"/>
                    <a:gd name="T20" fmla="*/ 10 w 762"/>
                    <a:gd name="T21" fmla="*/ 2 h 42"/>
                    <a:gd name="T22" fmla="*/ 11 w 762"/>
                    <a:gd name="T23" fmla="*/ 2 h 42"/>
                    <a:gd name="T24" fmla="*/ 12 w 762"/>
                    <a:gd name="T25" fmla="*/ 2 h 42"/>
                    <a:gd name="T26" fmla="*/ 13 w 762"/>
                    <a:gd name="T27" fmla="*/ 2 h 42"/>
                    <a:gd name="T28" fmla="*/ 14 w 762"/>
                    <a:gd name="T29" fmla="*/ 2 h 42"/>
                    <a:gd name="T30" fmla="*/ 15 w 762"/>
                    <a:gd name="T31" fmla="*/ 2 h 42"/>
                    <a:gd name="T32" fmla="*/ 16 w 762"/>
                    <a:gd name="T33" fmla="*/ 2 h 42"/>
                    <a:gd name="T34" fmla="*/ 17 w 762"/>
                    <a:gd name="T35" fmla="*/ 2 h 42"/>
                    <a:gd name="T36" fmla="*/ 18 w 762"/>
                    <a:gd name="T37" fmla="*/ 2 h 42"/>
                    <a:gd name="T38" fmla="*/ 18 w 762"/>
                    <a:gd name="T39" fmla="*/ 2 h 42"/>
                    <a:gd name="T40" fmla="*/ 19 w 762"/>
                    <a:gd name="T41" fmla="*/ 2 h 42"/>
                    <a:gd name="T42" fmla="*/ 20 w 762"/>
                    <a:gd name="T43" fmla="*/ 2 h 42"/>
                    <a:gd name="T44" fmla="*/ 21 w 762"/>
                    <a:gd name="T45" fmla="*/ 2 h 42"/>
                    <a:gd name="T46" fmla="*/ 22 w 762"/>
                    <a:gd name="T47" fmla="*/ 2 h 42"/>
                    <a:gd name="T48" fmla="*/ 23 w 762"/>
                    <a:gd name="T49" fmla="*/ 2 h 42"/>
                    <a:gd name="T50" fmla="*/ 24 w 762"/>
                    <a:gd name="T51" fmla="*/ 2 h 42"/>
                    <a:gd name="T52" fmla="*/ 25 w 762"/>
                    <a:gd name="T53" fmla="*/ 2 h 42"/>
                    <a:gd name="T54" fmla="*/ 26 w 762"/>
                    <a:gd name="T55" fmla="*/ 2 h 42"/>
                    <a:gd name="T56" fmla="*/ 27 w 762"/>
                    <a:gd name="T57" fmla="*/ 2 h 42"/>
                    <a:gd name="T58" fmla="*/ 28 w 762"/>
                    <a:gd name="T59" fmla="*/ 2 h 42"/>
                    <a:gd name="T60" fmla="*/ 29 w 762"/>
                    <a:gd name="T61" fmla="*/ 2 h 42"/>
                    <a:gd name="T62" fmla="*/ 30 w 762"/>
                    <a:gd name="T63" fmla="*/ 2 h 42"/>
                    <a:gd name="T64" fmla="*/ 31 w 762"/>
                    <a:gd name="T65" fmla="*/ 2 h 42"/>
                    <a:gd name="T66" fmla="*/ 32 w 762"/>
                    <a:gd name="T67" fmla="*/ 1 h 42"/>
                    <a:gd name="T68" fmla="*/ 32 w 762"/>
                    <a:gd name="T69" fmla="*/ 1 h 42"/>
                    <a:gd name="T70" fmla="*/ 34 w 762"/>
                    <a:gd name="T71" fmla="*/ 1 h 42"/>
                    <a:gd name="T72" fmla="*/ 34 w 762"/>
                    <a:gd name="T73" fmla="*/ 1 h 42"/>
                    <a:gd name="T74" fmla="*/ 35 w 762"/>
                    <a:gd name="T75" fmla="*/ 1 h 42"/>
                    <a:gd name="T76" fmla="*/ 36 w 762"/>
                    <a:gd name="T77" fmla="*/ 1 h 42"/>
                    <a:gd name="T78" fmla="*/ 37 w 762"/>
                    <a:gd name="T79" fmla="*/ 1 h 42"/>
                    <a:gd name="T80" fmla="*/ 38 w 762"/>
                    <a:gd name="T81" fmla="*/ 0 h 42"/>
                    <a:gd name="T82" fmla="*/ 39 w 762"/>
                    <a:gd name="T83" fmla="*/ 0 h 42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762"/>
                    <a:gd name="T127" fmla="*/ 0 h 42"/>
                    <a:gd name="T128" fmla="*/ 762 w 762"/>
                    <a:gd name="T129" fmla="*/ 42 h 42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762" h="42">
                      <a:moveTo>
                        <a:pt x="0" y="42"/>
                      </a:moveTo>
                      <a:lnTo>
                        <a:pt x="6" y="42"/>
                      </a:lnTo>
                      <a:lnTo>
                        <a:pt x="12" y="42"/>
                      </a:lnTo>
                      <a:lnTo>
                        <a:pt x="18" y="42"/>
                      </a:lnTo>
                      <a:lnTo>
                        <a:pt x="24" y="42"/>
                      </a:lnTo>
                      <a:lnTo>
                        <a:pt x="30" y="42"/>
                      </a:lnTo>
                      <a:lnTo>
                        <a:pt x="36" y="42"/>
                      </a:lnTo>
                      <a:lnTo>
                        <a:pt x="42" y="42"/>
                      </a:lnTo>
                      <a:lnTo>
                        <a:pt x="48" y="42"/>
                      </a:lnTo>
                      <a:lnTo>
                        <a:pt x="54" y="42"/>
                      </a:lnTo>
                      <a:lnTo>
                        <a:pt x="60" y="42"/>
                      </a:lnTo>
                      <a:lnTo>
                        <a:pt x="66" y="42"/>
                      </a:lnTo>
                      <a:lnTo>
                        <a:pt x="72" y="42"/>
                      </a:lnTo>
                      <a:lnTo>
                        <a:pt x="78" y="42"/>
                      </a:lnTo>
                      <a:lnTo>
                        <a:pt x="84" y="42"/>
                      </a:lnTo>
                      <a:lnTo>
                        <a:pt x="90" y="42"/>
                      </a:lnTo>
                      <a:lnTo>
                        <a:pt x="96" y="42"/>
                      </a:lnTo>
                      <a:lnTo>
                        <a:pt x="102" y="42"/>
                      </a:lnTo>
                      <a:lnTo>
                        <a:pt x="108" y="42"/>
                      </a:lnTo>
                      <a:lnTo>
                        <a:pt x="114" y="42"/>
                      </a:lnTo>
                      <a:lnTo>
                        <a:pt x="120" y="42"/>
                      </a:lnTo>
                      <a:lnTo>
                        <a:pt x="126" y="42"/>
                      </a:lnTo>
                      <a:lnTo>
                        <a:pt x="132" y="42"/>
                      </a:lnTo>
                      <a:lnTo>
                        <a:pt x="138" y="42"/>
                      </a:lnTo>
                      <a:lnTo>
                        <a:pt x="144" y="42"/>
                      </a:lnTo>
                      <a:lnTo>
                        <a:pt x="150" y="42"/>
                      </a:lnTo>
                      <a:lnTo>
                        <a:pt x="156" y="42"/>
                      </a:lnTo>
                      <a:lnTo>
                        <a:pt x="162" y="42"/>
                      </a:lnTo>
                      <a:lnTo>
                        <a:pt x="168" y="42"/>
                      </a:lnTo>
                      <a:lnTo>
                        <a:pt x="174" y="42"/>
                      </a:lnTo>
                      <a:lnTo>
                        <a:pt x="180" y="42"/>
                      </a:lnTo>
                      <a:lnTo>
                        <a:pt x="186" y="42"/>
                      </a:lnTo>
                      <a:lnTo>
                        <a:pt x="192" y="42"/>
                      </a:lnTo>
                      <a:lnTo>
                        <a:pt x="198" y="42"/>
                      </a:lnTo>
                      <a:lnTo>
                        <a:pt x="204" y="42"/>
                      </a:lnTo>
                      <a:lnTo>
                        <a:pt x="210" y="42"/>
                      </a:lnTo>
                      <a:lnTo>
                        <a:pt x="216" y="42"/>
                      </a:lnTo>
                      <a:lnTo>
                        <a:pt x="222" y="42"/>
                      </a:lnTo>
                      <a:lnTo>
                        <a:pt x="228" y="42"/>
                      </a:lnTo>
                      <a:lnTo>
                        <a:pt x="234" y="42"/>
                      </a:lnTo>
                      <a:lnTo>
                        <a:pt x="240" y="42"/>
                      </a:lnTo>
                      <a:lnTo>
                        <a:pt x="246" y="42"/>
                      </a:lnTo>
                      <a:lnTo>
                        <a:pt x="252" y="42"/>
                      </a:lnTo>
                      <a:lnTo>
                        <a:pt x="258" y="42"/>
                      </a:lnTo>
                      <a:lnTo>
                        <a:pt x="264" y="42"/>
                      </a:lnTo>
                      <a:lnTo>
                        <a:pt x="270" y="42"/>
                      </a:lnTo>
                      <a:lnTo>
                        <a:pt x="276" y="42"/>
                      </a:lnTo>
                      <a:lnTo>
                        <a:pt x="282" y="42"/>
                      </a:lnTo>
                      <a:lnTo>
                        <a:pt x="288" y="42"/>
                      </a:lnTo>
                      <a:lnTo>
                        <a:pt x="294" y="42"/>
                      </a:lnTo>
                      <a:lnTo>
                        <a:pt x="300" y="42"/>
                      </a:lnTo>
                      <a:lnTo>
                        <a:pt x="306" y="42"/>
                      </a:lnTo>
                      <a:lnTo>
                        <a:pt x="312" y="42"/>
                      </a:lnTo>
                      <a:lnTo>
                        <a:pt x="318" y="42"/>
                      </a:lnTo>
                      <a:lnTo>
                        <a:pt x="324" y="42"/>
                      </a:lnTo>
                      <a:lnTo>
                        <a:pt x="330" y="42"/>
                      </a:lnTo>
                      <a:lnTo>
                        <a:pt x="336" y="42"/>
                      </a:lnTo>
                      <a:lnTo>
                        <a:pt x="342" y="42"/>
                      </a:lnTo>
                      <a:lnTo>
                        <a:pt x="348" y="42"/>
                      </a:lnTo>
                      <a:lnTo>
                        <a:pt x="354" y="42"/>
                      </a:lnTo>
                      <a:lnTo>
                        <a:pt x="360" y="42"/>
                      </a:lnTo>
                      <a:lnTo>
                        <a:pt x="366" y="42"/>
                      </a:lnTo>
                      <a:lnTo>
                        <a:pt x="372" y="42"/>
                      </a:lnTo>
                      <a:lnTo>
                        <a:pt x="378" y="42"/>
                      </a:lnTo>
                      <a:lnTo>
                        <a:pt x="384" y="42"/>
                      </a:lnTo>
                      <a:lnTo>
                        <a:pt x="390" y="42"/>
                      </a:lnTo>
                      <a:lnTo>
                        <a:pt x="396" y="42"/>
                      </a:lnTo>
                      <a:lnTo>
                        <a:pt x="402" y="42"/>
                      </a:lnTo>
                      <a:lnTo>
                        <a:pt x="408" y="42"/>
                      </a:lnTo>
                      <a:lnTo>
                        <a:pt x="414" y="42"/>
                      </a:lnTo>
                      <a:lnTo>
                        <a:pt x="420" y="42"/>
                      </a:lnTo>
                      <a:lnTo>
                        <a:pt x="426" y="42"/>
                      </a:lnTo>
                      <a:lnTo>
                        <a:pt x="432" y="42"/>
                      </a:lnTo>
                      <a:lnTo>
                        <a:pt x="438" y="42"/>
                      </a:lnTo>
                      <a:lnTo>
                        <a:pt x="444" y="42"/>
                      </a:lnTo>
                      <a:lnTo>
                        <a:pt x="450" y="42"/>
                      </a:lnTo>
                      <a:lnTo>
                        <a:pt x="456" y="42"/>
                      </a:lnTo>
                      <a:lnTo>
                        <a:pt x="462" y="42"/>
                      </a:lnTo>
                      <a:lnTo>
                        <a:pt x="468" y="42"/>
                      </a:lnTo>
                      <a:lnTo>
                        <a:pt x="474" y="42"/>
                      </a:lnTo>
                      <a:lnTo>
                        <a:pt x="480" y="42"/>
                      </a:lnTo>
                      <a:lnTo>
                        <a:pt x="486" y="42"/>
                      </a:lnTo>
                      <a:lnTo>
                        <a:pt x="492" y="42"/>
                      </a:lnTo>
                      <a:lnTo>
                        <a:pt x="498" y="42"/>
                      </a:lnTo>
                      <a:lnTo>
                        <a:pt x="504" y="42"/>
                      </a:lnTo>
                      <a:lnTo>
                        <a:pt x="510" y="42"/>
                      </a:lnTo>
                      <a:lnTo>
                        <a:pt x="516" y="42"/>
                      </a:lnTo>
                      <a:lnTo>
                        <a:pt x="522" y="42"/>
                      </a:lnTo>
                      <a:lnTo>
                        <a:pt x="528" y="42"/>
                      </a:lnTo>
                      <a:lnTo>
                        <a:pt x="534" y="36"/>
                      </a:lnTo>
                      <a:lnTo>
                        <a:pt x="540" y="36"/>
                      </a:lnTo>
                      <a:lnTo>
                        <a:pt x="546" y="36"/>
                      </a:lnTo>
                      <a:lnTo>
                        <a:pt x="552" y="36"/>
                      </a:lnTo>
                      <a:lnTo>
                        <a:pt x="558" y="36"/>
                      </a:lnTo>
                      <a:lnTo>
                        <a:pt x="564" y="36"/>
                      </a:lnTo>
                      <a:lnTo>
                        <a:pt x="570" y="36"/>
                      </a:lnTo>
                      <a:lnTo>
                        <a:pt x="576" y="36"/>
                      </a:lnTo>
                      <a:lnTo>
                        <a:pt x="582" y="36"/>
                      </a:lnTo>
                      <a:lnTo>
                        <a:pt x="588" y="36"/>
                      </a:lnTo>
                      <a:lnTo>
                        <a:pt x="594" y="36"/>
                      </a:lnTo>
                      <a:lnTo>
                        <a:pt x="600" y="36"/>
                      </a:lnTo>
                      <a:lnTo>
                        <a:pt x="606" y="30"/>
                      </a:lnTo>
                      <a:lnTo>
                        <a:pt x="612" y="30"/>
                      </a:lnTo>
                      <a:lnTo>
                        <a:pt x="618" y="30"/>
                      </a:lnTo>
                      <a:lnTo>
                        <a:pt x="624" y="30"/>
                      </a:lnTo>
                      <a:lnTo>
                        <a:pt x="630" y="30"/>
                      </a:lnTo>
                      <a:lnTo>
                        <a:pt x="636" y="30"/>
                      </a:lnTo>
                      <a:lnTo>
                        <a:pt x="642" y="30"/>
                      </a:lnTo>
                      <a:lnTo>
                        <a:pt x="648" y="24"/>
                      </a:lnTo>
                      <a:lnTo>
                        <a:pt x="654" y="24"/>
                      </a:lnTo>
                      <a:lnTo>
                        <a:pt x="660" y="24"/>
                      </a:lnTo>
                      <a:lnTo>
                        <a:pt x="666" y="24"/>
                      </a:lnTo>
                      <a:lnTo>
                        <a:pt x="672" y="24"/>
                      </a:lnTo>
                      <a:lnTo>
                        <a:pt x="678" y="24"/>
                      </a:lnTo>
                      <a:lnTo>
                        <a:pt x="684" y="18"/>
                      </a:lnTo>
                      <a:lnTo>
                        <a:pt x="690" y="18"/>
                      </a:lnTo>
                      <a:lnTo>
                        <a:pt x="696" y="18"/>
                      </a:lnTo>
                      <a:lnTo>
                        <a:pt x="702" y="18"/>
                      </a:lnTo>
                      <a:lnTo>
                        <a:pt x="708" y="12"/>
                      </a:lnTo>
                      <a:lnTo>
                        <a:pt x="714" y="12"/>
                      </a:lnTo>
                      <a:lnTo>
                        <a:pt x="720" y="12"/>
                      </a:lnTo>
                      <a:lnTo>
                        <a:pt x="726" y="12"/>
                      </a:lnTo>
                      <a:lnTo>
                        <a:pt x="732" y="6"/>
                      </a:lnTo>
                      <a:lnTo>
                        <a:pt x="738" y="6"/>
                      </a:lnTo>
                      <a:lnTo>
                        <a:pt x="744" y="6"/>
                      </a:lnTo>
                      <a:lnTo>
                        <a:pt x="750" y="0"/>
                      </a:lnTo>
                      <a:lnTo>
                        <a:pt x="756" y="0"/>
                      </a:lnTo>
                      <a:lnTo>
                        <a:pt x="762" y="0"/>
                      </a:lnTo>
                    </a:path>
                  </a:pathLst>
                </a:custGeom>
                <a:noFill/>
                <a:ln w="28575" cmpd="sng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64" name="Freeform 1093"/>
                <p:cNvSpPr>
                  <a:spLocks/>
                </p:cNvSpPr>
                <p:nvPr/>
              </p:nvSpPr>
              <p:spPr bwMode="auto">
                <a:xfrm rot="16200000">
                  <a:off x="4920779" y="3934494"/>
                  <a:ext cx="196850" cy="395288"/>
                </a:xfrm>
                <a:custGeom>
                  <a:avLst/>
                  <a:gdLst>
                    <a:gd name="T0" fmla="*/ 1 w 540"/>
                    <a:gd name="T1" fmla="*/ 57 h 1086"/>
                    <a:gd name="T2" fmla="*/ 2 w 540"/>
                    <a:gd name="T3" fmla="*/ 56 h 1086"/>
                    <a:gd name="T4" fmla="*/ 3 w 540"/>
                    <a:gd name="T5" fmla="*/ 56 h 1086"/>
                    <a:gd name="T6" fmla="*/ 3 w 540"/>
                    <a:gd name="T7" fmla="*/ 55 h 1086"/>
                    <a:gd name="T8" fmla="*/ 4 w 540"/>
                    <a:gd name="T9" fmla="*/ 55 h 1086"/>
                    <a:gd name="T10" fmla="*/ 5 w 540"/>
                    <a:gd name="T11" fmla="*/ 54 h 1086"/>
                    <a:gd name="T12" fmla="*/ 6 w 540"/>
                    <a:gd name="T13" fmla="*/ 53 h 1086"/>
                    <a:gd name="T14" fmla="*/ 7 w 540"/>
                    <a:gd name="T15" fmla="*/ 52 h 1086"/>
                    <a:gd name="T16" fmla="*/ 8 w 540"/>
                    <a:gd name="T17" fmla="*/ 51 h 1086"/>
                    <a:gd name="T18" fmla="*/ 9 w 540"/>
                    <a:gd name="T19" fmla="*/ 50 h 1086"/>
                    <a:gd name="T20" fmla="*/ 10 w 540"/>
                    <a:gd name="T21" fmla="*/ 50 h 1086"/>
                    <a:gd name="T22" fmla="*/ 11 w 540"/>
                    <a:gd name="T23" fmla="*/ 49 h 1086"/>
                    <a:gd name="T24" fmla="*/ 11 w 540"/>
                    <a:gd name="T25" fmla="*/ 48 h 1086"/>
                    <a:gd name="T26" fmla="*/ 12 w 540"/>
                    <a:gd name="T27" fmla="*/ 47 h 1086"/>
                    <a:gd name="T28" fmla="*/ 13 w 540"/>
                    <a:gd name="T29" fmla="*/ 46 h 1086"/>
                    <a:gd name="T30" fmla="*/ 13 w 540"/>
                    <a:gd name="T31" fmla="*/ 45 h 1086"/>
                    <a:gd name="T32" fmla="*/ 14 w 540"/>
                    <a:gd name="T33" fmla="*/ 44 h 1086"/>
                    <a:gd name="T34" fmla="*/ 14 w 540"/>
                    <a:gd name="T35" fmla="*/ 43 h 1086"/>
                    <a:gd name="T36" fmla="*/ 15 w 540"/>
                    <a:gd name="T37" fmla="*/ 42 h 1086"/>
                    <a:gd name="T38" fmla="*/ 16 w 540"/>
                    <a:gd name="T39" fmla="*/ 41 h 1086"/>
                    <a:gd name="T40" fmla="*/ 16 w 540"/>
                    <a:gd name="T41" fmla="*/ 39 h 1086"/>
                    <a:gd name="T42" fmla="*/ 17 w 540"/>
                    <a:gd name="T43" fmla="*/ 38 h 1086"/>
                    <a:gd name="T44" fmla="*/ 17 w 540"/>
                    <a:gd name="T45" fmla="*/ 37 h 1086"/>
                    <a:gd name="T46" fmla="*/ 18 w 540"/>
                    <a:gd name="T47" fmla="*/ 36 h 1086"/>
                    <a:gd name="T48" fmla="*/ 18 w 540"/>
                    <a:gd name="T49" fmla="*/ 34 h 1086"/>
                    <a:gd name="T50" fmla="*/ 19 w 540"/>
                    <a:gd name="T51" fmla="*/ 33 h 1086"/>
                    <a:gd name="T52" fmla="*/ 20 w 540"/>
                    <a:gd name="T53" fmla="*/ 31 h 1086"/>
                    <a:gd name="T54" fmla="*/ 20 w 540"/>
                    <a:gd name="T55" fmla="*/ 30 h 1086"/>
                    <a:gd name="T56" fmla="*/ 21 w 540"/>
                    <a:gd name="T57" fmla="*/ 28 h 1086"/>
                    <a:gd name="T58" fmla="*/ 21 w 540"/>
                    <a:gd name="T59" fmla="*/ 26 h 1086"/>
                    <a:gd name="T60" fmla="*/ 22 w 540"/>
                    <a:gd name="T61" fmla="*/ 25 h 1086"/>
                    <a:gd name="T62" fmla="*/ 23 w 540"/>
                    <a:gd name="T63" fmla="*/ 23 h 1086"/>
                    <a:gd name="T64" fmla="*/ 23 w 540"/>
                    <a:gd name="T65" fmla="*/ 21 h 1086"/>
                    <a:gd name="T66" fmla="*/ 23 w 540"/>
                    <a:gd name="T67" fmla="*/ 19 h 1086"/>
                    <a:gd name="T68" fmla="*/ 24 w 540"/>
                    <a:gd name="T69" fmla="*/ 17 h 1086"/>
                    <a:gd name="T70" fmla="*/ 25 w 540"/>
                    <a:gd name="T71" fmla="*/ 15 h 1086"/>
                    <a:gd name="T72" fmla="*/ 25 w 540"/>
                    <a:gd name="T73" fmla="*/ 13 h 1086"/>
                    <a:gd name="T74" fmla="*/ 26 w 540"/>
                    <a:gd name="T75" fmla="*/ 11 h 1086"/>
                    <a:gd name="T76" fmla="*/ 26 w 540"/>
                    <a:gd name="T77" fmla="*/ 8 h 1086"/>
                    <a:gd name="T78" fmla="*/ 27 w 540"/>
                    <a:gd name="T79" fmla="*/ 6 h 1086"/>
                    <a:gd name="T80" fmla="*/ 28 w 540"/>
                    <a:gd name="T81" fmla="*/ 4 h 1086"/>
                    <a:gd name="T82" fmla="*/ 28 w 540"/>
                    <a:gd name="T83" fmla="*/ 2 h 108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40"/>
                    <a:gd name="T127" fmla="*/ 0 h 1086"/>
                    <a:gd name="T128" fmla="*/ 540 w 540"/>
                    <a:gd name="T129" fmla="*/ 1086 h 1086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40" h="1086">
                      <a:moveTo>
                        <a:pt x="0" y="1086"/>
                      </a:moveTo>
                      <a:lnTo>
                        <a:pt x="6" y="1080"/>
                      </a:lnTo>
                      <a:lnTo>
                        <a:pt x="12" y="1080"/>
                      </a:lnTo>
                      <a:lnTo>
                        <a:pt x="18" y="1074"/>
                      </a:lnTo>
                      <a:lnTo>
                        <a:pt x="24" y="1074"/>
                      </a:lnTo>
                      <a:lnTo>
                        <a:pt x="30" y="1068"/>
                      </a:lnTo>
                      <a:lnTo>
                        <a:pt x="36" y="1068"/>
                      </a:lnTo>
                      <a:lnTo>
                        <a:pt x="42" y="1062"/>
                      </a:lnTo>
                      <a:lnTo>
                        <a:pt x="48" y="1062"/>
                      </a:lnTo>
                      <a:lnTo>
                        <a:pt x="54" y="1056"/>
                      </a:lnTo>
                      <a:lnTo>
                        <a:pt x="60" y="1056"/>
                      </a:lnTo>
                      <a:lnTo>
                        <a:pt x="66" y="1050"/>
                      </a:lnTo>
                      <a:lnTo>
                        <a:pt x="72" y="1044"/>
                      </a:lnTo>
                      <a:lnTo>
                        <a:pt x="78" y="1044"/>
                      </a:lnTo>
                      <a:lnTo>
                        <a:pt x="84" y="1038"/>
                      </a:lnTo>
                      <a:lnTo>
                        <a:pt x="90" y="1032"/>
                      </a:lnTo>
                      <a:lnTo>
                        <a:pt x="96" y="1032"/>
                      </a:lnTo>
                      <a:lnTo>
                        <a:pt x="102" y="1026"/>
                      </a:lnTo>
                      <a:lnTo>
                        <a:pt x="108" y="1020"/>
                      </a:lnTo>
                      <a:lnTo>
                        <a:pt x="114" y="1020"/>
                      </a:lnTo>
                      <a:lnTo>
                        <a:pt x="120" y="1014"/>
                      </a:lnTo>
                      <a:lnTo>
                        <a:pt x="126" y="1008"/>
                      </a:lnTo>
                      <a:lnTo>
                        <a:pt x="132" y="1002"/>
                      </a:lnTo>
                      <a:lnTo>
                        <a:pt x="138" y="996"/>
                      </a:lnTo>
                      <a:lnTo>
                        <a:pt x="144" y="990"/>
                      </a:lnTo>
                      <a:lnTo>
                        <a:pt x="150" y="990"/>
                      </a:lnTo>
                      <a:lnTo>
                        <a:pt x="156" y="978"/>
                      </a:lnTo>
                      <a:lnTo>
                        <a:pt x="162" y="972"/>
                      </a:lnTo>
                      <a:lnTo>
                        <a:pt x="168" y="966"/>
                      </a:lnTo>
                      <a:lnTo>
                        <a:pt x="174" y="960"/>
                      </a:lnTo>
                      <a:lnTo>
                        <a:pt x="180" y="954"/>
                      </a:lnTo>
                      <a:lnTo>
                        <a:pt x="186" y="948"/>
                      </a:lnTo>
                      <a:lnTo>
                        <a:pt x="192" y="942"/>
                      </a:lnTo>
                      <a:lnTo>
                        <a:pt x="198" y="936"/>
                      </a:lnTo>
                      <a:lnTo>
                        <a:pt x="198" y="930"/>
                      </a:lnTo>
                      <a:lnTo>
                        <a:pt x="210" y="924"/>
                      </a:lnTo>
                      <a:lnTo>
                        <a:pt x="210" y="918"/>
                      </a:lnTo>
                      <a:lnTo>
                        <a:pt x="216" y="912"/>
                      </a:lnTo>
                      <a:lnTo>
                        <a:pt x="216" y="906"/>
                      </a:lnTo>
                      <a:lnTo>
                        <a:pt x="222" y="900"/>
                      </a:lnTo>
                      <a:lnTo>
                        <a:pt x="222" y="894"/>
                      </a:lnTo>
                      <a:lnTo>
                        <a:pt x="234" y="888"/>
                      </a:lnTo>
                      <a:lnTo>
                        <a:pt x="234" y="882"/>
                      </a:lnTo>
                      <a:lnTo>
                        <a:pt x="240" y="876"/>
                      </a:lnTo>
                      <a:lnTo>
                        <a:pt x="240" y="870"/>
                      </a:lnTo>
                      <a:lnTo>
                        <a:pt x="246" y="864"/>
                      </a:lnTo>
                      <a:lnTo>
                        <a:pt x="252" y="858"/>
                      </a:lnTo>
                      <a:lnTo>
                        <a:pt x="252" y="852"/>
                      </a:lnTo>
                      <a:lnTo>
                        <a:pt x="258" y="846"/>
                      </a:lnTo>
                      <a:lnTo>
                        <a:pt x="258" y="840"/>
                      </a:lnTo>
                      <a:lnTo>
                        <a:pt x="264" y="834"/>
                      </a:lnTo>
                      <a:lnTo>
                        <a:pt x="270" y="828"/>
                      </a:lnTo>
                      <a:lnTo>
                        <a:pt x="270" y="822"/>
                      </a:lnTo>
                      <a:lnTo>
                        <a:pt x="276" y="816"/>
                      </a:lnTo>
                      <a:lnTo>
                        <a:pt x="276" y="804"/>
                      </a:lnTo>
                      <a:lnTo>
                        <a:pt x="282" y="798"/>
                      </a:lnTo>
                      <a:lnTo>
                        <a:pt x="288" y="792"/>
                      </a:lnTo>
                      <a:lnTo>
                        <a:pt x="288" y="786"/>
                      </a:lnTo>
                      <a:lnTo>
                        <a:pt x="294" y="780"/>
                      </a:lnTo>
                      <a:lnTo>
                        <a:pt x="294" y="774"/>
                      </a:lnTo>
                      <a:lnTo>
                        <a:pt x="300" y="762"/>
                      </a:lnTo>
                      <a:lnTo>
                        <a:pt x="306" y="756"/>
                      </a:lnTo>
                      <a:lnTo>
                        <a:pt x="306" y="750"/>
                      </a:lnTo>
                      <a:lnTo>
                        <a:pt x="312" y="744"/>
                      </a:lnTo>
                      <a:lnTo>
                        <a:pt x="312" y="732"/>
                      </a:lnTo>
                      <a:lnTo>
                        <a:pt x="318" y="726"/>
                      </a:lnTo>
                      <a:lnTo>
                        <a:pt x="324" y="720"/>
                      </a:lnTo>
                      <a:lnTo>
                        <a:pt x="324" y="708"/>
                      </a:lnTo>
                      <a:lnTo>
                        <a:pt x="330" y="702"/>
                      </a:lnTo>
                      <a:lnTo>
                        <a:pt x="330" y="690"/>
                      </a:lnTo>
                      <a:lnTo>
                        <a:pt x="336" y="684"/>
                      </a:lnTo>
                      <a:lnTo>
                        <a:pt x="342" y="678"/>
                      </a:lnTo>
                      <a:lnTo>
                        <a:pt x="342" y="666"/>
                      </a:lnTo>
                      <a:lnTo>
                        <a:pt x="348" y="660"/>
                      </a:lnTo>
                      <a:lnTo>
                        <a:pt x="348" y="648"/>
                      </a:lnTo>
                      <a:lnTo>
                        <a:pt x="354" y="642"/>
                      </a:lnTo>
                      <a:lnTo>
                        <a:pt x="360" y="630"/>
                      </a:lnTo>
                      <a:lnTo>
                        <a:pt x="360" y="624"/>
                      </a:lnTo>
                      <a:lnTo>
                        <a:pt x="366" y="612"/>
                      </a:lnTo>
                      <a:lnTo>
                        <a:pt x="366" y="600"/>
                      </a:lnTo>
                      <a:lnTo>
                        <a:pt x="372" y="594"/>
                      </a:lnTo>
                      <a:lnTo>
                        <a:pt x="372" y="582"/>
                      </a:lnTo>
                      <a:lnTo>
                        <a:pt x="378" y="570"/>
                      </a:lnTo>
                      <a:lnTo>
                        <a:pt x="384" y="564"/>
                      </a:lnTo>
                      <a:lnTo>
                        <a:pt x="384" y="552"/>
                      </a:lnTo>
                      <a:lnTo>
                        <a:pt x="390" y="540"/>
                      </a:lnTo>
                      <a:lnTo>
                        <a:pt x="390" y="534"/>
                      </a:lnTo>
                      <a:lnTo>
                        <a:pt x="396" y="522"/>
                      </a:lnTo>
                      <a:lnTo>
                        <a:pt x="402" y="510"/>
                      </a:lnTo>
                      <a:lnTo>
                        <a:pt x="402" y="498"/>
                      </a:lnTo>
                      <a:lnTo>
                        <a:pt x="408" y="486"/>
                      </a:lnTo>
                      <a:lnTo>
                        <a:pt x="408" y="480"/>
                      </a:lnTo>
                      <a:lnTo>
                        <a:pt x="414" y="468"/>
                      </a:lnTo>
                      <a:lnTo>
                        <a:pt x="420" y="456"/>
                      </a:lnTo>
                      <a:lnTo>
                        <a:pt x="420" y="444"/>
                      </a:lnTo>
                      <a:lnTo>
                        <a:pt x="426" y="432"/>
                      </a:lnTo>
                      <a:lnTo>
                        <a:pt x="426" y="420"/>
                      </a:lnTo>
                      <a:lnTo>
                        <a:pt x="432" y="408"/>
                      </a:lnTo>
                      <a:lnTo>
                        <a:pt x="438" y="396"/>
                      </a:lnTo>
                      <a:lnTo>
                        <a:pt x="438" y="384"/>
                      </a:lnTo>
                      <a:lnTo>
                        <a:pt x="444" y="372"/>
                      </a:lnTo>
                      <a:lnTo>
                        <a:pt x="444" y="360"/>
                      </a:lnTo>
                      <a:lnTo>
                        <a:pt x="450" y="348"/>
                      </a:lnTo>
                      <a:lnTo>
                        <a:pt x="456" y="336"/>
                      </a:lnTo>
                      <a:lnTo>
                        <a:pt x="456" y="324"/>
                      </a:lnTo>
                      <a:lnTo>
                        <a:pt x="462" y="306"/>
                      </a:lnTo>
                      <a:lnTo>
                        <a:pt x="462" y="294"/>
                      </a:lnTo>
                      <a:lnTo>
                        <a:pt x="468" y="282"/>
                      </a:lnTo>
                      <a:lnTo>
                        <a:pt x="474" y="270"/>
                      </a:lnTo>
                      <a:lnTo>
                        <a:pt x="474" y="258"/>
                      </a:lnTo>
                      <a:lnTo>
                        <a:pt x="480" y="240"/>
                      </a:lnTo>
                      <a:lnTo>
                        <a:pt x="480" y="228"/>
                      </a:lnTo>
                      <a:lnTo>
                        <a:pt x="486" y="216"/>
                      </a:lnTo>
                      <a:lnTo>
                        <a:pt x="492" y="204"/>
                      </a:lnTo>
                      <a:lnTo>
                        <a:pt x="492" y="186"/>
                      </a:lnTo>
                      <a:lnTo>
                        <a:pt x="498" y="174"/>
                      </a:lnTo>
                      <a:lnTo>
                        <a:pt x="498" y="162"/>
                      </a:lnTo>
                      <a:lnTo>
                        <a:pt x="504" y="144"/>
                      </a:lnTo>
                      <a:lnTo>
                        <a:pt x="510" y="132"/>
                      </a:lnTo>
                      <a:lnTo>
                        <a:pt x="510" y="114"/>
                      </a:lnTo>
                      <a:lnTo>
                        <a:pt x="516" y="102"/>
                      </a:lnTo>
                      <a:lnTo>
                        <a:pt x="516" y="90"/>
                      </a:lnTo>
                      <a:lnTo>
                        <a:pt x="522" y="72"/>
                      </a:lnTo>
                      <a:lnTo>
                        <a:pt x="528" y="60"/>
                      </a:lnTo>
                      <a:lnTo>
                        <a:pt x="528" y="42"/>
                      </a:lnTo>
                      <a:lnTo>
                        <a:pt x="534" y="30"/>
                      </a:lnTo>
                      <a:lnTo>
                        <a:pt x="534" y="12"/>
                      </a:lnTo>
                      <a:lnTo>
                        <a:pt x="540" y="0"/>
                      </a:lnTo>
                    </a:path>
                  </a:pathLst>
                </a:custGeom>
                <a:noFill/>
                <a:ln w="28575" cmpd="sng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65" name="Freeform 1094"/>
                <p:cNvSpPr>
                  <a:spLocks/>
                </p:cNvSpPr>
                <p:nvPr/>
              </p:nvSpPr>
              <p:spPr bwMode="auto">
                <a:xfrm rot="16200000">
                  <a:off x="4430241" y="3643982"/>
                  <a:ext cx="173038" cy="606425"/>
                </a:xfrm>
                <a:custGeom>
                  <a:avLst/>
                  <a:gdLst>
                    <a:gd name="T0" fmla="*/ 0 w 480"/>
                    <a:gd name="T1" fmla="*/ 85 h 1674"/>
                    <a:gd name="T2" fmla="*/ 1 w 480"/>
                    <a:gd name="T3" fmla="*/ 83 h 1674"/>
                    <a:gd name="T4" fmla="*/ 2 w 480"/>
                    <a:gd name="T5" fmla="*/ 81 h 1674"/>
                    <a:gd name="T6" fmla="*/ 2 w 480"/>
                    <a:gd name="T7" fmla="*/ 78 h 1674"/>
                    <a:gd name="T8" fmla="*/ 2 w 480"/>
                    <a:gd name="T9" fmla="*/ 76 h 1674"/>
                    <a:gd name="T10" fmla="*/ 3 w 480"/>
                    <a:gd name="T11" fmla="*/ 73 h 1674"/>
                    <a:gd name="T12" fmla="*/ 4 w 480"/>
                    <a:gd name="T13" fmla="*/ 70 h 1674"/>
                    <a:gd name="T14" fmla="*/ 4 w 480"/>
                    <a:gd name="T15" fmla="*/ 68 h 1674"/>
                    <a:gd name="T16" fmla="*/ 5 w 480"/>
                    <a:gd name="T17" fmla="*/ 65 h 1674"/>
                    <a:gd name="T18" fmla="*/ 5 w 480"/>
                    <a:gd name="T19" fmla="*/ 63 h 1674"/>
                    <a:gd name="T20" fmla="*/ 6 w 480"/>
                    <a:gd name="T21" fmla="*/ 60 h 1674"/>
                    <a:gd name="T22" fmla="*/ 7 w 480"/>
                    <a:gd name="T23" fmla="*/ 57 h 1674"/>
                    <a:gd name="T24" fmla="*/ 7 w 480"/>
                    <a:gd name="T25" fmla="*/ 54 h 1674"/>
                    <a:gd name="T26" fmla="*/ 7 w 480"/>
                    <a:gd name="T27" fmla="*/ 52 h 1674"/>
                    <a:gd name="T28" fmla="*/ 8 w 480"/>
                    <a:gd name="T29" fmla="*/ 49 h 1674"/>
                    <a:gd name="T30" fmla="*/ 9 w 480"/>
                    <a:gd name="T31" fmla="*/ 47 h 1674"/>
                    <a:gd name="T32" fmla="*/ 9 w 480"/>
                    <a:gd name="T33" fmla="*/ 44 h 1674"/>
                    <a:gd name="T34" fmla="*/ 10 w 480"/>
                    <a:gd name="T35" fmla="*/ 41 h 1674"/>
                    <a:gd name="T36" fmla="*/ 10 w 480"/>
                    <a:gd name="T37" fmla="*/ 39 h 1674"/>
                    <a:gd name="T38" fmla="*/ 11 w 480"/>
                    <a:gd name="T39" fmla="*/ 36 h 1674"/>
                    <a:gd name="T40" fmla="*/ 11 w 480"/>
                    <a:gd name="T41" fmla="*/ 34 h 1674"/>
                    <a:gd name="T42" fmla="*/ 12 w 480"/>
                    <a:gd name="T43" fmla="*/ 31 h 1674"/>
                    <a:gd name="T44" fmla="*/ 12 w 480"/>
                    <a:gd name="T45" fmla="*/ 29 h 1674"/>
                    <a:gd name="T46" fmla="*/ 13 w 480"/>
                    <a:gd name="T47" fmla="*/ 26 h 1674"/>
                    <a:gd name="T48" fmla="*/ 14 w 480"/>
                    <a:gd name="T49" fmla="*/ 24 h 1674"/>
                    <a:gd name="T50" fmla="*/ 14 w 480"/>
                    <a:gd name="T51" fmla="*/ 22 h 1674"/>
                    <a:gd name="T52" fmla="*/ 15 w 480"/>
                    <a:gd name="T53" fmla="*/ 20 h 1674"/>
                    <a:gd name="T54" fmla="*/ 15 w 480"/>
                    <a:gd name="T55" fmla="*/ 18 h 1674"/>
                    <a:gd name="T56" fmla="*/ 16 w 480"/>
                    <a:gd name="T57" fmla="*/ 16 h 1674"/>
                    <a:gd name="T58" fmla="*/ 16 w 480"/>
                    <a:gd name="T59" fmla="*/ 14 h 1674"/>
                    <a:gd name="T60" fmla="*/ 17 w 480"/>
                    <a:gd name="T61" fmla="*/ 13 h 1674"/>
                    <a:gd name="T62" fmla="*/ 17 w 480"/>
                    <a:gd name="T63" fmla="*/ 11 h 1674"/>
                    <a:gd name="T64" fmla="*/ 18 w 480"/>
                    <a:gd name="T65" fmla="*/ 9 h 1674"/>
                    <a:gd name="T66" fmla="*/ 19 w 480"/>
                    <a:gd name="T67" fmla="*/ 8 h 1674"/>
                    <a:gd name="T68" fmla="*/ 19 w 480"/>
                    <a:gd name="T69" fmla="*/ 7 h 1674"/>
                    <a:gd name="T70" fmla="*/ 20 w 480"/>
                    <a:gd name="T71" fmla="*/ 5 h 1674"/>
                    <a:gd name="T72" fmla="*/ 20 w 480"/>
                    <a:gd name="T73" fmla="*/ 4 h 1674"/>
                    <a:gd name="T74" fmla="*/ 21 w 480"/>
                    <a:gd name="T75" fmla="*/ 3 h 1674"/>
                    <a:gd name="T76" fmla="*/ 21 w 480"/>
                    <a:gd name="T77" fmla="*/ 3 h 1674"/>
                    <a:gd name="T78" fmla="*/ 22 w 480"/>
                    <a:gd name="T79" fmla="*/ 1 h 1674"/>
                    <a:gd name="T80" fmla="*/ 23 w 480"/>
                    <a:gd name="T81" fmla="*/ 1 h 1674"/>
                    <a:gd name="T82" fmla="*/ 24 w 480"/>
                    <a:gd name="T83" fmla="*/ 0 h 1674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480"/>
                    <a:gd name="T127" fmla="*/ 0 h 1674"/>
                    <a:gd name="T128" fmla="*/ 480 w 480"/>
                    <a:gd name="T129" fmla="*/ 1674 h 1674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480" h="1674">
                      <a:moveTo>
                        <a:pt x="0" y="1674"/>
                      </a:moveTo>
                      <a:lnTo>
                        <a:pt x="0" y="1656"/>
                      </a:lnTo>
                      <a:lnTo>
                        <a:pt x="6" y="1638"/>
                      </a:lnTo>
                      <a:lnTo>
                        <a:pt x="12" y="1626"/>
                      </a:lnTo>
                      <a:lnTo>
                        <a:pt x="12" y="1608"/>
                      </a:lnTo>
                      <a:lnTo>
                        <a:pt x="18" y="1596"/>
                      </a:lnTo>
                      <a:lnTo>
                        <a:pt x="18" y="1578"/>
                      </a:lnTo>
                      <a:lnTo>
                        <a:pt x="24" y="1560"/>
                      </a:lnTo>
                      <a:lnTo>
                        <a:pt x="30" y="1548"/>
                      </a:lnTo>
                      <a:lnTo>
                        <a:pt x="30" y="1530"/>
                      </a:lnTo>
                      <a:lnTo>
                        <a:pt x="36" y="1512"/>
                      </a:lnTo>
                      <a:lnTo>
                        <a:pt x="36" y="1500"/>
                      </a:lnTo>
                      <a:lnTo>
                        <a:pt x="42" y="1482"/>
                      </a:lnTo>
                      <a:lnTo>
                        <a:pt x="48" y="1464"/>
                      </a:lnTo>
                      <a:lnTo>
                        <a:pt x="48" y="1452"/>
                      </a:lnTo>
                      <a:lnTo>
                        <a:pt x="54" y="1434"/>
                      </a:lnTo>
                      <a:lnTo>
                        <a:pt x="54" y="1416"/>
                      </a:lnTo>
                      <a:lnTo>
                        <a:pt x="60" y="1398"/>
                      </a:lnTo>
                      <a:lnTo>
                        <a:pt x="66" y="1386"/>
                      </a:lnTo>
                      <a:lnTo>
                        <a:pt x="66" y="1368"/>
                      </a:lnTo>
                      <a:lnTo>
                        <a:pt x="72" y="1350"/>
                      </a:lnTo>
                      <a:lnTo>
                        <a:pt x="72" y="1332"/>
                      </a:lnTo>
                      <a:lnTo>
                        <a:pt x="78" y="1320"/>
                      </a:lnTo>
                      <a:lnTo>
                        <a:pt x="84" y="1302"/>
                      </a:lnTo>
                      <a:lnTo>
                        <a:pt x="84" y="1284"/>
                      </a:lnTo>
                      <a:lnTo>
                        <a:pt x="90" y="1266"/>
                      </a:lnTo>
                      <a:lnTo>
                        <a:pt x="90" y="1248"/>
                      </a:lnTo>
                      <a:lnTo>
                        <a:pt x="96" y="1230"/>
                      </a:lnTo>
                      <a:lnTo>
                        <a:pt x="102" y="1218"/>
                      </a:lnTo>
                      <a:lnTo>
                        <a:pt x="102" y="1200"/>
                      </a:lnTo>
                      <a:lnTo>
                        <a:pt x="108" y="1182"/>
                      </a:lnTo>
                      <a:lnTo>
                        <a:pt x="108" y="1164"/>
                      </a:lnTo>
                      <a:lnTo>
                        <a:pt x="114" y="1146"/>
                      </a:lnTo>
                      <a:lnTo>
                        <a:pt x="120" y="1128"/>
                      </a:lnTo>
                      <a:lnTo>
                        <a:pt x="120" y="1116"/>
                      </a:lnTo>
                      <a:lnTo>
                        <a:pt x="126" y="1098"/>
                      </a:lnTo>
                      <a:lnTo>
                        <a:pt x="126" y="1080"/>
                      </a:lnTo>
                      <a:lnTo>
                        <a:pt x="132" y="1062"/>
                      </a:lnTo>
                      <a:lnTo>
                        <a:pt x="138" y="1044"/>
                      </a:lnTo>
                      <a:lnTo>
                        <a:pt x="138" y="1026"/>
                      </a:lnTo>
                      <a:lnTo>
                        <a:pt x="144" y="1014"/>
                      </a:lnTo>
                      <a:lnTo>
                        <a:pt x="144" y="996"/>
                      </a:lnTo>
                      <a:lnTo>
                        <a:pt x="150" y="978"/>
                      </a:lnTo>
                      <a:lnTo>
                        <a:pt x="156" y="960"/>
                      </a:lnTo>
                      <a:lnTo>
                        <a:pt x="156" y="942"/>
                      </a:lnTo>
                      <a:lnTo>
                        <a:pt x="162" y="930"/>
                      </a:lnTo>
                      <a:lnTo>
                        <a:pt x="162" y="912"/>
                      </a:lnTo>
                      <a:lnTo>
                        <a:pt x="168" y="894"/>
                      </a:lnTo>
                      <a:lnTo>
                        <a:pt x="168" y="876"/>
                      </a:lnTo>
                      <a:lnTo>
                        <a:pt x="174" y="858"/>
                      </a:lnTo>
                      <a:lnTo>
                        <a:pt x="180" y="846"/>
                      </a:lnTo>
                      <a:lnTo>
                        <a:pt x="180" y="828"/>
                      </a:lnTo>
                      <a:lnTo>
                        <a:pt x="186" y="810"/>
                      </a:lnTo>
                      <a:lnTo>
                        <a:pt x="186" y="792"/>
                      </a:lnTo>
                      <a:lnTo>
                        <a:pt x="192" y="780"/>
                      </a:lnTo>
                      <a:lnTo>
                        <a:pt x="198" y="762"/>
                      </a:lnTo>
                      <a:lnTo>
                        <a:pt x="198" y="744"/>
                      </a:lnTo>
                      <a:lnTo>
                        <a:pt x="204" y="726"/>
                      </a:lnTo>
                      <a:lnTo>
                        <a:pt x="204" y="714"/>
                      </a:lnTo>
                      <a:lnTo>
                        <a:pt x="210" y="696"/>
                      </a:lnTo>
                      <a:lnTo>
                        <a:pt x="216" y="678"/>
                      </a:lnTo>
                      <a:lnTo>
                        <a:pt x="216" y="666"/>
                      </a:lnTo>
                      <a:lnTo>
                        <a:pt x="222" y="648"/>
                      </a:lnTo>
                      <a:lnTo>
                        <a:pt x="222" y="636"/>
                      </a:lnTo>
                      <a:lnTo>
                        <a:pt x="228" y="618"/>
                      </a:lnTo>
                      <a:lnTo>
                        <a:pt x="234" y="600"/>
                      </a:lnTo>
                      <a:lnTo>
                        <a:pt x="234" y="588"/>
                      </a:lnTo>
                      <a:lnTo>
                        <a:pt x="240" y="570"/>
                      </a:lnTo>
                      <a:lnTo>
                        <a:pt x="240" y="558"/>
                      </a:lnTo>
                      <a:lnTo>
                        <a:pt x="246" y="540"/>
                      </a:lnTo>
                      <a:lnTo>
                        <a:pt x="252" y="528"/>
                      </a:lnTo>
                      <a:lnTo>
                        <a:pt x="252" y="510"/>
                      </a:lnTo>
                      <a:lnTo>
                        <a:pt x="258" y="498"/>
                      </a:lnTo>
                      <a:lnTo>
                        <a:pt x="258" y="486"/>
                      </a:lnTo>
                      <a:lnTo>
                        <a:pt x="264" y="468"/>
                      </a:lnTo>
                      <a:lnTo>
                        <a:pt x="270" y="456"/>
                      </a:lnTo>
                      <a:lnTo>
                        <a:pt x="270" y="444"/>
                      </a:lnTo>
                      <a:lnTo>
                        <a:pt x="276" y="426"/>
                      </a:lnTo>
                      <a:lnTo>
                        <a:pt x="276" y="414"/>
                      </a:lnTo>
                      <a:lnTo>
                        <a:pt x="282" y="402"/>
                      </a:lnTo>
                      <a:lnTo>
                        <a:pt x="288" y="390"/>
                      </a:lnTo>
                      <a:lnTo>
                        <a:pt x="288" y="372"/>
                      </a:lnTo>
                      <a:lnTo>
                        <a:pt x="294" y="360"/>
                      </a:lnTo>
                      <a:lnTo>
                        <a:pt x="294" y="348"/>
                      </a:lnTo>
                      <a:lnTo>
                        <a:pt x="300" y="336"/>
                      </a:lnTo>
                      <a:lnTo>
                        <a:pt x="306" y="324"/>
                      </a:lnTo>
                      <a:lnTo>
                        <a:pt x="306" y="312"/>
                      </a:lnTo>
                      <a:lnTo>
                        <a:pt x="312" y="300"/>
                      </a:lnTo>
                      <a:lnTo>
                        <a:pt x="312" y="288"/>
                      </a:lnTo>
                      <a:lnTo>
                        <a:pt x="318" y="276"/>
                      </a:lnTo>
                      <a:lnTo>
                        <a:pt x="318" y="264"/>
                      </a:lnTo>
                      <a:lnTo>
                        <a:pt x="324" y="252"/>
                      </a:lnTo>
                      <a:lnTo>
                        <a:pt x="330" y="240"/>
                      </a:lnTo>
                      <a:lnTo>
                        <a:pt x="330" y="234"/>
                      </a:lnTo>
                      <a:lnTo>
                        <a:pt x="336" y="222"/>
                      </a:lnTo>
                      <a:lnTo>
                        <a:pt x="336" y="210"/>
                      </a:lnTo>
                      <a:lnTo>
                        <a:pt x="342" y="198"/>
                      </a:lnTo>
                      <a:lnTo>
                        <a:pt x="348" y="192"/>
                      </a:lnTo>
                      <a:lnTo>
                        <a:pt x="348" y="180"/>
                      </a:lnTo>
                      <a:lnTo>
                        <a:pt x="354" y="174"/>
                      </a:lnTo>
                      <a:lnTo>
                        <a:pt x="354" y="162"/>
                      </a:lnTo>
                      <a:lnTo>
                        <a:pt x="360" y="156"/>
                      </a:lnTo>
                      <a:lnTo>
                        <a:pt x="366" y="144"/>
                      </a:lnTo>
                      <a:lnTo>
                        <a:pt x="366" y="138"/>
                      </a:lnTo>
                      <a:lnTo>
                        <a:pt x="372" y="126"/>
                      </a:lnTo>
                      <a:lnTo>
                        <a:pt x="372" y="120"/>
                      </a:lnTo>
                      <a:lnTo>
                        <a:pt x="378" y="114"/>
                      </a:lnTo>
                      <a:lnTo>
                        <a:pt x="384" y="102"/>
                      </a:lnTo>
                      <a:lnTo>
                        <a:pt x="384" y="96"/>
                      </a:lnTo>
                      <a:lnTo>
                        <a:pt x="390" y="90"/>
                      </a:lnTo>
                      <a:lnTo>
                        <a:pt x="390" y="84"/>
                      </a:lnTo>
                      <a:lnTo>
                        <a:pt x="396" y="78"/>
                      </a:lnTo>
                      <a:lnTo>
                        <a:pt x="402" y="72"/>
                      </a:lnTo>
                      <a:lnTo>
                        <a:pt x="402" y="66"/>
                      </a:lnTo>
                      <a:lnTo>
                        <a:pt x="408" y="60"/>
                      </a:lnTo>
                      <a:lnTo>
                        <a:pt x="408" y="54"/>
                      </a:lnTo>
                      <a:lnTo>
                        <a:pt x="414" y="48"/>
                      </a:lnTo>
                      <a:lnTo>
                        <a:pt x="426" y="36"/>
                      </a:lnTo>
                      <a:lnTo>
                        <a:pt x="426" y="30"/>
                      </a:lnTo>
                      <a:lnTo>
                        <a:pt x="432" y="24"/>
                      </a:lnTo>
                      <a:lnTo>
                        <a:pt x="438" y="18"/>
                      </a:lnTo>
                      <a:lnTo>
                        <a:pt x="444" y="12"/>
                      </a:lnTo>
                      <a:lnTo>
                        <a:pt x="450" y="12"/>
                      </a:lnTo>
                      <a:lnTo>
                        <a:pt x="456" y="6"/>
                      </a:lnTo>
                      <a:lnTo>
                        <a:pt x="462" y="0"/>
                      </a:lnTo>
                      <a:lnTo>
                        <a:pt x="468" y="0"/>
                      </a:lnTo>
                      <a:lnTo>
                        <a:pt x="474" y="0"/>
                      </a:lnTo>
                      <a:lnTo>
                        <a:pt x="480" y="0"/>
                      </a:lnTo>
                    </a:path>
                  </a:pathLst>
                </a:custGeom>
                <a:noFill/>
                <a:ln w="28575" cmpd="sng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66" name="Freeform 1095"/>
                <p:cNvSpPr>
                  <a:spLocks/>
                </p:cNvSpPr>
                <p:nvPr/>
              </p:nvSpPr>
              <p:spPr bwMode="auto">
                <a:xfrm rot="16200000">
                  <a:off x="4430241" y="3470944"/>
                  <a:ext cx="174625" cy="606425"/>
                </a:xfrm>
                <a:custGeom>
                  <a:avLst/>
                  <a:gdLst>
                    <a:gd name="T0" fmla="*/ 1 w 480"/>
                    <a:gd name="T1" fmla="*/ 0 h 1674"/>
                    <a:gd name="T2" fmla="*/ 2 w 480"/>
                    <a:gd name="T3" fmla="*/ 1 h 1674"/>
                    <a:gd name="T4" fmla="*/ 3 w 480"/>
                    <a:gd name="T5" fmla="*/ 1 h 1674"/>
                    <a:gd name="T6" fmla="*/ 3 w 480"/>
                    <a:gd name="T7" fmla="*/ 3 h 1674"/>
                    <a:gd name="T8" fmla="*/ 4 w 480"/>
                    <a:gd name="T9" fmla="*/ 3 h 1674"/>
                    <a:gd name="T10" fmla="*/ 5 w 480"/>
                    <a:gd name="T11" fmla="*/ 4 h 1674"/>
                    <a:gd name="T12" fmla="*/ 5 w 480"/>
                    <a:gd name="T13" fmla="*/ 5 h 1674"/>
                    <a:gd name="T14" fmla="*/ 6 w 480"/>
                    <a:gd name="T15" fmla="*/ 7 h 1674"/>
                    <a:gd name="T16" fmla="*/ 6 w 480"/>
                    <a:gd name="T17" fmla="*/ 8 h 1674"/>
                    <a:gd name="T18" fmla="*/ 7 w 480"/>
                    <a:gd name="T19" fmla="*/ 9 h 1674"/>
                    <a:gd name="T20" fmla="*/ 8 w 480"/>
                    <a:gd name="T21" fmla="*/ 11 h 1674"/>
                    <a:gd name="T22" fmla="*/ 8 w 480"/>
                    <a:gd name="T23" fmla="*/ 13 h 1674"/>
                    <a:gd name="T24" fmla="*/ 8 w 480"/>
                    <a:gd name="T25" fmla="*/ 14 h 1674"/>
                    <a:gd name="T26" fmla="*/ 9 w 480"/>
                    <a:gd name="T27" fmla="*/ 16 h 1674"/>
                    <a:gd name="T28" fmla="*/ 10 w 480"/>
                    <a:gd name="T29" fmla="*/ 18 h 1674"/>
                    <a:gd name="T30" fmla="*/ 10 w 480"/>
                    <a:gd name="T31" fmla="*/ 20 h 1674"/>
                    <a:gd name="T32" fmla="*/ 11 w 480"/>
                    <a:gd name="T33" fmla="*/ 22 h 1674"/>
                    <a:gd name="T34" fmla="*/ 11 w 480"/>
                    <a:gd name="T35" fmla="*/ 24 h 1674"/>
                    <a:gd name="T36" fmla="*/ 12 w 480"/>
                    <a:gd name="T37" fmla="*/ 26 h 1674"/>
                    <a:gd name="T38" fmla="*/ 13 w 480"/>
                    <a:gd name="T39" fmla="*/ 29 h 1674"/>
                    <a:gd name="T40" fmla="*/ 13 w 480"/>
                    <a:gd name="T41" fmla="*/ 31 h 1674"/>
                    <a:gd name="T42" fmla="*/ 14 w 480"/>
                    <a:gd name="T43" fmla="*/ 34 h 1674"/>
                    <a:gd name="T44" fmla="*/ 14 w 480"/>
                    <a:gd name="T45" fmla="*/ 36 h 1674"/>
                    <a:gd name="T46" fmla="*/ 15 w 480"/>
                    <a:gd name="T47" fmla="*/ 39 h 1674"/>
                    <a:gd name="T48" fmla="*/ 15 w 480"/>
                    <a:gd name="T49" fmla="*/ 41 h 1674"/>
                    <a:gd name="T50" fmla="*/ 16 w 480"/>
                    <a:gd name="T51" fmla="*/ 44 h 1674"/>
                    <a:gd name="T52" fmla="*/ 17 w 480"/>
                    <a:gd name="T53" fmla="*/ 47 h 1674"/>
                    <a:gd name="T54" fmla="*/ 17 w 480"/>
                    <a:gd name="T55" fmla="*/ 49 h 1674"/>
                    <a:gd name="T56" fmla="*/ 18 w 480"/>
                    <a:gd name="T57" fmla="*/ 52 h 1674"/>
                    <a:gd name="T58" fmla="*/ 18 w 480"/>
                    <a:gd name="T59" fmla="*/ 54 h 1674"/>
                    <a:gd name="T60" fmla="*/ 19 w 480"/>
                    <a:gd name="T61" fmla="*/ 57 h 1674"/>
                    <a:gd name="T62" fmla="*/ 19 w 480"/>
                    <a:gd name="T63" fmla="*/ 60 h 1674"/>
                    <a:gd name="T64" fmla="*/ 20 w 480"/>
                    <a:gd name="T65" fmla="*/ 63 h 1674"/>
                    <a:gd name="T66" fmla="*/ 20 w 480"/>
                    <a:gd name="T67" fmla="*/ 65 h 1674"/>
                    <a:gd name="T68" fmla="*/ 21 w 480"/>
                    <a:gd name="T69" fmla="*/ 68 h 1674"/>
                    <a:gd name="T70" fmla="*/ 22 w 480"/>
                    <a:gd name="T71" fmla="*/ 70 h 1674"/>
                    <a:gd name="T72" fmla="*/ 22 w 480"/>
                    <a:gd name="T73" fmla="*/ 73 h 1674"/>
                    <a:gd name="T74" fmla="*/ 23 w 480"/>
                    <a:gd name="T75" fmla="*/ 76 h 1674"/>
                    <a:gd name="T76" fmla="*/ 23 w 480"/>
                    <a:gd name="T77" fmla="*/ 78 h 1674"/>
                    <a:gd name="T78" fmla="*/ 24 w 480"/>
                    <a:gd name="T79" fmla="*/ 81 h 1674"/>
                    <a:gd name="T80" fmla="*/ 24 w 480"/>
                    <a:gd name="T81" fmla="*/ 83 h 1674"/>
                    <a:gd name="T82" fmla="*/ 25 w 480"/>
                    <a:gd name="T83" fmla="*/ 85 h 1674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480"/>
                    <a:gd name="T127" fmla="*/ 0 h 1674"/>
                    <a:gd name="T128" fmla="*/ 480 w 480"/>
                    <a:gd name="T129" fmla="*/ 1674 h 1674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480" h="1674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6"/>
                      </a:lnTo>
                      <a:lnTo>
                        <a:pt x="24" y="6"/>
                      </a:lnTo>
                      <a:lnTo>
                        <a:pt x="30" y="12"/>
                      </a:lnTo>
                      <a:lnTo>
                        <a:pt x="36" y="18"/>
                      </a:lnTo>
                      <a:lnTo>
                        <a:pt x="42" y="24"/>
                      </a:lnTo>
                      <a:lnTo>
                        <a:pt x="48" y="24"/>
                      </a:lnTo>
                      <a:lnTo>
                        <a:pt x="54" y="36"/>
                      </a:lnTo>
                      <a:lnTo>
                        <a:pt x="60" y="42"/>
                      </a:lnTo>
                      <a:lnTo>
                        <a:pt x="66" y="48"/>
                      </a:lnTo>
                      <a:lnTo>
                        <a:pt x="72" y="54"/>
                      </a:lnTo>
                      <a:lnTo>
                        <a:pt x="72" y="60"/>
                      </a:lnTo>
                      <a:lnTo>
                        <a:pt x="78" y="66"/>
                      </a:lnTo>
                      <a:lnTo>
                        <a:pt x="78" y="72"/>
                      </a:lnTo>
                      <a:lnTo>
                        <a:pt x="84" y="78"/>
                      </a:lnTo>
                      <a:lnTo>
                        <a:pt x="90" y="84"/>
                      </a:lnTo>
                      <a:lnTo>
                        <a:pt x="90" y="90"/>
                      </a:lnTo>
                      <a:lnTo>
                        <a:pt x="96" y="96"/>
                      </a:lnTo>
                      <a:lnTo>
                        <a:pt x="96" y="102"/>
                      </a:lnTo>
                      <a:lnTo>
                        <a:pt x="102" y="114"/>
                      </a:lnTo>
                      <a:lnTo>
                        <a:pt x="108" y="120"/>
                      </a:lnTo>
                      <a:lnTo>
                        <a:pt x="108" y="126"/>
                      </a:lnTo>
                      <a:lnTo>
                        <a:pt x="114" y="138"/>
                      </a:lnTo>
                      <a:lnTo>
                        <a:pt x="114" y="144"/>
                      </a:lnTo>
                      <a:lnTo>
                        <a:pt x="120" y="156"/>
                      </a:lnTo>
                      <a:lnTo>
                        <a:pt x="126" y="162"/>
                      </a:lnTo>
                      <a:lnTo>
                        <a:pt x="126" y="174"/>
                      </a:lnTo>
                      <a:lnTo>
                        <a:pt x="132" y="180"/>
                      </a:lnTo>
                      <a:lnTo>
                        <a:pt x="132" y="192"/>
                      </a:lnTo>
                      <a:lnTo>
                        <a:pt x="138" y="198"/>
                      </a:lnTo>
                      <a:lnTo>
                        <a:pt x="144" y="210"/>
                      </a:lnTo>
                      <a:lnTo>
                        <a:pt x="144" y="222"/>
                      </a:lnTo>
                      <a:lnTo>
                        <a:pt x="150" y="234"/>
                      </a:lnTo>
                      <a:lnTo>
                        <a:pt x="150" y="240"/>
                      </a:lnTo>
                      <a:lnTo>
                        <a:pt x="156" y="252"/>
                      </a:lnTo>
                      <a:lnTo>
                        <a:pt x="162" y="264"/>
                      </a:lnTo>
                      <a:lnTo>
                        <a:pt x="162" y="276"/>
                      </a:lnTo>
                      <a:lnTo>
                        <a:pt x="168" y="288"/>
                      </a:lnTo>
                      <a:lnTo>
                        <a:pt x="168" y="300"/>
                      </a:lnTo>
                      <a:lnTo>
                        <a:pt x="174" y="312"/>
                      </a:lnTo>
                      <a:lnTo>
                        <a:pt x="174" y="324"/>
                      </a:lnTo>
                      <a:lnTo>
                        <a:pt x="180" y="336"/>
                      </a:lnTo>
                      <a:lnTo>
                        <a:pt x="186" y="348"/>
                      </a:lnTo>
                      <a:lnTo>
                        <a:pt x="186" y="360"/>
                      </a:lnTo>
                      <a:lnTo>
                        <a:pt x="192" y="372"/>
                      </a:lnTo>
                      <a:lnTo>
                        <a:pt x="192" y="390"/>
                      </a:lnTo>
                      <a:lnTo>
                        <a:pt x="198" y="402"/>
                      </a:lnTo>
                      <a:lnTo>
                        <a:pt x="204" y="414"/>
                      </a:lnTo>
                      <a:lnTo>
                        <a:pt x="204" y="426"/>
                      </a:lnTo>
                      <a:lnTo>
                        <a:pt x="210" y="444"/>
                      </a:lnTo>
                      <a:lnTo>
                        <a:pt x="210" y="456"/>
                      </a:lnTo>
                      <a:lnTo>
                        <a:pt x="216" y="468"/>
                      </a:lnTo>
                      <a:lnTo>
                        <a:pt x="222" y="486"/>
                      </a:lnTo>
                      <a:lnTo>
                        <a:pt x="222" y="498"/>
                      </a:lnTo>
                      <a:lnTo>
                        <a:pt x="228" y="510"/>
                      </a:lnTo>
                      <a:lnTo>
                        <a:pt x="228" y="528"/>
                      </a:lnTo>
                      <a:lnTo>
                        <a:pt x="234" y="540"/>
                      </a:lnTo>
                      <a:lnTo>
                        <a:pt x="240" y="558"/>
                      </a:lnTo>
                      <a:lnTo>
                        <a:pt x="240" y="570"/>
                      </a:lnTo>
                      <a:lnTo>
                        <a:pt x="246" y="588"/>
                      </a:lnTo>
                      <a:lnTo>
                        <a:pt x="246" y="600"/>
                      </a:lnTo>
                      <a:lnTo>
                        <a:pt x="252" y="618"/>
                      </a:lnTo>
                      <a:lnTo>
                        <a:pt x="258" y="636"/>
                      </a:lnTo>
                      <a:lnTo>
                        <a:pt x="258" y="648"/>
                      </a:lnTo>
                      <a:lnTo>
                        <a:pt x="264" y="666"/>
                      </a:lnTo>
                      <a:lnTo>
                        <a:pt x="264" y="678"/>
                      </a:lnTo>
                      <a:lnTo>
                        <a:pt x="270" y="696"/>
                      </a:lnTo>
                      <a:lnTo>
                        <a:pt x="276" y="714"/>
                      </a:lnTo>
                      <a:lnTo>
                        <a:pt x="276" y="726"/>
                      </a:lnTo>
                      <a:lnTo>
                        <a:pt x="282" y="744"/>
                      </a:lnTo>
                      <a:lnTo>
                        <a:pt x="282" y="762"/>
                      </a:lnTo>
                      <a:lnTo>
                        <a:pt x="288" y="780"/>
                      </a:lnTo>
                      <a:lnTo>
                        <a:pt x="294" y="792"/>
                      </a:lnTo>
                      <a:lnTo>
                        <a:pt x="294" y="810"/>
                      </a:lnTo>
                      <a:lnTo>
                        <a:pt x="300" y="828"/>
                      </a:lnTo>
                      <a:lnTo>
                        <a:pt x="300" y="846"/>
                      </a:lnTo>
                      <a:lnTo>
                        <a:pt x="306" y="858"/>
                      </a:lnTo>
                      <a:lnTo>
                        <a:pt x="312" y="876"/>
                      </a:lnTo>
                      <a:lnTo>
                        <a:pt x="312" y="894"/>
                      </a:lnTo>
                      <a:lnTo>
                        <a:pt x="318" y="912"/>
                      </a:lnTo>
                      <a:lnTo>
                        <a:pt x="318" y="930"/>
                      </a:lnTo>
                      <a:lnTo>
                        <a:pt x="324" y="942"/>
                      </a:lnTo>
                      <a:lnTo>
                        <a:pt x="324" y="960"/>
                      </a:lnTo>
                      <a:lnTo>
                        <a:pt x="330" y="978"/>
                      </a:lnTo>
                      <a:lnTo>
                        <a:pt x="336" y="996"/>
                      </a:lnTo>
                      <a:lnTo>
                        <a:pt x="336" y="1014"/>
                      </a:lnTo>
                      <a:lnTo>
                        <a:pt x="342" y="1026"/>
                      </a:lnTo>
                      <a:lnTo>
                        <a:pt x="342" y="1044"/>
                      </a:lnTo>
                      <a:lnTo>
                        <a:pt x="348" y="1062"/>
                      </a:lnTo>
                      <a:lnTo>
                        <a:pt x="354" y="1080"/>
                      </a:lnTo>
                      <a:lnTo>
                        <a:pt x="354" y="1098"/>
                      </a:lnTo>
                      <a:lnTo>
                        <a:pt x="360" y="1116"/>
                      </a:lnTo>
                      <a:lnTo>
                        <a:pt x="360" y="1128"/>
                      </a:lnTo>
                      <a:lnTo>
                        <a:pt x="366" y="1146"/>
                      </a:lnTo>
                      <a:lnTo>
                        <a:pt x="372" y="1164"/>
                      </a:lnTo>
                      <a:lnTo>
                        <a:pt x="372" y="1182"/>
                      </a:lnTo>
                      <a:lnTo>
                        <a:pt x="378" y="1200"/>
                      </a:lnTo>
                      <a:lnTo>
                        <a:pt x="378" y="1218"/>
                      </a:lnTo>
                      <a:lnTo>
                        <a:pt x="384" y="1230"/>
                      </a:lnTo>
                      <a:lnTo>
                        <a:pt x="390" y="1248"/>
                      </a:lnTo>
                      <a:lnTo>
                        <a:pt x="390" y="1266"/>
                      </a:lnTo>
                      <a:lnTo>
                        <a:pt x="396" y="1284"/>
                      </a:lnTo>
                      <a:lnTo>
                        <a:pt x="396" y="1302"/>
                      </a:lnTo>
                      <a:lnTo>
                        <a:pt x="402" y="1320"/>
                      </a:lnTo>
                      <a:lnTo>
                        <a:pt x="408" y="1332"/>
                      </a:lnTo>
                      <a:lnTo>
                        <a:pt x="408" y="1350"/>
                      </a:lnTo>
                      <a:lnTo>
                        <a:pt x="414" y="1368"/>
                      </a:lnTo>
                      <a:lnTo>
                        <a:pt x="414" y="1386"/>
                      </a:lnTo>
                      <a:lnTo>
                        <a:pt x="420" y="1398"/>
                      </a:lnTo>
                      <a:lnTo>
                        <a:pt x="426" y="1416"/>
                      </a:lnTo>
                      <a:lnTo>
                        <a:pt x="426" y="1434"/>
                      </a:lnTo>
                      <a:lnTo>
                        <a:pt x="432" y="1452"/>
                      </a:lnTo>
                      <a:lnTo>
                        <a:pt x="432" y="1464"/>
                      </a:lnTo>
                      <a:lnTo>
                        <a:pt x="438" y="1482"/>
                      </a:lnTo>
                      <a:lnTo>
                        <a:pt x="444" y="1500"/>
                      </a:lnTo>
                      <a:lnTo>
                        <a:pt x="444" y="1512"/>
                      </a:lnTo>
                      <a:lnTo>
                        <a:pt x="450" y="1530"/>
                      </a:lnTo>
                      <a:lnTo>
                        <a:pt x="450" y="1548"/>
                      </a:lnTo>
                      <a:lnTo>
                        <a:pt x="456" y="1560"/>
                      </a:lnTo>
                      <a:lnTo>
                        <a:pt x="462" y="1578"/>
                      </a:lnTo>
                      <a:lnTo>
                        <a:pt x="462" y="1596"/>
                      </a:lnTo>
                      <a:lnTo>
                        <a:pt x="468" y="1608"/>
                      </a:lnTo>
                      <a:lnTo>
                        <a:pt x="468" y="1626"/>
                      </a:lnTo>
                      <a:lnTo>
                        <a:pt x="474" y="1638"/>
                      </a:lnTo>
                      <a:lnTo>
                        <a:pt x="480" y="1656"/>
                      </a:lnTo>
                      <a:lnTo>
                        <a:pt x="480" y="1674"/>
                      </a:lnTo>
                    </a:path>
                  </a:pathLst>
                </a:custGeom>
                <a:noFill/>
                <a:ln w="28575" cmpd="sng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67" name="Freeform 1096"/>
                <p:cNvSpPr>
                  <a:spLocks/>
                </p:cNvSpPr>
                <p:nvPr/>
              </p:nvSpPr>
              <p:spPr bwMode="auto">
                <a:xfrm rot="16200000">
                  <a:off x="4920779" y="3396332"/>
                  <a:ext cx="188913" cy="390525"/>
                </a:xfrm>
                <a:custGeom>
                  <a:avLst/>
                  <a:gdLst>
                    <a:gd name="T0" fmla="*/ 0 w 522"/>
                    <a:gd name="T1" fmla="*/ 2 h 1074"/>
                    <a:gd name="T2" fmla="*/ 1 w 522"/>
                    <a:gd name="T3" fmla="*/ 4 h 1074"/>
                    <a:gd name="T4" fmla="*/ 2 w 522"/>
                    <a:gd name="T5" fmla="*/ 6 h 1074"/>
                    <a:gd name="T6" fmla="*/ 2 w 522"/>
                    <a:gd name="T7" fmla="*/ 8 h 1074"/>
                    <a:gd name="T8" fmla="*/ 3 w 522"/>
                    <a:gd name="T9" fmla="*/ 11 h 1074"/>
                    <a:gd name="T10" fmla="*/ 3 w 522"/>
                    <a:gd name="T11" fmla="*/ 13 h 1074"/>
                    <a:gd name="T12" fmla="*/ 4 w 522"/>
                    <a:gd name="T13" fmla="*/ 15 h 1074"/>
                    <a:gd name="T14" fmla="*/ 4 w 522"/>
                    <a:gd name="T15" fmla="*/ 17 h 1074"/>
                    <a:gd name="T16" fmla="*/ 5 w 522"/>
                    <a:gd name="T17" fmla="*/ 19 h 1074"/>
                    <a:gd name="T18" fmla="*/ 5 w 522"/>
                    <a:gd name="T19" fmla="*/ 21 h 1074"/>
                    <a:gd name="T20" fmla="*/ 6 w 522"/>
                    <a:gd name="T21" fmla="*/ 23 h 1074"/>
                    <a:gd name="T22" fmla="*/ 7 w 522"/>
                    <a:gd name="T23" fmla="*/ 25 h 1074"/>
                    <a:gd name="T24" fmla="*/ 7 w 522"/>
                    <a:gd name="T25" fmla="*/ 26 h 1074"/>
                    <a:gd name="T26" fmla="*/ 8 w 522"/>
                    <a:gd name="T27" fmla="*/ 28 h 1074"/>
                    <a:gd name="T28" fmla="*/ 8 w 522"/>
                    <a:gd name="T29" fmla="*/ 30 h 1074"/>
                    <a:gd name="T30" fmla="*/ 9 w 522"/>
                    <a:gd name="T31" fmla="*/ 31 h 1074"/>
                    <a:gd name="T32" fmla="*/ 9 w 522"/>
                    <a:gd name="T33" fmla="*/ 33 h 1074"/>
                    <a:gd name="T34" fmla="*/ 10 w 522"/>
                    <a:gd name="T35" fmla="*/ 34 h 1074"/>
                    <a:gd name="T36" fmla="*/ 10 w 522"/>
                    <a:gd name="T37" fmla="*/ 36 h 1074"/>
                    <a:gd name="T38" fmla="*/ 11 w 522"/>
                    <a:gd name="T39" fmla="*/ 37 h 1074"/>
                    <a:gd name="T40" fmla="*/ 12 w 522"/>
                    <a:gd name="T41" fmla="*/ 38 h 1074"/>
                    <a:gd name="T42" fmla="*/ 12 w 522"/>
                    <a:gd name="T43" fmla="*/ 39 h 1074"/>
                    <a:gd name="T44" fmla="*/ 13 w 522"/>
                    <a:gd name="T45" fmla="*/ 41 h 1074"/>
                    <a:gd name="T46" fmla="*/ 13 w 522"/>
                    <a:gd name="T47" fmla="*/ 41 h 1074"/>
                    <a:gd name="T48" fmla="*/ 14 w 522"/>
                    <a:gd name="T49" fmla="*/ 43 h 1074"/>
                    <a:gd name="T50" fmla="*/ 14 w 522"/>
                    <a:gd name="T51" fmla="*/ 44 h 1074"/>
                    <a:gd name="T52" fmla="*/ 15 w 522"/>
                    <a:gd name="T53" fmla="*/ 45 h 1074"/>
                    <a:gd name="T54" fmla="*/ 16 w 522"/>
                    <a:gd name="T55" fmla="*/ 46 h 1074"/>
                    <a:gd name="T56" fmla="*/ 16 w 522"/>
                    <a:gd name="T57" fmla="*/ 46 h 1074"/>
                    <a:gd name="T58" fmla="*/ 16 w 522"/>
                    <a:gd name="T59" fmla="*/ 47 h 1074"/>
                    <a:gd name="T60" fmla="*/ 18 w 522"/>
                    <a:gd name="T61" fmla="*/ 49 h 1074"/>
                    <a:gd name="T62" fmla="*/ 18 w 522"/>
                    <a:gd name="T63" fmla="*/ 49 h 1074"/>
                    <a:gd name="T64" fmla="*/ 18 w 522"/>
                    <a:gd name="T65" fmla="*/ 50 h 1074"/>
                    <a:gd name="T66" fmla="*/ 19 w 522"/>
                    <a:gd name="T67" fmla="*/ 51 h 1074"/>
                    <a:gd name="T68" fmla="*/ 20 w 522"/>
                    <a:gd name="T69" fmla="*/ 52 h 1074"/>
                    <a:gd name="T70" fmla="*/ 21 w 522"/>
                    <a:gd name="T71" fmla="*/ 53 h 1074"/>
                    <a:gd name="T72" fmla="*/ 22 w 522"/>
                    <a:gd name="T73" fmla="*/ 53 h 1074"/>
                    <a:gd name="T74" fmla="*/ 23 w 522"/>
                    <a:gd name="T75" fmla="*/ 54 h 1074"/>
                    <a:gd name="T76" fmla="*/ 24 w 522"/>
                    <a:gd name="T77" fmla="*/ 55 h 1074"/>
                    <a:gd name="T78" fmla="*/ 25 w 522"/>
                    <a:gd name="T79" fmla="*/ 55 h 1074"/>
                    <a:gd name="T80" fmla="*/ 26 w 522"/>
                    <a:gd name="T81" fmla="*/ 56 h 1074"/>
                    <a:gd name="T82" fmla="*/ 26 w 522"/>
                    <a:gd name="T83" fmla="*/ 56 h 1074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22"/>
                    <a:gd name="T127" fmla="*/ 0 h 1074"/>
                    <a:gd name="T128" fmla="*/ 522 w 522"/>
                    <a:gd name="T129" fmla="*/ 1074 h 1074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22" h="1074">
                      <a:moveTo>
                        <a:pt x="0" y="0"/>
                      </a:moveTo>
                      <a:lnTo>
                        <a:pt x="6" y="12"/>
                      </a:lnTo>
                      <a:lnTo>
                        <a:pt x="6" y="30"/>
                      </a:lnTo>
                      <a:lnTo>
                        <a:pt x="12" y="42"/>
                      </a:lnTo>
                      <a:lnTo>
                        <a:pt x="12" y="60"/>
                      </a:lnTo>
                      <a:lnTo>
                        <a:pt x="18" y="72"/>
                      </a:lnTo>
                      <a:lnTo>
                        <a:pt x="24" y="90"/>
                      </a:lnTo>
                      <a:lnTo>
                        <a:pt x="24" y="102"/>
                      </a:lnTo>
                      <a:lnTo>
                        <a:pt x="30" y="114"/>
                      </a:lnTo>
                      <a:lnTo>
                        <a:pt x="30" y="132"/>
                      </a:lnTo>
                      <a:lnTo>
                        <a:pt x="36" y="144"/>
                      </a:lnTo>
                      <a:lnTo>
                        <a:pt x="42" y="162"/>
                      </a:lnTo>
                      <a:lnTo>
                        <a:pt x="42" y="174"/>
                      </a:lnTo>
                      <a:lnTo>
                        <a:pt x="48" y="186"/>
                      </a:lnTo>
                      <a:lnTo>
                        <a:pt x="48" y="204"/>
                      </a:lnTo>
                      <a:lnTo>
                        <a:pt x="54" y="216"/>
                      </a:lnTo>
                      <a:lnTo>
                        <a:pt x="60" y="228"/>
                      </a:lnTo>
                      <a:lnTo>
                        <a:pt x="60" y="240"/>
                      </a:lnTo>
                      <a:lnTo>
                        <a:pt x="66" y="258"/>
                      </a:lnTo>
                      <a:lnTo>
                        <a:pt x="66" y="270"/>
                      </a:lnTo>
                      <a:lnTo>
                        <a:pt x="72" y="282"/>
                      </a:lnTo>
                      <a:lnTo>
                        <a:pt x="78" y="294"/>
                      </a:lnTo>
                      <a:lnTo>
                        <a:pt x="78" y="306"/>
                      </a:lnTo>
                      <a:lnTo>
                        <a:pt x="84" y="324"/>
                      </a:lnTo>
                      <a:lnTo>
                        <a:pt x="84" y="336"/>
                      </a:lnTo>
                      <a:lnTo>
                        <a:pt x="90" y="348"/>
                      </a:lnTo>
                      <a:lnTo>
                        <a:pt x="96" y="360"/>
                      </a:lnTo>
                      <a:lnTo>
                        <a:pt x="96" y="372"/>
                      </a:lnTo>
                      <a:lnTo>
                        <a:pt x="102" y="384"/>
                      </a:lnTo>
                      <a:lnTo>
                        <a:pt x="102" y="396"/>
                      </a:lnTo>
                      <a:lnTo>
                        <a:pt x="108" y="408"/>
                      </a:lnTo>
                      <a:lnTo>
                        <a:pt x="114" y="420"/>
                      </a:lnTo>
                      <a:lnTo>
                        <a:pt x="114" y="432"/>
                      </a:lnTo>
                      <a:lnTo>
                        <a:pt x="120" y="444"/>
                      </a:lnTo>
                      <a:lnTo>
                        <a:pt x="120" y="456"/>
                      </a:lnTo>
                      <a:lnTo>
                        <a:pt x="126" y="468"/>
                      </a:lnTo>
                      <a:lnTo>
                        <a:pt x="132" y="480"/>
                      </a:lnTo>
                      <a:lnTo>
                        <a:pt x="132" y="486"/>
                      </a:lnTo>
                      <a:lnTo>
                        <a:pt x="138" y="498"/>
                      </a:lnTo>
                      <a:lnTo>
                        <a:pt x="138" y="510"/>
                      </a:lnTo>
                      <a:lnTo>
                        <a:pt x="144" y="522"/>
                      </a:lnTo>
                      <a:lnTo>
                        <a:pt x="150" y="534"/>
                      </a:lnTo>
                      <a:lnTo>
                        <a:pt x="150" y="540"/>
                      </a:lnTo>
                      <a:lnTo>
                        <a:pt x="156" y="552"/>
                      </a:lnTo>
                      <a:lnTo>
                        <a:pt x="156" y="564"/>
                      </a:lnTo>
                      <a:lnTo>
                        <a:pt x="162" y="570"/>
                      </a:lnTo>
                      <a:lnTo>
                        <a:pt x="168" y="582"/>
                      </a:lnTo>
                      <a:lnTo>
                        <a:pt x="168" y="594"/>
                      </a:lnTo>
                      <a:lnTo>
                        <a:pt x="174" y="600"/>
                      </a:lnTo>
                      <a:lnTo>
                        <a:pt x="174" y="612"/>
                      </a:lnTo>
                      <a:lnTo>
                        <a:pt x="180" y="624"/>
                      </a:lnTo>
                      <a:lnTo>
                        <a:pt x="180" y="630"/>
                      </a:lnTo>
                      <a:lnTo>
                        <a:pt x="186" y="642"/>
                      </a:lnTo>
                      <a:lnTo>
                        <a:pt x="192" y="648"/>
                      </a:lnTo>
                      <a:lnTo>
                        <a:pt x="192" y="660"/>
                      </a:lnTo>
                      <a:lnTo>
                        <a:pt x="198" y="666"/>
                      </a:lnTo>
                      <a:lnTo>
                        <a:pt x="198" y="678"/>
                      </a:lnTo>
                      <a:lnTo>
                        <a:pt x="204" y="684"/>
                      </a:lnTo>
                      <a:lnTo>
                        <a:pt x="210" y="690"/>
                      </a:lnTo>
                      <a:lnTo>
                        <a:pt x="210" y="702"/>
                      </a:lnTo>
                      <a:lnTo>
                        <a:pt x="216" y="708"/>
                      </a:lnTo>
                      <a:lnTo>
                        <a:pt x="216" y="720"/>
                      </a:lnTo>
                      <a:lnTo>
                        <a:pt x="222" y="726"/>
                      </a:lnTo>
                      <a:lnTo>
                        <a:pt x="228" y="732"/>
                      </a:lnTo>
                      <a:lnTo>
                        <a:pt x="228" y="744"/>
                      </a:lnTo>
                      <a:lnTo>
                        <a:pt x="234" y="750"/>
                      </a:lnTo>
                      <a:lnTo>
                        <a:pt x="234" y="756"/>
                      </a:lnTo>
                      <a:lnTo>
                        <a:pt x="240" y="762"/>
                      </a:lnTo>
                      <a:lnTo>
                        <a:pt x="246" y="774"/>
                      </a:lnTo>
                      <a:lnTo>
                        <a:pt x="246" y="780"/>
                      </a:lnTo>
                      <a:lnTo>
                        <a:pt x="252" y="786"/>
                      </a:lnTo>
                      <a:lnTo>
                        <a:pt x="252" y="792"/>
                      </a:lnTo>
                      <a:lnTo>
                        <a:pt x="258" y="798"/>
                      </a:lnTo>
                      <a:lnTo>
                        <a:pt x="264" y="804"/>
                      </a:lnTo>
                      <a:lnTo>
                        <a:pt x="264" y="816"/>
                      </a:lnTo>
                      <a:lnTo>
                        <a:pt x="270" y="822"/>
                      </a:lnTo>
                      <a:lnTo>
                        <a:pt x="270" y="828"/>
                      </a:lnTo>
                      <a:lnTo>
                        <a:pt x="276" y="834"/>
                      </a:lnTo>
                      <a:lnTo>
                        <a:pt x="282" y="840"/>
                      </a:lnTo>
                      <a:lnTo>
                        <a:pt x="282" y="846"/>
                      </a:lnTo>
                      <a:lnTo>
                        <a:pt x="288" y="852"/>
                      </a:lnTo>
                      <a:lnTo>
                        <a:pt x="288" y="858"/>
                      </a:lnTo>
                      <a:lnTo>
                        <a:pt x="294" y="864"/>
                      </a:lnTo>
                      <a:lnTo>
                        <a:pt x="300" y="870"/>
                      </a:lnTo>
                      <a:lnTo>
                        <a:pt x="300" y="876"/>
                      </a:lnTo>
                      <a:lnTo>
                        <a:pt x="312" y="888"/>
                      </a:lnTo>
                      <a:lnTo>
                        <a:pt x="306" y="888"/>
                      </a:lnTo>
                      <a:lnTo>
                        <a:pt x="312" y="888"/>
                      </a:lnTo>
                      <a:lnTo>
                        <a:pt x="318" y="894"/>
                      </a:lnTo>
                      <a:lnTo>
                        <a:pt x="318" y="900"/>
                      </a:lnTo>
                      <a:lnTo>
                        <a:pt x="324" y="906"/>
                      </a:lnTo>
                      <a:lnTo>
                        <a:pt x="324" y="912"/>
                      </a:lnTo>
                      <a:lnTo>
                        <a:pt x="336" y="924"/>
                      </a:lnTo>
                      <a:lnTo>
                        <a:pt x="330" y="924"/>
                      </a:lnTo>
                      <a:lnTo>
                        <a:pt x="336" y="924"/>
                      </a:lnTo>
                      <a:lnTo>
                        <a:pt x="342" y="930"/>
                      </a:lnTo>
                      <a:lnTo>
                        <a:pt x="342" y="936"/>
                      </a:lnTo>
                      <a:lnTo>
                        <a:pt x="348" y="942"/>
                      </a:lnTo>
                      <a:lnTo>
                        <a:pt x="354" y="948"/>
                      </a:lnTo>
                      <a:lnTo>
                        <a:pt x="360" y="954"/>
                      </a:lnTo>
                      <a:lnTo>
                        <a:pt x="372" y="966"/>
                      </a:lnTo>
                      <a:lnTo>
                        <a:pt x="366" y="966"/>
                      </a:lnTo>
                      <a:lnTo>
                        <a:pt x="372" y="966"/>
                      </a:lnTo>
                      <a:lnTo>
                        <a:pt x="384" y="978"/>
                      </a:lnTo>
                      <a:lnTo>
                        <a:pt x="384" y="984"/>
                      </a:lnTo>
                      <a:lnTo>
                        <a:pt x="390" y="990"/>
                      </a:lnTo>
                      <a:lnTo>
                        <a:pt x="396" y="996"/>
                      </a:lnTo>
                      <a:lnTo>
                        <a:pt x="402" y="1002"/>
                      </a:lnTo>
                      <a:lnTo>
                        <a:pt x="408" y="1002"/>
                      </a:lnTo>
                      <a:lnTo>
                        <a:pt x="414" y="1008"/>
                      </a:lnTo>
                      <a:lnTo>
                        <a:pt x="420" y="1014"/>
                      </a:lnTo>
                      <a:lnTo>
                        <a:pt x="426" y="1020"/>
                      </a:lnTo>
                      <a:lnTo>
                        <a:pt x="432" y="1026"/>
                      </a:lnTo>
                      <a:lnTo>
                        <a:pt x="438" y="1032"/>
                      </a:lnTo>
                      <a:lnTo>
                        <a:pt x="444" y="1032"/>
                      </a:lnTo>
                      <a:lnTo>
                        <a:pt x="450" y="1038"/>
                      </a:lnTo>
                      <a:lnTo>
                        <a:pt x="456" y="1044"/>
                      </a:lnTo>
                      <a:lnTo>
                        <a:pt x="462" y="1044"/>
                      </a:lnTo>
                      <a:lnTo>
                        <a:pt x="468" y="1050"/>
                      </a:lnTo>
                      <a:lnTo>
                        <a:pt x="474" y="1056"/>
                      </a:lnTo>
                      <a:lnTo>
                        <a:pt x="480" y="1056"/>
                      </a:lnTo>
                      <a:lnTo>
                        <a:pt x="486" y="1062"/>
                      </a:lnTo>
                      <a:lnTo>
                        <a:pt x="492" y="1062"/>
                      </a:lnTo>
                      <a:lnTo>
                        <a:pt x="498" y="1068"/>
                      </a:lnTo>
                      <a:lnTo>
                        <a:pt x="504" y="1068"/>
                      </a:lnTo>
                      <a:lnTo>
                        <a:pt x="510" y="1074"/>
                      </a:lnTo>
                      <a:lnTo>
                        <a:pt x="516" y="1074"/>
                      </a:lnTo>
                      <a:lnTo>
                        <a:pt x="522" y="1074"/>
                      </a:lnTo>
                    </a:path>
                  </a:pathLst>
                </a:custGeom>
                <a:noFill/>
                <a:ln w="28575" cmpd="sng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68" name="Freeform 1097"/>
                <p:cNvSpPr>
                  <a:spLocks/>
                </p:cNvSpPr>
                <p:nvPr/>
              </p:nvSpPr>
              <p:spPr bwMode="auto">
                <a:xfrm rot="16200000">
                  <a:off x="5082704" y="3350294"/>
                  <a:ext cx="276225" cy="19050"/>
                </a:xfrm>
                <a:custGeom>
                  <a:avLst/>
                  <a:gdLst>
                    <a:gd name="T0" fmla="*/ 1 w 762"/>
                    <a:gd name="T1" fmla="*/ 0 h 54"/>
                    <a:gd name="T2" fmla="*/ 2 w 762"/>
                    <a:gd name="T3" fmla="*/ 1 h 54"/>
                    <a:gd name="T4" fmla="*/ 3 w 762"/>
                    <a:gd name="T5" fmla="*/ 1 h 54"/>
                    <a:gd name="T6" fmla="*/ 3 w 762"/>
                    <a:gd name="T7" fmla="*/ 1 h 54"/>
                    <a:gd name="T8" fmla="*/ 4 w 762"/>
                    <a:gd name="T9" fmla="*/ 2 h 54"/>
                    <a:gd name="T10" fmla="*/ 5 w 762"/>
                    <a:gd name="T11" fmla="*/ 2 h 54"/>
                    <a:gd name="T12" fmla="*/ 6 w 762"/>
                    <a:gd name="T13" fmla="*/ 2 h 54"/>
                    <a:gd name="T14" fmla="*/ 7 w 762"/>
                    <a:gd name="T15" fmla="*/ 2 h 54"/>
                    <a:gd name="T16" fmla="*/ 8 w 762"/>
                    <a:gd name="T17" fmla="*/ 2 h 54"/>
                    <a:gd name="T18" fmla="*/ 9 w 762"/>
                    <a:gd name="T19" fmla="*/ 2 h 54"/>
                    <a:gd name="T20" fmla="*/ 10 w 762"/>
                    <a:gd name="T21" fmla="*/ 2 h 54"/>
                    <a:gd name="T22" fmla="*/ 11 w 762"/>
                    <a:gd name="T23" fmla="*/ 2 h 54"/>
                    <a:gd name="T24" fmla="*/ 12 w 762"/>
                    <a:gd name="T25" fmla="*/ 2 h 54"/>
                    <a:gd name="T26" fmla="*/ 13 w 762"/>
                    <a:gd name="T27" fmla="*/ 2 h 54"/>
                    <a:gd name="T28" fmla="*/ 14 w 762"/>
                    <a:gd name="T29" fmla="*/ 3 h 54"/>
                    <a:gd name="T30" fmla="*/ 15 w 762"/>
                    <a:gd name="T31" fmla="*/ 3 h 54"/>
                    <a:gd name="T32" fmla="*/ 16 w 762"/>
                    <a:gd name="T33" fmla="*/ 3 h 54"/>
                    <a:gd name="T34" fmla="*/ 17 w 762"/>
                    <a:gd name="T35" fmla="*/ 3 h 54"/>
                    <a:gd name="T36" fmla="*/ 18 w 762"/>
                    <a:gd name="T37" fmla="*/ 3 h 54"/>
                    <a:gd name="T38" fmla="*/ 18 w 762"/>
                    <a:gd name="T39" fmla="*/ 3 h 54"/>
                    <a:gd name="T40" fmla="*/ 19 w 762"/>
                    <a:gd name="T41" fmla="*/ 3 h 54"/>
                    <a:gd name="T42" fmla="*/ 20 w 762"/>
                    <a:gd name="T43" fmla="*/ 3 h 54"/>
                    <a:gd name="T44" fmla="*/ 21 w 762"/>
                    <a:gd name="T45" fmla="*/ 3 h 54"/>
                    <a:gd name="T46" fmla="*/ 22 w 762"/>
                    <a:gd name="T47" fmla="*/ 3 h 54"/>
                    <a:gd name="T48" fmla="*/ 23 w 762"/>
                    <a:gd name="T49" fmla="*/ 3 h 54"/>
                    <a:gd name="T50" fmla="*/ 24 w 762"/>
                    <a:gd name="T51" fmla="*/ 3 h 54"/>
                    <a:gd name="T52" fmla="*/ 25 w 762"/>
                    <a:gd name="T53" fmla="*/ 3 h 54"/>
                    <a:gd name="T54" fmla="*/ 26 w 762"/>
                    <a:gd name="T55" fmla="*/ 3 h 54"/>
                    <a:gd name="T56" fmla="*/ 27 w 762"/>
                    <a:gd name="T57" fmla="*/ 3 h 54"/>
                    <a:gd name="T58" fmla="*/ 28 w 762"/>
                    <a:gd name="T59" fmla="*/ 3 h 54"/>
                    <a:gd name="T60" fmla="*/ 29 w 762"/>
                    <a:gd name="T61" fmla="*/ 3 h 54"/>
                    <a:gd name="T62" fmla="*/ 30 w 762"/>
                    <a:gd name="T63" fmla="*/ 3 h 54"/>
                    <a:gd name="T64" fmla="*/ 31 w 762"/>
                    <a:gd name="T65" fmla="*/ 3 h 54"/>
                    <a:gd name="T66" fmla="*/ 32 w 762"/>
                    <a:gd name="T67" fmla="*/ 3 h 54"/>
                    <a:gd name="T68" fmla="*/ 32 w 762"/>
                    <a:gd name="T69" fmla="*/ 3 h 54"/>
                    <a:gd name="T70" fmla="*/ 34 w 762"/>
                    <a:gd name="T71" fmla="*/ 3 h 54"/>
                    <a:gd name="T72" fmla="*/ 34 w 762"/>
                    <a:gd name="T73" fmla="*/ 3 h 54"/>
                    <a:gd name="T74" fmla="*/ 35 w 762"/>
                    <a:gd name="T75" fmla="*/ 3 h 54"/>
                    <a:gd name="T76" fmla="*/ 36 w 762"/>
                    <a:gd name="T77" fmla="*/ 3 h 54"/>
                    <a:gd name="T78" fmla="*/ 37 w 762"/>
                    <a:gd name="T79" fmla="*/ 3 h 54"/>
                    <a:gd name="T80" fmla="*/ 38 w 762"/>
                    <a:gd name="T81" fmla="*/ 3 h 54"/>
                    <a:gd name="T82" fmla="*/ 39 w 762"/>
                    <a:gd name="T83" fmla="*/ 3 h 54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762"/>
                    <a:gd name="T127" fmla="*/ 0 h 54"/>
                    <a:gd name="T128" fmla="*/ 762 w 762"/>
                    <a:gd name="T129" fmla="*/ 54 h 54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762" h="54">
                      <a:moveTo>
                        <a:pt x="0" y="0"/>
                      </a:moveTo>
                      <a:lnTo>
                        <a:pt x="6" y="6"/>
                      </a:lnTo>
                      <a:lnTo>
                        <a:pt x="12" y="6"/>
                      </a:lnTo>
                      <a:lnTo>
                        <a:pt x="18" y="12"/>
                      </a:lnTo>
                      <a:lnTo>
                        <a:pt x="24" y="12"/>
                      </a:lnTo>
                      <a:lnTo>
                        <a:pt x="30" y="12"/>
                      </a:lnTo>
                      <a:lnTo>
                        <a:pt x="36" y="18"/>
                      </a:lnTo>
                      <a:lnTo>
                        <a:pt x="42" y="18"/>
                      </a:lnTo>
                      <a:lnTo>
                        <a:pt x="48" y="18"/>
                      </a:lnTo>
                      <a:lnTo>
                        <a:pt x="54" y="24"/>
                      </a:lnTo>
                      <a:lnTo>
                        <a:pt x="60" y="24"/>
                      </a:lnTo>
                      <a:lnTo>
                        <a:pt x="66" y="24"/>
                      </a:lnTo>
                      <a:lnTo>
                        <a:pt x="72" y="24"/>
                      </a:lnTo>
                      <a:lnTo>
                        <a:pt x="78" y="30"/>
                      </a:lnTo>
                      <a:lnTo>
                        <a:pt x="84" y="30"/>
                      </a:lnTo>
                      <a:lnTo>
                        <a:pt x="90" y="30"/>
                      </a:lnTo>
                      <a:lnTo>
                        <a:pt x="96" y="30"/>
                      </a:lnTo>
                      <a:lnTo>
                        <a:pt x="102" y="36"/>
                      </a:lnTo>
                      <a:lnTo>
                        <a:pt x="108" y="36"/>
                      </a:lnTo>
                      <a:lnTo>
                        <a:pt x="114" y="36"/>
                      </a:lnTo>
                      <a:lnTo>
                        <a:pt x="120" y="36"/>
                      </a:lnTo>
                      <a:lnTo>
                        <a:pt x="126" y="36"/>
                      </a:lnTo>
                      <a:lnTo>
                        <a:pt x="132" y="42"/>
                      </a:lnTo>
                      <a:lnTo>
                        <a:pt x="138" y="42"/>
                      </a:lnTo>
                      <a:lnTo>
                        <a:pt x="144" y="42"/>
                      </a:lnTo>
                      <a:lnTo>
                        <a:pt x="150" y="42"/>
                      </a:lnTo>
                      <a:lnTo>
                        <a:pt x="156" y="42"/>
                      </a:lnTo>
                      <a:lnTo>
                        <a:pt x="162" y="42"/>
                      </a:lnTo>
                      <a:lnTo>
                        <a:pt x="168" y="42"/>
                      </a:lnTo>
                      <a:lnTo>
                        <a:pt x="174" y="42"/>
                      </a:lnTo>
                      <a:lnTo>
                        <a:pt x="180" y="48"/>
                      </a:lnTo>
                      <a:lnTo>
                        <a:pt x="186" y="48"/>
                      </a:lnTo>
                      <a:lnTo>
                        <a:pt x="192" y="48"/>
                      </a:lnTo>
                      <a:lnTo>
                        <a:pt x="198" y="48"/>
                      </a:lnTo>
                      <a:lnTo>
                        <a:pt x="204" y="48"/>
                      </a:lnTo>
                      <a:lnTo>
                        <a:pt x="210" y="48"/>
                      </a:lnTo>
                      <a:lnTo>
                        <a:pt x="216" y="48"/>
                      </a:lnTo>
                      <a:lnTo>
                        <a:pt x="222" y="48"/>
                      </a:lnTo>
                      <a:lnTo>
                        <a:pt x="228" y="48"/>
                      </a:lnTo>
                      <a:lnTo>
                        <a:pt x="234" y="48"/>
                      </a:lnTo>
                      <a:lnTo>
                        <a:pt x="240" y="48"/>
                      </a:lnTo>
                      <a:lnTo>
                        <a:pt x="246" y="48"/>
                      </a:lnTo>
                      <a:lnTo>
                        <a:pt x="252" y="54"/>
                      </a:lnTo>
                      <a:lnTo>
                        <a:pt x="258" y="54"/>
                      </a:lnTo>
                      <a:lnTo>
                        <a:pt x="264" y="54"/>
                      </a:lnTo>
                      <a:lnTo>
                        <a:pt x="270" y="54"/>
                      </a:lnTo>
                      <a:lnTo>
                        <a:pt x="276" y="54"/>
                      </a:lnTo>
                      <a:lnTo>
                        <a:pt x="282" y="54"/>
                      </a:lnTo>
                      <a:lnTo>
                        <a:pt x="288" y="54"/>
                      </a:lnTo>
                      <a:lnTo>
                        <a:pt x="294" y="54"/>
                      </a:lnTo>
                      <a:lnTo>
                        <a:pt x="300" y="54"/>
                      </a:lnTo>
                      <a:lnTo>
                        <a:pt x="306" y="54"/>
                      </a:lnTo>
                      <a:lnTo>
                        <a:pt x="312" y="54"/>
                      </a:lnTo>
                      <a:lnTo>
                        <a:pt x="318" y="54"/>
                      </a:lnTo>
                      <a:lnTo>
                        <a:pt x="324" y="54"/>
                      </a:lnTo>
                      <a:lnTo>
                        <a:pt x="330" y="54"/>
                      </a:lnTo>
                      <a:lnTo>
                        <a:pt x="336" y="54"/>
                      </a:lnTo>
                      <a:lnTo>
                        <a:pt x="342" y="54"/>
                      </a:lnTo>
                      <a:lnTo>
                        <a:pt x="348" y="54"/>
                      </a:lnTo>
                      <a:lnTo>
                        <a:pt x="354" y="54"/>
                      </a:lnTo>
                      <a:lnTo>
                        <a:pt x="360" y="54"/>
                      </a:lnTo>
                      <a:lnTo>
                        <a:pt x="366" y="54"/>
                      </a:lnTo>
                      <a:lnTo>
                        <a:pt x="372" y="54"/>
                      </a:lnTo>
                      <a:lnTo>
                        <a:pt x="378" y="54"/>
                      </a:lnTo>
                      <a:lnTo>
                        <a:pt x="384" y="54"/>
                      </a:lnTo>
                      <a:lnTo>
                        <a:pt x="390" y="54"/>
                      </a:lnTo>
                      <a:lnTo>
                        <a:pt x="396" y="54"/>
                      </a:lnTo>
                      <a:lnTo>
                        <a:pt x="402" y="54"/>
                      </a:lnTo>
                      <a:lnTo>
                        <a:pt x="408" y="54"/>
                      </a:lnTo>
                      <a:lnTo>
                        <a:pt x="414" y="54"/>
                      </a:lnTo>
                      <a:lnTo>
                        <a:pt x="420" y="54"/>
                      </a:lnTo>
                      <a:lnTo>
                        <a:pt x="426" y="54"/>
                      </a:lnTo>
                      <a:lnTo>
                        <a:pt x="432" y="54"/>
                      </a:lnTo>
                      <a:lnTo>
                        <a:pt x="438" y="54"/>
                      </a:lnTo>
                      <a:lnTo>
                        <a:pt x="444" y="54"/>
                      </a:lnTo>
                      <a:lnTo>
                        <a:pt x="450" y="54"/>
                      </a:lnTo>
                      <a:lnTo>
                        <a:pt x="456" y="54"/>
                      </a:lnTo>
                      <a:lnTo>
                        <a:pt x="462" y="54"/>
                      </a:lnTo>
                      <a:lnTo>
                        <a:pt x="468" y="54"/>
                      </a:lnTo>
                      <a:lnTo>
                        <a:pt x="474" y="54"/>
                      </a:lnTo>
                      <a:lnTo>
                        <a:pt x="480" y="54"/>
                      </a:lnTo>
                      <a:lnTo>
                        <a:pt x="486" y="54"/>
                      </a:lnTo>
                      <a:lnTo>
                        <a:pt x="492" y="54"/>
                      </a:lnTo>
                      <a:lnTo>
                        <a:pt x="498" y="54"/>
                      </a:lnTo>
                      <a:lnTo>
                        <a:pt x="504" y="54"/>
                      </a:lnTo>
                      <a:lnTo>
                        <a:pt x="510" y="54"/>
                      </a:lnTo>
                      <a:lnTo>
                        <a:pt x="516" y="54"/>
                      </a:lnTo>
                      <a:lnTo>
                        <a:pt x="522" y="54"/>
                      </a:lnTo>
                      <a:lnTo>
                        <a:pt x="528" y="54"/>
                      </a:lnTo>
                      <a:lnTo>
                        <a:pt x="534" y="54"/>
                      </a:lnTo>
                      <a:lnTo>
                        <a:pt x="540" y="54"/>
                      </a:lnTo>
                      <a:lnTo>
                        <a:pt x="546" y="54"/>
                      </a:lnTo>
                      <a:lnTo>
                        <a:pt x="552" y="54"/>
                      </a:lnTo>
                      <a:lnTo>
                        <a:pt x="558" y="54"/>
                      </a:lnTo>
                      <a:lnTo>
                        <a:pt x="564" y="54"/>
                      </a:lnTo>
                      <a:lnTo>
                        <a:pt x="570" y="54"/>
                      </a:lnTo>
                      <a:lnTo>
                        <a:pt x="576" y="54"/>
                      </a:lnTo>
                      <a:lnTo>
                        <a:pt x="582" y="54"/>
                      </a:lnTo>
                      <a:lnTo>
                        <a:pt x="588" y="54"/>
                      </a:lnTo>
                      <a:lnTo>
                        <a:pt x="594" y="54"/>
                      </a:lnTo>
                      <a:lnTo>
                        <a:pt x="600" y="54"/>
                      </a:lnTo>
                      <a:lnTo>
                        <a:pt x="606" y="54"/>
                      </a:lnTo>
                      <a:lnTo>
                        <a:pt x="612" y="54"/>
                      </a:lnTo>
                      <a:lnTo>
                        <a:pt x="618" y="54"/>
                      </a:lnTo>
                      <a:lnTo>
                        <a:pt x="624" y="54"/>
                      </a:lnTo>
                      <a:lnTo>
                        <a:pt x="630" y="54"/>
                      </a:lnTo>
                      <a:lnTo>
                        <a:pt x="636" y="54"/>
                      </a:lnTo>
                      <a:lnTo>
                        <a:pt x="642" y="54"/>
                      </a:lnTo>
                      <a:lnTo>
                        <a:pt x="648" y="54"/>
                      </a:lnTo>
                      <a:lnTo>
                        <a:pt x="654" y="54"/>
                      </a:lnTo>
                      <a:lnTo>
                        <a:pt x="660" y="54"/>
                      </a:lnTo>
                      <a:lnTo>
                        <a:pt x="666" y="54"/>
                      </a:lnTo>
                      <a:lnTo>
                        <a:pt x="672" y="54"/>
                      </a:lnTo>
                      <a:lnTo>
                        <a:pt x="678" y="54"/>
                      </a:lnTo>
                      <a:lnTo>
                        <a:pt x="684" y="54"/>
                      </a:lnTo>
                      <a:lnTo>
                        <a:pt x="690" y="54"/>
                      </a:lnTo>
                      <a:lnTo>
                        <a:pt x="696" y="54"/>
                      </a:lnTo>
                      <a:lnTo>
                        <a:pt x="702" y="54"/>
                      </a:lnTo>
                      <a:lnTo>
                        <a:pt x="708" y="54"/>
                      </a:lnTo>
                      <a:lnTo>
                        <a:pt x="714" y="54"/>
                      </a:lnTo>
                      <a:lnTo>
                        <a:pt x="720" y="54"/>
                      </a:lnTo>
                      <a:lnTo>
                        <a:pt x="726" y="54"/>
                      </a:lnTo>
                      <a:lnTo>
                        <a:pt x="732" y="54"/>
                      </a:lnTo>
                      <a:lnTo>
                        <a:pt x="738" y="54"/>
                      </a:lnTo>
                      <a:lnTo>
                        <a:pt x="744" y="54"/>
                      </a:lnTo>
                      <a:lnTo>
                        <a:pt x="750" y="54"/>
                      </a:lnTo>
                      <a:lnTo>
                        <a:pt x="756" y="54"/>
                      </a:lnTo>
                      <a:lnTo>
                        <a:pt x="762" y="54"/>
                      </a:lnTo>
                    </a:path>
                  </a:pathLst>
                </a:custGeom>
                <a:noFill/>
                <a:ln w="28575" cmpd="sng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69" name="Freeform 1098"/>
                <p:cNvSpPr>
                  <a:spLocks/>
                </p:cNvSpPr>
                <p:nvPr/>
              </p:nvSpPr>
              <p:spPr bwMode="auto">
                <a:xfrm rot="16200000">
                  <a:off x="5227166" y="3215357"/>
                  <a:ext cx="9525" cy="1588"/>
                </a:xfrm>
                <a:custGeom>
                  <a:avLst/>
                  <a:gdLst>
                    <a:gd name="T0" fmla="*/ 0 w 24"/>
                    <a:gd name="T1" fmla="*/ 0 h 1"/>
                    <a:gd name="T2" fmla="*/ 1 w 24"/>
                    <a:gd name="T3" fmla="*/ 0 h 1"/>
                    <a:gd name="T4" fmla="*/ 1 w 24"/>
                    <a:gd name="T5" fmla="*/ 0 h 1"/>
                    <a:gd name="T6" fmla="*/ 1 w 24"/>
                    <a:gd name="T7" fmla="*/ 0 h 1"/>
                    <a:gd name="T8" fmla="*/ 2 w 24"/>
                    <a:gd name="T9" fmla="*/ 0 h 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"/>
                    <a:gd name="T16" fmla="*/ 0 h 1"/>
                    <a:gd name="T17" fmla="*/ 24 w 24"/>
                    <a:gd name="T18" fmla="*/ 1 h 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</a:path>
                  </a:pathLst>
                </a:custGeom>
                <a:noFill/>
                <a:ln w="28575" cmpd="sng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</p:grpSp>
          <p:sp>
            <p:nvSpPr>
              <p:cNvPr id="71" name="pole tekstowe 70"/>
              <p:cNvSpPr txBox="1"/>
              <p:nvPr/>
            </p:nvSpPr>
            <p:spPr>
              <a:xfrm>
                <a:off x="5148064" y="2780928"/>
                <a:ext cx="1074333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2000" dirty="0" err="1" smtClean="0">
                    <a:latin typeface="Arial" panose="020B0604020202020204" pitchFamily="34" charset="0"/>
                  </a:rPr>
                  <a:t>fgp</a:t>
                </a:r>
                <a:r>
                  <a:rPr lang="pl-PL" sz="2000" dirty="0" smtClean="0">
                    <a:latin typeface="Arial" panose="020B0604020202020204" pitchFamily="34" charset="0"/>
                  </a:rPr>
                  <a:t>, </a:t>
                </a:r>
                <a:r>
                  <a:rPr lang="pl-PL" sz="2200" i="1" dirty="0" smtClean="0">
                    <a:latin typeface="+mj-lt"/>
                  </a:rPr>
                  <a:t>f</a:t>
                </a:r>
                <a:r>
                  <a:rPr lang="pl-PL" sz="2200" dirty="0" smtClean="0">
                    <a:latin typeface="+mj-lt"/>
                  </a:rPr>
                  <a:t>(</a:t>
                </a:r>
                <a:r>
                  <a:rPr lang="pl-PL" sz="2200" i="1" dirty="0" smtClean="0">
                    <a:latin typeface="+mj-lt"/>
                  </a:rPr>
                  <a:t>x</a:t>
                </a:r>
                <a:r>
                  <a:rPr lang="pl-PL" sz="2200" dirty="0" smtClean="0">
                    <a:latin typeface="+mj-lt"/>
                  </a:rPr>
                  <a:t>)</a:t>
                </a:r>
                <a:endParaRPr lang="pl-PL" sz="2200" dirty="0">
                  <a:latin typeface="+mj-lt"/>
                </a:endParaRPr>
              </a:p>
            </p:txBody>
          </p:sp>
        </p:grpSp>
        <p:sp>
          <p:nvSpPr>
            <p:cNvPr id="74" name="Elipsa 73"/>
            <p:cNvSpPr/>
            <p:nvPr/>
          </p:nvSpPr>
          <p:spPr bwMode="auto">
            <a:xfrm>
              <a:off x="2095773" y="2898054"/>
              <a:ext cx="72008" cy="72008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5" name="Elipsa 74"/>
            <p:cNvSpPr/>
            <p:nvPr/>
          </p:nvSpPr>
          <p:spPr bwMode="auto">
            <a:xfrm>
              <a:off x="2090366" y="3172096"/>
              <a:ext cx="72008" cy="72008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6" name="Elipsa 75"/>
            <p:cNvSpPr/>
            <p:nvPr/>
          </p:nvSpPr>
          <p:spPr bwMode="auto">
            <a:xfrm>
              <a:off x="2097509" y="3524520"/>
              <a:ext cx="72008" cy="72008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aphicFrame>
          <p:nvGraphicFramePr>
            <p:cNvPr id="77" name="Obiekt 7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96868868"/>
                </p:ext>
              </p:extLst>
            </p:nvPr>
          </p:nvGraphicFramePr>
          <p:xfrm>
            <a:off x="2202085" y="4031366"/>
            <a:ext cx="1080120" cy="2880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82569" name="Równanie" r:id="rId6" imgW="571320" imgH="152280" progId="Equation.3">
                    <p:embed/>
                  </p:oleObj>
                </mc:Choice>
                <mc:Fallback>
                  <p:oleObj name="Równanie" r:id="rId6" imgW="571320" imgH="152280" progId="Equation.3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02085" y="4031366"/>
                          <a:ext cx="1080120" cy="28803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14</a:t>
            </a:fld>
            <a:endParaRPr lang="pl-PL"/>
          </a:p>
        </p:txBody>
      </p:sp>
      <p:sp>
        <p:nvSpPr>
          <p:cNvPr id="79" name="Prostokąt 78"/>
          <p:cNvSpPr/>
          <p:nvPr/>
        </p:nvSpPr>
        <p:spPr>
          <a:xfrm>
            <a:off x="253180" y="18001"/>
            <a:ext cx="6647974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none">
            <a:spAutoFit/>
          </a:bodyPr>
          <a:lstStyle/>
          <a:p>
            <a:pPr lvl="0">
              <a:defRPr/>
            </a:pPr>
            <a:r>
              <a:rPr kumimoji="1" lang="pl-PL" sz="3200" b="1" kern="0" dirty="0" smtClean="0">
                <a:latin typeface="+mn-lt"/>
              </a:rPr>
              <a:t>Ergodyczność sygnału losowego</a:t>
            </a:r>
            <a:endParaRPr kumimoji="1" lang="pl-PL" sz="3200" b="1" kern="0" dirty="0">
              <a:latin typeface="+mn-lt"/>
            </a:endParaRPr>
          </a:p>
        </p:txBody>
      </p:sp>
      <p:sp>
        <p:nvSpPr>
          <p:cNvPr id="80" name="Prostokąt 79"/>
          <p:cNvSpPr/>
          <p:nvPr/>
        </p:nvSpPr>
        <p:spPr>
          <a:xfrm>
            <a:off x="176593" y="606170"/>
            <a:ext cx="7165953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r>
              <a:rPr kumimoji="1" lang="pl-PL" sz="2800" b="1" dirty="0" smtClean="0">
                <a:solidFill>
                  <a:srgbClr val="003399"/>
                </a:solidFill>
                <a:latin typeface="+mn-lt"/>
              </a:rPr>
              <a:t>Wartości średnie po zbiorze</a:t>
            </a:r>
            <a:endParaRPr kumimoji="1" lang="pl-PL" sz="2800" b="1" dirty="0">
              <a:solidFill>
                <a:srgbClr val="003399"/>
              </a:solidFill>
              <a:latin typeface="+mn-lt"/>
            </a:endParaRPr>
          </a:p>
        </p:txBody>
      </p:sp>
      <p:sp>
        <p:nvSpPr>
          <p:cNvPr id="82" name="pole tekstowe 81"/>
          <p:cNvSpPr txBox="1"/>
          <p:nvPr/>
        </p:nvSpPr>
        <p:spPr>
          <a:xfrm>
            <a:off x="5666795" y="2599479"/>
            <a:ext cx="346441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200" i="1" dirty="0" smtClean="0">
                <a:latin typeface="+mj-lt"/>
              </a:rPr>
              <a:t>x</a:t>
            </a:r>
            <a:r>
              <a:rPr lang="pl-PL" sz="2200" i="1" baseline="-25000" dirty="0" smtClean="0">
                <a:latin typeface="+mj-lt"/>
              </a:rPr>
              <a:t>i</a:t>
            </a:r>
            <a:r>
              <a:rPr lang="pl-PL" sz="2000" dirty="0" smtClean="0">
                <a:latin typeface="Arial" panose="020B0604020202020204" pitchFamily="34" charset="0"/>
              </a:rPr>
              <a:t> </a:t>
            </a:r>
            <a:r>
              <a:rPr lang="pl-PL" sz="2000" dirty="0">
                <a:latin typeface="Arial" panose="020B0604020202020204" pitchFamily="34" charset="0"/>
              </a:rPr>
              <a:t>– </a:t>
            </a:r>
            <a:r>
              <a:rPr lang="pl-PL" sz="2000" dirty="0" smtClean="0">
                <a:latin typeface="Arial" panose="020B0604020202020204" pitchFamily="34" charset="0"/>
              </a:rPr>
              <a:t>wartość próbki</a:t>
            </a:r>
          </a:p>
          <a:p>
            <a:r>
              <a:rPr lang="pl-PL" sz="2200" i="1" dirty="0" smtClean="0">
                <a:latin typeface="+mj-lt"/>
              </a:rPr>
              <a:t>n</a:t>
            </a:r>
            <a:r>
              <a:rPr lang="pl-PL" sz="2200" i="1" baseline="-25000" dirty="0" smtClean="0">
                <a:latin typeface="+mj-lt"/>
              </a:rPr>
              <a:t>i</a:t>
            </a:r>
            <a:r>
              <a:rPr lang="pl-PL" sz="2200" dirty="0" smtClean="0">
                <a:latin typeface="+mj-lt"/>
              </a:rPr>
              <a:t> </a:t>
            </a:r>
            <a:r>
              <a:rPr lang="pl-PL" sz="2000" dirty="0">
                <a:latin typeface="Arial" panose="020B0604020202020204" pitchFamily="34" charset="0"/>
              </a:rPr>
              <a:t>– </a:t>
            </a:r>
            <a:r>
              <a:rPr lang="pl-PL" sz="2000" dirty="0" smtClean="0">
                <a:latin typeface="Arial" panose="020B0604020202020204" pitchFamily="34" charset="0"/>
              </a:rPr>
              <a:t>liczba próbek </a:t>
            </a:r>
            <a:r>
              <a:rPr lang="pl-PL" sz="2200" i="1" dirty="0" smtClean="0">
                <a:latin typeface="+mj-lt"/>
              </a:rPr>
              <a:t>x</a:t>
            </a:r>
            <a:r>
              <a:rPr lang="pl-PL" sz="2200" i="1" baseline="-25000" dirty="0" smtClean="0">
                <a:latin typeface="+mj-lt"/>
              </a:rPr>
              <a:t>i</a:t>
            </a:r>
            <a:endParaRPr lang="pl-PL" sz="2200" dirty="0" smtClean="0">
              <a:latin typeface="+mj-lt"/>
            </a:endParaRPr>
          </a:p>
          <a:p>
            <a:r>
              <a:rPr lang="pl-PL" sz="2200" i="1" dirty="0" smtClean="0">
                <a:latin typeface="+mj-lt"/>
              </a:rPr>
              <a:t>N</a:t>
            </a:r>
            <a:r>
              <a:rPr lang="pl-PL" sz="2200" dirty="0" smtClean="0">
                <a:latin typeface="+mj-lt"/>
              </a:rPr>
              <a:t> </a:t>
            </a:r>
            <a:r>
              <a:rPr lang="pl-PL" sz="2000" dirty="0">
                <a:latin typeface="Arial" panose="020B0604020202020204" pitchFamily="34" charset="0"/>
              </a:rPr>
              <a:t>– </a:t>
            </a:r>
            <a:r>
              <a:rPr lang="pl-PL" sz="2000" dirty="0" smtClean="0">
                <a:latin typeface="Arial" panose="020B0604020202020204" pitchFamily="34" charset="0"/>
              </a:rPr>
              <a:t>liczba wszystkich próbek</a:t>
            </a:r>
          </a:p>
        </p:txBody>
      </p:sp>
      <p:grpSp>
        <p:nvGrpSpPr>
          <p:cNvPr id="6" name="Grupa 5"/>
          <p:cNvGrpSpPr/>
          <p:nvPr/>
        </p:nvGrpSpPr>
        <p:grpSpPr>
          <a:xfrm>
            <a:off x="622206" y="4581128"/>
            <a:ext cx="7774565" cy="1675108"/>
            <a:chOff x="622206" y="4581128"/>
            <a:chExt cx="7774565" cy="1675108"/>
          </a:xfrm>
        </p:grpSpPr>
        <p:graphicFrame>
          <p:nvGraphicFramePr>
            <p:cNvPr id="81" name="Obiekt 8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6611627"/>
                </p:ext>
              </p:extLst>
            </p:nvPr>
          </p:nvGraphicFramePr>
          <p:xfrm>
            <a:off x="624371" y="5138796"/>
            <a:ext cx="7772400" cy="11174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82570" name="Equation" r:id="rId8" imgW="3886200" imgH="558720" progId="Equation.3">
                    <p:embed/>
                  </p:oleObj>
                </mc:Choice>
                <mc:Fallback>
                  <p:oleObj name="Equation" r:id="rId8" imgW="3886200" imgH="5587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24371" y="5138796"/>
                          <a:ext cx="7772400" cy="111744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" name="pole tekstowe 4"/>
            <p:cNvSpPr txBox="1"/>
            <p:nvPr/>
          </p:nvSpPr>
          <p:spPr>
            <a:xfrm>
              <a:off x="622206" y="4581128"/>
              <a:ext cx="590738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1" dirty="0" smtClean="0">
                  <a:latin typeface="+mn-lt"/>
                </a:rPr>
                <a:t>Od wartości dyskretnych do wartości ciągłych:</a:t>
              </a:r>
              <a:endParaRPr lang="pl-PL" sz="2000" b="1" dirty="0"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1027"/>
          <p:cNvSpPr txBox="1">
            <a:spLocks noChangeArrowheads="1"/>
          </p:cNvSpPr>
          <p:nvPr/>
        </p:nvSpPr>
        <p:spPr bwMode="auto">
          <a:xfrm>
            <a:off x="6019800" y="6553200"/>
            <a:ext cx="33265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Arial" panose="020B0604020202020204" pitchFamily="34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Arial" panose="020B0604020202020204" pitchFamily="34" charset="0"/>
              </a:rPr>
              <a:t> Papir</a:t>
            </a:r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51203" name="Text Box 1037"/>
          <p:cNvSpPr txBox="1">
            <a:spLocks noChangeArrowheads="1"/>
          </p:cNvSpPr>
          <p:nvPr/>
        </p:nvSpPr>
        <p:spPr bwMode="auto">
          <a:xfrm>
            <a:off x="228126" y="1235052"/>
            <a:ext cx="799288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2000" b="1" dirty="0" smtClean="0">
                <a:latin typeface="Arial" panose="020B0604020202020204" pitchFamily="34" charset="0"/>
              </a:rPr>
              <a:t>Wartości średnie po czasie są wyznaczane dla </a:t>
            </a:r>
            <a:r>
              <a:rPr lang="pl-PL" sz="2000" b="1" i="1" dirty="0" smtClean="0">
                <a:latin typeface="Arial" panose="020B0604020202020204" pitchFamily="34" charset="0"/>
              </a:rPr>
              <a:t>pojedynczych realizacji sygnału losowego</a:t>
            </a:r>
            <a:r>
              <a:rPr lang="pl-PL" sz="2000" b="1" dirty="0" smtClean="0">
                <a:latin typeface="Arial" panose="020B0604020202020204" pitchFamily="34" charset="0"/>
              </a:rPr>
              <a:t>.</a:t>
            </a:r>
            <a:endParaRPr lang="pl-PL" sz="2000" b="1" dirty="0">
              <a:latin typeface="Arial" panose="020B0604020202020204" pitchFamily="34" charset="0"/>
            </a:endParaRPr>
          </a:p>
        </p:txBody>
      </p:sp>
      <p:sp>
        <p:nvSpPr>
          <p:cNvPr id="87" name="pole tekstowe 86"/>
          <p:cNvSpPr txBox="1"/>
          <p:nvPr/>
        </p:nvSpPr>
        <p:spPr>
          <a:xfrm>
            <a:off x="4067944" y="2568506"/>
            <a:ext cx="369364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200" i="1" dirty="0" smtClean="0">
                <a:latin typeface="+mj-lt"/>
              </a:rPr>
              <a:t>i</a:t>
            </a:r>
            <a:r>
              <a:rPr lang="pl-PL" sz="2000" i="1" dirty="0" smtClean="0">
                <a:latin typeface="Arial" panose="020B0604020202020204" pitchFamily="34" charset="0"/>
              </a:rPr>
              <a:t> </a:t>
            </a:r>
            <a:r>
              <a:rPr lang="pl-PL" sz="2000" dirty="0" smtClean="0">
                <a:latin typeface="Arial" panose="020B0604020202020204" pitchFamily="34" charset="0"/>
              </a:rPr>
              <a:t>– numer próbki</a:t>
            </a:r>
          </a:p>
          <a:p>
            <a:r>
              <a:rPr lang="pl-PL" sz="2200" i="1" dirty="0" smtClean="0">
                <a:latin typeface="+mj-lt"/>
              </a:rPr>
              <a:t>x</a:t>
            </a:r>
            <a:r>
              <a:rPr lang="pl-PL" sz="2200" i="1" baseline="-25000" dirty="0" smtClean="0">
                <a:latin typeface="+mj-lt"/>
              </a:rPr>
              <a:t>i</a:t>
            </a:r>
            <a:r>
              <a:rPr lang="pl-PL" sz="2000" dirty="0" smtClean="0">
                <a:latin typeface="Arial" panose="020B0604020202020204" pitchFamily="34" charset="0"/>
              </a:rPr>
              <a:t> </a:t>
            </a:r>
            <a:r>
              <a:rPr lang="pl-PL" sz="2000" dirty="0">
                <a:latin typeface="Arial" panose="020B0604020202020204" pitchFamily="34" charset="0"/>
              </a:rPr>
              <a:t>– </a:t>
            </a:r>
            <a:r>
              <a:rPr lang="pl-PL" sz="2000" dirty="0" smtClean="0">
                <a:latin typeface="Arial" panose="020B0604020202020204" pitchFamily="34" charset="0"/>
              </a:rPr>
              <a:t>wartość </a:t>
            </a:r>
            <a:r>
              <a:rPr lang="pl-PL" sz="2000" dirty="0">
                <a:latin typeface="Arial" panose="020B0604020202020204" pitchFamily="34" charset="0"/>
              </a:rPr>
              <a:t>próbki</a:t>
            </a:r>
            <a:endParaRPr lang="pl-PL" sz="2000" dirty="0" smtClean="0">
              <a:latin typeface="Arial" panose="020B0604020202020204" pitchFamily="34" charset="0"/>
            </a:endParaRPr>
          </a:p>
          <a:p>
            <a:r>
              <a:rPr lang="pl-PL" sz="2200" i="1" dirty="0" smtClean="0">
                <a:latin typeface="+mj-lt"/>
              </a:rPr>
              <a:t>N</a:t>
            </a:r>
            <a:r>
              <a:rPr lang="pl-PL" sz="2000" dirty="0" smtClean="0">
                <a:latin typeface="Arial" panose="020B0604020202020204" pitchFamily="34" charset="0"/>
              </a:rPr>
              <a:t> </a:t>
            </a:r>
            <a:r>
              <a:rPr lang="pl-PL" sz="2000" dirty="0">
                <a:latin typeface="Arial" panose="020B0604020202020204" pitchFamily="34" charset="0"/>
              </a:rPr>
              <a:t>– </a:t>
            </a:r>
            <a:r>
              <a:rPr lang="pl-PL" sz="2000" dirty="0" smtClean="0">
                <a:latin typeface="Arial" panose="020B0604020202020204" pitchFamily="34" charset="0"/>
              </a:rPr>
              <a:t># liczba wszystkich próbek</a:t>
            </a:r>
          </a:p>
        </p:txBody>
      </p:sp>
      <p:grpSp>
        <p:nvGrpSpPr>
          <p:cNvPr id="100" name="Grupa 99"/>
          <p:cNvGrpSpPr/>
          <p:nvPr/>
        </p:nvGrpSpPr>
        <p:grpSpPr>
          <a:xfrm>
            <a:off x="608896" y="2048600"/>
            <a:ext cx="3332483" cy="2570870"/>
            <a:chOff x="1416247" y="2132856"/>
            <a:chExt cx="2446186" cy="2037395"/>
          </a:xfrm>
        </p:grpSpPr>
        <p:grpSp>
          <p:nvGrpSpPr>
            <p:cNvPr id="7" name="Group 1124"/>
            <p:cNvGrpSpPr>
              <a:grpSpLocks/>
            </p:cNvGrpSpPr>
            <p:nvPr/>
          </p:nvGrpSpPr>
          <p:grpSpPr bwMode="auto">
            <a:xfrm>
              <a:off x="1674168" y="2132856"/>
              <a:ext cx="1752600" cy="1701800"/>
              <a:chOff x="816" y="1536"/>
              <a:chExt cx="1584" cy="1072"/>
            </a:xfrm>
          </p:grpSpPr>
          <p:sp>
            <p:nvSpPr>
              <p:cNvPr id="51269" name="Freeform 1125"/>
              <p:cNvSpPr>
                <a:spLocks/>
              </p:cNvSpPr>
              <p:nvPr/>
            </p:nvSpPr>
            <p:spPr bwMode="auto">
              <a:xfrm>
                <a:off x="912" y="1608"/>
                <a:ext cx="1344" cy="1000"/>
              </a:xfrm>
              <a:custGeom>
                <a:avLst/>
                <a:gdLst>
                  <a:gd name="T0" fmla="*/ 0 w 1344"/>
                  <a:gd name="T1" fmla="*/ 312 h 1000"/>
                  <a:gd name="T2" fmla="*/ 144 w 1344"/>
                  <a:gd name="T3" fmla="*/ 792 h 1000"/>
                  <a:gd name="T4" fmla="*/ 192 w 1344"/>
                  <a:gd name="T5" fmla="*/ 456 h 1000"/>
                  <a:gd name="T6" fmla="*/ 240 w 1344"/>
                  <a:gd name="T7" fmla="*/ 24 h 1000"/>
                  <a:gd name="T8" fmla="*/ 288 w 1344"/>
                  <a:gd name="T9" fmla="*/ 312 h 1000"/>
                  <a:gd name="T10" fmla="*/ 336 w 1344"/>
                  <a:gd name="T11" fmla="*/ 72 h 1000"/>
                  <a:gd name="T12" fmla="*/ 384 w 1344"/>
                  <a:gd name="T13" fmla="*/ 456 h 1000"/>
                  <a:gd name="T14" fmla="*/ 480 w 1344"/>
                  <a:gd name="T15" fmla="*/ 264 h 1000"/>
                  <a:gd name="T16" fmla="*/ 576 w 1344"/>
                  <a:gd name="T17" fmla="*/ 936 h 1000"/>
                  <a:gd name="T18" fmla="*/ 672 w 1344"/>
                  <a:gd name="T19" fmla="*/ 648 h 1000"/>
                  <a:gd name="T20" fmla="*/ 960 w 1344"/>
                  <a:gd name="T21" fmla="*/ 696 h 1000"/>
                  <a:gd name="T22" fmla="*/ 1104 w 1344"/>
                  <a:gd name="T23" fmla="*/ 360 h 1000"/>
                  <a:gd name="T24" fmla="*/ 1344 w 1344"/>
                  <a:gd name="T25" fmla="*/ 360 h 100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344"/>
                  <a:gd name="T40" fmla="*/ 0 h 1000"/>
                  <a:gd name="T41" fmla="*/ 1344 w 1344"/>
                  <a:gd name="T42" fmla="*/ 1000 h 100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344" h="1000">
                    <a:moveTo>
                      <a:pt x="0" y="312"/>
                    </a:moveTo>
                    <a:cubicBezTo>
                      <a:pt x="56" y="540"/>
                      <a:pt x="112" y="768"/>
                      <a:pt x="144" y="792"/>
                    </a:cubicBezTo>
                    <a:cubicBezTo>
                      <a:pt x="176" y="816"/>
                      <a:pt x="176" y="584"/>
                      <a:pt x="192" y="456"/>
                    </a:cubicBezTo>
                    <a:cubicBezTo>
                      <a:pt x="208" y="328"/>
                      <a:pt x="224" y="48"/>
                      <a:pt x="240" y="24"/>
                    </a:cubicBezTo>
                    <a:cubicBezTo>
                      <a:pt x="256" y="0"/>
                      <a:pt x="272" y="304"/>
                      <a:pt x="288" y="312"/>
                    </a:cubicBezTo>
                    <a:cubicBezTo>
                      <a:pt x="304" y="320"/>
                      <a:pt x="320" y="48"/>
                      <a:pt x="336" y="72"/>
                    </a:cubicBezTo>
                    <a:cubicBezTo>
                      <a:pt x="352" y="96"/>
                      <a:pt x="360" y="424"/>
                      <a:pt x="384" y="456"/>
                    </a:cubicBezTo>
                    <a:cubicBezTo>
                      <a:pt x="408" y="488"/>
                      <a:pt x="448" y="184"/>
                      <a:pt x="480" y="264"/>
                    </a:cubicBezTo>
                    <a:cubicBezTo>
                      <a:pt x="512" y="344"/>
                      <a:pt x="544" y="872"/>
                      <a:pt x="576" y="936"/>
                    </a:cubicBezTo>
                    <a:cubicBezTo>
                      <a:pt x="608" y="1000"/>
                      <a:pt x="608" y="688"/>
                      <a:pt x="672" y="648"/>
                    </a:cubicBezTo>
                    <a:cubicBezTo>
                      <a:pt x="736" y="608"/>
                      <a:pt x="888" y="744"/>
                      <a:pt x="960" y="696"/>
                    </a:cubicBezTo>
                    <a:cubicBezTo>
                      <a:pt x="1032" y="648"/>
                      <a:pt x="1040" y="416"/>
                      <a:pt x="1104" y="360"/>
                    </a:cubicBezTo>
                    <a:cubicBezTo>
                      <a:pt x="1168" y="304"/>
                      <a:pt x="1256" y="332"/>
                      <a:pt x="1344" y="360"/>
                    </a:cubicBezTo>
                  </a:path>
                </a:pathLst>
              </a:custGeom>
              <a:noFill/>
              <a:ln w="28575" cmpd="sng">
                <a:solidFill>
                  <a:srgbClr val="33CC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51270" name="Line 1126"/>
              <p:cNvSpPr>
                <a:spLocks noChangeShapeType="1"/>
              </p:cNvSpPr>
              <p:nvPr/>
            </p:nvSpPr>
            <p:spPr bwMode="auto">
              <a:xfrm>
                <a:off x="816" y="2112"/>
                <a:ext cx="158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51271" name="Line 1127"/>
              <p:cNvSpPr>
                <a:spLocks noChangeShapeType="1"/>
              </p:cNvSpPr>
              <p:nvPr/>
            </p:nvSpPr>
            <p:spPr bwMode="auto">
              <a:xfrm flipV="1">
                <a:off x="864" y="1536"/>
                <a:ext cx="0" cy="105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</p:grpSp>
        <p:graphicFrame>
          <p:nvGraphicFramePr>
            <p:cNvPr id="142" name="Obiekt 14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80898831"/>
                </p:ext>
              </p:extLst>
            </p:nvPr>
          </p:nvGraphicFramePr>
          <p:xfrm>
            <a:off x="1416247" y="2432619"/>
            <a:ext cx="195615" cy="3170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70691" name="Równanie" r:id="rId4" imgW="152280" imgH="228600" progId="Equation.3">
                    <p:embed/>
                  </p:oleObj>
                </mc:Choice>
                <mc:Fallback>
                  <p:oleObj name="Równanie" r:id="rId4" imgW="152280" imgH="228600" progId="Equation.3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16247" y="2432619"/>
                          <a:ext cx="195615" cy="3170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5" name="Elipsa 144"/>
            <p:cNvSpPr/>
            <p:nvPr/>
          </p:nvSpPr>
          <p:spPr bwMode="auto">
            <a:xfrm>
              <a:off x="1871291" y="3387948"/>
              <a:ext cx="72008" cy="72008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2" name="Elipsa 151"/>
            <p:cNvSpPr/>
            <p:nvPr/>
          </p:nvSpPr>
          <p:spPr bwMode="auto">
            <a:xfrm>
              <a:off x="2033710" y="2461469"/>
              <a:ext cx="72008" cy="72008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4" name="Elipsa 153"/>
            <p:cNvSpPr/>
            <p:nvPr/>
          </p:nvSpPr>
          <p:spPr bwMode="auto">
            <a:xfrm>
              <a:off x="2636044" y="3281363"/>
              <a:ext cx="72008" cy="72008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5" name="Elipsa 154"/>
            <p:cNvSpPr/>
            <p:nvPr/>
          </p:nvSpPr>
          <p:spPr bwMode="auto">
            <a:xfrm>
              <a:off x="2331045" y="3264694"/>
              <a:ext cx="72008" cy="72008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7" name="Elipsa 156"/>
            <p:cNvSpPr/>
            <p:nvPr/>
          </p:nvSpPr>
          <p:spPr bwMode="auto">
            <a:xfrm>
              <a:off x="2179215" y="2928367"/>
              <a:ext cx="72008" cy="72008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8" name="Elipsa 157"/>
            <p:cNvSpPr/>
            <p:nvPr/>
          </p:nvSpPr>
          <p:spPr bwMode="auto">
            <a:xfrm>
              <a:off x="2488653" y="3240881"/>
              <a:ext cx="72008" cy="72008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cxnSp>
          <p:nvCxnSpPr>
            <p:cNvPr id="76" name="Łącznik prosty 75"/>
            <p:cNvCxnSpPr/>
            <p:nvPr/>
          </p:nvCxnSpPr>
          <p:spPr bwMode="auto">
            <a:xfrm>
              <a:off x="1907704" y="2492896"/>
              <a:ext cx="0" cy="115212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7" name="Łącznik prosty 76"/>
            <p:cNvCxnSpPr/>
            <p:nvPr/>
          </p:nvCxnSpPr>
          <p:spPr bwMode="auto">
            <a:xfrm>
              <a:off x="2060104" y="2492896"/>
              <a:ext cx="0" cy="115212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8" name="Łącznik prosty 77"/>
            <p:cNvCxnSpPr/>
            <p:nvPr/>
          </p:nvCxnSpPr>
          <p:spPr bwMode="auto">
            <a:xfrm>
              <a:off x="2212504" y="2492896"/>
              <a:ext cx="0" cy="115212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9" name="Łącznik prosty 78"/>
            <p:cNvCxnSpPr/>
            <p:nvPr/>
          </p:nvCxnSpPr>
          <p:spPr bwMode="auto">
            <a:xfrm>
              <a:off x="2364904" y="2492896"/>
              <a:ext cx="0" cy="115212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0" name="Łącznik prosty 79"/>
            <p:cNvCxnSpPr/>
            <p:nvPr/>
          </p:nvCxnSpPr>
          <p:spPr bwMode="auto">
            <a:xfrm>
              <a:off x="2517304" y="2492896"/>
              <a:ext cx="0" cy="115212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2" name="Łącznik prosty 81"/>
            <p:cNvCxnSpPr/>
            <p:nvPr/>
          </p:nvCxnSpPr>
          <p:spPr bwMode="auto">
            <a:xfrm>
              <a:off x="2669704" y="2492896"/>
              <a:ext cx="0" cy="115212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3" name="Łącznik prosty 82"/>
            <p:cNvCxnSpPr/>
            <p:nvPr/>
          </p:nvCxnSpPr>
          <p:spPr bwMode="auto">
            <a:xfrm>
              <a:off x="2822104" y="2492896"/>
              <a:ext cx="0" cy="115212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4" name="Łącznik prosty 83"/>
            <p:cNvCxnSpPr/>
            <p:nvPr/>
          </p:nvCxnSpPr>
          <p:spPr bwMode="auto">
            <a:xfrm>
              <a:off x="2974504" y="2492896"/>
              <a:ext cx="0" cy="115212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5" name="Elipsa 84"/>
            <p:cNvSpPr/>
            <p:nvPr/>
          </p:nvSpPr>
          <p:spPr bwMode="auto">
            <a:xfrm>
              <a:off x="2781970" y="3327276"/>
              <a:ext cx="72008" cy="72008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6" name="Elipsa 85"/>
            <p:cNvSpPr/>
            <p:nvPr/>
          </p:nvSpPr>
          <p:spPr bwMode="auto">
            <a:xfrm>
              <a:off x="2937991" y="2830835"/>
              <a:ext cx="72008" cy="72008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cxnSp>
          <p:nvCxnSpPr>
            <p:cNvPr id="89" name="Łącznik prosty ze strzałką 88"/>
            <p:cNvCxnSpPr/>
            <p:nvPr/>
          </p:nvCxnSpPr>
          <p:spPr bwMode="auto">
            <a:xfrm>
              <a:off x="1907704" y="3789040"/>
              <a:ext cx="1080120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  <p:cxnSp>
          <p:nvCxnSpPr>
            <p:cNvPr id="91" name="Łącznik prosty ze strzałką 90"/>
            <p:cNvCxnSpPr/>
            <p:nvPr/>
          </p:nvCxnSpPr>
          <p:spPr bwMode="auto">
            <a:xfrm flipV="1">
              <a:off x="2824163" y="3573016"/>
              <a:ext cx="163661" cy="362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96" name="Łącznik prosty 95"/>
            <p:cNvCxnSpPr/>
            <p:nvPr/>
          </p:nvCxnSpPr>
          <p:spPr bwMode="auto">
            <a:xfrm flipH="1">
              <a:off x="2788468" y="3539678"/>
              <a:ext cx="72008" cy="7200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7" name="Łącznik prosty 96"/>
            <p:cNvCxnSpPr/>
            <p:nvPr/>
          </p:nvCxnSpPr>
          <p:spPr bwMode="auto">
            <a:xfrm flipH="1">
              <a:off x="2945630" y="3542059"/>
              <a:ext cx="72008" cy="7200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aphicFrame>
          <p:nvGraphicFramePr>
            <p:cNvPr id="98" name="Obiekt 9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13265820"/>
                </p:ext>
              </p:extLst>
            </p:nvPr>
          </p:nvGraphicFramePr>
          <p:xfrm>
            <a:off x="1980510" y="3924111"/>
            <a:ext cx="701070" cy="2461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70692" name="Równanie" r:id="rId6" imgW="545760" imgH="177480" progId="Equation.3">
                    <p:embed/>
                  </p:oleObj>
                </mc:Choice>
                <mc:Fallback>
                  <p:oleObj name="Równanie" r:id="rId6" imgW="545760" imgH="177480" progId="Equation.3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80510" y="3924111"/>
                          <a:ext cx="701070" cy="24614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9" name="Obiekt 9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80797506"/>
                </p:ext>
              </p:extLst>
            </p:nvPr>
          </p:nvGraphicFramePr>
          <p:xfrm>
            <a:off x="3063042" y="3416281"/>
            <a:ext cx="799391" cy="29816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70693" name="Równanie" r:id="rId8" imgW="622080" imgH="215640" progId="Equation.3">
                    <p:embed/>
                  </p:oleObj>
                </mc:Choice>
                <mc:Fallback>
                  <p:oleObj name="Równanie" r:id="rId8" imgW="622080" imgH="215640" progId="Equation.3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63042" y="3416281"/>
                          <a:ext cx="799391" cy="29816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15</a:t>
            </a:fld>
            <a:endParaRPr lang="pl-PL" dirty="0"/>
          </a:p>
        </p:txBody>
      </p:sp>
      <p:sp>
        <p:nvSpPr>
          <p:cNvPr id="37" name="Prostokąt 36"/>
          <p:cNvSpPr/>
          <p:nvPr/>
        </p:nvSpPr>
        <p:spPr>
          <a:xfrm>
            <a:off x="253180" y="18001"/>
            <a:ext cx="6647974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none">
            <a:spAutoFit/>
          </a:bodyPr>
          <a:lstStyle/>
          <a:p>
            <a:pPr lvl="0">
              <a:defRPr/>
            </a:pPr>
            <a:r>
              <a:rPr kumimoji="1" lang="pl-PL" sz="3200" b="1" kern="0" dirty="0" smtClean="0">
                <a:latin typeface="+mn-lt"/>
              </a:rPr>
              <a:t>Ergodyczność sygnału losowego</a:t>
            </a:r>
            <a:endParaRPr kumimoji="1" lang="pl-PL" sz="3200" b="1" kern="0" dirty="0">
              <a:latin typeface="+mn-lt"/>
            </a:endParaRPr>
          </a:p>
        </p:txBody>
      </p:sp>
      <p:sp>
        <p:nvSpPr>
          <p:cNvPr id="38" name="Prostokąt 37"/>
          <p:cNvSpPr/>
          <p:nvPr/>
        </p:nvSpPr>
        <p:spPr>
          <a:xfrm>
            <a:off x="176593" y="606170"/>
            <a:ext cx="7165953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r>
              <a:rPr kumimoji="1" lang="pl-PL" sz="2800" b="1" dirty="0" smtClean="0">
                <a:solidFill>
                  <a:srgbClr val="003399"/>
                </a:solidFill>
                <a:latin typeface="+mn-lt"/>
              </a:rPr>
              <a:t>Wartości średnie po czasie</a:t>
            </a:r>
            <a:endParaRPr kumimoji="1" lang="pl-PL" sz="2800" b="1" dirty="0">
              <a:solidFill>
                <a:srgbClr val="003399"/>
              </a:solidFill>
              <a:latin typeface="+mn-lt"/>
            </a:endParaRPr>
          </a:p>
        </p:txBody>
      </p:sp>
      <p:grpSp>
        <p:nvGrpSpPr>
          <p:cNvPr id="3" name="Grupa 2"/>
          <p:cNvGrpSpPr/>
          <p:nvPr/>
        </p:nvGrpSpPr>
        <p:grpSpPr>
          <a:xfrm>
            <a:off x="594482" y="4837695"/>
            <a:ext cx="5907386" cy="1704393"/>
            <a:chOff x="594482" y="4837695"/>
            <a:chExt cx="5907386" cy="1704393"/>
          </a:xfrm>
        </p:grpSpPr>
        <p:graphicFrame>
          <p:nvGraphicFramePr>
            <p:cNvPr id="39" name="Obiekt 3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45392677"/>
                </p:ext>
              </p:extLst>
            </p:nvPr>
          </p:nvGraphicFramePr>
          <p:xfrm>
            <a:off x="717550" y="5299075"/>
            <a:ext cx="4597400" cy="12430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70694" name="Equation" r:id="rId10" imgW="2298600" imgH="622080" progId="Equation.3">
                    <p:embed/>
                  </p:oleObj>
                </mc:Choice>
                <mc:Fallback>
                  <p:oleObj name="Equation" r:id="rId10" imgW="2298600" imgH="6220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17550" y="5299075"/>
                          <a:ext cx="4597400" cy="1243013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0" name="pole tekstowe 39"/>
            <p:cNvSpPr txBox="1"/>
            <p:nvPr/>
          </p:nvSpPr>
          <p:spPr>
            <a:xfrm>
              <a:off x="594482" y="4837695"/>
              <a:ext cx="590738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1" dirty="0" smtClean="0">
                  <a:latin typeface="+mn-lt"/>
                </a:rPr>
                <a:t>Od wartości dyskretnych do wartości ciągłych:</a:t>
              </a:r>
              <a:endParaRPr lang="pl-PL" sz="2000" b="1" dirty="0"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1027"/>
          <p:cNvSpPr txBox="1">
            <a:spLocks noChangeArrowheads="1"/>
          </p:cNvSpPr>
          <p:nvPr/>
        </p:nvSpPr>
        <p:spPr bwMode="auto">
          <a:xfrm>
            <a:off x="6019800" y="6553200"/>
            <a:ext cx="33265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Arial" panose="020B0604020202020204" pitchFamily="34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Arial" panose="020B0604020202020204" pitchFamily="34" charset="0"/>
              </a:rPr>
              <a:t> Papir</a:t>
            </a:r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11" name="pole tekstowe 10"/>
          <p:cNvSpPr txBox="1"/>
          <p:nvPr/>
        </p:nvSpPr>
        <p:spPr>
          <a:xfrm>
            <a:off x="253180" y="1147652"/>
            <a:ext cx="71434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latin typeface="Arial" panose="020B0604020202020204" pitchFamily="34" charset="0"/>
              </a:rPr>
              <a:t>Jeżeli sygnał losowy </a:t>
            </a:r>
            <a:r>
              <a:rPr lang="pl-PL" sz="2000" b="1" dirty="0">
                <a:latin typeface="Arial" panose="020B0604020202020204" pitchFamily="34" charset="0"/>
              </a:rPr>
              <a:t>jest </a:t>
            </a:r>
            <a:r>
              <a:rPr lang="pl-PL" sz="2000" b="1" i="1" dirty="0">
                <a:latin typeface="Arial" panose="020B0604020202020204" pitchFamily="34" charset="0"/>
              </a:rPr>
              <a:t>ergodyczny</a:t>
            </a:r>
            <a:r>
              <a:rPr lang="pl-PL" sz="2000" b="1" dirty="0" smtClean="0">
                <a:latin typeface="Arial" panose="020B0604020202020204" pitchFamily="34" charset="0"/>
              </a:rPr>
              <a:t>, to jego </a:t>
            </a:r>
            <a:r>
              <a:rPr lang="pl-PL" sz="2000" b="1" dirty="0" smtClean="0">
                <a:solidFill>
                  <a:srgbClr val="003399"/>
                </a:solidFill>
                <a:latin typeface="Arial" panose="020B0604020202020204" pitchFamily="34" charset="0"/>
              </a:rPr>
              <a:t>pojedyncza</a:t>
            </a:r>
            <a:br>
              <a:rPr lang="pl-PL" sz="2000" b="1" dirty="0" smtClean="0">
                <a:solidFill>
                  <a:srgbClr val="003399"/>
                </a:solidFill>
                <a:latin typeface="Arial" panose="020B0604020202020204" pitchFamily="34" charset="0"/>
              </a:rPr>
            </a:br>
            <a:r>
              <a:rPr lang="pl-PL" sz="2000" b="1" dirty="0" smtClean="0">
                <a:solidFill>
                  <a:srgbClr val="003399"/>
                </a:solidFill>
                <a:latin typeface="Arial" panose="020B0604020202020204" pitchFamily="34" charset="0"/>
              </a:rPr>
              <a:t>realizacja reprezentuje cały sygnał (zbiór realizacji)</a:t>
            </a:r>
            <a:r>
              <a:rPr lang="pl-PL" sz="2000" b="1" dirty="0" smtClean="0">
                <a:latin typeface="Arial" panose="020B0604020202020204" pitchFamily="34" charset="0"/>
              </a:rPr>
              <a:t>.</a:t>
            </a:r>
            <a:endParaRPr lang="pl-PL" sz="2000" b="1" dirty="0">
              <a:latin typeface="Arial" panose="020B0604020202020204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16</a:t>
            </a:fld>
            <a:endParaRPr lang="pl-PL"/>
          </a:p>
        </p:txBody>
      </p:sp>
      <p:grpSp>
        <p:nvGrpSpPr>
          <p:cNvPr id="3" name="Grupa 2"/>
          <p:cNvGrpSpPr/>
          <p:nvPr/>
        </p:nvGrpSpPr>
        <p:grpSpPr>
          <a:xfrm>
            <a:off x="473270" y="1953813"/>
            <a:ext cx="2704905" cy="2308774"/>
            <a:chOff x="906304" y="1897699"/>
            <a:chExt cx="2704905" cy="2308774"/>
          </a:xfrm>
        </p:grpSpPr>
        <p:grpSp>
          <p:nvGrpSpPr>
            <p:cNvPr id="42" name="Grupa 41"/>
            <p:cNvGrpSpPr/>
            <p:nvPr/>
          </p:nvGrpSpPr>
          <p:grpSpPr>
            <a:xfrm>
              <a:off x="1040072" y="1897699"/>
              <a:ext cx="2508058" cy="2308774"/>
              <a:chOff x="1164899" y="1427101"/>
              <a:chExt cx="3276600" cy="3016250"/>
            </a:xfrm>
          </p:grpSpPr>
          <p:grpSp>
            <p:nvGrpSpPr>
              <p:cNvPr id="43" name="Group 22"/>
              <p:cNvGrpSpPr>
                <a:grpSpLocks/>
              </p:cNvGrpSpPr>
              <p:nvPr/>
            </p:nvGrpSpPr>
            <p:grpSpPr bwMode="auto">
              <a:xfrm>
                <a:off x="1164899" y="1427101"/>
                <a:ext cx="3276600" cy="3016250"/>
                <a:chOff x="2688" y="2640"/>
                <a:chExt cx="1587" cy="1461"/>
              </a:xfrm>
            </p:grpSpPr>
            <p:sp>
              <p:nvSpPr>
                <p:cNvPr id="45" name="Freeform 10"/>
                <p:cNvSpPr>
                  <a:spLocks/>
                </p:cNvSpPr>
                <p:nvPr/>
              </p:nvSpPr>
              <p:spPr bwMode="auto">
                <a:xfrm>
                  <a:off x="2928" y="2832"/>
                  <a:ext cx="1347" cy="1269"/>
                </a:xfrm>
                <a:custGeom>
                  <a:avLst/>
                  <a:gdLst>
                    <a:gd name="T0" fmla="*/ 0 w 1344"/>
                    <a:gd name="T1" fmla="*/ 503 h 1000"/>
                    <a:gd name="T2" fmla="*/ 144 w 1344"/>
                    <a:gd name="T3" fmla="*/ 1275 h 1000"/>
                    <a:gd name="T4" fmla="*/ 192 w 1344"/>
                    <a:gd name="T5" fmla="*/ 735 h 1000"/>
                    <a:gd name="T6" fmla="*/ 242 w 1344"/>
                    <a:gd name="T7" fmla="*/ 38 h 1000"/>
                    <a:gd name="T8" fmla="*/ 290 w 1344"/>
                    <a:gd name="T9" fmla="*/ 503 h 1000"/>
                    <a:gd name="T10" fmla="*/ 338 w 1344"/>
                    <a:gd name="T11" fmla="*/ 115 h 1000"/>
                    <a:gd name="T12" fmla="*/ 386 w 1344"/>
                    <a:gd name="T13" fmla="*/ 735 h 1000"/>
                    <a:gd name="T14" fmla="*/ 482 w 1344"/>
                    <a:gd name="T15" fmla="*/ 425 h 1000"/>
                    <a:gd name="T16" fmla="*/ 578 w 1344"/>
                    <a:gd name="T17" fmla="*/ 1508 h 1000"/>
                    <a:gd name="T18" fmla="*/ 676 w 1344"/>
                    <a:gd name="T19" fmla="*/ 1043 h 1000"/>
                    <a:gd name="T20" fmla="*/ 964 w 1344"/>
                    <a:gd name="T21" fmla="*/ 1121 h 1000"/>
                    <a:gd name="T22" fmla="*/ 1108 w 1344"/>
                    <a:gd name="T23" fmla="*/ 580 h 1000"/>
                    <a:gd name="T24" fmla="*/ 1350 w 1344"/>
                    <a:gd name="T25" fmla="*/ 580 h 1000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1344"/>
                    <a:gd name="T40" fmla="*/ 0 h 1000"/>
                    <a:gd name="T41" fmla="*/ 1344 w 1344"/>
                    <a:gd name="T42" fmla="*/ 1000 h 1000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1344" h="1000">
                      <a:moveTo>
                        <a:pt x="0" y="312"/>
                      </a:moveTo>
                      <a:cubicBezTo>
                        <a:pt x="56" y="540"/>
                        <a:pt x="112" y="768"/>
                        <a:pt x="144" y="792"/>
                      </a:cubicBezTo>
                      <a:cubicBezTo>
                        <a:pt x="176" y="816"/>
                        <a:pt x="176" y="584"/>
                        <a:pt x="192" y="456"/>
                      </a:cubicBezTo>
                      <a:cubicBezTo>
                        <a:pt x="208" y="328"/>
                        <a:pt x="224" y="48"/>
                        <a:pt x="240" y="24"/>
                      </a:cubicBezTo>
                      <a:cubicBezTo>
                        <a:pt x="256" y="0"/>
                        <a:pt x="272" y="304"/>
                        <a:pt x="288" y="312"/>
                      </a:cubicBezTo>
                      <a:cubicBezTo>
                        <a:pt x="304" y="320"/>
                        <a:pt x="320" y="48"/>
                        <a:pt x="336" y="72"/>
                      </a:cubicBezTo>
                      <a:cubicBezTo>
                        <a:pt x="352" y="96"/>
                        <a:pt x="360" y="424"/>
                        <a:pt x="384" y="456"/>
                      </a:cubicBezTo>
                      <a:cubicBezTo>
                        <a:pt x="408" y="488"/>
                        <a:pt x="448" y="184"/>
                        <a:pt x="480" y="264"/>
                      </a:cubicBezTo>
                      <a:cubicBezTo>
                        <a:pt x="512" y="344"/>
                        <a:pt x="544" y="872"/>
                        <a:pt x="576" y="936"/>
                      </a:cubicBezTo>
                      <a:cubicBezTo>
                        <a:pt x="608" y="1000"/>
                        <a:pt x="608" y="688"/>
                        <a:pt x="672" y="648"/>
                      </a:cubicBezTo>
                      <a:cubicBezTo>
                        <a:pt x="736" y="608"/>
                        <a:pt x="888" y="744"/>
                        <a:pt x="960" y="696"/>
                      </a:cubicBezTo>
                      <a:cubicBezTo>
                        <a:pt x="1032" y="648"/>
                        <a:pt x="1040" y="416"/>
                        <a:pt x="1104" y="360"/>
                      </a:cubicBezTo>
                      <a:cubicBezTo>
                        <a:pt x="1168" y="304"/>
                        <a:pt x="1256" y="332"/>
                        <a:pt x="1344" y="360"/>
                      </a:cubicBezTo>
                    </a:path>
                  </a:pathLst>
                </a:custGeom>
                <a:noFill/>
                <a:ln w="28575" cmpd="sng">
                  <a:solidFill>
                    <a:srgbClr val="33CC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46" name="Freeform 15"/>
                <p:cNvSpPr>
                  <a:spLocks/>
                </p:cNvSpPr>
                <p:nvPr/>
              </p:nvSpPr>
              <p:spPr bwMode="auto">
                <a:xfrm>
                  <a:off x="2832" y="2688"/>
                  <a:ext cx="1177" cy="1270"/>
                </a:xfrm>
                <a:custGeom>
                  <a:avLst/>
                  <a:gdLst>
                    <a:gd name="T0" fmla="*/ 0 w 1104"/>
                    <a:gd name="T1" fmla="*/ 1200 h 904"/>
                    <a:gd name="T2" fmla="*/ 109 w 1104"/>
                    <a:gd name="T3" fmla="*/ 632 h 904"/>
                    <a:gd name="T4" fmla="*/ 164 w 1104"/>
                    <a:gd name="T5" fmla="*/ 1010 h 904"/>
                    <a:gd name="T6" fmla="*/ 219 w 1104"/>
                    <a:gd name="T7" fmla="*/ 253 h 904"/>
                    <a:gd name="T8" fmla="*/ 273 w 1104"/>
                    <a:gd name="T9" fmla="*/ 443 h 904"/>
                    <a:gd name="T10" fmla="*/ 327 w 1104"/>
                    <a:gd name="T11" fmla="*/ 1673 h 904"/>
                    <a:gd name="T12" fmla="*/ 382 w 1104"/>
                    <a:gd name="T13" fmla="*/ 1106 h 904"/>
                    <a:gd name="T14" fmla="*/ 436 w 1104"/>
                    <a:gd name="T15" fmla="*/ 1484 h 904"/>
                    <a:gd name="T16" fmla="*/ 491 w 1104"/>
                    <a:gd name="T17" fmla="*/ 726 h 904"/>
                    <a:gd name="T18" fmla="*/ 546 w 1104"/>
                    <a:gd name="T19" fmla="*/ 1010 h 904"/>
                    <a:gd name="T20" fmla="*/ 763 w 1104"/>
                    <a:gd name="T21" fmla="*/ 820 h 904"/>
                    <a:gd name="T22" fmla="*/ 873 w 1104"/>
                    <a:gd name="T23" fmla="*/ 1010 h 904"/>
                    <a:gd name="T24" fmla="*/ 982 w 1104"/>
                    <a:gd name="T25" fmla="*/ 1484 h 904"/>
                    <a:gd name="T26" fmla="*/ 1091 w 1104"/>
                    <a:gd name="T27" fmla="*/ 157 h 904"/>
                    <a:gd name="T28" fmla="*/ 1255 w 1104"/>
                    <a:gd name="T29" fmla="*/ 537 h 904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1104"/>
                    <a:gd name="T46" fmla="*/ 0 h 904"/>
                    <a:gd name="T47" fmla="*/ 1104 w 1104"/>
                    <a:gd name="T48" fmla="*/ 904 h 904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1104" h="904">
                      <a:moveTo>
                        <a:pt x="0" y="608"/>
                      </a:moveTo>
                      <a:cubicBezTo>
                        <a:pt x="36" y="472"/>
                        <a:pt x="72" y="336"/>
                        <a:pt x="96" y="320"/>
                      </a:cubicBezTo>
                      <a:cubicBezTo>
                        <a:pt x="120" y="304"/>
                        <a:pt x="128" y="544"/>
                        <a:pt x="144" y="512"/>
                      </a:cubicBezTo>
                      <a:cubicBezTo>
                        <a:pt x="160" y="480"/>
                        <a:pt x="176" y="176"/>
                        <a:pt x="192" y="128"/>
                      </a:cubicBezTo>
                      <a:cubicBezTo>
                        <a:pt x="208" y="80"/>
                        <a:pt x="224" y="104"/>
                        <a:pt x="240" y="224"/>
                      </a:cubicBezTo>
                      <a:cubicBezTo>
                        <a:pt x="256" y="344"/>
                        <a:pt x="272" y="792"/>
                        <a:pt x="288" y="848"/>
                      </a:cubicBezTo>
                      <a:cubicBezTo>
                        <a:pt x="304" y="904"/>
                        <a:pt x="320" y="576"/>
                        <a:pt x="336" y="560"/>
                      </a:cubicBezTo>
                      <a:cubicBezTo>
                        <a:pt x="352" y="544"/>
                        <a:pt x="368" y="784"/>
                        <a:pt x="384" y="752"/>
                      </a:cubicBezTo>
                      <a:cubicBezTo>
                        <a:pt x="400" y="720"/>
                        <a:pt x="416" y="408"/>
                        <a:pt x="432" y="368"/>
                      </a:cubicBezTo>
                      <a:cubicBezTo>
                        <a:pt x="448" y="328"/>
                        <a:pt x="440" y="504"/>
                        <a:pt x="480" y="512"/>
                      </a:cubicBezTo>
                      <a:cubicBezTo>
                        <a:pt x="520" y="520"/>
                        <a:pt x="624" y="416"/>
                        <a:pt x="672" y="416"/>
                      </a:cubicBezTo>
                      <a:cubicBezTo>
                        <a:pt x="720" y="416"/>
                        <a:pt x="736" y="456"/>
                        <a:pt x="768" y="512"/>
                      </a:cubicBezTo>
                      <a:cubicBezTo>
                        <a:pt x="800" y="568"/>
                        <a:pt x="832" y="824"/>
                        <a:pt x="864" y="752"/>
                      </a:cubicBezTo>
                      <a:cubicBezTo>
                        <a:pt x="896" y="680"/>
                        <a:pt x="920" y="160"/>
                        <a:pt x="960" y="80"/>
                      </a:cubicBezTo>
                      <a:cubicBezTo>
                        <a:pt x="1000" y="0"/>
                        <a:pt x="1052" y="136"/>
                        <a:pt x="1104" y="272"/>
                      </a:cubicBezTo>
                    </a:path>
                  </a:pathLst>
                </a:custGeom>
                <a:noFill/>
                <a:ln w="28575" cmpd="sng">
                  <a:solidFill>
                    <a:srgbClr val="D6009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grpSp>
              <p:nvGrpSpPr>
                <p:cNvPr id="47" name="Group 18"/>
                <p:cNvGrpSpPr>
                  <a:grpSpLocks/>
                </p:cNvGrpSpPr>
                <p:nvPr/>
              </p:nvGrpSpPr>
              <p:grpSpPr bwMode="auto">
                <a:xfrm>
                  <a:off x="2688" y="2640"/>
                  <a:ext cx="1587" cy="1360"/>
                  <a:chOff x="672" y="1560"/>
                  <a:chExt cx="1584" cy="1288"/>
                </a:xfrm>
              </p:grpSpPr>
              <p:sp>
                <p:nvSpPr>
                  <p:cNvPr id="48" name="Freeform 19"/>
                  <p:cNvSpPr>
                    <a:spLocks/>
                  </p:cNvSpPr>
                  <p:nvPr/>
                </p:nvSpPr>
                <p:spPr bwMode="auto">
                  <a:xfrm>
                    <a:off x="768" y="1560"/>
                    <a:ext cx="1248" cy="1288"/>
                  </a:xfrm>
                  <a:custGeom>
                    <a:avLst/>
                    <a:gdLst>
                      <a:gd name="T0" fmla="*/ 0 w 1248"/>
                      <a:gd name="T1" fmla="*/ 840 h 1288"/>
                      <a:gd name="T2" fmla="*/ 48 w 1248"/>
                      <a:gd name="T3" fmla="*/ 744 h 1288"/>
                      <a:gd name="T4" fmla="*/ 96 w 1248"/>
                      <a:gd name="T5" fmla="*/ 744 h 1288"/>
                      <a:gd name="T6" fmla="*/ 144 w 1248"/>
                      <a:gd name="T7" fmla="*/ 936 h 1288"/>
                      <a:gd name="T8" fmla="*/ 192 w 1248"/>
                      <a:gd name="T9" fmla="*/ 792 h 1288"/>
                      <a:gd name="T10" fmla="*/ 288 w 1248"/>
                      <a:gd name="T11" fmla="*/ 936 h 1288"/>
                      <a:gd name="T12" fmla="*/ 336 w 1248"/>
                      <a:gd name="T13" fmla="*/ 648 h 1288"/>
                      <a:gd name="T14" fmla="*/ 384 w 1248"/>
                      <a:gd name="T15" fmla="*/ 744 h 1288"/>
                      <a:gd name="T16" fmla="*/ 528 w 1248"/>
                      <a:gd name="T17" fmla="*/ 504 h 1288"/>
                      <a:gd name="T18" fmla="*/ 576 w 1248"/>
                      <a:gd name="T19" fmla="*/ 1224 h 1288"/>
                      <a:gd name="T20" fmla="*/ 672 w 1248"/>
                      <a:gd name="T21" fmla="*/ 120 h 1288"/>
                      <a:gd name="T22" fmla="*/ 768 w 1248"/>
                      <a:gd name="T23" fmla="*/ 504 h 1288"/>
                      <a:gd name="T24" fmla="*/ 1056 w 1248"/>
                      <a:gd name="T25" fmla="*/ 408 h 1288"/>
                      <a:gd name="T26" fmla="*/ 1248 w 1248"/>
                      <a:gd name="T27" fmla="*/ 936 h 1288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1248"/>
                      <a:gd name="T43" fmla="*/ 0 h 1288"/>
                      <a:gd name="T44" fmla="*/ 1248 w 1248"/>
                      <a:gd name="T45" fmla="*/ 1288 h 1288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1248" h="1288">
                        <a:moveTo>
                          <a:pt x="0" y="840"/>
                        </a:moveTo>
                        <a:cubicBezTo>
                          <a:pt x="16" y="800"/>
                          <a:pt x="32" y="760"/>
                          <a:pt x="48" y="744"/>
                        </a:cubicBezTo>
                        <a:cubicBezTo>
                          <a:pt x="64" y="728"/>
                          <a:pt x="80" y="712"/>
                          <a:pt x="96" y="744"/>
                        </a:cubicBezTo>
                        <a:cubicBezTo>
                          <a:pt x="112" y="776"/>
                          <a:pt x="128" y="928"/>
                          <a:pt x="144" y="936"/>
                        </a:cubicBezTo>
                        <a:cubicBezTo>
                          <a:pt x="160" y="944"/>
                          <a:pt x="168" y="792"/>
                          <a:pt x="192" y="792"/>
                        </a:cubicBezTo>
                        <a:cubicBezTo>
                          <a:pt x="216" y="792"/>
                          <a:pt x="264" y="960"/>
                          <a:pt x="288" y="936"/>
                        </a:cubicBezTo>
                        <a:cubicBezTo>
                          <a:pt x="312" y="912"/>
                          <a:pt x="320" y="680"/>
                          <a:pt x="336" y="648"/>
                        </a:cubicBezTo>
                        <a:cubicBezTo>
                          <a:pt x="352" y="616"/>
                          <a:pt x="352" y="768"/>
                          <a:pt x="384" y="744"/>
                        </a:cubicBezTo>
                        <a:cubicBezTo>
                          <a:pt x="416" y="720"/>
                          <a:pt x="496" y="424"/>
                          <a:pt x="528" y="504"/>
                        </a:cubicBezTo>
                        <a:cubicBezTo>
                          <a:pt x="560" y="584"/>
                          <a:pt x="552" y="1288"/>
                          <a:pt x="576" y="1224"/>
                        </a:cubicBezTo>
                        <a:cubicBezTo>
                          <a:pt x="600" y="1160"/>
                          <a:pt x="640" y="240"/>
                          <a:pt x="672" y="120"/>
                        </a:cubicBezTo>
                        <a:cubicBezTo>
                          <a:pt x="704" y="0"/>
                          <a:pt x="704" y="456"/>
                          <a:pt x="768" y="504"/>
                        </a:cubicBezTo>
                        <a:cubicBezTo>
                          <a:pt x="832" y="552"/>
                          <a:pt x="976" y="336"/>
                          <a:pt x="1056" y="408"/>
                        </a:cubicBezTo>
                        <a:cubicBezTo>
                          <a:pt x="1136" y="480"/>
                          <a:pt x="1192" y="708"/>
                          <a:pt x="1248" y="936"/>
                        </a:cubicBezTo>
                      </a:path>
                    </a:pathLst>
                  </a:custGeom>
                  <a:noFill/>
                  <a:ln w="28575" cmpd="sng">
                    <a:solidFill>
                      <a:srgbClr val="FF33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l-PL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49" name="Line 20"/>
                  <p:cNvSpPr>
                    <a:spLocks noChangeShapeType="1"/>
                  </p:cNvSpPr>
                  <p:nvPr/>
                </p:nvSpPr>
                <p:spPr bwMode="auto">
                  <a:xfrm>
                    <a:off x="672" y="2352"/>
                    <a:ext cx="1584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 type="stealth" w="med" len="med"/>
                  </a:ln>
                </p:spPr>
                <p:txBody>
                  <a:bodyPr/>
                  <a:lstStyle/>
                  <a:p>
                    <a:endParaRPr lang="pl-PL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50" name="Line 2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720" y="1680"/>
                    <a:ext cx="0" cy="1104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 type="stealth" w="med" len="med"/>
                  </a:ln>
                </p:spPr>
                <p:txBody>
                  <a:bodyPr/>
                  <a:lstStyle/>
                  <a:p>
                    <a:endParaRPr lang="pl-PL" dirty="0">
                      <a:latin typeface="Arial" panose="020B0604020202020204" pitchFamily="34" charset="0"/>
                    </a:endParaRPr>
                  </a:p>
                </p:txBody>
              </p:sp>
            </p:grpSp>
          </p:grpSp>
          <p:sp>
            <p:nvSpPr>
              <p:cNvPr id="44" name="Freeform 10"/>
              <p:cNvSpPr>
                <a:spLocks/>
              </p:cNvSpPr>
              <p:nvPr/>
            </p:nvSpPr>
            <p:spPr bwMode="auto">
              <a:xfrm rot="10800000">
                <a:off x="1363481" y="1549262"/>
                <a:ext cx="2781084" cy="2619864"/>
              </a:xfrm>
              <a:custGeom>
                <a:avLst/>
                <a:gdLst>
                  <a:gd name="T0" fmla="*/ 0 w 1344"/>
                  <a:gd name="T1" fmla="*/ 503 h 1000"/>
                  <a:gd name="T2" fmla="*/ 144 w 1344"/>
                  <a:gd name="T3" fmla="*/ 1275 h 1000"/>
                  <a:gd name="T4" fmla="*/ 192 w 1344"/>
                  <a:gd name="T5" fmla="*/ 735 h 1000"/>
                  <a:gd name="T6" fmla="*/ 242 w 1344"/>
                  <a:gd name="T7" fmla="*/ 38 h 1000"/>
                  <a:gd name="T8" fmla="*/ 290 w 1344"/>
                  <a:gd name="T9" fmla="*/ 503 h 1000"/>
                  <a:gd name="T10" fmla="*/ 338 w 1344"/>
                  <a:gd name="T11" fmla="*/ 115 h 1000"/>
                  <a:gd name="T12" fmla="*/ 386 w 1344"/>
                  <a:gd name="T13" fmla="*/ 735 h 1000"/>
                  <a:gd name="T14" fmla="*/ 482 w 1344"/>
                  <a:gd name="T15" fmla="*/ 425 h 1000"/>
                  <a:gd name="T16" fmla="*/ 578 w 1344"/>
                  <a:gd name="T17" fmla="*/ 1508 h 1000"/>
                  <a:gd name="T18" fmla="*/ 676 w 1344"/>
                  <a:gd name="T19" fmla="*/ 1043 h 1000"/>
                  <a:gd name="T20" fmla="*/ 964 w 1344"/>
                  <a:gd name="T21" fmla="*/ 1121 h 1000"/>
                  <a:gd name="T22" fmla="*/ 1108 w 1344"/>
                  <a:gd name="T23" fmla="*/ 580 h 1000"/>
                  <a:gd name="T24" fmla="*/ 1350 w 1344"/>
                  <a:gd name="T25" fmla="*/ 580 h 100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344"/>
                  <a:gd name="T40" fmla="*/ 0 h 1000"/>
                  <a:gd name="T41" fmla="*/ 1344 w 1344"/>
                  <a:gd name="T42" fmla="*/ 1000 h 100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344" h="1000">
                    <a:moveTo>
                      <a:pt x="0" y="312"/>
                    </a:moveTo>
                    <a:cubicBezTo>
                      <a:pt x="56" y="540"/>
                      <a:pt x="112" y="768"/>
                      <a:pt x="144" y="792"/>
                    </a:cubicBezTo>
                    <a:cubicBezTo>
                      <a:pt x="176" y="816"/>
                      <a:pt x="176" y="584"/>
                      <a:pt x="192" y="456"/>
                    </a:cubicBezTo>
                    <a:cubicBezTo>
                      <a:pt x="208" y="328"/>
                      <a:pt x="224" y="48"/>
                      <a:pt x="240" y="24"/>
                    </a:cubicBezTo>
                    <a:cubicBezTo>
                      <a:pt x="256" y="0"/>
                      <a:pt x="272" y="304"/>
                      <a:pt x="288" y="312"/>
                    </a:cubicBezTo>
                    <a:cubicBezTo>
                      <a:pt x="304" y="320"/>
                      <a:pt x="320" y="48"/>
                      <a:pt x="336" y="72"/>
                    </a:cubicBezTo>
                    <a:cubicBezTo>
                      <a:pt x="352" y="96"/>
                      <a:pt x="360" y="424"/>
                      <a:pt x="384" y="456"/>
                    </a:cubicBezTo>
                    <a:cubicBezTo>
                      <a:pt x="408" y="488"/>
                      <a:pt x="448" y="184"/>
                      <a:pt x="480" y="264"/>
                    </a:cubicBezTo>
                    <a:cubicBezTo>
                      <a:pt x="512" y="344"/>
                      <a:pt x="544" y="872"/>
                      <a:pt x="576" y="936"/>
                    </a:cubicBezTo>
                    <a:cubicBezTo>
                      <a:pt x="608" y="1000"/>
                      <a:pt x="608" y="688"/>
                      <a:pt x="672" y="648"/>
                    </a:cubicBezTo>
                    <a:cubicBezTo>
                      <a:pt x="736" y="608"/>
                      <a:pt x="888" y="744"/>
                      <a:pt x="960" y="696"/>
                    </a:cubicBezTo>
                    <a:cubicBezTo>
                      <a:pt x="1032" y="648"/>
                      <a:pt x="1040" y="416"/>
                      <a:pt x="1104" y="360"/>
                    </a:cubicBezTo>
                    <a:cubicBezTo>
                      <a:pt x="1168" y="304"/>
                      <a:pt x="1256" y="332"/>
                      <a:pt x="1344" y="360"/>
                    </a:cubicBezTo>
                  </a:path>
                </a:pathLst>
              </a:custGeom>
              <a:noFill/>
              <a:ln w="28575" cmpd="sng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</p:grpSp>
        <p:cxnSp>
          <p:nvCxnSpPr>
            <p:cNvPr id="51" name="Łącznik prosty 50"/>
            <p:cNvCxnSpPr/>
            <p:nvPr/>
          </p:nvCxnSpPr>
          <p:spPr bwMode="auto">
            <a:xfrm flipH="1">
              <a:off x="1881149" y="1911049"/>
              <a:ext cx="18459" cy="2195989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" name="Łącznik prosty 51"/>
            <p:cNvCxnSpPr/>
            <p:nvPr/>
          </p:nvCxnSpPr>
          <p:spPr bwMode="auto">
            <a:xfrm>
              <a:off x="906304" y="2783964"/>
              <a:ext cx="2641826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graphicFrame>
          <p:nvGraphicFramePr>
            <p:cNvPr id="53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62566329"/>
                </p:ext>
              </p:extLst>
            </p:nvPr>
          </p:nvGraphicFramePr>
          <p:xfrm>
            <a:off x="1947509" y="1902861"/>
            <a:ext cx="244475" cy="2889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85562" name="Równanie" r:id="rId4" imgW="139680" imgH="164880" progId="Equation.3">
                    <p:embed/>
                  </p:oleObj>
                </mc:Choice>
                <mc:Fallback>
                  <p:oleObj name="Równanie" r:id="rId4" imgW="1396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47509" y="1902861"/>
                          <a:ext cx="244475" cy="288925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4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54175253"/>
                </p:ext>
              </p:extLst>
            </p:nvPr>
          </p:nvGraphicFramePr>
          <p:xfrm>
            <a:off x="3366734" y="2402924"/>
            <a:ext cx="244475" cy="311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85563" name="Equation" r:id="rId6" imgW="139680" imgH="177480" progId="Equation.3">
                    <p:embed/>
                  </p:oleObj>
                </mc:Choice>
                <mc:Fallback>
                  <p:oleObj name="Equation" r:id="rId6" imgW="13968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66734" y="2402924"/>
                          <a:ext cx="244475" cy="311150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0" name="Prostokąt 29"/>
          <p:cNvSpPr/>
          <p:nvPr/>
        </p:nvSpPr>
        <p:spPr>
          <a:xfrm>
            <a:off x="253180" y="18001"/>
            <a:ext cx="6647974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none">
            <a:spAutoFit/>
          </a:bodyPr>
          <a:lstStyle/>
          <a:p>
            <a:pPr lvl="0">
              <a:defRPr/>
            </a:pPr>
            <a:r>
              <a:rPr kumimoji="1" lang="pl-PL" sz="3200" b="1" kern="0" dirty="0" smtClean="0">
                <a:latin typeface="+mn-lt"/>
              </a:rPr>
              <a:t>Ergodyczność sygnału losowego</a:t>
            </a:r>
            <a:endParaRPr kumimoji="1" lang="pl-PL" sz="3200" b="1" kern="0" dirty="0">
              <a:latin typeface="+mn-lt"/>
            </a:endParaRPr>
          </a:p>
        </p:txBody>
      </p:sp>
      <p:sp>
        <p:nvSpPr>
          <p:cNvPr id="31" name="Prostokąt 30"/>
          <p:cNvSpPr/>
          <p:nvPr/>
        </p:nvSpPr>
        <p:spPr>
          <a:xfrm>
            <a:off x="176593" y="606170"/>
            <a:ext cx="7165953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r>
              <a:rPr kumimoji="1" lang="pl-PL" sz="2800" b="1" dirty="0" smtClean="0">
                <a:solidFill>
                  <a:srgbClr val="003399"/>
                </a:solidFill>
                <a:latin typeface="+mn-lt"/>
              </a:rPr>
              <a:t>Średnia po zbiorze = średnia po czasie</a:t>
            </a:r>
            <a:endParaRPr kumimoji="1" lang="pl-PL" sz="2800" b="1" dirty="0">
              <a:solidFill>
                <a:srgbClr val="003399"/>
              </a:solidFill>
              <a:latin typeface="+mn-lt"/>
            </a:endParaRPr>
          </a:p>
        </p:txBody>
      </p:sp>
      <p:grpSp>
        <p:nvGrpSpPr>
          <p:cNvPr id="9" name="Grupa 8"/>
          <p:cNvGrpSpPr/>
          <p:nvPr/>
        </p:nvGrpSpPr>
        <p:grpSpPr>
          <a:xfrm>
            <a:off x="300394" y="4244467"/>
            <a:ext cx="8732566" cy="2554545"/>
            <a:chOff x="300394" y="4244467"/>
            <a:chExt cx="8732566" cy="2554545"/>
          </a:xfrm>
        </p:grpSpPr>
        <p:grpSp>
          <p:nvGrpSpPr>
            <p:cNvPr id="8" name="Grupa 7"/>
            <p:cNvGrpSpPr/>
            <p:nvPr/>
          </p:nvGrpSpPr>
          <p:grpSpPr>
            <a:xfrm>
              <a:off x="300394" y="4244467"/>
              <a:ext cx="8732566" cy="2554545"/>
              <a:chOff x="1040072" y="4341511"/>
              <a:chExt cx="7992888" cy="2554545"/>
            </a:xfrm>
          </p:grpSpPr>
          <p:sp>
            <p:nvSpPr>
              <p:cNvPr id="84" name="Text Box 1037"/>
              <p:cNvSpPr txBox="1">
                <a:spLocks noChangeArrowheads="1"/>
              </p:cNvSpPr>
              <p:nvPr/>
            </p:nvSpPr>
            <p:spPr bwMode="auto">
              <a:xfrm>
                <a:off x="1040072" y="4341511"/>
                <a:ext cx="7992888" cy="25545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pl-PL" sz="2000" b="1" dirty="0" smtClean="0">
                    <a:latin typeface="Arial" panose="020B0604020202020204" pitchFamily="34" charset="0"/>
                  </a:rPr>
                  <a:t>Ogólne kryterium </a:t>
                </a:r>
                <a:r>
                  <a:rPr lang="pl-PL" sz="2000" b="1" dirty="0" smtClean="0">
                    <a:solidFill>
                      <a:srgbClr val="003399"/>
                    </a:solidFill>
                    <a:latin typeface="Arial" panose="020B0604020202020204" pitchFamily="34" charset="0"/>
                  </a:rPr>
                  <a:t>ergodyczności</a:t>
                </a:r>
                <a:r>
                  <a:rPr lang="pl-PL" sz="2000" b="1" dirty="0" smtClean="0">
                    <a:latin typeface="Arial" panose="020B0604020202020204" pitchFamily="34" charset="0"/>
                  </a:rPr>
                  <a:t> sygnału losowego:</a:t>
                </a:r>
              </a:p>
              <a:p>
                <a:endParaRPr lang="pl-PL" sz="2000" b="1" dirty="0" smtClean="0">
                  <a:latin typeface="Arial" panose="020B0604020202020204" pitchFamily="34" charset="0"/>
                </a:endParaRPr>
              </a:p>
              <a:p>
                <a:pPr>
                  <a:buFont typeface="Wingdings" pitchFamily="2" charset="2"/>
                  <a:buChar char="§"/>
                </a:pPr>
                <a:r>
                  <a:rPr lang="pl-PL" sz="2000" b="1" i="1" dirty="0" smtClean="0">
                    <a:latin typeface="Arial" panose="020B0604020202020204" pitchFamily="34" charset="0"/>
                  </a:rPr>
                  <a:t> </a:t>
                </a:r>
                <a:r>
                  <a:rPr lang="pl-PL" sz="2000" b="1" dirty="0" smtClean="0">
                    <a:latin typeface="Arial" panose="020B0604020202020204" pitchFamily="34" charset="0"/>
                  </a:rPr>
                  <a:t>wartości średnie po czasie – wyznaczane dla </a:t>
                </a:r>
                <a:r>
                  <a:rPr lang="pl-PL" sz="2000" b="1" i="1" dirty="0" smtClean="0">
                    <a:latin typeface="Arial" panose="020B0604020202020204" pitchFamily="34" charset="0"/>
                  </a:rPr>
                  <a:t>pojedynczej realizacji </a:t>
                </a:r>
                <a:endParaRPr lang="pl-PL" sz="2000" b="1" i="1" dirty="0">
                  <a:latin typeface="Arial" panose="020B0604020202020204" pitchFamily="34" charset="0"/>
                </a:endParaRPr>
              </a:p>
              <a:p>
                <a:endParaRPr lang="pl-PL" sz="2000" b="1" dirty="0" smtClean="0">
                  <a:latin typeface="Arial" panose="020B0604020202020204" pitchFamily="34" charset="0"/>
                </a:endParaRPr>
              </a:p>
              <a:p>
                <a:r>
                  <a:rPr lang="pl-PL" sz="2000" b="1" dirty="0" smtClean="0">
                    <a:latin typeface="Arial" panose="020B0604020202020204" pitchFamily="34" charset="0"/>
                  </a:rPr>
                  <a:t>są równe</a:t>
                </a:r>
              </a:p>
              <a:p>
                <a:endParaRPr lang="pl-PL" sz="2000" b="1" dirty="0" smtClean="0">
                  <a:latin typeface="Arial" panose="020B0604020202020204" pitchFamily="34" charset="0"/>
                </a:endParaRPr>
              </a:p>
              <a:p>
                <a:pPr>
                  <a:buFont typeface="Wingdings" pitchFamily="2" charset="2"/>
                  <a:buChar char="§"/>
                </a:pPr>
                <a:r>
                  <a:rPr lang="pl-PL" sz="2000" b="1" i="1" dirty="0" smtClean="0">
                    <a:latin typeface="Arial" panose="020B0604020202020204" pitchFamily="34" charset="0"/>
                  </a:rPr>
                  <a:t> </a:t>
                </a:r>
                <a:r>
                  <a:rPr lang="pl-PL" sz="2000" b="1" dirty="0" smtClean="0">
                    <a:latin typeface="Arial" panose="020B0604020202020204" pitchFamily="34" charset="0"/>
                  </a:rPr>
                  <a:t>wartościom </a:t>
                </a:r>
                <a:r>
                  <a:rPr lang="pl-PL" sz="2000" b="1" dirty="0">
                    <a:latin typeface="Arial" panose="020B0604020202020204" pitchFamily="34" charset="0"/>
                  </a:rPr>
                  <a:t>średnim po zbiorze </a:t>
                </a:r>
                <a:r>
                  <a:rPr lang="pl-PL" sz="2000" b="1" dirty="0" smtClean="0">
                    <a:latin typeface="Arial" panose="020B0604020202020204" pitchFamily="34" charset="0"/>
                  </a:rPr>
                  <a:t>– wyznaczanym dla </a:t>
                </a:r>
                <a:r>
                  <a:rPr lang="pl-PL" sz="2000" b="1" i="1" dirty="0" smtClean="0">
                    <a:latin typeface="Arial" panose="020B0604020202020204" pitchFamily="34" charset="0"/>
                  </a:rPr>
                  <a:t>wszystkich realizacji</a:t>
                </a:r>
                <a:r>
                  <a:rPr lang="pl-PL" sz="2000" b="1" dirty="0" smtClean="0">
                    <a:latin typeface="Arial" panose="020B0604020202020204" pitchFamily="34" charset="0"/>
                  </a:rPr>
                  <a:t>.</a:t>
                </a:r>
              </a:p>
            </p:txBody>
          </p:sp>
          <p:cxnSp>
            <p:nvCxnSpPr>
              <p:cNvPr id="55" name="Łącznik prosty 54"/>
              <p:cNvCxnSpPr/>
              <p:nvPr/>
            </p:nvCxnSpPr>
            <p:spPr bwMode="auto">
              <a:xfrm>
                <a:off x="1320742" y="6190340"/>
                <a:ext cx="3431390" cy="0"/>
              </a:xfrm>
              <a:prstGeom prst="line">
                <a:avLst/>
              </a:prstGeom>
              <a:solidFill>
                <a:schemeClr val="accent1"/>
              </a:solidFill>
              <a:ln w="349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35" name="Dowolny kształt 34"/>
            <p:cNvSpPr/>
            <p:nvPr/>
          </p:nvSpPr>
          <p:spPr>
            <a:xfrm>
              <a:off x="528248" y="4829365"/>
              <a:ext cx="3454400" cy="120640"/>
            </a:xfrm>
            <a:custGeom>
              <a:avLst/>
              <a:gdLst>
                <a:gd name="connsiteX0" fmla="*/ 0 w 2905760"/>
                <a:gd name="connsiteY0" fmla="*/ 436904 h 894126"/>
                <a:gd name="connsiteX1" fmla="*/ 731520 w 2905760"/>
                <a:gd name="connsiteY1" fmla="*/ 24 h 894126"/>
                <a:gd name="connsiteX2" fmla="*/ 1503680 w 2905760"/>
                <a:gd name="connsiteY2" fmla="*/ 416584 h 894126"/>
                <a:gd name="connsiteX3" fmla="*/ 1473200 w 2905760"/>
                <a:gd name="connsiteY3" fmla="*/ 436904 h 894126"/>
                <a:gd name="connsiteX4" fmla="*/ 2194560 w 2905760"/>
                <a:gd name="connsiteY4" fmla="*/ 894104 h 894126"/>
                <a:gd name="connsiteX5" fmla="*/ 2905760 w 2905760"/>
                <a:gd name="connsiteY5" fmla="*/ 416584 h 894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05760" h="894126">
                  <a:moveTo>
                    <a:pt x="0" y="436904"/>
                  </a:moveTo>
                  <a:cubicBezTo>
                    <a:pt x="240453" y="220157"/>
                    <a:pt x="480907" y="3411"/>
                    <a:pt x="731520" y="24"/>
                  </a:cubicBezTo>
                  <a:cubicBezTo>
                    <a:pt x="982133" y="-3363"/>
                    <a:pt x="1380067" y="343771"/>
                    <a:pt x="1503680" y="416584"/>
                  </a:cubicBezTo>
                  <a:cubicBezTo>
                    <a:pt x="1627293" y="489397"/>
                    <a:pt x="1358053" y="357317"/>
                    <a:pt x="1473200" y="436904"/>
                  </a:cubicBezTo>
                  <a:cubicBezTo>
                    <a:pt x="1588347" y="516491"/>
                    <a:pt x="1955800" y="897491"/>
                    <a:pt x="2194560" y="894104"/>
                  </a:cubicBezTo>
                  <a:cubicBezTo>
                    <a:pt x="2433320" y="890717"/>
                    <a:pt x="2799080" y="502944"/>
                    <a:pt x="2905760" y="416584"/>
                  </a:cubicBezTo>
                </a:path>
              </a:pathLst>
            </a:custGeom>
            <a:noFill/>
            <a:ln w="349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21" name="Grupa 20"/>
          <p:cNvGrpSpPr/>
          <p:nvPr/>
        </p:nvGrpSpPr>
        <p:grpSpPr>
          <a:xfrm>
            <a:off x="3979460" y="2140533"/>
            <a:ext cx="5053500" cy="1848820"/>
            <a:chOff x="3979460" y="2140533"/>
            <a:chExt cx="5053500" cy="1848820"/>
          </a:xfrm>
        </p:grpSpPr>
        <p:grpSp>
          <p:nvGrpSpPr>
            <p:cNvPr id="5" name="Grupa 4"/>
            <p:cNvGrpSpPr/>
            <p:nvPr/>
          </p:nvGrpSpPr>
          <p:grpSpPr>
            <a:xfrm>
              <a:off x="3979460" y="2140533"/>
              <a:ext cx="2304256" cy="1848820"/>
              <a:chOff x="3979460" y="2136775"/>
              <a:chExt cx="2304256" cy="1848820"/>
            </a:xfrm>
          </p:grpSpPr>
          <mc:AlternateContent xmlns:mc="http://schemas.openxmlformats.org/markup-compatibility/2006" xmlns:a14="http://schemas.microsoft.com/office/drawing/2010/main">
            <mc:Choice Requires="a14">
              <p:graphicFrame>
                <p:nvGraphicFramePr>
                  <p:cNvPr id="343045" name="Object 1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2620610938"/>
                      </p:ext>
                    </p:extLst>
                  </p:nvPr>
                </p:nvGraphicFramePr>
                <p:xfrm>
                  <a:off x="4178300" y="2136775"/>
                  <a:ext cx="1727200" cy="939800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spid="_x0000_s785564" name="Equation" r:id="rId8" imgW="863280" imgH="469800" progId="Equation.3">
                          <p:embed/>
                        </p:oleObj>
                      </mc:Choice>
                      <mc:Fallback>
                        <p:oleObj name="Equation" r:id="rId8" imgW="863280" imgH="469800" progId="Equation.3">
                          <p:embed/>
                          <p:pic>
                            <p:nvPicPr>
                              <p:cNvPr id="0" name="Object 1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9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4178300" y="2136775"/>
                                <a:ext cx="1727200" cy="939800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Choice>
            <mc:Fallback xmlns="">
              <p:graphicFrame>
                <p:nvGraphicFramePr>
                  <p:cNvPr id="343045" name="Object 1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2620610938"/>
                      </p:ext>
                    </p:extLst>
                  </p:nvPr>
                </p:nvGraphicFramePr>
                <p:xfrm>
                  <a:off x="4178300" y="2136775"/>
                  <a:ext cx="1727200" cy="939800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spid="_x0000_s785452" name="Equation" r:id="rId10" imgW="863280" imgH="469800" progId="Equation.3">
                          <p:embed/>
                        </p:oleObj>
                      </mc:Choice>
                      <mc:Fallback>
                        <p:oleObj name="Equation" r:id="rId10" imgW="863280" imgH="469800" progId="Equation.3">
                          <p:embed/>
                          <p:pic>
                            <p:nvPicPr>
                              <p:cNvPr id="0" name="Object 1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1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4178300" y="2136775"/>
                                <a:ext cx="1727200" cy="939800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Fallback>
          </mc:AlternateContent>
          <p:cxnSp>
            <p:nvCxnSpPr>
              <p:cNvPr id="85" name="Łącznik prosty ze strzałką 84"/>
              <p:cNvCxnSpPr/>
              <p:nvPr/>
            </p:nvCxnSpPr>
            <p:spPr bwMode="auto">
              <a:xfrm>
                <a:off x="5100399" y="2598672"/>
                <a:ext cx="0" cy="1008112"/>
              </a:xfrm>
              <a:prstGeom prst="straightConnector1">
                <a:avLst/>
              </a:prstGeom>
              <a:solidFill>
                <a:schemeClr val="accent1"/>
              </a:solidFill>
              <a:ln w="31750" cap="flat" cmpd="sng" algn="ctr">
                <a:solidFill>
                  <a:schemeClr val="tx1"/>
                </a:solidFill>
                <a:prstDash val="solid"/>
                <a:round/>
                <a:headEnd type="arrow" w="med" len="med"/>
                <a:tailEnd type="none"/>
              </a:ln>
              <a:effectLst/>
            </p:spPr>
          </p:cxnSp>
          <p:sp>
            <p:nvSpPr>
              <p:cNvPr id="86" name="pole tekstowe 85"/>
              <p:cNvSpPr txBox="1"/>
              <p:nvPr/>
            </p:nvSpPr>
            <p:spPr>
              <a:xfrm>
                <a:off x="3979460" y="3585485"/>
                <a:ext cx="230425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l-PL" sz="2000" b="1" dirty="0" smtClean="0">
                    <a:latin typeface="+mn-lt"/>
                  </a:rPr>
                  <a:t>ergodyczność</a:t>
                </a:r>
                <a:endParaRPr lang="pl-PL" sz="2000" b="1" dirty="0">
                  <a:latin typeface="+mn-lt"/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88" name="Object 1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123715511"/>
                    </p:ext>
                  </p:extLst>
                </p:nvPr>
              </p:nvGraphicFramePr>
              <p:xfrm>
                <a:off x="6888163" y="2168525"/>
                <a:ext cx="1727200" cy="1168400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785565" name="Równanie" r:id="rId12" imgW="863280" imgH="583920" progId="Equation.3">
                        <p:embed/>
                      </p:oleObj>
                    </mc:Choice>
                    <mc:Fallback>
                      <p:oleObj name="Równanie" r:id="rId12" imgW="863280" imgH="583920" progId="Equation.3">
                        <p:embed/>
                        <p:pic>
                          <p:nvPicPr>
                            <p:cNvPr id="0" name="Picture 5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3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6888163" y="2168525"/>
                              <a:ext cx="1727200" cy="1168400"/>
                            </a:xfrm>
                            <a:prstGeom prst="rect">
                              <a:avLst/>
                            </a:prstGeom>
                            <a:noFill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Choice>
          <mc:Fallback xmlns="">
            <p:graphicFrame>
              <p:nvGraphicFramePr>
                <p:cNvPr id="88" name="Object 1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123715511"/>
                    </p:ext>
                  </p:extLst>
                </p:nvPr>
              </p:nvGraphicFramePr>
              <p:xfrm>
                <a:off x="6888163" y="2168525"/>
                <a:ext cx="1727200" cy="1168400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785453" name="Równanie" r:id="rId14" imgW="863280" imgH="583920" progId="Equation.3">
                        <p:embed/>
                      </p:oleObj>
                    </mc:Choice>
                    <mc:Fallback>
                      <p:oleObj name="Równanie" r:id="rId14" imgW="863280" imgH="583920" progId="Equation.3">
                        <p:embed/>
                        <p:pic>
                          <p:nvPicPr>
                            <p:cNvPr id="0" name="Picture 5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5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6888163" y="2168525"/>
                              <a:ext cx="1727200" cy="1168400"/>
                            </a:xfrm>
                            <a:prstGeom prst="rect">
                              <a:avLst/>
                            </a:prstGeom>
                            <a:noFill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Fallback>
        </mc:AlternateContent>
        <p:sp>
          <p:nvSpPr>
            <p:cNvPr id="13" name="pole tekstowe 12"/>
            <p:cNvSpPr txBox="1"/>
            <p:nvPr/>
          </p:nvSpPr>
          <p:spPr>
            <a:xfrm>
              <a:off x="6656696" y="3567146"/>
              <a:ext cx="23762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2000" b="1" dirty="0" smtClean="0">
                  <a:latin typeface="+mn-lt"/>
                </a:rPr>
                <a:t>ergodyczność</a:t>
              </a:r>
              <a:endParaRPr lang="pl-PL" sz="2000" b="1" dirty="0">
                <a:latin typeface="+mn-lt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Prostokąt 9"/>
                <p:cNvSpPr/>
                <p:nvPr/>
              </p:nvSpPr>
              <p:spPr>
                <a:xfrm>
                  <a:off x="7982272" y="2347887"/>
                  <a:ext cx="536063" cy="46807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>
                  <a:spAutoFit/>
                </a:bodyPr>
                <a:lstStyle/>
                <a:p>
                  <a:pPr marL="0" lvl="0" indent="0"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̃"/>
                            <m:ctrlPr>
                              <a:rPr lang="ar-AE" sz="22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p>
                              <m:sSupPr>
                                <m:ctrlPr>
                                  <a:rPr lang="ar-AE" sz="22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ar-AE" sz="220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ar-AE" sz="220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acc>
                      </m:oMath>
                    </m:oMathPara>
                  </a14:m>
                  <a:endParaRPr lang="ar-AE" sz="2200" dirty="0"/>
                </a:p>
              </p:txBody>
            </p:sp>
          </mc:Choice>
          <mc:Fallback xmlns="">
            <p:sp>
              <p:nvSpPr>
                <p:cNvPr id="10" name="Prostokąt 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82272" y="2347887"/>
                  <a:ext cx="536063" cy="468077"/>
                </a:xfrm>
                <a:prstGeom prst="rect">
                  <a:avLst/>
                </a:prstGeom>
                <a:blipFill rotWithShape="0">
                  <a:blip r:embed="rId1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pl-PL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6" name="Łącznik prosty ze strzałką 55"/>
            <p:cNvCxnSpPr/>
            <p:nvPr/>
          </p:nvCxnSpPr>
          <p:spPr bwMode="auto">
            <a:xfrm flipH="1">
              <a:off x="7803356" y="2689159"/>
              <a:ext cx="2142" cy="873191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1027"/>
          <p:cNvSpPr txBox="1">
            <a:spLocks noChangeArrowheads="1"/>
          </p:cNvSpPr>
          <p:nvPr/>
        </p:nvSpPr>
        <p:spPr bwMode="auto">
          <a:xfrm>
            <a:off x="6019800" y="6553200"/>
            <a:ext cx="33265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Arial" panose="020B0604020202020204" pitchFamily="34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Arial" panose="020B0604020202020204" pitchFamily="34" charset="0"/>
              </a:rPr>
              <a:t> Papir</a:t>
            </a:r>
            <a:endParaRPr lang="pl-PL" dirty="0">
              <a:latin typeface="Arial" panose="020B0604020202020204" pitchFamily="34" charset="0"/>
            </a:endParaRPr>
          </a:p>
        </p:txBody>
      </p:sp>
      <p:graphicFrame>
        <p:nvGraphicFramePr>
          <p:cNvPr id="195595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8756733"/>
              </p:ext>
            </p:extLst>
          </p:nvPr>
        </p:nvGraphicFramePr>
        <p:xfrm>
          <a:off x="4546193" y="1089262"/>
          <a:ext cx="3606480" cy="8884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9507" name="Equation" r:id="rId4" imgW="1803240" imgH="444240" progId="Equation.3">
                  <p:embed/>
                </p:oleObj>
              </mc:Choice>
              <mc:Fallback>
                <p:oleObj name="Equation" r:id="rId4" imgW="1803240" imgH="44424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46193" y="1089262"/>
                        <a:ext cx="3606480" cy="8884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pole tekstowe 32"/>
          <p:cNvSpPr txBox="1"/>
          <p:nvPr/>
        </p:nvSpPr>
        <p:spPr>
          <a:xfrm>
            <a:off x="253179" y="4373033"/>
            <a:ext cx="88136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800" b="1" dirty="0" smtClean="0">
                <a:latin typeface="Arial" panose="020B0604020202020204" pitchFamily="34" charset="0"/>
              </a:rPr>
              <a:t>2. Realizacje </a:t>
            </a:r>
            <a:r>
              <a:rPr lang="pl-PL" sz="1800" b="1" dirty="0">
                <a:latin typeface="Arial" panose="020B0604020202020204" pitchFamily="34" charset="0"/>
              </a:rPr>
              <a:t>ergodycznego sygnału losowego są </a:t>
            </a:r>
            <a:r>
              <a:rPr lang="pl-PL" sz="1800" b="1" dirty="0" smtClean="0">
                <a:latin typeface="Arial" panose="020B0604020202020204" pitchFamily="34" charset="0"/>
              </a:rPr>
              <a:t>reprezentowane w dziedzinie częstotliwości przez widmową gęstość mocy i odpowiadającą jej funkcję autokorelacji (związane przez przekształcenie Fouriera).</a:t>
            </a:r>
            <a:endParaRPr lang="pl-PL" sz="1800" b="1" dirty="0">
              <a:latin typeface="Arial" panose="020B0604020202020204" pitchFamily="34" charset="0"/>
            </a:endParaRPr>
          </a:p>
        </p:txBody>
      </p:sp>
      <p:grpSp>
        <p:nvGrpSpPr>
          <p:cNvPr id="12" name="Grupa 11"/>
          <p:cNvGrpSpPr/>
          <p:nvPr/>
        </p:nvGrpSpPr>
        <p:grpSpPr>
          <a:xfrm>
            <a:off x="219940" y="1988618"/>
            <a:ext cx="8592930" cy="2338138"/>
            <a:chOff x="219940" y="1988618"/>
            <a:chExt cx="8592930" cy="2338138"/>
          </a:xfrm>
        </p:grpSpPr>
        <p:sp>
          <p:nvSpPr>
            <p:cNvPr id="11" name="pole tekstowe 10"/>
            <p:cNvSpPr txBox="1"/>
            <p:nvPr/>
          </p:nvSpPr>
          <p:spPr>
            <a:xfrm>
              <a:off x="219940" y="3680425"/>
              <a:ext cx="85929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800" b="1" dirty="0" smtClean="0">
                  <a:latin typeface="Arial" panose="020B0604020202020204" pitchFamily="34" charset="0"/>
                </a:rPr>
                <a:t>1. Realizacje ergodycznego sygnału losowego są deterministycznymi</a:t>
              </a:r>
              <a:br>
                <a:rPr lang="pl-PL" sz="1800" b="1" dirty="0" smtClean="0">
                  <a:latin typeface="Arial" panose="020B0604020202020204" pitchFamily="34" charset="0"/>
                </a:rPr>
              </a:br>
              <a:r>
                <a:rPr lang="pl-PL" sz="1800" b="1" dirty="0" smtClean="0">
                  <a:latin typeface="Arial" panose="020B0604020202020204" pitchFamily="34" charset="0"/>
                </a:rPr>
                <a:t>nieokresowymi sygnałami </a:t>
              </a:r>
              <a:r>
                <a:rPr lang="pl-PL" sz="1800" b="1" dirty="0">
                  <a:latin typeface="Arial" panose="020B0604020202020204" pitchFamily="34" charset="0"/>
                </a:rPr>
                <a:t>mocy, zatem nie posiadają transformaty Fouriera. </a:t>
              </a:r>
              <a:endParaRPr lang="pl-PL" sz="2000" b="1" dirty="0">
                <a:latin typeface="Arial" panose="020B0604020202020204" pitchFamily="34" charset="0"/>
              </a:endParaRPr>
            </a:p>
          </p:txBody>
        </p:sp>
        <p:cxnSp>
          <p:nvCxnSpPr>
            <p:cNvPr id="31" name="Łącznik prosty ze strzałką 30"/>
            <p:cNvCxnSpPr/>
            <p:nvPr/>
          </p:nvCxnSpPr>
          <p:spPr bwMode="auto">
            <a:xfrm>
              <a:off x="1491942" y="1988618"/>
              <a:ext cx="0" cy="792088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32" name="pole tekstowe 31"/>
            <p:cNvSpPr txBox="1"/>
            <p:nvPr/>
          </p:nvSpPr>
          <p:spPr>
            <a:xfrm>
              <a:off x="492024" y="2745112"/>
              <a:ext cx="21602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2000" b="1" dirty="0">
                  <a:latin typeface="+mn-lt"/>
                </a:rPr>
                <a:t>Sygnał mocy</a:t>
              </a:r>
            </a:p>
          </p:txBody>
        </p:sp>
        <p:cxnSp>
          <p:nvCxnSpPr>
            <p:cNvPr id="13" name="Łącznik prosty ze strzałką 12"/>
            <p:cNvCxnSpPr/>
            <p:nvPr/>
          </p:nvCxnSpPr>
          <p:spPr bwMode="auto">
            <a:xfrm flipH="1">
              <a:off x="1491942" y="3127740"/>
              <a:ext cx="1831" cy="506408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17</a:t>
            </a:fld>
            <a:endParaRPr lang="pl-PL"/>
          </a:p>
        </p:txBody>
      </p:sp>
      <p:sp>
        <p:nvSpPr>
          <p:cNvPr id="16" name="pole tekstowe 15"/>
          <p:cNvSpPr txBox="1"/>
          <p:nvPr/>
        </p:nvSpPr>
        <p:spPr>
          <a:xfrm>
            <a:off x="253179" y="5383108"/>
            <a:ext cx="75564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3. Widmową gęstość mocy sygnału losowego otrzymamy w wyniku</a:t>
            </a:r>
            <a:br>
              <a:rPr lang="pl-PL" sz="1800" b="1" dirty="0" smtClean="0">
                <a:solidFill>
                  <a:srgbClr val="FF0000"/>
                </a:solidFill>
                <a:latin typeface="Arial" panose="020B0604020202020204" pitchFamily="34" charset="0"/>
              </a:rPr>
            </a:br>
            <a:r>
              <a:rPr lang="pl-PL" sz="18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uśredniania po zbiorze widm gęstości mocy realizacji sygnału.</a:t>
            </a:r>
            <a:endParaRPr lang="pl-PL" sz="18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9" name="Prostokąt 18"/>
          <p:cNvSpPr/>
          <p:nvPr/>
        </p:nvSpPr>
        <p:spPr>
          <a:xfrm>
            <a:off x="253180" y="18001"/>
            <a:ext cx="8813631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none">
            <a:spAutoFit/>
          </a:bodyPr>
          <a:lstStyle/>
          <a:p>
            <a:pPr lvl="0">
              <a:defRPr/>
            </a:pPr>
            <a:r>
              <a:rPr kumimoji="1" lang="pl-PL" sz="3200" b="1" kern="0" dirty="0" smtClean="0">
                <a:latin typeface="+mn-lt"/>
              </a:rPr>
              <a:t>Ergodyczność wartości średniokwadratowej</a:t>
            </a:r>
            <a:endParaRPr kumimoji="1" lang="pl-PL" sz="3200" b="1" kern="0" dirty="0">
              <a:latin typeface="+mn-lt"/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176593" y="606170"/>
            <a:ext cx="7165953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r>
              <a:rPr kumimoji="1" lang="pl-PL" sz="2800" b="1" dirty="0" smtClean="0">
                <a:solidFill>
                  <a:srgbClr val="FF0000"/>
                </a:solidFill>
                <a:latin typeface="+mn-lt"/>
              </a:rPr>
              <a:t>Konsekwencje</a:t>
            </a:r>
            <a:endParaRPr kumimoji="1" lang="pl-PL" sz="2800" b="1" dirty="0">
              <a:solidFill>
                <a:srgbClr val="FF0000"/>
              </a:solidFill>
              <a:latin typeface="+mn-lt"/>
            </a:endParaRPr>
          </a:p>
        </p:txBody>
      </p:sp>
      <p:grpSp>
        <p:nvGrpSpPr>
          <p:cNvPr id="5" name="Grupa 4"/>
          <p:cNvGrpSpPr/>
          <p:nvPr/>
        </p:nvGrpSpPr>
        <p:grpSpPr>
          <a:xfrm>
            <a:off x="746580" y="1058605"/>
            <a:ext cx="4401484" cy="2510434"/>
            <a:chOff x="746580" y="1058605"/>
            <a:chExt cx="4401484" cy="2510434"/>
          </a:xfrm>
        </p:grpSpPr>
        <p:grpSp>
          <p:nvGrpSpPr>
            <p:cNvPr id="8" name="Grupa 7"/>
            <p:cNvGrpSpPr/>
            <p:nvPr/>
          </p:nvGrpSpPr>
          <p:grpSpPr>
            <a:xfrm>
              <a:off x="2987824" y="1989484"/>
              <a:ext cx="2160240" cy="1579555"/>
              <a:chOff x="2987824" y="1989484"/>
              <a:chExt cx="2160240" cy="1579555"/>
            </a:xfrm>
          </p:grpSpPr>
          <p:grpSp>
            <p:nvGrpSpPr>
              <p:cNvPr id="9" name="Grupa 8"/>
              <p:cNvGrpSpPr/>
              <p:nvPr/>
            </p:nvGrpSpPr>
            <p:grpSpPr>
              <a:xfrm>
                <a:off x="2987824" y="1989484"/>
                <a:ext cx="2160240" cy="1579555"/>
                <a:chOff x="2987824" y="1989484"/>
                <a:chExt cx="2160240" cy="1579555"/>
              </a:xfrm>
            </p:grpSpPr>
            <p:grpSp>
              <p:nvGrpSpPr>
                <p:cNvPr id="3" name="Grupa 2"/>
                <p:cNvGrpSpPr/>
                <p:nvPr/>
              </p:nvGrpSpPr>
              <p:grpSpPr>
                <a:xfrm>
                  <a:off x="2987824" y="2385217"/>
                  <a:ext cx="2160240" cy="1183822"/>
                  <a:chOff x="3453787" y="2384351"/>
                  <a:chExt cx="2160240" cy="1183822"/>
                </a:xfrm>
              </p:grpSpPr>
              <p:sp>
                <p:nvSpPr>
                  <p:cNvPr id="17" name="Dowolny kształt 16"/>
                  <p:cNvSpPr/>
                  <p:nvPr/>
                </p:nvSpPr>
                <p:spPr bwMode="auto">
                  <a:xfrm>
                    <a:off x="3635896" y="2384351"/>
                    <a:ext cx="1859509" cy="742950"/>
                  </a:xfrm>
                  <a:custGeom>
                    <a:avLst/>
                    <a:gdLst>
                      <a:gd name="connsiteX0" fmla="*/ 0 w 3876675"/>
                      <a:gd name="connsiteY0" fmla="*/ 0 h 742950"/>
                      <a:gd name="connsiteX1" fmla="*/ 0 w 3876675"/>
                      <a:gd name="connsiteY1" fmla="*/ 742950 h 742950"/>
                      <a:gd name="connsiteX2" fmla="*/ 3876675 w 3876675"/>
                      <a:gd name="connsiteY2" fmla="*/ 742950 h 742950"/>
                      <a:gd name="connsiteX3" fmla="*/ 3876675 w 3876675"/>
                      <a:gd name="connsiteY3" fmla="*/ 0 h 742950"/>
                      <a:gd name="connsiteX4" fmla="*/ 3876675 w 3876675"/>
                      <a:gd name="connsiteY4" fmla="*/ 0 h 742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876675" h="742950">
                        <a:moveTo>
                          <a:pt x="0" y="0"/>
                        </a:moveTo>
                        <a:lnTo>
                          <a:pt x="0" y="742950"/>
                        </a:lnTo>
                        <a:lnTo>
                          <a:pt x="3876675" y="742950"/>
                        </a:lnTo>
                        <a:lnTo>
                          <a:pt x="3876675" y="0"/>
                        </a:lnTo>
                        <a:lnTo>
                          <a:pt x="3876675" y="0"/>
                        </a:lnTo>
                      </a:path>
                    </a:pathLst>
                  </a:custGeom>
                  <a:noFill/>
                  <a:ln w="38100" cap="flat" cmpd="sng" algn="ctr">
                    <a:solidFill>
                      <a:schemeClr val="tx1"/>
                    </a:solidFill>
                    <a:prstDash val="solid"/>
                    <a:round/>
                    <a:headEnd type="triangl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pl-PL" sz="24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8" name="pole tekstowe 17"/>
                  <p:cNvSpPr txBox="1"/>
                  <p:nvPr/>
                </p:nvSpPr>
                <p:spPr>
                  <a:xfrm>
                    <a:off x="3453787" y="3168063"/>
                    <a:ext cx="2160240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pl-PL" sz="2000" b="1" dirty="0" smtClean="0">
                        <a:latin typeface="+mn-lt"/>
                      </a:rPr>
                      <a:t>Ergodyczność</a:t>
                    </a:r>
                    <a:endParaRPr lang="pl-PL" b="1" dirty="0">
                      <a:latin typeface="+mn-lt"/>
                    </a:endParaRPr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graphicFrame>
                    <p:nvGraphicFramePr>
                      <p:cNvPr id="195599" name="Object 15"/>
                      <p:cNvGraphicFramePr>
                        <a:graphicFrameLocks noChangeAspect="1"/>
                      </p:cNvGraphicFramePr>
                      <p:nvPr>
                        <p:extLst>
                          <p:ext uri="{D42A27DB-BD31-4B8C-83A1-F6EECF244321}">
                            <p14:modId xmlns:p14="http://schemas.microsoft.com/office/powerpoint/2010/main" val="2942537709"/>
                          </p:ext>
                        </p:extLst>
                      </p:nvPr>
                    </p:nvGraphicFramePr>
                    <p:xfrm>
                      <a:off x="4215638" y="2548659"/>
                      <a:ext cx="635000" cy="457200"/>
                    </p:xfrm>
                    <a:graphic>
                      <a:graphicData uri="http://schemas.openxmlformats.org/presentationml/2006/ole">
                        <mc:AlternateContent>
                          <mc:Choice xmlns:v="urn:schemas-microsoft-com:vml" Requires="v">
                            <p:oleObj spid="_x0000_s779508" name="Equation" r:id="rId6" imgW="317160" imgH="228600" progId="Equation.3">
                              <p:embed/>
                            </p:oleObj>
                          </mc:Choice>
                          <mc:Fallback>
                            <p:oleObj name="Equation" r:id="rId6" imgW="317160" imgH="228600" progId="Equation.3">
                              <p:embed/>
                              <p:pic>
                                <p:nvPicPr>
                                  <p:cNvPr id="0" name="Picture 15"/>
                                  <p:cNvPicPr>
                                    <a:picLocks noChangeAspect="1" noChangeArrowheads="1"/>
                                  </p:cNvPicPr>
                                  <p:nvPr/>
                                </p:nvPicPr>
                                <p:blipFill>
                                  <a:blip r:embed="rId7"/>
                                  <a:srcRect/>
                                  <a:stretch>
                                    <a:fillRect/>
                                  </a:stretch>
                                </p:blipFill>
                                <p:spPr bwMode="auto">
                                  <a:xfrm>
                                    <a:off x="4215638" y="2548659"/>
                                    <a:ext cx="635000" cy="457200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>
                                    <a:noFill/>
                                  </a:ln>
                                  <a:effectLst/>
                                  <a:extLst>
                                    <a:ext uri="{909E8E84-426E-40DD-AFC4-6F175D3DCCD1}">
                                      <a14:hiddenFill>
                                        <a:solidFill>
                                          <a:schemeClr val="accent1"/>
                                        </a:solidFill>
                                      </a14:hiddenFill>
                                    </a:ext>
                                    <a:ext uri="{91240B29-F687-4F45-9708-019B960494DF}">
                                      <a14:hiddenLine w="9525">
                                        <a:solidFill>
                                          <a:schemeClr val="tx1"/>
                                        </a:solidFill>
                                        <a:miter lim="800000"/>
                                        <a:headEnd/>
                                        <a:tailEnd/>
                                      </a14:hiddenLine>
                                    </a:ext>
                                    <a:ext uri="{AF507438-7753-43E0-B8FC-AC1667EBCBE1}">
                                      <a14:hiddenEffects>
                                        <a:effectLst>
                                          <a:outerShdw dist="35921" dir="2700000" algn="ctr" rotWithShape="0">
                                            <a:schemeClr val="bg2"/>
                                          </a:outerShdw>
                                        </a:effectLst>
                                      </a14:hiddenEffects>
                                    </a:ext>
                                  </a:extLst>
                                </p:spPr>
                              </p:pic>
                            </p:oleObj>
                          </mc:Fallback>
                        </mc:AlternateContent>
                      </a:graphicData>
                    </a:graphic>
                  </p:graphicFrame>
                </mc:Choice>
                <mc:Fallback xmlns="">
                  <p:graphicFrame>
                    <p:nvGraphicFramePr>
                      <p:cNvPr id="195599" name="Object 15"/>
                      <p:cNvGraphicFramePr>
                        <a:graphicFrameLocks noChangeAspect="1"/>
                      </p:cNvGraphicFramePr>
                      <p:nvPr>
                        <p:extLst>
                          <p:ext uri="{D42A27DB-BD31-4B8C-83A1-F6EECF244321}">
                            <p14:modId xmlns:p14="http://schemas.microsoft.com/office/powerpoint/2010/main" val="2942537709"/>
                          </p:ext>
                        </p:extLst>
                      </p:nvPr>
                    </p:nvGraphicFramePr>
                    <p:xfrm>
                      <a:off x="4215638" y="2548659"/>
                      <a:ext cx="635000" cy="457200"/>
                    </p:xfrm>
                    <a:graphic>
                      <a:graphicData uri="http://schemas.openxmlformats.org/presentationml/2006/ole">
                        <mc:AlternateContent>
                          <mc:Choice xmlns:v="urn:schemas-microsoft-com:vml" Requires="v">
                            <p:oleObj spid="_x0000_s779424" name="Equation" r:id="rId8" imgW="317160" imgH="228600" progId="Equation.3">
                              <p:embed/>
                            </p:oleObj>
                          </mc:Choice>
                          <mc:Fallback>
                            <p:oleObj name="Equation" r:id="rId8" imgW="317160" imgH="228600" progId="Equation.3">
                              <p:embed/>
                              <p:pic>
                                <p:nvPicPr>
                                  <p:cNvPr id="0" name="Picture 15"/>
                                  <p:cNvPicPr>
                                    <a:picLocks noChangeAspect="1" noChangeArrowheads="1"/>
                                  </p:cNvPicPr>
                                  <p:nvPr/>
                                </p:nvPicPr>
                                <p:blipFill>
                                  <a:blip r:embed="rId9"/>
                                  <a:srcRect/>
                                  <a:stretch>
                                    <a:fillRect/>
                                  </a:stretch>
                                </p:blipFill>
                                <p:spPr bwMode="auto">
                                  <a:xfrm>
                                    <a:off x="4215638" y="2548659"/>
                                    <a:ext cx="635000" cy="457200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>
                                    <a:noFill/>
                                  </a:ln>
                                  <a:effectLst/>
                                  <a:extLst>
                                    <a:ext uri="{909E8E84-426E-40DD-AFC4-6F175D3DCCD1}">
                                      <a14:hiddenFill xmlns:a14="http://schemas.microsoft.com/office/drawing/2010/main">
                                        <a:solidFill>
                                          <a:schemeClr val="accent1"/>
                                        </a:solidFill>
                                      </a14:hiddenFill>
                                    </a:ext>
                                    <a:ext uri="{91240B29-F687-4F45-9708-019B960494DF}">
                                      <a14:hiddenLine xmlns:a14="http://schemas.microsoft.com/office/drawing/2010/main" w="9525">
                                        <a:solidFill>
                                          <a:schemeClr val="tx1"/>
                                        </a:solidFill>
                                        <a:miter lim="800000"/>
                                        <a:headEnd/>
                                        <a:tailEnd/>
                                      </a14:hiddenLine>
                                    </a:ext>
                                    <a:ext uri="{AF507438-7753-43E0-B8FC-AC1667EBCBE1}">
                                      <a14:hiddenEffects xmlns:a14="http://schemas.microsoft.com/office/drawing/2010/main">
                                        <a:effectLst>
                                          <a:outerShdw dist="35921" dir="2700000" algn="ctr" rotWithShape="0">
                                            <a:schemeClr val="bg2"/>
                                          </a:outerShdw>
                                        </a:effectLst>
                                      </a14:hiddenEffects>
                                    </a:ext>
                                  </a:extLst>
                                </p:spPr>
                              </p:pic>
                            </p:oleObj>
                          </mc:Fallback>
                        </mc:AlternateContent>
                      </a:graphicData>
                    </a:graphic>
                  </p:graphicFrame>
                </mc:Fallback>
              </mc:AlternateContent>
            </p:grpSp>
            <p:cxnSp>
              <p:nvCxnSpPr>
                <p:cNvPr id="6" name="Łącznik prosty 5"/>
                <p:cNvCxnSpPr>
                  <a:endCxn id="17" idx="3"/>
                </p:cNvCxnSpPr>
                <p:nvPr/>
              </p:nvCxnSpPr>
              <p:spPr bwMode="auto">
                <a:xfrm>
                  <a:off x="5029442" y="1989484"/>
                  <a:ext cx="0" cy="395733"/>
                </a:xfrm>
                <a:prstGeom prst="line">
                  <a:avLst/>
                </a:prstGeom>
                <a:solidFill>
                  <a:schemeClr val="accent1"/>
                </a:solidFill>
                <a:ln w="381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5" name="Prostokąt 24"/>
                  <p:cNvSpPr/>
                  <p:nvPr/>
                </p:nvSpPr>
                <p:spPr>
                  <a:xfrm>
                    <a:off x="3263655" y="2610128"/>
                    <a:ext cx="536063" cy="468077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>
                    <a:spAutoFit/>
                  </a:bodyPr>
                  <a:lstStyle/>
                  <a:p>
                    <a:pPr marL="0" lvl="0" indent="0">
                      <a:buNone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̃"/>
                              <m:ctrlPr>
                                <a:rPr lang="ar-AE" sz="22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p>
                                <m:sSupPr>
                                  <m:ctrlPr>
                                    <a:rPr lang="ar-AE" sz="22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ar-AE" sz="220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ar-AE" sz="220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acc>
                        </m:oMath>
                      </m:oMathPara>
                    </a14:m>
                    <a:endParaRPr lang="ar-AE" sz="2200" dirty="0"/>
                  </a:p>
                </p:txBody>
              </p:sp>
            </mc:Choice>
            <mc:Fallback xmlns="">
              <p:sp>
                <p:nvSpPr>
                  <p:cNvPr id="25" name="Prostokąt 24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263655" y="2610128"/>
                    <a:ext cx="536063" cy="468077"/>
                  </a:xfrm>
                  <a:prstGeom prst="rect">
                    <a:avLst/>
                  </a:prstGeom>
                  <a:blipFill rotWithShape="0">
                    <a:blip r:embed="rId10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pl-PL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4" name="Grupa 3"/>
            <p:cNvGrpSpPr/>
            <p:nvPr/>
          </p:nvGrpSpPr>
          <p:grpSpPr>
            <a:xfrm>
              <a:off x="746580" y="1058605"/>
              <a:ext cx="3003095" cy="1143000"/>
              <a:chOff x="746580" y="1058605"/>
              <a:chExt cx="3003095" cy="1143000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7" name="Prostokąt 26"/>
                  <p:cNvSpPr/>
                  <p:nvPr/>
                </p:nvSpPr>
                <p:spPr>
                  <a:xfrm>
                    <a:off x="746580" y="1214115"/>
                    <a:ext cx="536063" cy="468077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>
                    <a:spAutoFit/>
                  </a:bodyPr>
                  <a:lstStyle/>
                  <a:p>
                    <a:pPr marL="0" lvl="0" indent="0">
                      <a:buNone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̃"/>
                              <m:ctrlPr>
                                <a:rPr lang="ar-AE" sz="22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p>
                                <m:sSupPr>
                                  <m:ctrlPr>
                                    <a:rPr lang="ar-AE" sz="22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ar-AE" sz="220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ar-AE" sz="220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acc>
                        </m:oMath>
                      </m:oMathPara>
                    </a14:m>
                    <a:endParaRPr lang="ar-AE" sz="2200" dirty="0"/>
                  </a:p>
                </p:txBody>
              </p:sp>
            </mc:Choice>
            <mc:Fallback xmlns="">
              <p:sp>
                <p:nvSpPr>
                  <p:cNvPr id="27" name="Prostokąt 2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46580" y="1214115"/>
                    <a:ext cx="536063" cy="468077"/>
                  </a:xfrm>
                  <a:prstGeom prst="rect">
                    <a:avLst/>
                  </a:prstGeom>
                  <a:blipFill rotWithShape="0">
                    <a:blip r:embed="rId11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pl-PL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graphicFrame>
                <p:nvGraphicFramePr>
                  <p:cNvPr id="26" name="Obiekt 25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3643860070"/>
                      </p:ext>
                    </p:extLst>
                  </p:nvPr>
                </p:nvGraphicFramePr>
                <p:xfrm>
                  <a:off x="1260475" y="1058605"/>
                  <a:ext cx="2489200" cy="1143000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spid="_x0000_s779509" name="Równanie" r:id="rId12" imgW="1244520" imgH="571320" progId="Equation.3">
                          <p:embed/>
                        </p:oleObj>
                      </mc:Choice>
                      <mc:Fallback>
                        <p:oleObj name="Równanie" r:id="rId12" imgW="1244520" imgH="57132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3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1260475" y="1058605"/>
                                <a:ext cx="2489200" cy="1143000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Choice>
            <mc:Fallback xmlns="">
              <p:graphicFrame>
                <p:nvGraphicFramePr>
                  <p:cNvPr id="26" name="Obiekt 25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3643860070"/>
                      </p:ext>
                    </p:extLst>
                  </p:nvPr>
                </p:nvGraphicFramePr>
                <p:xfrm>
                  <a:off x="1260475" y="1058605"/>
                  <a:ext cx="2489200" cy="1143000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spid="_x0000_s779467" name="Równanie" r:id="rId14" imgW="1244520" imgH="571320" progId="Equation.3">
                          <p:embed/>
                        </p:oleObj>
                      </mc:Choice>
                      <mc:Fallback>
                        <p:oleObj name="Równanie" r:id="rId14" imgW="1244520" imgH="57132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5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1260475" y="1058605"/>
                                <a:ext cx="2489200" cy="1143000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Fallback>
          </mc:AlternateContent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1027"/>
          <p:cNvSpPr txBox="1">
            <a:spLocks noChangeArrowheads="1"/>
          </p:cNvSpPr>
          <p:nvPr/>
        </p:nvSpPr>
        <p:spPr bwMode="auto">
          <a:xfrm>
            <a:off x="6019800" y="6553200"/>
            <a:ext cx="33265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Arial" panose="020B0604020202020204" pitchFamily="34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Arial" panose="020B0604020202020204" pitchFamily="34" charset="0"/>
              </a:rPr>
              <a:t> Papir</a:t>
            </a:r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18</a:t>
            </a:fld>
            <a:endParaRPr lang="pl-PL"/>
          </a:p>
        </p:txBody>
      </p:sp>
      <p:graphicFrame>
        <p:nvGraphicFramePr>
          <p:cNvPr id="2" name="Obi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6497315"/>
              </p:ext>
            </p:extLst>
          </p:nvPr>
        </p:nvGraphicFramePr>
        <p:xfrm>
          <a:off x="1049338" y="5543550"/>
          <a:ext cx="55118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6755" name="Równanie" r:id="rId4" imgW="2755800" imgH="457200" progId="Equation.3">
                  <p:embed/>
                </p:oleObj>
              </mc:Choice>
              <mc:Fallback>
                <p:oleObj name="Równanie" r:id="rId4" imgW="27558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49338" y="5543550"/>
                        <a:ext cx="5511800" cy="9144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254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iek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9461702"/>
              </p:ext>
            </p:extLst>
          </p:nvPr>
        </p:nvGraphicFramePr>
        <p:xfrm>
          <a:off x="107504" y="4590313"/>
          <a:ext cx="896616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6756" name="Equation" r:id="rId6" imgW="4483080" imgH="457200" progId="Equation.3">
                  <p:embed/>
                </p:oleObj>
              </mc:Choice>
              <mc:Fallback>
                <p:oleObj name="Equation" r:id="rId6" imgW="448308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07504" y="4590313"/>
                        <a:ext cx="8966160" cy="9144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254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pole tekstowe 10"/>
          <p:cNvSpPr txBox="1"/>
          <p:nvPr/>
        </p:nvSpPr>
        <p:spPr>
          <a:xfrm>
            <a:off x="184024" y="3153151"/>
            <a:ext cx="87176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solidFill>
                  <a:srgbClr val="C00000"/>
                </a:solidFill>
                <a:latin typeface="Arial" panose="020B0604020202020204" pitchFamily="34" charset="0"/>
              </a:rPr>
              <a:t>Widmową gęstość mocy sygnału losowego otrzymamy w wyniku uśredniania po zbiorze widm gęstości mocy realizacji sygnału.</a:t>
            </a:r>
            <a:endParaRPr lang="pl-PL" sz="2000" b="1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14" name="Obiek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8936072"/>
              </p:ext>
            </p:extLst>
          </p:nvPr>
        </p:nvGraphicFramePr>
        <p:xfrm>
          <a:off x="1137669" y="3921346"/>
          <a:ext cx="5435280" cy="48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6757" name="Equation" r:id="rId8" imgW="2717640" imgH="241200" progId="Equation.3">
                  <p:embed/>
                </p:oleObj>
              </mc:Choice>
              <mc:Fallback>
                <p:oleObj name="Equation" r:id="rId8" imgW="2717640" imgH="24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137669" y="3921346"/>
                        <a:ext cx="5435280" cy="4824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254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0664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0076739"/>
              </p:ext>
            </p:extLst>
          </p:nvPr>
        </p:nvGraphicFramePr>
        <p:xfrm>
          <a:off x="1198563" y="2066925"/>
          <a:ext cx="6451200" cy="786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6758" name="Equation" r:id="rId10" imgW="3225600" imgH="393480" progId="Equation.3">
                  <p:embed/>
                </p:oleObj>
              </mc:Choice>
              <mc:Fallback>
                <p:oleObj name="Equation" r:id="rId10" imgW="32256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8563" y="2066925"/>
                        <a:ext cx="6451200" cy="78696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254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pole tekstowe 9"/>
          <p:cNvSpPr txBox="1"/>
          <p:nvPr/>
        </p:nvSpPr>
        <p:spPr>
          <a:xfrm>
            <a:off x="184024" y="785024"/>
            <a:ext cx="87313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solidFill>
                  <a:srgbClr val="C00000"/>
                </a:solidFill>
                <a:latin typeface="Arial" panose="020B0604020202020204" pitchFamily="34" charset="0"/>
              </a:rPr>
              <a:t>Realizacje </a:t>
            </a:r>
            <a:r>
              <a:rPr lang="pl-PL" sz="2000" b="1" dirty="0" smtClean="0">
                <a:latin typeface="Arial" panose="020B0604020202020204" pitchFamily="34" charset="0"/>
              </a:rPr>
              <a:t>ergodycznego </a:t>
            </a:r>
            <a:r>
              <a:rPr lang="pl-PL" sz="2000" b="1" dirty="0">
                <a:latin typeface="Arial" panose="020B0604020202020204" pitchFamily="34" charset="0"/>
              </a:rPr>
              <a:t>sygnału losowego </a:t>
            </a:r>
            <a:r>
              <a:rPr lang="pl-PL" sz="2000" b="1" dirty="0" smtClean="0">
                <a:latin typeface="Arial" panose="020B0604020202020204" pitchFamily="34" charset="0"/>
              </a:rPr>
              <a:t>to sygnały mocy, więc w dziedzinie częstotliwości reprezentowane są przez </a:t>
            </a:r>
            <a:r>
              <a:rPr lang="pl-PL" sz="2000" b="1" dirty="0" smtClean="0">
                <a:solidFill>
                  <a:srgbClr val="C00000"/>
                </a:solidFill>
                <a:latin typeface="Arial" panose="020B0604020202020204" pitchFamily="34" charset="0"/>
              </a:rPr>
              <a:t>widmową gęstość mocy </a:t>
            </a:r>
            <a:r>
              <a:rPr lang="pl-PL" sz="2000" b="1" dirty="0" smtClean="0">
                <a:latin typeface="Arial" panose="020B0604020202020204" pitchFamily="34" charset="0"/>
              </a:rPr>
              <a:t>i odpowiadającą jej </a:t>
            </a:r>
            <a:r>
              <a:rPr lang="pl-PL" sz="2000" b="1" dirty="0" smtClean="0">
                <a:solidFill>
                  <a:srgbClr val="C00000"/>
                </a:solidFill>
                <a:latin typeface="Arial" panose="020B0604020202020204" pitchFamily="34" charset="0"/>
              </a:rPr>
              <a:t>funkcję autokorelacji </a:t>
            </a:r>
            <a:r>
              <a:rPr lang="pl-PL" sz="2000" b="1" dirty="0" smtClean="0">
                <a:latin typeface="Arial" panose="020B0604020202020204" pitchFamily="34" charset="0"/>
              </a:rPr>
              <a:t>(przez przekształcenie Fouriera):</a:t>
            </a:r>
            <a:endParaRPr lang="pl-PL" sz="2000" b="1" dirty="0">
              <a:latin typeface="Arial" panose="020B0604020202020204" pitchFamily="34" charset="0"/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253180" y="18001"/>
            <a:ext cx="7241085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none">
            <a:spAutoFit/>
          </a:bodyPr>
          <a:lstStyle/>
          <a:p>
            <a:pPr lvl="0">
              <a:defRPr/>
            </a:pPr>
            <a:r>
              <a:rPr kumimoji="1" lang="pl-PL" sz="3200" b="1" kern="0" dirty="0" smtClean="0">
                <a:latin typeface="+mn-lt"/>
              </a:rPr>
              <a:t>Analiza widmowa sygnału losowego</a:t>
            </a:r>
            <a:endParaRPr kumimoji="1" lang="pl-PL" sz="3200" b="1" kern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57019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ole tekstowe 8"/>
          <p:cNvSpPr txBox="1"/>
          <p:nvPr/>
        </p:nvSpPr>
        <p:spPr>
          <a:xfrm>
            <a:off x="289184" y="1136564"/>
            <a:ext cx="86941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latin typeface="Arial" panose="020B0604020202020204" pitchFamily="34" charset="0"/>
              </a:rPr>
              <a:t>Widmo gęstości mocy sygnału losowego (uśrednione po zbiorze realizacji) jest transformatą Fouriera funkcji autokorelacji (uśrednionej po zbiorze realizacji).</a:t>
            </a:r>
            <a:endParaRPr lang="pl-PL" sz="2000" b="1" dirty="0">
              <a:latin typeface="Arial" panose="020B0604020202020204" pitchFamily="34" charset="0"/>
            </a:endParaRPr>
          </a:p>
        </p:txBody>
      </p:sp>
      <p:graphicFrame>
        <p:nvGraphicFramePr>
          <p:cNvPr id="10" name="Obiek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5371032"/>
              </p:ext>
            </p:extLst>
          </p:nvPr>
        </p:nvGraphicFramePr>
        <p:xfrm>
          <a:off x="2457450" y="2190750"/>
          <a:ext cx="4241800" cy="116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5380" name="Równanie" r:id="rId4" imgW="2120760" imgH="583920" progId="Equation.3">
                  <p:embed/>
                </p:oleObj>
              </mc:Choice>
              <mc:Fallback>
                <p:oleObj name="Równanie" r:id="rId4" imgW="2120760" imgH="5839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457450" y="2190750"/>
                        <a:ext cx="4241800" cy="116840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 w="254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pole tekstowe 12"/>
          <p:cNvSpPr txBox="1"/>
          <p:nvPr/>
        </p:nvSpPr>
        <p:spPr>
          <a:xfrm>
            <a:off x="253180" y="3615812"/>
            <a:ext cx="85672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solidFill>
                  <a:srgbClr val="003399"/>
                </a:solidFill>
                <a:latin typeface="Arial" panose="020B0604020202020204" pitchFamily="34" charset="0"/>
              </a:rPr>
              <a:t>Twierdzenie Wienera – </a:t>
            </a:r>
            <a:r>
              <a:rPr lang="pl-PL" sz="2000" b="1" dirty="0" err="1" smtClean="0">
                <a:solidFill>
                  <a:srgbClr val="003399"/>
                </a:solidFill>
                <a:latin typeface="Arial" panose="020B0604020202020204" pitchFamily="34" charset="0"/>
              </a:rPr>
              <a:t>Chinczyna</a:t>
            </a:r>
            <a:r>
              <a:rPr lang="pl-PL" sz="2000" b="1" dirty="0" smtClean="0">
                <a:solidFill>
                  <a:srgbClr val="003399"/>
                </a:solidFill>
                <a:latin typeface="Arial" panose="020B0604020202020204" pitchFamily="34" charset="0"/>
              </a:rPr>
              <a:t> </a:t>
            </a:r>
            <a:r>
              <a:rPr lang="pl-PL" sz="2000" b="1" dirty="0" smtClean="0">
                <a:latin typeface="Arial" panose="020B0604020202020204" pitchFamily="34" charset="0"/>
              </a:rPr>
              <a:t>pozwala wyznaczyć widmową gęstość mocy sygnału losowego za pomocą rozkładu prawdo-podobieństwa (drugiego rzędu) bez konieczności prowadzenia obliczeń w dziedzinie czasu.</a:t>
            </a:r>
            <a:endParaRPr lang="pl-PL" sz="2000" b="1" dirty="0">
              <a:latin typeface="Arial" panose="020B0604020202020204" pitchFamily="34" charset="0"/>
            </a:endParaRPr>
          </a:p>
        </p:txBody>
      </p:sp>
      <p:sp>
        <p:nvSpPr>
          <p:cNvPr id="14" name="pole tekstowe 13"/>
          <p:cNvSpPr txBox="1"/>
          <p:nvPr/>
        </p:nvSpPr>
        <p:spPr>
          <a:xfrm>
            <a:off x="253180" y="4948636"/>
            <a:ext cx="87662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solidFill>
                  <a:srgbClr val="003399"/>
                </a:solidFill>
                <a:latin typeface="Arial" panose="020B0604020202020204" pitchFamily="34" charset="0"/>
              </a:rPr>
              <a:t>Uwaga: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000" b="1" dirty="0" err="1" smtClean="0">
                <a:latin typeface="Arial" panose="020B0604020202020204" pitchFamily="34" charset="0"/>
              </a:rPr>
              <a:t>fgp</a:t>
            </a:r>
            <a:r>
              <a:rPr lang="pl-PL" sz="2000" b="1" dirty="0" smtClean="0">
                <a:latin typeface="Arial" panose="020B0604020202020204" pitchFamily="34" charset="0"/>
              </a:rPr>
              <a:t> 1-rzędu </a:t>
            </a:r>
            <a:r>
              <a:rPr lang="pl-PL" sz="2200" b="1" i="1" dirty="0" smtClean="0">
                <a:latin typeface="+mj-lt"/>
              </a:rPr>
              <a:t>f</a:t>
            </a:r>
            <a:r>
              <a:rPr lang="pl-PL" sz="2200" b="1" dirty="0" smtClean="0">
                <a:latin typeface="+mj-lt"/>
              </a:rPr>
              <a:t>(</a:t>
            </a:r>
            <a:r>
              <a:rPr lang="pl-PL" sz="2200" b="1" i="1" dirty="0" smtClean="0">
                <a:latin typeface="+mj-lt"/>
              </a:rPr>
              <a:t>x</a:t>
            </a:r>
            <a:r>
              <a:rPr lang="pl-PL" sz="2200" b="1" dirty="0" smtClean="0">
                <a:latin typeface="+mj-lt"/>
              </a:rPr>
              <a:t>)</a:t>
            </a:r>
            <a:r>
              <a:rPr lang="pl-PL" sz="2000" b="1" dirty="0" smtClean="0">
                <a:latin typeface="Arial" panose="020B0604020202020204" pitchFamily="34" charset="0"/>
              </a:rPr>
              <a:t> decyduje o rozkładzie wartości procesu losowego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000" b="1" dirty="0" err="1" smtClean="0">
                <a:latin typeface="Arial" panose="020B0604020202020204" pitchFamily="34" charset="0"/>
              </a:rPr>
              <a:t>fgp</a:t>
            </a:r>
            <a:r>
              <a:rPr lang="pl-PL" sz="2000" b="1" dirty="0" smtClean="0">
                <a:latin typeface="Arial" panose="020B0604020202020204" pitchFamily="34" charset="0"/>
              </a:rPr>
              <a:t> 2-rzędu </a:t>
            </a:r>
            <a:r>
              <a:rPr lang="pl-PL" sz="2200" b="1" i="1" dirty="0" smtClean="0">
                <a:latin typeface="+mj-lt"/>
              </a:rPr>
              <a:t>f</a:t>
            </a:r>
            <a:r>
              <a:rPr lang="pl-PL" sz="2200" b="1" dirty="0" smtClean="0">
                <a:latin typeface="+mj-lt"/>
              </a:rPr>
              <a:t>(</a:t>
            </a:r>
            <a:r>
              <a:rPr lang="pl-PL" sz="2200" b="1" i="1" dirty="0" smtClean="0">
                <a:latin typeface="+mj-lt"/>
              </a:rPr>
              <a:t>x</a:t>
            </a:r>
            <a:r>
              <a:rPr lang="pl-PL" sz="2200" b="1" baseline="-25000" dirty="0" smtClean="0">
                <a:latin typeface="+mj-lt"/>
              </a:rPr>
              <a:t>1</a:t>
            </a:r>
            <a:r>
              <a:rPr lang="pl-PL" sz="2200" b="1" dirty="0" smtClean="0">
                <a:latin typeface="+mj-lt"/>
              </a:rPr>
              <a:t>, </a:t>
            </a:r>
            <a:r>
              <a:rPr lang="pl-PL" sz="2200" b="1" i="1" dirty="0" smtClean="0">
                <a:latin typeface="+mj-lt"/>
              </a:rPr>
              <a:t>x</a:t>
            </a:r>
            <a:r>
              <a:rPr lang="pl-PL" sz="2200" b="1" baseline="-25000" dirty="0" smtClean="0">
                <a:latin typeface="+mj-lt"/>
              </a:rPr>
              <a:t>2</a:t>
            </a:r>
            <a:r>
              <a:rPr lang="pl-PL" sz="2200" b="1" dirty="0" smtClean="0">
                <a:latin typeface="+mj-lt"/>
              </a:rPr>
              <a:t>;</a:t>
            </a:r>
            <a:r>
              <a:rPr lang="el-GR" sz="2200" b="1" i="1" dirty="0" smtClean="0">
                <a:latin typeface="+mj-lt"/>
              </a:rPr>
              <a:t>τ</a:t>
            </a:r>
            <a:r>
              <a:rPr lang="pl-PL" sz="2200" b="1" dirty="0" smtClean="0">
                <a:latin typeface="+mj-lt"/>
              </a:rPr>
              <a:t>) </a:t>
            </a:r>
            <a:r>
              <a:rPr lang="pl-PL" sz="2000" b="1" dirty="0" smtClean="0">
                <a:latin typeface="Arial" panose="020B0604020202020204" pitchFamily="34" charset="0"/>
              </a:rPr>
              <a:t>wyznacza widmową gęstość mocy sygnału losowego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000" b="1" dirty="0">
                <a:latin typeface="Arial" panose="020B0604020202020204" pitchFamily="34" charset="0"/>
              </a:rPr>
              <a:t>o</a:t>
            </a:r>
            <a:r>
              <a:rPr lang="pl-PL" sz="2000" b="1" dirty="0" smtClean="0">
                <a:latin typeface="Arial" panose="020B0604020202020204" pitchFamily="34" charset="0"/>
              </a:rPr>
              <a:t>bydwa rozkłady mogą być niezależne od siebie</a:t>
            </a:r>
            <a:endParaRPr lang="pl-PL" sz="2000" b="1" dirty="0">
              <a:latin typeface="Arial" panose="020B0604020202020204" pitchFamily="34" charset="0"/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253180" y="18001"/>
            <a:ext cx="7241085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none">
            <a:spAutoFit/>
          </a:bodyPr>
          <a:lstStyle/>
          <a:p>
            <a:pPr lvl="0">
              <a:defRPr/>
            </a:pPr>
            <a:r>
              <a:rPr kumimoji="1" lang="pl-PL" sz="3200" b="1" kern="0" dirty="0" smtClean="0">
                <a:latin typeface="+mn-lt"/>
              </a:rPr>
              <a:t>Analiza widmowa sygnału losowego</a:t>
            </a:r>
            <a:endParaRPr kumimoji="1" lang="pl-PL" sz="3200" b="1" kern="0" dirty="0">
              <a:latin typeface="+mn-lt"/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176593" y="606170"/>
            <a:ext cx="7165953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r>
              <a:rPr kumimoji="1" lang="pl-PL" sz="2800" b="1" dirty="0" smtClean="0">
                <a:solidFill>
                  <a:srgbClr val="003399"/>
                </a:solidFill>
                <a:latin typeface="+mn-lt"/>
              </a:rPr>
              <a:t>Twierdzenie Wienera-</a:t>
            </a:r>
            <a:r>
              <a:rPr kumimoji="1" lang="pl-PL" sz="2800" b="1" dirty="0" err="1" smtClean="0">
                <a:solidFill>
                  <a:srgbClr val="003399"/>
                </a:solidFill>
                <a:latin typeface="+mn-lt"/>
              </a:rPr>
              <a:t>Chinczyna</a:t>
            </a:r>
            <a:endParaRPr kumimoji="1" lang="pl-PL" sz="2800" b="1" dirty="0">
              <a:solidFill>
                <a:srgbClr val="003399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6265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Box 1028"/>
          <p:cNvSpPr txBox="1">
            <a:spLocks noChangeArrowheads="1"/>
          </p:cNvSpPr>
          <p:nvPr/>
        </p:nvSpPr>
        <p:spPr bwMode="auto">
          <a:xfrm>
            <a:off x="150304" y="1757808"/>
            <a:ext cx="89154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2000" dirty="0" smtClean="0">
                <a:latin typeface="+mn-lt"/>
              </a:rPr>
              <a:t>Zmienna losowa </a:t>
            </a:r>
            <a:r>
              <a:rPr lang="pl-PL" sz="2000" b="1" dirty="0" smtClean="0">
                <a:latin typeface="+mn-lt"/>
              </a:rPr>
              <a:t>x</a:t>
            </a:r>
            <a:r>
              <a:rPr lang="pl-PL" sz="2000" dirty="0" smtClean="0">
                <a:latin typeface="+mn-lt"/>
              </a:rPr>
              <a:t> to wielkość fizyczna zmieniająca się w populacji obiektów (</a:t>
            </a:r>
            <a:r>
              <a:rPr lang="el-GR" sz="2000" i="1" dirty="0" smtClean="0">
                <a:latin typeface="+mn-lt"/>
                <a:ea typeface="Cambria Math" panose="02040503050406030204" pitchFamily="18" charset="0"/>
              </a:rPr>
              <a:t>ω</a:t>
            </a:r>
            <a:r>
              <a:rPr lang="pl-PL" sz="2000" dirty="0" smtClean="0">
                <a:latin typeface="+mn-lt"/>
              </a:rPr>
              <a:t>) w sposób nieprzewidywalny; zmienność ta opisywana jest przez dystrybuantę zmiennej losowej, czyli prawdopodobieństwo zdarzenia, że zmienna losowa nie przekracza pewnej wartości </a:t>
            </a:r>
            <a:r>
              <a:rPr lang="pl-PL" sz="2200" i="1" dirty="0" smtClean="0">
                <a:latin typeface="+mj-lt"/>
              </a:rPr>
              <a:t>x</a:t>
            </a:r>
            <a:r>
              <a:rPr lang="pl-PL" sz="2200" dirty="0" smtClean="0">
                <a:latin typeface="+mj-lt"/>
              </a:rPr>
              <a:t>, </a:t>
            </a:r>
            <a:r>
              <a:rPr lang="pl-PL" sz="2200" i="1" dirty="0" smtClean="0">
                <a:latin typeface="+mj-lt"/>
              </a:rPr>
              <a:t>F</a:t>
            </a:r>
            <a:r>
              <a:rPr lang="pl-PL" sz="2200" dirty="0" smtClean="0">
                <a:latin typeface="+mj-lt"/>
              </a:rPr>
              <a:t>(</a:t>
            </a:r>
            <a:r>
              <a:rPr lang="pl-PL" sz="2200" i="1" dirty="0" smtClean="0">
                <a:latin typeface="+mj-lt"/>
              </a:rPr>
              <a:t>x</a:t>
            </a:r>
            <a:r>
              <a:rPr lang="pl-PL" sz="2200" dirty="0" smtClean="0">
                <a:latin typeface="+mj-lt"/>
              </a:rPr>
              <a:t>)</a:t>
            </a:r>
            <a:r>
              <a:rPr lang="pl-PL" sz="2200" dirty="0" smtClean="0">
                <a:latin typeface="+mn-lt"/>
              </a:rPr>
              <a:t> = </a:t>
            </a:r>
            <a:r>
              <a:rPr lang="pl-PL" sz="2000" dirty="0" smtClean="0">
                <a:latin typeface="+mn-lt"/>
              </a:rPr>
              <a:t>Pr{</a:t>
            </a:r>
            <a:r>
              <a:rPr lang="pl-PL" sz="2000" b="1" dirty="0" smtClean="0">
                <a:latin typeface="+mn-lt"/>
              </a:rPr>
              <a:t>x</a:t>
            </a:r>
            <a:r>
              <a:rPr lang="pl-PL" sz="2000" dirty="0" smtClean="0">
                <a:latin typeface="+mn-lt"/>
              </a:rPr>
              <a:t> </a:t>
            </a:r>
            <a:r>
              <a:rPr lang="pl-PL" sz="2200" dirty="0" smtClean="0">
                <a:latin typeface="+mj-lt"/>
                <a:cs typeface="Arial" panose="020B0604020202020204" pitchFamily="34" charset="0"/>
              </a:rPr>
              <a:t>≤ </a:t>
            </a:r>
            <a:r>
              <a:rPr lang="pl-PL" sz="2200" i="1" dirty="0">
                <a:latin typeface="+mj-lt"/>
                <a:cs typeface="Arial" panose="020B0604020202020204" pitchFamily="34" charset="0"/>
              </a:rPr>
              <a:t>x</a:t>
            </a:r>
            <a:r>
              <a:rPr lang="pl-PL" sz="2000" dirty="0" smtClean="0">
                <a:latin typeface="+mn-lt"/>
                <a:cs typeface="Arial" panose="020B0604020202020204" pitchFamily="34" charset="0"/>
              </a:rPr>
              <a:t>}.</a:t>
            </a:r>
            <a:endParaRPr lang="pl-PL" sz="2000" dirty="0" smtClean="0">
              <a:latin typeface="+mn-lt"/>
            </a:endParaRPr>
          </a:p>
        </p:txBody>
      </p:sp>
      <p:grpSp>
        <p:nvGrpSpPr>
          <p:cNvPr id="2" name="Grupa 1"/>
          <p:cNvGrpSpPr/>
          <p:nvPr/>
        </p:nvGrpSpPr>
        <p:grpSpPr>
          <a:xfrm>
            <a:off x="144333" y="3124899"/>
            <a:ext cx="8739044" cy="707886"/>
            <a:chOff x="-863779" y="1518554"/>
            <a:chExt cx="8739044" cy="707886"/>
          </a:xfrm>
        </p:grpSpPr>
        <p:graphicFrame>
          <p:nvGraphicFramePr>
            <p:cNvPr id="26" name="Object 6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18264629"/>
                </p:ext>
              </p:extLst>
            </p:nvPr>
          </p:nvGraphicFramePr>
          <p:xfrm>
            <a:off x="5767105" y="1661873"/>
            <a:ext cx="2108160" cy="4312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86525" name="Equation" r:id="rId3" imgW="1054080" imgH="215640" progId="Equation.3">
                    <p:embed/>
                  </p:oleObj>
                </mc:Choice>
                <mc:Fallback>
                  <p:oleObj name="Equation" r:id="rId3" imgW="10540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67105" y="1661873"/>
                          <a:ext cx="2108160" cy="43128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8" name="Rectangle 68"/>
            <p:cNvSpPr>
              <a:spLocks noChangeArrowheads="1"/>
            </p:cNvSpPr>
            <p:nvPr/>
          </p:nvSpPr>
          <p:spPr bwMode="auto">
            <a:xfrm>
              <a:off x="-863779" y="1518554"/>
              <a:ext cx="6460423" cy="70788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1" lang="pl-PL" sz="2000" b="1" dirty="0" smtClean="0">
                  <a:latin typeface="+mn-lt"/>
                </a:rPr>
                <a:t>Dystrybuanta zmiennej losowej</a:t>
              </a:r>
              <a:br>
                <a:rPr kumimoji="1" lang="pl-PL" sz="2000" b="1" dirty="0" smtClean="0">
                  <a:latin typeface="+mn-lt"/>
                </a:rPr>
              </a:br>
              <a:r>
                <a:rPr kumimoji="1" lang="pl-PL" sz="2000" b="1" dirty="0" smtClean="0">
                  <a:latin typeface="+mn-lt"/>
                </a:rPr>
                <a:t>(</a:t>
              </a:r>
              <a:r>
                <a:rPr kumimoji="1" lang="pl-PL" sz="2000" b="1" i="1" dirty="0" err="1" smtClean="0">
                  <a:latin typeface="+mn-lt"/>
                </a:rPr>
                <a:t>cpdf</a:t>
              </a:r>
              <a:r>
                <a:rPr kumimoji="1" lang="pl-PL" sz="2000" b="1" i="1" dirty="0" smtClean="0">
                  <a:latin typeface="+mn-lt"/>
                </a:rPr>
                <a:t> – </a:t>
              </a:r>
              <a:r>
                <a:rPr kumimoji="1" lang="pl-PL" sz="2000" b="1" i="1" dirty="0" err="1" smtClean="0">
                  <a:latin typeface="+mn-lt"/>
                </a:rPr>
                <a:t>cumulative</a:t>
              </a:r>
              <a:r>
                <a:rPr kumimoji="1" lang="pl-PL" sz="2000" b="1" i="1" dirty="0" smtClean="0">
                  <a:latin typeface="+mn-lt"/>
                </a:rPr>
                <a:t> </a:t>
              </a:r>
              <a:r>
                <a:rPr kumimoji="1" lang="pl-PL" sz="2000" b="1" i="1" dirty="0" err="1" smtClean="0">
                  <a:latin typeface="+mn-lt"/>
                </a:rPr>
                <a:t>probability</a:t>
              </a:r>
              <a:r>
                <a:rPr kumimoji="1" lang="pl-PL" sz="2000" b="1" i="1" dirty="0" smtClean="0">
                  <a:latin typeface="+mn-lt"/>
                </a:rPr>
                <a:t> </a:t>
              </a:r>
              <a:r>
                <a:rPr kumimoji="1" lang="pl-PL" sz="2000" b="1" i="1" dirty="0" err="1" smtClean="0">
                  <a:latin typeface="+mn-lt"/>
                </a:rPr>
                <a:t>distribution</a:t>
              </a:r>
              <a:r>
                <a:rPr kumimoji="1" lang="pl-PL" sz="2000" b="1" i="1" dirty="0" smtClean="0">
                  <a:latin typeface="+mn-lt"/>
                </a:rPr>
                <a:t> </a:t>
              </a:r>
              <a:r>
                <a:rPr kumimoji="1" lang="pl-PL" sz="2000" b="1" i="1" dirty="0" err="1" smtClean="0">
                  <a:latin typeface="+mn-lt"/>
                </a:rPr>
                <a:t>function</a:t>
              </a:r>
              <a:r>
                <a:rPr kumimoji="1" lang="pl-PL" sz="2000" b="1" dirty="0" smtClean="0">
                  <a:latin typeface="+mn-lt"/>
                </a:rPr>
                <a:t>)</a:t>
              </a:r>
              <a:endParaRPr kumimoji="1" lang="pl-PL" sz="2000" b="1" dirty="0">
                <a:latin typeface="+mn-lt"/>
              </a:endParaRPr>
            </a:p>
          </p:txBody>
        </p:sp>
      </p:grpSp>
      <p:grpSp>
        <p:nvGrpSpPr>
          <p:cNvPr id="12" name="Grupa 11"/>
          <p:cNvGrpSpPr/>
          <p:nvPr/>
        </p:nvGrpSpPr>
        <p:grpSpPr>
          <a:xfrm>
            <a:off x="159062" y="4251491"/>
            <a:ext cx="8504742" cy="2486626"/>
            <a:chOff x="159062" y="4251491"/>
            <a:chExt cx="8504742" cy="2486626"/>
          </a:xfrm>
        </p:grpSpPr>
        <p:sp>
          <p:nvSpPr>
            <p:cNvPr id="29" name="Rectangle 68"/>
            <p:cNvSpPr>
              <a:spLocks noChangeArrowheads="1"/>
            </p:cNvSpPr>
            <p:nvPr/>
          </p:nvSpPr>
          <p:spPr bwMode="auto">
            <a:xfrm>
              <a:off x="159062" y="4330451"/>
              <a:ext cx="5612434" cy="70788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1" lang="pl-PL" sz="2000" b="1" dirty="0" smtClean="0">
                  <a:latin typeface="+mn-lt"/>
                </a:rPr>
                <a:t>Funkcja gęstości prawdopodobieństwa (</a:t>
              </a:r>
              <a:r>
                <a:rPr kumimoji="1" lang="pl-PL" sz="2000" b="1" dirty="0" err="1" smtClean="0">
                  <a:latin typeface="+mn-lt"/>
                </a:rPr>
                <a:t>fgp</a:t>
              </a:r>
              <a:r>
                <a:rPr kumimoji="1" lang="pl-PL" sz="2000" b="1" dirty="0" smtClean="0">
                  <a:latin typeface="+mn-lt"/>
                </a:rPr>
                <a:t>)</a:t>
              </a:r>
              <a:br>
                <a:rPr kumimoji="1" lang="pl-PL" sz="2000" b="1" dirty="0" smtClean="0">
                  <a:latin typeface="+mn-lt"/>
                </a:rPr>
              </a:br>
              <a:r>
                <a:rPr kumimoji="1" lang="pl-PL" sz="2000" b="1" dirty="0" smtClean="0">
                  <a:latin typeface="+mn-lt"/>
                </a:rPr>
                <a:t>(</a:t>
              </a:r>
              <a:r>
                <a:rPr kumimoji="1" lang="pl-PL" sz="2000" b="1" i="1" dirty="0" smtClean="0">
                  <a:latin typeface="+mn-lt"/>
                </a:rPr>
                <a:t>pdf – </a:t>
              </a:r>
              <a:r>
                <a:rPr kumimoji="1" lang="pl-PL" sz="2000" b="1" i="1" dirty="0" err="1" smtClean="0">
                  <a:latin typeface="+mn-lt"/>
                </a:rPr>
                <a:t>probability</a:t>
              </a:r>
              <a:r>
                <a:rPr kumimoji="1" lang="pl-PL" sz="2000" b="1" i="1" dirty="0" smtClean="0">
                  <a:latin typeface="+mn-lt"/>
                </a:rPr>
                <a:t> </a:t>
              </a:r>
              <a:r>
                <a:rPr kumimoji="1" lang="pl-PL" sz="2000" b="1" i="1" dirty="0" err="1" smtClean="0">
                  <a:latin typeface="+mn-lt"/>
                </a:rPr>
                <a:t>density</a:t>
              </a:r>
              <a:r>
                <a:rPr kumimoji="1" lang="pl-PL" sz="2000" b="1" i="1" dirty="0" smtClean="0">
                  <a:latin typeface="+mn-lt"/>
                </a:rPr>
                <a:t> </a:t>
              </a:r>
              <a:r>
                <a:rPr kumimoji="1" lang="pl-PL" sz="2000" b="1" i="1" dirty="0" err="1" smtClean="0">
                  <a:latin typeface="+mn-lt"/>
                </a:rPr>
                <a:t>function</a:t>
              </a:r>
              <a:r>
                <a:rPr kumimoji="1" lang="pl-PL" sz="2000" b="1" dirty="0" smtClean="0">
                  <a:latin typeface="+mn-lt"/>
                </a:rPr>
                <a:t>)</a:t>
              </a:r>
              <a:endParaRPr kumimoji="1" lang="pl-PL" sz="2000" b="1" dirty="0">
                <a:latin typeface="+mn-lt"/>
              </a:endParaRPr>
            </a:p>
          </p:txBody>
        </p:sp>
        <p:graphicFrame>
          <p:nvGraphicFramePr>
            <p:cNvPr id="30" name="Object 6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39094093"/>
                </p:ext>
              </p:extLst>
            </p:nvPr>
          </p:nvGraphicFramePr>
          <p:xfrm>
            <a:off x="264358" y="5160176"/>
            <a:ext cx="2108160" cy="4312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86526" name="Equation" r:id="rId5" imgW="1054080" imgH="215640" progId="Equation.3">
                    <p:embed/>
                  </p:oleObj>
                </mc:Choice>
                <mc:Fallback>
                  <p:oleObj name="Equation" r:id="rId5" imgW="10540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4358" y="5160176"/>
                          <a:ext cx="2108160" cy="43128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" name="Object 6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67510055"/>
                </p:ext>
              </p:extLst>
            </p:nvPr>
          </p:nvGraphicFramePr>
          <p:xfrm>
            <a:off x="249088" y="5792903"/>
            <a:ext cx="2234880" cy="6602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86527" name="Equation" r:id="rId7" imgW="1117440" imgH="330120" progId="Equation.3">
                    <p:embed/>
                  </p:oleObj>
                </mc:Choice>
                <mc:Fallback>
                  <p:oleObj name="Equation" r:id="rId7" imgW="1117440" imgH="3301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9088" y="5792903"/>
                          <a:ext cx="2234880" cy="66024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0" name="Grupa 9"/>
            <p:cNvGrpSpPr/>
            <p:nvPr/>
          </p:nvGrpSpPr>
          <p:grpSpPr>
            <a:xfrm>
              <a:off x="4545707" y="4251491"/>
              <a:ext cx="4118097" cy="2486626"/>
              <a:chOff x="4545707" y="3898607"/>
              <a:chExt cx="4118097" cy="2486626"/>
            </a:xfrm>
          </p:grpSpPr>
          <p:graphicFrame>
            <p:nvGraphicFramePr>
              <p:cNvPr id="20" name="Object 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328627114"/>
                  </p:ext>
                </p:extLst>
              </p:nvPr>
            </p:nvGraphicFramePr>
            <p:xfrm>
              <a:off x="4697746" y="5807523"/>
              <a:ext cx="3866940" cy="57771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86528" name="Equation" r:id="rId9" imgW="2209680" imgH="330120" progId="Equation.3">
                      <p:embed/>
                    </p:oleObj>
                  </mc:Choice>
                  <mc:Fallback>
                    <p:oleObj name="Equation" r:id="rId9" imgW="2209680" imgH="33012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697746" y="5807523"/>
                            <a:ext cx="3866940" cy="577710"/>
                          </a:xfrm>
                          <a:prstGeom prst="rect">
                            <a:avLst/>
                          </a:prstGeom>
                          <a:noFill/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7" name="Grupa 6"/>
              <p:cNvGrpSpPr/>
              <p:nvPr/>
            </p:nvGrpSpPr>
            <p:grpSpPr>
              <a:xfrm>
                <a:off x="4545707" y="3898607"/>
                <a:ext cx="4118097" cy="1909019"/>
                <a:chOff x="4545707" y="3898607"/>
                <a:chExt cx="4118097" cy="1909019"/>
              </a:xfrm>
            </p:grpSpPr>
            <p:grpSp>
              <p:nvGrpSpPr>
                <p:cNvPr id="14" name="Group 27"/>
                <p:cNvGrpSpPr>
                  <a:grpSpLocks/>
                </p:cNvGrpSpPr>
                <p:nvPr/>
              </p:nvGrpSpPr>
              <p:grpSpPr bwMode="auto">
                <a:xfrm>
                  <a:off x="4545707" y="3898607"/>
                  <a:ext cx="4118097" cy="1882015"/>
                  <a:chOff x="999" y="1112"/>
                  <a:chExt cx="3747" cy="1713"/>
                </a:xfrm>
              </p:grpSpPr>
              <p:sp>
                <p:nvSpPr>
                  <p:cNvPr id="15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999" y="2825"/>
                    <a:ext cx="3744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 type="stealth" w="med" len="med"/>
                  </a:ln>
                </p:spPr>
                <p:txBody>
                  <a:bodyPr/>
                  <a:lstStyle/>
                  <a:p>
                    <a:endParaRPr lang="pl-PL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6" name="Freeform 29"/>
                  <p:cNvSpPr>
                    <a:spLocks/>
                  </p:cNvSpPr>
                  <p:nvPr/>
                </p:nvSpPr>
                <p:spPr bwMode="auto">
                  <a:xfrm>
                    <a:off x="1296" y="1112"/>
                    <a:ext cx="3450" cy="1640"/>
                  </a:xfrm>
                  <a:custGeom>
                    <a:avLst/>
                    <a:gdLst>
                      <a:gd name="T0" fmla="*/ 0 w 3450"/>
                      <a:gd name="T1" fmla="*/ 1624 h 1640"/>
                      <a:gd name="T2" fmla="*/ 864 w 3450"/>
                      <a:gd name="T3" fmla="*/ 1384 h 1640"/>
                      <a:gd name="T4" fmla="*/ 1344 w 3450"/>
                      <a:gd name="T5" fmla="*/ 88 h 1640"/>
                      <a:gd name="T6" fmla="*/ 2016 w 3450"/>
                      <a:gd name="T7" fmla="*/ 856 h 1640"/>
                      <a:gd name="T8" fmla="*/ 2388 w 3450"/>
                      <a:gd name="T9" fmla="*/ 478 h 1640"/>
                      <a:gd name="T10" fmla="*/ 2784 w 3450"/>
                      <a:gd name="T11" fmla="*/ 1240 h 1640"/>
                      <a:gd name="T12" fmla="*/ 3072 w 3450"/>
                      <a:gd name="T13" fmla="*/ 1480 h 1640"/>
                      <a:gd name="T14" fmla="*/ 3450 w 3450"/>
                      <a:gd name="T15" fmla="*/ 1576 h 1640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3450"/>
                      <a:gd name="T25" fmla="*/ 0 h 1640"/>
                      <a:gd name="T26" fmla="*/ 3450 w 3450"/>
                      <a:gd name="T27" fmla="*/ 1640 h 1640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3450" h="1640">
                        <a:moveTo>
                          <a:pt x="0" y="1624"/>
                        </a:moveTo>
                        <a:cubicBezTo>
                          <a:pt x="320" y="1632"/>
                          <a:pt x="640" y="1640"/>
                          <a:pt x="864" y="1384"/>
                        </a:cubicBezTo>
                        <a:cubicBezTo>
                          <a:pt x="1088" y="1128"/>
                          <a:pt x="1152" y="176"/>
                          <a:pt x="1344" y="88"/>
                        </a:cubicBezTo>
                        <a:cubicBezTo>
                          <a:pt x="1536" y="0"/>
                          <a:pt x="1842" y="791"/>
                          <a:pt x="2016" y="856"/>
                        </a:cubicBezTo>
                        <a:cubicBezTo>
                          <a:pt x="2190" y="921"/>
                          <a:pt x="2260" y="414"/>
                          <a:pt x="2388" y="478"/>
                        </a:cubicBezTo>
                        <a:cubicBezTo>
                          <a:pt x="2516" y="542"/>
                          <a:pt x="2670" y="1073"/>
                          <a:pt x="2784" y="1240"/>
                        </a:cubicBezTo>
                        <a:cubicBezTo>
                          <a:pt x="2898" y="1407"/>
                          <a:pt x="2961" y="1424"/>
                          <a:pt x="3072" y="1480"/>
                        </a:cubicBezTo>
                        <a:cubicBezTo>
                          <a:pt x="3183" y="1536"/>
                          <a:pt x="3371" y="1556"/>
                          <a:pt x="3450" y="1576"/>
                        </a:cubicBezTo>
                      </a:path>
                    </a:pathLst>
                  </a:custGeom>
                  <a:noFill/>
                  <a:ln w="38100" cmpd="sng">
                    <a:solidFill>
                      <a:srgbClr val="CC00CC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l-PL" dirty="0">
                      <a:latin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7" name="Line 30"/>
                <p:cNvSpPr>
                  <a:spLocks noChangeShapeType="1"/>
                </p:cNvSpPr>
                <p:nvPr/>
              </p:nvSpPr>
              <p:spPr bwMode="auto">
                <a:xfrm flipH="1">
                  <a:off x="7786074" y="4100461"/>
                  <a:ext cx="21889" cy="1707165"/>
                </a:xfrm>
                <a:prstGeom prst="line">
                  <a:avLst/>
                </a:prstGeom>
                <a:noFill/>
                <a:ln w="28575">
                  <a:solidFill>
                    <a:srgbClr val="33CC33"/>
                  </a:solidFill>
                  <a:prstDash val="dash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8" name="Text Box 32"/>
                <p:cNvSpPr txBox="1">
                  <a:spLocks noChangeArrowheads="1"/>
                </p:cNvSpPr>
                <p:nvPr/>
              </p:nvSpPr>
              <p:spPr bwMode="auto">
                <a:xfrm>
                  <a:off x="7807964" y="5347161"/>
                  <a:ext cx="312906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pl-PL" sz="2000" i="1" dirty="0" smtClean="0">
                      <a:latin typeface="Arial" panose="020B0604020202020204" pitchFamily="34" charset="0"/>
                    </a:rPr>
                    <a:t>x</a:t>
                  </a:r>
                  <a:endParaRPr lang="pl-PL" sz="2000" baseline="-25000" dirty="0">
                    <a:latin typeface="Arial" panose="020B0604020202020204" pitchFamily="34" charset="0"/>
                  </a:endParaRPr>
                </a:p>
              </p:txBody>
            </p:sp>
            <p:cxnSp>
              <p:nvCxnSpPr>
                <p:cNvPr id="25" name="Łącznik prosty 24"/>
                <p:cNvCxnSpPr/>
                <p:nvPr/>
              </p:nvCxnSpPr>
              <p:spPr bwMode="auto">
                <a:xfrm>
                  <a:off x="4569509" y="5788343"/>
                  <a:ext cx="3226126" cy="0"/>
                </a:xfrm>
                <a:prstGeom prst="line">
                  <a:avLst/>
                </a:prstGeom>
                <a:solidFill>
                  <a:schemeClr val="accent1"/>
                </a:solidFill>
                <a:ln w="38100" cap="flat" cmpd="sng" algn="ctr">
                  <a:solidFill>
                    <a:srgbClr val="0066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7" name="Łącznik prosty 26"/>
                <p:cNvCxnSpPr/>
                <p:nvPr/>
              </p:nvCxnSpPr>
              <p:spPr bwMode="auto">
                <a:xfrm>
                  <a:off x="4551788" y="5791887"/>
                  <a:ext cx="3226126" cy="0"/>
                </a:xfrm>
                <a:prstGeom prst="line">
                  <a:avLst/>
                </a:prstGeom>
                <a:solidFill>
                  <a:schemeClr val="accent1"/>
                </a:solidFill>
                <a:ln w="38100" cap="flat" cmpd="sng" algn="ctr">
                  <a:solidFill>
                    <a:srgbClr val="0066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8" name="Łącznik prosty 7"/>
                <p:cNvCxnSpPr/>
                <p:nvPr/>
              </p:nvCxnSpPr>
              <p:spPr bwMode="auto">
                <a:xfrm flipV="1">
                  <a:off x="6188286" y="4142538"/>
                  <a:ext cx="368151" cy="116964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1" name="Łącznik prosty 10"/>
                <p:cNvCxnSpPr/>
                <p:nvPr/>
              </p:nvCxnSpPr>
              <p:spPr bwMode="auto">
                <a:xfrm flipV="1">
                  <a:off x="6124389" y="4331510"/>
                  <a:ext cx="576064" cy="216024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1" name="Łącznik prosty 30"/>
                <p:cNvCxnSpPr/>
                <p:nvPr/>
              </p:nvCxnSpPr>
              <p:spPr bwMode="auto">
                <a:xfrm flipV="1">
                  <a:off x="6084329" y="4509527"/>
                  <a:ext cx="709092" cy="263236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2" name="Łącznik prosty 31"/>
                <p:cNvCxnSpPr/>
                <p:nvPr/>
              </p:nvCxnSpPr>
              <p:spPr bwMode="auto">
                <a:xfrm flipV="1">
                  <a:off x="6004892" y="4654638"/>
                  <a:ext cx="910656" cy="303913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3" name="Łącznik prosty 32"/>
                <p:cNvCxnSpPr/>
                <p:nvPr/>
              </p:nvCxnSpPr>
              <p:spPr bwMode="auto">
                <a:xfrm flipV="1">
                  <a:off x="5940617" y="4794482"/>
                  <a:ext cx="1074322" cy="362368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4" name="Łącznik prosty 33"/>
                <p:cNvCxnSpPr/>
                <p:nvPr/>
              </p:nvCxnSpPr>
              <p:spPr bwMode="auto">
                <a:xfrm flipV="1">
                  <a:off x="5889760" y="4716746"/>
                  <a:ext cx="1786708" cy="622876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9" name="Łącznik prosty 38"/>
                <p:cNvCxnSpPr/>
                <p:nvPr/>
              </p:nvCxnSpPr>
              <p:spPr bwMode="auto">
                <a:xfrm flipV="1">
                  <a:off x="5512024" y="4923148"/>
                  <a:ext cx="2238384" cy="728435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0" name="Łącznik prosty 39"/>
                <p:cNvCxnSpPr/>
                <p:nvPr/>
              </p:nvCxnSpPr>
              <p:spPr bwMode="auto">
                <a:xfrm flipV="1">
                  <a:off x="5584245" y="5083966"/>
                  <a:ext cx="2192630" cy="699413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1" name="Łącznik prosty 40"/>
                <p:cNvCxnSpPr/>
                <p:nvPr/>
              </p:nvCxnSpPr>
              <p:spPr bwMode="auto">
                <a:xfrm flipV="1">
                  <a:off x="6080964" y="5287367"/>
                  <a:ext cx="1702028" cy="509937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7" name="Łącznik prosty 46"/>
                <p:cNvCxnSpPr/>
                <p:nvPr/>
              </p:nvCxnSpPr>
              <p:spPr bwMode="auto">
                <a:xfrm flipV="1">
                  <a:off x="7178576" y="5657119"/>
                  <a:ext cx="603938" cy="131473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8" name="Łącznik prosty 47"/>
                <p:cNvCxnSpPr/>
                <p:nvPr/>
              </p:nvCxnSpPr>
              <p:spPr bwMode="auto">
                <a:xfrm flipV="1">
                  <a:off x="6680560" y="5475136"/>
                  <a:ext cx="1116812" cy="316751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</p:grpSp>
      </p:grpSp>
      <p:sp>
        <p:nvSpPr>
          <p:cNvPr id="35" name="Prostokąt 34"/>
          <p:cNvSpPr/>
          <p:nvPr/>
        </p:nvSpPr>
        <p:spPr>
          <a:xfrm>
            <a:off x="251520" y="59216"/>
            <a:ext cx="3371436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none">
            <a:spAutoFit/>
          </a:bodyPr>
          <a:lstStyle/>
          <a:p>
            <a:pPr lvl="0">
              <a:defRPr/>
            </a:pPr>
            <a:r>
              <a:rPr kumimoji="1" lang="pl-PL" sz="3200" b="1" kern="0" dirty="0" smtClean="0">
                <a:latin typeface="+mn-lt"/>
              </a:rPr>
              <a:t>Zmienna losowa</a:t>
            </a:r>
            <a:endParaRPr kumimoji="1" lang="pl-PL" sz="3200" b="1" kern="0" dirty="0">
              <a:latin typeface="+mn-lt"/>
            </a:endParaRPr>
          </a:p>
        </p:txBody>
      </p:sp>
      <p:sp>
        <p:nvSpPr>
          <p:cNvPr id="36" name="Prostokąt 35"/>
          <p:cNvSpPr/>
          <p:nvPr/>
        </p:nvSpPr>
        <p:spPr>
          <a:xfrm>
            <a:off x="251520" y="679845"/>
            <a:ext cx="8712968" cy="954107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3399"/>
                </a:solidFill>
                <a:latin typeface="+mn-lt"/>
              </a:rPr>
              <a:t>Definicja, dystrybuanta, funkcja gęstości prawdopodobieństwa</a:t>
            </a:r>
            <a:endParaRPr kumimoji="1" lang="pl-PL" sz="2800" b="1" dirty="0">
              <a:solidFill>
                <a:srgbClr val="003399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09426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3352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>
                <a:solidFill>
                  <a:schemeClr val="bg2"/>
                </a:solidFill>
                <a:latin typeface="Arial" panose="020B0604020202020204" pitchFamily="34" charset="0"/>
              </a:rPr>
              <a:t>„</a:t>
            </a:r>
            <a:r>
              <a:rPr lang="pl-PL" sz="1400" b="1" dirty="0" smtClean="0">
                <a:solidFill>
                  <a:schemeClr val="bg2"/>
                </a:solidFill>
                <a:latin typeface="Arial" panose="020B0604020202020204" pitchFamily="34" charset="0"/>
              </a:rPr>
              <a:t>Sygnały i systemy” </a:t>
            </a:r>
            <a:r>
              <a:rPr lang="pl-PL" sz="1400" b="1" dirty="0">
                <a:solidFill>
                  <a:schemeClr val="bg2"/>
                </a:solidFill>
                <a:latin typeface="Arial" panose="020B0604020202020204" pitchFamily="34" charset="0"/>
                <a:sym typeface="Symbol" pitchFamily="18" charset="2"/>
              </a:rPr>
              <a:t></a:t>
            </a:r>
            <a:r>
              <a:rPr lang="pl-PL" sz="1400" b="1" dirty="0">
                <a:solidFill>
                  <a:schemeClr val="bg2"/>
                </a:solidFill>
                <a:latin typeface="Arial" panose="020B0604020202020204" pitchFamily="34" charset="0"/>
              </a:rPr>
              <a:t>Zdzisław Papir</a:t>
            </a:r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3" name="Line 3"/>
          <p:cNvSpPr>
            <a:spLocks noChangeShapeType="1"/>
          </p:cNvSpPr>
          <p:nvPr/>
        </p:nvSpPr>
        <p:spPr bwMode="auto">
          <a:xfrm>
            <a:off x="1371600" y="5334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253180" y="971467"/>
            <a:ext cx="8662220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2000" b="1" dirty="0" smtClean="0">
                <a:solidFill>
                  <a:srgbClr val="003399"/>
                </a:solidFill>
                <a:latin typeface="Arial" panose="020B0604020202020204" pitchFamily="34" charset="0"/>
              </a:rPr>
              <a:t>Uzupełnienie do twierdzenia Wienera-</a:t>
            </a:r>
            <a:r>
              <a:rPr lang="pl-PL" sz="2000" b="1" dirty="0" err="1" smtClean="0">
                <a:solidFill>
                  <a:srgbClr val="003399"/>
                </a:solidFill>
                <a:latin typeface="Arial" panose="020B0604020202020204" pitchFamily="34" charset="0"/>
              </a:rPr>
              <a:t>Chinczyna</a:t>
            </a:r>
            <a:r>
              <a:rPr lang="pl-PL" sz="2000" b="1" dirty="0" smtClean="0">
                <a:solidFill>
                  <a:srgbClr val="003399"/>
                </a:solidFill>
                <a:latin typeface="Arial" panose="020B0604020202020204" pitchFamily="34" charset="0"/>
              </a:rPr>
              <a:t>:</a:t>
            </a:r>
          </a:p>
          <a:p>
            <a:r>
              <a:rPr lang="pl-PL" sz="2000" b="1" dirty="0" smtClean="0">
                <a:latin typeface="Arial" panose="020B0604020202020204" pitchFamily="34" charset="0"/>
              </a:rPr>
              <a:t>Widmowa gęstość mocy </a:t>
            </a:r>
            <a:r>
              <a:rPr lang="pl-PL" sz="2000" b="1" dirty="0" err="1" smtClean="0">
                <a:solidFill>
                  <a:srgbClr val="003399"/>
                </a:solidFill>
                <a:latin typeface="Arial" panose="020B0604020202020204" pitchFamily="34" charset="0"/>
              </a:rPr>
              <a:t>cyklostacjonarnego</a:t>
            </a:r>
            <a:r>
              <a:rPr lang="pl-PL" sz="2000" b="1" dirty="0" smtClean="0">
                <a:solidFill>
                  <a:srgbClr val="003399"/>
                </a:solidFill>
                <a:latin typeface="Arial" panose="020B0604020202020204" pitchFamily="34" charset="0"/>
              </a:rPr>
              <a:t> sygnału losowego </a:t>
            </a:r>
            <a:r>
              <a:rPr lang="pl-PL" sz="2000" b="1" dirty="0" smtClean="0">
                <a:latin typeface="Arial" panose="020B0604020202020204" pitchFamily="34" charset="0"/>
              </a:rPr>
              <a:t>(gdy funkcja autokorelacji uśredniana po zbiorze jest okresowa w </a:t>
            </a:r>
            <a:r>
              <a:rPr lang="pl-PL" sz="2200" b="1" i="1" dirty="0" smtClean="0">
                <a:latin typeface="+mj-lt"/>
              </a:rPr>
              <a:t>t </a:t>
            </a:r>
            <a:r>
              <a:rPr lang="pl-PL" sz="2000" b="1" dirty="0" smtClean="0">
                <a:latin typeface="Arial" panose="020B0604020202020204" pitchFamily="34" charset="0"/>
              </a:rPr>
              <a:t>) jest transformatą Fouriera funkcji autokorelacji dodatkowo uśrednionej za jej okres:</a:t>
            </a:r>
            <a:endParaRPr lang="pl-PL" sz="2000" b="1" dirty="0">
              <a:latin typeface="Arial" panose="020B0604020202020204" pitchFamily="34" charset="0"/>
            </a:endParaRPr>
          </a:p>
        </p:txBody>
      </p:sp>
      <p:sp>
        <p:nvSpPr>
          <p:cNvPr id="8" name="Symbol zastępczy numeru slajdu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20</a:t>
            </a:fld>
            <a:endParaRPr lang="pl-PL"/>
          </a:p>
        </p:txBody>
      </p:sp>
      <p:sp>
        <p:nvSpPr>
          <p:cNvPr id="10" name="Prostokąt 9"/>
          <p:cNvSpPr/>
          <p:nvPr/>
        </p:nvSpPr>
        <p:spPr>
          <a:xfrm>
            <a:off x="253180" y="18001"/>
            <a:ext cx="7241085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none">
            <a:spAutoFit/>
          </a:bodyPr>
          <a:lstStyle/>
          <a:p>
            <a:pPr lvl="0">
              <a:defRPr/>
            </a:pPr>
            <a:r>
              <a:rPr kumimoji="1" lang="pl-PL" sz="3200" b="1" kern="0" dirty="0" smtClean="0">
                <a:latin typeface="+mn-lt"/>
              </a:rPr>
              <a:t>Analiza widmowa sygnału losowego</a:t>
            </a:r>
            <a:endParaRPr kumimoji="1" lang="pl-PL" sz="3200" b="1" kern="0" dirty="0">
              <a:latin typeface="+mn-lt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2972132" y="2622852"/>
            <a:ext cx="6171868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800" b="1" dirty="0" err="1" smtClean="0">
                <a:solidFill>
                  <a:srgbClr val="003399"/>
                </a:solidFill>
                <a:latin typeface="Arial" panose="020B0604020202020204" pitchFamily="34" charset="0"/>
              </a:rPr>
              <a:t>cyklostacjonarny</a:t>
            </a:r>
            <a:r>
              <a:rPr lang="pl-PL" sz="1800" b="1" dirty="0" smtClean="0">
                <a:solidFill>
                  <a:srgbClr val="003399"/>
                </a:solidFill>
                <a:latin typeface="Arial" panose="020B0604020202020204" pitchFamily="34" charset="0"/>
              </a:rPr>
              <a:t> sygnał losowy </a:t>
            </a:r>
            <a:r>
              <a:rPr lang="pl-PL" sz="1800" b="1" dirty="0" smtClean="0">
                <a:latin typeface="Arial" panose="020B0604020202020204" pitchFamily="34" charset="0"/>
              </a:rPr>
              <a:t>- funkcja </a:t>
            </a:r>
            <a:r>
              <a:rPr lang="pl-PL" sz="1800" b="1" dirty="0">
                <a:latin typeface="Arial" panose="020B0604020202020204" pitchFamily="34" charset="0"/>
              </a:rPr>
              <a:t>autokorelacji uśredniana po zbiorze jest okresowa w </a:t>
            </a:r>
            <a:r>
              <a:rPr lang="pl-PL" sz="2000" b="1" i="1" dirty="0"/>
              <a:t>t</a:t>
            </a:r>
            <a:endParaRPr lang="pl-PL" sz="1800" dirty="0"/>
          </a:p>
        </p:txBody>
      </p:sp>
      <p:sp>
        <p:nvSpPr>
          <p:cNvPr id="11" name="Prostokąt 10"/>
          <p:cNvSpPr/>
          <p:nvPr/>
        </p:nvSpPr>
        <p:spPr>
          <a:xfrm>
            <a:off x="4584290" y="3771385"/>
            <a:ext cx="37888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800" b="1" dirty="0" smtClean="0">
                <a:latin typeface="Arial" panose="020B0604020202020204" pitchFamily="34" charset="0"/>
              </a:rPr>
              <a:t>funkcja </a:t>
            </a:r>
            <a:r>
              <a:rPr lang="pl-PL" sz="1800" b="1" dirty="0">
                <a:latin typeface="Arial" panose="020B0604020202020204" pitchFamily="34" charset="0"/>
              </a:rPr>
              <a:t>autokorelacji </a:t>
            </a:r>
            <a:r>
              <a:rPr lang="pl-PL" sz="1800" b="1" dirty="0" smtClean="0">
                <a:latin typeface="Arial" panose="020B0604020202020204" pitchFamily="34" charset="0"/>
              </a:rPr>
              <a:t>dodatkowo</a:t>
            </a:r>
            <a:br>
              <a:rPr lang="pl-PL" sz="1800" b="1" dirty="0" smtClean="0">
                <a:latin typeface="Arial" panose="020B0604020202020204" pitchFamily="34" charset="0"/>
              </a:rPr>
            </a:br>
            <a:r>
              <a:rPr lang="pl-PL" sz="1800" b="1" dirty="0" smtClean="0">
                <a:latin typeface="Arial" panose="020B0604020202020204" pitchFamily="34" charset="0"/>
              </a:rPr>
              <a:t>uśredniona </a:t>
            </a:r>
            <a:r>
              <a:rPr lang="pl-PL" sz="1800" b="1" dirty="0">
                <a:latin typeface="Arial" panose="020B0604020202020204" pitchFamily="34" charset="0"/>
              </a:rPr>
              <a:t>za jej okres</a:t>
            </a:r>
            <a:endParaRPr lang="pl-PL" sz="1800" dirty="0"/>
          </a:p>
        </p:txBody>
      </p:sp>
      <p:sp>
        <p:nvSpPr>
          <p:cNvPr id="12" name="Prostokąt 11"/>
          <p:cNvSpPr/>
          <p:nvPr/>
        </p:nvSpPr>
        <p:spPr>
          <a:xfrm>
            <a:off x="3000905" y="5045261"/>
            <a:ext cx="5667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800" b="1" dirty="0">
                <a:solidFill>
                  <a:srgbClr val="003399"/>
                </a:solidFill>
                <a:latin typeface="Arial" panose="020B0604020202020204" pitchFamily="34" charset="0"/>
              </a:rPr>
              <a:t>u</a:t>
            </a:r>
            <a:r>
              <a:rPr lang="pl-PL" sz="1800" b="1" dirty="0" smtClean="0">
                <a:solidFill>
                  <a:srgbClr val="003399"/>
                </a:solidFill>
                <a:latin typeface="Arial" panose="020B0604020202020204" pitchFamily="34" charset="0"/>
              </a:rPr>
              <a:t>zupełnienie do twierdzenia Wienera-</a:t>
            </a:r>
            <a:r>
              <a:rPr lang="pl-PL" sz="1800" b="1" dirty="0" err="1" smtClean="0">
                <a:solidFill>
                  <a:srgbClr val="003399"/>
                </a:solidFill>
                <a:latin typeface="Arial" panose="020B0604020202020204" pitchFamily="34" charset="0"/>
              </a:rPr>
              <a:t>Chinczyna</a:t>
            </a:r>
            <a:endParaRPr lang="pl-PL" sz="1800" dirty="0">
              <a:solidFill>
                <a:srgbClr val="003399"/>
              </a:solidFill>
            </a:endParaRPr>
          </a:p>
        </p:txBody>
      </p:sp>
      <p:grpSp>
        <p:nvGrpSpPr>
          <p:cNvPr id="7" name="Grupa 6"/>
          <p:cNvGrpSpPr/>
          <p:nvPr/>
        </p:nvGrpSpPr>
        <p:grpSpPr>
          <a:xfrm>
            <a:off x="263258" y="2780928"/>
            <a:ext cx="3810000" cy="2717800"/>
            <a:chOff x="263258" y="2780928"/>
            <a:chExt cx="3810000" cy="2717800"/>
          </a:xfrm>
        </p:grpSpPr>
        <p:graphicFrame>
          <p:nvGraphicFramePr>
            <p:cNvPr id="6" name="Object 102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7854462"/>
                </p:ext>
              </p:extLst>
            </p:nvPr>
          </p:nvGraphicFramePr>
          <p:xfrm>
            <a:off x="263258" y="2780928"/>
            <a:ext cx="3810000" cy="2717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5625" name="Równanie" r:id="rId3" imgW="1904760" imgH="1358640" progId="Equation.3">
                    <p:embed/>
                  </p:oleObj>
                </mc:Choice>
                <mc:Fallback>
                  <p:oleObj name="Równanie" r:id="rId3" imgW="1904760" imgH="1358640" progId="Equation.3">
                    <p:embed/>
                    <p:pic>
                      <p:nvPicPr>
                        <p:cNvPr id="0" name="Object 10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3258" y="2780928"/>
                          <a:ext cx="3810000" cy="2717800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" name="Dowolny kształt 13"/>
            <p:cNvSpPr/>
            <p:nvPr/>
          </p:nvSpPr>
          <p:spPr>
            <a:xfrm>
              <a:off x="1187624" y="3799706"/>
              <a:ext cx="792088" cy="72008"/>
            </a:xfrm>
            <a:custGeom>
              <a:avLst/>
              <a:gdLst>
                <a:gd name="connsiteX0" fmla="*/ 0 w 2905760"/>
                <a:gd name="connsiteY0" fmla="*/ 436904 h 894126"/>
                <a:gd name="connsiteX1" fmla="*/ 731520 w 2905760"/>
                <a:gd name="connsiteY1" fmla="*/ 24 h 894126"/>
                <a:gd name="connsiteX2" fmla="*/ 1503680 w 2905760"/>
                <a:gd name="connsiteY2" fmla="*/ 416584 h 894126"/>
                <a:gd name="connsiteX3" fmla="*/ 1473200 w 2905760"/>
                <a:gd name="connsiteY3" fmla="*/ 436904 h 894126"/>
                <a:gd name="connsiteX4" fmla="*/ 2194560 w 2905760"/>
                <a:gd name="connsiteY4" fmla="*/ 894104 h 894126"/>
                <a:gd name="connsiteX5" fmla="*/ 2905760 w 2905760"/>
                <a:gd name="connsiteY5" fmla="*/ 416584 h 894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05760" h="894126">
                  <a:moveTo>
                    <a:pt x="0" y="436904"/>
                  </a:moveTo>
                  <a:cubicBezTo>
                    <a:pt x="240453" y="220157"/>
                    <a:pt x="480907" y="3411"/>
                    <a:pt x="731520" y="24"/>
                  </a:cubicBezTo>
                  <a:cubicBezTo>
                    <a:pt x="982133" y="-3363"/>
                    <a:pt x="1380067" y="343771"/>
                    <a:pt x="1503680" y="416584"/>
                  </a:cubicBezTo>
                  <a:cubicBezTo>
                    <a:pt x="1627293" y="489397"/>
                    <a:pt x="1358053" y="357317"/>
                    <a:pt x="1473200" y="436904"/>
                  </a:cubicBezTo>
                  <a:cubicBezTo>
                    <a:pt x="1588347" y="516491"/>
                    <a:pt x="1955800" y="897491"/>
                    <a:pt x="2194560" y="894104"/>
                  </a:cubicBezTo>
                  <a:cubicBezTo>
                    <a:pt x="2433320" y="890717"/>
                    <a:pt x="2799080" y="502944"/>
                    <a:pt x="2905760" y="416584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3265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Arial" panose="020B0604020202020204" pitchFamily="34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Arial" panose="020B0604020202020204" pitchFamily="34" charset="0"/>
              </a:rPr>
              <a:t> Papir</a:t>
            </a:r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52228" name="Line 4"/>
          <p:cNvSpPr>
            <a:spLocks noChangeShapeType="1"/>
          </p:cNvSpPr>
          <p:nvPr/>
        </p:nvSpPr>
        <p:spPr bwMode="auto">
          <a:xfrm>
            <a:off x="1371600" y="5334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52229" name="Text Box 5"/>
          <p:cNvSpPr txBox="1">
            <a:spLocks noChangeArrowheads="1"/>
          </p:cNvSpPr>
          <p:nvPr/>
        </p:nvSpPr>
        <p:spPr bwMode="auto">
          <a:xfrm>
            <a:off x="-180528" y="980728"/>
            <a:ext cx="8736101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800100" lvl="1" indent="-342900">
              <a:buFontTx/>
              <a:buChar char="•"/>
            </a:pPr>
            <a:r>
              <a:rPr lang="pl-PL" sz="2000" b="1" dirty="0">
                <a:latin typeface="Arial" panose="020B0604020202020204" pitchFamily="34" charset="0"/>
              </a:rPr>
              <a:t>Sygnał losowy </a:t>
            </a:r>
            <a:r>
              <a:rPr lang="pl-PL" sz="2000" b="1" dirty="0" smtClean="0">
                <a:latin typeface="Arial" panose="020B0604020202020204" pitchFamily="34" charset="0"/>
              </a:rPr>
              <a:t>cechują chaotyczne </a:t>
            </a:r>
            <a:r>
              <a:rPr lang="pl-PL" sz="2000" b="1" dirty="0">
                <a:latin typeface="Arial" panose="020B0604020202020204" pitchFamily="34" charset="0"/>
              </a:rPr>
              <a:t>fluktuacje opisywane za </a:t>
            </a:r>
            <a:r>
              <a:rPr lang="pl-PL" sz="2000" b="1" dirty="0" smtClean="0">
                <a:latin typeface="Arial" panose="020B0604020202020204" pitchFamily="34" charset="0"/>
              </a:rPr>
              <a:t>pomocą zmiennej </a:t>
            </a:r>
            <a:r>
              <a:rPr lang="pl-PL" sz="2000" b="1" dirty="0">
                <a:latin typeface="Arial" panose="020B0604020202020204" pitchFamily="34" charset="0"/>
              </a:rPr>
              <a:t>losowej.</a:t>
            </a:r>
          </a:p>
          <a:p>
            <a:pPr marL="800100" lvl="1" indent="-342900">
              <a:buFontTx/>
              <a:buChar char="•"/>
            </a:pPr>
            <a:r>
              <a:rPr lang="pl-PL" sz="2000" b="1" dirty="0" smtClean="0">
                <a:latin typeface="Arial" panose="020B0604020202020204" pitchFamily="34" charset="0"/>
              </a:rPr>
              <a:t>Proces </a:t>
            </a:r>
            <a:r>
              <a:rPr lang="pl-PL" sz="2000" b="1" dirty="0">
                <a:latin typeface="Arial" panose="020B0604020202020204" pitchFamily="34" charset="0"/>
              </a:rPr>
              <a:t>losowy jest zbiorem deterministycznych realizacji</a:t>
            </a:r>
            <a:br>
              <a:rPr lang="pl-PL" sz="2000" b="1" dirty="0">
                <a:latin typeface="Arial" panose="020B0604020202020204" pitchFamily="34" charset="0"/>
              </a:rPr>
            </a:br>
            <a:r>
              <a:rPr lang="pl-PL" sz="2000" b="1" dirty="0">
                <a:latin typeface="Arial" panose="020B0604020202020204" pitchFamily="34" charset="0"/>
              </a:rPr>
              <a:t>będących sygnałami mocy.</a:t>
            </a:r>
          </a:p>
          <a:p>
            <a:pPr marL="800100" lvl="1" indent="-342900">
              <a:buFontTx/>
              <a:buChar char="•"/>
            </a:pPr>
            <a:r>
              <a:rPr lang="pl-PL" sz="2000" b="1" dirty="0" smtClean="0">
                <a:latin typeface="Arial" panose="020B0604020202020204" pitchFamily="34" charset="0"/>
              </a:rPr>
              <a:t>Dla </a:t>
            </a:r>
            <a:r>
              <a:rPr lang="pl-PL" sz="2000" b="1" dirty="0">
                <a:latin typeface="Arial" panose="020B0604020202020204" pitchFamily="34" charset="0"/>
              </a:rPr>
              <a:t>sygnałów losowych definiujemy wartości średnie po </a:t>
            </a:r>
            <a:r>
              <a:rPr lang="pl-PL" sz="2000" b="1" dirty="0" smtClean="0">
                <a:latin typeface="Arial" panose="020B0604020202020204" pitchFamily="34" charset="0"/>
              </a:rPr>
              <a:t>zbiorze</a:t>
            </a:r>
            <a:br>
              <a:rPr lang="pl-PL" sz="2000" b="1" dirty="0" smtClean="0">
                <a:latin typeface="Arial" panose="020B0604020202020204" pitchFamily="34" charset="0"/>
              </a:rPr>
            </a:br>
            <a:r>
              <a:rPr lang="pl-PL" sz="2000" b="1" dirty="0" smtClean="0">
                <a:latin typeface="Arial" panose="020B0604020202020204" pitchFamily="34" charset="0"/>
              </a:rPr>
              <a:t>oraz</a:t>
            </a:r>
            <a:r>
              <a:rPr lang="pl-PL" sz="2000" b="1" dirty="0">
                <a:latin typeface="Arial" panose="020B0604020202020204" pitchFamily="34" charset="0"/>
              </a:rPr>
              <a:t> </a:t>
            </a:r>
            <a:r>
              <a:rPr lang="pl-PL" sz="2000" b="1" dirty="0" smtClean="0">
                <a:latin typeface="Arial" panose="020B0604020202020204" pitchFamily="34" charset="0"/>
              </a:rPr>
              <a:t>wartości </a:t>
            </a:r>
            <a:r>
              <a:rPr lang="pl-PL" sz="2000" b="1" dirty="0">
                <a:latin typeface="Arial" panose="020B0604020202020204" pitchFamily="34" charset="0"/>
              </a:rPr>
              <a:t>średnie po czasie. Wartości  średnie dla sygnałów</a:t>
            </a:r>
            <a:br>
              <a:rPr lang="pl-PL" sz="2000" b="1" dirty="0">
                <a:latin typeface="Arial" panose="020B0604020202020204" pitchFamily="34" charset="0"/>
              </a:rPr>
            </a:br>
            <a:r>
              <a:rPr lang="pl-PL" sz="2000" b="1" dirty="0">
                <a:latin typeface="Arial" panose="020B0604020202020204" pitchFamily="34" charset="0"/>
              </a:rPr>
              <a:t>stacjonarnych nie zależą od </a:t>
            </a:r>
            <a:r>
              <a:rPr lang="pl-PL" sz="2000" b="1" dirty="0" smtClean="0">
                <a:latin typeface="Arial" panose="020B0604020202020204" pitchFamily="34" charset="0"/>
              </a:rPr>
              <a:t>bieżącego czasu</a:t>
            </a:r>
            <a:r>
              <a:rPr lang="pl-PL" sz="2000" b="1" dirty="0">
                <a:latin typeface="Arial" panose="020B0604020202020204" pitchFamily="34" charset="0"/>
              </a:rPr>
              <a:t>.</a:t>
            </a:r>
          </a:p>
          <a:p>
            <a:pPr marL="800100" lvl="1" indent="-342900">
              <a:buFontTx/>
              <a:buChar char="•"/>
            </a:pPr>
            <a:r>
              <a:rPr lang="pl-PL" sz="2000" b="1" dirty="0" smtClean="0">
                <a:latin typeface="Arial" panose="020B0604020202020204" pitchFamily="34" charset="0"/>
              </a:rPr>
              <a:t>Wartości </a:t>
            </a:r>
            <a:r>
              <a:rPr lang="pl-PL" sz="2000" b="1" dirty="0">
                <a:latin typeface="Arial" panose="020B0604020202020204" pitchFamily="34" charset="0"/>
              </a:rPr>
              <a:t>średnie po zbiorze oraz wartości średnie po czasie</a:t>
            </a:r>
            <a:br>
              <a:rPr lang="pl-PL" sz="2000" b="1" dirty="0">
                <a:latin typeface="Arial" panose="020B0604020202020204" pitchFamily="34" charset="0"/>
              </a:rPr>
            </a:br>
            <a:r>
              <a:rPr lang="pl-PL" sz="2000" b="1" dirty="0">
                <a:latin typeface="Arial" panose="020B0604020202020204" pitchFamily="34" charset="0"/>
              </a:rPr>
              <a:t>dla procesów ergodycznych są </a:t>
            </a:r>
            <a:r>
              <a:rPr lang="pl-PL" sz="2000" b="1" dirty="0" smtClean="0">
                <a:latin typeface="Arial" panose="020B0604020202020204" pitchFamily="34" charset="0"/>
              </a:rPr>
              <a:t>identyczne.</a:t>
            </a:r>
            <a:endParaRPr lang="pl-PL" sz="2000" b="1" dirty="0">
              <a:latin typeface="Arial" panose="020B0604020202020204" pitchFamily="34" charset="0"/>
            </a:endParaRPr>
          </a:p>
          <a:p>
            <a:pPr marL="800100" lvl="1" indent="-342900">
              <a:buFontTx/>
              <a:buChar char="•"/>
            </a:pPr>
            <a:r>
              <a:rPr lang="pl-PL" sz="2000" b="1" dirty="0" smtClean="0">
                <a:latin typeface="Arial" panose="020B0604020202020204" pitchFamily="34" charset="0"/>
              </a:rPr>
              <a:t>Widmowa </a:t>
            </a:r>
            <a:r>
              <a:rPr lang="pl-PL" sz="2000" b="1" dirty="0">
                <a:latin typeface="Arial" panose="020B0604020202020204" pitchFamily="34" charset="0"/>
              </a:rPr>
              <a:t>gęstość mocy stacjonarnego </a:t>
            </a:r>
            <a:r>
              <a:rPr lang="pl-PL" sz="2000" b="1" dirty="0" smtClean="0">
                <a:latin typeface="Arial" panose="020B0604020202020204" pitchFamily="34" charset="0"/>
              </a:rPr>
              <a:t>sygnału </a:t>
            </a:r>
            <a:r>
              <a:rPr lang="pl-PL" sz="2000" b="1" dirty="0">
                <a:latin typeface="Arial" panose="020B0604020202020204" pitchFamily="34" charset="0"/>
              </a:rPr>
              <a:t>losowego jest</a:t>
            </a:r>
            <a:br>
              <a:rPr lang="pl-PL" sz="2000" b="1" dirty="0">
                <a:latin typeface="Arial" panose="020B0604020202020204" pitchFamily="34" charset="0"/>
              </a:rPr>
            </a:br>
            <a:r>
              <a:rPr lang="pl-PL" sz="2000" b="1" dirty="0">
                <a:latin typeface="Arial" panose="020B0604020202020204" pitchFamily="34" charset="0"/>
              </a:rPr>
              <a:t>transformatą Fouriera jego funkcji autokorelacji (uśrednianie</a:t>
            </a:r>
            <a:br>
              <a:rPr lang="pl-PL" sz="2000" b="1" dirty="0">
                <a:latin typeface="Arial" panose="020B0604020202020204" pitchFamily="34" charset="0"/>
              </a:rPr>
            </a:br>
            <a:r>
              <a:rPr lang="pl-PL" sz="2000" b="1" dirty="0">
                <a:latin typeface="Arial" panose="020B0604020202020204" pitchFamily="34" charset="0"/>
              </a:rPr>
              <a:t>po zbiorze</a:t>
            </a:r>
            <a:r>
              <a:rPr lang="pl-PL" sz="2000" b="1" dirty="0" smtClean="0">
                <a:latin typeface="Arial" panose="020B0604020202020204" pitchFamily="34" charset="0"/>
              </a:rPr>
              <a:t>) (</a:t>
            </a:r>
            <a:r>
              <a:rPr lang="pl-PL" sz="2000" b="1" dirty="0">
                <a:latin typeface="Arial" panose="020B0604020202020204" pitchFamily="34" charset="0"/>
              </a:rPr>
              <a:t>twierdzenie Wienera-</a:t>
            </a:r>
            <a:r>
              <a:rPr lang="pl-PL" sz="2000" b="1" dirty="0" err="1">
                <a:latin typeface="Arial" panose="020B0604020202020204" pitchFamily="34" charset="0"/>
              </a:rPr>
              <a:t>Chinczyna</a:t>
            </a:r>
            <a:r>
              <a:rPr lang="pl-PL" sz="2000" b="1" dirty="0">
                <a:latin typeface="Arial" panose="020B0604020202020204" pitchFamily="34" charset="0"/>
              </a:rPr>
              <a:t>).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21</a:t>
            </a:fld>
            <a:endParaRPr lang="pl-PL"/>
          </a:p>
        </p:txBody>
      </p:sp>
      <p:sp>
        <p:nvSpPr>
          <p:cNvPr id="8" name="Prostokąt 7"/>
          <p:cNvSpPr/>
          <p:nvPr/>
        </p:nvSpPr>
        <p:spPr>
          <a:xfrm>
            <a:off x="251520" y="188640"/>
            <a:ext cx="3190297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none">
            <a:spAutoFit/>
          </a:bodyPr>
          <a:lstStyle/>
          <a:p>
            <a:pPr lvl="0">
              <a:defRPr/>
            </a:pPr>
            <a:r>
              <a:rPr kumimoji="1" lang="pl-PL" sz="3200" b="1" kern="0" dirty="0" smtClean="0">
                <a:latin typeface="+mn-lt"/>
              </a:rPr>
              <a:t>Podsumowanie</a:t>
            </a:r>
            <a:endParaRPr kumimoji="1" lang="pl-PL" sz="3200" b="1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7" name="Line 4"/>
          <p:cNvSpPr>
            <a:spLocks noChangeShapeType="1"/>
          </p:cNvSpPr>
          <p:nvPr/>
        </p:nvSpPr>
        <p:spPr bwMode="auto">
          <a:xfrm>
            <a:off x="1371600" y="5334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graphicFrame>
        <p:nvGraphicFramePr>
          <p:cNvPr id="2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8316008"/>
              </p:ext>
            </p:extLst>
          </p:nvPr>
        </p:nvGraphicFramePr>
        <p:xfrm>
          <a:off x="253180" y="1030639"/>
          <a:ext cx="513387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1545" name="Równanie" r:id="rId4" imgW="2933640" imgH="457200" progId="Equation.3">
                  <p:embed/>
                </p:oleObj>
              </mc:Choice>
              <mc:Fallback>
                <p:oleObj name="Równanie" r:id="rId4" imgW="2933640" imgH="45720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3180" y="1030639"/>
                        <a:ext cx="5133870" cy="8001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Prostokąt 9"/>
          <p:cNvSpPr/>
          <p:nvPr/>
        </p:nvSpPr>
        <p:spPr>
          <a:xfrm>
            <a:off x="253180" y="18001"/>
            <a:ext cx="7241085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none">
            <a:spAutoFit/>
          </a:bodyPr>
          <a:lstStyle/>
          <a:p>
            <a:pPr lvl="0">
              <a:defRPr/>
            </a:pPr>
            <a:r>
              <a:rPr kumimoji="1" lang="pl-PL" sz="3200" b="1" kern="0" dirty="0" smtClean="0">
                <a:latin typeface="+mn-lt"/>
              </a:rPr>
              <a:t>Analiza widmowa sygnału losowego</a:t>
            </a:r>
            <a:endParaRPr kumimoji="1" lang="pl-PL" sz="3200" b="1" kern="0" dirty="0">
              <a:latin typeface="+mn-lt"/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176593" y="606170"/>
            <a:ext cx="7165953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r>
              <a:rPr kumimoji="1" lang="pl-PL" sz="2800" b="1" dirty="0" smtClean="0">
                <a:solidFill>
                  <a:srgbClr val="006600"/>
                </a:solidFill>
                <a:latin typeface="+mn-lt"/>
              </a:rPr>
              <a:t>Modulacja amplitudy</a:t>
            </a:r>
            <a:endParaRPr kumimoji="1" lang="pl-PL" sz="2800" b="1" dirty="0">
              <a:solidFill>
                <a:srgbClr val="006600"/>
              </a:solidFill>
              <a:latin typeface="+mn-lt"/>
            </a:endParaRPr>
          </a:p>
        </p:txBody>
      </p:sp>
      <p:grpSp>
        <p:nvGrpSpPr>
          <p:cNvPr id="7" name="Grupa 6"/>
          <p:cNvGrpSpPr/>
          <p:nvPr/>
        </p:nvGrpSpPr>
        <p:grpSpPr>
          <a:xfrm>
            <a:off x="155907" y="2069767"/>
            <a:ext cx="8987597" cy="2008501"/>
            <a:chOff x="155907" y="2069767"/>
            <a:chExt cx="8987597" cy="2008501"/>
          </a:xfrm>
        </p:grpSpPr>
        <p:graphicFrame>
          <p:nvGraphicFramePr>
            <p:cNvPr id="3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10755413"/>
                </p:ext>
              </p:extLst>
            </p:nvPr>
          </p:nvGraphicFramePr>
          <p:xfrm>
            <a:off x="155907" y="2069767"/>
            <a:ext cx="5022360" cy="20002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81546" name="Równanie" r:id="rId6" imgW="2869920" imgH="1143000" progId="Equation.3">
                    <p:embed/>
                  </p:oleObj>
                </mc:Choice>
                <mc:Fallback>
                  <p:oleObj name="Równanie" r:id="rId6" imgW="2869920" imgH="1143000" progId="Equation.3">
                    <p:embed/>
                    <p:pic>
                      <p:nvPicPr>
                        <p:cNvPr id="0" name="Object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5907" y="2069767"/>
                          <a:ext cx="5022360" cy="2000250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" name="pole tekstowe 5"/>
            <p:cNvSpPr txBox="1"/>
            <p:nvPr/>
          </p:nvSpPr>
          <p:spPr>
            <a:xfrm>
              <a:off x="5315212" y="2069767"/>
              <a:ext cx="240803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600" b="1" dirty="0">
                  <a:latin typeface="+mn-lt"/>
                </a:rPr>
                <a:t>u</a:t>
              </a:r>
              <a:r>
                <a:rPr lang="pl-PL" sz="1600" b="1" dirty="0" smtClean="0">
                  <a:latin typeface="+mn-lt"/>
                </a:rPr>
                <a:t>średnianie po zbiorze</a:t>
              </a:r>
              <a:endParaRPr lang="pl-PL" sz="1600" b="1" dirty="0">
                <a:latin typeface="+mn-lt"/>
              </a:endParaRPr>
            </a:p>
          </p:txBody>
        </p:sp>
        <p:sp>
          <p:nvSpPr>
            <p:cNvPr id="13" name="pole tekstowe 12"/>
            <p:cNvSpPr txBox="1"/>
            <p:nvPr/>
          </p:nvSpPr>
          <p:spPr>
            <a:xfrm>
              <a:off x="5315212" y="2480042"/>
              <a:ext cx="3828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600" b="1" dirty="0">
                  <a:latin typeface="+mn-lt"/>
                </a:rPr>
                <a:t>w</a:t>
              </a:r>
              <a:r>
                <a:rPr lang="pl-PL" sz="1600" b="1" dirty="0" smtClean="0">
                  <a:latin typeface="+mn-lt"/>
                </a:rPr>
                <a:t>ielkości nielosowe nie zmieniają się</a:t>
              </a:r>
              <a:endParaRPr lang="pl-PL" sz="1600" b="1" dirty="0">
                <a:latin typeface="+mn-lt"/>
              </a:endParaRPr>
            </a:p>
          </p:txBody>
        </p:sp>
        <p:sp>
          <p:nvSpPr>
            <p:cNvPr id="14" name="pole tekstowe 13"/>
            <p:cNvSpPr txBox="1"/>
            <p:nvPr/>
          </p:nvSpPr>
          <p:spPr>
            <a:xfrm>
              <a:off x="5315212" y="3493493"/>
              <a:ext cx="382829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600" b="1" dirty="0">
                  <a:latin typeface="+mn-lt"/>
                </a:rPr>
                <a:t>a</a:t>
              </a:r>
              <a:r>
                <a:rPr lang="pl-PL" sz="1600" b="1" dirty="0" smtClean="0">
                  <a:latin typeface="+mn-lt"/>
                </a:rPr>
                <a:t>utokorelacja zależy okresowo od czasu – proces </a:t>
              </a:r>
              <a:r>
                <a:rPr lang="pl-PL" sz="1600" b="1" dirty="0" err="1" smtClean="0">
                  <a:latin typeface="+mn-lt"/>
                </a:rPr>
                <a:t>cyklostacjonarny</a:t>
              </a:r>
              <a:endParaRPr lang="pl-PL" sz="1600" b="1" dirty="0">
                <a:latin typeface="+mn-lt"/>
              </a:endParaRPr>
            </a:p>
          </p:txBody>
        </p:sp>
      </p:grpSp>
      <p:grpSp>
        <p:nvGrpSpPr>
          <p:cNvPr id="8" name="Grupa 7"/>
          <p:cNvGrpSpPr/>
          <p:nvPr/>
        </p:nvGrpSpPr>
        <p:grpSpPr>
          <a:xfrm>
            <a:off x="155907" y="4396749"/>
            <a:ext cx="9031713" cy="2111375"/>
            <a:chOff x="155907" y="4396749"/>
            <a:chExt cx="9031713" cy="2111375"/>
          </a:xfrm>
        </p:grpSpPr>
        <p:graphicFrame>
          <p:nvGraphicFramePr>
            <p:cNvPr id="35848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9696224"/>
                </p:ext>
              </p:extLst>
            </p:nvPr>
          </p:nvGraphicFramePr>
          <p:xfrm>
            <a:off x="155907" y="4396749"/>
            <a:ext cx="4200525" cy="21113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81547" name="Równanie" r:id="rId8" imgW="2400120" imgH="1206360" progId="Equation.3">
                    <p:embed/>
                  </p:oleObj>
                </mc:Choice>
                <mc:Fallback>
                  <p:oleObj name="Równanie" r:id="rId8" imgW="2400120" imgH="1206360" progId="Equation.3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5907" y="4396749"/>
                          <a:ext cx="4200525" cy="2111375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" name="pole tekstowe 15"/>
            <p:cNvSpPr txBox="1"/>
            <p:nvPr/>
          </p:nvSpPr>
          <p:spPr>
            <a:xfrm>
              <a:off x="5274660" y="4509556"/>
              <a:ext cx="364074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600" b="1" dirty="0">
                  <a:latin typeface="+mn-lt"/>
                </a:rPr>
                <a:t>u</a:t>
              </a:r>
              <a:r>
                <a:rPr lang="pl-PL" sz="1600" b="1" dirty="0" smtClean="0">
                  <a:latin typeface="+mn-lt"/>
                </a:rPr>
                <a:t>średnienie po czasie autokorelacji</a:t>
              </a:r>
              <a:endParaRPr lang="pl-PL" sz="1600" b="1" dirty="0">
                <a:latin typeface="+mn-lt"/>
              </a:endParaRPr>
            </a:p>
          </p:txBody>
        </p:sp>
        <p:sp>
          <p:nvSpPr>
            <p:cNvPr id="17" name="pole tekstowe 16"/>
            <p:cNvSpPr txBox="1"/>
            <p:nvPr/>
          </p:nvSpPr>
          <p:spPr>
            <a:xfrm>
              <a:off x="4427984" y="5878864"/>
              <a:ext cx="475963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600" b="1" dirty="0" smtClean="0">
                  <a:latin typeface="+mn-lt"/>
                </a:rPr>
                <a:t>modulacja amplitudy przesuwa widmo sygnału</a:t>
              </a:r>
              <a:br>
                <a:rPr lang="pl-PL" sz="1600" b="1" dirty="0" smtClean="0">
                  <a:latin typeface="+mn-lt"/>
                </a:rPr>
              </a:br>
              <a:r>
                <a:rPr lang="pl-PL" sz="1600" b="1" dirty="0" smtClean="0">
                  <a:latin typeface="+mn-lt"/>
                </a:rPr>
                <a:t>modulującego do częstotliwości nośnej</a:t>
              </a:r>
              <a:endParaRPr lang="pl-PL" sz="1600" b="1" dirty="0"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3265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Arial" panose="020B0604020202020204" pitchFamily="34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Arial" panose="020B0604020202020204" pitchFamily="34" charset="0"/>
              </a:rPr>
              <a:t> Papir</a:t>
            </a:r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36869" name="Line 4"/>
          <p:cNvSpPr>
            <a:spLocks noChangeShapeType="1"/>
          </p:cNvSpPr>
          <p:nvPr/>
        </p:nvSpPr>
        <p:spPr bwMode="auto">
          <a:xfrm>
            <a:off x="1371600" y="5334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graphicFrame>
        <p:nvGraphicFramePr>
          <p:cNvPr id="36866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8919649"/>
              </p:ext>
            </p:extLst>
          </p:nvPr>
        </p:nvGraphicFramePr>
        <p:xfrm>
          <a:off x="1129507" y="4707021"/>
          <a:ext cx="6883200" cy="190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279" name="Równanie" r:id="rId4" imgW="3441600" imgH="952200" progId="Equation.3">
                  <p:embed/>
                </p:oleObj>
              </mc:Choice>
              <mc:Fallback>
                <p:oleObj name="Równanie" r:id="rId4" imgW="3441600" imgH="95220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9507" y="4707021"/>
                        <a:ext cx="6883200" cy="1904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70" name="Text Box 33"/>
          <p:cNvSpPr txBox="1">
            <a:spLocks noChangeArrowheads="1"/>
          </p:cNvSpPr>
          <p:nvPr/>
        </p:nvSpPr>
        <p:spPr bwMode="auto">
          <a:xfrm>
            <a:off x="1053307" y="3846735"/>
            <a:ext cx="7481105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2000" b="1" dirty="0" smtClean="0">
                <a:latin typeface="Arial" panose="020B0604020202020204" pitchFamily="34" charset="0"/>
              </a:rPr>
              <a:t>Symbole </a:t>
            </a:r>
            <a:r>
              <a:rPr lang="pl-PL" sz="2200" b="1" i="1" dirty="0" err="1">
                <a:latin typeface="+mj-lt"/>
              </a:rPr>
              <a:t>a</a:t>
            </a:r>
            <a:r>
              <a:rPr lang="pl-PL" sz="2200" b="1" i="1" baseline="-25000" dirty="0" err="1">
                <a:latin typeface="+mj-lt"/>
              </a:rPr>
              <a:t>n</a:t>
            </a:r>
            <a:r>
              <a:rPr lang="pl-PL" sz="2200" b="1" dirty="0">
                <a:latin typeface="+mj-lt"/>
              </a:rPr>
              <a:t> </a:t>
            </a:r>
            <a:r>
              <a:rPr lang="pl-PL" sz="2200" b="1" dirty="0" smtClean="0">
                <a:latin typeface="+mj-lt"/>
              </a:rPr>
              <a:t>= ±1 </a:t>
            </a:r>
            <a:r>
              <a:rPr lang="pl-PL" sz="2000" b="1" dirty="0" smtClean="0">
                <a:latin typeface="Arial" panose="020B0604020202020204" pitchFamily="34" charset="0"/>
              </a:rPr>
              <a:t>są zmiennymi losowymi </a:t>
            </a:r>
            <a:r>
              <a:rPr lang="pl-PL" sz="2000" b="1" dirty="0" err="1" smtClean="0">
                <a:latin typeface="Arial" panose="020B0604020202020204" pitchFamily="34" charset="0"/>
              </a:rPr>
              <a:t>iid</a:t>
            </a:r>
            <a:r>
              <a:rPr lang="pl-PL" sz="2000" b="1" dirty="0">
                <a:latin typeface="Arial" panose="020B0604020202020204" pitchFamily="34" charset="0"/>
              </a:rPr>
              <a:t/>
            </a:r>
            <a:br>
              <a:rPr lang="pl-PL" sz="2000" b="1" dirty="0">
                <a:latin typeface="Arial" panose="020B0604020202020204" pitchFamily="34" charset="0"/>
              </a:rPr>
            </a:br>
            <a:r>
              <a:rPr lang="pl-PL" sz="2000" b="1" dirty="0" smtClean="0">
                <a:latin typeface="Arial" panose="020B0604020202020204" pitchFamily="34" charset="0"/>
              </a:rPr>
              <a:t>(independent </a:t>
            </a:r>
            <a:r>
              <a:rPr lang="pl-PL" sz="2000" b="1" dirty="0" err="1" smtClean="0">
                <a:latin typeface="Arial" panose="020B0604020202020204" pitchFamily="34" charset="0"/>
              </a:rPr>
              <a:t>identically</a:t>
            </a:r>
            <a:r>
              <a:rPr lang="pl-PL" sz="2000" b="1" dirty="0" smtClean="0">
                <a:latin typeface="Arial" panose="020B0604020202020204" pitchFamily="34" charset="0"/>
              </a:rPr>
              <a:t> </a:t>
            </a:r>
            <a:r>
              <a:rPr lang="pl-PL" sz="2000" b="1" dirty="0" err="1" smtClean="0">
                <a:latin typeface="Arial" panose="020B0604020202020204" pitchFamily="34" charset="0"/>
              </a:rPr>
              <a:t>distributed</a:t>
            </a:r>
            <a:r>
              <a:rPr lang="pl-PL" sz="2000" b="1" dirty="0" smtClean="0">
                <a:latin typeface="Arial" panose="020B0604020202020204" pitchFamily="34" charset="0"/>
              </a:rPr>
              <a:t>)</a:t>
            </a:r>
            <a:endParaRPr lang="pl-PL" sz="2000" b="1" dirty="0">
              <a:latin typeface="Arial" panose="020B0604020202020204" pitchFamily="34" charset="0"/>
            </a:endParaRPr>
          </a:p>
        </p:txBody>
      </p:sp>
      <p:grpSp>
        <p:nvGrpSpPr>
          <p:cNvPr id="36871" name="Group 39"/>
          <p:cNvGrpSpPr>
            <a:grpSpLocks/>
          </p:cNvGrpSpPr>
          <p:nvPr/>
        </p:nvGrpSpPr>
        <p:grpSpPr bwMode="auto">
          <a:xfrm>
            <a:off x="838201" y="1219200"/>
            <a:ext cx="7940687" cy="2438400"/>
            <a:chOff x="528" y="768"/>
            <a:chExt cx="5002" cy="1536"/>
          </a:xfrm>
        </p:grpSpPr>
        <p:sp>
          <p:nvSpPr>
            <p:cNvPr id="36873" name="Line 8"/>
            <p:cNvSpPr>
              <a:spLocks noChangeShapeType="1"/>
            </p:cNvSpPr>
            <p:nvPr/>
          </p:nvSpPr>
          <p:spPr bwMode="auto">
            <a:xfrm>
              <a:off x="720" y="1632"/>
              <a:ext cx="4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36874" name="Line 9"/>
            <p:cNvSpPr>
              <a:spLocks noChangeShapeType="1"/>
            </p:cNvSpPr>
            <p:nvPr/>
          </p:nvSpPr>
          <p:spPr bwMode="auto">
            <a:xfrm>
              <a:off x="864" y="1536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36875" name="Line 10"/>
            <p:cNvSpPr>
              <a:spLocks noChangeShapeType="1"/>
            </p:cNvSpPr>
            <p:nvPr/>
          </p:nvSpPr>
          <p:spPr bwMode="auto">
            <a:xfrm>
              <a:off x="1348" y="1530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36876" name="Line 11"/>
            <p:cNvSpPr>
              <a:spLocks noChangeShapeType="1"/>
            </p:cNvSpPr>
            <p:nvPr/>
          </p:nvSpPr>
          <p:spPr bwMode="auto">
            <a:xfrm>
              <a:off x="1802" y="1536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36877" name="Line 12"/>
            <p:cNvSpPr>
              <a:spLocks noChangeShapeType="1"/>
            </p:cNvSpPr>
            <p:nvPr/>
          </p:nvSpPr>
          <p:spPr bwMode="auto">
            <a:xfrm>
              <a:off x="2305" y="1530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36878" name="Line 13"/>
            <p:cNvSpPr>
              <a:spLocks noChangeShapeType="1"/>
            </p:cNvSpPr>
            <p:nvPr/>
          </p:nvSpPr>
          <p:spPr bwMode="auto">
            <a:xfrm>
              <a:off x="2741" y="1536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36879" name="Line 14"/>
            <p:cNvSpPr>
              <a:spLocks noChangeShapeType="1"/>
            </p:cNvSpPr>
            <p:nvPr/>
          </p:nvSpPr>
          <p:spPr bwMode="auto">
            <a:xfrm>
              <a:off x="3216" y="1536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36880" name="Line 15"/>
            <p:cNvSpPr>
              <a:spLocks noChangeShapeType="1"/>
            </p:cNvSpPr>
            <p:nvPr/>
          </p:nvSpPr>
          <p:spPr bwMode="auto">
            <a:xfrm>
              <a:off x="3680" y="1536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36881" name="Line 16"/>
            <p:cNvSpPr>
              <a:spLocks noChangeShapeType="1"/>
            </p:cNvSpPr>
            <p:nvPr/>
          </p:nvSpPr>
          <p:spPr bwMode="auto">
            <a:xfrm>
              <a:off x="4131" y="1536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36882" name="Line 17"/>
            <p:cNvSpPr>
              <a:spLocks noChangeShapeType="1"/>
            </p:cNvSpPr>
            <p:nvPr/>
          </p:nvSpPr>
          <p:spPr bwMode="auto">
            <a:xfrm>
              <a:off x="5088" y="1536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36883" name="Line 18"/>
            <p:cNvSpPr>
              <a:spLocks noChangeShapeType="1"/>
            </p:cNvSpPr>
            <p:nvPr/>
          </p:nvSpPr>
          <p:spPr bwMode="auto">
            <a:xfrm>
              <a:off x="4618" y="1536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36884" name="Line 19"/>
            <p:cNvSpPr>
              <a:spLocks noChangeShapeType="1"/>
            </p:cNvSpPr>
            <p:nvPr/>
          </p:nvSpPr>
          <p:spPr bwMode="auto">
            <a:xfrm flipV="1">
              <a:off x="864" y="960"/>
              <a:ext cx="0" cy="134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36885" name="Line 20"/>
            <p:cNvSpPr>
              <a:spLocks noChangeShapeType="1"/>
            </p:cNvSpPr>
            <p:nvPr/>
          </p:nvSpPr>
          <p:spPr bwMode="auto">
            <a:xfrm>
              <a:off x="720" y="1152"/>
              <a:ext cx="4704" cy="0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36886" name="Line 21"/>
            <p:cNvSpPr>
              <a:spLocks noChangeShapeType="1"/>
            </p:cNvSpPr>
            <p:nvPr/>
          </p:nvSpPr>
          <p:spPr bwMode="auto">
            <a:xfrm>
              <a:off x="720" y="2064"/>
              <a:ext cx="4704" cy="0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36887" name="Freeform 23"/>
            <p:cNvSpPr>
              <a:spLocks/>
            </p:cNvSpPr>
            <p:nvPr/>
          </p:nvSpPr>
          <p:spPr bwMode="auto">
            <a:xfrm>
              <a:off x="867" y="1149"/>
              <a:ext cx="4224" cy="912"/>
            </a:xfrm>
            <a:custGeom>
              <a:avLst/>
              <a:gdLst>
                <a:gd name="T0" fmla="*/ 0 w 4224"/>
                <a:gd name="T1" fmla="*/ 0 h 912"/>
                <a:gd name="T2" fmla="*/ 480 w 4224"/>
                <a:gd name="T3" fmla="*/ 0 h 912"/>
                <a:gd name="T4" fmla="*/ 480 w 4224"/>
                <a:gd name="T5" fmla="*/ 912 h 912"/>
                <a:gd name="T6" fmla="*/ 1440 w 4224"/>
                <a:gd name="T7" fmla="*/ 912 h 912"/>
                <a:gd name="T8" fmla="*/ 1440 w 4224"/>
                <a:gd name="T9" fmla="*/ 0 h 912"/>
                <a:gd name="T10" fmla="*/ 1872 w 4224"/>
                <a:gd name="T11" fmla="*/ 0 h 912"/>
                <a:gd name="T12" fmla="*/ 1872 w 4224"/>
                <a:gd name="T13" fmla="*/ 912 h 912"/>
                <a:gd name="T14" fmla="*/ 2352 w 4224"/>
                <a:gd name="T15" fmla="*/ 912 h 912"/>
                <a:gd name="T16" fmla="*/ 2352 w 4224"/>
                <a:gd name="T17" fmla="*/ 0 h 912"/>
                <a:gd name="T18" fmla="*/ 3264 w 4224"/>
                <a:gd name="T19" fmla="*/ 0 h 912"/>
                <a:gd name="T20" fmla="*/ 3264 w 4224"/>
                <a:gd name="T21" fmla="*/ 912 h 912"/>
                <a:gd name="T22" fmla="*/ 3744 w 4224"/>
                <a:gd name="T23" fmla="*/ 912 h 912"/>
                <a:gd name="T24" fmla="*/ 3744 w 4224"/>
                <a:gd name="T25" fmla="*/ 0 h 912"/>
                <a:gd name="T26" fmla="*/ 4224 w 4224"/>
                <a:gd name="T27" fmla="*/ 0 h 912"/>
                <a:gd name="T28" fmla="*/ 4224 w 4224"/>
                <a:gd name="T29" fmla="*/ 912 h 91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224"/>
                <a:gd name="T46" fmla="*/ 0 h 912"/>
                <a:gd name="T47" fmla="*/ 4224 w 4224"/>
                <a:gd name="T48" fmla="*/ 912 h 91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224" h="912">
                  <a:moveTo>
                    <a:pt x="0" y="0"/>
                  </a:moveTo>
                  <a:lnTo>
                    <a:pt x="480" y="0"/>
                  </a:lnTo>
                  <a:lnTo>
                    <a:pt x="480" y="912"/>
                  </a:lnTo>
                  <a:lnTo>
                    <a:pt x="1440" y="912"/>
                  </a:lnTo>
                  <a:lnTo>
                    <a:pt x="1440" y="0"/>
                  </a:lnTo>
                  <a:lnTo>
                    <a:pt x="1872" y="0"/>
                  </a:lnTo>
                  <a:lnTo>
                    <a:pt x="1872" y="912"/>
                  </a:lnTo>
                  <a:lnTo>
                    <a:pt x="2352" y="912"/>
                  </a:lnTo>
                  <a:lnTo>
                    <a:pt x="2352" y="0"/>
                  </a:lnTo>
                  <a:lnTo>
                    <a:pt x="3264" y="0"/>
                  </a:lnTo>
                  <a:lnTo>
                    <a:pt x="3264" y="912"/>
                  </a:lnTo>
                  <a:lnTo>
                    <a:pt x="3744" y="912"/>
                  </a:lnTo>
                  <a:lnTo>
                    <a:pt x="3744" y="0"/>
                  </a:lnTo>
                  <a:lnTo>
                    <a:pt x="4224" y="0"/>
                  </a:lnTo>
                  <a:lnTo>
                    <a:pt x="4224" y="912"/>
                  </a:lnTo>
                </a:path>
              </a:pathLst>
            </a:custGeom>
            <a:noFill/>
            <a:ln w="28575" cap="flat" cmpd="sng">
              <a:solidFill>
                <a:srgbClr val="FF33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36888" name="Text Box 24"/>
            <p:cNvSpPr txBox="1">
              <a:spLocks noChangeArrowheads="1"/>
            </p:cNvSpPr>
            <p:nvPr/>
          </p:nvSpPr>
          <p:spPr bwMode="auto">
            <a:xfrm>
              <a:off x="1104" y="1632"/>
              <a:ext cx="197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i="1" dirty="0">
                  <a:latin typeface="+mj-lt"/>
                </a:rPr>
                <a:t>T</a:t>
              </a:r>
            </a:p>
          </p:txBody>
        </p:sp>
        <p:sp>
          <p:nvSpPr>
            <p:cNvPr id="36889" name="Text Box 25"/>
            <p:cNvSpPr txBox="1">
              <a:spLocks noChangeArrowheads="1"/>
            </p:cNvSpPr>
            <p:nvPr/>
          </p:nvSpPr>
          <p:spPr bwMode="auto">
            <a:xfrm>
              <a:off x="1632" y="1632"/>
              <a:ext cx="38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800" dirty="0">
                  <a:latin typeface="+mj-lt"/>
                </a:rPr>
                <a:t>2</a:t>
              </a:r>
              <a:r>
                <a:rPr lang="pl-PL" sz="1800" i="1" dirty="0">
                  <a:latin typeface="+mj-lt"/>
                </a:rPr>
                <a:t>T</a:t>
              </a:r>
            </a:p>
          </p:txBody>
        </p:sp>
        <p:sp>
          <p:nvSpPr>
            <p:cNvPr id="36890" name="Text Box 26"/>
            <p:cNvSpPr txBox="1">
              <a:spLocks noChangeArrowheads="1"/>
            </p:cNvSpPr>
            <p:nvPr/>
          </p:nvSpPr>
          <p:spPr bwMode="auto">
            <a:xfrm>
              <a:off x="2491" y="1632"/>
              <a:ext cx="38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800" dirty="0">
                  <a:latin typeface="+mj-lt"/>
                </a:rPr>
                <a:t>4</a:t>
              </a:r>
              <a:r>
                <a:rPr lang="pl-PL" sz="1800" i="1" dirty="0">
                  <a:latin typeface="+mj-lt"/>
                </a:rPr>
                <a:t>T</a:t>
              </a:r>
            </a:p>
          </p:txBody>
        </p:sp>
        <p:sp>
          <p:nvSpPr>
            <p:cNvPr id="36892" name="Text Box 29"/>
            <p:cNvSpPr txBox="1">
              <a:spLocks noChangeArrowheads="1"/>
            </p:cNvSpPr>
            <p:nvPr/>
          </p:nvSpPr>
          <p:spPr bwMode="auto">
            <a:xfrm>
              <a:off x="528" y="864"/>
              <a:ext cx="271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dirty="0">
                  <a:latin typeface="+mj-lt"/>
                </a:rPr>
                <a:t>+1</a:t>
              </a:r>
            </a:p>
          </p:txBody>
        </p:sp>
        <p:sp>
          <p:nvSpPr>
            <p:cNvPr id="36893" name="Text Box 30"/>
            <p:cNvSpPr txBox="1">
              <a:spLocks noChangeArrowheads="1"/>
            </p:cNvSpPr>
            <p:nvPr/>
          </p:nvSpPr>
          <p:spPr bwMode="auto">
            <a:xfrm>
              <a:off x="576" y="2064"/>
              <a:ext cx="271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dirty="0">
                  <a:latin typeface="+mj-lt"/>
                </a:rPr>
                <a:t>−</a:t>
              </a:r>
              <a:r>
                <a:rPr lang="pl-PL" sz="1800" dirty="0" smtClean="0">
                  <a:latin typeface="+mj-lt"/>
                </a:rPr>
                <a:t>1</a:t>
              </a:r>
              <a:endParaRPr lang="pl-PL" sz="1800" dirty="0">
                <a:latin typeface="+mj-lt"/>
              </a:endParaRPr>
            </a:p>
          </p:txBody>
        </p:sp>
        <p:sp>
          <p:nvSpPr>
            <p:cNvPr id="36894" name="Text Box 31"/>
            <p:cNvSpPr txBox="1">
              <a:spLocks noChangeArrowheads="1"/>
            </p:cNvSpPr>
            <p:nvPr/>
          </p:nvSpPr>
          <p:spPr bwMode="auto">
            <a:xfrm>
              <a:off x="5280" y="1344"/>
              <a:ext cx="25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800" i="1" dirty="0">
                  <a:latin typeface="+mj-lt"/>
                </a:rPr>
                <a:t>t</a:t>
              </a:r>
            </a:p>
          </p:txBody>
        </p:sp>
        <p:sp>
          <p:nvSpPr>
            <p:cNvPr id="36895" name="Text Box 35"/>
            <p:cNvSpPr txBox="1">
              <a:spLocks noChangeArrowheads="1"/>
            </p:cNvSpPr>
            <p:nvPr/>
          </p:nvSpPr>
          <p:spPr bwMode="auto">
            <a:xfrm>
              <a:off x="960" y="768"/>
              <a:ext cx="586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800" i="1" dirty="0">
                  <a:latin typeface="+mj-lt"/>
                  <a:cs typeface="Arial" panose="020B0604020202020204" pitchFamily="34" charset="0"/>
                </a:rPr>
                <a:t>x</a:t>
              </a:r>
              <a:r>
                <a:rPr lang="pl-PL" sz="1800" dirty="0">
                  <a:latin typeface="+mj-lt"/>
                </a:rPr>
                <a:t>(</a:t>
              </a:r>
              <a:r>
                <a:rPr lang="pl-PL" sz="1800" i="1" dirty="0">
                  <a:latin typeface="+mj-lt"/>
                </a:rPr>
                <a:t>t</a:t>
              </a:r>
              <a:r>
                <a:rPr lang="pl-PL" sz="1800" dirty="0">
                  <a:latin typeface="+mj-lt"/>
                </a:rPr>
                <a:t>)</a:t>
              </a:r>
            </a:p>
          </p:txBody>
        </p:sp>
        <p:sp>
          <p:nvSpPr>
            <p:cNvPr id="36896" name="Text Box 36"/>
            <p:cNvSpPr txBox="1">
              <a:spLocks noChangeArrowheads="1"/>
            </p:cNvSpPr>
            <p:nvPr/>
          </p:nvSpPr>
          <p:spPr bwMode="auto">
            <a:xfrm>
              <a:off x="2966" y="1615"/>
              <a:ext cx="38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800" i="1" dirty="0" err="1">
                  <a:latin typeface="+mj-lt"/>
                </a:rPr>
                <a:t>nT</a:t>
              </a:r>
              <a:endParaRPr lang="pl-PL" sz="1800" i="1" dirty="0">
                <a:latin typeface="+mj-lt"/>
              </a:endParaRPr>
            </a:p>
          </p:txBody>
        </p:sp>
        <p:sp>
          <p:nvSpPr>
            <p:cNvPr id="36897" name="Text Box 37"/>
            <p:cNvSpPr txBox="1">
              <a:spLocks noChangeArrowheads="1"/>
            </p:cNvSpPr>
            <p:nvPr/>
          </p:nvSpPr>
          <p:spPr bwMode="auto">
            <a:xfrm>
              <a:off x="3474" y="1621"/>
              <a:ext cx="573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pl-PL" sz="1800" dirty="0">
                  <a:latin typeface="+mj-lt"/>
                </a:rPr>
                <a:t>(</a:t>
              </a:r>
              <a:r>
                <a:rPr lang="pl-PL" sz="1800" i="1" dirty="0">
                  <a:latin typeface="+mj-lt"/>
                </a:rPr>
                <a:t>n+</a:t>
              </a:r>
              <a:r>
                <a:rPr lang="pl-PL" sz="1800" dirty="0">
                  <a:latin typeface="+mj-lt"/>
                </a:rPr>
                <a:t>1)</a:t>
              </a:r>
              <a:r>
                <a:rPr lang="pl-PL" sz="1800" i="1" dirty="0">
                  <a:latin typeface="+mj-lt"/>
                </a:rPr>
                <a:t>T</a:t>
              </a:r>
            </a:p>
          </p:txBody>
        </p:sp>
        <p:sp>
          <p:nvSpPr>
            <p:cNvPr id="36898" name="Text Box 38"/>
            <p:cNvSpPr txBox="1">
              <a:spLocks noChangeArrowheads="1"/>
            </p:cNvSpPr>
            <p:nvPr/>
          </p:nvSpPr>
          <p:spPr bwMode="auto">
            <a:xfrm>
              <a:off x="3216" y="1238"/>
              <a:ext cx="65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pl-PL" sz="1800" i="1" dirty="0" err="1">
                  <a:latin typeface="+mj-lt"/>
                </a:rPr>
                <a:t>a</a:t>
              </a:r>
              <a:r>
                <a:rPr lang="pl-PL" sz="1800" i="1" baseline="-25000" dirty="0" err="1" smtClean="0">
                  <a:latin typeface="+mj-lt"/>
                </a:rPr>
                <a:t>n</a:t>
              </a:r>
              <a:r>
                <a:rPr lang="pl-PL" sz="1800" i="1" dirty="0" smtClean="0">
                  <a:latin typeface="+mj-lt"/>
                </a:rPr>
                <a:t> = </a:t>
              </a:r>
              <a:r>
                <a:rPr lang="pl-PL" sz="1800" dirty="0" smtClean="0">
                  <a:latin typeface="+mj-lt"/>
                </a:rPr>
                <a:t>±1</a:t>
              </a:r>
              <a:r>
                <a:rPr lang="pl-PL" sz="1800" baseline="-25000" dirty="0" smtClean="0">
                  <a:latin typeface="+mj-lt"/>
                </a:rPr>
                <a:t> </a:t>
              </a:r>
              <a:endParaRPr lang="pl-PL" sz="1800" baseline="-25000" dirty="0">
                <a:latin typeface="+mj-lt"/>
              </a:endParaRPr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23</a:t>
            </a:fld>
            <a:endParaRPr lang="pl-PL"/>
          </a:p>
        </p:txBody>
      </p:sp>
      <p:pic>
        <p:nvPicPr>
          <p:cNvPr id="36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962900" y="185657"/>
            <a:ext cx="829978" cy="829978"/>
          </a:xfrm>
          <a:prstGeom prst="rect">
            <a:avLst/>
          </a:prstGeom>
          <a:noFill/>
        </p:spPr>
      </p:pic>
      <p:sp>
        <p:nvSpPr>
          <p:cNvPr id="38" name="Prostokąt 37"/>
          <p:cNvSpPr/>
          <p:nvPr/>
        </p:nvSpPr>
        <p:spPr>
          <a:xfrm>
            <a:off x="253180" y="18001"/>
            <a:ext cx="7241085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none">
            <a:spAutoFit/>
          </a:bodyPr>
          <a:lstStyle/>
          <a:p>
            <a:pPr lvl="0">
              <a:defRPr/>
            </a:pPr>
            <a:r>
              <a:rPr kumimoji="1" lang="pl-PL" sz="3200" b="1" kern="0" dirty="0" smtClean="0">
                <a:latin typeface="+mn-lt"/>
              </a:rPr>
              <a:t>Analiza widmowa sygnału losowego</a:t>
            </a:r>
            <a:endParaRPr kumimoji="1" lang="pl-PL" sz="3200" b="1" kern="0" dirty="0">
              <a:latin typeface="+mn-lt"/>
            </a:endParaRPr>
          </a:p>
        </p:txBody>
      </p:sp>
      <p:sp>
        <p:nvSpPr>
          <p:cNvPr id="39" name="Prostokąt 38"/>
          <p:cNvSpPr/>
          <p:nvPr/>
        </p:nvSpPr>
        <p:spPr>
          <a:xfrm>
            <a:off x="176593" y="606170"/>
            <a:ext cx="7165953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r>
              <a:rPr kumimoji="1" lang="pl-PL" sz="2800" b="1" dirty="0" smtClean="0">
                <a:solidFill>
                  <a:srgbClr val="006600"/>
                </a:solidFill>
                <a:latin typeface="+mn-lt"/>
              </a:rPr>
              <a:t>Bipolarny kod transmisyjny NRZ</a:t>
            </a:r>
            <a:endParaRPr kumimoji="1" lang="pl-PL" sz="2800" b="1" dirty="0">
              <a:solidFill>
                <a:srgbClr val="0066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2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3265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Arial" panose="020B0604020202020204" pitchFamily="34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Arial" panose="020B0604020202020204" pitchFamily="34" charset="0"/>
              </a:rPr>
              <a:t> Papir</a:t>
            </a:r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31" name="Text Box 35"/>
          <p:cNvSpPr txBox="1">
            <a:spLocks noChangeArrowheads="1"/>
          </p:cNvSpPr>
          <p:nvPr/>
        </p:nvSpPr>
        <p:spPr bwMode="auto">
          <a:xfrm>
            <a:off x="878632" y="2097782"/>
            <a:ext cx="18722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1800" i="1" dirty="0" smtClean="0">
                <a:latin typeface="+mj-lt"/>
                <a:cs typeface="Arial" panose="020B0604020202020204" pitchFamily="34" charset="0"/>
              </a:rPr>
              <a:t>x</a:t>
            </a:r>
            <a:r>
              <a:rPr lang="pl-PL" sz="1800" dirty="0" smtClean="0">
                <a:latin typeface="+mj-lt"/>
              </a:rPr>
              <a:t>(</a:t>
            </a:r>
            <a:r>
              <a:rPr lang="pl-PL" sz="1800" i="1" dirty="0" smtClean="0">
                <a:latin typeface="+mj-lt"/>
              </a:rPr>
              <a:t>t+</a:t>
            </a:r>
            <a:r>
              <a:rPr lang="el-GR" sz="1800" i="1" dirty="0" smtClean="0">
                <a:latin typeface="+mj-lt"/>
                <a:cs typeface="Arial" panose="020B0604020202020204" pitchFamily="34" charset="0"/>
              </a:rPr>
              <a:t>τ</a:t>
            </a:r>
            <a:r>
              <a:rPr lang="pl-PL" sz="1800" dirty="0" smtClean="0">
                <a:latin typeface="+mj-lt"/>
              </a:rPr>
              <a:t>), 0&lt;</a:t>
            </a:r>
            <a:r>
              <a:rPr lang="el-GR" sz="1800" i="1" dirty="0" smtClean="0">
                <a:latin typeface="+mj-lt"/>
                <a:cs typeface="Arial" panose="020B0604020202020204" pitchFamily="34" charset="0"/>
              </a:rPr>
              <a:t>τ</a:t>
            </a:r>
            <a:r>
              <a:rPr lang="pl-PL" sz="1800" i="1" dirty="0" smtClean="0">
                <a:latin typeface="+mj-lt"/>
                <a:cs typeface="Arial" panose="020B0604020202020204" pitchFamily="34" charset="0"/>
              </a:rPr>
              <a:t>&lt;T</a:t>
            </a:r>
            <a:r>
              <a:rPr lang="pl-PL" sz="1800" dirty="0" smtClean="0">
                <a:latin typeface="+mj-lt"/>
              </a:rPr>
              <a:t> </a:t>
            </a:r>
            <a:endParaRPr lang="pl-PL" sz="1800" dirty="0">
              <a:latin typeface="+mj-lt"/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1043608" y="1124744"/>
            <a:ext cx="8100392" cy="2371184"/>
            <a:chOff x="1043608" y="1124744"/>
            <a:chExt cx="8100392" cy="2371184"/>
          </a:xfrm>
        </p:grpSpPr>
        <p:grpSp>
          <p:nvGrpSpPr>
            <p:cNvPr id="32" name="Grupa 31"/>
            <p:cNvGrpSpPr/>
            <p:nvPr/>
          </p:nvGrpSpPr>
          <p:grpSpPr>
            <a:xfrm>
              <a:off x="1043608" y="1124744"/>
              <a:ext cx="8100392" cy="1887126"/>
              <a:chOff x="1043608" y="1124744"/>
              <a:chExt cx="8100392" cy="1887126"/>
            </a:xfrm>
          </p:grpSpPr>
          <p:sp>
            <p:nvSpPr>
              <p:cNvPr id="33" name="Text Box 35"/>
              <p:cNvSpPr txBox="1">
                <a:spLocks noChangeArrowheads="1"/>
              </p:cNvSpPr>
              <p:nvPr/>
            </p:nvSpPr>
            <p:spPr bwMode="auto">
              <a:xfrm>
                <a:off x="1303412" y="1237506"/>
                <a:ext cx="930275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sz="1800" i="1" dirty="0">
                    <a:latin typeface="+mj-lt"/>
                    <a:cs typeface="Arial" panose="020B0604020202020204" pitchFamily="34" charset="0"/>
                  </a:rPr>
                  <a:t>x</a:t>
                </a:r>
                <a:r>
                  <a:rPr lang="pl-PL" sz="1800" dirty="0">
                    <a:latin typeface="+mj-lt"/>
                  </a:rPr>
                  <a:t>(</a:t>
                </a:r>
                <a:r>
                  <a:rPr lang="pl-PL" sz="1800" i="1" dirty="0">
                    <a:latin typeface="+mj-lt"/>
                  </a:rPr>
                  <a:t>t</a:t>
                </a:r>
                <a:r>
                  <a:rPr lang="pl-PL" sz="1800" dirty="0">
                    <a:latin typeface="+mj-lt"/>
                  </a:rPr>
                  <a:t>)</a:t>
                </a:r>
              </a:p>
            </p:txBody>
          </p:sp>
          <p:sp>
            <p:nvSpPr>
              <p:cNvPr id="34" name="Line 8"/>
              <p:cNvSpPr>
                <a:spLocks noChangeShapeType="1"/>
              </p:cNvSpPr>
              <p:nvPr/>
            </p:nvSpPr>
            <p:spPr bwMode="auto">
              <a:xfrm>
                <a:off x="1508125" y="1797968"/>
                <a:ext cx="762000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35" name="Line 9"/>
              <p:cNvSpPr>
                <a:spLocks noChangeShapeType="1"/>
              </p:cNvSpPr>
              <p:nvPr/>
            </p:nvSpPr>
            <p:spPr bwMode="auto">
              <a:xfrm>
                <a:off x="1736725" y="1645568"/>
                <a:ext cx="0" cy="1524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37" name="Line 18"/>
              <p:cNvSpPr>
                <a:spLocks noChangeShapeType="1"/>
              </p:cNvSpPr>
              <p:nvPr/>
            </p:nvSpPr>
            <p:spPr bwMode="auto">
              <a:xfrm>
                <a:off x="7696200" y="1645568"/>
                <a:ext cx="0" cy="1524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38" name="Text Box 25"/>
              <p:cNvSpPr txBox="1">
                <a:spLocks noChangeArrowheads="1"/>
              </p:cNvSpPr>
              <p:nvPr/>
            </p:nvSpPr>
            <p:spPr bwMode="auto">
              <a:xfrm>
                <a:off x="3347864" y="1772816"/>
                <a:ext cx="609600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sz="2000" dirty="0" smtClean="0">
                    <a:latin typeface="+mj-lt"/>
                  </a:rPr>
                  <a:t>0</a:t>
                </a:r>
                <a:endParaRPr lang="pl-PL" sz="2000" dirty="0">
                  <a:latin typeface="+mj-lt"/>
                </a:endParaRPr>
              </a:p>
            </p:txBody>
          </p:sp>
          <p:sp>
            <p:nvSpPr>
              <p:cNvPr id="39" name="Text Box 26"/>
              <p:cNvSpPr txBox="1">
                <a:spLocks noChangeArrowheads="1"/>
              </p:cNvSpPr>
              <p:nvPr/>
            </p:nvSpPr>
            <p:spPr bwMode="auto">
              <a:xfrm>
                <a:off x="4577085" y="1772072"/>
                <a:ext cx="609600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sz="2000" i="1" dirty="0" smtClean="0">
                    <a:latin typeface="+mj-lt"/>
                  </a:rPr>
                  <a:t>T</a:t>
                </a:r>
                <a:endParaRPr lang="pl-PL" sz="2000" i="1" dirty="0">
                  <a:latin typeface="+mj-lt"/>
                </a:endParaRPr>
              </a:p>
            </p:txBody>
          </p:sp>
          <p:sp>
            <p:nvSpPr>
              <p:cNvPr id="40" name="Text Box 27"/>
              <p:cNvSpPr txBox="1">
                <a:spLocks noChangeArrowheads="1"/>
              </p:cNvSpPr>
              <p:nvPr/>
            </p:nvSpPr>
            <p:spPr bwMode="auto">
              <a:xfrm>
                <a:off x="1552749" y="1772072"/>
                <a:ext cx="609600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sz="2000" dirty="0">
                    <a:latin typeface="+mj-lt"/>
                  </a:rPr>
                  <a:t>−</a:t>
                </a:r>
                <a:r>
                  <a:rPr lang="pl-PL" sz="2000" i="1" dirty="0" smtClean="0">
                    <a:latin typeface="+mj-lt"/>
                  </a:rPr>
                  <a:t>T</a:t>
                </a:r>
                <a:endParaRPr lang="pl-PL" sz="2000" i="1" dirty="0">
                  <a:latin typeface="+mj-lt"/>
                </a:endParaRPr>
              </a:p>
            </p:txBody>
          </p:sp>
          <p:sp>
            <p:nvSpPr>
              <p:cNvPr id="41" name="Text Box 31"/>
              <p:cNvSpPr txBox="1">
                <a:spLocks noChangeArrowheads="1"/>
              </p:cNvSpPr>
              <p:nvPr/>
            </p:nvSpPr>
            <p:spPr bwMode="auto">
              <a:xfrm>
                <a:off x="8747125" y="1340768"/>
                <a:ext cx="396875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i="1" dirty="0">
                    <a:latin typeface="+mj-lt"/>
                  </a:rPr>
                  <a:t>t</a:t>
                </a:r>
              </a:p>
            </p:txBody>
          </p:sp>
          <p:sp>
            <p:nvSpPr>
              <p:cNvPr id="42" name="Text Box 27"/>
              <p:cNvSpPr txBox="1">
                <a:spLocks noChangeArrowheads="1"/>
              </p:cNvSpPr>
              <p:nvPr/>
            </p:nvSpPr>
            <p:spPr bwMode="auto">
              <a:xfrm>
                <a:off x="6080125" y="1772072"/>
                <a:ext cx="609600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sz="2000" dirty="0" smtClean="0">
                    <a:latin typeface="+mj-lt"/>
                  </a:rPr>
                  <a:t>2</a:t>
                </a:r>
                <a:r>
                  <a:rPr lang="pl-PL" sz="2000" i="1" dirty="0" smtClean="0">
                    <a:latin typeface="+mj-lt"/>
                  </a:rPr>
                  <a:t>T</a:t>
                </a:r>
                <a:endParaRPr lang="pl-PL" sz="2000" i="1" dirty="0">
                  <a:latin typeface="+mj-lt"/>
                </a:endParaRPr>
              </a:p>
            </p:txBody>
          </p:sp>
          <p:sp>
            <p:nvSpPr>
              <p:cNvPr id="43" name="Text Box 27"/>
              <p:cNvSpPr txBox="1">
                <a:spLocks noChangeArrowheads="1"/>
              </p:cNvSpPr>
              <p:nvPr/>
            </p:nvSpPr>
            <p:spPr bwMode="auto">
              <a:xfrm>
                <a:off x="7529413" y="1772072"/>
                <a:ext cx="609600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sz="2000" dirty="0" smtClean="0">
                    <a:latin typeface="+mj-lt"/>
                  </a:rPr>
                  <a:t>3</a:t>
                </a:r>
                <a:r>
                  <a:rPr lang="pl-PL" sz="2000" i="1" dirty="0" smtClean="0">
                    <a:latin typeface="+mj-lt"/>
                  </a:rPr>
                  <a:t>T</a:t>
                </a:r>
                <a:endParaRPr lang="pl-PL" sz="2000" i="1" dirty="0">
                  <a:latin typeface="+mj-lt"/>
                </a:endParaRPr>
              </a:p>
            </p:txBody>
          </p:sp>
          <p:sp>
            <p:nvSpPr>
              <p:cNvPr id="44" name="Line 8"/>
              <p:cNvSpPr>
                <a:spLocks noChangeShapeType="1"/>
              </p:cNvSpPr>
              <p:nvPr/>
            </p:nvSpPr>
            <p:spPr bwMode="auto">
              <a:xfrm>
                <a:off x="1043608" y="2636912"/>
                <a:ext cx="762000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5" name="Line 9"/>
              <p:cNvSpPr>
                <a:spLocks noChangeShapeType="1"/>
              </p:cNvSpPr>
              <p:nvPr/>
            </p:nvSpPr>
            <p:spPr bwMode="auto">
              <a:xfrm>
                <a:off x="1272208" y="2484512"/>
                <a:ext cx="0" cy="1524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6" name="Line 15"/>
              <p:cNvSpPr>
                <a:spLocks noChangeShapeType="1"/>
              </p:cNvSpPr>
              <p:nvPr/>
            </p:nvSpPr>
            <p:spPr bwMode="auto">
              <a:xfrm>
                <a:off x="5742608" y="2484512"/>
                <a:ext cx="0" cy="1524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7" name="Line 18"/>
              <p:cNvSpPr>
                <a:spLocks noChangeShapeType="1"/>
              </p:cNvSpPr>
              <p:nvPr/>
            </p:nvSpPr>
            <p:spPr bwMode="auto">
              <a:xfrm>
                <a:off x="7231683" y="2484512"/>
                <a:ext cx="0" cy="1524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8" name="Text Box 25"/>
              <p:cNvSpPr txBox="1">
                <a:spLocks noChangeArrowheads="1"/>
              </p:cNvSpPr>
              <p:nvPr/>
            </p:nvSpPr>
            <p:spPr bwMode="auto">
              <a:xfrm>
                <a:off x="2771800" y="2611760"/>
                <a:ext cx="609600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sz="2000" dirty="0" smtClean="0">
                    <a:latin typeface="+mj-lt"/>
                  </a:rPr>
                  <a:t>0</a:t>
                </a:r>
                <a:endParaRPr lang="pl-PL" sz="2000" dirty="0">
                  <a:latin typeface="+mj-lt"/>
                </a:endParaRPr>
              </a:p>
            </p:txBody>
          </p:sp>
          <p:sp>
            <p:nvSpPr>
              <p:cNvPr id="49" name="Text Box 26"/>
              <p:cNvSpPr txBox="1">
                <a:spLocks noChangeArrowheads="1"/>
              </p:cNvSpPr>
              <p:nvPr/>
            </p:nvSpPr>
            <p:spPr bwMode="auto">
              <a:xfrm>
                <a:off x="4211960" y="2611760"/>
                <a:ext cx="609600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sz="2000" i="1" dirty="0" smtClean="0">
                    <a:latin typeface="+mj-lt"/>
                  </a:rPr>
                  <a:t>T</a:t>
                </a:r>
                <a:endParaRPr lang="pl-PL" sz="2000" i="1" dirty="0">
                  <a:latin typeface="+mj-lt"/>
                </a:endParaRPr>
              </a:p>
            </p:txBody>
          </p:sp>
          <p:sp>
            <p:nvSpPr>
              <p:cNvPr id="50" name="Text Box 27"/>
              <p:cNvSpPr txBox="1">
                <a:spLocks noChangeArrowheads="1"/>
              </p:cNvSpPr>
              <p:nvPr/>
            </p:nvSpPr>
            <p:spPr bwMode="auto">
              <a:xfrm>
                <a:off x="1088232" y="2611016"/>
                <a:ext cx="609600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sz="2000" dirty="0">
                    <a:latin typeface="+mj-lt"/>
                  </a:rPr>
                  <a:t>−</a:t>
                </a:r>
                <a:r>
                  <a:rPr lang="pl-PL" sz="2000" i="1" dirty="0" smtClean="0">
                    <a:latin typeface="+mj-lt"/>
                  </a:rPr>
                  <a:t>T</a:t>
                </a:r>
                <a:endParaRPr lang="pl-PL" sz="2000" i="1" dirty="0">
                  <a:latin typeface="+mj-lt"/>
                </a:endParaRPr>
              </a:p>
            </p:txBody>
          </p:sp>
          <p:sp>
            <p:nvSpPr>
              <p:cNvPr id="51" name="Text Box 31"/>
              <p:cNvSpPr txBox="1">
                <a:spLocks noChangeArrowheads="1"/>
              </p:cNvSpPr>
              <p:nvPr/>
            </p:nvSpPr>
            <p:spPr bwMode="auto">
              <a:xfrm>
                <a:off x="8282608" y="2179712"/>
                <a:ext cx="396875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i="1" dirty="0">
                    <a:latin typeface="+mj-lt"/>
                  </a:rPr>
                  <a:t>t</a:t>
                </a:r>
              </a:p>
            </p:txBody>
          </p:sp>
          <p:sp>
            <p:nvSpPr>
              <p:cNvPr id="52" name="Text Box 27"/>
              <p:cNvSpPr txBox="1">
                <a:spLocks noChangeArrowheads="1"/>
              </p:cNvSpPr>
              <p:nvPr/>
            </p:nvSpPr>
            <p:spPr bwMode="auto">
              <a:xfrm>
                <a:off x="5724128" y="2611760"/>
                <a:ext cx="609600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sz="2000" dirty="0" smtClean="0">
                    <a:latin typeface="+mj-lt"/>
                  </a:rPr>
                  <a:t>2</a:t>
                </a:r>
                <a:r>
                  <a:rPr lang="pl-PL" sz="2000" i="1" dirty="0" smtClean="0">
                    <a:latin typeface="+mj-lt"/>
                  </a:rPr>
                  <a:t>T</a:t>
                </a:r>
                <a:endParaRPr lang="pl-PL" sz="2000" i="1" dirty="0">
                  <a:latin typeface="+mj-lt"/>
                </a:endParaRPr>
              </a:p>
            </p:txBody>
          </p:sp>
          <p:sp>
            <p:nvSpPr>
              <p:cNvPr id="53" name="Text Box 27"/>
              <p:cNvSpPr txBox="1">
                <a:spLocks noChangeArrowheads="1"/>
              </p:cNvSpPr>
              <p:nvPr/>
            </p:nvSpPr>
            <p:spPr bwMode="auto">
              <a:xfrm>
                <a:off x="7236296" y="2611760"/>
                <a:ext cx="609600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sz="2000" dirty="0" smtClean="0">
                    <a:latin typeface="+mj-lt"/>
                  </a:rPr>
                  <a:t>3</a:t>
                </a:r>
                <a:r>
                  <a:rPr lang="pl-PL" sz="2000" i="1" dirty="0" smtClean="0">
                    <a:latin typeface="+mj-lt"/>
                  </a:rPr>
                  <a:t>T</a:t>
                </a:r>
                <a:endParaRPr lang="pl-PL" sz="2000" i="1" dirty="0">
                  <a:latin typeface="+mj-lt"/>
                </a:endParaRPr>
              </a:p>
            </p:txBody>
          </p:sp>
          <p:cxnSp>
            <p:nvCxnSpPr>
              <p:cNvPr id="54" name="Łącznik prosty 53"/>
              <p:cNvCxnSpPr/>
              <p:nvPr/>
            </p:nvCxnSpPr>
            <p:spPr bwMode="auto">
              <a:xfrm>
                <a:off x="4238625" y="1408956"/>
                <a:ext cx="0" cy="1440160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rgbClr val="009900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5" name="Łącznik prosty 54"/>
              <p:cNvCxnSpPr/>
              <p:nvPr/>
            </p:nvCxnSpPr>
            <p:spPr bwMode="auto">
              <a:xfrm>
                <a:off x="2759993" y="1412776"/>
                <a:ext cx="0" cy="1440160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rgbClr val="009900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6" name="Łącznik prosty 55"/>
              <p:cNvCxnSpPr/>
              <p:nvPr/>
            </p:nvCxnSpPr>
            <p:spPr bwMode="auto">
              <a:xfrm>
                <a:off x="7239000" y="1408956"/>
                <a:ext cx="0" cy="1440160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rgbClr val="009900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7" name="Łącznik prosty 56"/>
              <p:cNvCxnSpPr/>
              <p:nvPr/>
            </p:nvCxnSpPr>
            <p:spPr bwMode="auto">
              <a:xfrm>
                <a:off x="5742434" y="1408956"/>
                <a:ext cx="0" cy="1440160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rgbClr val="009900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58" name="Text Box 26"/>
              <p:cNvSpPr txBox="1">
                <a:spLocks noChangeArrowheads="1"/>
              </p:cNvSpPr>
              <p:nvPr/>
            </p:nvSpPr>
            <p:spPr bwMode="auto">
              <a:xfrm>
                <a:off x="4211960" y="1124744"/>
                <a:ext cx="60960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sz="1800" i="1" dirty="0" err="1" smtClean="0">
                    <a:latin typeface="+mj-lt"/>
                  </a:rPr>
                  <a:t>T</a:t>
                </a:r>
                <a:r>
                  <a:rPr lang="pl-PL" sz="1800" dirty="0" err="1" smtClean="0">
                    <a:latin typeface="+mj-lt"/>
                  </a:rPr>
                  <a:t>-</a:t>
                </a:r>
                <a:r>
                  <a:rPr lang="pl-PL" sz="1800" i="1" dirty="0" err="1" smtClean="0">
                    <a:latin typeface="+mj-lt"/>
                    <a:sym typeface="Symbol"/>
                  </a:rPr>
                  <a:t></a:t>
                </a:r>
                <a:endParaRPr lang="pl-PL" sz="1800" i="1" dirty="0">
                  <a:latin typeface="+mj-lt"/>
                </a:endParaRPr>
              </a:p>
            </p:txBody>
          </p:sp>
          <p:sp>
            <p:nvSpPr>
              <p:cNvPr id="59" name="Text Box 26"/>
              <p:cNvSpPr txBox="1">
                <a:spLocks noChangeArrowheads="1"/>
              </p:cNvSpPr>
              <p:nvPr/>
            </p:nvSpPr>
            <p:spPr bwMode="auto">
              <a:xfrm>
                <a:off x="2771800" y="1124744"/>
                <a:ext cx="60960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sz="1800" dirty="0" smtClean="0">
                    <a:latin typeface="+mj-lt"/>
                  </a:rPr>
                  <a:t>-</a:t>
                </a:r>
                <a:r>
                  <a:rPr lang="pl-PL" sz="1800" i="1" dirty="0" smtClean="0">
                    <a:latin typeface="+mj-lt"/>
                    <a:sym typeface="Symbol"/>
                  </a:rPr>
                  <a:t></a:t>
                </a:r>
                <a:endParaRPr lang="pl-PL" sz="1800" i="1" dirty="0">
                  <a:latin typeface="+mj-lt"/>
                </a:endParaRPr>
              </a:p>
            </p:txBody>
          </p:sp>
          <p:sp>
            <p:nvSpPr>
              <p:cNvPr id="60" name="Text Box 26"/>
              <p:cNvSpPr txBox="1">
                <a:spLocks noChangeArrowheads="1"/>
              </p:cNvSpPr>
              <p:nvPr/>
            </p:nvSpPr>
            <p:spPr bwMode="auto">
              <a:xfrm>
                <a:off x="5724128" y="1124744"/>
                <a:ext cx="792088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pl-PL" sz="1800" dirty="0" smtClean="0">
                    <a:latin typeface="+mj-lt"/>
                  </a:rPr>
                  <a:t>2</a:t>
                </a:r>
                <a:r>
                  <a:rPr lang="pl-PL" sz="1800" i="1" dirty="0" smtClean="0">
                    <a:latin typeface="+mj-lt"/>
                  </a:rPr>
                  <a:t>T</a:t>
                </a:r>
                <a:r>
                  <a:rPr lang="pl-PL" sz="1800" dirty="0" smtClean="0">
                    <a:latin typeface="+mj-lt"/>
                  </a:rPr>
                  <a:t>-</a:t>
                </a:r>
                <a:r>
                  <a:rPr lang="pl-PL" sz="1800" i="1" dirty="0" smtClean="0">
                    <a:latin typeface="+mj-lt"/>
                    <a:sym typeface="Symbol"/>
                  </a:rPr>
                  <a:t></a:t>
                </a:r>
                <a:endParaRPr lang="pl-PL" sz="1800" i="1" dirty="0">
                  <a:latin typeface="+mj-lt"/>
                </a:endParaRPr>
              </a:p>
            </p:txBody>
          </p:sp>
          <p:sp>
            <p:nvSpPr>
              <p:cNvPr id="61" name="Text Box 26"/>
              <p:cNvSpPr txBox="1">
                <a:spLocks noChangeArrowheads="1"/>
              </p:cNvSpPr>
              <p:nvPr/>
            </p:nvSpPr>
            <p:spPr bwMode="auto">
              <a:xfrm>
                <a:off x="7236296" y="1124744"/>
                <a:ext cx="72008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pl-PL" sz="1800" dirty="0" smtClean="0">
                    <a:latin typeface="+mj-lt"/>
                  </a:rPr>
                  <a:t>3</a:t>
                </a:r>
                <a:r>
                  <a:rPr lang="pl-PL" sz="1800" i="1" dirty="0" smtClean="0">
                    <a:latin typeface="+mj-lt"/>
                  </a:rPr>
                  <a:t>T</a:t>
                </a:r>
                <a:r>
                  <a:rPr lang="pl-PL" sz="1800" dirty="0" smtClean="0">
                    <a:latin typeface="+mj-lt"/>
                  </a:rPr>
                  <a:t>-</a:t>
                </a:r>
                <a:r>
                  <a:rPr lang="pl-PL" sz="1800" i="1" dirty="0" smtClean="0">
                    <a:latin typeface="+mj-lt"/>
                    <a:sym typeface="Symbol"/>
                  </a:rPr>
                  <a:t></a:t>
                </a:r>
                <a:endParaRPr lang="pl-PL" sz="1800" i="1" dirty="0">
                  <a:latin typeface="+mj-lt"/>
                </a:endParaRPr>
              </a:p>
            </p:txBody>
          </p:sp>
          <p:cxnSp>
            <p:nvCxnSpPr>
              <p:cNvPr id="62" name="Łącznik prosty 61"/>
              <p:cNvCxnSpPr/>
              <p:nvPr/>
            </p:nvCxnSpPr>
            <p:spPr bwMode="auto">
              <a:xfrm>
                <a:off x="3205362" y="1747838"/>
                <a:ext cx="1512168" cy="0"/>
              </a:xfrm>
              <a:prstGeom prst="line">
                <a:avLst/>
              </a:prstGeom>
              <a:solidFill>
                <a:schemeClr val="accent1"/>
              </a:solidFill>
              <a:ln w="63500" cap="flat" cmpd="sng" algn="ctr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3" name="Łącznik prosty 62"/>
              <p:cNvCxnSpPr/>
              <p:nvPr/>
            </p:nvCxnSpPr>
            <p:spPr bwMode="auto">
              <a:xfrm>
                <a:off x="2766443" y="2581449"/>
                <a:ext cx="1512168" cy="0"/>
              </a:xfrm>
              <a:prstGeom prst="line">
                <a:avLst/>
              </a:prstGeom>
              <a:solidFill>
                <a:schemeClr val="accent1"/>
              </a:solidFill>
              <a:ln w="63500" cap="flat" cmpd="sng" algn="ctr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4" name="Łącznik prosty 63"/>
              <p:cNvCxnSpPr/>
              <p:nvPr/>
            </p:nvCxnSpPr>
            <p:spPr bwMode="auto">
              <a:xfrm>
                <a:off x="4244158" y="2581449"/>
                <a:ext cx="1512168" cy="0"/>
              </a:xfrm>
              <a:prstGeom prst="line">
                <a:avLst/>
              </a:prstGeom>
              <a:solidFill>
                <a:schemeClr val="accent1"/>
              </a:solidFill>
              <a:ln w="63500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5" name="Łącznik prosty 64"/>
              <p:cNvCxnSpPr/>
              <p:nvPr/>
            </p:nvCxnSpPr>
            <p:spPr bwMode="auto">
              <a:xfrm>
                <a:off x="4699845" y="1752402"/>
                <a:ext cx="1512168" cy="0"/>
              </a:xfrm>
              <a:prstGeom prst="line">
                <a:avLst/>
              </a:prstGeom>
              <a:solidFill>
                <a:schemeClr val="accent1"/>
              </a:solidFill>
              <a:ln w="63500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66" name="Line 15"/>
              <p:cNvSpPr>
                <a:spLocks noChangeShapeType="1"/>
              </p:cNvSpPr>
              <p:nvPr/>
            </p:nvSpPr>
            <p:spPr bwMode="auto">
              <a:xfrm>
                <a:off x="6207125" y="1645568"/>
                <a:ext cx="0" cy="1524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67" name="Line 13"/>
              <p:cNvSpPr>
                <a:spLocks noChangeShapeType="1"/>
              </p:cNvSpPr>
              <p:nvPr/>
            </p:nvSpPr>
            <p:spPr bwMode="auto">
              <a:xfrm>
                <a:off x="4716463" y="1645568"/>
                <a:ext cx="0" cy="1524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68" name="Line 13"/>
              <p:cNvSpPr>
                <a:spLocks noChangeShapeType="1"/>
              </p:cNvSpPr>
              <p:nvPr/>
            </p:nvSpPr>
            <p:spPr bwMode="auto">
              <a:xfrm>
                <a:off x="4251946" y="2484512"/>
                <a:ext cx="0" cy="1524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69" name="Line 13"/>
              <p:cNvSpPr>
                <a:spLocks noChangeShapeType="1"/>
              </p:cNvSpPr>
              <p:nvPr/>
            </p:nvSpPr>
            <p:spPr bwMode="auto">
              <a:xfrm>
                <a:off x="5741368" y="2486893"/>
                <a:ext cx="0" cy="1524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70" name="Line 11"/>
              <p:cNvSpPr>
                <a:spLocks noChangeShapeType="1"/>
              </p:cNvSpPr>
              <p:nvPr/>
            </p:nvSpPr>
            <p:spPr bwMode="auto">
              <a:xfrm>
                <a:off x="2761283" y="2484512"/>
                <a:ext cx="0" cy="1524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71" name="Line 11"/>
              <p:cNvSpPr>
                <a:spLocks noChangeShapeType="1"/>
              </p:cNvSpPr>
              <p:nvPr/>
            </p:nvSpPr>
            <p:spPr bwMode="auto">
              <a:xfrm>
                <a:off x="3225800" y="1645568"/>
                <a:ext cx="0" cy="1524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</p:grpSp>
        <p:graphicFrame>
          <p:nvGraphicFramePr>
            <p:cNvPr id="110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72804796"/>
                </p:ext>
              </p:extLst>
            </p:nvPr>
          </p:nvGraphicFramePr>
          <p:xfrm>
            <a:off x="3635896" y="3140968"/>
            <a:ext cx="1167840" cy="3549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84602" name="Równanie" r:id="rId4" imgW="583920" imgH="177480" progId="Equation.3">
                    <p:embed/>
                  </p:oleObj>
                </mc:Choice>
                <mc:Fallback>
                  <p:oleObj name="Równanie" r:id="rId4" imgW="583920" imgH="177480" progId="Equation.3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35896" y="3140968"/>
                          <a:ext cx="1167840" cy="354960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" name="Grupa 5"/>
          <p:cNvGrpSpPr/>
          <p:nvPr/>
        </p:nvGrpSpPr>
        <p:grpSpPr>
          <a:xfrm>
            <a:off x="755576" y="836712"/>
            <a:ext cx="7635875" cy="5904656"/>
            <a:chOff x="755576" y="836712"/>
            <a:chExt cx="7635875" cy="5904656"/>
          </a:xfrm>
        </p:grpSpPr>
        <p:grpSp>
          <p:nvGrpSpPr>
            <p:cNvPr id="5" name="Grupa 4"/>
            <p:cNvGrpSpPr/>
            <p:nvPr/>
          </p:nvGrpSpPr>
          <p:grpSpPr>
            <a:xfrm>
              <a:off x="755576" y="3989388"/>
              <a:ext cx="7635875" cy="2442408"/>
              <a:chOff x="755576" y="3989388"/>
              <a:chExt cx="7635875" cy="2442408"/>
            </a:xfrm>
          </p:grpSpPr>
          <p:sp>
            <p:nvSpPr>
              <p:cNvPr id="39943" name="Line 4"/>
              <p:cNvSpPr>
                <a:spLocks noChangeShapeType="1"/>
              </p:cNvSpPr>
              <p:nvPr/>
            </p:nvSpPr>
            <p:spPr bwMode="auto">
              <a:xfrm>
                <a:off x="1371600" y="5334000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30" name="Line 4"/>
              <p:cNvSpPr>
                <a:spLocks noChangeShapeType="1"/>
              </p:cNvSpPr>
              <p:nvPr/>
            </p:nvSpPr>
            <p:spPr bwMode="auto">
              <a:xfrm>
                <a:off x="1371600" y="5334000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73" name="Line 78"/>
              <p:cNvSpPr>
                <a:spLocks noChangeShapeType="1"/>
              </p:cNvSpPr>
              <p:nvPr/>
            </p:nvSpPr>
            <p:spPr bwMode="auto">
              <a:xfrm>
                <a:off x="4832276" y="5910064"/>
                <a:ext cx="0" cy="15240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74" name="Line 81"/>
              <p:cNvSpPr>
                <a:spLocks noChangeShapeType="1"/>
              </p:cNvSpPr>
              <p:nvPr/>
            </p:nvSpPr>
            <p:spPr bwMode="auto">
              <a:xfrm>
                <a:off x="3736901" y="5900539"/>
                <a:ext cx="0" cy="15240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75" name="Line 82"/>
              <p:cNvSpPr>
                <a:spLocks noChangeShapeType="1"/>
              </p:cNvSpPr>
              <p:nvPr/>
            </p:nvSpPr>
            <p:spPr bwMode="auto">
              <a:xfrm>
                <a:off x="7061126" y="5919589"/>
                <a:ext cx="0" cy="15240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76" name="Line 83"/>
              <p:cNvSpPr>
                <a:spLocks noChangeShapeType="1"/>
              </p:cNvSpPr>
              <p:nvPr/>
            </p:nvSpPr>
            <p:spPr bwMode="auto">
              <a:xfrm>
                <a:off x="5965751" y="5919589"/>
                <a:ext cx="0" cy="15240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77" name="Line 31"/>
              <p:cNvSpPr>
                <a:spLocks noChangeShapeType="1"/>
              </p:cNvSpPr>
              <p:nvPr/>
            </p:nvSpPr>
            <p:spPr bwMode="auto">
              <a:xfrm>
                <a:off x="755576" y="6062464"/>
                <a:ext cx="762000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78" name="Line 34"/>
              <p:cNvSpPr>
                <a:spLocks noChangeShapeType="1"/>
              </p:cNvSpPr>
              <p:nvPr/>
            </p:nvSpPr>
            <p:spPr bwMode="auto">
              <a:xfrm>
                <a:off x="2101776" y="5900539"/>
                <a:ext cx="0" cy="1524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79" name="Line 37"/>
              <p:cNvSpPr>
                <a:spLocks noChangeShapeType="1"/>
              </p:cNvSpPr>
              <p:nvPr/>
            </p:nvSpPr>
            <p:spPr bwMode="auto">
              <a:xfrm>
                <a:off x="4336976" y="5900539"/>
                <a:ext cx="0" cy="1524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80" name="Line 39"/>
              <p:cNvSpPr>
                <a:spLocks noChangeShapeType="1"/>
              </p:cNvSpPr>
              <p:nvPr/>
            </p:nvSpPr>
            <p:spPr bwMode="auto">
              <a:xfrm>
                <a:off x="5454576" y="5900539"/>
                <a:ext cx="0" cy="1524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81" name="Line 40"/>
              <p:cNvSpPr>
                <a:spLocks noChangeShapeType="1"/>
              </p:cNvSpPr>
              <p:nvPr/>
            </p:nvSpPr>
            <p:spPr bwMode="auto">
              <a:xfrm>
                <a:off x="7689776" y="5910064"/>
                <a:ext cx="0" cy="1524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82" name="Line 41"/>
              <p:cNvSpPr>
                <a:spLocks noChangeShapeType="1"/>
              </p:cNvSpPr>
              <p:nvPr/>
            </p:nvSpPr>
            <p:spPr bwMode="auto">
              <a:xfrm>
                <a:off x="6572176" y="5900539"/>
                <a:ext cx="0" cy="1524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83" name="Text Box 46"/>
              <p:cNvSpPr txBox="1">
                <a:spLocks noChangeArrowheads="1"/>
              </p:cNvSpPr>
              <p:nvPr/>
            </p:nvSpPr>
            <p:spPr bwMode="auto">
              <a:xfrm>
                <a:off x="4184576" y="6062464"/>
                <a:ext cx="312906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1800" i="1" dirty="0">
                    <a:latin typeface="+mj-lt"/>
                  </a:rPr>
                  <a:t>T</a:t>
                </a:r>
              </a:p>
            </p:txBody>
          </p:sp>
          <p:sp>
            <p:nvSpPr>
              <p:cNvPr id="84" name="Text Box 47"/>
              <p:cNvSpPr txBox="1">
                <a:spLocks noChangeArrowheads="1"/>
              </p:cNvSpPr>
              <p:nvPr/>
            </p:nvSpPr>
            <p:spPr bwMode="auto">
              <a:xfrm>
                <a:off x="5175176" y="6062464"/>
                <a:ext cx="60960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sz="1800" dirty="0">
                    <a:latin typeface="+mj-lt"/>
                  </a:rPr>
                  <a:t>2</a:t>
                </a:r>
                <a:r>
                  <a:rPr lang="pl-PL" sz="1800" i="1" dirty="0">
                    <a:latin typeface="+mj-lt"/>
                  </a:rPr>
                  <a:t>T</a:t>
                </a:r>
              </a:p>
            </p:txBody>
          </p:sp>
          <p:sp>
            <p:nvSpPr>
              <p:cNvPr id="85" name="Text Box 48"/>
              <p:cNvSpPr txBox="1">
                <a:spLocks noChangeArrowheads="1"/>
              </p:cNvSpPr>
              <p:nvPr/>
            </p:nvSpPr>
            <p:spPr bwMode="auto">
              <a:xfrm>
                <a:off x="6318176" y="6062464"/>
                <a:ext cx="60960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sz="1800" dirty="0">
                    <a:latin typeface="+mj-lt"/>
                  </a:rPr>
                  <a:t>3</a:t>
                </a:r>
                <a:r>
                  <a:rPr lang="pl-PL" sz="1800" i="1" dirty="0">
                    <a:latin typeface="+mj-lt"/>
                  </a:rPr>
                  <a:t>T</a:t>
                </a:r>
              </a:p>
            </p:txBody>
          </p:sp>
          <p:sp>
            <p:nvSpPr>
              <p:cNvPr id="86" name="Text Box 49"/>
              <p:cNvSpPr txBox="1">
                <a:spLocks noChangeArrowheads="1"/>
              </p:cNvSpPr>
              <p:nvPr/>
            </p:nvSpPr>
            <p:spPr bwMode="auto">
              <a:xfrm>
                <a:off x="7384976" y="6052939"/>
                <a:ext cx="60960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sz="1800" dirty="0">
                    <a:latin typeface="+mj-lt"/>
                  </a:rPr>
                  <a:t>4</a:t>
                </a:r>
                <a:r>
                  <a:rPr lang="pl-PL" sz="1800" i="1" dirty="0">
                    <a:latin typeface="+mj-lt"/>
                  </a:rPr>
                  <a:t>T</a:t>
                </a:r>
              </a:p>
            </p:txBody>
          </p:sp>
          <p:sp>
            <p:nvSpPr>
              <p:cNvPr id="87" name="Text Box 52"/>
              <p:cNvSpPr txBox="1">
                <a:spLocks noChangeArrowheads="1"/>
              </p:cNvSpPr>
              <p:nvPr/>
            </p:nvSpPr>
            <p:spPr bwMode="auto">
              <a:xfrm>
                <a:off x="7994576" y="5519539"/>
                <a:ext cx="396875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sz="1800" i="1" dirty="0">
                    <a:latin typeface="+mj-lt"/>
                  </a:rPr>
                  <a:t>t</a:t>
                </a:r>
              </a:p>
            </p:txBody>
          </p:sp>
          <p:sp>
            <p:nvSpPr>
              <p:cNvPr id="88" name="Freeform 65"/>
              <p:cNvSpPr>
                <a:spLocks/>
              </p:cNvSpPr>
              <p:nvPr/>
            </p:nvSpPr>
            <p:spPr bwMode="auto">
              <a:xfrm>
                <a:off x="984176" y="4605139"/>
                <a:ext cx="1104900" cy="1066800"/>
              </a:xfrm>
              <a:custGeom>
                <a:avLst/>
                <a:gdLst>
                  <a:gd name="T0" fmla="*/ 0 w 720"/>
                  <a:gd name="T1" fmla="*/ 0 h 672"/>
                  <a:gd name="T2" fmla="*/ 314 w 720"/>
                  <a:gd name="T3" fmla="*/ 0 h 672"/>
                  <a:gd name="T4" fmla="*/ 314 w 720"/>
                  <a:gd name="T5" fmla="*/ 672 h 672"/>
                  <a:gd name="T6" fmla="*/ 673 w 720"/>
                  <a:gd name="T7" fmla="*/ 672 h 672"/>
                  <a:gd name="T8" fmla="*/ 673 w 720"/>
                  <a:gd name="T9" fmla="*/ 0 h 6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0"/>
                  <a:gd name="T16" fmla="*/ 0 h 672"/>
                  <a:gd name="T17" fmla="*/ 720 w 720"/>
                  <a:gd name="T18" fmla="*/ 672 h 6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0" h="672">
                    <a:moveTo>
                      <a:pt x="0" y="0"/>
                    </a:moveTo>
                    <a:lnTo>
                      <a:pt x="336" y="0"/>
                    </a:lnTo>
                    <a:lnTo>
                      <a:pt x="336" y="672"/>
                    </a:lnTo>
                    <a:lnTo>
                      <a:pt x="720" y="672"/>
                    </a:lnTo>
                    <a:lnTo>
                      <a:pt x="720" y="0"/>
                    </a:lnTo>
                  </a:path>
                </a:pathLst>
              </a:custGeom>
              <a:noFill/>
              <a:ln w="28575" cmpd="sng">
                <a:solidFill>
                  <a:srgbClr val="0000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89" name="Freeform 67"/>
              <p:cNvSpPr>
                <a:spLocks/>
              </p:cNvSpPr>
              <p:nvPr/>
            </p:nvSpPr>
            <p:spPr bwMode="auto">
              <a:xfrm>
                <a:off x="2098601" y="4605139"/>
                <a:ext cx="1104900" cy="1066800"/>
              </a:xfrm>
              <a:custGeom>
                <a:avLst/>
                <a:gdLst>
                  <a:gd name="T0" fmla="*/ 0 w 720"/>
                  <a:gd name="T1" fmla="*/ 0 h 672"/>
                  <a:gd name="T2" fmla="*/ 314 w 720"/>
                  <a:gd name="T3" fmla="*/ 0 h 672"/>
                  <a:gd name="T4" fmla="*/ 314 w 720"/>
                  <a:gd name="T5" fmla="*/ 672 h 672"/>
                  <a:gd name="T6" fmla="*/ 673 w 720"/>
                  <a:gd name="T7" fmla="*/ 672 h 672"/>
                  <a:gd name="T8" fmla="*/ 673 w 720"/>
                  <a:gd name="T9" fmla="*/ 0 h 6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0"/>
                  <a:gd name="T16" fmla="*/ 0 h 672"/>
                  <a:gd name="T17" fmla="*/ 720 w 720"/>
                  <a:gd name="T18" fmla="*/ 672 h 6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0" h="672">
                    <a:moveTo>
                      <a:pt x="0" y="0"/>
                    </a:moveTo>
                    <a:lnTo>
                      <a:pt x="336" y="0"/>
                    </a:lnTo>
                    <a:lnTo>
                      <a:pt x="336" y="672"/>
                    </a:lnTo>
                    <a:lnTo>
                      <a:pt x="720" y="672"/>
                    </a:lnTo>
                    <a:lnTo>
                      <a:pt x="720" y="0"/>
                    </a:lnTo>
                  </a:path>
                </a:pathLst>
              </a:custGeom>
              <a:noFill/>
              <a:ln w="28575" cmpd="sng">
                <a:solidFill>
                  <a:srgbClr val="0000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90" name="Freeform 68"/>
              <p:cNvSpPr>
                <a:spLocks/>
              </p:cNvSpPr>
              <p:nvPr/>
            </p:nvSpPr>
            <p:spPr bwMode="auto">
              <a:xfrm>
                <a:off x="3193976" y="4605139"/>
                <a:ext cx="1104900" cy="1066800"/>
              </a:xfrm>
              <a:custGeom>
                <a:avLst/>
                <a:gdLst>
                  <a:gd name="T0" fmla="*/ 0 w 720"/>
                  <a:gd name="T1" fmla="*/ 0 h 672"/>
                  <a:gd name="T2" fmla="*/ 314 w 720"/>
                  <a:gd name="T3" fmla="*/ 0 h 672"/>
                  <a:gd name="T4" fmla="*/ 314 w 720"/>
                  <a:gd name="T5" fmla="*/ 672 h 672"/>
                  <a:gd name="T6" fmla="*/ 673 w 720"/>
                  <a:gd name="T7" fmla="*/ 672 h 672"/>
                  <a:gd name="T8" fmla="*/ 673 w 720"/>
                  <a:gd name="T9" fmla="*/ 0 h 6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0"/>
                  <a:gd name="T16" fmla="*/ 0 h 672"/>
                  <a:gd name="T17" fmla="*/ 720 w 720"/>
                  <a:gd name="T18" fmla="*/ 672 h 6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0" h="672">
                    <a:moveTo>
                      <a:pt x="0" y="0"/>
                    </a:moveTo>
                    <a:lnTo>
                      <a:pt x="336" y="0"/>
                    </a:lnTo>
                    <a:lnTo>
                      <a:pt x="336" y="672"/>
                    </a:lnTo>
                    <a:lnTo>
                      <a:pt x="720" y="672"/>
                    </a:lnTo>
                    <a:lnTo>
                      <a:pt x="720" y="0"/>
                    </a:lnTo>
                  </a:path>
                </a:pathLst>
              </a:custGeom>
              <a:noFill/>
              <a:ln w="28575" cmpd="sng">
                <a:solidFill>
                  <a:srgbClr val="0000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91" name="Freeform 69"/>
              <p:cNvSpPr>
                <a:spLocks/>
              </p:cNvSpPr>
              <p:nvPr/>
            </p:nvSpPr>
            <p:spPr bwMode="auto">
              <a:xfrm>
                <a:off x="4308401" y="4595614"/>
                <a:ext cx="1104900" cy="1066800"/>
              </a:xfrm>
              <a:custGeom>
                <a:avLst/>
                <a:gdLst>
                  <a:gd name="T0" fmla="*/ 0 w 720"/>
                  <a:gd name="T1" fmla="*/ 0 h 672"/>
                  <a:gd name="T2" fmla="*/ 314 w 720"/>
                  <a:gd name="T3" fmla="*/ 0 h 672"/>
                  <a:gd name="T4" fmla="*/ 314 w 720"/>
                  <a:gd name="T5" fmla="*/ 672 h 672"/>
                  <a:gd name="T6" fmla="*/ 673 w 720"/>
                  <a:gd name="T7" fmla="*/ 672 h 672"/>
                  <a:gd name="T8" fmla="*/ 673 w 720"/>
                  <a:gd name="T9" fmla="*/ 0 h 6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0"/>
                  <a:gd name="T16" fmla="*/ 0 h 672"/>
                  <a:gd name="T17" fmla="*/ 720 w 720"/>
                  <a:gd name="T18" fmla="*/ 672 h 6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0" h="672">
                    <a:moveTo>
                      <a:pt x="0" y="0"/>
                    </a:moveTo>
                    <a:lnTo>
                      <a:pt x="336" y="0"/>
                    </a:lnTo>
                    <a:lnTo>
                      <a:pt x="336" y="672"/>
                    </a:lnTo>
                    <a:lnTo>
                      <a:pt x="720" y="672"/>
                    </a:lnTo>
                    <a:lnTo>
                      <a:pt x="720" y="0"/>
                    </a:lnTo>
                  </a:path>
                </a:pathLst>
              </a:custGeom>
              <a:noFill/>
              <a:ln w="28575" cmpd="sng">
                <a:solidFill>
                  <a:srgbClr val="0000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92" name="Freeform 70"/>
              <p:cNvSpPr>
                <a:spLocks/>
              </p:cNvSpPr>
              <p:nvPr/>
            </p:nvSpPr>
            <p:spPr bwMode="auto">
              <a:xfrm>
                <a:off x="5403776" y="4605139"/>
                <a:ext cx="1104900" cy="1066800"/>
              </a:xfrm>
              <a:custGeom>
                <a:avLst/>
                <a:gdLst>
                  <a:gd name="T0" fmla="*/ 0 w 720"/>
                  <a:gd name="T1" fmla="*/ 0 h 672"/>
                  <a:gd name="T2" fmla="*/ 314 w 720"/>
                  <a:gd name="T3" fmla="*/ 0 h 672"/>
                  <a:gd name="T4" fmla="*/ 314 w 720"/>
                  <a:gd name="T5" fmla="*/ 672 h 672"/>
                  <a:gd name="T6" fmla="*/ 673 w 720"/>
                  <a:gd name="T7" fmla="*/ 672 h 672"/>
                  <a:gd name="T8" fmla="*/ 673 w 720"/>
                  <a:gd name="T9" fmla="*/ 0 h 6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0"/>
                  <a:gd name="T16" fmla="*/ 0 h 672"/>
                  <a:gd name="T17" fmla="*/ 720 w 720"/>
                  <a:gd name="T18" fmla="*/ 672 h 6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0" h="672">
                    <a:moveTo>
                      <a:pt x="0" y="0"/>
                    </a:moveTo>
                    <a:lnTo>
                      <a:pt x="336" y="0"/>
                    </a:lnTo>
                    <a:lnTo>
                      <a:pt x="336" y="672"/>
                    </a:lnTo>
                    <a:lnTo>
                      <a:pt x="720" y="672"/>
                    </a:lnTo>
                    <a:lnTo>
                      <a:pt x="720" y="0"/>
                    </a:lnTo>
                  </a:path>
                </a:pathLst>
              </a:custGeom>
              <a:noFill/>
              <a:ln w="28575" cmpd="sng">
                <a:solidFill>
                  <a:srgbClr val="0000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93" name="Freeform 71"/>
              <p:cNvSpPr>
                <a:spLocks/>
              </p:cNvSpPr>
              <p:nvPr/>
            </p:nvSpPr>
            <p:spPr bwMode="auto">
              <a:xfrm>
                <a:off x="6508676" y="4595614"/>
                <a:ext cx="1104900" cy="1066800"/>
              </a:xfrm>
              <a:custGeom>
                <a:avLst/>
                <a:gdLst>
                  <a:gd name="T0" fmla="*/ 0 w 720"/>
                  <a:gd name="T1" fmla="*/ 0 h 672"/>
                  <a:gd name="T2" fmla="*/ 314 w 720"/>
                  <a:gd name="T3" fmla="*/ 0 h 672"/>
                  <a:gd name="T4" fmla="*/ 314 w 720"/>
                  <a:gd name="T5" fmla="*/ 672 h 672"/>
                  <a:gd name="T6" fmla="*/ 673 w 720"/>
                  <a:gd name="T7" fmla="*/ 672 h 672"/>
                  <a:gd name="T8" fmla="*/ 673 w 720"/>
                  <a:gd name="T9" fmla="*/ 0 h 6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0"/>
                  <a:gd name="T16" fmla="*/ 0 h 672"/>
                  <a:gd name="T17" fmla="*/ 720 w 720"/>
                  <a:gd name="T18" fmla="*/ 672 h 6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0" h="672">
                    <a:moveTo>
                      <a:pt x="0" y="0"/>
                    </a:moveTo>
                    <a:lnTo>
                      <a:pt x="336" y="0"/>
                    </a:lnTo>
                    <a:lnTo>
                      <a:pt x="336" y="672"/>
                    </a:lnTo>
                    <a:lnTo>
                      <a:pt x="720" y="672"/>
                    </a:lnTo>
                    <a:lnTo>
                      <a:pt x="720" y="0"/>
                    </a:lnTo>
                  </a:path>
                </a:pathLst>
              </a:custGeom>
              <a:noFill/>
              <a:ln w="28575" cmpd="sng">
                <a:solidFill>
                  <a:srgbClr val="0000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94" name="Line 42"/>
              <p:cNvSpPr>
                <a:spLocks noChangeShapeType="1"/>
              </p:cNvSpPr>
              <p:nvPr/>
            </p:nvSpPr>
            <p:spPr bwMode="auto">
              <a:xfrm flipV="1">
                <a:off x="3203501" y="4147939"/>
                <a:ext cx="0" cy="21336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95" name="Text Box 50"/>
              <p:cNvSpPr txBox="1">
                <a:spLocks noChangeArrowheads="1"/>
              </p:cNvSpPr>
              <p:nvPr/>
            </p:nvSpPr>
            <p:spPr bwMode="auto">
              <a:xfrm>
                <a:off x="2670101" y="4376539"/>
                <a:ext cx="429926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1800" dirty="0">
                    <a:latin typeface="+mj-lt"/>
                  </a:rPr>
                  <a:t>+1</a:t>
                </a:r>
              </a:p>
            </p:txBody>
          </p:sp>
          <p:sp>
            <p:nvSpPr>
              <p:cNvPr id="96" name="Text Box 51"/>
              <p:cNvSpPr txBox="1">
                <a:spLocks noChangeArrowheads="1"/>
              </p:cNvSpPr>
              <p:nvPr/>
            </p:nvSpPr>
            <p:spPr bwMode="auto">
              <a:xfrm>
                <a:off x="2748984" y="5630148"/>
                <a:ext cx="504056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pl-PL" sz="1800" dirty="0" smtClean="0">
                    <a:latin typeface="+mj-lt"/>
                    <a:sym typeface="Symbol"/>
                  </a:rPr>
                  <a:t></a:t>
                </a:r>
                <a:r>
                  <a:rPr lang="pl-PL" sz="1800" baseline="30000" dirty="0" smtClean="0">
                    <a:latin typeface="+mj-lt"/>
                    <a:sym typeface="Symbol"/>
                  </a:rPr>
                  <a:t>2</a:t>
                </a:r>
                <a:endParaRPr lang="pl-PL" sz="1800" baseline="30000" dirty="0">
                  <a:latin typeface="+mj-lt"/>
                </a:endParaRPr>
              </a:p>
            </p:txBody>
          </p:sp>
          <p:sp>
            <p:nvSpPr>
              <p:cNvPr id="97" name="Line 32"/>
              <p:cNvSpPr>
                <a:spLocks noChangeShapeType="1"/>
              </p:cNvSpPr>
              <p:nvPr/>
            </p:nvSpPr>
            <p:spPr bwMode="auto">
              <a:xfrm>
                <a:off x="3203501" y="5910064"/>
                <a:ext cx="0" cy="1524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98" name="Line 72"/>
              <p:cNvSpPr>
                <a:spLocks noChangeShapeType="1"/>
              </p:cNvSpPr>
              <p:nvPr/>
            </p:nvSpPr>
            <p:spPr bwMode="auto">
              <a:xfrm rot="16200000">
                <a:off x="3279701" y="5605264"/>
                <a:ext cx="0" cy="1524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99" name="Text Box 74"/>
              <p:cNvSpPr txBox="1">
                <a:spLocks noChangeArrowheads="1"/>
              </p:cNvSpPr>
              <p:nvPr/>
            </p:nvSpPr>
            <p:spPr bwMode="auto">
              <a:xfrm>
                <a:off x="1898576" y="6062464"/>
                <a:ext cx="468398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1800" i="1" dirty="0">
                    <a:latin typeface="+mj-lt"/>
                  </a:rPr>
                  <a:t>−</a:t>
                </a:r>
                <a:r>
                  <a:rPr lang="pl-PL" sz="1800" i="1" dirty="0" smtClean="0">
                    <a:latin typeface="+mj-lt"/>
                  </a:rPr>
                  <a:t>T</a:t>
                </a:r>
                <a:endParaRPr lang="pl-PL" sz="1800" i="1" dirty="0">
                  <a:latin typeface="+mj-lt"/>
                </a:endParaRPr>
              </a:p>
            </p:txBody>
          </p:sp>
          <p:graphicFrame>
            <p:nvGraphicFramePr>
              <p:cNvPr id="100" name="Object 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290624615"/>
                  </p:ext>
                </p:extLst>
              </p:nvPr>
            </p:nvGraphicFramePr>
            <p:xfrm>
              <a:off x="3376613" y="3989388"/>
              <a:ext cx="822150" cy="4000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84603" name="Equation" r:id="rId6" imgW="469800" imgH="228600" progId="Equation.3">
                      <p:embed/>
                    </p:oleObj>
                  </mc:Choice>
                  <mc:Fallback>
                    <p:oleObj name="Equation" r:id="rId6" imgW="469800" imgH="228600" progId="Equation.3">
                      <p:embed/>
                      <p:pic>
                        <p:nvPicPr>
                          <p:cNvPr id="0" name="Object 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376613" y="3989388"/>
                            <a:ext cx="822150" cy="40005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01" name="Text Box 86"/>
              <p:cNvSpPr txBox="1">
                <a:spLocks noChangeArrowheads="1"/>
              </p:cNvSpPr>
              <p:nvPr/>
            </p:nvSpPr>
            <p:spPr bwMode="auto">
              <a:xfrm>
                <a:off x="3422576" y="6062464"/>
                <a:ext cx="685800" cy="3667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sz="1800" i="1" dirty="0">
                    <a:latin typeface="+mj-lt"/>
                  </a:rPr>
                  <a:t>T-</a:t>
                </a:r>
                <a:r>
                  <a:rPr lang="pl-PL" sz="1800" i="1" dirty="0">
                    <a:latin typeface="+mj-lt"/>
                    <a:sym typeface="Symbol" pitchFamily="18" charset="2"/>
                  </a:rPr>
                  <a:t></a:t>
                </a:r>
                <a:endParaRPr lang="pl-PL" sz="1800" i="1" dirty="0">
                  <a:latin typeface="+mj-lt"/>
                </a:endParaRPr>
              </a:p>
            </p:txBody>
          </p:sp>
          <p:sp>
            <p:nvSpPr>
              <p:cNvPr id="102" name="Text Box 87"/>
              <p:cNvSpPr txBox="1">
                <a:spLocks noChangeArrowheads="1"/>
              </p:cNvSpPr>
              <p:nvPr/>
            </p:nvSpPr>
            <p:spPr bwMode="auto">
              <a:xfrm>
                <a:off x="4565576" y="6062464"/>
                <a:ext cx="685800" cy="3667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sz="1800" dirty="0">
                    <a:latin typeface="+mj-lt"/>
                  </a:rPr>
                  <a:t>2</a:t>
                </a:r>
                <a:r>
                  <a:rPr lang="pl-PL" sz="1800" i="1" dirty="0">
                    <a:latin typeface="+mj-lt"/>
                  </a:rPr>
                  <a:t>T-</a:t>
                </a:r>
                <a:r>
                  <a:rPr lang="pl-PL" sz="1800" i="1" dirty="0">
                    <a:latin typeface="+mj-lt"/>
                    <a:sym typeface="Symbol" pitchFamily="18" charset="2"/>
                  </a:rPr>
                  <a:t></a:t>
                </a:r>
                <a:endParaRPr lang="pl-PL" sz="1800" i="1" dirty="0">
                  <a:latin typeface="+mj-lt"/>
                </a:endParaRPr>
              </a:p>
            </p:txBody>
          </p:sp>
          <p:sp>
            <p:nvSpPr>
              <p:cNvPr id="103" name="Text Box 88"/>
              <p:cNvSpPr txBox="1">
                <a:spLocks noChangeArrowheads="1"/>
              </p:cNvSpPr>
              <p:nvPr/>
            </p:nvSpPr>
            <p:spPr bwMode="auto">
              <a:xfrm>
                <a:off x="5708576" y="6062464"/>
                <a:ext cx="685800" cy="3667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sz="1800" dirty="0">
                    <a:latin typeface="+mj-lt"/>
                  </a:rPr>
                  <a:t>3</a:t>
                </a:r>
                <a:r>
                  <a:rPr lang="pl-PL" sz="1800" i="1" dirty="0">
                    <a:latin typeface="+mj-lt"/>
                  </a:rPr>
                  <a:t>T-</a:t>
                </a:r>
                <a:r>
                  <a:rPr lang="pl-PL" sz="1800" i="1" dirty="0">
                    <a:latin typeface="+mj-lt"/>
                    <a:sym typeface="Symbol" pitchFamily="18" charset="2"/>
                  </a:rPr>
                  <a:t></a:t>
                </a:r>
                <a:endParaRPr lang="pl-PL" sz="1800" i="1" dirty="0">
                  <a:latin typeface="+mj-lt"/>
                </a:endParaRPr>
              </a:p>
            </p:txBody>
          </p:sp>
          <p:sp>
            <p:nvSpPr>
              <p:cNvPr id="104" name="Line 89"/>
              <p:cNvSpPr>
                <a:spLocks noChangeShapeType="1"/>
              </p:cNvSpPr>
              <p:nvPr/>
            </p:nvSpPr>
            <p:spPr bwMode="auto">
              <a:xfrm>
                <a:off x="4794176" y="5205214"/>
                <a:ext cx="609600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 type="stealth" w="med" len="med"/>
                <a:tailEnd type="stealth" w="med" len="med"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05" name="Text Box 90"/>
              <p:cNvSpPr txBox="1">
                <a:spLocks noChangeArrowheads="1"/>
              </p:cNvSpPr>
              <p:nvPr/>
            </p:nvSpPr>
            <p:spPr bwMode="auto">
              <a:xfrm>
                <a:off x="4946576" y="4838502"/>
                <a:ext cx="304800" cy="3667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sz="1800" b="1" i="1" dirty="0">
                    <a:latin typeface="+mj-lt"/>
                    <a:sym typeface="Symbol" pitchFamily="18" charset="2"/>
                  </a:rPr>
                  <a:t></a:t>
                </a:r>
                <a:endParaRPr lang="pl-PL" sz="1800" b="1" i="1" dirty="0">
                  <a:latin typeface="+mj-lt"/>
                </a:endParaRPr>
              </a:p>
            </p:txBody>
          </p:sp>
          <p:sp>
            <p:nvSpPr>
              <p:cNvPr id="106" name="Line 91"/>
              <p:cNvSpPr>
                <a:spLocks noChangeShapeType="1"/>
              </p:cNvSpPr>
              <p:nvPr/>
            </p:nvSpPr>
            <p:spPr bwMode="auto">
              <a:xfrm>
                <a:off x="7003976" y="5205214"/>
                <a:ext cx="609600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 type="stealth" w="med" len="med"/>
                <a:tailEnd type="stealth" w="med" len="med"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07" name="Text Box 92"/>
              <p:cNvSpPr txBox="1">
                <a:spLocks noChangeArrowheads="1"/>
              </p:cNvSpPr>
              <p:nvPr/>
            </p:nvSpPr>
            <p:spPr bwMode="auto">
              <a:xfrm>
                <a:off x="7156376" y="4838502"/>
                <a:ext cx="304800" cy="3667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sz="1800" b="1" i="1" dirty="0">
                    <a:latin typeface="+mj-lt"/>
                    <a:sym typeface="Symbol" pitchFamily="18" charset="2"/>
                  </a:rPr>
                  <a:t></a:t>
                </a:r>
                <a:endParaRPr lang="pl-PL" sz="1800" b="1" i="1" dirty="0">
                  <a:latin typeface="+mj-lt"/>
                </a:endParaRPr>
              </a:p>
            </p:txBody>
          </p:sp>
          <p:sp>
            <p:nvSpPr>
              <p:cNvPr id="108" name="Line 93"/>
              <p:cNvSpPr>
                <a:spLocks noChangeShapeType="1"/>
              </p:cNvSpPr>
              <p:nvPr/>
            </p:nvSpPr>
            <p:spPr bwMode="auto">
              <a:xfrm>
                <a:off x="1508051" y="5205214"/>
                <a:ext cx="609600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 type="stealth" w="med" len="med"/>
                <a:tailEnd type="stealth" w="med" len="med"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09" name="Text Box 94"/>
              <p:cNvSpPr txBox="1">
                <a:spLocks noChangeArrowheads="1"/>
              </p:cNvSpPr>
              <p:nvPr/>
            </p:nvSpPr>
            <p:spPr bwMode="auto">
              <a:xfrm>
                <a:off x="1660451" y="4838502"/>
                <a:ext cx="304800" cy="3667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sz="1800" b="1" i="1" dirty="0">
                    <a:latin typeface="+mj-lt"/>
                    <a:sym typeface="Symbol" pitchFamily="18" charset="2"/>
                  </a:rPr>
                  <a:t></a:t>
                </a:r>
                <a:endParaRPr lang="pl-PL" sz="1800" b="1" i="1" dirty="0">
                  <a:latin typeface="+mj-lt"/>
                </a:endParaRPr>
              </a:p>
            </p:txBody>
          </p:sp>
          <p:sp>
            <p:nvSpPr>
              <p:cNvPr id="111" name="Freeform 99" descr="Jasny ukośny w górę"/>
              <p:cNvSpPr>
                <a:spLocks/>
              </p:cNvSpPr>
              <p:nvPr/>
            </p:nvSpPr>
            <p:spPr bwMode="auto">
              <a:xfrm>
                <a:off x="3203501" y="4624189"/>
                <a:ext cx="1095375" cy="1420813"/>
              </a:xfrm>
              <a:custGeom>
                <a:avLst/>
                <a:gdLst>
                  <a:gd name="T0" fmla="*/ 15120938 w 690"/>
                  <a:gd name="T1" fmla="*/ 2147483647 h 895"/>
                  <a:gd name="T2" fmla="*/ 7559675 w 690"/>
                  <a:gd name="T3" fmla="*/ 1149191738 h 895"/>
                  <a:gd name="T4" fmla="*/ 0 w 690"/>
                  <a:gd name="T5" fmla="*/ 0 h 895"/>
                  <a:gd name="T6" fmla="*/ 771167738 w 690"/>
                  <a:gd name="T7" fmla="*/ 0 h 895"/>
                  <a:gd name="T8" fmla="*/ 763608066 w 690"/>
                  <a:gd name="T9" fmla="*/ 801409949 h 895"/>
                  <a:gd name="T10" fmla="*/ 778728998 w 690"/>
                  <a:gd name="T11" fmla="*/ 1685986252 h 895"/>
                  <a:gd name="T12" fmla="*/ 1262597438 w 690"/>
                  <a:gd name="T13" fmla="*/ 1685986252 h 895"/>
                  <a:gd name="T14" fmla="*/ 1731348319 w 690"/>
                  <a:gd name="T15" fmla="*/ 1678424989 h 895"/>
                  <a:gd name="T16" fmla="*/ 1738907991 w 690"/>
                  <a:gd name="T17" fmla="*/ 2147483647 h 895"/>
                  <a:gd name="T18" fmla="*/ 15120938 w 690"/>
                  <a:gd name="T19" fmla="*/ 2147483647 h 89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90"/>
                  <a:gd name="T31" fmla="*/ 0 h 895"/>
                  <a:gd name="T32" fmla="*/ 690 w 690"/>
                  <a:gd name="T33" fmla="*/ 895 h 89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90" h="895">
                    <a:moveTo>
                      <a:pt x="6" y="891"/>
                    </a:moveTo>
                    <a:lnTo>
                      <a:pt x="3" y="456"/>
                    </a:lnTo>
                    <a:lnTo>
                      <a:pt x="0" y="0"/>
                    </a:lnTo>
                    <a:lnTo>
                      <a:pt x="306" y="0"/>
                    </a:lnTo>
                    <a:lnTo>
                      <a:pt x="303" y="318"/>
                    </a:lnTo>
                    <a:lnTo>
                      <a:pt x="309" y="669"/>
                    </a:lnTo>
                    <a:lnTo>
                      <a:pt x="501" y="669"/>
                    </a:lnTo>
                    <a:lnTo>
                      <a:pt x="687" y="666"/>
                    </a:lnTo>
                    <a:lnTo>
                      <a:pt x="690" y="895"/>
                    </a:lnTo>
                    <a:lnTo>
                      <a:pt x="6" y="891"/>
                    </a:lnTo>
                    <a:close/>
                  </a:path>
                </a:pathLst>
              </a:custGeom>
              <a:pattFill prst="ltUpDiag">
                <a:fgClr>
                  <a:srgbClr val="339966"/>
                </a:fgClr>
                <a:bgClr>
                  <a:srgbClr val="FFFFFF"/>
                </a:bgClr>
              </a:patt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graphicFrame>
            <p:nvGraphicFramePr>
              <p:cNvPr id="112" name="Object 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658405543"/>
                  </p:ext>
                </p:extLst>
              </p:nvPr>
            </p:nvGraphicFramePr>
            <p:xfrm>
              <a:off x="3898826" y="6106914"/>
              <a:ext cx="114300" cy="2159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84604" name="Równanie" r:id="rId8" imgW="114120" imgH="215640" progId="Equation.3">
                      <p:embed/>
                    </p:oleObj>
                  </mc:Choice>
                  <mc:Fallback>
                    <p:oleObj name="Równanie" r:id="rId8" imgW="114120" imgH="215640" progId="Equation.3">
                      <p:embed/>
                      <p:pic>
                        <p:nvPicPr>
                          <p:cNvPr id="0" name="Object 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898826" y="6106914"/>
                            <a:ext cx="114300" cy="2159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13" name="Line 78"/>
              <p:cNvSpPr>
                <a:spLocks noChangeShapeType="1"/>
              </p:cNvSpPr>
              <p:nvPr/>
            </p:nvSpPr>
            <p:spPr bwMode="auto">
              <a:xfrm>
                <a:off x="3723581" y="5877297"/>
                <a:ext cx="0" cy="15240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</p:grpSp>
        <p:cxnSp>
          <p:nvCxnSpPr>
            <p:cNvPr id="114" name="Łącznik prosty 113"/>
            <p:cNvCxnSpPr/>
            <p:nvPr/>
          </p:nvCxnSpPr>
          <p:spPr bwMode="auto">
            <a:xfrm>
              <a:off x="3203848" y="836712"/>
              <a:ext cx="0" cy="5904656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115" name="Łącznik prosty 114"/>
          <p:cNvCxnSpPr/>
          <p:nvPr/>
        </p:nvCxnSpPr>
        <p:spPr bwMode="auto">
          <a:xfrm flipV="1">
            <a:off x="6209608" y="1749202"/>
            <a:ext cx="1469478" cy="2257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rgbClr val="CC00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6" name="Łącznik prosty 115"/>
          <p:cNvCxnSpPr/>
          <p:nvPr/>
        </p:nvCxnSpPr>
        <p:spPr bwMode="auto">
          <a:xfrm flipV="1">
            <a:off x="5756600" y="2585495"/>
            <a:ext cx="1469478" cy="2257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rgbClr val="CC00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24</a:t>
            </a:fld>
            <a:endParaRPr lang="pl-PL"/>
          </a:p>
        </p:txBody>
      </p:sp>
      <p:cxnSp>
        <p:nvCxnSpPr>
          <p:cNvPr id="117" name="Łącznik prosty 116"/>
          <p:cNvCxnSpPr/>
          <p:nvPr/>
        </p:nvCxnSpPr>
        <p:spPr bwMode="auto">
          <a:xfrm flipV="1">
            <a:off x="1717043" y="1745904"/>
            <a:ext cx="1469478" cy="2257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rgbClr val="CC00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8" name="Łącznik prosty 117"/>
          <p:cNvCxnSpPr/>
          <p:nvPr/>
        </p:nvCxnSpPr>
        <p:spPr bwMode="auto">
          <a:xfrm>
            <a:off x="7253106" y="2576894"/>
            <a:ext cx="1552566" cy="10858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9" name="Prostokąt 118"/>
          <p:cNvSpPr/>
          <p:nvPr/>
        </p:nvSpPr>
        <p:spPr>
          <a:xfrm>
            <a:off x="253180" y="18001"/>
            <a:ext cx="7241085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none">
            <a:spAutoFit/>
          </a:bodyPr>
          <a:lstStyle/>
          <a:p>
            <a:pPr lvl="0">
              <a:defRPr/>
            </a:pPr>
            <a:r>
              <a:rPr kumimoji="1" lang="pl-PL" sz="3200" b="1" kern="0" dirty="0" smtClean="0">
                <a:latin typeface="+mn-lt"/>
              </a:rPr>
              <a:t>Analiza widmowa sygnału losowego</a:t>
            </a:r>
            <a:endParaRPr kumimoji="1" lang="pl-PL" sz="3200" b="1" kern="0" dirty="0">
              <a:latin typeface="+mn-lt"/>
            </a:endParaRPr>
          </a:p>
        </p:txBody>
      </p:sp>
      <p:sp>
        <p:nvSpPr>
          <p:cNvPr id="120" name="Prostokąt 119"/>
          <p:cNvSpPr/>
          <p:nvPr/>
        </p:nvSpPr>
        <p:spPr>
          <a:xfrm>
            <a:off x="176593" y="606170"/>
            <a:ext cx="8502890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r>
              <a:rPr kumimoji="1" lang="pl-PL" sz="2800" b="1" dirty="0" smtClean="0">
                <a:solidFill>
                  <a:srgbClr val="006600"/>
                </a:solidFill>
                <a:latin typeface="+mn-lt"/>
              </a:rPr>
              <a:t>Bipolarny kod transmisyjny NRZ - autokorelacja</a:t>
            </a:r>
            <a:endParaRPr kumimoji="1" lang="pl-PL" sz="2800" b="1" dirty="0">
              <a:solidFill>
                <a:srgbClr val="0066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2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3265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Arial" panose="020B0604020202020204" pitchFamily="34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Arial" panose="020B0604020202020204" pitchFamily="34" charset="0"/>
              </a:rPr>
              <a:t> Papir</a:t>
            </a:r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39943" name="Line 4"/>
          <p:cNvSpPr>
            <a:spLocks noChangeShapeType="1"/>
          </p:cNvSpPr>
          <p:nvPr/>
        </p:nvSpPr>
        <p:spPr bwMode="auto">
          <a:xfrm>
            <a:off x="1371600" y="5334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30" name="Line 4"/>
          <p:cNvSpPr>
            <a:spLocks noChangeShapeType="1"/>
          </p:cNvSpPr>
          <p:nvPr/>
        </p:nvSpPr>
        <p:spPr bwMode="auto">
          <a:xfrm>
            <a:off x="1371600" y="5334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117" name="Line 4"/>
          <p:cNvSpPr>
            <a:spLocks noChangeShapeType="1"/>
          </p:cNvSpPr>
          <p:nvPr/>
        </p:nvSpPr>
        <p:spPr bwMode="auto">
          <a:xfrm>
            <a:off x="1371600" y="5334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25</a:t>
            </a:fld>
            <a:endParaRPr lang="pl-PL"/>
          </a:p>
        </p:txBody>
      </p:sp>
      <p:sp>
        <p:nvSpPr>
          <p:cNvPr id="52" name="Prostokąt 51"/>
          <p:cNvSpPr/>
          <p:nvPr/>
        </p:nvSpPr>
        <p:spPr>
          <a:xfrm>
            <a:off x="253180" y="18001"/>
            <a:ext cx="7241085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none">
            <a:spAutoFit/>
          </a:bodyPr>
          <a:lstStyle/>
          <a:p>
            <a:pPr lvl="0">
              <a:defRPr/>
            </a:pPr>
            <a:r>
              <a:rPr kumimoji="1" lang="pl-PL" sz="3200" b="1" kern="0" dirty="0" smtClean="0">
                <a:latin typeface="+mn-lt"/>
              </a:rPr>
              <a:t>Analiza widmowa sygnału losowego</a:t>
            </a:r>
            <a:endParaRPr kumimoji="1" lang="pl-PL" sz="3200" b="1" kern="0" dirty="0">
              <a:latin typeface="+mn-lt"/>
            </a:endParaRPr>
          </a:p>
        </p:txBody>
      </p:sp>
      <p:sp>
        <p:nvSpPr>
          <p:cNvPr id="53" name="Prostokąt 52"/>
          <p:cNvSpPr/>
          <p:nvPr/>
        </p:nvSpPr>
        <p:spPr>
          <a:xfrm>
            <a:off x="176593" y="606170"/>
            <a:ext cx="8502890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r>
              <a:rPr kumimoji="1" lang="pl-PL" sz="2800" b="1" dirty="0" smtClean="0">
                <a:solidFill>
                  <a:srgbClr val="006600"/>
                </a:solidFill>
                <a:latin typeface="+mn-lt"/>
              </a:rPr>
              <a:t>Bipolarny kod transmisyjny NRZ - autokorelacja</a:t>
            </a:r>
            <a:endParaRPr kumimoji="1" lang="pl-PL" sz="2800" b="1" dirty="0">
              <a:solidFill>
                <a:srgbClr val="006600"/>
              </a:solidFill>
              <a:latin typeface="+mn-lt"/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755576" y="1315009"/>
            <a:ext cx="7635875" cy="2442408"/>
            <a:chOff x="755576" y="1315009"/>
            <a:chExt cx="7635875" cy="2442408"/>
          </a:xfrm>
        </p:grpSpPr>
        <p:grpSp>
          <p:nvGrpSpPr>
            <p:cNvPr id="54" name="Grupa 53"/>
            <p:cNvGrpSpPr/>
            <p:nvPr/>
          </p:nvGrpSpPr>
          <p:grpSpPr>
            <a:xfrm>
              <a:off x="755576" y="1315009"/>
              <a:ext cx="7635875" cy="2442408"/>
              <a:chOff x="755576" y="3989388"/>
              <a:chExt cx="7635875" cy="2442408"/>
            </a:xfrm>
          </p:grpSpPr>
          <p:sp>
            <p:nvSpPr>
              <p:cNvPr id="55" name="Line 4"/>
              <p:cNvSpPr>
                <a:spLocks noChangeShapeType="1"/>
              </p:cNvSpPr>
              <p:nvPr/>
            </p:nvSpPr>
            <p:spPr bwMode="auto">
              <a:xfrm>
                <a:off x="1371600" y="5334000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56" name="Line 4"/>
              <p:cNvSpPr>
                <a:spLocks noChangeShapeType="1"/>
              </p:cNvSpPr>
              <p:nvPr/>
            </p:nvSpPr>
            <p:spPr bwMode="auto">
              <a:xfrm>
                <a:off x="1371600" y="5334000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57" name="Line 78"/>
              <p:cNvSpPr>
                <a:spLocks noChangeShapeType="1"/>
              </p:cNvSpPr>
              <p:nvPr/>
            </p:nvSpPr>
            <p:spPr bwMode="auto">
              <a:xfrm>
                <a:off x="4832276" y="5910064"/>
                <a:ext cx="0" cy="15240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58" name="Line 81"/>
              <p:cNvSpPr>
                <a:spLocks noChangeShapeType="1"/>
              </p:cNvSpPr>
              <p:nvPr/>
            </p:nvSpPr>
            <p:spPr bwMode="auto">
              <a:xfrm>
                <a:off x="3736901" y="5900539"/>
                <a:ext cx="0" cy="15240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59" name="Line 82"/>
              <p:cNvSpPr>
                <a:spLocks noChangeShapeType="1"/>
              </p:cNvSpPr>
              <p:nvPr/>
            </p:nvSpPr>
            <p:spPr bwMode="auto">
              <a:xfrm>
                <a:off x="7061126" y="5919589"/>
                <a:ext cx="0" cy="15240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60" name="Line 83"/>
              <p:cNvSpPr>
                <a:spLocks noChangeShapeType="1"/>
              </p:cNvSpPr>
              <p:nvPr/>
            </p:nvSpPr>
            <p:spPr bwMode="auto">
              <a:xfrm>
                <a:off x="5965751" y="5919589"/>
                <a:ext cx="0" cy="15240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61" name="Line 31"/>
              <p:cNvSpPr>
                <a:spLocks noChangeShapeType="1"/>
              </p:cNvSpPr>
              <p:nvPr/>
            </p:nvSpPr>
            <p:spPr bwMode="auto">
              <a:xfrm>
                <a:off x="755576" y="6062464"/>
                <a:ext cx="762000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62" name="Line 34"/>
              <p:cNvSpPr>
                <a:spLocks noChangeShapeType="1"/>
              </p:cNvSpPr>
              <p:nvPr/>
            </p:nvSpPr>
            <p:spPr bwMode="auto">
              <a:xfrm>
                <a:off x="2101776" y="5900539"/>
                <a:ext cx="0" cy="1524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63" name="Line 37"/>
              <p:cNvSpPr>
                <a:spLocks noChangeShapeType="1"/>
              </p:cNvSpPr>
              <p:nvPr/>
            </p:nvSpPr>
            <p:spPr bwMode="auto">
              <a:xfrm>
                <a:off x="4336976" y="5900539"/>
                <a:ext cx="0" cy="1524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64" name="Line 39"/>
              <p:cNvSpPr>
                <a:spLocks noChangeShapeType="1"/>
              </p:cNvSpPr>
              <p:nvPr/>
            </p:nvSpPr>
            <p:spPr bwMode="auto">
              <a:xfrm>
                <a:off x="5454576" y="5900539"/>
                <a:ext cx="0" cy="1524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65" name="Line 40"/>
              <p:cNvSpPr>
                <a:spLocks noChangeShapeType="1"/>
              </p:cNvSpPr>
              <p:nvPr/>
            </p:nvSpPr>
            <p:spPr bwMode="auto">
              <a:xfrm>
                <a:off x="7689776" y="5910064"/>
                <a:ext cx="0" cy="1524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66" name="Line 41"/>
              <p:cNvSpPr>
                <a:spLocks noChangeShapeType="1"/>
              </p:cNvSpPr>
              <p:nvPr/>
            </p:nvSpPr>
            <p:spPr bwMode="auto">
              <a:xfrm>
                <a:off x="6572176" y="5900539"/>
                <a:ext cx="0" cy="1524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67" name="Text Box 46"/>
              <p:cNvSpPr txBox="1">
                <a:spLocks noChangeArrowheads="1"/>
              </p:cNvSpPr>
              <p:nvPr/>
            </p:nvSpPr>
            <p:spPr bwMode="auto">
              <a:xfrm>
                <a:off x="4184576" y="6062464"/>
                <a:ext cx="312906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1800" i="1" dirty="0">
                    <a:latin typeface="+mj-lt"/>
                  </a:rPr>
                  <a:t>T</a:t>
                </a:r>
              </a:p>
            </p:txBody>
          </p:sp>
          <p:sp>
            <p:nvSpPr>
              <p:cNvPr id="68" name="Text Box 47"/>
              <p:cNvSpPr txBox="1">
                <a:spLocks noChangeArrowheads="1"/>
              </p:cNvSpPr>
              <p:nvPr/>
            </p:nvSpPr>
            <p:spPr bwMode="auto">
              <a:xfrm>
                <a:off x="5175176" y="6062464"/>
                <a:ext cx="60960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sz="1800" dirty="0">
                    <a:latin typeface="+mj-lt"/>
                  </a:rPr>
                  <a:t>2</a:t>
                </a:r>
                <a:r>
                  <a:rPr lang="pl-PL" sz="1800" i="1" dirty="0">
                    <a:latin typeface="+mj-lt"/>
                  </a:rPr>
                  <a:t>T</a:t>
                </a:r>
              </a:p>
            </p:txBody>
          </p:sp>
          <p:sp>
            <p:nvSpPr>
              <p:cNvPr id="69" name="Text Box 48"/>
              <p:cNvSpPr txBox="1">
                <a:spLocks noChangeArrowheads="1"/>
              </p:cNvSpPr>
              <p:nvPr/>
            </p:nvSpPr>
            <p:spPr bwMode="auto">
              <a:xfrm>
                <a:off x="6318176" y="6062464"/>
                <a:ext cx="60960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sz="1800" dirty="0">
                    <a:latin typeface="+mj-lt"/>
                  </a:rPr>
                  <a:t>3</a:t>
                </a:r>
                <a:r>
                  <a:rPr lang="pl-PL" sz="1800" i="1" dirty="0">
                    <a:latin typeface="+mj-lt"/>
                  </a:rPr>
                  <a:t>T</a:t>
                </a:r>
              </a:p>
            </p:txBody>
          </p:sp>
          <p:sp>
            <p:nvSpPr>
              <p:cNvPr id="70" name="Text Box 49"/>
              <p:cNvSpPr txBox="1">
                <a:spLocks noChangeArrowheads="1"/>
              </p:cNvSpPr>
              <p:nvPr/>
            </p:nvSpPr>
            <p:spPr bwMode="auto">
              <a:xfrm>
                <a:off x="7384976" y="6052939"/>
                <a:ext cx="60960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sz="1800" dirty="0">
                    <a:latin typeface="+mj-lt"/>
                  </a:rPr>
                  <a:t>4</a:t>
                </a:r>
                <a:r>
                  <a:rPr lang="pl-PL" sz="1800" i="1" dirty="0">
                    <a:latin typeface="+mj-lt"/>
                  </a:rPr>
                  <a:t>T</a:t>
                </a:r>
              </a:p>
            </p:txBody>
          </p:sp>
          <p:sp>
            <p:nvSpPr>
              <p:cNvPr id="71" name="Text Box 52"/>
              <p:cNvSpPr txBox="1">
                <a:spLocks noChangeArrowheads="1"/>
              </p:cNvSpPr>
              <p:nvPr/>
            </p:nvSpPr>
            <p:spPr bwMode="auto">
              <a:xfrm>
                <a:off x="7994576" y="5519539"/>
                <a:ext cx="396875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sz="1800" i="1" dirty="0">
                    <a:latin typeface="+mj-lt"/>
                  </a:rPr>
                  <a:t>t</a:t>
                </a:r>
              </a:p>
            </p:txBody>
          </p:sp>
          <p:sp>
            <p:nvSpPr>
              <p:cNvPr id="72" name="Freeform 65"/>
              <p:cNvSpPr>
                <a:spLocks/>
              </p:cNvSpPr>
              <p:nvPr/>
            </p:nvSpPr>
            <p:spPr bwMode="auto">
              <a:xfrm>
                <a:off x="984176" y="4605139"/>
                <a:ext cx="1104900" cy="1066800"/>
              </a:xfrm>
              <a:custGeom>
                <a:avLst/>
                <a:gdLst>
                  <a:gd name="T0" fmla="*/ 0 w 720"/>
                  <a:gd name="T1" fmla="*/ 0 h 672"/>
                  <a:gd name="T2" fmla="*/ 314 w 720"/>
                  <a:gd name="T3" fmla="*/ 0 h 672"/>
                  <a:gd name="T4" fmla="*/ 314 w 720"/>
                  <a:gd name="T5" fmla="*/ 672 h 672"/>
                  <a:gd name="T6" fmla="*/ 673 w 720"/>
                  <a:gd name="T7" fmla="*/ 672 h 672"/>
                  <a:gd name="T8" fmla="*/ 673 w 720"/>
                  <a:gd name="T9" fmla="*/ 0 h 6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0"/>
                  <a:gd name="T16" fmla="*/ 0 h 672"/>
                  <a:gd name="T17" fmla="*/ 720 w 720"/>
                  <a:gd name="T18" fmla="*/ 672 h 6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0" h="672">
                    <a:moveTo>
                      <a:pt x="0" y="0"/>
                    </a:moveTo>
                    <a:lnTo>
                      <a:pt x="336" y="0"/>
                    </a:lnTo>
                    <a:lnTo>
                      <a:pt x="336" y="672"/>
                    </a:lnTo>
                    <a:lnTo>
                      <a:pt x="720" y="672"/>
                    </a:lnTo>
                    <a:lnTo>
                      <a:pt x="720" y="0"/>
                    </a:lnTo>
                  </a:path>
                </a:pathLst>
              </a:custGeom>
              <a:noFill/>
              <a:ln w="28575" cmpd="sng">
                <a:solidFill>
                  <a:srgbClr val="0000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73" name="Freeform 67"/>
              <p:cNvSpPr>
                <a:spLocks/>
              </p:cNvSpPr>
              <p:nvPr/>
            </p:nvSpPr>
            <p:spPr bwMode="auto">
              <a:xfrm>
                <a:off x="2098601" y="4605139"/>
                <a:ext cx="1104900" cy="1066800"/>
              </a:xfrm>
              <a:custGeom>
                <a:avLst/>
                <a:gdLst>
                  <a:gd name="T0" fmla="*/ 0 w 720"/>
                  <a:gd name="T1" fmla="*/ 0 h 672"/>
                  <a:gd name="T2" fmla="*/ 314 w 720"/>
                  <a:gd name="T3" fmla="*/ 0 h 672"/>
                  <a:gd name="T4" fmla="*/ 314 w 720"/>
                  <a:gd name="T5" fmla="*/ 672 h 672"/>
                  <a:gd name="T6" fmla="*/ 673 w 720"/>
                  <a:gd name="T7" fmla="*/ 672 h 672"/>
                  <a:gd name="T8" fmla="*/ 673 w 720"/>
                  <a:gd name="T9" fmla="*/ 0 h 6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0"/>
                  <a:gd name="T16" fmla="*/ 0 h 672"/>
                  <a:gd name="T17" fmla="*/ 720 w 720"/>
                  <a:gd name="T18" fmla="*/ 672 h 6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0" h="672">
                    <a:moveTo>
                      <a:pt x="0" y="0"/>
                    </a:moveTo>
                    <a:lnTo>
                      <a:pt x="336" y="0"/>
                    </a:lnTo>
                    <a:lnTo>
                      <a:pt x="336" y="672"/>
                    </a:lnTo>
                    <a:lnTo>
                      <a:pt x="720" y="672"/>
                    </a:lnTo>
                    <a:lnTo>
                      <a:pt x="720" y="0"/>
                    </a:lnTo>
                  </a:path>
                </a:pathLst>
              </a:custGeom>
              <a:noFill/>
              <a:ln w="28575" cmpd="sng">
                <a:solidFill>
                  <a:srgbClr val="0000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74" name="Freeform 68"/>
              <p:cNvSpPr>
                <a:spLocks/>
              </p:cNvSpPr>
              <p:nvPr/>
            </p:nvSpPr>
            <p:spPr bwMode="auto">
              <a:xfrm>
                <a:off x="3193976" y="4605139"/>
                <a:ext cx="1104900" cy="1066800"/>
              </a:xfrm>
              <a:custGeom>
                <a:avLst/>
                <a:gdLst>
                  <a:gd name="T0" fmla="*/ 0 w 720"/>
                  <a:gd name="T1" fmla="*/ 0 h 672"/>
                  <a:gd name="T2" fmla="*/ 314 w 720"/>
                  <a:gd name="T3" fmla="*/ 0 h 672"/>
                  <a:gd name="T4" fmla="*/ 314 w 720"/>
                  <a:gd name="T5" fmla="*/ 672 h 672"/>
                  <a:gd name="T6" fmla="*/ 673 w 720"/>
                  <a:gd name="T7" fmla="*/ 672 h 672"/>
                  <a:gd name="T8" fmla="*/ 673 w 720"/>
                  <a:gd name="T9" fmla="*/ 0 h 6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0"/>
                  <a:gd name="T16" fmla="*/ 0 h 672"/>
                  <a:gd name="T17" fmla="*/ 720 w 720"/>
                  <a:gd name="T18" fmla="*/ 672 h 6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0" h="672">
                    <a:moveTo>
                      <a:pt x="0" y="0"/>
                    </a:moveTo>
                    <a:lnTo>
                      <a:pt x="336" y="0"/>
                    </a:lnTo>
                    <a:lnTo>
                      <a:pt x="336" y="672"/>
                    </a:lnTo>
                    <a:lnTo>
                      <a:pt x="720" y="672"/>
                    </a:lnTo>
                    <a:lnTo>
                      <a:pt x="720" y="0"/>
                    </a:lnTo>
                  </a:path>
                </a:pathLst>
              </a:custGeom>
              <a:noFill/>
              <a:ln w="28575" cmpd="sng">
                <a:solidFill>
                  <a:srgbClr val="0000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75" name="Freeform 69"/>
              <p:cNvSpPr>
                <a:spLocks/>
              </p:cNvSpPr>
              <p:nvPr/>
            </p:nvSpPr>
            <p:spPr bwMode="auto">
              <a:xfrm>
                <a:off x="4308401" y="4595614"/>
                <a:ext cx="1104900" cy="1066800"/>
              </a:xfrm>
              <a:custGeom>
                <a:avLst/>
                <a:gdLst>
                  <a:gd name="T0" fmla="*/ 0 w 720"/>
                  <a:gd name="T1" fmla="*/ 0 h 672"/>
                  <a:gd name="T2" fmla="*/ 314 w 720"/>
                  <a:gd name="T3" fmla="*/ 0 h 672"/>
                  <a:gd name="T4" fmla="*/ 314 w 720"/>
                  <a:gd name="T5" fmla="*/ 672 h 672"/>
                  <a:gd name="T6" fmla="*/ 673 w 720"/>
                  <a:gd name="T7" fmla="*/ 672 h 672"/>
                  <a:gd name="T8" fmla="*/ 673 w 720"/>
                  <a:gd name="T9" fmla="*/ 0 h 6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0"/>
                  <a:gd name="T16" fmla="*/ 0 h 672"/>
                  <a:gd name="T17" fmla="*/ 720 w 720"/>
                  <a:gd name="T18" fmla="*/ 672 h 6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0" h="672">
                    <a:moveTo>
                      <a:pt x="0" y="0"/>
                    </a:moveTo>
                    <a:lnTo>
                      <a:pt x="336" y="0"/>
                    </a:lnTo>
                    <a:lnTo>
                      <a:pt x="336" y="672"/>
                    </a:lnTo>
                    <a:lnTo>
                      <a:pt x="720" y="672"/>
                    </a:lnTo>
                    <a:lnTo>
                      <a:pt x="720" y="0"/>
                    </a:lnTo>
                  </a:path>
                </a:pathLst>
              </a:custGeom>
              <a:noFill/>
              <a:ln w="28575" cmpd="sng">
                <a:solidFill>
                  <a:srgbClr val="0000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76" name="Freeform 70"/>
              <p:cNvSpPr>
                <a:spLocks/>
              </p:cNvSpPr>
              <p:nvPr/>
            </p:nvSpPr>
            <p:spPr bwMode="auto">
              <a:xfrm>
                <a:off x="5403776" y="4605139"/>
                <a:ext cx="1104900" cy="1066800"/>
              </a:xfrm>
              <a:custGeom>
                <a:avLst/>
                <a:gdLst>
                  <a:gd name="T0" fmla="*/ 0 w 720"/>
                  <a:gd name="T1" fmla="*/ 0 h 672"/>
                  <a:gd name="T2" fmla="*/ 314 w 720"/>
                  <a:gd name="T3" fmla="*/ 0 h 672"/>
                  <a:gd name="T4" fmla="*/ 314 w 720"/>
                  <a:gd name="T5" fmla="*/ 672 h 672"/>
                  <a:gd name="T6" fmla="*/ 673 w 720"/>
                  <a:gd name="T7" fmla="*/ 672 h 672"/>
                  <a:gd name="T8" fmla="*/ 673 w 720"/>
                  <a:gd name="T9" fmla="*/ 0 h 6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0"/>
                  <a:gd name="T16" fmla="*/ 0 h 672"/>
                  <a:gd name="T17" fmla="*/ 720 w 720"/>
                  <a:gd name="T18" fmla="*/ 672 h 6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0" h="672">
                    <a:moveTo>
                      <a:pt x="0" y="0"/>
                    </a:moveTo>
                    <a:lnTo>
                      <a:pt x="336" y="0"/>
                    </a:lnTo>
                    <a:lnTo>
                      <a:pt x="336" y="672"/>
                    </a:lnTo>
                    <a:lnTo>
                      <a:pt x="720" y="672"/>
                    </a:lnTo>
                    <a:lnTo>
                      <a:pt x="720" y="0"/>
                    </a:lnTo>
                  </a:path>
                </a:pathLst>
              </a:custGeom>
              <a:noFill/>
              <a:ln w="28575" cmpd="sng">
                <a:solidFill>
                  <a:srgbClr val="0000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77" name="Freeform 71"/>
              <p:cNvSpPr>
                <a:spLocks/>
              </p:cNvSpPr>
              <p:nvPr/>
            </p:nvSpPr>
            <p:spPr bwMode="auto">
              <a:xfrm>
                <a:off x="6508676" y="4595614"/>
                <a:ext cx="1104900" cy="1066800"/>
              </a:xfrm>
              <a:custGeom>
                <a:avLst/>
                <a:gdLst>
                  <a:gd name="T0" fmla="*/ 0 w 720"/>
                  <a:gd name="T1" fmla="*/ 0 h 672"/>
                  <a:gd name="T2" fmla="*/ 314 w 720"/>
                  <a:gd name="T3" fmla="*/ 0 h 672"/>
                  <a:gd name="T4" fmla="*/ 314 w 720"/>
                  <a:gd name="T5" fmla="*/ 672 h 672"/>
                  <a:gd name="T6" fmla="*/ 673 w 720"/>
                  <a:gd name="T7" fmla="*/ 672 h 672"/>
                  <a:gd name="T8" fmla="*/ 673 w 720"/>
                  <a:gd name="T9" fmla="*/ 0 h 6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0"/>
                  <a:gd name="T16" fmla="*/ 0 h 672"/>
                  <a:gd name="T17" fmla="*/ 720 w 720"/>
                  <a:gd name="T18" fmla="*/ 672 h 6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0" h="672">
                    <a:moveTo>
                      <a:pt x="0" y="0"/>
                    </a:moveTo>
                    <a:lnTo>
                      <a:pt x="336" y="0"/>
                    </a:lnTo>
                    <a:lnTo>
                      <a:pt x="336" y="672"/>
                    </a:lnTo>
                    <a:lnTo>
                      <a:pt x="720" y="672"/>
                    </a:lnTo>
                    <a:lnTo>
                      <a:pt x="720" y="0"/>
                    </a:lnTo>
                  </a:path>
                </a:pathLst>
              </a:custGeom>
              <a:noFill/>
              <a:ln w="28575" cmpd="sng">
                <a:solidFill>
                  <a:srgbClr val="0000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78" name="Line 42"/>
              <p:cNvSpPr>
                <a:spLocks noChangeShapeType="1"/>
              </p:cNvSpPr>
              <p:nvPr/>
            </p:nvSpPr>
            <p:spPr bwMode="auto">
              <a:xfrm flipV="1">
                <a:off x="3203501" y="4147939"/>
                <a:ext cx="0" cy="21336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79" name="Text Box 50"/>
              <p:cNvSpPr txBox="1">
                <a:spLocks noChangeArrowheads="1"/>
              </p:cNvSpPr>
              <p:nvPr/>
            </p:nvSpPr>
            <p:spPr bwMode="auto">
              <a:xfrm>
                <a:off x="2670101" y="4376539"/>
                <a:ext cx="429926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1800" dirty="0">
                    <a:latin typeface="+mj-lt"/>
                  </a:rPr>
                  <a:t>+1</a:t>
                </a:r>
              </a:p>
            </p:txBody>
          </p:sp>
          <p:sp>
            <p:nvSpPr>
              <p:cNvPr id="80" name="Text Box 51"/>
              <p:cNvSpPr txBox="1">
                <a:spLocks noChangeArrowheads="1"/>
              </p:cNvSpPr>
              <p:nvPr/>
            </p:nvSpPr>
            <p:spPr bwMode="auto">
              <a:xfrm>
                <a:off x="2748984" y="5630148"/>
                <a:ext cx="504056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pl-PL" sz="1800" dirty="0" smtClean="0">
                    <a:latin typeface="+mj-lt"/>
                    <a:sym typeface="Symbol"/>
                  </a:rPr>
                  <a:t></a:t>
                </a:r>
                <a:r>
                  <a:rPr lang="pl-PL" sz="1800" baseline="30000" dirty="0" smtClean="0">
                    <a:latin typeface="+mj-lt"/>
                    <a:sym typeface="Symbol"/>
                  </a:rPr>
                  <a:t>2</a:t>
                </a:r>
                <a:endParaRPr lang="pl-PL" sz="1800" baseline="30000" dirty="0">
                  <a:latin typeface="+mj-lt"/>
                </a:endParaRPr>
              </a:p>
            </p:txBody>
          </p:sp>
          <p:sp>
            <p:nvSpPr>
              <p:cNvPr id="81" name="Line 32"/>
              <p:cNvSpPr>
                <a:spLocks noChangeShapeType="1"/>
              </p:cNvSpPr>
              <p:nvPr/>
            </p:nvSpPr>
            <p:spPr bwMode="auto">
              <a:xfrm>
                <a:off x="3203501" y="5910064"/>
                <a:ext cx="0" cy="1524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82" name="Line 72"/>
              <p:cNvSpPr>
                <a:spLocks noChangeShapeType="1"/>
              </p:cNvSpPr>
              <p:nvPr/>
            </p:nvSpPr>
            <p:spPr bwMode="auto">
              <a:xfrm rot="16200000">
                <a:off x="3279701" y="5605264"/>
                <a:ext cx="0" cy="1524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83" name="Text Box 74"/>
              <p:cNvSpPr txBox="1">
                <a:spLocks noChangeArrowheads="1"/>
              </p:cNvSpPr>
              <p:nvPr/>
            </p:nvSpPr>
            <p:spPr bwMode="auto">
              <a:xfrm>
                <a:off x="1898576" y="6062464"/>
                <a:ext cx="468398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1800" i="1" dirty="0">
                    <a:latin typeface="+mj-lt"/>
                  </a:rPr>
                  <a:t>−</a:t>
                </a:r>
                <a:r>
                  <a:rPr lang="pl-PL" sz="1800" i="1" dirty="0" smtClean="0">
                    <a:latin typeface="+mj-lt"/>
                  </a:rPr>
                  <a:t>T</a:t>
                </a:r>
                <a:endParaRPr lang="pl-PL" sz="1800" i="1" dirty="0">
                  <a:latin typeface="+mj-lt"/>
                </a:endParaRPr>
              </a:p>
            </p:txBody>
          </p:sp>
          <p:graphicFrame>
            <p:nvGraphicFramePr>
              <p:cNvPr id="84" name="Object 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18300792"/>
                  </p:ext>
                </p:extLst>
              </p:nvPr>
            </p:nvGraphicFramePr>
            <p:xfrm>
              <a:off x="3376613" y="3989388"/>
              <a:ext cx="822150" cy="4000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71701" name="Equation" r:id="rId4" imgW="469800" imgH="228600" progId="Equation.3">
                      <p:embed/>
                    </p:oleObj>
                  </mc:Choice>
                  <mc:Fallback>
                    <p:oleObj name="Equation" r:id="rId4" imgW="46980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376613" y="3989388"/>
                            <a:ext cx="822150" cy="40005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85" name="Text Box 86"/>
              <p:cNvSpPr txBox="1">
                <a:spLocks noChangeArrowheads="1"/>
              </p:cNvSpPr>
              <p:nvPr/>
            </p:nvSpPr>
            <p:spPr bwMode="auto">
              <a:xfrm>
                <a:off x="3422576" y="6062464"/>
                <a:ext cx="685800" cy="3667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sz="1800" i="1" dirty="0">
                    <a:latin typeface="+mj-lt"/>
                  </a:rPr>
                  <a:t>T-</a:t>
                </a:r>
                <a:r>
                  <a:rPr lang="pl-PL" sz="1800" i="1" dirty="0">
                    <a:latin typeface="+mj-lt"/>
                    <a:sym typeface="Symbol" pitchFamily="18" charset="2"/>
                  </a:rPr>
                  <a:t></a:t>
                </a:r>
                <a:endParaRPr lang="pl-PL" sz="1800" i="1" dirty="0">
                  <a:latin typeface="+mj-lt"/>
                </a:endParaRPr>
              </a:p>
            </p:txBody>
          </p:sp>
          <p:sp>
            <p:nvSpPr>
              <p:cNvPr id="86" name="Text Box 87"/>
              <p:cNvSpPr txBox="1">
                <a:spLocks noChangeArrowheads="1"/>
              </p:cNvSpPr>
              <p:nvPr/>
            </p:nvSpPr>
            <p:spPr bwMode="auto">
              <a:xfrm>
                <a:off x="4565576" y="6062464"/>
                <a:ext cx="685800" cy="3667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sz="1800" dirty="0">
                    <a:latin typeface="+mj-lt"/>
                  </a:rPr>
                  <a:t>2</a:t>
                </a:r>
                <a:r>
                  <a:rPr lang="pl-PL" sz="1800" i="1" dirty="0">
                    <a:latin typeface="+mj-lt"/>
                  </a:rPr>
                  <a:t>T-</a:t>
                </a:r>
                <a:r>
                  <a:rPr lang="pl-PL" sz="1800" i="1" dirty="0">
                    <a:latin typeface="+mj-lt"/>
                    <a:sym typeface="Symbol" pitchFamily="18" charset="2"/>
                  </a:rPr>
                  <a:t></a:t>
                </a:r>
                <a:endParaRPr lang="pl-PL" sz="1800" i="1" dirty="0">
                  <a:latin typeface="+mj-lt"/>
                </a:endParaRPr>
              </a:p>
            </p:txBody>
          </p:sp>
          <p:sp>
            <p:nvSpPr>
              <p:cNvPr id="87" name="Text Box 88"/>
              <p:cNvSpPr txBox="1">
                <a:spLocks noChangeArrowheads="1"/>
              </p:cNvSpPr>
              <p:nvPr/>
            </p:nvSpPr>
            <p:spPr bwMode="auto">
              <a:xfrm>
                <a:off x="5708576" y="6062464"/>
                <a:ext cx="685800" cy="3667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sz="1800" dirty="0">
                    <a:latin typeface="+mj-lt"/>
                  </a:rPr>
                  <a:t>3</a:t>
                </a:r>
                <a:r>
                  <a:rPr lang="pl-PL" sz="1800" i="1" dirty="0">
                    <a:latin typeface="+mj-lt"/>
                  </a:rPr>
                  <a:t>T-</a:t>
                </a:r>
                <a:r>
                  <a:rPr lang="pl-PL" sz="1800" i="1" dirty="0">
                    <a:latin typeface="+mj-lt"/>
                    <a:sym typeface="Symbol" pitchFamily="18" charset="2"/>
                  </a:rPr>
                  <a:t></a:t>
                </a:r>
                <a:endParaRPr lang="pl-PL" sz="1800" i="1" dirty="0">
                  <a:latin typeface="+mj-lt"/>
                </a:endParaRPr>
              </a:p>
            </p:txBody>
          </p:sp>
          <p:sp>
            <p:nvSpPr>
              <p:cNvPr id="88" name="Line 89"/>
              <p:cNvSpPr>
                <a:spLocks noChangeShapeType="1"/>
              </p:cNvSpPr>
              <p:nvPr/>
            </p:nvSpPr>
            <p:spPr bwMode="auto">
              <a:xfrm>
                <a:off x="4794176" y="5205214"/>
                <a:ext cx="609600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 type="stealth" w="med" len="med"/>
                <a:tailEnd type="stealth" w="med" len="med"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89" name="Text Box 90"/>
              <p:cNvSpPr txBox="1">
                <a:spLocks noChangeArrowheads="1"/>
              </p:cNvSpPr>
              <p:nvPr/>
            </p:nvSpPr>
            <p:spPr bwMode="auto">
              <a:xfrm>
                <a:off x="4946576" y="4838502"/>
                <a:ext cx="304800" cy="3667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sz="1800" b="1" i="1" dirty="0">
                    <a:latin typeface="+mj-lt"/>
                    <a:sym typeface="Symbol" pitchFamily="18" charset="2"/>
                  </a:rPr>
                  <a:t></a:t>
                </a:r>
                <a:endParaRPr lang="pl-PL" sz="1800" b="1" i="1" dirty="0">
                  <a:latin typeface="+mj-lt"/>
                </a:endParaRPr>
              </a:p>
            </p:txBody>
          </p:sp>
          <p:sp>
            <p:nvSpPr>
              <p:cNvPr id="90" name="Line 91"/>
              <p:cNvSpPr>
                <a:spLocks noChangeShapeType="1"/>
              </p:cNvSpPr>
              <p:nvPr/>
            </p:nvSpPr>
            <p:spPr bwMode="auto">
              <a:xfrm>
                <a:off x="7003976" y="5205214"/>
                <a:ext cx="609600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 type="stealth" w="med" len="med"/>
                <a:tailEnd type="stealth" w="med" len="med"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91" name="Text Box 92"/>
              <p:cNvSpPr txBox="1">
                <a:spLocks noChangeArrowheads="1"/>
              </p:cNvSpPr>
              <p:nvPr/>
            </p:nvSpPr>
            <p:spPr bwMode="auto">
              <a:xfrm>
                <a:off x="7156376" y="4838502"/>
                <a:ext cx="304800" cy="3667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sz="1800" b="1" i="1" dirty="0">
                    <a:latin typeface="+mj-lt"/>
                    <a:sym typeface="Symbol" pitchFamily="18" charset="2"/>
                  </a:rPr>
                  <a:t></a:t>
                </a:r>
                <a:endParaRPr lang="pl-PL" sz="1800" b="1" i="1" dirty="0">
                  <a:latin typeface="+mj-lt"/>
                </a:endParaRPr>
              </a:p>
            </p:txBody>
          </p:sp>
          <p:sp>
            <p:nvSpPr>
              <p:cNvPr id="92" name="Line 93"/>
              <p:cNvSpPr>
                <a:spLocks noChangeShapeType="1"/>
              </p:cNvSpPr>
              <p:nvPr/>
            </p:nvSpPr>
            <p:spPr bwMode="auto">
              <a:xfrm>
                <a:off x="1508051" y="5205214"/>
                <a:ext cx="609600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 type="stealth" w="med" len="med"/>
                <a:tailEnd type="stealth" w="med" len="med"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93" name="Text Box 94"/>
              <p:cNvSpPr txBox="1">
                <a:spLocks noChangeArrowheads="1"/>
              </p:cNvSpPr>
              <p:nvPr/>
            </p:nvSpPr>
            <p:spPr bwMode="auto">
              <a:xfrm>
                <a:off x="1660451" y="4838502"/>
                <a:ext cx="304800" cy="3667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sz="1800" b="1" i="1" dirty="0">
                    <a:latin typeface="+mj-lt"/>
                    <a:sym typeface="Symbol" pitchFamily="18" charset="2"/>
                  </a:rPr>
                  <a:t></a:t>
                </a:r>
                <a:endParaRPr lang="pl-PL" sz="1800" b="1" i="1" dirty="0">
                  <a:latin typeface="+mj-lt"/>
                </a:endParaRPr>
              </a:p>
            </p:txBody>
          </p:sp>
          <p:sp>
            <p:nvSpPr>
              <p:cNvPr id="94" name="Freeform 99" descr="Jasny ukośny w górę"/>
              <p:cNvSpPr>
                <a:spLocks/>
              </p:cNvSpPr>
              <p:nvPr/>
            </p:nvSpPr>
            <p:spPr bwMode="auto">
              <a:xfrm>
                <a:off x="3203501" y="4624189"/>
                <a:ext cx="1095375" cy="1420813"/>
              </a:xfrm>
              <a:custGeom>
                <a:avLst/>
                <a:gdLst>
                  <a:gd name="T0" fmla="*/ 15120938 w 690"/>
                  <a:gd name="T1" fmla="*/ 2147483647 h 895"/>
                  <a:gd name="T2" fmla="*/ 7559675 w 690"/>
                  <a:gd name="T3" fmla="*/ 1149191738 h 895"/>
                  <a:gd name="T4" fmla="*/ 0 w 690"/>
                  <a:gd name="T5" fmla="*/ 0 h 895"/>
                  <a:gd name="T6" fmla="*/ 771167738 w 690"/>
                  <a:gd name="T7" fmla="*/ 0 h 895"/>
                  <a:gd name="T8" fmla="*/ 763608066 w 690"/>
                  <a:gd name="T9" fmla="*/ 801409949 h 895"/>
                  <a:gd name="T10" fmla="*/ 778728998 w 690"/>
                  <a:gd name="T11" fmla="*/ 1685986252 h 895"/>
                  <a:gd name="T12" fmla="*/ 1262597438 w 690"/>
                  <a:gd name="T13" fmla="*/ 1685986252 h 895"/>
                  <a:gd name="T14" fmla="*/ 1731348319 w 690"/>
                  <a:gd name="T15" fmla="*/ 1678424989 h 895"/>
                  <a:gd name="T16" fmla="*/ 1738907991 w 690"/>
                  <a:gd name="T17" fmla="*/ 2147483647 h 895"/>
                  <a:gd name="T18" fmla="*/ 15120938 w 690"/>
                  <a:gd name="T19" fmla="*/ 2147483647 h 89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90"/>
                  <a:gd name="T31" fmla="*/ 0 h 895"/>
                  <a:gd name="T32" fmla="*/ 690 w 690"/>
                  <a:gd name="T33" fmla="*/ 895 h 89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90" h="895">
                    <a:moveTo>
                      <a:pt x="6" y="891"/>
                    </a:moveTo>
                    <a:lnTo>
                      <a:pt x="3" y="456"/>
                    </a:lnTo>
                    <a:lnTo>
                      <a:pt x="0" y="0"/>
                    </a:lnTo>
                    <a:lnTo>
                      <a:pt x="306" y="0"/>
                    </a:lnTo>
                    <a:lnTo>
                      <a:pt x="303" y="318"/>
                    </a:lnTo>
                    <a:lnTo>
                      <a:pt x="309" y="669"/>
                    </a:lnTo>
                    <a:lnTo>
                      <a:pt x="501" y="669"/>
                    </a:lnTo>
                    <a:lnTo>
                      <a:pt x="687" y="666"/>
                    </a:lnTo>
                    <a:lnTo>
                      <a:pt x="690" y="895"/>
                    </a:lnTo>
                    <a:lnTo>
                      <a:pt x="6" y="891"/>
                    </a:lnTo>
                    <a:close/>
                  </a:path>
                </a:pathLst>
              </a:custGeom>
              <a:pattFill prst="ltUpDiag">
                <a:fgClr>
                  <a:srgbClr val="339966"/>
                </a:fgClr>
                <a:bgClr>
                  <a:srgbClr val="FFFFFF"/>
                </a:bgClr>
              </a:patt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graphicFrame>
            <p:nvGraphicFramePr>
              <p:cNvPr id="95" name="Object 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589675159"/>
                  </p:ext>
                </p:extLst>
              </p:nvPr>
            </p:nvGraphicFramePr>
            <p:xfrm>
              <a:off x="3898826" y="6106914"/>
              <a:ext cx="114300" cy="2159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71702" name="Równanie" r:id="rId6" imgW="114120" imgH="215640" progId="Equation.3">
                      <p:embed/>
                    </p:oleObj>
                  </mc:Choice>
                  <mc:Fallback>
                    <p:oleObj name="Równanie" r:id="rId6" imgW="11412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898826" y="6106914"/>
                            <a:ext cx="114300" cy="2159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96" name="Line 78"/>
              <p:cNvSpPr>
                <a:spLocks noChangeShapeType="1"/>
              </p:cNvSpPr>
              <p:nvPr/>
            </p:nvSpPr>
            <p:spPr bwMode="auto">
              <a:xfrm>
                <a:off x="3723581" y="5877297"/>
                <a:ext cx="0" cy="15240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</p:grpSp>
        <p:graphicFrame>
          <p:nvGraphicFramePr>
            <p:cNvPr id="97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88982088"/>
                </p:ext>
              </p:extLst>
            </p:nvPr>
          </p:nvGraphicFramePr>
          <p:xfrm>
            <a:off x="4435646" y="1369526"/>
            <a:ext cx="1021860" cy="3105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71703" name="Równanie" r:id="rId8" imgW="583920" imgH="177480" progId="Equation.3">
                    <p:embed/>
                  </p:oleObj>
                </mc:Choice>
                <mc:Fallback>
                  <p:oleObj name="Równanie" r:id="rId8" imgW="58392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35646" y="1369526"/>
                          <a:ext cx="1021860" cy="310590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" name="Grupa 2"/>
          <p:cNvGrpSpPr/>
          <p:nvPr/>
        </p:nvGrpSpPr>
        <p:grpSpPr>
          <a:xfrm>
            <a:off x="1095375" y="4164013"/>
            <a:ext cx="6584950" cy="1495425"/>
            <a:chOff x="1095375" y="4164013"/>
            <a:chExt cx="6584950" cy="1495425"/>
          </a:xfrm>
        </p:grpSpPr>
        <p:graphicFrame>
          <p:nvGraphicFramePr>
            <p:cNvPr id="118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98091032"/>
                </p:ext>
              </p:extLst>
            </p:nvPr>
          </p:nvGraphicFramePr>
          <p:xfrm>
            <a:off x="1095375" y="4164013"/>
            <a:ext cx="6584950" cy="14954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71704" name="Równanie" r:id="rId10" imgW="3022560" imgH="685800" progId="Equation.3">
                    <p:embed/>
                  </p:oleObj>
                </mc:Choice>
                <mc:Fallback>
                  <p:oleObj name="Równanie" r:id="rId10" imgW="3022560" imgH="685800" progId="Equation.3">
                    <p:embed/>
                    <p:pic>
                      <p:nvPicPr>
                        <p:cNvPr id="0" name="Object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95375" y="4164013"/>
                          <a:ext cx="6584950" cy="1495425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8" name="Dowolny kształt 97"/>
            <p:cNvSpPr/>
            <p:nvPr/>
          </p:nvSpPr>
          <p:spPr>
            <a:xfrm>
              <a:off x="2132775" y="4385833"/>
              <a:ext cx="1006475" cy="60320"/>
            </a:xfrm>
            <a:custGeom>
              <a:avLst/>
              <a:gdLst>
                <a:gd name="connsiteX0" fmla="*/ 0 w 2905760"/>
                <a:gd name="connsiteY0" fmla="*/ 436904 h 894126"/>
                <a:gd name="connsiteX1" fmla="*/ 731520 w 2905760"/>
                <a:gd name="connsiteY1" fmla="*/ 24 h 894126"/>
                <a:gd name="connsiteX2" fmla="*/ 1503680 w 2905760"/>
                <a:gd name="connsiteY2" fmla="*/ 416584 h 894126"/>
                <a:gd name="connsiteX3" fmla="*/ 1473200 w 2905760"/>
                <a:gd name="connsiteY3" fmla="*/ 436904 h 894126"/>
                <a:gd name="connsiteX4" fmla="*/ 2194560 w 2905760"/>
                <a:gd name="connsiteY4" fmla="*/ 894104 h 894126"/>
                <a:gd name="connsiteX5" fmla="*/ 2905760 w 2905760"/>
                <a:gd name="connsiteY5" fmla="*/ 416584 h 894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05760" h="894126">
                  <a:moveTo>
                    <a:pt x="0" y="436904"/>
                  </a:moveTo>
                  <a:cubicBezTo>
                    <a:pt x="240453" y="220157"/>
                    <a:pt x="480907" y="3411"/>
                    <a:pt x="731520" y="24"/>
                  </a:cubicBezTo>
                  <a:cubicBezTo>
                    <a:pt x="982133" y="-3363"/>
                    <a:pt x="1380067" y="343771"/>
                    <a:pt x="1503680" y="416584"/>
                  </a:cubicBezTo>
                  <a:cubicBezTo>
                    <a:pt x="1627293" y="489397"/>
                    <a:pt x="1358053" y="357317"/>
                    <a:pt x="1473200" y="436904"/>
                  </a:cubicBezTo>
                  <a:cubicBezTo>
                    <a:pt x="1588347" y="516491"/>
                    <a:pt x="1955800" y="897491"/>
                    <a:pt x="2194560" y="894104"/>
                  </a:cubicBezTo>
                  <a:cubicBezTo>
                    <a:pt x="2433320" y="890717"/>
                    <a:pt x="2799080" y="502944"/>
                    <a:pt x="2905760" y="416584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2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3265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Arial" panose="020B0604020202020204" pitchFamily="34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Arial" panose="020B0604020202020204" pitchFamily="34" charset="0"/>
              </a:rPr>
              <a:t> Papir</a:t>
            </a:r>
            <a:endParaRPr lang="pl-PL" dirty="0">
              <a:latin typeface="Arial" panose="020B0604020202020204" pitchFamily="34" charset="0"/>
            </a:endParaRPr>
          </a:p>
        </p:txBody>
      </p:sp>
      <p:grpSp>
        <p:nvGrpSpPr>
          <p:cNvPr id="50" name="Grupa 49"/>
          <p:cNvGrpSpPr/>
          <p:nvPr/>
        </p:nvGrpSpPr>
        <p:grpSpPr>
          <a:xfrm>
            <a:off x="610221" y="1268065"/>
            <a:ext cx="8533779" cy="1843648"/>
            <a:chOff x="610221" y="1120924"/>
            <a:chExt cx="8533779" cy="1843648"/>
          </a:xfrm>
        </p:grpSpPr>
        <p:sp>
          <p:nvSpPr>
            <p:cNvPr id="51" name="Line 8"/>
            <p:cNvSpPr>
              <a:spLocks noChangeShapeType="1"/>
            </p:cNvSpPr>
            <p:nvPr/>
          </p:nvSpPr>
          <p:spPr bwMode="auto">
            <a:xfrm>
              <a:off x="2370882" y="1777627"/>
              <a:ext cx="6759575" cy="225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52" name="Line 9"/>
            <p:cNvSpPr>
              <a:spLocks noChangeShapeType="1"/>
            </p:cNvSpPr>
            <p:nvPr/>
          </p:nvSpPr>
          <p:spPr bwMode="auto">
            <a:xfrm>
              <a:off x="2599482" y="1625228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53" name="Line 18"/>
            <p:cNvSpPr>
              <a:spLocks noChangeShapeType="1"/>
            </p:cNvSpPr>
            <p:nvPr/>
          </p:nvSpPr>
          <p:spPr bwMode="auto">
            <a:xfrm>
              <a:off x="8558957" y="1625228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54" name="Text Box 25"/>
            <p:cNvSpPr txBox="1">
              <a:spLocks noChangeArrowheads="1"/>
            </p:cNvSpPr>
            <p:nvPr/>
          </p:nvSpPr>
          <p:spPr bwMode="auto">
            <a:xfrm>
              <a:off x="3927674" y="1751732"/>
              <a:ext cx="6096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800" dirty="0" smtClean="0">
                  <a:latin typeface="+mj-lt"/>
                </a:rPr>
                <a:t>0</a:t>
              </a:r>
              <a:endParaRPr lang="pl-PL" sz="1800" dirty="0">
                <a:latin typeface="+mj-lt"/>
              </a:endParaRPr>
            </a:p>
          </p:txBody>
        </p:sp>
        <p:sp>
          <p:nvSpPr>
            <p:cNvPr id="55" name="Text Box 26"/>
            <p:cNvSpPr txBox="1">
              <a:spLocks noChangeArrowheads="1"/>
            </p:cNvSpPr>
            <p:nvPr/>
          </p:nvSpPr>
          <p:spPr bwMode="auto">
            <a:xfrm>
              <a:off x="5439842" y="1751732"/>
              <a:ext cx="6096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800" i="1" dirty="0" smtClean="0">
                  <a:latin typeface="+mj-lt"/>
                </a:rPr>
                <a:t>T</a:t>
              </a:r>
              <a:endParaRPr lang="pl-PL" sz="1800" i="1" dirty="0">
                <a:latin typeface="+mj-lt"/>
              </a:endParaRPr>
            </a:p>
          </p:txBody>
        </p:sp>
        <p:sp>
          <p:nvSpPr>
            <p:cNvPr id="56" name="Text Box 27"/>
            <p:cNvSpPr txBox="1">
              <a:spLocks noChangeArrowheads="1"/>
            </p:cNvSpPr>
            <p:nvPr/>
          </p:nvSpPr>
          <p:spPr bwMode="auto">
            <a:xfrm>
              <a:off x="2415506" y="1751732"/>
              <a:ext cx="6096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800" dirty="0" smtClean="0">
                  <a:latin typeface="+mj-lt"/>
                </a:rPr>
                <a:t>-</a:t>
              </a:r>
              <a:r>
                <a:rPr lang="pl-PL" sz="1800" i="1" dirty="0" smtClean="0">
                  <a:latin typeface="+mj-lt"/>
                </a:rPr>
                <a:t>T</a:t>
              </a:r>
              <a:endParaRPr lang="pl-PL" sz="1800" i="1" dirty="0">
                <a:latin typeface="+mj-lt"/>
              </a:endParaRPr>
            </a:p>
          </p:txBody>
        </p:sp>
        <p:sp>
          <p:nvSpPr>
            <p:cNvPr id="57" name="Text Box 31"/>
            <p:cNvSpPr txBox="1">
              <a:spLocks noChangeArrowheads="1"/>
            </p:cNvSpPr>
            <p:nvPr/>
          </p:nvSpPr>
          <p:spPr bwMode="auto">
            <a:xfrm>
              <a:off x="8747125" y="1320428"/>
              <a:ext cx="39687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800" i="1" dirty="0">
                  <a:latin typeface="+mj-lt"/>
                </a:rPr>
                <a:t>t</a:t>
              </a:r>
            </a:p>
          </p:txBody>
        </p:sp>
        <p:sp>
          <p:nvSpPr>
            <p:cNvPr id="58" name="Text Box 27"/>
            <p:cNvSpPr txBox="1">
              <a:spLocks noChangeArrowheads="1"/>
            </p:cNvSpPr>
            <p:nvPr/>
          </p:nvSpPr>
          <p:spPr bwMode="auto">
            <a:xfrm>
              <a:off x="6942882" y="1751732"/>
              <a:ext cx="6096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800" dirty="0" smtClean="0">
                  <a:latin typeface="+mj-lt"/>
                </a:rPr>
                <a:t>2</a:t>
              </a:r>
              <a:r>
                <a:rPr lang="pl-PL" sz="1800" i="1" dirty="0" smtClean="0">
                  <a:latin typeface="+mj-lt"/>
                </a:rPr>
                <a:t>T</a:t>
              </a:r>
              <a:endParaRPr lang="pl-PL" sz="1800" i="1" dirty="0">
                <a:latin typeface="+mj-lt"/>
              </a:endParaRPr>
            </a:p>
          </p:txBody>
        </p:sp>
        <p:sp>
          <p:nvSpPr>
            <p:cNvPr id="59" name="Text Box 27"/>
            <p:cNvSpPr txBox="1">
              <a:spLocks noChangeArrowheads="1"/>
            </p:cNvSpPr>
            <p:nvPr/>
          </p:nvSpPr>
          <p:spPr bwMode="auto">
            <a:xfrm>
              <a:off x="8392170" y="1751732"/>
              <a:ext cx="6096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800" dirty="0" smtClean="0">
                  <a:latin typeface="+mj-lt"/>
                </a:rPr>
                <a:t>3</a:t>
              </a:r>
              <a:r>
                <a:rPr lang="pl-PL" sz="1800" i="1" dirty="0" smtClean="0">
                  <a:latin typeface="+mj-lt"/>
                </a:rPr>
                <a:t>T</a:t>
              </a:r>
              <a:endParaRPr lang="pl-PL" sz="1800" i="1" dirty="0">
                <a:latin typeface="+mj-lt"/>
              </a:endParaRPr>
            </a:p>
          </p:txBody>
        </p:sp>
        <p:sp>
          <p:nvSpPr>
            <p:cNvPr id="60" name="Text Box 26"/>
            <p:cNvSpPr txBox="1">
              <a:spLocks noChangeArrowheads="1"/>
            </p:cNvSpPr>
            <p:nvPr/>
          </p:nvSpPr>
          <p:spPr bwMode="auto">
            <a:xfrm>
              <a:off x="4860032" y="1120924"/>
              <a:ext cx="6096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800" i="1" dirty="0" err="1" smtClean="0">
                  <a:latin typeface="+mj-lt"/>
                </a:rPr>
                <a:t>T</a:t>
              </a:r>
              <a:r>
                <a:rPr lang="pl-PL" sz="1800" dirty="0" err="1" smtClean="0">
                  <a:latin typeface="+mj-lt"/>
                </a:rPr>
                <a:t>-</a:t>
              </a:r>
              <a:r>
                <a:rPr lang="pl-PL" sz="1800" i="1" dirty="0" err="1" smtClean="0">
                  <a:latin typeface="+mj-lt"/>
                  <a:sym typeface="Symbol"/>
                </a:rPr>
                <a:t></a:t>
              </a:r>
              <a:endParaRPr lang="pl-PL" sz="1800" i="1" dirty="0">
                <a:latin typeface="+mj-lt"/>
              </a:endParaRPr>
            </a:p>
          </p:txBody>
        </p:sp>
        <p:sp>
          <p:nvSpPr>
            <p:cNvPr id="61" name="Text Box 26"/>
            <p:cNvSpPr txBox="1">
              <a:spLocks noChangeArrowheads="1"/>
            </p:cNvSpPr>
            <p:nvPr/>
          </p:nvSpPr>
          <p:spPr bwMode="auto">
            <a:xfrm>
              <a:off x="3419872" y="1120924"/>
              <a:ext cx="6096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800" dirty="0" smtClean="0">
                  <a:latin typeface="+mj-lt"/>
                </a:rPr>
                <a:t>-</a:t>
              </a:r>
              <a:r>
                <a:rPr lang="pl-PL" sz="1800" i="1" dirty="0" smtClean="0">
                  <a:latin typeface="+mj-lt"/>
                  <a:sym typeface="Symbol"/>
                </a:rPr>
                <a:t></a:t>
              </a:r>
              <a:endParaRPr lang="pl-PL" sz="1800" i="1" dirty="0">
                <a:latin typeface="+mj-lt"/>
              </a:endParaRPr>
            </a:p>
          </p:txBody>
        </p:sp>
        <p:sp>
          <p:nvSpPr>
            <p:cNvPr id="62" name="Text Box 26"/>
            <p:cNvSpPr txBox="1">
              <a:spLocks noChangeArrowheads="1"/>
            </p:cNvSpPr>
            <p:nvPr/>
          </p:nvSpPr>
          <p:spPr bwMode="auto">
            <a:xfrm>
              <a:off x="6372200" y="1120924"/>
              <a:ext cx="79208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pl-PL" sz="1800" dirty="0" smtClean="0">
                  <a:latin typeface="+mj-lt"/>
                </a:rPr>
                <a:t>2</a:t>
              </a:r>
              <a:r>
                <a:rPr lang="pl-PL" sz="1800" i="1" dirty="0" smtClean="0">
                  <a:latin typeface="+mj-lt"/>
                </a:rPr>
                <a:t>T</a:t>
              </a:r>
              <a:r>
                <a:rPr lang="pl-PL" sz="1800" dirty="0" smtClean="0">
                  <a:latin typeface="+mj-lt"/>
                </a:rPr>
                <a:t>-</a:t>
              </a:r>
              <a:r>
                <a:rPr lang="pl-PL" sz="1800" i="1" dirty="0" smtClean="0">
                  <a:latin typeface="+mj-lt"/>
                  <a:sym typeface="Symbol"/>
                </a:rPr>
                <a:t></a:t>
              </a:r>
              <a:endParaRPr lang="pl-PL" sz="1800" i="1" dirty="0">
                <a:latin typeface="+mj-lt"/>
              </a:endParaRPr>
            </a:p>
          </p:txBody>
        </p:sp>
        <p:sp>
          <p:nvSpPr>
            <p:cNvPr id="63" name="Text Box 26"/>
            <p:cNvSpPr txBox="1">
              <a:spLocks noChangeArrowheads="1"/>
            </p:cNvSpPr>
            <p:nvPr/>
          </p:nvSpPr>
          <p:spPr bwMode="auto">
            <a:xfrm>
              <a:off x="7884368" y="1120924"/>
              <a:ext cx="72008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pl-PL" sz="1800" dirty="0" smtClean="0">
                  <a:latin typeface="+mj-lt"/>
                </a:rPr>
                <a:t>3</a:t>
              </a:r>
              <a:r>
                <a:rPr lang="pl-PL" sz="1800" i="1" dirty="0" smtClean="0">
                  <a:latin typeface="+mj-lt"/>
                </a:rPr>
                <a:t>T</a:t>
              </a:r>
              <a:r>
                <a:rPr lang="pl-PL" sz="1800" dirty="0" smtClean="0">
                  <a:latin typeface="+mj-lt"/>
                </a:rPr>
                <a:t>-</a:t>
              </a:r>
              <a:r>
                <a:rPr lang="pl-PL" sz="1800" i="1" dirty="0" smtClean="0">
                  <a:latin typeface="+mj-lt"/>
                  <a:sym typeface="Symbol"/>
                </a:rPr>
                <a:t></a:t>
              </a:r>
              <a:endParaRPr lang="pl-PL" sz="1800" i="1" dirty="0">
                <a:latin typeface="+mj-lt"/>
              </a:endParaRPr>
            </a:p>
          </p:txBody>
        </p:sp>
        <p:cxnSp>
          <p:nvCxnSpPr>
            <p:cNvPr id="64" name="Łącznik prosty 63"/>
            <p:cNvCxnSpPr/>
            <p:nvPr/>
          </p:nvCxnSpPr>
          <p:spPr bwMode="auto">
            <a:xfrm>
              <a:off x="4068119" y="1727498"/>
              <a:ext cx="1512168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" name="Łącznik prosty 64"/>
            <p:cNvCxnSpPr/>
            <p:nvPr/>
          </p:nvCxnSpPr>
          <p:spPr bwMode="auto">
            <a:xfrm>
              <a:off x="5562602" y="1732062"/>
              <a:ext cx="1512168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6" name="Line 15"/>
            <p:cNvSpPr>
              <a:spLocks noChangeShapeType="1"/>
            </p:cNvSpPr>
            <p:nvPr/>
          </p:nvSpPr>
          <p:spPr bwMode="auto">
            <a:xfrm>
              <a:off x="7069882" y="1625228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67" name="Line 13"/>
            <p:cNvSpPr>
              <a:spLocks noChangeShapeType="1"/>
            </p:cNvSpPr>
            <p:nvPr/>
          </p:nvSpPr>
          <p:spPr bwMode="auto">
            <a:xfrm>
              <a:off x="5579220" y="1625228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68" name="Line 11"/>
            <p:cNvSpPr>
              <a:spLocks noChangeShapeType="1"/>
            </p:cNvSpPr>
            <p:nvPr/>
          </p:nvSpPr>
          <p:spPr bwMode="auto">
            <a:xfrm>
              <a:off x="4088557" y="1625228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cxnSp>
          <p:nvCxnSpPr>
            <p:cNvPr id="69" name="Łącznik prosty 68"/>
            <p:cNvCxnSpPr/>
            <p:nvPr/>
          </p:nvCxnSpPr>
          <p:spPr bwMode="auto">
            <a:xfrm flipV="1">
              <a:off x="7075192" y="1727498"/>
              <a:ext cx="1469478" cy="2257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0" name="Line 8"/>
            <p:cNvSpPr>
              <a:spLocks noChangeShapeType="1"/>
            </p:cNvSpPr>
            <p:nvPr/>
          </p:nvSpPr>
          <p:spPr bwMode="auto">
            <a:xfrm>
              <a:off x="610221" y="2620392"/>
              <a:ext cx="7620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71" name="Line 9"/>
            <p:cNvSpPr>
              <a:spLocks noChangeShapeType="1"/>
            </p:cNvSpPr>
            <p:nvPr/>
          </p:nvSpPr>
          <p:spPr bwMode="auto">
            <a:xfrm>
              <a:off x="1122709" y="2447900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72" name="Line 15"/>
            <p:cNvSpPr>
              <a:spLocks noChangeShapeType="1"/>
            </p:cNvSpPr>
            <p:nvPr/>
          </p:nvSpPr>
          <p:spPr bwMode="auto">
            <a:xfrm>
              <a:off x="5309221" y="2467992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73" name="Text Box 25"/>
            <p:cNvSpPr txBox="1">
              <a:spLocks noChangeArrowheads="1"/>
            </p:cNvSpPr>
            <p:nvPr/>
          </p:nvSpPr>
          <p:spPr bwMode="auto">
            <a:xfrm>
              <a:off x="2338413" y="2595240"/>
              <a:ext cx="6096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800" dirty="0" smtClean="0">
                  <a:latin typeface="+mj-lt"/>
                </a:rPr>
                <a:t>0</a:t>
              </a:r>
              <a:endParaRPr lang="pl-PL" sz="1800" dirty="0">
                <a:latin typeface="+mj-lt"/>
              </a:endParaRPr>
            </a:p>
          </p:txBody>
        </p:sp>
        <p:sp>
          <p:nvSpPr>
            <p:cNvPr id="74" name="Text Box 26"/>
            <p:cNvSpPr txBox="1">
              <a:spLocks noChangeArrowheads="1"/>
            </p:cNvSpPr>
            <p:nvPr/>
          </p:nvSpPr>
          <p:spPr bwMode="auto">
            <a:xfrm>
              <a:off x="3778573" y="2595240"/>
              <a:ext cx="6096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800" i="1" dirty="0" smtClean="0">
                  <a:latin typeface="+mj-lt"/>
                </a:rPr>
                <a:t>T</a:t>
              </a:r>
              <a:endParaRPr lang="pl-PL" sz="1800" i="1" dirty="0">
                <a:latin typeface="+mj-lt"/>
              </a:endParaRPr>
            </a:p>
          </p:txBody>
        </p:sp>
        <p:sp>
          <p:nvSpPr>
            <p:cNvPr id="75" name="Text Box 27"/>
            <p:cNvSpPr txBox="1">
              <a:spLocks noChangeArrowheads="1"/>
            </p:cNvSpPr>
            <p:nvPr/>
          </p:nvSpPr>
          <p:spPr bwMode="auto">
            <a:xfrm>
              <a:off x="827584" y="2595240"/>
              <a:ext cx="6096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800" dirty="0" smtClean="0">
                  <a:latin typeface="+mj-lt"/>
                </a:rPr>
                <a:t>-</a:t>
              </a:r>
              <a:r>
                <a:rPr lang="pl-PL" sz="1800" i="1" dirty="0" smtClean="0">
                  <a:latin typeface="+mj-lt"/>
                </a:rPr>
                <a:t>T</a:t>
              </a:r>
              <a:endParaRPr lang="pl-PL" sz="1800" i="1" dirty="0">
                <a:latin typeface="+mj-lt"/>
              </a:endParaRPr>
            </a:p>
          </p:txBody>
        </p:sp>
        <p:sp>
          <p:nvSpPr>
            <p:cNvPr id="76" name="Text Box 31"/>
            <p:cNvSpPr txBox="1">
              <a:spLocks noChangeArrowheads="1"/>
            </p:cNvSpPr>
            <p:nvPr/>
          </p:nvSpPr>
          <p:spPr bwMode="auto">
            <a:xfrm>
              <a:off x="7849221" y="2163192"/>
              <a:ext cx="39687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800" i="1" dirty="0">
                  <a:latin typeface="+mj-lt"/>
                </a:rPr>
                <a:t>t</a:t>
              </a:r>
            </a:p>
          </p:txBody>
        </p:sp>
        <p:sp>
          <p:nvSpPr>
            <p:cNvPr id="77" name="Text Box 27"/>
            <p:cNvSpPr txBox="1">
              <a:spLocks noChangeArrowheads="1"/>
            </p:cNvSpPr>
            <p:nvPr/>
          </p:nvSpPr>
          <p:spPr bwMode="auto">
            <a:xfrm>
              <a:off x="5290741" y="2595240"/>
              <a:ext cx="6096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800" dirty="0" smtClean="0">
                  <a:latin typeface="+mj-lt"/>
                </a:rPr>
                <a:t>2</a:t>
              </a:r>
              <a:r>
                <a:rPr lang="pl-PL" sz="1800" i="1" dirty="0" smtClean="0">
                  <a:latin typeface="+mj-lt"/>
                </a:rPr>
                <a:t>T</a:t>
              </a:r>
              <a:endParaRPr lang="pl-PL" sz="1800" i="1" dirty="0">
                <a:latin typeface="+mj-lt"/>
              </a:endParaRPr>
            </a:p>
          </p:txBody>
        </p:sp>
        <p:sp>
          <p:nvSpPr>
            <p:cNvPr id="78" name="Text Box 27"/>
            <p:cNvSpPr txBox="1">
              <a:spLocks noChangeArrowheads="1"/>
            </p:cNvSpPr>
            <p:nvPr/>
          </p:nvSpPr>
          <p:spPr bwMode="auto">
            <a:xfrm>
              <a:off x="6802909" y="2595240"/>
              <a:ext cx="6096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800" dirty="0" smtClean="0">
                  <a:latin typeface="+mj-lt"/>
                </a:rPr>
                <a:t>3</a:t>
              </a:r>
              <a:r>
                <a:rPr lang="pl-PL" sz="1800" i="1" dirty="0" smtClean="0">
                  <a:latin typeface="+mj-lt"/>
                </a:rPr>
                <a:t>T</a:t>
              </a:r>
              <a:endParaRPr lang="pl-PL" sz="1800" i="1" dirty="0">
                <a:latin typeface="+mj-lt"/>
              </a:endParaRPr>
            </a:p>
          </p:txBody>
        </p:sp>
        <p:cxnSp>
          <p:nvCxnSpPr>
            <p:cNvPr id="79" name="Łącznik prosty 78"/>
            <p:cNvCxnSpPr/>
            <p:nvPr/>
          </p:nvCxnSpPr>
          <p:spPr bwMode="auto">
            <a:xfrm>
              <a:off x="3805238" y="1392436"/>
              <a:ext cx="0" cy="144016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99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0" name="Łącznik prosty 79"/>
            <p:cNvCxnSpPr/>
            <p:nvPr/>
          </p:nvCxnSpPr>
          <p:spPr bwMode="auto">
            <a:xfrm>
              <a:off x="2326606" y="1396256"/>
              <a:ext cx="0" cy="144016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99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1" name="Łącznik prosty 80"/>
            <p:cNvCxnSpPr/>
            <p:nvPr/>
          </p:nvCxnSpPr>
          <p:spPr bwMode="auto">
            <a:xfrm>
              <a:off x="6805613" y="1392436"/>
              <a:ext cx="0" cy="144016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99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2" name="Łącznik prosty 81"/>
            <p:cNvCxnSpPr/>
            <p:nvPr/>
          </p:nvCxnSpPr>
          <p:spPr bwMode="auto">
            <a:xfrm>
              <a:off x="5309047" y="1392436"/>
              <a:ext cx="0" cy="144016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99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3" name="Łącznik prosty 82"/>
            <p:cNvCxnSpPr/>
            <p:nvPr/>
          </p:nvCxnSpPr>
          <p:spPr bwMode="auto">
            <a:xfrm>
              <a:off x="2333056" y="2564929"/>
              <a:ext cx="1512168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4" name="Łącznik prosty 83"/>
            <p:cNvCxnSpPr/>
            <p:nvPr/>
          </p:nvCxnSpPr>
          <p:spPr bwMode="auto">
            <a:xfrm>
              <a:off x="3810771" y="2564929"/>
              <a:ext cx="1512168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5" name="Line 13"/>
            <p:cNvSpPr>
              <a:spLocks noChangeShapeType="1"/>
            </p:cNvSpPr>
            <p:nvPr/>
          </p:nvSpPr>
          <p:spPr bwMode="auto">
            <a:xfrm>
              <a:off x="3818559" y="2467992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86" name="Line 13"/>
            <p:cNvSpPr>
              <a:spLocks noChangeShapeType="1"/>
            </p:cNvSpPr>
            <p:nvPr/>
          </p:nvSpPr>
          <p:spPr bwMode="auto">
            <a:xfrm>
              <a:off x="5307981" y="2470373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87" name="Line 11"/>
            <p:cNvSpPr>
              <a:spLocks noChangeShapeType="1"/>
            </p:cNvSpPr>
            <p:nvPr/>
          </p:nvSpPr>
          <p:spPr bwMode="auto">
            <a:xfrm>
              <a:off x="2327896" y="2467992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cxnSp>
          <p:nvCxnSpPr>
            <p:cNvPr id="88" name="Łącznik prosty 87"/>
            <p:cNvCxnSpPr/>
            <p:nvPr/>
          </p:nvCxnSpPr>
          <p:spPr bwMode="auto">
            <a:xfrm>
              <a:off x="5330257" y="2564904"/>
              <a:ext cx="1452288" cy="794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9" name="Line 18"/>
            <p:cNvSpPr>
              <a:spLocks noChangeShapeType="1"/>
            </p:cNvSpPr>
            <p:nvPr/>
          </p:nvSpPr>
          <p:spPr bwMode="auto">
            <a:xfrm>
              <a:off x="6798296" y="2467992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90" name="Text Box 35"/>
            <p:cNvSpPr txBox="1">
              <a:spLocks noChangeArrowheads="1"/>
            </p:cNvSpPr>
            <p:nvPr/>
          </p:nvSpPr>
          <p:spPr bwMode="auto">
            <a:xfrm>
              <a:off x="1093317" y="2081262"/>
              <a:ext cx="1872208" cy="3693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pl-PL" sz="1800" i="1" dirty="0" smtClean="0">
                  <a:latin typeface="+mj-lt"/>
                  <a:cs typeface="Arial" panose="020B0604020202020204" pitchFamily="34" charset="0"/>
                </a:rPr>
                <a:t>x</a:t>
              </a:r>
              <a:r>
                <a:rPr lang="pl-PL" sz="1800" dirty="0" smtClean="0">
                  <a:latin typeface="+mj-lt"/>
                </a:rPr>
                <a:t>(</a:t>
              </a:r>
              <a:r>
                <a:rPr lang="pl-PL" sz="1800" i="1" dirty="0" smtClean="0">
                  <a:latin typeface="+mj-lt"/>
                </a:rPr>
                <a:t>t+</a:t>
              </a:r>
              <a:r>
                <a:rPr lang="el-GR" sz="1800" i="1" dirty="0" smtClean="0">
                  <a:latin typeface="+mj-lt"/>
                  <a:cs typeface="Arial" panose="020B0604020202020204" pitchFamily="34" charset="0"/>
                </a:rPr>
                <a:t>τ</a:t>
              </a:r>
              <a:r>
                <a:rPr lang="pl-PL" sz="1800" dirty="0" smtClean="0">
                  <a:latin typeface="+mj-lt"/>
                </a:rPr>
                <a:t>), </a:t>
              </a:r>
              <a:r>
                <a:rPr lang="el-GR" sz="1800" i="1" dirty="0" smtClean="0">
                  <a:latin typeface="+mj-lt"/>
                  <a:cs typeface="Arial" panose="020B0604020202020204" pitchFamily="34" charset="0"/>
                </a:rPr>
                <a:t>τ</a:t>
              </a:r>
              <a:r>
                <a:rPr lang="pl-PL" sz="1800" i="1" dirty="0" smtClean="0">
                  <a:latin typeface="+mj-lt"/>
                  <a:cs typeface="Arial" panose="020B0604020202020204" pitchFamily="34" charset="0"/>
                </a:rPr>
                <a:t>&gt;T</a:t>
              </a:r>
              <a:r>
                <a:rPr lang="pl-PL" sz="1800" dirty="0" smtClean="0">
                  <a:latin typeface="+mj-lt"/>
                </a:rPr>
                <a:t> </a:t>
              </a:r>
              <a:endParaRPr lang="pl-PL" sz="1800" dirty="0">
                <a:latin typeface="+mj-lt"/>
              </a:endParaRPr>
            </a:p>
          </p:txBody>
        </p:sp>
        <p:sp>
          <p:nvSpPr>
            <p:cNvPr id="91" name="Text Box 35"/>
            <p:cNvSpPr txBox="1">
              <a:spLocks noChangeArrowheads="1"/>
            </p:cNvSpPr>
            <p:nvPr/>
          </p:nvSpPr>
          <p:spPr bwMode="auto">
            <a:xfrm>
              <a:off x="2166169" y="1217166"/>
              <a:ext cx="930275" cy="3693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800" i="1" dirty="0">
                  <a:latin typeface="+mj-lt"/>
                  <a:cs typeface="Arial" panose="020B0604020202020204" pitchFamily="34" charset="0"/>
                </a:rPr>
                <a:t>x</a:t>
              </a:r>
              <a:r>
                <a:rPr lang="pl-PL" sz="1800" dirty="0">
                  <a:latin typeface="+mj-lt"/>
                </a:rPr>
                <a:t>(</a:t>
              </a:r>
              <a:r>
                <a:rPr lang="pl-PL" sz="1800" i="1" dirty="0">
                  <a:latin typeface="+mj-lt"/>
                </a:rPr>
                <a:t>t</a:t>
              </a:r>
              <a:r>
                <a:rPr lang="pl-PL" sz="1800" dirty="0">
                  <a:latin typeface="+mj-lt"/>
                </a:rPr>
                <a:t>)</a:t>
              </a:r>
            </a:p>
          </p:txBody>
        </p:sp>
      </p:grpSp>
      <p:sp>
        <p:nvSpPr>
          <p:cNvPr id="93" name="Line 11"/>
          <p:cNvSpPr>
            <a:spLocks noChangeShapeType="1"/>
          </p:cNvSpPr>
          <p:nvPr/>
        </p:nvSpPr>
        <p:spPr bwMode="auto">
          <a:xfrm>
            <a:off x="2966680" y="5721051"/>
            <a:ext cx="0" cy="152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94" name="Line 12"/>
          <p:cNvSpPr>
            <a:spLocks noChangeShapeType="1"/>
          </p:cNvSpPr>
          <p:nvPr/>
        </p:nvSpPr>
        <p:spPr bwMode="auto">
          <a:xfrm>
            <a:off x="5201880" y="5721051"/>
            <a:ext cx="0" cy="152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95" name="Line 13"/>
          <p:cNvSpPr>
            <a:spLocks noChangeShapeType="1"/>
          </p:cNvSpPr>
          <p:nvPr/>
        </p:nvSpPr>
        <p:spPr bwMode="auto">
          <a:xfrm>
            <a:off x="6319480" y="5721051"/>
            <a:ext cx="0" cy="152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96" name="Line 14"/>
          <p:cNvSpPr>
            <a:spLocks noChangeShapeType="1"/>
          </p:cNvSpPr>
          <p:nvPr/>
        </p:nvSpPr>
        <p:spPr bwMode="auto">
          <a:xfrm>
            <a:off x="8554680" y="5730576"/>
            <a:ext cx="0" cy="152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97" name="Line 15"/>
          <p:cNvSpPr>
            <a:spLocks noChangeShapeType="1"/>
          </p:cNvSpPr>
          <p:nvPr/>
        </p:nvSpPr>
        <p:spPr bwMode="auto">
          <a:xfrm>
            <a:off x="7437080" y="5721051"/>
            <a:ext cx="0" cy="152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98" name="Text Box 16"/>
          <p:cNvSpPr txBox="1">
            <a:spLocks noChangeArrowheads="1"/>
          </p:cNvSpPr>
          <p:nvPr/>
        </p:nvSpPr>
        <p:spPr bwMode="auto">
          <a:xfrm>
            <a:off x="5049480" y="5882976"/>
            <a:ext cx="3129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800" i="1" dirty="0">
                <a:latin typeface="+mj-lt"/>
              </a:rPr>
              <a:t>T</a:t>
            </a:r>
          </a:p>
        </p:txBody>
      </p:sp>
      <p:sp>
        <p:nvSpPr>
          <p:cNvPr id="99" name="Text Box 17"/>
          <p:cNvSpPr txBox="1">
            <a:spLocks noChangeArrowheads="1"/>
          </p:cNvSpPr>
          <p:nvPr/>
        </p:nvSpPr>
        <p:spPr bwMode="auto">
          <a:xfrm>
            <a:off x="6040080" y="5882976"/>
            <a:ext cx="609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1800" dirty="0">
                <a:latin typeface="+mj-lt"/>
              </a:rPr>
              <a:t>2</a:t>
            </a:r>
            <a:r>
              <a:rPr lang="pl-PL" sz="1800" i="1" dirty="0">
                <a:latin typeface="+mj-lt"/>
              </a:rPr>
              <a:t>T</a:t>
            </a:r>
          </a:p>
        </p:txBody>
      </p:sp>
      <p:sp>
        <p:nvSpPr>
          <p:cNvPr id="100" name="Text Box 18"/>
          <p:cNvSpPr txBox="1">
            <a:spLocks noChangeArrowheads="1"/>
          </p:cNvSpPr>
          <p:nvPr/>
        </p:nvSpPr>
        <p:spPr bwMode="auto">
          <a:xfrm>
            <a:off x="7183080" y="5882976"/>
            <a:ext cx="609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1800" dirty="0">
                <a:latin typeface="+mj-lt"/>
              </a:rPr>
              <a:t>3</a:t>
            </a:r>
            <a:r>
              <a:rPr lang="pl-PL" sz="1800" i="1" dirty="0">
                <a:latin typeface="+mj-lt"/>
              </a:rPr>
              <a:t>T</a:t>
            </a:r>
          </a:p>
        </p:txBody>
      </p:sp>
      <p:sp>
        <p:nvSpPr>
          <p:cNvPr id="101" name="Text Box 19"/>
          <p:cNvSpPr txBox="1">
            <a:spLocks noChangeArrowheads="1"/>
          </p:cNvSpPr>
          <p:nvPr/>
        </p:nvSpPr>
        <p:spPr bwMode="auto">
          <a:xfrm>
            <a:off x="8249880" y="5873451"/>
            <a:ext cx="609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1800" dirty="0">
                <a:latin typeface="+mj-lt"/>
              </a:rPr>
              <a:t>4</a:t>
            </a:r>
            <a:r>
              <a:rPr lang="pl-PL" sz="1800" i="1" dirty="0">
                <a:latin typeface="+mj-lt"/>
              </a:rPr>
              <a:t>T</a:t>
            </a:r>
          </a:p>
        </p:txBody>
      </p:sp>
      <p:sp>
        <p:nvSpPr>
          <p:cNvPr id="102" name="Text Box 20"/>
          <p:cNvSpPr txBox="1">
            <a:spLocks noChangeArrowheads="1"/>
          </p:cNvSpPr>
          <p:nvPr/>
        </p:nvSpPr>
        <p:spPr bwMode="auto">
          <a:xfrm>
            <a:off x="8605256" y="5409752"/>
            <a:ext cx="3968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1800" i="1" dirty="0">
                <a:latin typeface="+mj-lt"/>
              </a:rPr>
              <a:t>t</a:t>
            </a:r>
          </a:p>
        </p:txBody>
      </p:sp>
      <p:sp>
        <p:nvSpPr>
          <p:cNvPr id="103" name="Line 27"/>
          <p:cNvSpPr>
            <a:spLocks noChangeShapeType="1"/>
          </p:cNvSpPr>
          <p:nvPr/>
        </p:nvSpPr>
        <p:spPr bwMode="auto">
          <a:xfrm flipV="1">
            <a:off x="4068405" y="3968451"/>
            <a:ext cx="0" cy="2133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104" name="Text Box 28"/>
          <p:cNvSpPr txBox="1">
            <a:spLocks noChangeArrowheads="1"/>
          </p:cNvSpPr>
          <p:nvPr/>
        </p:nvSpPr>
        <p:spPr bwMode="auto">
          <a:xfrm>
            <a:off x="3535005" y="4197051"/>
            <a:ext cx="4299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800" dirty="0">
                <a:latin typeface="+mj-lt"/>
              </a:rPr>
              <a:t>+1</a:t>
            </a:r>
          </a:p>
        </p:txBody>
      </p:sp>
      <p:sp>
        <p:nvSpPr>
          <p:cNvPr id="105" name="Line 30"/>
          <p:cNvSpPr>
            <a:spLocks noChangeShapeType="1"/>
          </p:cNvSpPr>
          <p:nvPr/>
        </p:nvSpPr>
        <p:spPr bwMode="auto">
          <a:xfrm>
            <a:off x="4068405" y="5730576"/>
            <a:ext cx="0" cy="152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106" name="Line 31"/>
          <p:cNvSpPr>
            <a:spLocks noChangeShapeType="1"/>
          </p:cNvSpPr>
          <p:nvPr/>
        </p:nvSpPr>
        <p:spPr bwMode="auto">
          <a:xfrm rot="16200000">
            <a:off x="4144605" y="5425776"/>
            <a:ext cx="0" cy="152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107" name="Text Box 32"/>
          <p:cNvSpPr txBox="1">
            <a:spLocks noChangeArrowheads="1"/>
          </p:cNvSpPr>
          <p:nvPr/>
        </p:nvSpPr>
        <p:spPr bwMode="auto">
          <a:xfrm>
            <a:off x="2763480" y="5882976"/>
            <a:ext cx="3898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800" i="1" dirty="0">
                <a:latin typeface="+mj-lt"/>
              </a:rPr>
              <a:t>-</a:t>
            </a:r>
            <a:r>
              <a:rPr lang="pl-PL" sz="1800" i="1" dirty="0" smtClean="0">
                <a:latin typeface="+mj-lt"/>
              </a:rPr>
              <a:t>T</a:t>
            </a:r>
            <a:endParaRPr lang="pl-PL" sz="1800" i="1" dirty="0">
              <a:latin typeface="+mj-lt"/>
            </a:endParaRPr>
          </a:p>
        </p:txBody>
      </p:sp>
      <p:graphicFrame>
        <p:nvGraphicFramePr>
          <p:cNvPr id="108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0017888"/>
              </p:ext>
            </p:extLst>
          </p:nvPr>
        </p:nvGraphicFramePr>
        <p:xfrm>
          <a:off x="4241021" y="3809503"/>
          <a:ext cx="822150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2726" name="Equation" r:id="rId4" imgW="469800" imgH="228600" progId="Equation.3">
                  <p:embed/>
                </p:oleObj>
              </mc:Choice>
              <mc:Fallback>
                <p:oleObj name="Equation" r:id="rId4" imgW="469800" imgH="2286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41021" y="3809503"/>
                        <a:ext cx="822150" cy="400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9" name="Line 10"/>
          <p:cNvSpPr>
            <a:spLocks noChangeShapeType="1"/>
          </p:cNvSpPr>
          <p:nvPr/>
        </p:nvSpPr>
        <p:spPr bwMode="auto">
          <a:xfrm>
            <a:off x="1620480" y="5882975"/>
            <a:ext cx="7419553" cy="14089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grpSp>
        <p:nvGrpSpPr>
          <p:cNvPr id="110" name="Grupa 35"/>
          <p:cNvGrpSpPr/>
          <p:nvPr/>
        </p:nvGrpSpPr>
        <p:grpSpPr>
          <a:xfrm>
            <a:off x="3208129" y="5726012"/>
            <a:ext cx="3638550" cy="528638"/>
            <a:chOff x="4038600" y="3114675"/>
            <a:chExt cx="3638550" cy="528638"/>
          </a:xfrm>
        </p:grpSpPr>
        <p:sp>
          <p:nvSpPr>
            <p:cNvPr id="114" name="Line 6"/>
            <p:cNvSpPr>
              <a:spLocks noChangeShapeType="1"/>
            </p:cNvSpPr>
            <p:nvPr/>
          </p:nvSpPr>
          <p:spPr bwMode="auto">
            <a:xfrm>
              <a:off x="5448300" y="3124200"/>
              <a:ext cx="0" cy="1524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115" name="Line 7"/>
            <p:cNvSpPr>
              <a:spLocks noChangeShapeType="1"/>
            </p:cNvSpPr>
            <p:nvPr/>
          </p:nvSpPr>
          <p:spPr bwMode="auto">
            <a:xfrm>
              <a:off x="4352925" y="3114675"/>
              <a:ext cx="0" cy="1524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116" name="Line 8"/>
            <p:cNvSpPr>
              <a:spLocks noChangeShapeType="1"/>
            </p:cNvSpPr>
            <p:nvPr/>
          </p:nvSpPr>
          <p:spPr bwMode="auto">
            <a:xfrm>
              <a:off x="7677150" y="3133725"/>
              <a:ext cx="0" cy="1524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119" name="Line 9"/>
            <p:cNvSpPr>
              <a:spLocks noChangeShapeType="1"/>
            </p:cNvSpPr>
            <p:nvPr/>
          </p:nvSpPr>
          <p:spPr bwMode="auto">
            <a:xfrm>
              <a:off x="6581775" y="3133725"/>
              <a:ext cx="0" cy="1524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161" name="Text Box 34"/>
            <p:cNvSpPr txBox="1">
              <a:spLocks noChangeArrowheads="1"/>
            </p:cNvSpPr>
            <p:nvPr/>
          </p:nvSpPr>
          <p:spPr bwMode="auto">
            <a:xfrm>
              <a:off x="4038600" y="3276600"/>
              <a:ext cx="6858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800" i="1" dirty="0">
                  <a:latin typeface="+mj-lt"/>
                </a:rPr>
                <a:t>T-</a:t>
              </a:r>
              <a:r>
                <a:rPr lang="pl-PL" sz="1800" i="1" dirty="0">
                  <a:latin typeface="+mj-lt"/>
                  <a:sym typeface="Symbol" pitchFamily="18" charset="2"/>
                </a:rPr>
                <a:t></a:t>
              </a:r>
              <a:endParaRPr lang="pl-PL" sz="1800" i="1" dirty="0">
                <a:latin typeface="+mj-lt"/>
              </a:endParaRPr>
            </a:p>
          </p:txBody>
        </p:sp>
        <p:sp>
          <p:nvSpPr>
            <p:cNvPr id="162" name="Text Box 35"/>
            <p:cNvSpPr txBox="1">
              <a:spLocks noChangeArrowheads="1"/>
            </p:cNvSpPr>
            <p:nvPr/>
          </p:nvSpPr>
          <p:spPr bwMode="auto">
            <a:xfrm>
              <a:off x="5181600" y="3276600"/>
              <a:ext cx="6858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800" dirty="0">
                  <a:latin typeface="+mj-lt"/>
                </a:rPr>
                <a:t>2</a:t>
              </a:r>
              <a:r>
                <a:rPr lang="pl-PL" sz="1800" i="1" dirty="0">
                  <a:latin typeface="+mj-lt"/>
                </a:rPr>
                <a:t>T-</a:t>
              </a:r>
              <a:r>
                <a:rPr lang="pl-PL" sz="1800" i="1" dirty="0">
                  <a:latin typeface="+mj-lt"/>
                  <a:sym typeface="Symbol" pitchFamily="18" charset="2"/>
                </a:rPr>
                <a:t></a:t>
              </a:r>
              <a:endParaRPr lang="pl-PL" sz="1800" i="1" dirty="0">
                <a:latin typeface="+mj-lt"/>
              </a:endParaRPr>
            </a:p>
          </p:txBody>
        </p:sp>
        <p:sp>
          <p:nvSpPr>
            <p:cNvPr id="163" name="Text Box 36"/>
            <p:cNvSpPr txBox="1">
              <a:spLocks noChangeArrowheads="1"/>
            </p:cNvSpPr>
            <p:nvPr/>
          </p:nvSpPr>
          <p:spPr bwMode="auto">
            <a:xfrm>
              <a:off x="6324600" y="3276600"/>
              <a:ext cx="6858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800" dirty="0">
                  <a:latin typeface="+mj-lt"/>
                </a:rPr>
                <a:t>3</a:t>
              </a:r>
              <a:r>
                <a:rPr lang="pl-PL" sz="1800" i="1" dirty="0">
                  <a:latin typeface="+mj-lt"/>
                </a:rPr>
                <a:t>T-</a:t>
              </a:r>
              <a:r>
                <a:rPr lang="pl-PL" sz="1800" i="1" dirty="0">
                  <a:latin typeface="+mj-lt"/>
                  <a:sym typeface="Symbol" pitchFamily="18" charset="2"/>
                </a:rPr>
                <a:t></a:t>
              </a:r>
              <a:endParaRPr lang="pl-PL" sz="1800" i="1" dirty="0">
                <a:latin typeface="+mj-lt"/>
              </a:endParaRPr>
            </a:p>
          </p:txBody>
        </p:sp>
      </p:grpSp>
      <p:graphicFrame>
        <p:nvGraphicFramePr>
          <p:cNvPr id="111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0145544"/>
              </p:ext>
            </p:extLst>
          </p:nvPr>
        </p:nvGraphicFramePr>
        <p:xfrm>
          <a:off x="5773849" y="3030003"/>
          <a:ext cx="812160" cy="50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2727" name="Równanie" r:id="rId6" imgW="406080" imgH="253800" progId="Equation.3">
                  <p:embed/>
                </p:oleObj>
              </mc:Choice>
              <mc:Fallback>
                <p:oleObj name="Równanie" r:id="rId6" imgW="406080" imgH="2538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73849" y="3030003"/>
                        <a:ext cx="812160" cy="507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" name="Object 3"/>
          <p:cNvGraphicFramePr>
            <a:graphicFrameLocks noChangeAspect="1"/>
          </p:cNvGraphicFramePr>
          <p:nvPr/>
        </p:nvGraphicFramePr>
        <p:xfrm>
          <a:off x="4763730" y="5927426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2728" name="Równanie" r:id="rId8" imgW="114120" imgH="215640" progId="Equation.3">
                  <p:embed/>
                </p:oleObj>
              </mc:Choice>
              <mc:Fallback>
                <p:oleObj name="Równanie" r:id="rId8" imgW="114120" imgH="2156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63730" y="5927426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3" name="Line 47"/>
          <p:cNvSpPr>
            <a:spLocks noChangeShapeType="1"/>
          </p:cNvSpPr>
          <p:nvPr/>
        </p:nvSpPr>
        <p:spPr bwMode="auto">
          <a:xfrm>
            <a:off x="1620480" y="5501976"/>
            <a:ext cx="6858000" cy="0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165" name="Text Box 51"/>
          <p:cNvSpPr txBox="1">
            <a:spLocks noChangeArrowheads="1"/>
          </p:cNvSpPr>
          <p:nvPr/>
        </p:nvSpPr>
        <p:spPr bwMode="auto">
          <a:xfrm>
            <a:off x="4131087" y="5051209"/>
            <a:ext cx="5040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1800" b="1" dirty="0" smtClean="0">
                <a:latin typeface="+mj-lt"/>
                <a:sym typeface="Symbol"/>
              </a:rPr>
              <a:t></a:t>
            </a:r>
            <a:r>
              <a:rPr lang="pl-PL" sz="1800" b="1" baseline="30000" dirty="0" smtClean="0">
                <a:latin typeface="+mj-lt"/>
                <a:sym typeface="Symbol"/>
              </a:rPr>
              <a:t>2</a:t>
            </a:r>
            <a:endParaRPr lang="pl-PL" sz="1800" b="1" baseline="30000" dirty="0">
              <a:latin typeface="+mj-lt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26</a:t>
            </a:fld>
            <a:endParaRPr lang="pl-PL"/>
          </a:p>
        </p:txBody>
      </p:sp>
      <p:cxnSp>
        <p:nvCxnSpPr>
          <p:cNvPr id="117" name="Łącznik prosty 116"/>
          <p:cNvCxnSpPr/>
          <p:nvPr/>
        </p:nvCxnSpPr>
        <p:spPr bwMode="auto">
          <a:xfrm flipV="1">
            <a:off x="2608860" y="1881256"/>
            <a:ext cx="1469478" cy="2257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rgbClr val="CC00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8" name="Łącznik prosty 117"/>
          <p:cNvCxnSpPr/>
          <p:nvPr/>
        </p:nvCxnSpPr>
        <p:spPr bwMode="auto">
          <a:xfrm>
            <a:off x="6792280" y="2718166"/>
            <a:ext cx="1599890" cy="14691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0" name="Prostokąt 119"/>
          <p:cNvSpPr/>
          <p:nvPr/>
        </p:nvSpPr>
        <p:spPr>
          <a:xfrm>
            <a:off x="253180" y="18001"/>
            <a:ext cx="7241085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none">
            <a:spAutoFit/>
          </a:bodyPr>
          <a:lstStyle/>
          <a:p>
            <a:pPr lvl="0">
              <a:defRPr/>
            </a:pPr>
            <a:r>
              <a:rPr kumimoji="1" lang="pl-PL" sz="3200" b="1" kern="0" dirty="0" smtClean="0">
                <a:latin typeface="+mn-lt"/>
              </a:rPr>
              <a:t>Analiza widmowa sygnału losowego</a:t>
            </a:r>
            <a:endParaRPr kumimoji="1" lang="pl-PL" sz="3200" b="1" kern="0" dirty="0">
              <a:latin typeface="+mn-lt"/>
            </a:endParaRPr>
          </a:p>
        </p:txBody>
      </p:sp>
      <p:sp>
        <p:nvSpPr>
          <p:cNvPr id="121" name="Prostokąt 120"/>
          <p:cNvSpPr/>
          <p:nvPr/>
        </p:nvSpPr>
        <p:spPr>
          <a:xfrm>
            <a:off x="176593" y="606170"/>
            <a:ext cx="8502890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r>
              <a:rPr kumimoji="1" lang="pl-PL" sz="2800" b="1" dirty="0" smtClean="0">
                <a:solidFill>
                  <a:srgbClr val="006600"/>
                </a:solidFill>
                <a:latin typeface="+mn-lt"/>
              </a:rPr>
              <a:t>Bipolarny kod transmisyjny NRZ - autokorelacja</a:t>
            </a:r>
            <a:endParaRPr kumimoji="1" lang="pl-PL" sz="2800" b="1" dirty="0">
              <a:solidFill>
                <a:srgbClr val="006600"/>
              </a:solidFill>
              <a:latin typeface="+mn-lt"/>
            </a:endParaRPr>
          </a:p>
        </p:txBody>
      </p:sp>
      <p:cxnSp>
        <p:nvCxnSpPr>
          <p:cNvPr id="5" name="Łącznik prosty 4"/>
          <p:cNvCxnSpPr/>
          <p:nvPr/>
        </p:nvCxnSpPr>
        <p:spPr bwMode="auto">
          <a:xfrm>
            <a:off x="4078338" y="1467569"/>
            <a:ext cx="0" cy="2848328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pSp>
        <p:nvGrpSpPr>
          <p:cNvPr id="3" name="Grupa 2"/>
          <p:cNvGrpSpPr/>
          <p:nvPr/>
        </p:nvGrpSpPr>
        <p:grpSpPr>
          <a:xfrm>
            <a:off x="5643563" y="4032065"/>
            <a:ext cx="2514600" cy="1038410"/>
            <a:chOff x="5643563" y="4032065"/>
            <a:chExt cx="2514600" cy="1038410"/>
          </a:xfrm>
        </p:grpSpPr>
        <p:graphicFrame>
          <p:nvGraphicFramePr>
            <p:cNvPr id="164" name="Object 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72860727"/>
                </p:ext>
              </p:extLst>
            </p:nvPr>
          </p:nvGraphicFramePr>
          <p:xfrm>
            <a:off x="5643563" y="4054475"/>
            <a:ext cx="2514600" cy="1016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72729" name="Równanie" r:id="rId10" imgW="1257120" imgH="507960" progId="Equation.3">
                    <p:embed/>
                  </p:oleObj>
                </mc:Choice>
                <mc:Fallback>
                  <p:oleObj name="Równanie" r:id="rId10" imgW="1257120" imgH="507960" progId="Equation.3">
                    <p:embed/>
                    <p:pic>
                      <p:nvPicPr>
                        <p:cNvPr id="0" name="Object 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643563" y="4054475"/>
                          <a:ext cx="2514600" cy="1016000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2" name="Dowolny kształt 91"/>
            <p:cNvSpPr/>
            <p:nvPr/>
          </p:nvSpPr>
          <p:spPr>
            <a:xfrm>
              <a:off x="6675184" y="4032065"/>
              <a:ext cx="792088" cy="72008"/>
            </a:xfrm>
            <a:custGeom>
              <a:avLst/>
              <a:gdLst>
                <a:gd name="connsiteX0" fmla="*/ 0 w 2905760"/>
                <a:gd name="connsiteY0" fmla="*/ 436904 h 894126"/>
                <a:gd name="connsiteX1" fmla="*/ 731520 w 2905760"/>
                <a:gd name="connsiteY1" fmla="*/ 24 h 894126"/>
                <a:gd name="connsiteX2" fmla="*/ 1503680 w 2905760"/>
                <a:gd name="connsiteY2" fmla="*/ 416584 h 894126"/>
                <a:gd name="connsiteX3" fmla="*/ 1473200 w 2905760"/>
                <a:gd name="connsiteY3" fmla="*/ 436904 h 894126"/>
                <a:gd name="connsiteX4" fmla="*/ 2194560 w 2905760"/>
                <a:gd name="connsiteY4" fmla="*/ 894104 h 894126"/>
                <a:gd name="connsiteX5" fmla="*/ 2905760 w 2905760"/>
                <a:gd name="connsiteY5" fmla="*/ 416584 h 894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05760" h="894126">
                  <a:moveTo>
                    <a:pt x="0" y="436904"/>
                  </a:moveTo>
                  <a:cubicBezTo>
                    <a:pt x="240453" y="220157"/>
                    <a:pt x="480907" y="3411"/>
                    <a:pt x="731520" y="24"/>
                  </a:cubicBezTo>
                  <a:cubicBezTo>
                    <a:pt x="982133" y="-3363"/>
                    <a:pt x="1380067" y="343771"/>
                    <a:pt x="1503680" y="416584"/>
                  </a:cubicBezTo>
                  <a:cubicBezTo>
                    <a:pt x="1627293" y="489397"/>
                    <a:pt x="1358053" y="357317"/>
                    <a:pt x="1473200" y="436904"/>
                  </a:cubicBezTo>
                  <a:cubicBezTo>
                    <a:pt x="1588347" y="516491"/>
                    <a:pt x="1955800" y="897491"/>
                    <a:pt x="2194560" y="894104"/>
                  </a:cubicBezTo>
                  <a:cubicBezTo>
                    <a:pt x="2433320" y="890717"/>
                    <a:pt x="2799080" y="502944"/>
                    <a:pt x="2905760" y="416584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2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3265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Arial" panose="020B0604020202020204" pitchFamily="34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Arial" panose="020B0604020202020204" pitchFamily="34" charset="0"/>
              </a:rPr>
              <a:t> Papir</a:t>
            </a:r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92" name="Line 4"/>
          <p:cNvSpPr>
            <a:spLocks noChangeShapeType="1"/>
          </p:cNvSpPr>
          <p:nvPr/>
        </p:nvSpPr>
        <p:spPr bwMode="auto">
          <a:xfrm>
            <a:off x="1371600" y="5334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graphicFrame>
        <p:nvGraphicFramePr>
          <p:cNvPr id="11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9822572"/>
              </p:ext>
            </p:extLst>
          </p:nvPr>
        </p:nvGraphicFramePr>
        <p:xfrm>
          <a:off x="1752600" y="4775200"/>
          <a:ext cx="5994400" cy="132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3750" name="Równanie" r:id="rId4" imgW="2997000" imgH="660240" progId="Equation.3">
                  <p:embed/>
                </p:oleObj>
              </mc:Choice>
              <mc:Fallback>
                <p:oleObj name="Równanie" r:id="rId4" imgW="2997000" imgH="6602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4775200"/>
                        <a:ext cx="5994400" cy="1320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7" name="Grupa 116"/>
          <p:cNvGrpSpPr/>
          <p:nvPr/>
        </p:nvGrpSpPr>
        <p:grpSpPr>
          <a:xfrm>
            <a:off x="1187624" y="1606550"/>
            <a:ext cx="7635875" cy="2464857"/>
            <a:chOff x="1508125" y="2019275"/>
            <a:chExt cx="7635875" cy="2464857"/>
          </a:xfrm>
        </p:grpSpPr>
        <p:sp>
          <p:nvSpPr>
            <p:cNvPr id="118" name="Line 11"/>
            <p:cNvSpPr>
              <a:spLocks noChangeShapeType="1"/>
            </p:cNvSpPr>
            <p:nvPr/>
          </p:nvSpPr>
          <p:spPr bwMode="auto">
            <a:xfrm>
              <a:off x="1508125" y="4114800"/>
              <a:ext cx="7620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120" name="Line 12"/>
            <p:cNvSpPr>
              <a:spLocks noChangeShapeType="1"/>
            </p:cNvSpPr>
            <p:nvPr/>
          </p:nvSpPr>
          <p:spPr bwMode="auto">
            <a:xfrm>
              <a:off x="2854325" y="3952875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121" name="Line 13"/>
            <p:cNvSpPr>
              <a:spLocks noChangeShapeType="1"/>
            </p:cNvSpPr>
            <p:nvPr/>
          </p:nvSpPr>
          <p:spPr bwMode="auto">
            <a:xfrm>
              <a:off x="5089525" y="3952875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122" name="Line 14"/>
            <p:cNvSpPr>
              <a:spLocks noChangeShapeType="1"/>
            </p:cNvSpPr>
            <p:nvPr/>
          </p:nvSpPr>
          <p:spPr bwMode="auto">
            <a:xfrm>
              <a:off x="6207125" y="3952875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123" name="Line 15"/>
            <p:cNvSpPr>
              <a:spLocks noChangeShapeType="1"/>
            </p:cNvSpPr>
            <p:nvPr/>
          </p:nvSpPr>
          <p:spPr bwMode="auto">
            <a:xfrm>
              <a:off x="8442325" y="3962400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124" name="Line 16"/>
            <p:cNvSpPr>
              <a:spLocks noChangeShapeType="1"/>
            </p:cNvSpPr>
            <p:nvPr/>
          </p:nvSpPr>
          <p:spPr bwMode="auto">
            <a:xfrm>
              <a:off x="7324725" y="3952875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125" name="Text Box 17"/>
            <p:cNvSpPr txBox="1">
              <a:spLocks noChangeArrowheads="1"/>
            </p:cNvSpPr>
            <p:nvPr/>
          </p:nvSpPr>
          <p:spPr bwMode="auto">
            <a:xfrm>
              <a:off x="4937125" y="4114800"/>
              <a:ext cx="31290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i="1" dirty="0">
                  <a:latin typeface="+mj-lt"/>
                </a:rPr>
                <a:t>T</a:t>
              </a:r>
            </a:p>
          </p:txBody>
        </p:sp>
        <p:sp>
          <p:nvSpPr>
            <p:cNvPr id="126" name="Text Box 18"/>
            <p:cNvSpPr txBox="1">
              <a:spLocks noChangeArrowheads="1"/>
            </p:cNvSpPr>
            <p:nvPr/>
          </p:nvSpPr>
          <p:spPr bwMode="auto">
            <a:xfrm>
              <a:off x="5927725" y="4114800"/>
              <a:ext cx="6096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800" dirty="0">
                  <a:latin typeface="+mj-lt"/>
                </a:rPr>
                <a:t>2</a:t>
              </a:r>
              <a:r>
                <a:rPr lang="pl-PL" sz="1800" i="1" dirty="0">
                  <a:latin typeface="+mj-lt"/>
                </a:rPr>
                <a:t>T</a:t>
              </a:r>
            </a:p>
          </p:txBody>
        </p:sp>
        <p:sp>
          <p:nvSpPr>
            <p:cNvPr id="127" name="Text Box 19"/>
            <p:cNvSpPr txBox="1">
              <a:spLocks noChangeArrowheads="1"/>
            </p:cNvSpPr>
            <p:nvPr/>
          </p:nvSpPr>
          <p:spPr bwMode="auto">
            <a:xfrm>
              <a:off x="7070725" y="4114800"/>
              <a:ext cx="6096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800" dirty="0">
                  <a:latin typeface="+mj-lt"/>
                </a:rPr>
                <a:t>3</a:t>
              </a:r>
              <a:r>
                <a:rPr lang="pl-PL" sz="1800" i="1" dirty="0">
                  <a:latin typeface="+mj-lt"/>
                </a:rPr>
                <a:t>T</a:t>
              </a:r>
            </a:p>
          </p:txBody>
        </p:sp>
        <p:sp>
          <p:nvSpPr>
            <p:cNvPr id="128" name="Text Box 20"/>
            <p:cNvSpPr txBox="1">
              <a:spLocks noChangeArrowheads="1"/>
            </p:cNvSpPr>
            <p:nvPr/>
          </p:nvSpPr>
          <p:spPr bwMode="auto">
            <a:xfrm>
              <a:off x="8137525" y="4105275"/>
              <a:ext cx="6096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800" dirty="0">
                  <a:latin typeface="+mj-lt"/>
                </a:rPr>
                <a:t>4</a:t>
              </a:r>
              <a:r>
                <a:rPr lang="pl-PL" sz="1800" i="1" dirty="0">
                  <a:latin typeface="+mj-lt"/>
                </a:rPr>
                <a:t>T</a:t>
              </a:r>
            </a:p>
          </p:txBody>
        </p:sp>
        <p:sp>
          <p:nvSpPr>
            <p:cNvPr id="129" name="Text Box 21"/>
            <p:cNvSpPr txBox="1">
              <a:spLocks noChangeArrowheads="1"/>
            </p:cNvSpPr>
            <p:nvPr/>
          </p:nvSpPr>
          <p:spPr bwMode="auto">
            <a:xfrm>
              <a:off x="8747125" y="3571875"/>
              <a:ext cx="39687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 i="1" dirty="0">
                  <a:latin typeface="Arial" panose="020B0604020202020204" pitchFamily="34" charset="0"/>
                  <a:sym typeface="Symbol"/>
                </a:rPr>
                <a:t></a:t>
              </a:r>
              <a:endParaRPr lang="pl-PL" b="1" i="1" dirty="0">
                <a:latin typeface="Arial" panose="020B0604020202020204" pitchFamily="34" charset="0"/>
              </a:endParaRPr>
            </a:p>
          </p:txBody>
        </p:sp>
        <p:sp>
          <p:nvSpPr>
            <p:cNvPr id="130" name="Line 22"/>
            <p:cNvSpPr>
              <a:spLocks noChangeShapeType="1"/>
            </p:cNvSpPr>
            <p:nvPr/>
          </p:nvSpPr>
          <p:spPr bwMode="auto">
            <a:xfrm flipV="1">
              <a:off x="3956050" y="2200275"/>
              <a:ext cx="0" cy="2133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131" name="Text Box 23"/>
            <p:cNvSpPr txBox="1">
              <a:spLocks noChangeArrowheads="1"/>
            </p:cNvSpPr>
            <p:nvPr/>
          </p:nvSpPr>
          <p:spPr bwMode="auto">
            <a:xfrm>
              <a:off x="3352800" y="2362200"/>
              <a:ext cx="42992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dirty="0">
                  <a:latin typeface="+mj-lt"/>
                </a:rPr>
                <a:t>+1</a:t>
              </a:r>
            </a:p>
          </p:txBody>
        </p:sp>
        <p:sp>
          <p:nvSpPr>
            <p:cNvPr id="132" name="Line 25"/>
            <p:cNvSpPr>
              <a:spLocks noChangeShapeType="1"/>
            </p:cNvSpPr>
            <p:nvPr/>
          </p:nvSpPr>
          <p:spPr bwMode="auto">
            <a:xfrm>
              <a:off x="3956050" y="3962400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133" name="Line 26"/>
            <p:cNvSpPr>
              <a:spLocks noChangeShapeType="1"/>
            </p:cNvSpPr>
            <p:nvPr/>
          </p:nvSpPr>
          <p:spPr bwMode="auto">
            <a:xfrm rot="-5400000">
              <a:off x="4032250" y="3657600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134" name="Text Box 27"/>
            <p:cNvSpPr txBox="1">
              <a:spLocks noChangeArrowheads="1"/>
            </p:cNvSpPr>
            <p:nvPr/>
          </p:nvSpPr>
          <p:spPr bwMode="auto">
            <a:xfrm>
              <a:off x="2651125" y="4114800"/>
              <a:ext cx="40267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i="1" dirty="0">
                  <a:latin typeface="+mj-lt"/>
                </a:rPr>
                <a:t>-T</a:t>
              </a:r>
            </a:p>
          </p:txBody>
        </p:sp>
        <p:graphicFrame>
          <p:nvGraphicFramePr>
            <p:cNvPr id="135" name="Object 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00466800"/>
                </p:ext>
              </p:extLst>
            </p:nvPr>
          </p:nvGraphicFramePr>
          <p:xfrm>
            <a:off x="4254326" y="2019275"/>
            <a:ext cx="644525" cy="444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73751" name="Równanie" r:id="rId6" imgW="368280" imgH="253800" progId="Equation.3">
                    <p:embed/>
                  </p:oleObj>
                </mc:Choice>
                <mc:Fallback>
                  <p:oleObj name="Równanie" r:id="rId6" imgW="368280" imgH="253800" progId="Equation.3">
                    <p:embed/>
                    <p:pic>
                      <p:nvPicPr>
                        <p:cNvPr id="0" name="Object 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54326" y="2019275"/>
                          <a:ext cx="644525" cy="4445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6" name="Object 1"/>
            <p:cNvGraphicFramePr>
              <a:graphicFrameLocks noChangeAspect="1"/>
            </p:cNvGraphicFramePr>
            <p:nvPr/>
          </p:nvGraphicFramePr>
          <p:xfrm>
            <a:off x="4651375" y="4159250"/>
            <a:ext cx="114300" cy="215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73752" name="Równanie" r:id="rId8" imgW="114120" imgH="215640" progId="Equation.3">
                    <p:embed/>
                  </p:oleObj>
                </mc:Choice>
                <mc:Fallback>
                  <p:oleObj name="Równanie" r:id="rId8" imgW="114120" imgH="215640" progId="Equation.3">
                    <p:embed/>
                    <p:pic>
                      <p:nvPicPr>
                        <p:cNvPr id="0" name="Object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51375" y="4159250"/>
                          <a:ext cx="114300" cy="2159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7" name="Line 34"/>
            <p:cNvSpPr>
              <a:spLocks noChangeShapeType="1"/>
            </p:cNvSpPr>
            <p:nvPr/>
          </p:nvSpPr>
          <p:spPr bwMode="auto">
            <a:xfrm>
              <a:off x="5089525" y="3733800"/>
              <a:ext cx="3276600" cy="0"/>
            </a:xfrm>
            <a:prstGeom prst="line">
              <a:avLst/>
            </a:prstGeom>
            <a:noFill/>
            <a:ln w="28575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138" name="Line 35"/>
            <p:cNvSpPr>
              <a:spLocks noChangeShapeType="1"/>
            </p:cNvSpPr>
            <p:nvPr/>
          </p:nvSpPr>
          <p:spPr bwMode="auto">
            <a:xfrm>
              <a:off x="1752600" y="3733800"/>
              <a:ext cx="1066800" cy="0"/>
            </a:xfrm>
            <a:prstGeom prst="line">
              <a:avLst/>
            </a:prstGeom>
            <a:noFill/>
            <a:ln w="28575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139" name="Line 37"/>
            <p:cNvSpPr>
              <a:spLocks noChangeShapeType="1"/>
            </p:cNvSpPr>
            <p:nvPr/>
          </p:nvSpPr>
          <p:spPr bwMode="auto">
            <a:xfrm flipV="1">
              <a:off x="2803525" y="2590800"/>
              <a:ext cx="1143000" cy="1143000"/>
            </a:xfrm>
            <a:prstGeom prst="line">
              <a:avLst/>
            </a:prstGeom>
            <a:noFill/>
            <a:ln w="28575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140" name="Line 38"/>
            <p:cNvSpPr>
              <a:spLocks noChangeShapeType="1"/>
            </p:cNvSpPr>
            <p:nvPr/>
          </p:nvSpPr>
          <p:spPr bwMode="auto">
            <a:xfrm>
              <a:off x="3946525" y="2590800"/>
              <a:ext cx="1143000" cy="1143000"/>
            </a:xfrm>
            <a:prstGeom prst="line">
              <a:avLst/>
            </a:prstGeom>
            <a:noFill/>
            <a:ln w="28575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graphicFrame>
          <p:nvGraphicFramePr>
            <p:cNvPr id="141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25129002"/>
                </p:ext>
              </p:extLst>
            </p:nvPr>
          </p:nvGraphicFramePr>
          <p:xfrm>
            <a:off x="4114800" y="3429000"/>
            <a:ext cx="355320" cy="3553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73753" name="Równanie" r:id="rId10" imgW="203040" imgH="203040" progId="Equation.3">
                    <p:embed/>
                  </p:oleObj>
                </mc:Choice>
                <mc:Fallback>
                  <p:oleObj name="Równanie" r:id="rId10" imgW="203040" imgH="203040" progId="Equation.3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14800" y="3429000"/>
                          <a:ext cx="355320" cy="35532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27</a:t>
            </a:fld>
            <a:endParaRPr lang="pl-PL"/>
          </a:p>
        </p:txBody>
      </p:sp>
      <p:sp>
        <p:nvSpPr>
          <p:cNvPr id="32" name="Prostokąt 31"/>
          <p:cNvSpPr/>
          <p:nvPr/>
        </p:nvSpPr>
        <p:spPr>
          <a:xfrm>
            <a:off x="253180" y="18001"/>
            <a:ext cx="7241085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none">
            <a:spAutoFit/>
          </a:bodyPr>
          <a:lstStyle/>
          <a:p>
            <a:pPr lvl="0">
              <a:defRPr/>
            </a:pPr>
            <a:r>
              <a:rPr kumimoji="1" lang="pl-PL" sz="3200" b="1" kern="0" dirty="0" smtClean="0">
                <a:latin typeface="+mn-lt"/>
              </a:rPr>
              <a:t>Analiza widmowa sygnału losowego</a:t>
            </a:r>
            <a:endParaRPr kumimoji="1" lang="pl-PL" sz="3200" b="1" kern="0" dirty="0">
              <a:latin typeface="+mn-lt"/>
            </a:endParaRPr>
          </a:p>
        </p:txBody>
      </p:sp>
      <p:sp>
        <p:nvSpPr>
          <p:cNvPr id="33" name="Prostokąt 32"/>
          <p:cNvSpPr/>
          <p:nvPr/>
        </p:nvSpPr>
        <p:spPr>
          <a:xfrm>
            <a:off x="176593" y="606170"/>
            <a:ext cx="8502890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r>
              <a:rPr kumimoji="1" lang="pl-PL" sz="2800" b="1" dirty="0" smtClean="0">
                <a:solidFill>
                  <a:srgbClr val="006600"/>
                </a:solidFill>
                <a:latin typeface="+mn-lt"/>
              </a:rPr>
              <a:t>Bipolarny kod transmisyjny NRZ - autokorelacja</a:t>
            </a:r>
            <a:endParaRPr kumimoji="1" lang="pl-PL" sz="2800" b="1" dirty="0">
              <a:solidFill>
                <a:srgbClr val="0066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6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3265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Arial" panose="020B0604020202020204" pitchFamily="34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Arial" panose="020B0604020202020204" pitchFamily="34" charset="0"/>
              </a:rPr>
              <a:t> Papir</a:t>
            </a:r>
            <a:endParaRPr lang="pl-PL" dirty="0">
              <a:latin typeface="Arial" panose="020B0604020202020204" pitchFamily="34" charset="0"/>
            </a:endParaRPr>
          </a:p>
        </p:txBody>
      </p:sp>
      <p:grpSp>
        <p:nvGrpSpPr>
          <p:cNvPr id="40967" name="Group 119"/>
          <p:cNvGrpSpPr>
            <a:grpSpLocks/>
          </p:cNvGrpSpPr>
          <p:nvPr/>
        </p:nvGrpSpPr>
        <p:grpSpPr bwMode="auto">
          <a:xfrm>
            <a:off x="107504" y="1447964"/>
            <a:ext cx="5181600" cy="4103688"/>
            <a:chOff x="843" y="672"/>
            <a:chExt cx="3264" cy="2585"/>
          </a:xfrm>
        </p:grpSpPr>
        <p:grpSp>
          <p:nvGrpSpPr>
            <p:cNvPr id="40970" name="Group 111"/>
            <p:cNvGrpSpPr>
              <a:grpSpLocks/>
            </p:cNvGrpSpPr>
            <p:nvPr/>
          </p:nvGrpSpPr>
          <p:grpSpPr bwMode="auto">
            <a:xfrm>
              <a:off x="843" y="672"/>
              <a:ext cx="3264" cy="2372"/>
              <a:chOff x="864" y="690"/>
              <a:chExt cx="3883" cy="2821"/>
            </a:xfrm>
          </p:grpSpPr>
          <p:sp>
            <p:nvSpPr>
              <p:cNvPr id="40972" name="Line 4"/>
              <p:cNvSpPr>
                <a:spLocks noChangeShapeType="1"/>
              </p:cNvSpPr>
              <p:nvPr/>
            </p:nvSpPr>
            <p:spPr bwMode="auto">
              <a:xfrm>
                <a:off x="864" y="3360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0973" name="Rectangle 40"/>
              <p:cNvSpPr>
                <a:spLocks noChangeArrowheads="1"/>
              </p:cNvSpPr>
              <p:nvPr/>
            </p:nvSpPr>
            <p:spPr bwMode="auto">
              <a:xfrm>
                <a:off x="1176" y="690"/>
                <a:ext cx="3570" cy="2820"/>
              </a:xfrm>
              <a:prstGeom prst="rect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0974" name="Rectangle 41"/>
              <p:cNvSpPr>
                <a:spLocks noChangeArrowheads="1"/>
              </p:cNvSpPr>
              <p:nvPr/>
            </p:nvSpPr>
            <p:spPr bwMode="auto">
              <a:xfrm>
                <a:off x="1176" y="690"/>
                <a:ext cx="3570" cy="2820"/>
              </a:xfrm>
              <a:prstGeom prst="rect">
                <a:avLst/>
              </a:prstGeom>
              <a:noFill/>
              <a:ln w="381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0975" name="Line 42"/>
              <p:cNvSpPr>
                <a:spLocks noChangeShapeType="1"/>
              </p:cNvSpPr>
              <p:nvPr/>
            </p:nvSpPr>
            <p:spPr bwMode="auto">
              <a:xfrm>
                <a:off x="1176" y="690"/>
                <a:ext cx="357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0976" name="Line 43"/>
              <p:cNvSpPr>
                <a:spLocks noChangeShapeType="1"/>
              </p:cNvSpPr>
              <p:nvPr/>
            </p:nvSpPr>
            <p:spPr bwMode="auto">
              <a:xfrm>
                <a:off x="1176" y="3510"/>
                <a:ext cx="357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0977" name="Line 44"/>
              <p:cNvSpPr>
                <a:spLocks noChangeShapeType="1"/>
              </p:cNvSpPr>
              <p:nvPr/>
            </p:nvSpPr>
            <p:spPr bwMode="auto">
              <a:xfrm flipV="1">
                <a:off x="4746" y="690"/>
                <a:ext cx="1" cy="282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0978" name="Line 45"/>
              <p:cNvSpPr>
                <a:spLocks noChangeShapeType="1"/>
              </p:cNvSpPr>
              <p:nvPr/>
            </p:nvSpPr>
            <p:spPr bwMode="auto">
              <a:xfrm flipV="1">
                <a:off x="1176" y="690"/>
                <a:ext cx="1" cy="282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0979" name="Line 46"/>
              <p:cNvSpPr>
                <a:spLocks noChangeShapeType="1"/>
              </p:cNvSpPr>
              <p:nvPr/>
            </p:nvSpPr>
            <p:spPr bwMode="auto">
              <a:xfrm>
                <a:off x="1176" y="3510"/>
                <a:ext cx="357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0980" name="Line 47"/>
              <p:cNvSpPr>
                <a:spLocks noChangeShapeType="1"/>
              </p:cNvSpPr>
              <p:nvPr/>
            </p:nvSpPr>
            <p:spPr bwMode="auto">
              <a:xfrm flipV="1">
                <a:off x="1176" y="690"/>
                <a:ext cx="1" cy="282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0981" name="Line 48"/>
              <p:cNvSpPr>
                <a:spLocks noChangeShapeType="1"/>
              </p:cNvSpPr>
              <p:nvPr/>
            </p:nvSpPr>
            <p:spPr bwMode="auto">
              <a:xfrm flipV="1">
                <a:off x="1176" y="3474"/>
                <a:ext cx="1" cy="36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0982" name="Line 49"/>
              <p:cNvSpPr>
                <a:spLocks noChangeShapeType="1"/>
              </p:cNvSpPr>
              <p:nvPr/>
            </p:nvSpPr>
            <p:spPr bwMode="auto">
              <a:xfrm>
                <a:off x="1176" y="690"/>
                <a:ext cx="1" cy="3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0983" name="Line 51"/>
              <p:cNvSpPr>
                <a:spLocks noChangeShapeType="1"/>
              </p:cNvSpPr>
              <p:nvPr/>
            </p:nvSpPr>
            <p:spPr bwMode="auto">
              <a:xfrm flipV="1">
                <a:off x="1770" y="3474"/>
                <a:ext cx="1" cy="36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0984" name="Line 52"/>
              <p:cNvSpPr>
                <a:spLocks noChangeShapeType="1"/>
              </p:cNvSpPr>
              <p:nvPr/>
            </p:nvSpPr>
            <p:spPr bwMode="auto">
              <a:xfrm>
                <a:off x="1770" y="690"/>
                <a:ext cx="1" cy="3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0985" name="Line 54"/>
              <p:cNvSpPr>
                <a:spLocks noChangeShapeType="1"/>
              </p:cNvSpPr>
              <p:nvPr/>
            </p:nvSpPr>
            <p:spPr bwMode="auto">
              <a:xfrm flipV="1">
                <a:off x="2364" y="3474"/>
                <a:ext cx="1" cy="36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0986" name="Line 55"/>
              <p:cNvSpPr>
                <a:spLocks noChangeShapeType="1"/>
              </p:cNvSpPr>
              <p:nvPr/>
            </p:nvSpPr>
            <p:spPr bwMode="auto">
              <a:xfrm>
                <a:off x="2364" y="690"/>
                <a:ext cx="1" cy="3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0987" name="Line 57"/>
              <p:cNvSpPr>
                <a:spLocks noChangeShapeType="1"/>
              </p:cNvSpPr>
              <p:nvPr/>
            </p:nvSpPr>
            <p:spPr bwMode="auto">
              <a:xfrm flipV="1">
                <a:off x="2958" y="3474"/>
                <a:ext cx="1" cy="36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0988" name="Line 58"/>
              <p:cNvSpPr>
                <a:spLocks noChangeShapeType="1"/>
              </p:cNvSpPr>
              <p:nvPr/>
            </p:nvSpPr>
            <p:spPr bwMode="auto">
              <a:xfrm>
                <a:off x="2958" y="690"/>
                <a:ext cx="1" cy="3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0989" name="Line 60"/>
              <p:cNvSpPr>
                <a:spLocks noChangeShapeType="1"/>
              </p:cNvSpPr>
              <p:nvPr/>
            </p:nvSpPr>
            <p:spPr bwMode="auto">
              <a:xfrm flipV="1">
                <a:off x="3552" y="3474"/>
                <a:ext cx="1" cy="36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0990" name="Line 61"/>
              <p:cNvSpPr>
                <a:spLocks noChangeShapeType="1"/>
              </p:cNvSpPr>
              <p:nvPr/>
            </p:nvSpPr>
            <p:spPr bwMode="auto">
              <a:xfrm>
                <a:off x="3552" y="690"/>
                <a:ext cx="1" cy="3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0991" name="Line 63"/>
              <p:cNvSpPr>
                <a:spLocks noChangeShapeType="1"/>
              </p:cNvSpPr>
              <p:nvPr/>
            </p:nvSpPr>
            <p:spPr bwMode="auto">
              <a:xfrm flipV="1">
                <a:off x="4146" y="3474"/>
                <a:ext cx="1" cy="36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0992" name="Line 64"/>
              <p:cNvSpPr>
                <a:spLocks noChangeShapeType="1"/>
              </p:cNvSpPr>
              <p:nvPr/>
            </p:nvSpPr>
            <p:spPr bwMode="auto">
              <a:xfrm>
                <a:off x="4146" y="690"/>
                <a:ext cx="1" cy="3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0993" name="Line 66"/>
              <p:cNvSpPr>
                <a:spLocks noChangeShapeType="1"/>
              </p:cNvSpPr>
              <p:nvPr/>
            </p:nvSpPr>
            <p:spPr bwMode="auto">
              <a:xfrm flipV="1">
                <a:off x="4746" y="3474"/>
                <a:ext cx="1" cy="36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0994" name="Line 67"/>
              <p:cNvSpPr>
                <a:spLocks noChangeShapeType="1"/>
              </p:cNvSpPr>
              <p:nvPr/>
            </p:nvSpPr>
            <p:spPr bwMode="auto">
              <a:xfrm>
                <a:off x="4746" y="690"/>
                <a:ext cx="1" cy="3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0995" name="Line 69"/>
              <p:cNvSpPr>
                <a:spLocks noChangeShapeType="1"/>
              </p:cNvSpPr>
              <p:nvPr/>
            </p:nvSpPr>
            <p:spPr bwMode="auto">
              <a:xfrm>
                <a:off x="1176" y="3510"/>
                <a:ext cx="3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0996" name="Line 70"/>
              <p:cNvSpPr>
                <a:spLocks noChangeShapeType="1"/>
              </p:cNvSpPr>
              <p:nvPr/>
            </p:nvSpPr>
            <p:spPr bwMode="auto">
              <a:xfrm flipH="1">
                <a:off x="4710" y="3510"/>
                <a:ext cx="36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0997" name="Line 72"/>
              <p:cNvSpPr>
                <a:spLocks noChangeShapeType="1"/>
              </p:cNvSpPr>
              <p:nvPr/>
            </p:nvSpPr>
            <p:spPr bwMode="auto">
              <a:xfrm>
                <a:off x="1176" y="3228"/>
                <a:ext cx="3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0998" name="Line 73"/>
              <p:cNvSpPr>
                <a:spLocks noChangeShapeType="1"/>
              </p:cNvSpPr>
              <p:nvPr/>
            </p:nvSpPr>
            <p:spPr bwMode="auto">
              <a:xfrm flipH="1">
                <a:off x="4710" y="3228"/>
                <a:ext cx="36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0999" name="Line 75"/>
              <p:cNvSpPr>
                <a:spLocks noChangeShapeType="1"/>
              </p:cNvSpPr>
              <p:nvPr/>
            </p:nvSpPr>
            <p:spPr bwMode="auto">
              <a:xfrm>
                <a:off x="1176" y="2946"/>
                <a:ext cx="3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1000" name="Line 76"/>
              <p:cNvSpPr>
                <a:spLocks noChangeShapeType="1"/>
              </p:cNvSpPr>
              <p:nvPr/>
            </p:nvSpPr>
            <p:spPr bwMode="auto">
              <a:xfrm flipH="1">
                <a:off x="4710" y="2946"/>
                <a:ext cx="36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1001" name="Line 78"/>
              <p:cNvSpPr>
                <a:spLocks noChangeShapeType="1"/>
              </p:cNvSpPr>
              <p:nvPr/>
            </p:nvSpPr>
            <p:spPr bwMode="auto">
              <a:xfrm>
                <a:off x="1176" y="2664"/>
                <a:ext cx="3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1002" name="Line 79"/>
              <p:cNvSpPr>
                <a:spLocks noChangeShapeType="1"/>
              </p:cNvSpPr>
              <p:nvPr/>
            </p:nvSpPr>
            <p:spPr bwMode="auto">
              <a:xfrm flipH="1">
                <a:off x="4710" y="2664"/>
                <a:ext cx="36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1003" name="Line 81"/>
              <p:cNvSpPr>
                <a:spLocks noChangeShapeType="1"/>
              </p:cNvSpPr>
              <p:nvPr/>
            </p:nvSpPr>
            <p:spPr bwMode="auto">
              <a:xfrm>
                <a:off x="1176" y="2382"/>
                <a:ext cx="3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1004" name="Line 82"/>
              <p:cNvSpPr>
                <a:spLocks noChangeShapeType="1"/>
              </p:cNvSpPr>
              <p:nvPr/>
            </p:nvSpPr>
            <p:spPr bwMode="auto">
              <a:xfrm flipH="1">
                <a:off x="4710" y="2382"/>
                <a:ext cx="36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1005" name="Line 84"/>
              <p:cNvSpPr>
                <a:spLocks noChangeShapeType="1"/>
              </p:cNvSpPr>
              <p:nvPr/>
            </p:nvSpPr>
            <p:spPr bwMode="auto">
              <a:xfrm>
                <a:off x="1176" y="2100"/>
                <a:ext cx="3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1006" name="Line 85"/>
              <p:cNvSpPr>
                <a:spLocks noChangeShapeType="1"/>
              </p:cNvSpPr>
              <p:nvPr/>
            </p:nvSpPr>
            <p:spPr bwMode="auto">
              <a:xfrm flipH="1">
                <a:off x="4710" y="2100"/>
                <a:ext cx="36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1007" name="Line 87"/>
              <p:cNvSpPr>
                <a:spLocks noChangeShapeType="1"/>
              </p:cNvSpPr>
              <p:nvPr/>
            </p:nvSpPr>
            <p:spPr bwMode="auto">
              <a:xfrm>
                <a:off x="1176" y="1812"/>
                <a:ext cx="3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1008" name="Line 88"/>
              <p:cNvSpPr>
                <a:spLocks noChangeShapeType="1"/>
              </p:cNvSpPr>
              <p:nvPr/>
            </p:nvSpPr>
            <p:spPr bwMode="auto">
              <a:xfrm flipH="1">
                <a:off x="4710" y="1812"/>
                <a:ext cx="36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1009" name="Line 90"/>
              <p:cNvSpPr>
                <a:spLocks noChangeShapeType="1"/>
              </p:cNvSpPr>
              <p:nvPr/>
            </p:nvSpPr>
            <p:spPr bwMode="auto">
              <a:xfrm>
                <a:off x="1176" y="1530"/>
                <a:ext cx="3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1010" name="Line 91"/>
              <p:cNvSpPr>
                <a:spLocks noChangeShapeType="1"/>
              </p:cNvSpPr>
              <p:nvPr/>
            </p:nvSpPr>
            <p:spPr bwMode="auto">
              <a:xfrm flipH="1">
                <a:off x="4710" y="1530"/>
                <a:ext cx="36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1011" name="Line 93"/>
              <p:cNvSpPr>
                <a:spLocks noChangeShapeType="1"/>
              </p:cNvSpPr>
              <p:nvPr/>
            </p:nvSpPr>
            <p:spPr bwMode="auto">
              <a:xfrm>
                <a:off x="1176" y="1254"/>
                <a:ext cx="3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1012" name="Line 94"/>
              <p:cNvSpPr>
                <a:spLocks noChangeShapeType="1"/>
              </p:cNvSpPr>
              <p:nvPr/>
            </p:nvSpPr>
            <p:spPr bwMode="auto">
              <a:xfrm flipH="1">
                <a:off x="4710" y="1254"/>
                <a:ext cx="36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1013" name="Line 96"/>
              <p:cNvSpPr>
                <a:spLocks noChangeShapeType="1"/>
              </p:cNvSpPr>
              <p:nvPr/>
            </p:nvSpPr>
            <p:spPr bwMode="auto">
              <a:xfrm>
                <a:off x="1176" y="972"/>
                <a:ext cx="3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1014" name="Line 97"/>
              <p:cNvSpPr>
                <a:spLocks noChangeShapeType="1"/>
              </p:cNvSpPr>
              <p:nvPr/>
            </p:nvSpPr>
            <p:spPr bwMode="auto">
              <a:xfrm flipH="1">
                <a:off x="4710" y="972"/>
                <a:ext cx="36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1015" name="Line 99"/>
              <p:cNvSpPr>
                <a:spLocks noChangeShapeType="1"/>
              </p:cNvSpPr>
              <p:nvPr/>
            </p:nvSpPr>
            <p:spPr bwMode="auto">
              <a:xfrm>
                <a:off x="1176" y="690"/>
                <a:ext cx="3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1016" name="Line 100"/>
              <p:cNvSpPr>
                <a:spLocks noChangeShapeType="1"/>
              </p:cNvSpPr>
              <p:nvPr/>
            </p:nvSpPr>
            <p:spPr bwMode="auto">
              <a:xfrm flipH="1">
                <a:off x="4710" y="690"/>
                <a:ext cx="36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1017" name="Line 102"/>
              <p:cNvSpPr>
                <a:spLocks noChangeShapeType="1"/>
              </p:cNvSpPr>
              <p:nvPr/>
            </p:nvSpPr>
            <p:spPr bwMode="auto">
              <a:xfrm>
                <a:off x="1176" y="690"/>
                <a:ext cx="357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1018" name="Line 103"/>
              <p:cNvSpPr>
                <a:spLocks noChangeShapeType="1"/>
              </p:cNvSpPr>
              <p:nvPr/>
            </p:nvSpPr>
            <p:spPr bwMode="auto">
              <a:xfrm>
                <a:off x="1176" y="3510"/>
                <a:ext cx="357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1019" name="Line 104"/>
              <p:cNvSpPr>
                <a:spLocks noChangeShapeType="1"/>
              </p:cNvSpPr>
              <p:nvPr/>
            </p:nvSpPr>
            <p:spPr bwMode="auto">
              <a:xfrm flipV="1">
                <a:off x="4746" y="690"/>
                <a:ext cx="1" cy="282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1020" name="Line 105"/>
              <p:cNvSpPr>
                <a:spLocks noChangeShapeType="1"/>
              </p:cNvSpPr>
              <p:nvPr/>
            </p:nvSpPr>
            <p:spPr bwMode="auto">
              <a:xfrm flipV="1">
                <a:off x="1176" y="690"/>
                <a:ext cx="1" cy="282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1021" name="Freeform 106"/>
              <p:cNvSpPr>
                <a:spLocks/>
              </p:cNvSpPr>
              <p:nvPr/>
            </p:nvSpPr>
            <p:spPr bwMode="auto">
              <a:xfrm>
                <a:off x="1464" y="3462"/>
                <a:ext cx="756" cy="42"/>
              </a:xfrm>
              <a:custGeom>
                <a:avLst/>
                <a:gdLst>
                  <a:gd name="T0" fmla="*/ 6 w 756"/>
                  <a:gd name="T1" fmla="*/ 42 h 42"/>
                  <a:gd name="T2" fmla="*/ 24 w 756"/>
                  <a:gd name="T3" fmla="*/ 42 h 42"/>
                  <a:gd name="T4" fmla="*/ 42 w 756"/>
                  <a:gd name="T5" fmla="*/ 42 h 42"/>
                  <a:gd name="T6" fmla="*/ 60 w 756"/>
                  <a:gd name="T7" fmla="*/ 42 h 42"/>
                  <a:gd name="T8" fmla="*/ 78 w 756"/>
                  <a:gd name="T9" fmla="*/ 36 h 42"/>
                  <a:gd name="T10" fmla="*/ 96 w 756"/>
                  <a:gd name="T11" fmla="*/ 36 h 42"/>
                  <a:gd name="T12" fmla="*/ 114 w 756"/>
                  <a:gd name="T13" fmla="*/ 30 h 42"/>
                  <a:gd name="T14" fmla="*/ 132 w 756"/>
                  <a:gd name="T15" fmla="*/ 30 h 42"/>
                  <a:gd name="T16" fmla="*/ 150 w 756"/>
                  <a:gd name="T17" fmla="*/ 24 h 42"/>
                  <a:gd name="T18" fmla="*/ 168 w 756"/>
                  <a:gd name="T19" fmla="*/ 24 h 42"/>
                  <a:gd name="T20" fmla="*/ 186 w 756"/>
                  <a:gd name="T21" fmla="*/ 24 h 42"/>
                  <a:gd name="T22" fmla="*/ 204 w 756"/>
                  <a:gd name="T23" fmla="*/ 24 h 42"/>
                  <a:gd name="T24" fmla="*/ 222 w 756"/>
                  <a:gd name="T25" fmla="*/ 24 h 42"/>
                  <a:gd name="T26" fmla="*/ 240 w 756"/>
                  <a:gd name="T27" fmla="*/ 24 h 42"/>
                  <a:gd name="T28" fmla="*/ 258 w 756"/>
                  <a:gd name="T29" fmla="*/ 30 h 42"/>
                  <a:gd name="T30" fmla="*/ 276 w 756"/>
                  <a:gd name="T31" fmla="*/ 30 h 42"/>
                  <a:gd name="T32" fmla="*/ 294 w 756"/>
                  <a:gd name="T33" fmla="*/ 36 h 42"/>
                  <a:gd name="T34" fmla="*/ 312 w 756"/>
                  <a:gd name="T35" fmla="*/ 36 h 42"/>
                  <a:gd name="T36" fmla="*/ 330 w 756"/>
                  <a:gd name="T37" fmla="*/ 42 h 42"/>
                  <a:gd name="T38" fmla="*/ 348 w 756"/>
                  <a:gd name="T39" fmla="*/ 42 h 42"/>
                  <a:gd name="T40" fmla="*/ 366 w 756"/>
                  <a:gd name="T41" fmla="*/ 42 h 42"/>
                  <a:gd name="T42" fmla="*/ 384 w 756"/>
                  <a:gd name="T43" fmla="*/ 42 h 42"/>
                  <a:gd name="T44" fmla="*/ 402 w 756"/>
                  <a:gd name="T45" fmla="*/ 42 h 42"/>
                  <a:gd name="T46" fmla="*/ 420 w 756"/>
                  <a:gd name="T47" fmla="*/ 42 h 42"/>
                  <a:gd name="T48" fmla="*/ 438 w 756"/>
                  <a:gd name="T49" fmla="*/ 36 h 42"/>
                  <a:gd name="T50" fmla="*/ 456 w 756"/>
                  <a:gd name="T51" fmla="*/ 30 h 42"/>
                  <a:gd name="T52" fmla="*/ 474 w 756"/>
                  <a:gd name="T53" fmla="*/ 24 h 42"/>
                  <a:gd name="T54" fmla="*/ 492 w 756"/>
                  <a:gd name="T55" fmla="*/ 18 h 42"/>
                  <a:gd name="T56" fmla="*/ 510 w 756"/>
                  <a:gd name="T57" fmla="*/ 12 h 42"/>
                  <a:gd name="T58" fmla="*/ 528 w 756"/>
                  <a:gd name="T59" fmla="*/ 6 h 42"/>
                  <a:gd name="T60" fmla="*/ 546 w 756"/>
                  <a:gd name="T61" fmla="*/ 0 h 42"/>
                  <a:gd name="T62" fmla="*/ 564 w 756"/>
                  <a:gd name="T63" fmla="*/ 0 h 42"/>
                  <a:gd name="T64" fmla="*/ 582 w 756"/>
                  <a:gd name="T65" fmla="*/ 0 h 42"/>
                  <a:gd name="T66" fmla="*/ 600 w 756"/>
                  <a:gd name="T67" fmla="*/ 0 h 42"/>
                  <a:gd name="T68" fmla="*/ 618 w 756"/>
                  <a:gd name="T69" fmla="*/ 6 h 42"/>
                  <a:gd name="T70" fmla="*/ 636 w 756"/>
                  <a:gd name="T71" fmla="*/ 12 h 42"/>
                  <a:gd name="T72" fmla="*/ 654 w 756"/>
                  <a:gd name="T73" fmla="*/ 18 h 42"/>
                  <a:gd name="T74" fmla="*/ 672 w 756"/>
                  <a:gd name="T75" fmla="*/ 24 h 42"/>
                  <a:gd name="T76" fmla="*/ 690 w 756"/>
                  <a:gd name="T77" fmla="*/ 30 h 42"/>
                  <a:gd name="T78" fmla="*/ 708 w 756"/>
                  <a:gd name="T79" fmla="*/ 36 h 42"/>
                  <a:gd name="T80" fmla="*/ 726 w 756"/>
                  <a:gd name="T81" fmla="*/ 42 h 42"/>
                  <a:gd name="T82" fmla="*/ 744 w 756"/>
                  <a:gd name="T83" fmla="*/ 42 h 4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56"/>
                  <a:gd name="T127" fmla="*/ 0 h 42"/>
                  <a:gd name="T128" fmla="*/ 756 w 756"/>
                  <a:gd name="T129" fmla="*/ 42 h 4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56" h="42">
                    <a:moveTo>
                      <a:pt x="6" y="42"/>
                    </a:moveTo>
                    <a:lnTo>
                      <a:pt x="0" y="42"/>
                    </a:lnTo>
                    <a:lnTo>
                      <a:pt x="6" y="42"/>
                    </a:lnTo>
                    <a:lnTo>
                      <a:pt x="12" y="42"/>
                    </a:lnTo>
                    <a:lnTo>
                      <a:pt x="18" y="42"/>
                    </a:lnTo>
                    <a:lnTo>
                      <a:pt x="24" y="42"/>
                    </a:lnTo>
                    <a:lnTo>
                      <a:pt x="30" y="42"/>
                    </a:lnTo>
                    <a:lnTo>
                      <a:pt x="36" y="42"/>
                    </a:lnTo>
                    <a:lnTo>
                      <a:pt x="42" y="42"/>
                    </a:lnTo>
                    <a:lnTo>
                      <a:pt x="48" y="42"/>
                    </a:lnTo>
                    <a:lnTo>
                      <a:pt x="54" y="42"/>
                    </a:lnTo>
                    <a:lnTo>
                      <a:pt x="60" y="42"/>
                    </a:lnTo>
                    <a:lnTo>
                      <a:pt x="66" y="42"/>
                    </a:lnTo>
                    <a:lnTo>
                      <a:pt x="72" y="36"/>
                    </a:lnTo>
                    <a:lnTo>
                      <a:pt x="78" y="36"/>
                    </a:lnTo>
                    <a:lnTo>
                      <a:pt x="84" y="36"/>
                    </a:lnTo>
                    <a:lnTo>
                      <a:pt x="90" y="36"/>
                    </a:lnTo>
                    <a:lnTo>
                      <a:pt x="96" y="36"/>
                    </a:lnTo>
                    <a:lnTo>
                      <a:pt x="102" y="30"/>
                    </a:lnTo>
                    <a:lnTo>
                      <a:pt x="108" y="30"/>
                    </a:lnTo>
                    <a:lnTo>
                      <a:pt x="114" y="30"/>
                    </a:lnTo>
                    <a:lnTo>
                      <a:pt x="120" y="30"/>
                    </a:lnTo>
                    <a:lnTo>
                      <a:pt x="126" y="30"/>
                    </a:lnTo>
                    <a:lnTo>
                      <a:pt x="132" y="30"/>
                    </a:lnTo>
                    <a:lnTo>
                      <a:pt x="138" y="24"/>
                    </a:lnTo>
                    <a:lnTo>
                      <a:pt x="144" y="24"/>
                    </a:lnTo>
                    <a:lnTo>
                      <a:pt x="150" y="24"/>
                    </a:lnTo>
                    <a:lnTo>
                      <a:pt x="156" y="24"/>
                    </a:lnTo>
                    <a:lnTo>
                      <a:pt x="162" y="24"/>
                    </a:lnTo>
                    <a:lnTo>
                      <a:pt x="168" y="24"/>
                    </a:lnTo>
                    <a:lnTo>
                      <a:pt x="174" y="24"/>
                    </a:lnTo>
                    <a:lnTo>
                      <a:pt x="180" y="24"/>
                    </a:lnTo>
                    <a:lnTo>
                      <a:pt x="186" y="24"/>
                    </a:lnTo>
                    <a:lnTo>
                      <a:pt x="192" y="24"/>
                    </a:lnTo>
                    <a:lnTo>
                      <a:pt x="198" y="24"/>
                    </a:lnTo>
                    <a:lnTo>
                      <a:pt x="204" y="24"/>
                    </a:lnTo>
                    <a:lnTo>
                      <a:pt x="210" y="24"/>
                    </a:lnTo>
                    <a:lnTo>
                      <a:pt x="216" y="24"/>
                    </a:lnTo>
                    <a:lnTo>
                      <a:pt x="222" y="24"/>
                    </a:lnTo>
                    <a:lnTo>
                      <a:pt x="228" y="24"/>
                    </a:lnTo>
                    <a:lnTo>
                      <a:pt x="234" y="24"/>
                    </a:lnTo>
                    <a:lnTo>
                      <a:pt x="240" y="24"/>
                    </a:lnTo>
                    <a:lnTo>
                      <a:pt x="246" y="24"/>
                    </a:lnTo>
                    <a:lnTo>
                      <a:pt x="252" y="24"/>
                    </a:lnTo>
                    <a:lnTo>
                      <a:pt x="258" y="30"/>
                    </a:lnTo>
                    <a:lnTo>
                      <a:pt x="264" y="30"/>
                    </a:lnTo>
                    <a:lnTo>
                      <a:pt x="270" y="30"/>
                    </a:lnTo>
                    <a:lnTo>
                      <a:pt x="276" y="30"/>
                    </a:lnTo>
                    <a:lnTo>
                      <a:pt x="282" y="30"/>
                    </a:lnTo>
                    <a:lnTo>
                      <a:pt x="288" y="36"/>
                    </a:lnTo>
                    <a:lnTo>
                      <a:pt x="294" y="36"/>
                    </a:lnTo>
                    <a:lnTo>
                      <a:pt x="300" y="36"/>
                    </a:lnTo>
                    <a:lnTo>
                      <a:pt x="306" y="36"/>
                    </a:lnTo>
                    <a:lnTo>
                      <a:pt x="312" y="36"/>
                    </a:lnTo>
                    <a:lnTo>
                      <a:pt x="318" y="42"/>
                    </a:lnTo>
                    <a:lnTo>
                      <a:pt x="324" y="42"/>
                    </a:lnTo>
                    <a:lnTo>
                      <a:pt x="330" y="42"/>
                    </a:lnTo>
                    <a:lnTo>
                      <a:pt x="336" y="42"/>
                    </a:lnTo>
                    <a:lnTo>
                      <a:pt x="342" y="42"/>
                    </a:lnTo>
                    <a:lnTo>
                      <a:pt x="348" y="42"/>
                    </a:lnTo>
                    <a:lnTo>
                      <a:pt x="354" y="42"/>
                    </a:lnTo>
                    <a:lnTo>
                      <a:pt x="360" y="42"/>
                    </a:lnTo>
                    <a:lnTo>
                      <a:pt x="366" y="42"/>
                    </a:lnTo>
                    <a:lnTo>
                      <a:pt x="372" y="42"/>
                    </a:lnTo>
                    <a:lnTo>
                      <a:pt x="378" y="42"/>
                    </a:lnTo>
                    <a:lnTo>
                      <a:pt x="384" y="42"/>
                    </a:lnTo>
                    <a:lnTo>
                      <a:pt x="390" y="42"/>
                    </a:lnTo>
                    <a:lnTo>
                      <a:pt x="396" y="42"/>
                    </a:lnTo>
                    <a:lnTo>
                      <a:pt x="402" y="42"/>
                    </a:lnTo>
                    <a:lnTo>
                      <a:pt x="408" y="42"/>
                    </a:lnTo>
                    <a:lnTo>
                      <a:pt x="414" y="42"/>
                    </a:lnTo>
                    <a:lnTo>
                      <a:pt x="420" y="42"/>
                    </a:lnTo>
                    <a:lnTo>
                      <a:pt x="426" y="36"/>
                    </a:lnTo>
                    <a:lnTo>
                      <a:pt x="432" y="36"/>
                    </a:lnTo>
                    <a:lnTo>
                      <a:pt x="438" y="36"/>
                    </a:lnTo>
                    <a:lnTo>
                      <a:pt x="444" y="36"/>
                    </a:lnTo>
                    <a:lnTo>
                      <a:pt x="450" y="30"/>
                    </a:lnTo>
                    <a:lnTo>
                      <a:pt x="456" y="30"/>
                    </a:lnTo>
                    <a:lnTo>
                      <a:pt x="462" y="30"/>
                    </a:lnTo>
                    <a:lnTo>
                      <a:pt x="468" y="24"/>
                    </a:lnTo>
                    <a:lnTo>
                      <a:pt x="474" y="24"/>
                    </a:lnTo>
                    <a:lnTo>
                      <a:pt x="480" y="18"/>
                    </a:lnTo>
                    <a:lnTo>
                      <a:pt x="486" y="18"/>
                    </a:lnTo>
                    <a:lnTo>
                      <a:pt x="492" y="18"/>
                    </a:lnTo>
                    <a:lnTo>
                      <a:pt x="498" y="12"/>
                    </a:lnTo>
                    <a:lnTo>
                      <a:pt x="504" y="12"/>
                    </a:lnTo>
                    <a:lnTo>
                      <a:pt x="510" y="12"/>
                    </a:lnTo>
                    <a:lnTo>
                      <a:pt x="516" y="6"/>
                    </a:lnTo>
                    <a:lnTo>
                      <a:pt x="522" y="6"/>
                    </a:lnTo>
                    <a:lnTo>
                      <a:pt x="528" y="6"/>
                    </a:lnTo>
                    <a:lnTo>
                      <a:pt x="534" y="6"/>
                    </a:lnTo>
                    <a:lnTo>
                      <a:pt x="540" y="0"/>
                    </a:lnTo>
                    <a:lnTo>
                      <a:pt x="546" y="0"/>
                    </a:lnTo>
                    <a:lnTo>
                      <a:pt x="552" y="0"/>
                    </a:lnTo>
                    <a:lnTo>
                      <a:pt x="558" y="0"/>
                    </a:lnTo>
                    <a:lnTo>
                      <a:pt x="564" y="0"/>
                    </a:lnTo>
                    <a:lnTo>
                      <a:pt x="570" y="0"/>
                    </a:lnTo>
                    <a:lnTo>
                      <a:pt x="576" y="0"/>
                    </a:lnTo>
                    <a:lnTo>
                      <a:pt x="582" y="0"/>
                    </a:lnTo>
                    <a:lnTo>
                      <a:pt x="588" y="0"/>
                    </a:lnTo>
                    <a:lnTo>
                      <a:pt x="594" y="0"/>
                    </a:lnTo>
                    <a:lnTo>
                      <a:pt x="600" y="0"/>
                    </a:lnTo>
                    <a:lnTo>
                      <a:pt x="606" y="0"/>
                    </a:lnTo>
                    <a:lnTo>
                      <a:pt x="612" y="6"/>
                    </a:lnTo>
                    <a:lnTo>
                      <a:pt x="618" y="6"/>
                    </a:lnTo>
                    <a:lnTo>
                      <a:pt x="624" y="6"/>
                    </a:lnTo>
                    <a:lnTo>
                      <a:pt x="630" y="6"/>
                    </a:lnTo>
                    <a:lnTo>
                      <a:pt x="636" y="12"/>
                    </a:lnTo>
                    <a:lnTo>
                      <a:pt x="642" y="12"/>
                    </a:lnTo>
                    <a:lnTo>
                      <a:pt x="648" y="12"/>
                    </a:lnTo>
                    <a:lnTo>
                      <a:pt x="654" y="18"/>
                    </a:lnTo>
                    <a:lnTo>
                      <a:pt x="660" y="18"/>
                    </a:lnTo>
                    <a:lnTo>
                      <a:pt x="666" y="24"/>
                    </a:lnTo>
                    <a:lnTo>
                      <a:pt x="672" y="24"/>
                    </a:lnTo>
                    <a:lnTo>
                      <a:pt x="678" y="30"/>
                    </a:lnTo>
                    <a:lnTo>
                      <a:pt x="684" y="30"/>
                    </a:lnTo>
                    <a:lnTo>
                      <a:pt x="690" y="30"/>
                    </a:lnTo>
                    <a:lnTo>
                      <a:pt x="696" y="36"/>
                    </a:lnTo>
                    <a:lnTo>
                      <a:pt x="702" y="36"/>
                    </a:lnTo>
                    <a:lnTo>
                      <a:pt x="708" y="36"/>
                    </a:lnTo>
                    <a:lnTo>
                      <a:pt x="714" y="42"/>
                    </a:lnTo>
                    <a:lnTo>
                      <a:pt x="720" y="42"/>
                    </a:lnTo>
                    <a:lnTo>
                      <a:pt x="726" y="42"/>
                    </a:lnTo>
                    <a:lnTo>
                      <a:pt x="732" y="42"/>
                    </a:lnTo>
                    <a:lnTo>
                      <a:pt x="738" y="42"/>
                    </a:lnTo>
                    <a:lnTo>
                      <a:pt x="744" y="42"/>
                    </a:lnTo>
                    <a:lnTo>
                      <a:pt x="750" y="42"/>
                    </a:lnTo>
                    <a:lnTo>
                      <a:pt x="756" y="42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1022" name="Freeform 107"/>
              <p:cNvSpPr>
                <a:spLocks/>
              </p:cNvSpPr>
              <p:nvPr/>
            </p:nvSpPr>
            <p:spPr bwMode="auto">
              <a:xfrm>
                <a:off x="2220" y="1992"/>
                <a:ext cx="582" cy="1512"/>
              </a:xfrm>
              <a:custGeom>
                <a:avLst/>
                <a:gdLst>
                  <a:gd name="T0" fmla="*/ 12 w 582"/>
                  <a:gd name="T1" fmla="*/ 1512 h 1512"/>
                  <a:gd name="T2" fmla="*/ 30 w 582"/>
                  <a:gd name="T3" fmla="*/ 1506 h 1512"/>
                  <a:gd name="T4" fmla="*/ 48 w 582"/>
                  <a:gd name="T5" fmla="*/ 1494 h 1512"/>
                  <a:gd name="T6" fmla="*/ 66 w 582"/>
                  <a:gd name="T7" fmla="*/ 1482 h 1512"/>
                  <a:gd name="T8" fmla="*/ 84 w 582"/>
                  <a:gd name="T9" fmla="*/ 1464 h 1512"/>
                  <a:gd name="T10" fmla="*/ 102 w 582"/>
                  <a:gd name="T11" fmla="*/ 1446 h 1512"/>
                  <a:gd name="T12" fmla="*/ 120 w 582"/>
                  <a:gd name="T13" fmla="*/ 1428 h 1512"/>
                  <a:gd name="T14" fmla="*/ 138 w 582"/>
                  <a:gd name="T15" fmla="*/ 1416 h 1512"/>
                  <a:gd name="T16" fmla="*/ 156 w 582"/>
                  <a:gd name="T17" fmla="*/ 1398 h 1512"/>
                  <a:gd name="T18" fmla="*/ 174 w 582"/>
                  <a:gd name="T19" fmla="*/ 1386 h 1512"/>
                  <a:gd name="T20" fmla="*/ 192 w 582"/>
                  <a:gd name="T21" fmla="*/ 1380 h 1512"/>
                  <a:gd name="T22" fmla="*/ 210 w 582"/>
                  <a:gd name="T23" fmla="*/ 1380 h 1512"/>
                  <a:gd name="T24" fmla="*/ 228 w 582"/>
                  <a:gd name="T25" fmla="*/ 1392 h 1512"/>
                  <a:gd name="T26" fmla="*/ 246 w 582"/>
                  <a:gd name="T27" fmla="*/ 1404 h 1512"/>
                  <a:gd name="T28" fmla="*/ 264 w 582"/>
                  <a:gd name="T29" fmla="*/ 1416 h 1512"/>
                  <a:gd name="T30" fmla="*/ 282 w 582"/>
                  <a:gd name="T31" fmla="*/ 1440 h 1512"/>
                  <a:gd name="T32" fmla="*/ 300 w 582"/>
                  <a:gd name="T33" fmla="*/ 1464 h 1512"/>
                  <a:gd name="T34" fmla="*/ 324 w 582"/>
                  <a:gd name="T35" fmla="*/ 1488 h 1512"/>
                  <a:gd name="T36" fmla="*/ 336 w 582"/>
                  <a:gd name="T37" fmla="*/ 1506 h 1512"/>
                  <a:gd name="T38" fmla="*/ 354 w 582"/>
                  <a:gd name="T39" fmla="*/ 1512 h 1512"/>
                  <a:gd name="T40" fmla="*/ 372 w 582"/>
                  <a:gd name="T41" fmla="*/ 1512 h 1512"/>
                  <a:gd name="T42" fmla="*/ 390 w 582"/>
                  <a:gd name="T43" fmla="*/ 1494 h 1512"/>
                  <a:gd name="T44" fmla="*/ 402 w 582"/>
                  <a:gd name="T45" fmla="*/ 1476 h 1512"/>
                  <a:gd name="T46" fmla="*/ 414 w 582"/>
                  <a:gd name="T47" fmla="*/ 1452 h 1512"/>
                  <a:gd name="T48" fmla="*/ 420 w 582"/>
                  <a:gd name="T49" fmla="*/ 1428 h 1512"/>
                  <a:gd name="T50" fmla="*/ 432 w 582"/>
                  <a:gd name="T51" fmla="*/ 1392 h 1512"/>
                  <a:gd name="T52" fmla="*/ 438 w 582"/>
                  <a:gd name="T53" fmla="*/ 1356 h 1512"/>
                  <a:gd name="T54" fmla="*/ 450 w 582"/>
                  <a:gd name="T55" fmla="*/ 1308 h 1512"/>
                  <a:gd name="T56" fmla="*/ 456 w 582"/>
                  <a:gd name="T57" fmla="*/ 1260 h 1512"/>
                  <a:gd name="T58" fmla="*/ 468 w 582"/>
                  <a:gd name="T59" fmla="*/ 1200 h 1512"/>
                  <a:gd name="T60" fmla="*/ 474 w 582"/>
                  <a:gd name="T61" fmla="*/ 1134 h 1512"/>
                  <a:gd name="T62" fmla="*/ 486 w 582"/>
                  <a:gd name="T63" fmla="*/ 1062 h 1512"/>
                  <a:gd name="T64" fmla="*/ 492 w 582"/>
                  <a:gd name="T65" fmla="*/ 990 h 1512"/>
                  <a:gd name="T66" fmla="*/ 504 w 582"/>
                  <a:gd name="T67" fmla="*/ 906 h 1512"/>
                  <a:gd name="T68" fmla="*/ 510 w 582"/>
                  <a:gd name="T69" fmla="*/ 816 h 1512"/>
                  <a:gd name="T70" fmla="*/ 522 w 582"/>
                  <a:gd name="T71" fmla="*/ 720 h 1512"/>
                  <a:gd name="T72" fmla="*/ 528 w 582"/>
                  <a:gd name="T73" fmla="*/ 624 h 1512"/>
                  <a:gd name="T74" fmla="*/ 540 w 582"/>
                  <a:gd name="T75" fmla="*/ 516 h 1512"/>
                  <a:gd name="T76" fmla="*/ 546 w 582"/>
                  <a:gd name="T77" fmla="*/ 408 h 1512"/>
                  <a:gd name="T78" fmla="*/ 558 w 582"/>
                  <a:gd name="T79" fmla="*/ 300 h 1512"/>
                  <a:gd name="T80" fmla="*/ 564 w 582"/>
                  <a:gd name="T81" fmla="*/ 186 h 1512"/>
                  <a:gd name="T82" fmla="*/ 576 w 582"/>
                  <a:gd name="T83" fmla="*/ 72 h 151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82"/>
                  <a:gd name="T127" fmla="*/ 0 h 1512"/>
                  <a:gd name="T128" fmla="*/ 582 w 582"/>
                  <a:gd name="T129" fmla="*/ 1512 h 151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82" h="1512">
                    <a:moveTo>
                      <a:pt x="0" y="1512"/>
                    </a:moveTo>
                    <a:lnTo>
                      <a:pt x="6" y="1512"/>
                    </a:lnTo>
                    <a:lnTo>
                      <a:pt x="12" y="1512"/>
                    </a:lnTo>
                    <a:lnTo>
                      <a:pt x="18" y="1512"/>
                    </a:lnTo>
                    <a:lnTo>
                      <a:pt x="24" y="1506"/>
                    </a:lnTo>
                    <a:lnTo>
                      <a:pt x="30" y="1506"/>
                    </a:lnTo>
                    <a:lnTo>
                      <a:pt x="36" y="1500"/>
                    </a:lnTo>
                    <a:lnTo>
                      <a:pt x="42" y="1500"/>
                    </a:lnTo>
                    <a:lnTo>
                      <a:pt x="48" y="1494"/>
                    </a:lnTo>
                    <a:lnTo>
                      <a:pt x="54" y="1488"/>
                    </a:lnTo>
                    <a:lnTo>
                      <a:pt x="60" y="1488"/>
                    </a:lnTo>
                    <a:lnTo>
                      <a:pt x="66" y="1482"/>
                    </a:lnTo>
                    <a:lnTo>
                      <a:pt x="72" y="1476"/>
                    </a:lnTo>
                    <a:lnTo>
                      <a:pt x="78" y="1470"/>
                    </a:lnTo>
                    <a:lnTo>
                      <a:pt x="84" y="1464"/>
                    </a:lnTo>
                    <a:lnTo>
                      <a:pt x="90" y="1458"/>
                    </a:lnTo>
                    <a:lnTo>
                      <a:pt x="96" y="1452"/>
                    </a:lnTo>
                    <a:lnTo>
                      <a:pt x="102" y="1446"/>
                    </a:lnTo>
                    <a:lnTo>
                      <a:pt x="108" y="1440"/>
                    </a:lnTo>
                    <a:lnTo>
                      <a:pt x="114" y="1434"/>
                    </a:lnTo>
                    <a:lnTo>
                      <a:pt x="120" y="1428"/>
                    </a:lnTo>
                    <a:lnTo>
                      <a:pt x="126" y="1422"/>
                    </a:lnTo>
                    <a:lnTo>
                      <a:pt x="132" y="1416"/>
                    </a:lnTo>
                    <a:lnTo>
                      <a:pt x="138" y="1416"/>
                    </a:lnTo>
                    <a:lnTo>
                      <a:pt x="144" y="1410"/>
                    </a:lnTo>
                    <a:lnTo>
                      <a:pt x="150" y="1404"/>
                    </a:lnTo>
                    <a:lnTo>
                      <a:pt x="156" y="1398"/>
                    </a:lnTo>
                    <a:lnTo>
                      <a:pt x="162" y="1392"/>
                    </a:lnTo>
                    <a:lnTo>
                      <a:pt x="168" y="1392"/>
                    </a:lnTo>
                    <a:lnTo>
                      <a:pt x="174" y="1386"/>
                    </a:lnTo>
                    <a:lnTo>
                      <a:pt x="180" y="1386"/>
                    </a:lnTo>
                    <a:lnTo>
                      <a:pt x="186" y="1386"/>
                    </a:lnTo>
                    <a:lnTo>
                      <a:pt x="192" y="1380"/>
                    </a:lnTo>
                    <a:lnTo>
                      <a:pt x="198" y="1380"/>
                    </a:lnTo>
                    <a:lnTo>
                      <a:pt x="204" y="1380"/>
                    </a:lnTo>
                    <a:lnTo>
                      <a:pt x="210" y="1380"/>
                    </a:lnTo>
                    <a:lnTo>
                      <a:pt x="216" y="1386"/>
                    </a:lnTo>
                    <a:lnTo>
                      <a:pt x="222" y="1386"/>
                    </a:lnTo>
                    <a:lnTo>
                      <a:pt x="228" y="1392"/>
                    </a:lnTo>
                    <a:lnTo>
                      <a:pt x="234" y="1392"/>
                    </a:lnTo>
                    <a:lnTo>
                      <a:pt x="240" y="1398"/>
                    </a:lnTo>
                    <a:lnTo>
                      <a:pt x="246" y="1404"/>
                    </a:lnTo>
                    <a:lnTo>
                      <a:pt x="252" y="1404"/>
                    </a:lnTo>
                    <a:lnTo>
                      <a:pt x="258" y="1410"/>
                    </a:lnTo>
                    <a:lnTo>
                      <a:pt x="264" y="1416"/>
                    </a:lnTo>
                    <a:lnTo>
                      <a:pt x="270" y="1428"/>
                    </a:lnTo>
                    <a:lnTo>
                      <a:pt x="276" y="1434"/>
                    </a:lnTo>
                    <a:lnTo>
                      <a:pt x="282" y="1440"/>
                    </a:lnTo>
                    <a:lnTo>
                      <a:pt x="288" y="1446"/>
                    </a:lnTo>
                    <a:lnTo>
                      <a:pt x="300" y="1458"/>
                    </a:lnTo>
                    <a:lnTo>
                      <a:pt x="300" y="1464"/>
                    </a:lnTo>
                    <a:lnTo>
                      <a:pt x="306" y="1470"/>
                    </a:lnTo>
                    <a:lnTo>
                      <a:pt x="312" y="1476"/>
                    </a:lnTo>
                    <a:lnTo>
                      <a:pt x="324" y="1488"/>
                    </a:lnTo>
                    <a:lnTo>
                      <a:pt x="324" y="1494"/>
                    </a:lnTo>
                    <a:lnTo>
                      <a:pt x="330" y="1500"/>
                    </a:lnTo>
                    <a:lnTo>
                      <a:pt x="336" y="1506"/>
                    </a:lnTo>
                    <a:lnTo>
                      <a:pt x="342" y="1506"/>
                    </a:lnTo>
                    <a:lnTo>
                      <a:pt x="348" y="1512"/>
                    </a:lnTo>
                    <a:lnTo>
                      <a:pt x="354" y="1512"/>
                    </a:lnTo>
                    <a:lnTo>
                      <a:pt x="360" y="1512"/>
                    </a:lnTo>
                    <a:lnTo>
                      <a:pt x="366" y="1512"/>
                    </a:lnTo>
                    <a:lnTo>
                      <a:pt x="372" y="1512"/>
                    </a:lnTo>
                    <a:lnTo>
                      <a:pt x="378" y="1512"/>
                    </a:lnTo>
                    <a:lnTo>
                      <a:pt x="384" y="1506"/>
                    </a:lnTo>
                    <a:lnTo>
                      <a:pt x="390" y="1494"/>
                    </a:lnTo>
                    <a:lnTo>
                      <a:pt x="396" y="1488"/>
                    </a:lnTo>
                    <a:lnTo>
                      <a:pt x="402" y="1482"/>
                    </a:lnTo>
                    <a:lnTo>
                      <a:pt x="402" y="1476"/>
                    </a:lnTo>
                    <a:lnTo>
                      <a:pt x="408" y="1470"/>
                    </a:lnTo>
                    <a:lnTo>
                      <a:pt x="408" y="1464"/>
                    </a:lnTo>
                    <a:lnTo>
                      <a:pt x="414" y="1452"/>
                    </a:lnTo>
                    <a:lnTo>
                      <a:pt x="414" y="1446"/>
                    </a:lnTo>
                    <a:lnTo>
                      <a:pt x="420" y="1434"/>
                    </a:lnTo>
                    <a:lnTo>
                      <a:pt x="420" y="1428"/>
                    </a:lnTo>
                    <a:lnTo>
                      <a:pt x="426" y="1416"/>
                    </a:lnTo>
                    <a:lnTo>
                      <a:pt x="426" y="1404"/>
                    </a:lnTo>
                    <a:lnTo>
                      <a:pt x="432" y="1392"/>
                    </a:lnTo>
                    <a:lnTo>
                      <a:pt x="432" y="1380"/>
                    </a:lnTo>
                    <a:lnTo>
                      <a:pt x="438" y="1368"/>
                    </a:lnTo>
                    <a:lnTo>
                      <a:pt x="438" y="1356"/>
                    </a:lnTo>
                    <a:lnTo>
                      <a:pt x="444" y="1338"/>
                    </a:lnTo>
                    <a:lnTo>
                      <a:pt x="444" y="1326"/>
                    </a:lnTo>
                    <a:lnTo>
                      <a:pt x="450" y="1308"/>
                    </a:lnTo>
                    <a:lnTo>
                      <a:pt x="450" y="1296"/>
                    </a:lnTo>
                    <a:lnTo>
                      <a:pt x="456" y="1278"/>
                    </a:lnTo>
                    <a:lnTo>
                      <a:pt x="456" y="1260"/>
                    </a:lnTo>
                    <a:lnTo>
                      <a:pt x="462" y="1242"/>
                    </a:lnTo>
                    <a:lnTo>
                      <a:pt x="462" y="1218"/>
                    </a:lnTo>
                    <a:lnTo>
                      <a:pt x="468" y="1200"/>
                    </a:lnTo>
                    <a:lnTo>
                      <a:pt x="468" y="1182"/>
                    </a:lnTo>
                    <a:lnTo>
                      <a:pt x="474" y="1158"/>
                    </a:lnTo>
                    <a:lnTo>
                      <a:pt x="474" y="1134"/>
                    </a:lnTo>
                    <a:lnTo>
                      <a:pt x="480" y="1110"/>
                    </a:lnTo>
                    <a:lnTo>
                      <a:pt x="480" y="1086"/>
                    </a:lnTo>
                    <a:lnTo>
                      <a:pt x="486" y="1062"/>
                    </a:lnTo>
                    <a:lnTo>
                      <a:pt x="486" y="1038"/>
                    </a:lnTo>
                    <a:lnTo>
                      <a:pt x="492" y="1014"/>
                    </a:lnTo>
                    <a:lnTo>
                      <a:pt x="492" y="990"/>
                    </a:lnTo>
                    <a:lnTo>
                      <a:pt x="498" y="960"/>
                    </a:lnTo>
                    <a:lnTo>
                      <a:pt x="498" y="930"/>
                    </a:lnTo>
                    <a:lnTo>
                      <a:pt x="504" y="906"/>
                    </a:lnTo>
                    <a:lnTo>
                      <a:pt x="504" y="876"/>
                    </a:lnTo>
                    <a:lnTo>
                      <a:pt x="510" y="846"/>
                    </a:lnTo>
                    <a:lnTo>
                      <a:pt x="510" y="816"/>
                    </a:lnTo>
                    <a:lnTo>
                      <a:pt x="516" y="786"/>
                    </a:lnTo>
                    <a:lnTo>
                      <a:pt x="516" y="750"/>
                    </a:lnTo>
                    <a:lnTo>
                      <a:pt x="522" y="720"/>
                    </a:lnTo>
                    <a:lnTo>
                      <a:pt x="522" y="690"/>
                    </a:lnTo>
                    <a:lnTo>
                      <a:pt x="528" y="654"/>
                    </a:lnTo>
                    <a:lnTo>
                      <a:pt x="528" y="624"/>
                    </a:lnTo>
                    <a:lnTo>
                      <a:pt x="534" y="588"/>
                    </a:lnTo>
                    <a:lnTo>
                      <a:pt x="534" y="552"/>
                    </a:lnTo>
                    <a:lnTo>
                      <a:pt x="540" y="516"/>
                    </a:lnTo>
                    <a:lnTo>
                      <a:pt x="540" y="480"/>
                    </a:lnTo>
                    <a:lnTo>
                      <a:pt x="546" y="444"/>
                    </a:lnTo>
                    <a:lnTo>
                      <a:pt x="546" y="408"/>
                    </a:lnTo>
                    <a:lnTo>
                      <a:pt x="552" y="372"/>
                    </a:lnTo>
                    <a:lnTo>
                      <a:pt x="552" y="336"/>
                    </a:lnTo>
                    <a:lnTo>
                      <a:pt x="558" y="300"/>
                    </a:lnTo>
                    <a:lnTo>
                      <a:pt x="558" y="264"/>
                    </a:lnTo>
                    <a:lnTo>
                      <a:pt x="564" y="228"/>
                    </a:lnTo>
                    <a:lnTo>
                      <a:pt x="564" y="186"/>
                    </a:lnTo>
                    <a:lnTo>
                      <a:pt x="570" y="150"/>
                    </a:lnTo>
                    <a:lnTo>
                      <a:pt x="570" y="114"/>
                    </a:lnTo>
                    <a:lnTo>
                      <a:pt x="576" y="72"/>
                    </a:lnTo>
                    <a:lnTo>
                      <a:pt x="576" y="36"/>
                    </a:lnTo>
                    <a:lnTo>
                      <a:pt x="582" y="0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1023" name="Freeform 108"/>
              <p:cNvSpPr>
                <a:spLocks/>
              </p:cNvSpPr>
              <p:nvPr/>
            </p:nvSpPr>
            <p:spPr bwMode="auto">
              <a:xfrm>
                <a:off x="2802" y="690"/>
                <a:ext cx="396" cy="2262"/>
              </a:xfrm>
              <a:custGeom>
                <a:avLst/>
                <a:gdLst>
                  <a:gd name="T0" fmla="*/ 6 w 396"/>
                  <a:gd name="T1" fmla="*/ 1224 h 2262"/>
                  <a:gd name="T2" fmla="*/ 12 w 396"/>
                  <a:gd name="T3" fmla="*/ 1110 h 2262"/>
                  <a:gd name="T4" fmla="*/ 24 w 396"/>
                  <a:gd name="T5" fmla="*/ 996 h 2262"/>
                  <a:gd name="T6" fmla="*/ 30 w 396"/>
                  <a:gd name="T7" fmla="*/ 882 h 2262"/>
                  <a:gd name="T8" fmla="*/ 42 w 396"/>
                  <a:gd name="T9" fmla="*/ 774 h 2262"/>
                  <a:gd name="T10" fmla="*/ 48 w 396"/>
                  <a:gd name="T11" fmla="*/ 672 h 2262"/>
                  <a:gd name="T12" fmla="*/ 60 w 396"/>
                  <a:gd name="T13" fmla="*/ 570 h 2262"/>
                  <a:gd name="T14" fmla="*/ 66 w 396"/>
                  <a:gd name="T15" fmla="*/ 480 h 2262"/>
                  <a:gd name="T16" fmla="*/ 78 w 396"/>
                  <a:gd name="T17" fmla="*/ 390 h 2262"/>
                  <a:gd name="T18" fmla="*/ 84 w 396"/>
                  <a:gd name="T19" fmla="*/ 312 h 2262"/>
                  <a:gd name="T20" fmla="*/ 96 w 396"/>
                  <a:gd name="T21" fmla="*/ 240 h 2262"/>
                  <a:gd name="T22" fmla="*/ 102 w 396"/>
                  <a:gd name="T23" fmla="*/ 174 h 2262"/>
                  <a:gd name="T24" fmla="*/ 114 w 396"/>
                  <a:gd name="T25" fmla="*/ 120 h 2262"/>
                  <a:gd name="T26" fmla="*/ 120 w 396"/>
                  <a:gd name="T27" fmla="*/ 72 h 2262"/>
                  <a:gd name="T28" fmla="*/ 132 w 396"/>
                  <a:gd name="T29" fmla="*/ 42 h 2262"/>
                  <a:gd name="T30" fmla="*/ 144 w 396"/>
                  <a:gd name="T31" fmla="*/ 6 h 2262"/>
                  <a:gd name="T32" fmla="*/ 162 w 396"/>
                  <a:gd name="T33" fmla="*/ 0 h 2262"/>
                  <a:gd name="T34" fmla="*/ 174 w 396"/>
                  <a:gd name="T35" fmla="*/ 24 h 2262"/>
                  <a:gd name="T36" fmla="*/ 186 w 396"/>
                  <a:gd name="T37" fmla="*/ 48 h 2262"/>
                  <a:gd name="T38" fmla="*/ 192 w 396"/>
                  <a:gd name="T39" fmla="*/ 90 h 2262"/>
                  <a:gd name="T40" fmla="*/ 204 w 396"/>
                  <a:gd name="T41" fmla="*/ 138 h 2262"/>
                  <a:gd name="T42" fmla="*/ 210 w 396"/>
                  <a:gd name="T43" fmla="*/ 192 h 2262"/>
                  <a:gd name="T44" fmla="*/ 222 w 396"/>
                  <a:gd name="T45" fmla="*/ 264 h 2262"/>
                  <a:gd name="T46" fmla="*/ 228 w 396"/>
                  <a:gd name="T47" fmla="*/ 336 h 2262"/>
                  <a:gd name="T48" fmla="*/ 240 w 396"/>
                  <a:gd name="T49" fmla="*/ 420 h 2262"/>
                  <a:gd name="T50" fmla="*/ 246 w 396"/>
                  <a:gd name="T51" fmla="*/ 510 h 2262"/>
                  <a:gd name="T52" fmla="*/ 258 w 396"/>
                  <a:gd name="T53" fmla="*/ 606 h 2262"/>
                  <a:gd name="T54" fmla="*/ 264 w 396"/>
                  <a:gd name="T55" fmla="*/ 708 h 2262"/>
                  <a:gd name="T56" fmla="*/ 276 w 396"/>
                  <a:gd name="T57" fmla="*/ 810 h 2262"/>
                  <a:gd name="T58" fmla="*/ 282 w 396"/>
                  <a:gd name="T59" fmla="*/ 918 h 2262"/>
                  <a:gd name="T60" fmla="*/ 294 w 396"/>
                  <a:gd name="T61" fmla="*/ 1032 h 2262"/>
                  <a:gd name="T62" fmla="*/ 300 w 396"/>
                  <a:gd name="T63" fmla="*/ 1146 h 2262"/>
                  <a:gd name="T64" fmla="*/ 312 w 396"/>
                  <a:gd name="T65" fmla="*/ 1260 h 2262"/>
                  <a:gd name="T66" fmla="*/ 318 w 396"/>
                  <a:gd name="T67" fmla="*/ 1374 h 2262"/>
                  <a:gd name="T68" fmla="*/ 330 w 396"/>
                  <a:gd name="T69" fmla="*/ 1488 h 2262"/>
                  <a:gd name="T70" fmla="*/ 336 w 396"/>
                  <a:gd name="T71" fmla="*/ 1602 h 2262"/>
                  <a:gd name="T72" fmla="*/ 348 w 396"/>
                  <a:gd name="T73" fmla="*/ 1710 h 2262"/>
                  <a:gd name="T74" fmla="*/ 354 w 396"/>
                  <a:gd name="T75" fmla="*/ 1818 h 2262"/>
                  <a:gd name="T76" fmla="*/ 366 w 396"/>
                  <a:gd name="T77" fmla="*/ 1926 h 2262"/>
                  <a:gd name="T78" fmla="*/ 372 w 396"/>
                  <a:gd name="T79" fmla="*/ 2022 h 2262"/>
                  <a:gd name="T80" fmla="*/ 384 w 396"/>
                  <a:gd name="T81" fmla="*/ 2118 h 2262"/>
                  <a:gd name="T82" fmla="*/ 390 w 396"/>
                  <a:gd name="T83" fmla="*/ 2208 h 226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396"/>
                  <a:gd name="T127" fmla="*/ 0 h 2262"/>
                  <a:gd name="T128" fmla="*/ 396 w 396"/>
                  <a:gd name="T129" fmla="*/ 2262 h 226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396" h="2262">
                    <a:moveTo>
                      <a:pt x="0" y="1302"/>
                    </a:moveTo>
                    <a:lnTo>
                      <a:pt x="0" y="1260"/>
                    </a:lnTo>
                    <a:lnTo>
                      <a:pt x="6" y="1224"/>
                    </a:lnTo>
                    <a:lnTo>
                      <a:pt x="6" y="1182"/>
                    </a:lnTo>
                    <a:lnTo>
                      <a:pt x="12" y="1146"/>
                    </a:lnTo>
                    <a:lnTo>
                      <a:pt x="12" y="1110"/>
                    </a:lnTo>
                    <a:lnTo>
                      <a:pt x="18" y="1068"/>
                    </a:lnTo>
                    <a:lnTo>
                      <a:pt x="18" y="1032"/>
                    </a:lnTo>
                    <a:lnTo>
                      <a:pt x="24" y="996"/>
                    </a:lnTo>
                    <a:lnTo>
                      <a:pt x="24" y="960"/>
                    </a:lnTo>
                    <a:lnTo>
                      <a:pt x="30" y="918"/>
                    </a:lnTo>
                    <a:lnTo>
                      <a:pt x="30" y="882"/>
                    </a:lnTo>
                    <a:lnTo>
                      <a:pt x="36" y="846"/>
                    </a:lnTo>
                    <a:lnTo>
                      <a:pt x="36" y="810"/>
                    </a:lnTo>
                    <a:lnTo>
                      <a:pt x="42" y="774"/>
                    </a:lnTo>
                    <a:lnTo>
                      <a:pt x="42" y="738"/>
                    </a:lnTo>
                    <a:lnTo>
                      <a:pt x="48" y="708"/>
                    </a:lnTo>
                    <a:lnTo>
                      <a:pt x="48" y="672"/>
                    </a:lnTo>
                    <a:lnTo>
                      <a:pt x="54" y="636"/>
                    </a:lnTo>
                    <a:lnTo>
                      <a:pt x="54" y="606"/>
                    </a:lnTo>
                    <a:lnTo>
                      <a:pt x="60" y="570"/>
                    </a:lnTo>
                    <a:lnTo>
                      <a:pt x="60" y="540"/>
                    </a:lnTo>
                    <a:lnTo>
                      <a:pt x="66" y="510"/>
                    </a:lnTo>
                    <a:lnTo>
                      <a:pt x="66" y="480"/>
                    </a:lnTo>
                    <a:lnTo>
                      <a:pt x="72" y="450"/>
                    </a:lnTo>
                    <a:lnTo>
                      <a:pt x="72" y="420"/>
                    </a:lnTo>
                    <a:lnTo>
                      <a:pt x="78" y="390"/>
                    </a:lnTo>
                    <a:lnTo>
                      <a:pt x="78" y="366"/>
                    </a:lnTo>
                    <a:lnTo>
                      <a:pt x="84" y="336"/>
                    </a:lnTo>
                    <a:lnTo>
                      <a:pt x="84" y="312"/>
                    </a:lnTo>
                    <a:lnTo>
                      <a:pt x="90" y="288"/>
                    </a:lnTo>
                    <a:lnTo>
                      <a:pt x="90" y="264"/>
                    </a:lnTo>
                    <a:lnTo>
                      <a:pt x="96" y="240"/>
                    </a:lnTo>
                    <a:lnTo>
                      <a:pt x="96" y="216"/>
                    </a:lnTo>
                    <a:lnTo>
                      <a:pt x="102" y="192"/>
                    </a:lnTo>
                    <a:lnTo>
                      <a:pt x="102" y="174"/>
                    </a:lnTo>
                    <a:lnTo>
                      <a:pt x="108" y="156"/>
                    </a:lnTo>
                    <a:lnTo>
                      <a:pt x="108" y="138"/>
                    </a:lnTo>
                    <a:lnTo>
                      <a:pt x="114" y="120"/>
                    </a:lnTo>
                    <a:lnTo>
                      <a:pt x="114" y="102"/>
                    </a:lnTo>
                    <a:lnTo>
                      <a:pt x="120" y="90"/>
                    </a:lnTo>
                    <a:lnTo>
                      <a:pt x="120" y="72"/>
                    </a:lnTo>
                    <a:lnTo>
                      <a:pt x="126" y="60"/>
                    </a:lnTo>
                    <a:lnTo>
                      <a:pt x="126" y="48"/>
                    </a:lnTo>
                    <a:lnTo>
                      <a:pt x="132" y="42"/>
                    </a:lnTo>
                    <a:lnTo>
                      <a:pt x="132" y="30"/>
                    </a:lnTo>
                    <a:lnTo>
                      <a:pt x="144" y="12"/>
                    </a:lnTo>
                    <a:lnTo>
                      <a:pt x="144" y="6"/>
                    </a:lnTo>
                    <a:lnTo>
                      <a:pt x="150" y="0"/>
                    </a:lnTo>
                    <a:lnTo>
                      <a:pt x="156" y="0"/>
                    </a:lnTo>
                    <a:lnTo>
                      <a:pt x="162" y="0"/>
                    </a:lnTo>
                    <a:lnTo>
                      <a:pt x="168" y="12"/>
                    </a:lnTo>
                    <a:lnTo>
                      <a:pt x="174" y="12"/>
                    </a:lnTo>
                    <a:lnTo>
                      <a:pt x="174" y="24"/>
                    </a:lnTo>
                    <a:lnTo>
                      <a:pt x="180" y="30"/>
                    </a:lnTo>
                    <a:lnTo>
                      <a:pt x="180" y="42"/>
                    </a:lnTo>
                    <a:lnTo>
                      <a:pt x="186" y="48"/>
                    </a:lnTo>
                    <a:lnTo>
                      <a:pt x="186" y="60"/>
                    </a:lnTo>
                    <a:lnTo>
                      <a:pt x="192" y="72"/>
                    </a:lnTo>
                    <a:lnTo>
                      <a:pt x="192" y="90"/>
                    </a:lnTo>
                    <a:lnTo>
                      <a:pt x="198" y="102"/>
                    </a:lnTo>
                    <a:lnTo>
                      <a:pt x="198" y="120"/>
                    </a:lnTo>
                    <a:lnTo>
                      <a:pt x="204" y="138"/>
                    </a:lnTo>
                    <a:lnTo>
                      <a:pt x="204" y="156"/>
                    </a:lnTo>
                    <a:lnTo>
                      <a:pt x="210" y="174"/>
                    </a:lnTo>
                    <a:lnTo>
                      <a:pt x="210" y="192"/>
                    </a:lnTo>
                    <a:lnTo>
                      <a:pt x="216" y="216"/>
                    </a:lnTo>
                    <a:lnTo>
                      <a:pt x="216" y="240"/>
                    </a:lnTo>
                    <a:lnTo>
                      <a:pt x="222" y="264"/>
                    </a:lnTo>
                    <a:lnTo>
                      <a:pt x="222" y="288"/>
                    </a:lnTo>
                    <a:lnTo>
                      <a:pt x="228" y="312"/>
                    </a:lnTo>
                    <a:lnTo>
                      <a:pt x="228" y="336"/>
                    </a:lnTo>
                    <a:lnTo>
                      <a:pt x="234" y="366"/>
                    </a:lnTo>
                    <a:lnTo>
                      <a:pt x="234" y="390"/>
                    </a:lnTo>
                    <a:lnTo>
                      <a:pt x="240" y="420"/>
                    </a:lnTo>
                    <a:lnTo>
                      <a:pt x="240" y="450"/>
                    </a:lnTo>
                    <a:lnTo>
                      <a:pt x="246" y="480"/>
                    </a:lnTo>
                    <a:lnTo>
                      <a:pt x="246" y="510"/>
                    </a:lnTo>
                    <a:lnTo>
                      <a:pt x="252" y="540"/>
                    </a:lnTo>
                    <a:lnTo>
                      <a:pt x="252" y="570"/>
                    </a:lnTo>
                    <a:lnTo>
                      <a:pt x="258" y="606"/>
                    </a:lnTo>
                    <a:lnTo>
                      <a:pt x="258" y="636"/>
                    </a:lnTo>
                    <a:lnTo>
                      <a:pt x="264" y="672"/>
                    </a:lnTo>
                    <a:lnTo>
                      <a:pt x="264" y="708"/>
                    </a:lnTo>
                    <a:lnTo>
                      <a:pt x="270" y="738"/>
                    </a:lnTo>
                    <a:lnTo>
                      <a:pt x="270" y="774"/>
                    </a:lnTo>
                    <a:lnTo>
                      <a:pt x="276" y="810"/>
                    </a:lnTo>
                    <a:lnTo>
                      <a:pt x="276" y="846"/>
                    </a:lnTo>
                    <a:lnTo>
                      <a:pt x="282" y="882"/>
                    </a:lnTo>
                    <a:lnTo>
                      <a:pt x="282" y="918"/>
                    </a:lnTo>
                    <a:lnTo>
                      <a:pt x="288" y="960"/>
                    </a:lnTo>
                    <a:lnTo>
                      <a:pt x="288" y="996"/>
                    </a:lnTo>
                    <a:lnTo>
                      <a:pt x="294" y="1032"/>
                    </a:lnTo>
                    <a:lnTo>
                      <a:pt x="294" y="1068"/>
                    </a:lnTo>
                    <a:lnTo>
                      <a:pt x="300" y="1110"/>
                    </a:lnTo>
                    <a:lnTo>
                      <a:pt x="300" y="1146"/>
                    </a:lnTo>
                    <a:lnTo>
                      <a:pt x="306" y="1182"/>
                    </a:lnTo>
                    <a:lnTo>
                      <a:pt x="306" y="1224"/>
                    </a:lnTo>
                    <a:lnTo>
                      <a:pt x="312" y="1260"/>
                    </a:lnTo>
                    <a:lnTo>
                      <a:pt x="312" y="1302"/>
                    </a:lnTo>
                    <a:lnTo>
                      <a:pt x="318" y="1338"/>
                    </a:lnTo>
                    <a:lnTo>
                      <a:pt x="318" y="1374"/>
                    </a:lnTo>
                    <a:lnTo>
                      <a:pt x="324" y="1416"/>
                    </a:lnTo>
                    <a:lnTo>
                      <a:pt x="324" y="1452"/>
                    </a:lnTo>
                    <a:lnTo>
                      <a:pt x="330" y="1488"/>
                    </a:lnTo>
                    <a:lnTo>
                      <a:pt x="330" y="1530"/>
                    </a:lnTo>
                    <a:lnTo>
                      <a:pt x="336" y="1566"/>
                    </a:lnTo>
                    <a:lnTo>
                      <a:pt x="336" y="1602"/>
                    </a:lnTo>
                    <a:lnTo>
                      <a:pt x="342" y="1638"/>
                    </a:lnTo>
                    <a:lnTo>
                      <a:pt x="342" y="1674"/>
                    </a:lnTo>
                    <a:lnTo>
                      <a:pt x="348" y="1710"/>
                    </a:lnTo>
                    <a:lnTo>
                      <a:pt x="348" y="1746"/>
                    </a:lnTo>
                    <a:lnTo>
                      <a:pt x="354" y="1782"/>
                    </a:lnTo>
                    <a:lnTo>
                      <a:pt x="354" y="1818"/>
                    </a:lnTo>
                    <a:lnTo>
                      <a:pt x="360" y="1854"/>
                    </a:lnTo>
                    <a:lnTo>
                      <a:pt x="360" y="1890"/>
                    </a:lnTo>
                    <a:lnTo>
                      <a:pt x="366" y="1926"/>
                    </a:lnTo>
                    <a:lnTo>
                      <a:pt x="366" y="1956"/>
                    </a:lnTo>
                    <a:lnTo>
                      <a:pt x="372" y="1992"/>
                    </a:lnTo>
                    <a:lnTo>
                      <a:pt x="372" y="2022"/>
                    </a:lnTo>
                    <a:lnTo>
                      <a:pt x="378" y="2052"/>
                    </a:lnTo>
                    <a:lnTo>
                      <a:pt x="378" y="2088"/>
                    </a:lnTo>
                    <a:lnTo>
                      <a:pt x="384" y="2118"/>
                    </a:lnTo>
                    <a:lnTo>
                      <a:pt x="384" y="2148"/>
                    </a:lnTo>
                    <a:lnTo>
                      <a:pt x="390" y="2178"/>
                    </a:lnTo>
                    <a:lnTo>
                      <a:pt x="390" y="2208"/>
                    </a:lnTo>
                    <a:lnTo>
                      <a:pt x="396" y="2232"/>
                    </a:lnTo>
                    <a:lnTo>
                      <a:pt x="396" y="2262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1024" name="Freeform 109"/>
              <p:cNvSpPr>
                <a:spLocks/>
              </p:cNvSpPr>
              <p:nvPr/>
            </p:nvSpPr>
            <p:spPr bwMode="auto">
              <a:xfrm>
                <a:off x="3198" y="2952"/>
                <a:ext cx="672" cy="552"/>
              </a:xfrm>
              <a:custGeom>
                <a:avLst/>
                <a:gdLst>
                  <a:gd name="T0" fmla="*/ 6 w 672"/>
                  <a:gd name="T1" fmla="*/ 54 h 552"/>
                  <a:gd name="T2" fmla="*/ 18 w 672"/>
                  <a:gd name="T3" fmla="*/ 126 h 552"/>
                  <a:gd name="T4" fmla="*/ 24 w 672"/>
                  <a:gd name="T5" fmla="*/ 198 h 552"/>
                  <a:gd name="T6" fmla="*/ 36 w 672"/>
                  <a:gd name="T7" fmla="*/ 258 h 552"/>
                  <a:gd name="T8" fmla="*/ 42 w 672"/>
                  <a:gd name="T9" fmla="*/ 318 h 552"/>
                  <a:gd name="T10" fmla="*/ 54 w 672"/>
                  <a:gd name="T11" fmla="*/ 366 h 552"/>
                  <a:gd name="T12" fmla="*/ 60 w 672"/>
                  <a:gd name="T13" fmla="*/ 408 h 552"/>
                  <a:gd name="T14" fmla="*/ 72 w 672"/>
                  <a:gd name="T15" fmla="*/ 444 h 552"/>
                  <a:gd name="T16" fmla="*/ 84 w 672"/>
                  <a:gd name="T17" fmla="*/ 486 h 552"/>
                  <a:gd name="T18" fmla="*/ 90 w 672"/>
                  <a:gd name="T19" fmla="*/ 510 h 552"/>
                  <a:gd name="T20" fmla="*/ 108 w 672"/>
                  <a:gd name="T21" fmla="*/ 534 h 552"/>
                  <a:gd name="T22" fmla="*/ 120 w 672"/>
                  <a:gd name="T23" fmla="*/ 552 h 552"/>
                  <a:gd name="T24" fmla="*/ 138 w 672"/>
                  <a:gd name="T25" fmla="*/ 552 h 552"/>
                  <a:gd name="T26" fmla="*/ 156 w 672"/>
                  <a:gd name="T27" fmla="*/ 546 h 552"/>
                  <a:gd name="T28" fmla="*/ 174 w 672"/>
                  <a:gd name="T29" fmla="*/ 528 h 552"/>
                  <a:gd name="T30" fmla="*/ 192 w 672"/>
                  <a:gd name="T31" fmla="*/ 510 h 552"/>
                  <a:gd name="T32" fmla="*/ 210 w 672"/>
                  <a:gd name="T33" fmla="*/ 486 h 552"/>
                  <a:gd name="T34" fmla="*/ 228 w 672"/>
                  <a:gd name="T35" fmla="*/ 462 h 552"/>
                  <a:gd name="T36" fmla="*/ 246 w 672"/>
                  <a:gd name="T37" fmla="*/ 444 h 552"/>
                  <a:gd name="T38" fmla="*/ 264 w 672"/>
                  <a:gd name="T39" fmla="*/ 432 h 552"/>
                  <a:gd name="T40" fmla="*/ 282 w 672"/>
                  <a:gd name="T41" fmla="*/ 426 h 552"/>
                  <a:gd name="T42" fmla="*/ 300 w 672"/>
                  <a:gd name="T43" fmla="*/ 420 h 552"/>
                  <a:gd name="T44" fmla="*/ 318 w 672"/>
                  <a:gd name="T45" fmla="*/ 426 h 552"/>
                  <a:gd name="T46" fmla="*/ 336 w 672"/>
                  <a:gd name="T47" fmla="*/ 438 h 552"/>
                  <a:gd name="T48" fmla="*/ 354 w 672"/>
                  <a:gd name="T49" fmla="*/ 450 h 552"/>
                  <a:gd name="T50" fmla="*/ 372 w 672"/>
                  <a:gd name="T51" fmla="*/ 468 h 552"/>
                  <a:gd name="T52" fmla="*/ 390 w 672"/>
                  <a:gd name="T53" fmla="*/ 486 h 552"/>
                  <a:gd name="T54" fmla="*/ 408 w 672"/>
                  <a:gd name="T55" fmla="*/ 504 h 552"/>
                  <a:gd name="T56" fmla="*/ 426 w 672"/>
                  <a:gd name="T57" fmla="*/ 516 h 552"/>
                  <a:gd name="T58" fmla="*/ 444 w 672"/>
                  <a:gd name="T59" fmla="*/ 534 h 552"/>
                  <a:gd name="T60" fmla="*/ 462 w 672"/>
                  <a:gd name="T61" fmla="*/ 546 h 552"/>
                  <a:gd name="T62" fmla="*/ 480 w 672"/>
                  <a:gd name="T63" fmla="*/ 552 h 552"/>
                  <a:gd name="T64" fmla="*/ 498 w 672"/>
                  <a:gd name="T65" fmla="*/ 552 h 552"/>
                  <a:gd name="T66" fmla="*/ 516 w 672"/>
                  <a:gd name="T67" fmla="*/ 552 h 552"/>
                  <a:gd name="T68" fmla="*/ 534 w 672"/>
                  <a:gd name="T69" fmla="*/ 552 h 552"/>
                  <a:gd name="T70" fmla="*/ 552 w 672"/>
                  <a:gd name="T71" fmla="*/ 546 h 552"/>
                  <a:gd name="T72" fmla="*/ 570 w 672"/>
                  <a:gd name="T73" fmla="*/ 540 h 552"/>
                  <a:gd name="T74" fmla="*/ 588 w 672"/>
                  <a:gd name="T75" fmla="*/ 534 h 552"/>
                  <a:gd name="T76" fmla="*/ 606 w 672"/>
                  <a:gd name="T77" fmla="*/ 522 h 552"/>
                  <a:gd name="T78" fmla="*/ 624 w 672"/>
                  <a:gd name="T79" fmla="*/ 516 h 552"/>
                  <a:gd name="T80" fmla="*/ 642 w 672"/>
                  <a:gd name="T81" fmla="*/ 510 h 552"/>
                  <a:gd name="T82" fmla="*/ 660 w 672"/>
                  <a:gd name="T83" fmla="*/ 510 h 55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672"/>
                  <a:gd name="T127" fmla="*/ 0 h 552"/>
                  <a:gd name="T128" fmla="*/ 672 w 672"/>
                  <a:gd name="T129" fmla="*/ 552 h 55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672" h="552">
                    <a:moveTo>
                      <a:pt x="0" y="0"/>
                    </a:moveTo>
                    <a:lnTo>
                      <a:pt x="6" y="30"/>
                    </a:lnTo>
                    <a:lnTo>
                      <a:pt x="6" y="54"/>
                    </a:lnTo>
                    <a:lnTo>
                      <a:pt x="12" y="78"/>
                    </a:lnTo>
                    <a:lnTo>
                      <a:pt x="12" y="102"/>
                    </a:lnTo>
                    <a:lnTo>
                      <a:pt x="18" y="126"/>
                    </a:lnTo>
                    <a:lnTo>
                      <a:pt x="18" y="150"/>
                    </a:lnTo>
                    <a:lnTo>
                      <a:pt x="24" y="174"/>
                    </a:lnTo>
                    <a:lnTo>
                      <a:pt x="24" y="198"/>
                    </a:lnTo>
                    <a:lnTo>
                      <a:pt x="30" y="222"/>
                    </a:lnTo>
                    <a:lnTo>
                      <a:pt x="30" y="240"/>
                    </a:lnTo>
                    <a:lnTo>
                      <a:pt x="36" y="258"/>
                    </a:lnTo>
                    <a:lnTo>
                      <a:pt x="36" y="282"/>
                    </a:lnTo>
                    <a:lnTo>
                      <a:pt x="42" y="300"/>
                    </a:lnTo>
                    <a:lnTo>
                      <a:pt x="42" y="318"/>
                    </a:lnTo>
                    <a:lnTo>
                      <a:pt x="48" y="336"/>
                    </a:lnTo>
                    <a:lnTo>
                      <a:pt x="48" y="348"/>
                    </a:lnTo>
                    <a:lnTo>
                      <a:pt x="54" y="366"/>
                    </a:lnTo>
                    <a:lnTo>
                      <a:pt x="54" y="378"/>
                    </a:lnTo>
                    <a:lnTo>
                      <a:pt x="60" y="396"/>
                    </a:lnTo>
                    <a:lnTo>
                      <a:pt x="60" y="408"/>
                    </a:lnTo>
                    <a:lnTo>
                      <a:pt x="66" y="420"/>
                    </a:lnTo>
                    <a:lnTo>
                      <a:pt x="66" y="432"/>
                    </a:lnTo>
                    <a:lnTo>
                      <a:pt x="72" y="444"/>
                    </a:lnTo>
                    <a:lnTo>
                      <a:pt x="72" y="456"/>
                    </a:lnTo>
                    <a:lnTo>
                      <a:pt x="78" y="474"/>
                    </a:lnTo>
                    <a:lnTo>
                      <a:pt x="84" y="486"/>
                    </a:lnTo>
                    <a:lnTo>
                      <a:pt x="84" y="492"/>
                    </a:lnTo>
                    <a:lnTo>
                      <a:pt x="90" y="504"/>
                    </a:lnTo>
                    <a:lnTo>
                      <a:pt x="90" y="510"/>
                    </a:lnTo>
                    <a:lnTo>
                      <a:pt x="96" y="516"/>
                    </a:lnTo>
                    <a:lnTo>
                      <a:pt x="96" y="522"/>
                    </a:lnTo>
                    <a:lnTo>
                      <a:pt x="108" y="534"/>
                    </a:lnTo>
                    <a:lnTo>
                      <a:pt x="108" y="540"/>
                    </a:lnTo>
                    <a:lnTo>
                      <a:pt x="114" y="546"/>
                    </a:lnTo>
                    <a:lnTo>
                      <a:pt x="120" y="552"/>
                    </a:lnTo>
                    <a:lnTo>
                      <a:pt x="126" y="552"/>
                    </a:lnTo>
                    <a:lnTo>
                      <a:pt x="132" y="552"/>
                    </a:lnTo>
                    <a:lnTo>
                      <a:pt x="138" y="552"/>
                    </a:lnTo>
                    <a:lnTo>
                      <a:pt x="144" y="552"/>
                    </a:lnTo>
                    <a:lnTo>
                      <a:pt x="150" y="552"/>
                    </a:lnTo>
                    <a:lnTo>
                      <a:pt x="156" y="546"/>
                    </a:lnTo>
                    <a:lnTo>
                      <a:pt x="162" y="540"/>
                    </a:lnTo>
                    <a:lnTo>
                      <a:pt x="168" y="534"/>
                    </a:lnTo>
                    <a:lnTo>
                      <a:pt x="174" y="528"/>
                    </a:lnTo>
                    <a:lnTo>
                      <a:pt x="180" y="522"/>
                    </a:lnTo>
                    <a:lnTo>
                      <a:pt x="186" y="516"/>
                    </a:lnTo>
                    <a:lnTo>
                      <a:pt x="192" y="510"/>
                    </a:lnTo>
                    <a:lnTo>
                      <a:pt x="204" y="498"/>
                    </a:lnTo>
                    <a:lnTo>
                      <a:pt x="204" y="492"/>
                    </a:lnTo>
                    <a:lnTo>
                      <a:pt x="210" y="486"/>
                    </a:lnTo>
                    <a:lnTo>
                      <a:pt x="222" y="474"/>
                    </a:lnTo>
                    <a:lnTo>
                      <a:pt x="222" y="468"/>
                    </a:lnTo>
                    <a:lnTo>
                      <a:pt x="228" y="462"/>
                    </a:lnTo>
                    <a:lnTo>
                      <a:pt x="234" y="456"/>
                    </a:lnTo>
                    <a:lnTo>
                      <a:pt x="240" y="450"/>
                    </a:lnTo>
                    <a:lnTo>
                      <a:pt x="246" y="444"/>
                    </a:lnTo>
                    <a:lnTo>
                      <a:pt x="252" y="438"/>
                    </a:lnTo>
                    <a:lnTo>
                      <a:pt x="258" y="432"/>
                    </a:lnTo>
                    <a:lnTo>
                      <a:pt x="264" y="432"/>
                    </a:lnTo>
                    <a:lnTo>
                      <a:pt x="270" y="426"/>
                    </a:lnTo>
                    <a:lnTo>
                      <a:pt x="276" y="426"/>
                    </a:lnTo>
                    <a:lnTo>
                      <a:pt x="282" y="426"/>
                    </a:lnTo>
                    <a:lnTo>
                      <a:pt x="288" y="420"/>
                    </a:lnTo>
                    <a:lnTo>
                      <a:pt x="294" y="420"/>
                    </a:lnTo>
                    <a:lnTo>
                      <a:pt x="300" y="420"/>
                    </a:lnTo>
                    <a:lnTo>
                      <a:pt x="306" y="426"/>
                    </a:lnTo>
                    <a:lnTo>
                      <a:pt x="312" y="426"/>
                    </a:lnTo>
                    <a:lnTo>
                      <a:pt x="318" y="426"/>
                    </a:lnTo>
                    <a:lnTo>
                      <a:pt x="324" y="432"/>
                    </a:lnTo>
                    <a:lnTo>
                      <a:pt x="330" y="432"/>
                    </a:lnTo>
                    <a:lnTo>
                      <a:pt x="336" y="438"/>
                    </a:lnTo>
                    <a:lnTo>
                      <a:pt x="342" y="444"/>
                    </a:lnTo>
                    <a:lnTo>
                      <a:pt x="348" y="444"/>
                    </a:lnTo>
                    <a:lnTo>
                      <a:pt x="354" y="450"/>
                    </a:lnTo>
                    <a:lnTo>
                      <a:pt x="360" y="456"/>
                    </a:lnTo>
                    <a:lnTo>
                      <a:pt x="366" y="462"/>
                    </a:lnTo>
                    <a:lnTo>
                      <a:pt x="372" y="468"/>
                    </a:lnTo>
                    <a:lnTo>
                      <a:pt x="378" y="474"/>
                    </a:lnTo>
                    <a:lnTo>
                      <a:pt x="384" y="480"/>
                    </a:lnTo>
                    <a:lnTo>
                      <a:pt x="390" y="486"/>
                    </a:lnTo>
                    <a:lnTo>
                      <a:pt x="396" y="492"/>
                    </a:lnTo>
                    <a:lnTo>
                      <a:pt x="402" y="498"/>
                    </a:lnTo>
                    <a:lnTo>
                      <a:pt x="408" y="504"/>
                    </a:lnTo>
                    <a:lnTo>
                      <a:pt x="414" y="510"/>
                    </a:lnTo>
                    <a:lnTo>
                      <a:pt x="420" y="516"/>
                    </a:lnTo>
                    <a:lnTo>
                      <a:pt x="426" y="516"/>
                    </a:lnTo>
                    <a:lnTo>
                      <a:pt x="432" y="522"/>
                    </a:lnTo>
                    <a:lnTo>
                      <a:pt x="438" y="528"/>
                    </a:lnTo>
                    <a:lnTo>
                      <a:pt x="444" y="534"/>
                    </a:lnTo>
                    <a:lnTo>
                      <a:pt x="450" y="534"/>
                    </a:lnTo>
                    <a:lnTo>
                      <a:pt x="456" y="540"/>
                    </a:lnTo>
                    <a:lnTo>
                      <a:pt x="462" y="546"/>
                    </a:lnTo>
                    <a:lnTo>
                      <a:pt x="468" y="546"/>
                    </a:lnTo>
                    <a:lnTo>
                      <a:pt x="474" y="546"/>
                    </a:lnTo>
                    <a:lnTo>
                      <a:pt x="480" y="552"/>
                    </a:lnTo>
                    <a:lnTo>
                      <a:pt x="486" y="552"/>
                    </a:lnTo>
                    <a:lnTo>
                      <a:pt x="492" y="552"/>
                    </a:lnTo>
                    <a:lnTo>
                      <a:pt x="498" y="552"/>
                    </a:lnTo>
                    <a:lnTo>
                      <a:pt x="504" y="552"/>
                    </a:lnTo>
                    <a:lnTo>
                      <a:pt x="510" y="552"/>
                    </a:lnTo>
                    <a:lnTo>
                      <a:pt x="516" y="552"/>
                    </a:lnTo>
                    <a:lnTo>
                      <a:pt x="522" y="552"/>
                    </a:lnTo>
                    <a:lnTo>
                      <a:pt x="528" y="552"/>
                    </a:lnTo>
                    <a:lnTo>
                      <a:pt x="534" y="552"/>
                    </a:lnTo>
                    <a:lnTo>
                      <a:pt x="540" y="552"/>
                    </a:lnTo>
                    <a:lnTo>
                      <a:pt x="546" y="546"/>
                    </a:lnTo>
                    <a:lnTo>
                      <a:pt x="552" y="546"/>
                    </a:lnTo>
                    <a:lnTo>
                      <a:pt x="558" y="546"/>
                    </a:lnTo>
                    <a:lnTo>
                      <a:pt x="564" y="540"/>
                    </a:lnTo>
                    <a:lnTo>
                      <a:pt x="570" y="540"/>
                    </a:lnTo>
                    <a:lnTo>
                      <a:pt x="576" y="534"/>
                    </a:lnTo>
                    <a:lnTo>
                      <a:pt x="582" y="534"/>
                    </a:lnTo>
                    <a:lnTo>
                      <a:pt x="588" y="534"/>
                    </a:lnTo>
                    <a:lnTo>
                      <a:pt x="594" y="528"/>
                    </a:lnTo>
                    <a:lnTo>
                      <a:pt x="600" y="528"/>
                    </a:lnTo>
                    <a:lnTo>
                      <a:pt x="606" y="522"/>
                    </a:lnTo>
                    <a:lnTo>
                      <a:pt x="612" y="522"/>
                    </a:lnTo>
                    <a:lnTo>
                      <a:pt x="618" y="522"/>
                    </a:lnTo>
                    <a:lnTo>
                      <a:pt x="624" y="516"/>
                    </a:lnTo>
                    <a:lnTo>
                      <a:pt x="630" y="516"/>
                    </a:lnTo>
                    <a:lnTo>
                      <a:pt x="636" y="516"/>
                    </a:lnTo>
                    <a:lnTo>
                      <a:pt x="642" y="510"/>
                    </a:lnTo>
                    <a:lnTo>
                      <a:pt x="648" y="510"/>
                    </a:lnTo>
                    <a:lnTo>
                      <a:pt x="654" y="510"/>
                    </a:lnTo>
                    <a:lnTo>
                      <a:pt x="660" y="510"/>
                    </a:lnTo>
                    <a:lnTo>
                      <a:pt x="666" y="510"/>
                    </a:lnTo>
                    <a:lnTo>
                      <a:pt x="672" y="510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1025" name="Freeform 110"/>
              <p:cNvSpPr>
                <a:spLocks/>
              </p:cNvSpPr>
              <p:nvPr/>
            </p:nvSpPr>
            <p:spPr bwMode="auto">
              <a:xfrm>
                <a:off x="3870" y="3462"/>
                <a:ext cx="582" cy="48"/>
              </a:xfrm>
              <a:custGeom>
                <a:avLst/>
                <a:gdLst>
                  <a:gd name="T0" fmla="*/ 6 w 582"/>
                  <a:gd name="T1" fmla="*/ 0 h 48"/>
                  <a:gd name="T2" fmla="*/ 18 w 582"/>
                  <a:gd name="T3" fmla="*/ 0 h 48"/>
                  <a:gd name="T4" fmla="*/ 30 w 582"/>
                  <a:gd name="T5" fmla="*/ 0 h 48"/>
                  <a:gd name="T6" fmla="*/ 42 w 582"/>
                  <a:gd name="T7" fmla="*/ 0 h 48"/>
                  <a:gd name="T8" fmla="*/ 54 w 582"/>
                  <a:gd name="T9" fmla="*/ 6 h 48"/>
                  <a:gd name="T10" fmla="*/ 66 w 582"/>
                  <a:gd name="T11" fmla="*/ 12 h 48"/>
                  <a:gd name="T12" fmla="*/ 78 w 582"/>
                  <a:gd name="T13" fmla="*/ 12 h 48"/>
                  <a:gd name="T14" fmla="*/ 90 w 582"/>
                  <a:gd name="T15" fmla="*/ 18 h 48"/>
                  <a:gd name="T16" fmla="*/ 102 w 582"/>
                  <a:gd name="T17" fmla="*/ 24 h 48"/>
                  <a:gd name="T18" fmla="*/ 114 w 582"/>
                  <a:gd name="T19" fmla="*/ 24 h 48"/>
                  <a:gd name="T20" fmla="*/ 126 w 582"/>
                  <a:gd name="T21" fmla="*/ 30 h 48"/>
                  <a:gd name="T22" fmla="*/ 138 w 582"/>
                  <a:gd name="T23" fmla="*/ 36 h 48"/>
                  <a:gd name="T24" fmla="*/ 150 w 582"/>
                  <a:gd name="T25" fmla="*/ 36 h 48"/>
                  <a:gd name="T26" fmla="*/ 162 w 582"/>
                  <a:gd name="T27" fmla="*/ 42 h 48"/>
                  <a:gd name="T28" fmla="*/ 174 w 582"/>
                  <a:gd name="T29" fmla="*/ 42 h 48"/>
                  <a:gd name="T30" fmla="*/ 186 w 582"/>
                  <a:gd name="T31" fmla="*/ 42 h 48"/>
                  <a:gd name="T32" fmla="*/ 198 w 582"/>
                  <a:gd name="T33" fmla="*/ 42 h 48"/>
                  <a:gd name="T34" fmla="*/ 210 w 582"/>
                  <a:gd name="T35" fmla="*/ 42 h 48"/>
                  <a:gd name="T36" fmla="*/ 222 w 582"/>
                  <a:gd name="T37" fmla="*/ 42 h 48"/>
                  <a:gd name="T38" fmla="*/ 234 w 582"/>
                  <a:gd name="T39" fmla="*/ 42 h 48"/>
                  <a:gd name="T40" fmla="*/ 246 w 582"/>
                  <a:gd name="T41" fmla="*/ 42 h 48"/>
                  <a:gd name="T42" fmla="*/ 258 w 582"/>
                  <a:gd name="T43" fmla="*/ 42 h 48"/>
                  <a:gd name="T44" fmla="*/ 270 w 582"/>
                  <a:gd name="T45" fmla="*/ 36 h 48"/>
                  <a:gd name="T46" fmla="*/ 282 w 582"/>
                  <a:gd name="T47" fmla="*/ 36 h 48"/>
                  <a:gd name="T48" fmla="*/ 294 w 582"/>
                  <a:gd name="T49" fmla="*/ 30 h 48"/>
                  <a:gd name="T50" fmla="*/ 306 w 582"/>
                  <a:gd name="T51" fmla="*/ 30 h 48"/>
                  <a:gd name="T52" fmla="*/ 318 w 582"/>
                  <a:gd name="T53" fmla="*/ 30 h 48"/>
                  <a:gd name="T54" fmla="*/ 330 w 582"/>
                  <a:gd name="T55" fmla="*/ 24 h 48"/>
                  <a:gd name="T56" fmla="*/ 342 w 582"/>
                  <a:gd name="T57" fmla="*/ 24 h 48"/>
                  <a:gd name="T58" fmla="*/ 354 w 582"/>
                  <a:gd name="T59" fmla="*/ 24 h 48"/>
                  <a:gd name="T60" fmla="*/ 366 w 582"/>
                  <a:gd name="T61" fmla="*/ 24 h 48"/>
                  <a:gd name="T62" fmla="*/ 378 w 582"/>
                  <a:gd name="T63" fmla="*/ 24 h 48"/>
                  <a:gd name="T64" fmla="*/ 390 w 582"/>
                  <a:gd name="T65" fmla="*/ 24 h 48"/>
                  <a:gd name="T66" fmla="*/ 402 w 582"/>
                  <a:gd name="T67" fmla="*/ 24 h 48"/>
                  <a:gd name="T68" fmla="*/ 414 w 582"/>
                  <a:gd name="T69" fmla="*/ 24 h 48"/>
                  <a:gd name="T70" fmla="*/ 426 w 582"/>
                  <a:gd name="T71" fmla="*/ 24 h 48"/>
                  <a:gd name="T72" fmla="*/ 438 w 582"/>
                  <a:gd name="T73" fmla="*/ 24 h 48"/>
                  <a:gd name="T74" fmla="*/ 450 w 582"/>
                  <a:gd name="T75" fmla="*/ 30 h 48"/>
                  <a:gd name="T76" fmla="*/ 462 w 582"/>
                  <a:gd name="T77" fmla="*/ 30 h 48"/>
                  <a:gd name="T78" fmla="*/ 474 w 582"/>
                  <a:gd name="T79" fmla="*/ 30 h 48"/>
                  <a:gd name="T80" fmla="*/ 486 w 582"/>
                  <a:gd name="T81" fmla="*/ 36 h 48"/>
                  <a:gd name="T82" fmla="*/ 498 w 582"/>
                  <a:gd name="T83" fmla="*/ 36 h 48"/>
                  <a:gd name="T84" fmla="*/ 510 w 582"/>
                  <a:gd name="T85" fmla="*/ 36 h 48"/>
                  <a:gd name="T86" fmla="*/ 522 w 582"/>
                  <a:gd name="T87" fmla="*/ 42 h 48"/>
                  <a:gd name="T88" fmla="*/ 534 w 582"/>
                  <a:gd name="T89" fmla="*/ 42 h 48"/>
                  <a:gd name="T90" fmla="*/ 546 w 582"/>
                  <a:gd name="T91" fmla="*/ 42 h 48"/>
                  <a:gd name="T92" fmla="*/ 558 w 582"/>
                  <a:gd name="T93" fmla="*/ 42 h 48"/>
                  <a:gd name="T94" fmla="*/ 570 w 582"/>
                  <a:gd name="T95" fmla="*/ 42 h 48"/>
                  <a:gd name="T96" fmla="*/ 582 w 582"/>
                  <a:gd name="T97" fmla="*/ 48 h 48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582"/>
                  <a:gd name="T148" fmla="*/ 0 h 48"/>
                  <a:gd name="T149" fmla="*/ 582 w 582"/>
                  <a:gd name="T150" fmla="*/ 48 h 48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582" h="48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0" y="0"/>
                    </a:lnTo>
                    <a:lnTo>
                      <a:pt x="36" y="0"/>
                    </a:lnTo>
                    <a:lnTo>
                      <a:pt x="42" y="0"/>
                    </a:lnTo>
                    <a:lnTo>
                      <a:pt x="48" y="6"/>
                    </a:lnTo>
                    <a:lnTo>
                      <a:pt x="54" y="6"/>
                    </a:lnTo>
                    <a:lnTo>
                      <a:pt x="60" y="6"/>
                    </a:lnTo>
                    <a:lnTo>
                      <a:pt x="66" y="12"/>
                    </a:lnTo>
                    <a:lnTo>
                      <a:pt x="72" y="12"/>
                    </a:lnTo>
                    <a:lnTo>
                      <a:pt x="78" y="12"/>
                    </a:lnTo>
                    <a:lnTo>
                      <a:pt x="84" y="18"/>
                    </a:lnTo>
                    <a:lnTo>
                      <a:pt x="90" y="18"/>
                    </a:lnTo>
                    <a:lnTo>
                      <a:pt x="96" y="18"/>
                    </a:lnTo>
                    <a:lnTo>
                      <a:pt x="102" y="24"/>
                    </a:lnTo>
                    <a:lnTo>
                      <a:pt x="108" y="24"/>
                    </a:lnTo>
                    <a:lnTo>
                      <a:pt x="114" y="24"/>
                    </a:lnTo>
                    <a:lnTo>
                      <a:pt x="120" y="30"/>
                    </a:lnTo>
                    <a:lnTo>
                      <a:pt x="126" y="30"/>
                    </a:lnTo>
                    <a:lnTo>
                      <a:pt x="132" y="30"/>
                    </a:lnTo>
                    <a:lnTo>
                      <a:pt x="138" y="36"/>
                    </a:lnTo>
                    <a:lnTo>
                      <a:pt x="144" y="36"/>
                    </a:lnTo>
                    <a:lnTo>
                      <a:pt x="150" y="36"/>
                    </a:lnTo>
                    <a:lnTo>
                      <a:pt x="156" y="36"/>
                    </a:lnTo>
                    <a:lnTo>
                      <a:pt x="162" y="42"/>
                    </a:lnTo>
                    <a:lnTo>
                      <a:pt x="168" y="42"/>
                    </a:lnTo>
                    <a:lnTo>
                      <a:pt x="174" y="42"/>
                    </a:lnTo>
                    <a:lnTo>
                      <a:pt x="180" y="42"/>
                    </a:lnTo>
                    <a:lnTo>
                      <a:pt x="186" y="42"/>
                    </a:lnTo>
                    <a:lnTo>
                      <a:pt x="192" y="42"/>
                    </a:lnTo>
                    <a:lnTo>
                      <a:pt x="198" y="42"/>
                    </a:lnTo>
                    <a:lnTo>
                      <a:pt x="204" y="42"/>
                    </a:lnTo>
                    <a:lnTo>
                      <a:pt x="210" y="42"/>
                    </a:lnTo>
                    <a:lnTo>
                      <a:pt x="216" y="42"/>
                    </a:lnTo>
                    <a:lnTo>
                      <a:pt x="222" y="42"/>
                    </a:lnTo>
                    <a:lnTo>
                      <a:pt x="228" y="42"/>
                    </a:lnTo>
                    <a:lnTo>
                      <a:pt x="234" y="42"/>
                    </a:lnTo>
                    <a:lnTo>
                      <a:pt x="240" y="42"/>
                    </a:lnTo>
                    <a:lnTo>
                      <a:pt x="246" y="42"/>
                    </a:lnTo>
                    <a:lnTo>
                      <a:pt x="252" y="42"/>
                    </a:lnTo>
                    <a:lnTo>
                      <a:pt x="258" y="42"/>
                    </a:lnTo>
                    <a:lnTo>
                      <a:pt x="264" y="36"/>
                    </a:lnTo>
                    <a:lnTo>
                      <a:pt x="270" y="36"/>
                    </a:lnTo>
                    <a:lnTo>
                      <a:pt x="276" y="36"/>
                    </a:lnTo>
                    <a:lnTo>
                      <a:pt x="282" y="36"/>
                    </a:lnTo>
                    <a:lnTo>
                      <a:pt x="288" y="36"/>
                    </a:lnTo>
                    <a:lnTo>
                      <a:pt x="294" y="30"/>
                    </a:lnTo>
                    <a:lnTo>
                      <a:pt x="300" y="30"/>
                    </a:lnTo>
                    <a:lnTo>
                      <a:pt x="306" y="30"/>
                    </a:lnTo>
                    <a:lnTo>
                      <a:pt x="312" y="30"/>
                    </a:lnTo>
                    <a:lnTo>
                      <a:pt x="318" y="30"/>
                    </a:lnTo>
                    <a:lnTo>
                      <a:pt x="324" y="30"/>
                    </a:lnTo>
                    <a:lnTo>
                      <a:pt x="330" y="24"/>
                    </a:lnTo>
                    <a:lnTo>
                      <a:pt x="336" y="24"/>
                    </a:lnTo>
                    <a:lnTo>
                      <a:pt x="342" y="24"/>
                    </a:lnTo>
                    <a:lnTo>
                      <a:pt x="348" y="24"/>
                    </a:lnTo>
                    <a:lnTo>
                      <a:pt x="354" y="24"/>
                    </a:lnTo>
                    <a:lnTo>
                      <a:pt x="360" y="24"/>
                    </a:lnTo>
                    <a:lnTo>
                      <a:pt x="366" y="24"/>
                    </a:lnTo>
                    <a:lnTo>
                      <a:pt x="372" y="24"/>
                    </a:lnTo>
                    <a:lnTo>
                      <a:pt x="378" y="24"/>
                    </a:lnTo>
                    <a:lnTo>
                      <a:pt x="384" y="24"/>
                    </a:lnTo>
                    <a:lnTo>
                      <a:pt x="390" y="24"/>
                    </a:lnTo>
                    <a:lnTo>
                      <a:pt x="396" y="24"/>
                    </a:lnTo>
                    <a:lnTo>
                      <a:pt x="402" y="24"/>
                    </a:lnTo>
                    <a:lnTo>
                      <a:pt x="408" y="24"/>
                    </a:lnTo>
                    <a:lnTo>
                      <a:pt x="414" y="24"/>
                    </a:lnTo>
                    <a:lnTo>
                      <a:pt x="420" y="24"/>
                    </a:lnTo>
                    <a:lnTo>
                      <a:pt x="426" y="24"/>
                    </a:lnTo>
                    <a:lnTo>
                      <a:pt x="432" y="24"/>
                    </a:lnTo>
                    <a:lnTo>
                      <a:pt x="438" y="24"/>
                    </a:lnTo>
                    <a:lnTo>
                      <a:pt x="444" y="24"/>
                    </a:lnTo>
                    <a:lnTo>
                      <a:pt x="450" y="30"/>
                    </a:lnTo>
                    <a:lnTo>
                      <a:pt x="456" y="30"/>
                    </a:lnTo>
                    <a:lnTo>
                      <a:pt x="462" y="30"/>
                    </a:lnTo>
                    <a:lnTo>
                      <a:pt x="468" y="30"/>
                    </a:lnTo>
                    <a:lnTo>
                      <a:pt x="474" y="30"/>
                    </a:lnTo>
                    <a:lnTo>
                      <a:pt x="480" y="36"/>
                    </a:lnTo>
                    <a:lnTo>
                      <a:pt x="486" y="36"/>
                    </a:lnTo>
                    <a:lnTo>
                      <a:pt x="492" y="36"/>
                    </a:lnTo>
                    <a:lnTo>
                      <a:pt x="498" y="36"/>
                    </a:lnTo>
                    <a:lnTo>
                      <a:pt x="504" y="36"/>
                    </a:lnTo>
                    <a:lnTo>
                      <a:pt x="510" y="36"/>
                    </a:lnTo>
                    <a:lnTo>
                      <a:pt x="516" y="42"/>
                    </a:lnTo>
                    <a:lnTo>
                      <a:pt x="522" y="42"/>
                    </a:lnTo>
                    <a:lnTo>
                      <a:pt x="528" y="42"/>
                    </a:lnTo>
                    <a:lnTo>
                      <a:pt x="534" y="42"/>
                    </a:lnTo>
                    <a:lnTo>
                      <a:pt x="540" y="42"/>
                    </a:lnTo>
                    <a:lnTo>
                      <a:pt x="546" y="42"/>
                    </a:lnTo>
                    <a:lnTo>
                      <a:pt x="552" y="42"/>
                    </a:lnTo>
                    <a:lnTo>
                      <a:pt x="558" y="42"/>
                    </a:lnTo>
                    <a:lnTo>
                      <a:pt x="564" y="42"/>
                    </a:lnTo>
                    <a:lnTo>
                      <a:pt x="570" y="42"/>
                    </a:lnTo>
                    <a:lnTo>
                      <a:pt x="576" y="42"/>
                    </a:lnTo>
                    <a:lnTo>
                      <a:pt x="582" y="48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40971" name="Text Box 112"/>
            <p:cNvSpPr txBox="1">
              <a:spLocks noChangeArrowheads="1"/>
            </p:cNvSpPr>
            <p:nvPr/>
          </p:nvSpPr>
          <p:spPr bwMode="auto">
            <a:xfrm>
              <a:off x="3504" y="2688"/>
              <a:ext cx="59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800" i="1" dirty="0">
                  <a:latin typeface="+mj-lt"/>
                </a:rPr>
                <a:t>f</a:t>
              </a:r>
              <a:r>
                <a:rPr lang="pl-PL" sz="1800" dirty="0">
                  <a:latin typeface="+mj-lt"/>
                </a:rPr>
                <a:t> [</a:t>
              </a:r>
              <a:r>
                <a:rPr lang="pl-PL" sz="1800" dirty="0" err="1">
                  <a:latin typeface="+mj-lt"/>
                </a:rPr>
                <a:t>Hz</a:t>
              </a:r>
              <a:r>
                <a:rPr lang="pl-PL" sz="1800" dirty="0">
                  <a:latin typeface="+mj-lt"/>
                </a:rPr>
                <a:t>]</a:t>
              </a:r>
            </a:p>
          </p:txBody>
        </p:sp>
        <p:graphicFrame>
          <p:nvGraphicFramePr>
            <p:cNvPr id="40963" name="Object 1"/>
            <p:cNvGraphicFramePr>
              <a:graphicFrameLocks noChangeAspect="1"/>
            </p:cNvGraphicFramePr>
            <p:nvPr/>
          </p:nvGraphicFramePr>
          <p:xfrm>
            <a:off x="3168" y="3072"/>
            <a:ext cx="240" cy="1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74770" name="Równanie" r:id="rId4" imgW="279360" imgH="215640" progId="Equation.3">
                    <p:embed/>
                  </p:oleObj>
                </mc:Choice>
                <mc:Fallback>
                  <p:oleObj name="Równanie" r:id="rId4" imgW="279360" imgH="215640" progId="Equation.3">
                    <p:embed/>
                    <p:pic>
                      <p:nvPicPr>
                        <p:cNvPr id="0" name="Object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68" y="3072"/>
                          <a:ext cx="240" cy="18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0964" name="Object 2"/>
            <p:cNvGraphicFramePr>
              <a:graphicFrameLocks noChangeAspect="1"/>
            </p:cNvGraphicFramePr>
            <p:nvPr/>
          </p:nvGraphicFramePr>
          <p:xfrm>
            <a:off x="2880" y="3072"/>
            <a:ext cx="218" cy="1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74771" name="Równanie" r:id="rId6" imgW="253800" imgH="215640" progId="Equation.3">
                    <p:embed/>
                  </p:oleObj>
                </mc:Choice>
                <mc:Fallback>
                  <p:oleObj name="Równanie" r:id="rId6" imgW="253800" imgH="215640" progId="Equation.3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80" y="3072"/>
                          <a:ext cx="218" cy="18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0965" name="Object 3"/>
            <p:cNvGraphicFramePr>
              <a:graphicFrameLocks noChangeAspect="1"/>
            </p:cNvGraphicFramePr>
            <p:nvPr/>
          </p:nvGraphicFramePr>
          <p:xfrm>
            <a:off x="3504" y="3072"/>
            <a:ext cx="229" cy="1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74772" name="Równanie" r:id="rId8" imgW="266400" imgH="215640" progId="Equation.3">
                    <p:embed/>
                  </p:oleObj>
                </mc:Choice>
                <mc:Fallback>
                  <p:oleObj name="Równanie" r:id="rId8" imgW="266400" imgH="215640" progId="Equation.3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04" y="3072"/>
                          <a:ext cx="229" cy="18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0968" name="Text Box 118"/>
          <p:cNvSpPr txBox="1">
            <a:spLocks noChangeArrowheads="1"/>
          </p:cNvSpPr>
          <p:nvPr/>
        </p:nvSpPr>
        <p:spPr bwMode="auto">
          <a:xfrm>
            <a:off x="446475" y="5495742"/>
            <a:ext cx="821090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 smtClean="0">
                <a:latin typeface="Arial" panose="020B0604020202020204" pitchFamily="34" charset="0"/>
              </a:rPr>
              <a:t>Widmo gęstości mocy jest skoncentrowane w paśmie </a:t>
            </a:r>
            <a:r>
              <a:rPr lang="pl-PL" sz="2200" b="1" dirty="0">
                <a:latin typeface="+mj-lt"/>
              </a:rPr>
              <a:t>0 &lt; </a:t>
            </a:r>
            <a:r>
              <a:rPr lang="pl-PL" sz="2200" b="1" i="1" dirty="0">
                <a:latin typeface="+mj-lt"/>
              </a:rPr>
              <a:t>f</a:t>
            </a:r>
            <a:r>
              <a:rPr lang="pl-PL" sz="2200" b="1" dirty="0">
                <a:latin typeface="+mj-lt"/>
              </a:rPr>
              <a:t> &lt; 1/</a:t>
            </a:r>
            <a:r>
              <a:rPr lang="pl-PL" sz="2200" b="1" i="1" dirty="0">
                <a:latin typeface="+mj-lt"/>
              </a:rPr>
              <a:t>T</a:t>
            </a:r>
            <a:r>
              <a:rPr lang="pl-PL" sz="2000" b="1" dirty="0">
                <a:latin typeface="Arial" panose="020B0604020202020204" pitchFamily="34" charset="0"/>
              </a:rPr>
              <a:t>;</a:t>
            </a:r>
          </a:p>
          <a:p>
            <a:r>
              <a:rPr lang="pl-PL" sz="2000" b="1" dirty="0" smtClean="0">
                <a:latin typeface="Arial" panose="020B0604020202020204" pitchFamily="34" charset="0"/>
              </a:rPr>
              <a:t>twierdzenie </a:t>
            </a:r>
            <a:r>
              <a:rPr lang="pl-PL" sz="2000" b="1" dirty="0" err="1" smtClean="0">
                <a:latin typeface="Arial" panose="020B0604020202020204" pitchFamily="34" charset="0"/>
              </a:rPr>
              <a:t>Nyquista</a:t>
            </a:r>
            <a:r>
              <a:rPr lang="pl-PL" sz="2000" b="1" dirty="0" smtClean="0">
                <a:latin typeface="Arial" panose="020B0604020202020204" pitchFamily="34" charset="0"/>
              </a:rPr>
              <a:t> </a:t>
            </a:r>
            <a:r>
              <a:rPr lang="pl-PL" sz="2000" b="1" dirty="0">
                <a:latin typeface="Arial" panose="020B0604020202020204" pitchFamily="34" charset="0"/>
              </a:rPr>
              <a:t>(ISI = 0) </a:t>
            </a:r>
            <a:r>
              <a:rPr lang="pl-PL" sz="2000" b="1" dirty="0" smtClean="0">
                <a:latin typeface="Arial" panose="020B0604020202020204" pitchFamily="34" charset="0"/>
              </a:rPr>
              <a:t>mówi, że pasmo o szerokości</a:t>
            </a:r>
            <a:r>
              <a:rPr lang="pl-PL" sz="2000" b="1" dirty="0">
                <a:latin typeface="Arial" panose="020B0604020202020204" pitchFamily="34" charset="0"/>
              </a:rPr>
              <a:t/>
            </a:r>
            <a:br>
              <a:rPr lang="pl-PL" sz="2000" b="1" dirty="0">
                <a:latin typeface="Arial" panose="020B0604020202020204" pitchFamily="34" charset="0"/>
              </a:rPr>
            </a:br>
            <a:r>
              <a:rPr lang="pl-PL" sz="2000" b="1" dirty="0">
                <a:latin typeface="Arial" panose="020B0604020202020204" pitchFamily="34" charset="0"/>
              </a:rPr>
              <a:t> </a:t>
            </a:r>
            <a:r>
              <a:rPr lang="pl-PL" sz="2200" b="1" dirty="0">
                <a:latin typeface="+mj-lt"/>
              </a:rPr>
              <a:t>0 &lt; </a:t>
            </a:r>
            <a:r>
              <a:rPr lang="pl-PL" sz="2200" b="1" i="1" dirty="0">
                <a:latin typeface="+mj-lt"/>
              </a:rPr>
              <a:t>f</a:t>
            </a:r>
            <a:r>
              <a:rPr lang="pl-PL" sz="2200" b="1" dirty="0">
                <a:latin typeface="+mj-lt"/>
              </a:rPr>
              <a:t> &lt; 1</a:t>
            </a:r>
            <a:r>
              <a:rPr lang="pl-PL" sz="2200" b="1" dirty="0" smtClean="0">
                <a:latin typeface="+mj-lt"/>
              </a:rPr>
              <a:t>/(2</a:t>
            </a:r>
            <a:r>
              <a:rPr lang="pl-PL" sz="2200" b="1" i="1" dirty="0" smtClean="0">
                <a:latin typeface="+mj-lt"/>
              </a:rPr>
              <a:t>T</a:t>
            </a:r>
            <a:r>
              <a:rPr lang="pl-PL" sz="2200" b="1" dirty="0" smtClean="0">
                <a:latin typeface="+mj-lt"/>
              </a:rPr>
              <a:t>) </a:t>
            </a:r>
            <a:r>
              <a:rPr lang="pl-PL" sz="2000" b="1" dirty="0" smtClean="0">
                <a:latin typeface="Arial" panose="020B0604020202020204" pitchFamily="34" charset="0"/>
              </a:rPr>
              <a:t>jest wystarczające (przy założeniu synchronicznego</a:t>
            </a:r>
            <a:br>
              <a:rPr lang="pl-PL" sz="2000" b="1" dirty="0" smtClean="0">
                <a:latin typeface="Arial" panose="020B0604020202020204" pitchFamily="34" charset="0"/>
              </a:rPr>
            </a:br>
            <a:r>
              <a:rPr lang="pl-PL" sz="2000" b="1" dirty="0" err="1" smtClean="0">
                <a:latin typeface="Arial" panose="020B0604020202020204" pitchFamily="34" charset="0"/>
              </a:rPr>
              <a:t>repróbkowania</a:t>
            </a:r>
            <a:r>
              <a:rPr lang="pl-PL" sz="2000" b="1" dirty="0" smtClean="0">
                <a:latin typeface="Arial" panose="020B0604020202020204" pitchFamily="34" charset="0"/>
              </a:rPr>
              <a:t>).</a:t>
            </a:r>
            <a:endParaRPr lang="pl-PL" sz="2000" b="1" dirty="0">
              <a:latin typeface="Arial" panose="020B0604020202020204" pitchFamily="34" charset="0"/>
            </a:endParaRPr>
          </a:p>
        </p:txBody>
      </p:sp>
      <p:graphicFrame>
        <p:nvGraphicFramePr>
          <p:cNvPr id="40962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9791704"/>
              </p:ext>
            </p:extLst>
          </p:nvPr>
        </p:nvGraphicFramePr>
        <p:xfrm>
          <a:off x="3916899" y="1642659"/>
          <a:ext cx="4927600" cy="177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4773" name="Równanie" r:id="rId10" imgW="2463480" imgH="888840" progId="Equation.3">
                  <p:embed/>
                </p:oleObj>
              </mc:Choice>
              <mc:Fallback>
                <p:oleObj name="Równanie" r:id="rId10" imgW="2463480" imgH="88884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16899" y="1642659"/>
                        <a:ext cx="4927600" cy="17780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7" name="Text Box 3"/>
          <p:cNvSpPr txBox="1">
            <a:spLocks noChangeArrowheads="1"/>
          </p:cNvSpPr>
          <p:nvPr/>
        </p:nvSpPr>
        <p:spPr bwMode="auto">
          <a:xfrm>
            <a:off x="6024235" y="6550223"/>
            <a:ext cx="3326552" cy="3077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Arial" panose="020B0604020202020204" pitchFamily="34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Arial" panose="020B0604020202020204" pitchFamily="34" charset="0"/>
              </a:rPr>
              <a:t> Papir</a:t>
            </a:r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70" name="Prostokąt 69"/>
          <p:cNvSpPr/>
          <p:nvPr/>
        </p:nvSpPr>
        <p:spPr>
          <a:xfrm>
            <a:off x="253180" y="18001"/>
            <a:ext cx="7241085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none">
            <a:spAutoFit/>
          </a:bodyPr>
          <a:lstStyle/>
          <a:p>
            <a:pPr lvl="0">
              <a:defRPr/>
            </a:pPr>
            <a:r>
              <a:rPr kumimoji="1" lang="pl-PL" sz="3200" b="1" kern="0" dirty="0" smtClean="0">
                <a:latin typeface="+mn-lt"/>
              </a:rPr>
              <a:t>Analiza widmowa sygnału losowego</a:t>
            </a:r>
            <a:endParaRPr kumimoji="1" lang="pl-PL" sz="3200" b="1" kern="0" dirty="0">
              <a:latin typeface="+mn-lt"/>
            </a:endParaRPr>
          </a:p>
        </p:txBody>
      </p:sp>
      <p:sp>
        <p:nvSpPr>
          <p:cNvPr id="71" name="Prostokąt 70"/>
          <p:cNvSpPr/>
          <p:nvPr/>
        </p:nvSpPr>
        <p:spPr>
          <a:xfrm>
            <a:off x="176593" y="606170"/>
            <a:ext cx="8502890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r>
              <a:rPr kumimoji="1" lang="pl-PL" sz="2800" b="1" dirty="0" smtClean="0">
                <a:solidFill>
                  <a:srgbClr val="006600"/>
                </a:solidFill>
                <a:latin typeface="+mn-lt"/>
              </a:rPr>
              <a:t>Bipolarny kod transmisyjny NRZ – widmo mocy</a:t>
            </a:r>
            <a:endParaRPr kumimoji="1" lang="pl-PL" sz="2800" b="1" dirty="0">
              <a:solidFill>
                <a:srgbClr val="0066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3265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Arial" panose="020B0604020202020204" pitchFamily="34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Arial" panose="020B0604020202020204" pitchFamily="34" charset="0"/>
              </a:rPr>
              <a:t> Papir</a:t>
            </a:r>
            <a:endParaRPr lang="pl-PL" dirty="0">
              <a:latin typeface="Arial" panose="020B0604020202020204" pitchFamily="34" charset="0"/>
            </a:endParaRPr>
          </a:p>
        </p:txBody>
      </p:sp>
      <p:grpSp>
        <p:nvGrpSpPr>
          <p:cNvPr id="53252" name="Group 91"/>
          <p:cNvGrpSpPr>
            <a:grpSpLocks/>
          </p:cNvGrpSpPr>
          <p:nvPr/>
        </p:nvGrpSpPr>
        <p:grpSpPr bwMode="auto">
          <a:xfrm>
            <a:off x="3555014" y="769699"/>
            <a:ext cx="5185337" cy="1385127"/>
            <a:chOff x="710" y="912"/>
            <a:chExt cx="3867" cy="1034"/>
          </a:xfrm>
        </p:grpSpPr>
        <p:grpSp>
          <p:nvGrpSpPr>
            <p:cNvPr id="53319" name="Group 74"/>
            <p:cNvGrpSpPr>
              <a:grpSpLocks/>
            </p:cNvGrpSpPr>
            <p:nvPr/>
          </p:nvGrpSpPr>
          <p:grpSpPr bwMode="auto">
            <a:xfrm>
              <a:off x="710" y="1056"/>
              <a:ext cx="1402" cy="768"/>
              <a:chOff x="710" y="1056"/>
              <a:chExt cx="1402" cy="768"/>
            </a:xfrm>
          </p:grpSpPr>
          <p:sp>
            <p:nvSpPr>
              <p:cNvPr id="53321" name="Text Box 65"/>
              <p:cNvSpPr txBox="1">
                <a:spLocks noChangeArrowheads="1"/>
              </p:cNvSpPr>
              <p:nvPr/>
            </p:nvSpPr>
            <p:spPr bwMode="auto">
              <a:xfrm>
                <a:off x="710" y="1243"/>
                <a:ext cx="435" cy="2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2000" b="1" dirty="0">
                    <a:latin typeface="Arial" panose="020B0604020202020204" pitchFamily="34" charset="0"/>
                  </a:rPr>
                  <a:t>„0”</a:t>
                </a:r>
              </a:p>
            </p:txBody>
          </p:sp>
          <p:sp>
            <p:nvSpPr>
              <p:cNvPr id="53322" name="AutoShape 66"/>
              <p:cNvSpPr>
                <a:spLocks/>
              </p:cNvSpPr>
              <p:nvPr/>
            </p:nvSpPr>
            <p:spPr bwMode="auto">
              <a:xfrm>
                <a:off x="1200" y="1056"/>
                <a:ext cx="192" cy="768"/>
              </a:xfrm>
              <a:prstGeom prst="leftBrace">
                <a:avLst>
                  <a:gd name="adj1" fmla="val 33333"/>
                  <a:gd name="adj2" fmla="val 50000"/>
                </a:avLst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grpSp>
            <p:nvGrpSpPr>
              <p:cNvPr id="53323" name="Group 69"/>
              <p:cNvGrpSpPr>
                <a:grpSpLocks/>
              </p:cNvGrpSpPr>
              <p:nvPr/>
            </p:nvGrpSpPr>
            <p:grpSpPr bwMode="auto">
              <a:xfrm>
                <a:off x="1488" y="1056"/>
                <a:ext cx="624" cy="288"/>
                <a:chOff x="1680" y="2304"/>
                <a:chExt cx="624" cy="288"/>
              </a:xfrm>
            </p:grpSpPr>
            <p:sp>
              <p:nvSpPr>
                <p:cNvPr id="53327" name="Line 67"/>
                <p:cNvSpPr>
                  <a:spLocks noChangeShapeType="1"/>
                </p:cNvSpPr>
                <p:nvPr/>
              </p:nvSpPr>
              <p:spPr bwMode="auto">
                <a:xfrm>
                  <a:off x="1680" y="2592"/>
                  <a:ext cx="62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3328" name="Freeform 68"/>
                <p:cNvSpPr>
                  <a:spLocks/>
                </p:cNvSpPr>
                <p:nvPr/>
              </p:nvSpPr>
              <p:spPr bwMode="auto">
                <a:xfrm>
                  <a:off x="1728" y="2304"/>
                  <a:ext cx="528" cy="288"/>
                </a:xfrm>
                <a:custGeom>
                  <a:avLst/>
                  <a:gdLst>
                    <a:gd name="T0" fmla="*/ 0 w 528"/>
                    <a:gd name="T1" fmla="*/ 288 h 288"/>
                    <a:gd name="T2" fmla="*/ 144 w 528"/>
                    <a:gd name="T3" fmla="*/ 288 h 288"/>
                    <a:gd name="T4" fmla="*/ 144 w 528"/>
                    <a:gd name="T5" fmla="*/ 0 h 288"/>
                    <a:gd name="T6" fmla="*/ 144 w 528"/>
                    <a:gd name="T7" fmla="*/ 0 h 288"/>
                    <a:gd name="T8" fmla="*/ 432 w 528"/>
                    <a:gd name="T9" fmla="*/ 0 h 288"/>
                    <a:gd name="T10" fmla="*/ 432 w 528"/>
                    <a:gd name="T11" fmla="*/ 288 h 288"/>
                    <a:gd name="T12" fmla="*/ 528 w 528"/>
                    <a:gd name="T13" fmla="*/ 288 h 28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528"/>
                    <a:gd name="T22" fmla="*/ 0 h 288"/>
                    <a:gd name="T23" fmla="*/ 528 w 528"/>
                    <a:gd name="T24" fmla="*/ 288 h 28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528" h="288">
                      <a:moveTo>
                        <a:pt x="0" y="288"/>
                      </a:moveTo>
                      <a:lnTo>
                        <a:pt x="144" y="288"/>
                      </a:lnTo>
                      <a:lnTo>
                        <a:pt x="144" y="0"/>
                      </a:lnTo>
                      <a:lnTo>
                        <a:pt x="432" y="0"/>
                      </a:lnTo>
                      <a:lnTo>
                        <a:pt x="432" y="288"/>
                      </a:lnTo>
                      <a:lnTo>
                        <a:pt x="528" y="288"/>
                      </a:lnTo>
                    </a:path>
                  </a:pathLst>
                </a:custGeom>
                <a:noFill/>
                <a:ln w="38100" cmpd="sng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53324" name="Group 70"/>
              <p:cNvGrpSpPr>
                <a:grpSpLocks/>
              </p:cNvGrpSpPr>
              <p:nvPr/>
            </p:nvGrpSpPr>
            <p:grpSpPr bwMode="auto">
              <a:xfrm flipV="1">
                <a:off x="1488" y="1536"/>
                <a:ext cx="624" cy="288"/>
                <a:chOff x="1680" y="2304"/>
                <a:chExt cx="624" cy="288"/>
              </a:xfrm>
            </p:grpSpPr>
            <p:sp>
              <p:nvSpPr>
                <p:cNvPr id="53325" name="Line 71"/>
                <p:cNvSpPr>
                  <a:spLocks noChangeShapeType="1"/>
                </p:cNvSpPr>
                <p:nvPr/>
              </p:nvSpPr>
              <p:spPr bwMode="auto">
                <a:xfrm>
                  <a:off x="1680" y="2592"/>
                  <a:ext cx="62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3326" name="Freeform 72"/>
                <p:cNvSpPr>
                  <a:spLocks/>
                </p:cNvSpPr>
                <p:nvPr/>
              </p:nvSpPr>
              <p:spPr bwMode="auto">
                <a:xfrm>
                  <a:off x="1728" y="2304"/>
                  <a:ext cx="528" cy="288"/>
                </a:xfrm>
                <a:custGeom>
                  <a:avLst/>
                  <a:gdLst>
                    <a:gd name="T0" fmla="*/ 0 w 528"/>
                    <a:gd name="T1" fmla="*/ 288 h 288"/>
                    <a:gd name="T2" fmla="*/ 144 w 528"/>
                    <a:gd name="T3" fmla="*/ 288 h 288"/>
                    <a:gd name="T4" fmla="*/ 144 w 528"/>
                    <a:gd name="T5" fmla="*/ 0 h 288"/>
                    <a:gd name="T6" fmla="*/ 144 w 528"/>
                    <a:gd name="T7" fmla="*/ 0 h 288"/>
                    <a:gd name="T8" fmla="*/ 432 w 528"/>
                    <a:gd name="T9" fmla="*/ 0 h 288"/>
                    <a:gd name="T10" fmla="*/ 432 w 528"/>
                    <a:gd name="T11" fmla="*/ 288 h 288"/>
                    <a:gd name="T12" fmla="*/ 528 w 528"/>
                    <a:gd name="T13" fmla="*/ 288 h 28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528"/>
                    <a:gd name="T22" fmla="*/ 0 h 288"/>
                    <a:gd name="T23" fmla="*/ 528 w 528"/>
                    <a:gd name="T24" fmla="*/ 288 h 28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528" h="288">
                      <a:moveTo>
                        <a:pt x="0" y="288"/>
                      </a:moveTo>
                      <a:lnTo>
                        <a:pt x="144" y="288"/>
                      </a:lnTo>
                      <a:lnTo>
                        <a:pt x="144" y="0"/>
                      </a:lnTo>
                      <a:lnTo>
                        <a:pt x="432" y="0"/>
                      </a:lnTo>
                      <a:lnTo>
                        <a:pt x="432" y="288"/>
                      </a:lnTo>
                      <a:lnTo>
                        <a:pt x="528" y="288"/>
                      </a:lnTo>
                    </a:path>
                  </a:pathLst>
                </a:custGeom>
                <a:noFill/>
                <a:ln w="38100" cmpd="sng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53320" name="Text Box 73"/>
            <p:cNvSpPr txBox="1">
              <a:spLocks noChangeArrowheads="1"/>
            </p:cNvSpPr>
            <p:nvPr/>
          </p:nvSpPr>
          <p:spPr bwMode="auto">
            <a:xfrm>
              <a:off x="2351" y="912"/>
              <a:ext cx="2226" cy="1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FontTx/>
                <a:buChar char="•"/>
              </a:pPr>
              <a:r>
                <a:rPr lang="pl-PL" dirty="0">
                  <a:latin typeface="Arial" panose="020B0604020202020204" pitchFamily="34" charset="0"/>
                </a:rPr>
                <a:t> </a:t>
              </a:r>
              <a:r>
                <a:rPr lang="pl-PL" sz="2000" b="1" dirty="0" smtClean="0">
                  <a:latin typeface="Arial" panose="020B0604020202020204" pitchFamily="34" charset="0"/>
                </a:rPr>
                <a:t>zachowanie poziomu</a:t>
              </a:r>
              <a:r>
                <a:rPr lang="pl-PL" sz="2000" b="1" dirty="0">
                  <a:latin typeface="Arial" panose="020B0604020202020204" pitchFamily="34" charset="0"/>
                </a:rPr>
                <a:t/>
              </a:r>
              <a:br>
                <a:rPr lang="pl-PL" sz="2000" b="1" dirty="0">
                  <a:latin typeface="Arial" panose="020B0604020202020204" pitchFamily="34" charset="0"/>
                </a:rPr>
              </a:br>
              <a:r>
                <a:rPr lang="pl-PL" sz="2000" b="1" dirty="0" smtClean="0">
                  <a:latin typeface="Arial" panose="020B0604020202020204" pitchFamily="34" charset="0"/>
                </a:rPr>
                <a:t>przy zmianie </a:t>
              </a:r>
              <a:r>
                <a:rPr lang="pl-PL" sz="2000" b="1" dirty="0">
                  <a:latin typeface="Arial" panose="020B0604020202020204" pitchFamily="34" charset="0"/>
                </a:rPr>
                <a:t>„1” </a:t>
              </a:r>
              <a:r>
                <a:rPr lang="pl-PL" sz="2000" b="1" dirty="0">
                  <a:latin typeface="Arial" panose="020B0604020202020204" pitchFamily="34" charset="0"/>
                  <a:sym typeface="Symbol" pitchFamily="18" charset="2"/>
                </a:rPr>
                <a:t> „0”</a:t>
              </a:r>
            </a:p>
            <a:p>
              <a:pPr>
                <a:buFontTx/>
                <a:buChar char="•"/>
              </a:pPr>
              <a:r>
                <a:rPr lang="pl-PL" sz="2000" b="1" dirty="0">
                  <a:latin typeface="Arial" panose="020B0604020202020204" pitchFamily="34" charset="0"/>
                  <a:sym typeface="Symbol" pitchFamily="18" charset="2"/>
                </a:rPr>
                <a:t> </a:t>
              </a:r>
              <a:r>
                <a:rPr lang="pl-PL" sz="2000" b="1" dirty="0" smtClean="0">
                  <a:latin typeface="Arial" panose="020B0604020202020204" pitchFamily="34" charset="0"/>
                  <a:sym typeface="Symbol" pitchFamily="18" charset="2"/>
                </a:rPr>
                <a:t>przeciwny poziom</a:t>
              </a:r>
              <a:r>
                <a:rPr lang="pl-PL" sz="2000" b="1" dirty="0">
                  <a:latin typeface="Arial" panose="020B0604020202020204" pitchFamily="34" charset="0"/>
                  <a:sym typeface="Symbol" pitchFamily="18" charset="2"/>
                </a:rPr>
                <a:t/>
              </a:r>
              <a:br>
                <a:rPr lang="pl-PL" sz="2000" b="1" dirty="0">
                  <a:latin typeface="Arial" panose="020B0604020202020204" pitchFamily="34" charset="0"/>
                  <a:sym typeface="Symbol" pitchFamily="18" charset="2"/>
                </a:rPr>
              </a:br>
              <a:r>
                <a:rPr lang="pl-PL" sz="2000" b="1" dirty="0" smtClean="0">
                  <a:latin typeface="Arial" panose="020B0604020202020204" pitchFamily="34" charset="0"/>
                  <a:sym typeface="Symbol" pitchFamily="18" charset="2"/>
                </a:rPr>
                <a:t>przy zmianie </a:t>
              </a:r>
              <a:r>
                <a:rPr lang="pl-PL" sz="2000" b="1" dirty="0">
                  <a:latin typeface="Arial" panose="020B0604020202020204" pitchFamily="34" charset="0"/>
                  <a:sym typeface="Symbol" pitchFamily="18" charset="2"/>
                </a:rPr>
                <a:t>„0”  „0”</a:t>
              </a:r>
            </a:p>
          </p:txBody>
        </p:sp>
      </p:grpSp>
      <p:grpSp>
        <p:nvGrpSpPr>
          <p:cNvPr id="53253" name="Group 92"/>
          <p:cNvGrpSpPr>
            <a:grpSpLocks/>
          </p:cNvGrpSpPr>
          <p:nvPr/>
        </p:nvGrpSpPr>
        <p:grpSpPr bwMode="auto">
          <a:xfrm>
            <a:off x="3555014" y="2293699"/>
            <a:ext cx="5184081" cy="1773238"/>
            <a:chOff x="816" y="2448"/>
            <a:chExt cx="3508" cy="1200"/>
          </a:xfrm>
        </p:grpSpPr>
        <p:grpSp>
          <p:nvGrpSpPr>
            <p:cNvPr id="53309" name="Group 89"/>
            <p:cNvGrpSpPr>
              <a:grpSpLocks/>
            </p:cNvGrpSpPr>
            <p:nvPr/>
          </p:nvGrpSpPr>
          <p:grpSpPr bwMode="auto">
            <a:xfrm>
              <a:off x="816" y="2448"/>
              <a:ext cx="1440" cy="1200"/>
              <a:chOff x="816" y="2448"/>
              <a:chExt cx="1440" cy="1200"/>
            </a:xfrm>
          </p:grpSpPr>
          <p:sp>
            <p:nvSpPr>
              <p:cNvPr id="53311" name="Text Box 76"/>
              <p:cNvSpPr txBox="1">
                <a:spLocks noChangeArrowheads="1"/>
              </p:cNvSpPr>
              <p:nvPr/>
            </p:nvSpPr>
            <p:spPr bwMode="auto">
              <a:xfrm>
                <a:off x="816" y="2880"/>
                <a:ext cx="395" cy="2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2000" b="1" dirty="0">
                    <a:latin typeface="Arial" panose="020B0604020202020204" pitchFamily="34" charset="0"/>
                  </a:rPr>
                  <a:t>„1”</a:t>
                </a:r>
              </a:p>
            </p:txBody>
          </p:sp>
          <p:sp>
            <p:nvSpPr>
              <p:cNvPr id="53312" name="AutoShape 77"/>
              <p:cNvSpPr>
                <a:spLocks/>
              </p:cNvSpPr>
              <p:nvPr/>
            </p:nvSpPr>
            <p:spPr bwMode="auto">
              <a:xfrm>
                <a:off x="1296" y="2448"/>
                <a:ext cx="192" cy="1200"/>
              </a:xfrm>
              <a:prstGeom prst="leftBrace">
                <a:avLst>
                  <a:gd name="adj1" fmla="val 52083"/>
                  <a:gd name="adj2" fmla="val 50000"/>
                </a:avLst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grpSp>
            <p:nvGrpSpPr>
              <p:cNvPr id="53313" name="Group 85"/>
              <p:cNvGrpSpPr>
                <a:grpSpLocks/>
              </p:cNvGrpSpPr>
              <p:nvPr/>
            </p:nvGrpSpPr>
            <p:grpSpPr bwMode="auto">
              <a:xfrm>
                <a:off x="1632" y="2448"/>
                <a:ext cx="624" cy="528"/>
                <a:chOff x="1594" y="2640"/>
                <a:chExt cx="624" cy="528"/>
              </a:xfrm>
            </p:grpSpPr>
            <p:sp>
              <p:nvSpPr>
                <p:cNvPr id="53317" name="Line 79"/>
                <p:cNvSpPr>
                  <a:spLocks noChangeShapeType="1"/>
                </p:cNvSpPr>
                <p:nvPr/>
              </p:nvSpPr>
              <p:spPr bwMode="auto">
                <a:xfrm>
                  <a:off x="1594" y="2928"/>
                  <a:ext cx="62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3318" name="Freeform 84"/>
                <p:cNvSpPr>
                  <a:spLocks/>
                </p:cNvSpPr>
                <p:nvPr/>
              </p:nvSpPr>
              <p:spPr bwMode="auto">
                <a:xfrm>
                  <a:off x="1632" y="2640"/>
                  <a:ext cx="528" cy="528"/>
                </a:xfrm>
                <a:custGeom>
                  <a:avLst/>
                  <a:gdLst>
                    <a:gd name="T0" fmla="*/ 0 w 528"/>
                    <a:gd name="T1" fmla="*/ 288 h 528"/>
                    <a:gd name="T2" fmla="*/ 144 w 528"/>
                    <a:gd name="T3" fmla="*/ 288 h 528"/>
                    <a:gd name="T4" fmla="*/ 144 w 528"/>
                    <a:gd name="T5" fmla="*/ 0 h 528"/>
                    <a:gd name="T6" fmla="*/ 288 w 528"/>
                    <a:gd name="T7" fmla="*/ 0 h 528"/>
                    <a:gd name="T8" fmla="*/ 288 w 528"/>
                    <a:gd name="T9" fmla="*/ 528 h 528"/>
                    <a:gd name="T10" fmla="*/ 432 w 528"/>
                    <a:gd name="T11" fmla="*/ 528 h 528"/>
                    <a:gd name="T12" fmla="*/ 432 w 528"/>
                    <a:gd name="T13" fmla="*/ 288 h 528"/>
                    <a:gd name="T14" fmla="*/ 528 w 528"/>
                    <a:gd name="T15" fmla="*/ 288 h 52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528"/>
                    <a:gd name="T25" fmla="*/ 0 h 528"/>
                    <a:gd name="T26" fmla="*/ 528 w 528"/>
                    <a:gd name="T27" fmla="*/ 528 h 528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528" h="528">
                      <a:moveTo>
                        <a:pt x="0" y="288"/>
                      </a:moveTo>
                      <a:lnTo>
                        <a:pt x="144" y="288"/>
                      </a:lnTo>
                      <a:lnTo>
                        <a:pt x="144" y="0"/>
                      </a:lnTo>
                      <a:lnTo>
                        <a:pt x="288" y="0"/>
                      </a:lnTo>
                      <a:lnTo>
                        <a:pt x="288" y="528"/>
                      </a:lnTo>
                      <a:lnTo>
                        <a:pt x="432" y="528"/>
                      </a:lnTo>
                      <a:lnTo>
                        <a:pt x="432" y="288"/>
                      </a:lnTo>
                      <a:lnTo>
                        <a:pt x="528" y="288"/>
                      </a:lnTo>
                    </a:path>
                  </a:pathLst>
                </a:custGeom>
                <a:noFill/>
                <a:ln w="38100" cmpd="sng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53314" name="Group 86"/>
              <p:cNvGrpSpPr>
                <a:grpSpLocks/>
              </p:cNvGrpSpPr>
              <p:nvPr/>
            </p:nvGrpSpPr>
            <p:grpSpPr bwMode="auto">
              <a:xfrm flipV="1">
                <a:off x="1632" y="3120"/>
                <a:ext cx="624" cy="528"/>
                <a:chOff x="1594" y="2640"/>
                <a:chExt cx="624" cy="528"/>
              </a:xfrm>
            </p:grpSpPr>
            <p:sp>
              <p:nvSpPr>
                <p:cNvPr id="53315" name="Line 87"/>
                <p:cNvSpPr>
                  <a:spLocks noChangeShapeType="1"/>
                </p:cNvSpPr>
                <p:nvPr/>
              </p:nvSpPr>
              <p:spPr bwMode="auto">
                <a:xfrm>
                  <a:off x="1594" y="2928"/>
                  <a:ext cx="62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3316" name="Freeform 88"/>
                <p:cNvSpPr>
                  <a:spLocks/>
                </p:cNvSpPr>
                <p:nvPr/>
              </p:nvSpPr>
              <p:spPr bwMode="auto">
                <a:xfrm>
                  <a:off x="1632" y="2640"/>
                  <a:ext cx="528" cy="528"/>
                </a:xfrm>
                <a:custGeom>
                  <a:avLst/>
                  <a:gdLst>
                    <a:gd name="T0" fmla="*/ 0 w 528"/>
                    <a:gd name="T1" fmla="*/ 288 h 528"/>
                    <a:gd name="T2" fmla="*/ 144 w 528"/>
                    <a:gd name="T3" fmla="*/ 288 h 528"/>
                    <a:gd name="T4" fmla="*/ 144 w 528"/>
                    <a:gd name="T5" fmla="*/ 0 h 528"/>
                    <a:gd name="T6" fmla="*/ 288 w 528"/>
                    <a:gd name="T7" fmla="*/ 0 h 528"/>
                    <a:gd name="T8" fmla="*/ 288 w 528"/>
                    <a:gd name="T9" fmla="*/ 528 h 528"/>
                    <a:gd name="T10" fmla="*/ 432 w 528"/>
                    <a:gd name="T11" fmla="*/ 528 h 528"/>
                    <a:gd name="T12" fmla="*/ 432 w 528"/>
                    <a:gd name="T13" fmla="*/ 288 h 528"/>
                    <a:gd name="T14" fmla="*/ 528 w 528"/>
                    <a:gd name="T15" fmla="*/ 288 h 52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528"/>
                    <a:gd name="T25" fmla="*/ 0 h 528"/>
                    <a:gd name="T26" fmla="*/ 528 w 528"/>
                    <a:gd name="T27" fmla="*/ 528 h 528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528" h="528">
                      <a:moveTo>
                        <a:pt x="0" y="288"/>
                      </a:moveTo>
                      <a:lnTo>
                        <a:pt x="144" y="288"/>
                      </a:lnTo>
                      <a:lnTo>
                        <a:pt x="144" y="0"/>
                      </a:lnTo>
                      <a:lnTo>
                        <a:pt x="288" y="0"/>
                      </a:lnTo>
                      <a:lnTo>
                        <a:pt x="288" y="528"/>
                      </a:lnTo>
                      <a:lnTo>
                        <a:pt x="432" y="528"/>
                      </a:lnTo>
                      <a:lnTo>
                        <a:pt x="432" y="288"/>
                      </a:lnTo>
                      <a:lnTo>
                        <a:pt x="528" y="288"/>
                      </a:lnTo>
                    </a:path>
                  </a:pathLst>
                </a:custGeom>
                <a:noFill/>
                <a:ln w="38100" cmpd="sng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53310" name="Text Box 90"/>
            <p:cNvSpPr txBox="1">
              <a:spLocks noChangeArrowheads="1"/>
            </p:cNvSpPr>
            <p:nvPr/>
          </p:nvSpPr>
          <p:spPr bwMode="auto">
            <a:xfrm>
              <a:off x="2304" y="2544"/>
              <a:ext cx="2020" cy="9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FontTx/>
                <a:buChar char="•"/>
              </a:pPr>
              <a:r>
                <a:rPr lang="pl-PL" dirty="0">
                  <a:latin typeface="Arial" panose="020B0604020202020204" pitchFamily="34" charset="0"/>
                </a:rPr>
                <a:t> </a:t>
              </a:r>
              <a:r>
                <a:rPr lang="pl-PL" sz="2000" b="1" dirty="0" smtClean="0">
                  <a:latin typeface="Arial" panose="020B0604020202020204" pitchFamily="34" charset="0"/>
                </a:rPr>
                <a:t>zachowanie poziomu</a:t>
              </a:r>
              <a:br>
                <a:rPr lang="pl-PL" sz="2000" b="1" dirty="0" smtClean="0">
                  <a:latin typeface="Arial" panose="020B0604020202020204" pitchFamily="34" charset="0"/>
                </a:rPr>
              </a:br>
              <a:r>
                <a:rPr lang="pl-PL" sz="2000" b="1" dirty="0" smtClean="0">
                  <a:latin typeface="Arial" panose="020B0604020202020204" pitchFamily="34" charset="0"/>
                </a:rPr>
                <a:t>przy zmianie </a:t>
              </a:r>
              <a:r>
                <a:rPr lang="pl-PL" sz="2000" b="1" dirty="0">
                  <a:latin typeface="Arial" panose="020B0604020202020204" pitchFamily="34" charset="0"/>
                </a:rPr>
                <a:t>„1” </a:t>
              </a:r>
              <a:r>
                <a:rPr lang="pl-PL" sz="2000" b="1" dirty="0">
                  <a:latin typeface="Arial" panose="020B0604020202020204" pitchFamily="34" charset="0"/>
                  <a:sym typeface="Symbol" pitchFamily="18" charset="2"/>
                </a:rPr>
                <a:t> „1”</a:t>
              </a:r>
            </a:p>
            <a:p>
              <a:pPr>
                <a:buFontTx/>
                <a:buChar char="•"/>
              </a:pPr>
              <a:r>
                <a:rPr lang="pl-PL" sz="2000" b="1" dirty="0">
                  <a:latin typeface="Arial" panose="020B0604020202020204" pitchFamily="34" charset="0"/>
                  <a:sym typeface="Symbol" pitchFamily="18" charset="2"/>
                </a:rPr>
                <a:t> </a:t>
              </a:r>
              <a:r>
                <a:rPr lang="pl-PL" sz="2000" b="1" dirty="0" smtClean="0">
                  <a:latin typeface="Arial" panose="020B0604020202020204" pitchFamily="34" charset="0"/>
                  <a:sym typeface="Symbol" pitchFamily="18" charset="2"/>
                </a:rPr>
                <a:t>zachowanie poziomu</a:t>
              </a:r>
              <a:r>
                <a:rPr lang="pl-PL" sz="2000" b="1" dirty="0">
                  <a:latin typeface="Arial" panose="020B0604020202020204" pitchFamily="34" charset="0"/>
                  <a:sym typeface="Symbol" pitchFamily="18" charset="2"/>
                </a:rPr>
                <a:t/>
              </a:r>
              <a:br>
                <a:rPr lang="pl-PL" sz="2000" b="1" dirty="0">
                  <a:latin typeface="Arial" panose="020B0604020202020204" pitchFamily="34" charset="0"/>
                  <a:sym typeface="Symbol" pitchFamily="18" charset="2"/>
                </a:rPr>
              </a:br>
              <a:r>
                <a:rPr lang="pl-PL" sz="2000" b="1" dirty="0" smtClean="0">
                  <a:latin typeface="Arial" panose="020B0604020202020204" pitchFamily="34" charset="0"/>
                  <a:sym typeface="Symbol" pitchFamily="18" charset="2"/>
                </a:rPr>
                <a:t>przy zmianie </a:t>
              </a:r>
              <a:r>
                <a:rPr lang="pl-PL" sz="2000" b="1" dirty="0">
                  <a:latin typeface="Arial" panose="020B0604020202020204" pitchFamily="34" charset="0"/>
                  <a:sym typeface="Symbol" pitchFamily="18" charset="2"/>
                </a:rPr>
                <a:t>„0”  „1”</a:t>
              </a:r>
            </a:p>
          </p:txBody>
        </p:sp>
      </p:grpSp>
      <p:grpSp>
        <p:nvGrpSpPr>
          <p:cNvPr id="53254" name="Group 93"/>
          <p:cNvGrpSpPr>
            <a:grpSpLocks/>
          </p:cNvGrpSpPr>
          <p:nvPr/>
        </p:nvGrpSpPr>
        <p:grpSpPr bwMode="auto">
          <a:xfrm>
            <a:off x="1066800" y="4203700"/>
            <a:ext cx="7924800" cy="2438400"/>
            <a:chOff x="624" y="2496"/>
            <a:chExt cx="4992" cy="1536"/>
          </a:xfrm>
        </p:grpSpPr>
        <p:sp>
          <p:nvSpPr>
            <p:cNvPr id="53255" name="Text Box 94"/>
            <p:cNvSpPr txBox="1">
              <a:spLocks noChangeArrowheads="1"/>
            </p:cNvSpPr>
            <p:nvPr/>
          </p:nvSpPr>
          <p:spPr bwMode="auto">
            <a:xfrm>
              <a:off x="710" y="2928"/>
              <a:ext cx="11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53256" name="Line 95"/>
            <p:cNvSpPr>
              <a:spLocks noChangeShapeType="1"/>
            </p:cNvSpPr>
            <p:nvPr/>
          </p:nvSpPr>
          <p:spPr bwMode="auto">
            <a:xfrm>
              <a:off x="720" y="3312"/>
              <a:ext cx="484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53257" name="Line 96"/>
            <p:cNvSpPr>
              <a:spLocks noChangeShapeType="1"/>
            </p:cNvSpPr>
            <p:nvPr/>
          </p:nvSpPr>
          <p:spPr bwMode="auto">
            <a:xfrm>
              <a:off x="720" y="2832"/>
              <a:ext cx="48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53258" name="Line 97"/>
            <p:cNvSpPr>
              <a:spLocks noChangeShapeType="1"/>
            </p:cNvSpPr>
            <p:nvPr/>
          </p:nvSpPr>
          <p:spPr bwMode="auto">
            <a:xfrm>
              <a:off x="672" y="3792"/>
              <a:ext cx="494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53259" name="Line 98"/>
            <p:cNvSpPr>
              <a:spLocks noChangeShapeType="1"/>
            </p:cNvSpPr>
            <p:nvPr/>
          </p:nvSpPr>
          <p:spPr bwMode="auto">
            <a:xfrm flipV="1">
              <a:off x="768" y="2496"/>
              <a:ext cx="0" cy="15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53260" name="Line 99"/>
            <p:cNvSpPr>
              <a:spLocks noChangeShapeType="1"/>
            </p:cNvSpPr>
            <p:nvPr/>
          </p:nvSpPr>
          <p:spPr bwMode="auto">
            <a:xfrm>
              <a:off x="1056" y="2592"/>
              <a:ext cx="0" cy="13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53261" name="Line 100"/>
            <p:cNvSpPr>
              <a:spLocks noChangeShapeType="1"/>
            </p:cNvSpPr>
            <p:nvPr/>
          </p:nvSpPr>
          <p:spPr bwMode="auto">
            <a:xfrm>
              <a:off x="2464" y="2592"/>
              <a:ext cx="0" cy="13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53262" name="Line 101"/>
            <p:cNvSpPr>
              <a:spLocks noChangeShapeType="1"/>
            </p:cNvSpPr>
            <p:nvPr/>
          </p:nvSpPr>
          <p:spPr bwMode="auto">
            <a:xfrm>
              <a:off x="2816" y="2592"/>
              <a:ext cx="0" cy="13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53263" name="Line 102"/>
            <p:cNvSpPr>
              <a:spLocks noChangeShapeType="1"/>
            </p:cNvSpPr>
            <p:nvPr/>
          </p:nvSpPr>
          <p:spPr bwMode="auto">
            <a:xfrm>
              <a:off x="3168" y="2592"/>
              <a:ext cx="0" cy="13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53264" name="Line 103"/>
            <p:cNvSpPr>
              <a:spLocks noChangeShapeType="1"/>
            </p:cNvSpPr>
            <p:nvPr/>
          </p:nvSpPr>
          <p:spPr bwMode="auto">
            <a:xfrm>
              <a:off x="3520" y="2592"/>
              <a:ext cx="0" cy="13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53265" name="Line 104"/>
            <p:cNvSpPr>
              <a:spLocks noChangeShapeType="1"/>
            </p:cNvSpPr>
            <p:nvPr/>
          </p:nvSpPr>
          <p:spPr bwMode="auto">
            <a:xfrm>
              <a:off x="3872" y="2592"/>
              <a:ext cx="0" cy="13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53266" name="Line 105"/>
            <p:cNvSpPr>
              <a:spLocks noChangeShapeType="1"/>
            </p:cNvSpPr>
            <p:nvPr/>
          </p:nvSpPr>
          <p:spPr bwMode="auto">
            <a:xfrm>
              <a:off x="4224" y="2592"/>
              <a:ext cx="0" cy="13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53267" name="Line 106"/>
            <p:cNvSpPr>
              <a:spLocks noChangeShapeType="1"/>
            </p:cNvSpPr>
            <p:nvPr/>
          </p:nvSpPr>
          <p:spPr bwMode="auto">
            <a:xfrm>
              <a:off x="4576" y="2592"/>
              <a:ext cx="0" cy="13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53268" name="Line 107"/>
            <p:cNvSpPr>
              <a:spLocks noChangeShapeType="1"/>
            </p:cNvSpPr>
            <p:nvPr/>
          </p:nvSpPr>
          <p:spPr bwMode="auto">
            <a:xfrm>
              <a:off x="4928" y="2592"/>
              <a:ext cx="0" cy="13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53269" name="Line 108"/>
            <p:cNvSpPr>
              <a:spLocks noChangeShapeType="1"/>
            </p:cNvSpPr>
            <p:nvPr/>
          </p:nvSpPr>
          <p:spPr bwMode="auto">
            <a:xfrm>
              <a:off x="5280" y="2592"/>
              <a:ext cx="0" cy="13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53270" name="Line 109"/>
            <p:cNvSpPr>
              <a:spLocks noChangeShapeType="1"/>
            </p:cNvSpPr>
            <p:nvPr/>
          </p:nvSpPr>
          <p:spPr bwMode="auto">
            <a:xfrm>
              <a:off x="1408" y="2592"/>
              <a:ext cx="0" cy="13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53271" name="Line 110"/>
            <p:cNvSpPr>
              <a:spLocks noChangeShapeType="1"/>
            </p:cNvSpPr>
            <p:nvPr/>
          </p:nvSpPr>
          <p:spPr bwMode="auto">
            <a:xfrm>
              <a:off x="1760" y="2592"/>
              <a:ext cx="0" cy="13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53272" name="Line 111"/>
            <p:cNvSpPr>
              <a:spLocks noChangeShapeType="1"/>
            </p:cNvSpPr>
            <p:nvPr/>
          </p:nvSpPr>
          <p:spPr bwMode="auto">
            <a:xfrm>
              <a:off x="2112" y="2592"/>
              <a:ext cx="0" cy="13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53273" name="Text Box 112"/>
            <p:cNvSpPr txBox="1">
              <a:spLocks noChangeArrowheads="1"/>
            </p:cNvSpPr>
            <p:nvPr/>
          </p:nvSpPr>
          <p:spPr bwMode="auto">
            <a:xfrm>
              <a:off x="817" y="2516"/>
              <a:ext cx="18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pl-PL" sz="1800" dirty="0">
                  <a:latin typeface="+mj-lt"/>
                </a:rPr>
                <a:t>1</a:t>
              </a:r>
            </a:p>
          </p:txBody>
        </p:sp>
        <p:sp>
          <p:nvSpPr>
            <p:cNvPr id="53274" name="Text Box 113"/>
            <p:cNvSpPr txBox="1">
              <a:spLocks noChangeArrowheads="1"/>
            </p:cNvSpPr>
            <p:nvPr/>
          </p:nvSpPr>
          <p:spPr bwMode="auto">
            <a:xfrm>
              <a:off x="1165" y="2516"/>
              <a:ext cx="18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pl-PL" sz="1800" dirty="0">
                  <a:latin typeface="+mj-lt"/>
                </a:rPr>
                <a:t>1</a:t>
              </a:r>
            </a:p>
          </p:txBody>
        </p:sp>
        <p:sp>
          <p:nvSpPr>
            <p:cNvPr id="53275" name="Text Box 114"/>
            <p:cNvSpPr txBox="1">
              <a:spLocks noChangeArrowheads="1"/>
            </p:cNvSpPr>
            <p:nvPr/>
          </p:nvSpPr>
          <p:spPr bwMode="auto">
            <a:xfrm>
              <a:off x="2561" y="2516"/>
              <a:ext cx="18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pl-PL" sz="1800" dirty="0">
                  <a:latin typeface="+mj-lt"/>
                </a:rPr>
                <a:t>0</a:t>
              </a:r>
            </a:p>
          </p:txBody>
        </p:sp>
        <p:sp>
          <p:nvSpPr>
            <p:cNvPr id="53276" name="Text Box 115"/>
            <p:cNvSpPr txBox="1">
              <a:spLocks noChangeArrowheads="1"/>
            </p:cNvSpPr>
            <p:nvPr/>
          </p:nvSpPr>
          <p:spPr bwMode="auto">
            <a:xfrm>
              <a:off x="2212" y="2516"/>
              <a:ext cx="18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pl-PL" sz="1800" dirty="0">
                  <a:latin typeface="+mj-lt"/>
                </a:rPr>
                <a:t>0</a:t>
              </a:r>
            </a:p>
          </p:txBody>
        </p:sp>
        <p:sp>
          <p:nvSpPr>
            <p:cNvPr id="53277" name="Text Box 116"/>
            <p:cNvSpPr txBox="1">
              <a:spLocks noChangeArrowheads="1"/>
            </p:cNvSpPr>
            <p:nvPr/>
          </p:nvSpPr>
          <p:spPr bwMode="auto">
            <a:xfrm>
              <a:off x="1514" y="2516"/>
              <a:ext cx="18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pl-PL" sz="1800" dirty="0">
                  <a:latin typeface="+mj-lt"/>
                </a:rPr>
                <a:t>1</a:t>
              </a:r>
            </a:p>
          </p:txBody>
        </p:sp>
        <p:sp>
          <p:nvSpPr>
            <p:cNvPr id="53278" name="Text Box 117"/>
            <p:cNvSpPr txBox="1">
              <a:spLocks noChangeArrowheads="1"/>
            </p:cNvSpPr>
            <p:nvPr/>
          </p:nvSpPr>
          <p:spPr bwMode="auto">
            <a:xfrm>
              <a:off x="1863" y="2516"/>
              <a:ext cx="18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pl-PL" sz="1800" dirty="0">
                  <a:latin typeface="+mj-lt"/>
                </a:rPr>
                <a:t>1</a:t>
              </a:r>
            </a:p>
          </p:txBody>
        </p:sp>
        <p:sp>
          <p:nvSpPr>
            <p:cNvPr id="53279" name="Text Box 118"/>
            <p:cNvSpPr txBox="1">
              <a:spLocks noChangeArrowheads="1"/>
            </p:cNvSpPr>
            <p:nvPr/>
          </p:nvSpPr>
          <p:spPr bwMode="auto">
            <a:xfrm>
              <a:off x="3258" y="2516"/>
              <a:ext cx="18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pl-PL" sz="1800" dirty="0">
                  <a:latin typeface="+mj-lt"/>
                </a:rPr>
                <a:t>0</a:t>
              </a:r>
            </a:p>
          </p:txBody>
        </p:sp>
        <p:sp>
          <p:nvSpPr>
            <p:cNvPr id="53280" name="Text Box 119"/>
            <p:cNvSpPr txBox="1">
              <a:spLocks noChangeArrowheads="1"/>
            </p:cNvSpPr>
            <p:nvPr/>
          </p:nvSpPr>
          <p:spPr bwMode="auto">
            <a:xfrm>
              <a:off x="2910" y="2516"/>
              <a:ext cx="18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pl-PL" sz="1800" dirty="0">
                  <a:latin typeface="+mj-lt"/>
                </a:rPr>
                <a:t>0</a:t>
              </a:r>
            </a:p>
          </p:txBody>
        </p:sp>
        <p:sp>
          <p:nvSpPr>
            <p:cNvPr id="53281" name="Text Box 120"/>
            <p:cNvSpPr txBox="1">
              <a:spLocks noChangeArrowheads="1"/>
            </p:cNvSpPr>
            <p:nvPr/>
          </p:nvSpPr>
          <p:spPr bwMode="auto">
            <a:xfrm>
              <a:off x="4654" y="2516"/>
              <a:ext cx="18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pl-PL" sz="1800" dirty="0">
                  <a:latin typeface="+mj-lt"/>
                </a:rPr>
                <a:t>0</a:t>
              </a:r>
            </a:p>
          </p:txBody>
        </p:sp>
        <p:sp>
          <p:nvSpPr>
            <p:cNvPr id="53282" name="Text Box 121"/>
            <p:cNvSpPr txBox="1">
              <a:spLocks noChangeArrowheads="1"/>
            </p:cNvSpPr>
            <p:nvPr/>
          </p:nvSpPr>
          <p:spPr bwMode="auto">
            <a:xfrm>
              <a:off x="3607" y="2516"/>
              <a:ext cx="18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pl-PL" sz="1800" dirty="0">
                  <a:latin typeface="+mj-lt"/>
                </a:rPr>
                <a:t>0</a:t>
              </a:r>
            </a:p>
          </p:txBody>
        </p:sp>
        <p:sp>
          <p:nvSpPr>
            <p:cNvPr id="53283" name="Text Box 122"/>
            <p:cNvSpPr txBox="1">
              <a:spLocks noChangeArrowheads="1"/>
            </p:cNvSpPr>
            <p:nvPr/>
          </p:nvSpPr>
          <p:spPr bwMode="auto">
            <a:xfrm>
              <a:off x="3956" y="2516"/>
              <a:ext cx="18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pl-PL" sz="1800" dirty="0">
                  <a:latin typeface="+mj-lt"/>
                </a:rPr>
                <a:t>1</a:t>
              </a:r>
            </a:p>
          </p:txBody>
        </p:sp>
        <p:sp>
          <p:nvSpPr>
            <p:cNvPr id="53284" name="Text Box 123"/>
            <p:cNvSpPr txBox="1">
              <a:spLocks noChangeArrowheads="1"/>
            </p:cNvSpPr>
            <p:nvPr/>
          </p:nvSpPr>
          <p:spPr bwMode="auto">
            <a:xfrm>
              <a:off x="4305" y="2516"/>
              <a:ext cx="18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pl-PL" sz="1800" dirty="0">
                  <a:latin typeface="+mj-lt"/>
                </a:rPr>
                <a:t>1</a:t>
              </a:r>
            </a:p>
          </p:txBody>
        </p:sp>
        <p:sp>
          <p:nvSpPr>
            <p:cNvPr id="53285" name="Text Box 124"/>
            <p:cNvSpPr txBox="1">
              <a:spLocks noChangeArrowheads="1"/>
            </p:cNvSpPr>
            <p:nvPr/>
          </p:nvSpPr>
          <p:spPr bwMode="auto">
            <a:xfrm>
              <a:off x="5003" y="2516"/>
              <a:ext cx="18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pl-PL" sz="1800" dirty="0">
                  <a:latin typeface="+mj-lt"/>
                </a:rPr>
                <a:t>1</a:t>
              </a:r>
            </a:p>
          </p:txBody>
        </p:sp>
        <p:sp>
          <p:nvSpPr>
            <p:cNvPr id="53286" name="Line 125"/>
            <p:cNvSpPr>
              <a:spLocks noChangeShapeType="1"/>
            </p:cNvSpPr>
            <p:nvPr/>
          </p:nvSpPr>
          <p:spPr bwMode="auto">
            <a:xfrm>
              <a:off x="624" y="2832"/>
              <a:ext cx="288" cy="0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53287" name="Line 126"/>
            <p:cNvSpPr>
              <a:spLocks noChangeShapeType="1"/>
            </p:cNvSpPr>
            <p:nvPr/>
          </p:nvSpPr>
          <p:spPr bwMode="auto">
            <a:xfrm>
              <a:off x="912" y="2832"/>
              <a:ext cx="0" cy="96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53288" name="Line 127"/>
            <p:cNvSpPr>
              <a:spLocks noChangeShapeType="1"/>
            </p:cNvSpPr>
            <p:nvPr/>
          </p:nvSpPr>
          <p:spPr bwMode="auto">
            <a:xfrm>
              <a:off x="912" y="3792"/>
              <a:ext cx="320" cy="0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53289" name="Line 128"/>
            <p:cNvSpPr>
              <a:spLocks noChangeShapeType="1"/>
            </p:cNvSpPr>
            <p:nvPr/>
          </p:nvSpPr>
          <p:spPr bwMode="auto">
            <a:xfrm>
              <a:off x="1232" y="2848"/>
              <a:ext cx="0" cy="96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53290" name="Line 129"/>
            <p:cNvSpPr>
              <a:spLocks noChangeShapeType="1"/>
            </p:cNvSpPr>
            <p:nvPr/>
          </p:nvSpPr>
          <p:spPr bwMode="auto">
            <a:xfrm>
              <a:off x="1257" y="2832"/>
              <a:ext cx="320" cy="0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53291" name="Line 130"/>
            <p:cNvSpPr>
              <a:spLocks noChangeShapeType="1"/>
            </p:cNvSpPr>
            <p:nvPr/>
          </p:nvSpPr>
          <p:spPr bwMode="auto">
            <a:xfrm>
              <a:off x="1560" y="2848"/>
              <a:ext cx="0" cy="96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53292" name="Line 131"/>
            <p:cNvSpPr>
              <a:spLocks noChangeShapeType="1"/>
            </p:cNvSpPr>
            <p:nvPr/>
          </p:nvSpPr>
          <p:spPr bwMode="auto">
            <a:xfrm>
              <a:off x="1920" y="2832"/>
              <a:ext cx="0" cy="96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53293" name="Line 132"/>
            <p:cNvSpPr>
              <a:spLocks noChangeShapeType="1"/>
            </p:cNvSpPr>
            <p:nvPr/>
          </p:nvSpPr>
          <p:spPr bwMode="auto">
            <a:xfrm>
              <a:off x="1584" y="3792"/>
              <a:ext cx="320" cy="0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53294" name="Line 133"/>
            <p:cNvSpPr>
              <a:spLocks noChangeShapeType="1"/>
            </p:cNvSpPr>
            <p:nvPr/>
          </p:nvSpPr>
          <p:spPr bwMode="auto">
            <a:xfrm>
              <a:off x="1923" y="2824"/>
              <a:ext cx="544" cy="8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53295" name="Line 134"/>
            <p:cNvSpPr>
              <a:spLocks noChangeShapeType="1"/>
            </p:cNvSpPr>
            <p:nvPr/>
          </p:nvSpPr>
          <p:spPr bwMode="auto">
            <a:xfrm>
              <a:off x="2464" y="2832"/>
              <a:ext cx="0" cy="96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53296" name="Line 135"/>
            <p:cNvSpPr>
              <a:spLocks noChangeShapeType="1"/>
            </p:cNvSpPr>
            <p:nvPr/>
          </p:nvSpPr>
          <p:spPr bwMode="auto">
            <a:xfrm flipV="1">
              <a:off x="2472" y="3788"/>
              <a:ext cx="352" cy="8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53297" name="Line 136"/>
            <p:cNvSpPr>
              <a:spLocks noChangeShapeType="1"/>
            </p:cNvSpPr>
            <p:nvPr/>
          </p:nvSpPr>
          <p:spPr bwMode="auto">
            <a:xfrm flipV="1">
              <a:off x="2812" y="2824"/>
              <a:ext cx="352" cy="8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53298" name="Line 137"/>
            <p:cNvSpPr>
              <a:spLocks noChangeShapeType="1"/>
            </p:cNvSpPr>
            <p:nvPr/>
          </p:nvSpPr>
          <p:spPr bwMode="auto">
            <a:xfrm>
              <a:off x="2816" y="2856"/>
              <a:ext cx="0" cy="96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53299" name="Line 138"/>
            <p:cNvSpPr>
              <a:spLocks noChangeShapeType="1"/>
            </p:cNvSpPr>
            <p:nvPr/>
          </p:nvSpPr>
          <p:spPr bwMode="auto">
            <a:xfrm>
              <a:off x="3176" y="2848"/>
              <a:ext cx="0" cy="96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53300" name="Line 139"/>
            <p:cNvSpPr>
              <a:spLocks noChangeShapeType="1"/>
            </p:cNvSpPr>
            <p:nvPr/>
          </p:nvSpPr>
          <p:spPr bwMode="auto">
            <a:xfrm flipV="1">
              <a:off x="3168" y="3788"/>
              <a:ext cx="352" cy="8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53301" name="Line 140"/>
            <p:cNvSpPr>
              <a:spLocks noChangeShapeType="1"/>
            </p:cNvSpPr>
            <p:nvPr/>
          </p:nvSpPr>
          <p:spPr bwMode="auto">
            <a:xfrm flipV="1">
              <a:off x="3510" y="2832"/>
              <a:ext cx="536" cy="0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53302" name="Line 141"/>
            <p:cNvSpPr>
              <a:spLocks noChangeShapeType="1"/>
            </p:cNvSpPr>
            <p:nvPr/>
          </p:nvSpPr>
          <p:spPr bwMode="auto">
            <a:xfrm>
              <a:off x="3520" y="2840"/>
              <a:ext cx="0" cy="96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53303" name="Line 142"/>
            <p:cNvSpPr>
              <a:spLocks noChangeShapeType="1"/>
            </p:cNvSpPr>
            <p:nvPr/>
          </p:nvSpPr>
          <p:spPr bwMode="auto">
            <a:xfrm>
              <a:off x="4048" y="2840"/>
              <a:ext cx="0" cy="96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53304" name="Line 143"/>
            <p:cNvSpPr>
              <a:spLocks noChangeShapeType="1"/>
            </p:cNvSpPr>
            <p:nvPr/>
          </p:nvSpPr>
          <p:spPr bwMode="auto">
            <a:xfrm>
              <a:off x="4048" y="3788"/>
              <a:ext cx="344" cy="8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53305" name="Line 144"/>
            <p:cNvSpPr>
              <a:spLocks noChangeShapeType="1"/>
            </p:cNvSpPr>
            <p:nvPr/>
          </p:nvSpPr>
          <p:spPr bwMode="auto">
            <a:xfrm>
              <a:off x="4384" y="2856"/>
              <a:ext cx="0" cy="96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53306" name="Line 145"/>
            <p:cNvSpPr>
              <a:spLocks noChangeShapeType="1"/>
            </p:cNvSpPr>
            <p:nvPr/>
          </p:nvSpPr>
          <p:spPr bwMode="auto">
            <a:xfrm flipV="1">
              <a:off x="4392" y="2840"/>
              <a:ext cx="736" cy="0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53307" name="Line 146"/>
            <p:cNvSpPr>
              <a:spLocks noChangeShapeType="1"/>
            </p:cNvSpPr>
            <p:nvPr/>
          </p:nvSpPr>
          <p:spPr bwMode="auto">
            <a:xfrm>
              <a:off x="5136" y="2832"/>
              <a:ext cx="0" cy="96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53308" name="Line 147"/>
            <p:cNvSpPr>
              <a:spLocks noChangeShapeType="1"/>
            </p:cNvSpPr>
            <p:nvPr/>
          </p:nvSpPr>
          <p:spPr bwMode="auto">
            <a:xfrm>
              <a:off x="5144" y="3792"/>
              <a:ext cx="280" cy="0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29</a:t>
            </a:fld>
            <a:endParaRPr lang="pl-PL"/>
          </a:p>
        </p:txBody>
      </p:sp>
      <p:sp>
        <p:nvSpPr>
          <p:cNvPr id="83" name="Prostokąt 82"/>
          <p:cNvSpPr/>
          <p:nvPr/>
        </p:nvSpPr>
        <p:spPr>
          <a:xfrm>
            <a:off x="253180" y="18001"/>
            <a:ext cx="5035353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none">
            <a:spAutoFit/>
          </a:bodyPr>
          <a:lstStyle/>
          <a:p>
            <a:pPr lvl="0">
              <a:defRPr/>
            </a:pPr>
            <a:r>
              <a:rPr kumimoji="1" lang="pl-PL" sz="3200" b="1" kern="0" dirty="0" smtClean="0">
                <a:latin typeface="+mn-lt"/>
              </a:rPr>
              <a:t>Kod transmisyjny Millera</a:t>
            </a:r>
            <a:endParaRPr kumimoji="1" lang="pl-PL" sz="3200" b="1" kern="0" dirty="0">
              <a:latin typeface="+mn-lt"/>
            </a:endParaRPr>
          </a:p>
        </p:txBody>
      </p:sp>
      <p:sp>
        <p:nvSpPr>
          <p:cNvPr id="117" name="Prostokąt 116"/>
          <p:cNvSpPr/>
          <p:nvPr/>
        </p:nvSpPr>
        <p:spPr>
          <a:xfrm>
            <a:off x="176593" y="606170"/>
            <a:ext cx="1443079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r>
              <a:rPr kumimoji="1" lang="pl-PL" sz="2800" b="1" dirty="0" smtClean="0">
                <a:solidFill>
                  <a:srgbClr val="006600"/>
                </a:solidFill>
                <a:latin typeface="+mn-lt"/>
              </a:rPr>
              <a:t>Zasada</a:t>
            </a:r>
            <a:endParaRPr kumimoji="1" lang="pl-PL" sz="2800" b="1" dirty="0">
              <a:solidFill>
                <a:srgbClr val="0066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4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3265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Arial" panose="020B0604020202020204" pitchFamily="34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Arial" panose="020B0604020202020204" pitchFamily="34" charset="0"/>
              </a:rPr>
              <a:t> Papir</a:t>
            </a:r>
            <a:endParaRPr lang="pl-PL" dirty="0">
              <a:latin typeface="Arial" panose="020B0604020202020204" pitchFamily="34" charset="0"/>
            </a:endParaRPr>
          </a:p>
        </p:txBody>
      </p:sp>
      <p:grpSp>
        <p:nvGrpSpPr>
          <p:cNvPr id="16" name="Group 27"/>
          <p:cNvGrpSpPr>
            <a:grpSpLocks/>
          </p:cNvGrpSpPr>
          <p:nvPr/>
        </p:nvGrpSpPr>
        <p:grpSpPr bwMode="auto">
          <a:xfrm>
            <a:off x="1115616" y="1441197"/>
            <a:ext cx="4114800" cy="1889706"/>
            <a:chOff x="1104" y="1112"/>
            <a:chExt cx="3744" cy="1720"/>
          </a:xfrm>
        </p:grpSpPr>
        <p:sp>
          <p:nvSpPr>
            <p:cNvPr id="19" name="Line 28"/>
            <p:cNvSpPr>
              <a:spLocks noChangeShapeType="1"/>
            </p:cNvSpPr>
            <p:nvPr/>
          </p:nvSpPr>
          <p:spPr bwMode="auto">
            <a:xfrm>
              <a:off x="1104" y="2832"/>
              <a:ext cx="37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0" name="Freeform 29"/>
            <p:cNvSpPr>
              <a:spLocks/>
            </p:cNvSpPr>
            <p:nvPr/>
          </p:nvSpPr>
          <p:spPr bwMode="auto">
            <a:xfrm>
              <a:off x="1296" y="1112"/>
              <a:ext cx="3450" cy="1640"/>
            </a:xfrm>
            <a:custGeom>
              <a:avLst/>
              <a:gdLst>
                <a:gd name="T0" fmla="*/ 0 w 3450"/>
                <a:gd name="T1" fmla="*/ 1624 h 1640"/>
                <a:gd name="T2" fmla="*/ 864 w 3450"/>
                <a:gd name="T3" fmla="*/ 1384 h 1640"/>
                <a:gd name="T4" fmla="*/ 1344 w 3450"/>
                <a:gd name="T5" fmla="*/ 88 h 1640"/>
                <a:gd name="T6" fmla="*/ 2016 w 3450"/>
                <a:gd name="T7" fmla="*/ 856 h 1640"/>
                <a:gd name="T8" fmla="*/ 2388 w 3450"/>
                <a:gd name="T9" fmla="*/ 478 h 1640"/>
                <a:gd name="T10" fmla="*/ 2784 w 3450"/>
                <a:gd name="T11" fmla="*/ 1240 h 1640"/>
                <a:gd name="T12" fmla="*/ 3072 w 3450"/>
                <a:gd name="T13" fmla="*/ 1480 h 1640"/>
                <a:gd name="T14" fmla="*/ 3450 w 3450"/>
                <a:gd name="T15" fmla="*/ 1576 h 164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450"/>
                <a:gd name="T25" fmla="*/ 0 h 1640"/>
                <a:gd name="T26" fmla="*/ 3450 w 3450"/>
                <a:gd name="T27" fmla="*/ 1640 h 164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450" h="1640">
                  <a:moveTo>
                    <a:pt x="0" y="1624"/>
                  </a:moveTo>
                  <a:cubicBezTo>
                    <a:pt x="320" y="1632"/>
                    <a:pt x="640" y="1640"/>
                    <a:pt x="864" y="1384"/>
                  </a:cubicBezTo>
                  <a:cubicBezTo>
                    <a:pt x="1088" y="1128"/>
                    <a:pt x="1152" y="176"/>
                    <a:pt x="1344" y="88"/>
                  </a:cubicBezTo>
                  <a:cubicBezTo>
                    <a:pt x="1536" y="0"/>
                    <a:pt x="1842" y="791"/>
                    <a:pt x="2016" y="856"/>
                  </a:cubicBezTo>
                  <a:cubicBezTo>
                    <a:pt x="2190" y="921"/>
                    <a:pt x="2260" y="414"/>
                    <a:pt x="2388" y="478"/>
                  </a:cubicBezTo>
                  <a:cubicBezTo>
                    <a:pt x="2516" y="542"/>
                    <a:pt x="2670" y="1073"/>
                    <a:pt x="2784" y="1240"/>
                  </a:cubicBezTo>
                  <a:cubicBezTo>
                    <a:pt x="2898" y="1407"/>
                    <a:pt x="2961" y="1424"/>
                    <a:pt x="3072" y="1480"/>
                  </a:cubicBezTo>
                  <a:cubicBezTo>
                    <a:pt x="3183" y="1536"/>
                    <a:pt x="3371" y="1556"/>
                    <a:pt x="3450" y="1576"/>
                  </a:cubicBezTo>
                </a:path>
              </a:pathLst>
            </a:custGeom>
            <a:noFill/>
            <a:ln w="38100" cmpd="sng">
              <a:solidFill>
                <a:srgbClr val="CC00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</p:grpSp>
      <p:sp>
        <p:nvSpPr>
          <p:cNvPr id="17" name="Line 30"/>
          <p:cNvSpPr>
            <a:spLocks noChangeShapeType="1"/>
          </p:cNvSpPr>
          <p:nvPr/>
        </p:nvSpPr>
        <p:spPr bwMode="auto">
          <a:xfrm>
            <a:off x="2803356" y="1216631"/>
            <a:ext cx="0" cy="2162175"/>
          </a:xfrm>
          <a:prstGeom prst="line">
            <a:avLst/>
          </a:prstGeom>
          <a:noFill/>
          <a:ln w="28575">
            <a:solidFill>
              <a:srgbClr val="33CC33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12" name="Text Box 32"/>
          <p:cNvSpPr txBox="1">
            <a:spLocks noChangeArrowheads="1"/>
          </p:cNvSpPr>
          <p:nvPr/>
        </p:nvSpPr>
        <p:spPr bwMode="auto">
          <a:xfrm>
            <a:off x="5230416" y="2965197"/>
            <a:ext cx="31290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i="1" dirty="0">
                <a:latin typeface="Arial" panose="020B0604020202020204" pitchFamily="34" charset="0"/>
              </a:rPr>
              <a:t>x</a:t>
            </a:r>
          </a:p>
        </p:txBody>
      </p:sp>
      <p:graphicFrame>
        <p:nvGraphicFramePr>
          <p:cNvPr id="21" name="Obiek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9946273"/>
              </p:ext>
            </p:extLst>
          </p:nvPr>
        </p:nvGraphicFramePr>
        <p:xfrm>
          <a:off x="1455172" y="2208327"/>
          <a:ext cx="577710" cy="3773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9654" name="Równanie" r:id="rId4" imgW="330120" imgH="215640" progId="Equation.3">
                  <p:embed/>
                </p:oleObj>
              </mc:Choice>
              <mc:Fallback>
                <p:oleObj name="Równanie" r:id="rId4" imgW="330120" imgH="21564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55172" y="2208327"/>
                        <a:ext cx="577710" cy="37737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Line 30"/>
          <p:cNvSpPr>
            <a:spLocks noChangeShapeType="1"/>
          </p:cNvSpPr>
          <p:nvPr/>
        </p:nvSpPr>
        <p:spPr bwMode="auto">
          <a:xfrm>
            <a:off x="3902437" y="1216631"/>
            <a:ext cx="0" cy="2162175"/>
          </a:xfrm>
          <a:prstGeom prst="line">
            <a:avLst/>
          </a:prstGeom>
          <a:noFill/>
          <a:ln w="28575">
            <a:solidFill>
              <a:srgbClr val="33CC33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24" name="Text Box 32"/>
          <p:cNvSpPr txBox="1">
            <a:spLocks noChangeArrowheads="1"/>
          </p:cNvSpPr>
          <p:nvPr/>
        </p:nvSpPr>
        <p:spPr bwMode="auto">
          <a:xfrm>
            <a:off x="2362210" y="2883157"/>
            <a:ext cx="40748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i="1" dirty="0" smtClean="0">
                <a:latin typeface="Arial" panose="020B0604020202020204" pitchFamily="34" charset="0"/>
              </a:rPr>
              <a:t>x</a:t>
            </a:r>
            <a:r>
              <a:rPr lang="pl-PL" sz="2000" baseline="-25000" dirty="0" smtClean="0">
                <a:latin typeface="Arial" panose="020B0604020202020204" pitchFamily="34" charset="0"/>
              </a:rPr>
              <a:t>1</a:t>
            </a:r>
            <a:endParaRPr lang="pl-PL" sz="2000" baseline="-25000" dirty="0">
              <a:latin typeface="Arial" panose="020B0604020202020204" pitchFamily="34" charset="0"/>
            </a:endParaRPr>
          </a:p>
        </p:txBody>
      </p:sp>
      <p:sp>
        <p:nvSpPr>
          <p:cNvPr id="25" name="Text Box 32"/>
          <p:cNvSpPr txBox="1">
            <a:spLocks noChangeArrowheads="1"/>
          </p:cNvSpPr>
          <p:nvPr/>
        </p:nvSpPr>
        <p:spPr bwMode="auto">
          <a:xfrm>
            <a:off x="3902436" y="2876352"/>
            <a:ext cx="40748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i="1" dirty="0" smtClean="0">
                <a:latin typeface="Arial" panose="020B0604020202020204" pitchFamily="34" charset="0"/>
              </a:rPr>
              <a:t>x</a:t>
            </a:r>
            <a:r>
              <a:rPr lang="pl-PL" sz="2000" baseline="-25000" dirty="0" smtClean="0">
                <a:latin typeface="Arial" panose="020B0604020202020204" pitchFamily="34" charset="0"/>
              </a:rPr>
              <a:t>2</a:t>
            </a:r>
            <a:endParaRPr lang="pl-PL" sz="2000" baseline="-25000" dirty="0">
              <a:latin typeface="Arial" panose="020B0604020202020204" pitchFamily="34" charset="0"/>
            </a:endParaRPr>
          </a:p>
        </p:txBody>
      </p:sp>
      <p:graphicFrame>
        <p:nvGraphicFramePr>
          <p:cNvPr id="194569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9454429"/>
              </p:ext>
            </p:extLst>
          </p:nvPr>
        </p:nvGraphicFramePr>
        <p:xfrm>
          <a:off x="1171574" y="3457574"/>
          <a:ext cx="4689090" cy="6218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9655" name="Equation" r:id="rId6" imgW="2679480" imgH="355320" progId="Equation.3">
                  <p:embed/>
                </p:oleObj>
              </mc:Choice>
              <mc:Fallback>
                <p:oleObj name="Equation" r:id="rId6" imgW="2679480" imgH="35532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1574" y="3457574"/>
                        <a:ext cx="4689090" cy="62181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 Box 44"/>
          <p:cNvSpPr txBox="1">
            <a:spLocks noChangeArrowheads="1"/>
          </p:cNvSpPr>
          <p:nvPr/>
        </p:nvSpPr>
        <p:spPr bwMode="auto">
          <a:xfrm>
            <a:off x="4647354" y="1227527"/>
            <a:ext cx="4528158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2000" b="1" dirty="0" smtClean="0">
                <a:latin typeface="+mn-lt"/>
              </a:rPr>
              <a:t>Kształt </a:t>
            </a:r>
            <a:r>
              <a:rPr lang="pl-PL" sz="2000" b="1" dirty="0" err="1" smtClean="0">
                <a:latin typeface="+mn-lt"/>
              </a:rPr>
              <a:t>fgp</a:t>
            </a:r>
            <a:r>
              <a:rPr lang="pl-PL" sz="2000" b="1" dirty="0" smtClean="0">
                <a:latin typeface="+mn-lt"/>
              </a:rPr>
              <a:t> wskazuje na:</a:t>
            </a:r>
            <a:br>
              <a:rPr lang="pl-PL" sz="2000" b="1" dirty="0" smtClean="0">
                <a:latin typeface="+mn-lt"/>
              </a:rPr>
            </a:br>
            <a:r>
              <a:rPr lang="pl-PL" sz="2000" b="1" dirty="0" smtClean="0">
                <a:latin typeface="+mn-lt"/>
              </a:rPr>
              <a:t>- preferowane wartości zmiennej losowej,</a:t>
            </a:r>
          </a:p>
          <a:p>
            <a:r>
              <a:rPr lang="pl-PL" sz="2000" b="1" dirty="0" smtClean="0">
                <a:latin typeface="+mn-lt"/>
              </a:rPr>
              <a:t>- rozrzut wartości zmiennej losowej wokół wartości preferowanych.</a:t>
            </a:r>
            <a:endParaRPr lang="pl-PL" sz="2000" b="1" dirty="0">
              <a:latin typeface="+mn-lt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3</a:t>
            </a:fld>
            <a:endParaRPr lang="pl-PL"/>
          </a:p>
        </p:txBody>
      </p:sp>
      <p:cxnSp>
        <p:nvCxnSpPr>
          <p:cNvPr id="5" name="Łącznik prosty 4"/>
          <p:cNvCxnSpPr/>
          <p:nvPr/>
        </p:nvCxnSpPr>
        <p:spPr bwMode="auto">
          <a:xfrm flipV="1">
            <a:off x="2807873" y="3327991"/>
            <a:ext cx="1041113" cy="39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Łącznik prosty 10"/>
          <p:cNvCxnSpPr/>
          <p:nvPr/>
        </p:nvCxnSpPr>
        <p:spPr bwMode="auto">
          <a:xfrm flipV="1">
            <a:off x="2803356" y="1628800"/>
            <a:ext cx="184561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Łącznik prosty 48"/>
          <p:cNvCxnSpPr/>
          <p:nvPr/>
        </p:nvCxnSpPr>
        <p:spPr bwMode="auto">
          <a:xfrm flipV="1">
            <a:off x="2798840" y="1807994"/>
            <a:ext cx="309316" cy="23550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Łącznik prosty 50"/>
          <p:cNvCxnSpPr/>
          <p:nvPr/>
        </p:nvCxnSpPr>
        <p:spPr bwMode="auto">
          <a:xfrm flipV="1">
            <a:off x="2827142" y="1925748"/>
            <a:ext cx="395330" cy="30822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Łącznik prosty 52"/>
          <p:cNvCxnSpPr/>
          <p:nvPr/>
        </p:nvCxnSpPr>
        <p:spPr bwMode="auto">
          <a:xfrm flipV="1">
            <a:off x="2798840" y="2066731"/>
            <a:ext cx="495110" cy="38489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Łącznik prosty 59"/>
          <p:cNvCxnSpPr/>
          <p:nvPr/>
        </p:nvCxnSpPr>
        <p:spPr bwMode="auto">
          <a:xfrm flipV="1">
            <a:off x="2812389" y="2205168"/>
            <a:ext cx="551733" cy="44331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Łącznik prosty 60"/>
          <p:cNvCxnSpPr/>
          <p:nvPr/>
        </p:nvCxnSpPr>
        <p:spPr bwMode="auto">
          <a:xfrm flipV="1">
            <a:off x="2794324" y="2312202"/>
            <a:ext cx="661845" cy="54121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Łącznik prosty 61"/>
          <p:cNvCxnSpPr/>
          <p:nvPr/>
        </p:nvCxnSpPr>
        <p:spPr bwMode="auto">
          <a:xfrm flipV="1">
            <a:off x="2812388" y="2326948"/>
            <a:ext cx="894861" cy="72274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Łącznik prosty 62"/>
          <p:cNvCxnSpPr/>
          <p:nvPr/>
        </p:nvCxnSpPr>
        <p:spPr bwMode="auto">
          <a:xfrm flipV="1">
            <a:off x="2810242" y="2370935"/>
            <a:ext cx="1087073" cy="92877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Łącznik prosty 63"/>
          <p:cNvCxnSpPr/>
          <p:nvPr/>
        </p:nvCxnSpPr>
        <p:spPr bwMode="auto">
          <a:xfrm flipV="1">
            <a:off x="3061660" y="2592606"/>
            <a:ext cx="842540" cy="72070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Łącznik prosty 66"/>
          <p:cNvCxnSpPr/>
          <p:nvPr/>
        </p:nvCxnSpPr>
        <p:spPr bwMode="auto">
          <a:xfrm flipV="1">
            <a:off x="3315526" y="2841559"/>
            <a:ext cx="590821" cy="50058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Łącznik prosty 67"/>
          <p:cNvCxnSpPr>
            <a:endCxn id="25" idx="1"/>
          </p:cNvCxnSpPr>
          <p:nvPr/>
        </p:nvCxnSpPr>
        <p:spPr bwMode="auto">
          <a:xfrm flipV="1">
            <a:off x="3630962" y="3076407"/>
            <a:ext cx="271474" cy="23691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4" name="Grupa 3"/>
          <p:cNvGrpSpPr/>
          <p:nvPr/>
        </p:nvGrpSpPr>
        <p:grpSpPr>
          <a:xfrm>
            <a:off x="1432374" y="4513172"/>
            <a:ext cx="7645069" cy="2000346"/>
            <a:chOff x="1432374" y="4513172"/>
            <a:chExt cx="7645069" cy="2000346"/>
          </a:xfrm>
        </p:grpSpPr>
        <p:grpSp>
          <p:nvGrpSpPr>
            <p:cNvPr id="9" name="Grupa 8"/>
            <p:cNvGrpSpPr/>
            <p:nvPr/>
          </p:nvGrpSpPr>
          <p:grpSpPr>
            <a:xfrm>
              <a:off x="1432374" y="4513172"/>
              <a:ext cx="7645069" cy="2000346"/>
              <a:chOff x="1432374" y="4513172"/>
              <a:chExt cx="7645069" cy="2000346"/>
            </a:xfrm>
          </p:grpSpPr>
          <p:grpSp>
            <p:nvGrpSpPr>
              <p:cNvPr id="3" name="Grupa 2"/>
              <p:cNvGrpSpPr/>
              <p:nvPr/>
            </p:nvGrpSpPr>
            <p:grpSpPr>
              <a:xfrm>
                <a:off x="1432374" y="4513172"/>
                <a:ext cx="7645069" cy="2000346"/>
                <a:chOff x="1432374" y="4513172"/>
                <a:chExt cx="7645069" cy="2000346"/>
              </a:xfrm>
            </p:grpSpPr>
            <p:grpSp>
              <p:nvGrpSpPr>
                <p:cNvPr id="29" name="Grupa 28"/>
                <p:cNvGrpSpPr/>
                <p:nvPr/>
              </p:nvGrpSpPr>
              <p:grpSpPr>
                <a:xfrm>
                  <a:off x="1432374" y="4616749"/>
                  <a:ext cx="6978555" cy="1896769"/>
                  <a:chOff x="1475656" y="4626890"/>
                  <a:chExt cx="6978555" cy="1896769"/>
                </a:xfrm>
              </p:grpSpPr>
              <p:grpSp>
                <p:nvGrpSpPr>
                  <p:cNvPr id="30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1475656" y="4626890"/>
                    <a:ext cx="4114800" cy="1889706"/>
                    <a:chOff x="1104" y="1112"/>
                    <a:chExt cx="3744" cy="1720"/>
                  </a:xfrm>
                </p:grpSpPr>
                <p:sp>
                  <p:nvSpPr>
                    <p:cNvPr id="57" name="Line 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04" y="2832"/>
                      <a:ext cx="3744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chemeClr val="tx1"/>
                      </a:solidFill>
                      <a:round/>
                      <a:headEnd/>
                      <a:tailEnd type="stealth" w="med" len="med"/>
                    </a:ln>
                  </p:spPr>
                  <p:txBody>
                    <a:bodyPr/>
                    <a:lstStyle/>
                    <a:p>
                      <a:endParaRPr lang="pl-PL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58" name="Freeform 29"/>
                    <p:cNvSpPr>
                      <a:spLocks/>
                    </p:cNvSpPr>
                    <p:nvPr/>
                  </p:nvSpPr>
                  <p:spPr bwMode="auto">
                    <a:xfrm>
                      <a:off x="1296" y="1112"/>
                      <a:ext cx="3450" cy="1640"/>
                    </a:xfrm>
                    <a:custGeom>
                      <a:avLst/>
                      <a:gdLst>
                        <a:gd name="T0" fmla="*/ 0 w 3450"/>
                        <a:gd name="T1" fmla="*/ 1624 h 1640"/>
                        <a:gd name="T2" fmla="*/ 864 w 3450"/>
                        <a:gd name="T3" fmla="*/ 1384 h 1640"/>
                        <a:gd name="T4" fmla="*/ 1344 w 3450"/>
                        <a:gd name="T5" fmla="*/ 88 h 1640"/>
                        <a:gd name="T6" fmla="*/ 2016 w 3450"/>
                        <a:gd name="T7" fmla="*/ 856 h 1640"/>
                        <a:gd name="T8" fmla="*/ 2388 w 3450"/>
                        <a:gd name="T9" fmla="*/ 478 h 1640"/>
                        <a:gd name="T10" fmla="*/ 2784 w 3450"/>
                        <a:gd name="T11" fmla="*/ 1240 h 1640"/>
                        <a:gd name="T12" fmla="*/ 3072 w 3450"/>
                        <a:gd name="T13" fmla="*/ 1480 h 1640"/>
                        <a:gd name="T14" fmla="*/ 3450 w 3450"/>
                        <a:gd name="T15" fmla="*/ 1576 h 1640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w 3450"/>
                        <a:gd name="T25" fmla="*/ 0 h 1640"/>
                        <a:gd name="T26" fmla="*/ 3450 w 3450"/>
                        <a:gd name="T27" fmla="*/ 1640 h 1640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T24" t="T25" r="T26" b="T27"/>
                      <a:pathLst>
                        <a:path w="3450" h="1640">
                          <a:moveTo>
                            <a:pt x="0" y="1624"/>
                          </a:moveTo>
                          <a:cubicBezTo>
                            <a:pt x="320" y="1632"/>
                            <a:pt x="640" y="1640"/>
                            <a:pt x="864" y="1384"/>
                          </a:cubicBezTo>
                          <a:cubicBezTo>
                            <a:pt x="1088" y="1128"/>
                            <a:pt x="1152" y="176"/>
                            <a:pt x="1344" y="88"/>
                          </a:cubicBezTo>
                          <a:cubicBezTo>
                            <a:pt x="1536" y="0"/>
                            <a:pt x="1842" y="791"/>
                            <a:pt x="2016" y="856"/>
                          </a:cubicBezTo>
                          <a:cubicBezTo>
                            <a:pt x="2190" y="921"/>
                            <a:pt x="2260" y="414"/>
                            <a:pt x="2388" y="478"/>
                          </a:cubicBezTo>
                          <a:cubicBezTo>
                            <a:pt x="2516" y="542"/>
                            <a:pt x="2670" y="1073"/>
                            <a:pt x="2784" y="1240"/>
                          </a:cubicBezTo>
                          <a:cubicBezTo>
                            <a:pt x="2898" y="1407"/>
                            <a:pt x="2961" y="1424"/>
                            <a:pt x="3072" y="1480"/>
                          </a:cubicBezTo>
                          <a:cubicBezTo>
                            <a:pt x="3183" y="1536"/>
                            <a:pt x="3371" y="1556"/>
                            <a:pt x="3450" y="1576"/>
                          </a:cubicBezTo>
                        </a:path>
                      </a:pathLst>
                    </a:custGeom>
                    <a:noFill/>
                    <a:ln w="38100" cmpd="sng">
                      <a:solidFill>
                        <a:srgbClr val="CC00CC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 dirty="0">
                        <a:latin typeface="Arial" panose="020B0604020202020204" pitchFamily="34" charset="0"/>
                      </a:endParaRPr>
                    </a:p>
                  </p:txBody>
                </p:sp>
              </p:grpSp>
              <p:graphicFrame>
                <p:nvGraphicFramePr>
                  <p:cNvPr id="31" name="Obiekt 30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2081984527"/>
                      </p:ext>
                    </p:extLst>
                  </p:nvPr>
                </p:nvGraphicFramePr>
                <p:xfrm>
                  <a:off x="2019501" y="5553761"/>
                  <a:ext cx="577710" cy="377370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769656" name="Równanie" r:id="rId8" imgW="330120" imgH="215640" progId="Equation.3">
                          <p:embed/>
                        </p:oleObj>
                      </mc:Choice>
                      <mc:Fallback>
                        <p:oleObj name="Równanie" r:id="rId8" imgW="330120" imgH="21564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9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2019501" y="5553761"/>
                                <a:ext cx="577710" cy="377370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sp>
                <p:nvSpPr>
                  <p:cNvPr id="32" name="Line 3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347864" y="4793181"/>
                    <a:ext cx="21889" cy="1707165"/>
                  </a:xfrm>
                  <a:prstGeom prst="line">
                    <a:avLst/>
                  </a:prstGeom>
                  <a:noFill/>
                  <a:ln w="28575">
                    <a:solidFill>
                      <a:srgbClr val="33CC33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l-PL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3" name="Text Box 3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031199" y="6058463"/>
                    <a:ext cx="312906" cy="40011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pl-PL" sz="2000" i="1" dirty="0" smtClean="0">
                        <a:latin typeface="Arial" panose="020B0604020202020204" pitchFamily="34" charset="0"/>
                      </a:rPr>
                      <a:t>x</a:t>
                    </a:r>
                    <a:endParaRPr lang="pl-PL" sz="2000" baseline="-25000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4" name="Line 3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582512" y="5115048"/>
                    <a:ext cx="2624" cy="1408611"/>
                  </a:xfrm>
                  <a:prstGeom prst="line">
                    <a:avLst/>
                  </a:prstGeom>
                  <a:noFill/>
                  <a:ln w="28575">
                    <a:solidFill>
                      <a:srgbClr val="33CC33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l-PL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5" name="Text Box 3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586426" y="6058463"/>
                    <a:ext cx="888385" cy="40011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pl-PL" sz="2000" i="1" dirty="0" smtClean="0">
                        <a:latin typeface="Arial" panose="020B0604020202020204" pitchFamily="34" charset="0"/>
                      </a:rPr>
                      <a:t>x + ∆x</a:t>
                    </a:r>
                    <a:endParaRPr lang="pl-PL" sz="2000" baseline="-25000" dirty="0">
                      <a:latin typeface="Arial" panose="020B0604020202020204" pitchFamily="34" charset="0"/>
                    </a:endParaRPr>
                  </a:p>
                </p:txBody>
              </p:sp>
              <p:cxnSp>
                <p:nvCxnSpPr>
                  <p:cNvPr id="36" name="Łącznik prosty 35"/>
                  <p:cNvCxnSpPr/>
                  <p:nvPr/>
                </p:nvCxnSpPr>
                <p:spPr bwMode="auto">
                  <a:xfrm flipV="1">
                    <a:off x="3383145" y="5123757"/>
                    <a:ext cx="174248" cy="114152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7" name="Łącznik prosty 36"/>
                  <p:cNvCxnSpPr/>
                  <p:nvPr/>
                </p:nvCxnSpPr>
                <p:spPr bwMode="auto">
                  <a:xfrm flipV="1">
                    <a:off x="3383145" y="5331531"/>
                    <a:ext cx="174248" cy="114152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8" name="Łącznik prosty 37"/>
                  <p:cNvCxnSpPr/>
                  <p:nvPr/>
                </p:nvCxnSpPr>
                <p:spPr bwMode="auto">
                  <a:xfrm flipV="1">
                    <a:off x="3383145" y="5539305"/>
                    <a:ext cx="174248" cy="114152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9" name="Łącznik prosty 38"/>
                  <p:cNvCxnSpPr/>
                  <p:nvPr/>
                </p:nvCxnSpPr>
                <p:spPr bwMode="auto">
                  <a:xfrm flipV="1">
                    <a:off x="3383145" y="5954853"/>
                    <a:ext cx="174248" cy="114152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0" name="Łącznik prosty 39"/>
                  <p:cNvCxnSpPr/>
                  <p:nvPr/>
                </p:nvCxnSpPr>
                <p:spPr bwMode="auto">
                  <a:xfrm flipV="1">
                    <a:off x="3383145" y="5747079"/>
                    <a:ext cx="174248" cy="114152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1" name="Łącznik prosty 40"/>
                  <p:cNvCxnSpPr/>
                  <p:nvPr/>
                </p:nvCxnSpPr>
                <p:spPr bwMode="auto">
                  <a:xfrm flipV="1">
                    <a:off x="3383145" y="5227644"/>
                    <a:ext cx="174248" cy="114152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2" name="Łącznik prosty 41"/>
                  <p:cNvCxnSpPr/>
                  <p:nvPr/>
                </p:nvCxnSpPr>
                <p:spPr bwMode="auto">
                  <a:xfrm flipV="1">
                    <a:off x="3383145" y="6370398"/>
                    <a:ext cx="174248" cy="114152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6" name="Łącznik prosty 45"/>
                  <p:cNvCxnSpPr/>
                  <p:nvPr/>
                </p:nvCxnSpPr>
                <p:spPr bwMode="auto">
                  <a:xfrm flipV="1">
                    <a:off x="3383145" y="6162627"/>
                    <a:ext cx="174248" cy="114152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7" name="Łącznik prosty 46"/>
                  <p:cNvCxnSpPr/>
                  <p:nvPr/>
                </p:nvCxnSpPr>
                <p:spPr bwMode="auto">
                  <a:xfrm flipV="1">
                    <a:off x="3383145" y="5435418"/>
                    <a:ext cx="174248" cy="114152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0" name="Łącznik prosty 49"/>
                  <p:cNvCxnSpPr/>
                  <p:nvPr/>
                </p:nvCxnSpPr>
                <p:spPr bwMode="auto">
                  <a:xfrm flipV="1">
                    <a:off x="3383145" y="6058740"/>
                    <a:ext cx="174248" cy="114152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2" name="Łącznik prosty 51"/>
                  <p:cNvCxnSpPr/>
                  <p:nvPr/>
                </p:nvCxnSpPr>
                <p:spPr bwMode="auto">
                  <a:xfrm flipV="1">
                    <a:off x="3383145" y="6266514"/>
                    <a:ext cx="174248" cy="114152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4" name="Łącznik prosty 53"/>
                  <p:cNvCxnSpPr/>
                  <p:nvPr/>
                </p:nvCxnSpPr>
                <p:spPr bwMode="auto">
                  <a:xfrm flipV="1">
                    <a:off x="3383145" y="5850966"/>
                    <a:ext cx="174248" cy="114152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5" name="Łącznik prosty 54"/>
                  <p:cNvCxnSpPr/>
                  <p:nvPr/>
                </p:nvCxnSpPr>
                <p:spPr bwMode="auto">
                  <a:xfrm flipV="1">
                    <a:off x="3383145" y="5643192"/>
                    <a:ext cx="174248" cy="114152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graphicFrame>
                <p:nvGraphicFramePr>
                  <p:cNvPr id="56" name="Obiekt 55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4290831089"/>
                      </p:ext>
                    </p:extLst>
                  </p:nvPr>
                </p:nvGraphicFramePr>
                <p:xfrm>
                  <a:off x="5312647" y="5846752"/>
                  <a:ext cx="3141564" cy="387004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769657" name="Equation" r:id="rId10" imgW="1752480" imgH="215640" progId="Equation.3">
                          <p:embed/>
                        </p:oleObj>
                      </mc:Choice>
                      <mc:Fallback>
                        <p:oleObj name="Equation" r:id="rId10" imgW="1752480" imgH="215640" progId="Equation.3">
                          <p:embed/>
                          <p:pic>
                            <p:nvPicPr>
                              <p:cNvPr id="0" name=""/>
                              <p:cNvPicPr/>
                              <p:nvPr/>
                            </p:nvPicPr>
                            <p:blipFill>
                              <a:blip r:embed="rId11"/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5312647" y="5846752"/>
                                <a:ext cx="3141564" cy="387004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p:grpSp>
            <p:sp>
              <p:nvSpPr>
                <p:cNvPr id="59" name="Text Box 44"/>
                <p:cNvSpPr txBox="1">
                  <a:spLocks noChangeArrowheads="1"/>
                </p:cNvSpPr>
                <p:nvPr/>
              </p:nvSpPr>
              <p:spPr bwMode="auto">
                <a:xfrm>
                  <a:off x="5269365" y="4513172"/>
                  <a:ext cx="3808078" cy="13234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pl-PL" sz="2000" b="1" dirty="0" smtClean="0">
                      <a:latin typeface="+mn-lt"/>
                    </a:rPr>
                    <a:t>Prawdopodobieństwo (przedziałowe)przyjęcia przez zmienną losową ustalonej wartości.</a:t>
                  </a:r>
                  <a:endParaRPr lang="pl-PL" sz="2000" b="1" dirty="0">
                    <a:latin typeface="+mn-lt"/>
                  </a:endParaRPr>
                </a:p>
              </p:txBody>
            </p:sp>
          </p:grpSp>
          <p:cxnSp>
            <p:nvCxnSpPr>
              <p:cNvPr id="6" name="Łącznik prosty 5"/>
              <p:cNvCxnSpPr>
                <a:stCxn id="32" idx="0"/>
              </p:cNvCxnSpPr>
              <p:nvPr/>
            </p:nvCxnSpPr>
            <p:spPr bwMode="auto">
              <a:xfrm>
                <a:off x="3326471" y="4783040"/>
                <a:ext cx="224037" cy="3144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006600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" name="Łącznik prosty 7"/>
              <p:cNvCxnSpPr>
                <a:endCxn id="34" idx="0"/>
              </p:cNvCxnSpPr>
              <p:nvPr/>
            </p:nvCxnSpPr>
            <p:spPr bwMode="auto">
              <a:xfrm>
                <a:off x="3539230" y="4783040"/>
                <a:ext cx="2624" cy="321867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006600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65" name="Łącznik prosty 64"/>
            <p:cNvCxnSpPr/>
            <p:nvPr/>
          </p:nvCxnSpPr>
          <p:spPr bwMode="auto">
            <a:xfrm flipV="1">
              <a:off x="3339863" y="5022497"/>
              <a:ext cx="174248" cy="11415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6" name="Łącznik prosty 65"/>
            <p:cNvCxnSpPr/>
            <p:nvPr/>
          </p:nvCxnSpPr>
          <p:spPr bwMode="auto">
            <a:xfrm flipV="1">
              <a:off x="3339863" y="4918610"/>
              <a:ext cx="174248" cy="11415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9" name="Łącznik prosty 68"/>
            <p:cNvCxnSpPr/>
            <p:nvPr/>
          </p:nvCxnSpPr>
          <p:spPr bwMode="auto">
            <a:xfrm flipV="1">
              <a:off x="3334399" y="4821107"/>
              <a:ext cx="174248" cy="11415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70" name="Prostokąt 69"/>
          <p:cNvSpPr/>
          <p:nvPr/>
        </p:nvSpPr>
        <p:spPr>
          <a:xfrm>
            <a:off x="251520" y="59216"/>
            <a:ext cx="3371436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none">
            <a:spAutoFit/>
          </a:bodyPr>
          <a:lstStyle/>
          <a:p>
            <a:pPr lvl="0">
              <a:defRPr/>
            </a:pPr>
            <a:r>
              <a:rPr kumimoji="1" lang="pl-PL" sz="3200" b="1" kern="0" dirty="0" smtClean="0">
                <a:latin typeface="+mn-lt"/>
              </a:rPr>
              <a:t>Zmienna losowa</a:t>
            </a:r>
            <a:endParaRPr kumimoji="1" lang="pl-PL" sz="3200" b="1" kern="0" dirty="0">
              <a:latin typeface="+mn-lt"/>
            </a:endParaRPr>
          </a:p>
        </p:txBody>
      </p:sp>
      <p:sp>
        <p:nvSpPr>
          <p:cNvPr id="71" name="Prostokąt 70"/>
          <p:cNvSpPr/>
          <p:nvPr/>
        </p:nvSpPr>
        <p:spPr>
          <a:xfrm>
            <a:off x="251520" y="679845"/>
            <a:ext cx="8712968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>
                <a:solidFill>
                  <a:srgbClr val="003399"/>
                </a:solidFill>
                <a:latin typeface="+mn-lt"/>
              </a:rPr>
              <a:t>F</a:t>
            </a:r>
            <a:r>
              <a:rPr kumimoji="1" lang="pl-PL" sz="2800" b="1" dirty="0" smtClean="0">
                <a:solidFill>
                  <a:srgbClr val="003399"/>
                </a:solidFill>
                <a:latin typeface="+mn-lt"/>
              </a:rPr>
              <a:t>unkcja gęstości prawdopodobieństwa (</a:t>
            </a:r>
            <a:r>
              <a:rPr kumimoji="1" lang="pl-PL" sz="2800" b="1" dirty="0" err="1" smtClean="0">
                <a:solidFill>
                  <a:srgbClr val="003399"/>
                </a:solidFill>
                <a:latin typeface="+mn-lt"/>
              </a:rPr>
              <a:t>fgp</a:t>
            </a:r>
            <a:r>
              <a:rPr kumimoji="1" lang="pl-PL" sz="2800" b="1" dirty="0" smtClean="0">
                <a:solidFill>
                  <a:srgbClr val="003399"/>
                </a:solidFill>
                <a:latin typeface="+mn-lt"/>
              </a:rPr>
              <a:t>)</a:t>
            </a:r>
            <a:endParaRPr kumimoji="1" lang="pl-PL" sz="2800" b="1" dirty="0">
              <a:solidFill>
                <a:srgbClr val="003399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3265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Arial" panose="020B0604020202020204" pitchFamily="34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Arial" panose="020B0604020202020204" pitchFamily="34" charset="0"/>
              </a:rPr>
              <a:t> Papir</a:t>
            </a:r>
            <a:endParaRPr lang="pl-PL" dirty="0">
              <a:latin typeface="Arial" panose="020B0604020202020204" pitchFamily="34" charset="0"/>
            </a:endParaRPr>
          </a:p>
        </p:txBody>
      </p:sp>
      <p:grpSp>
        <p:nvGrpSpPr>
          <p:cNvPr id="54275" name="Group 81"/>
          <p:cNvGrpSpPr>
            <a:grpSpLocks/>
          </p:cNvGrpSpPr>
          <p:nvPr/>
        </p:nvGrpSpPr>
        <p:grpSpPr bwMode="auto">
          <a:xfrm>
            <a:off x="1739610" y="1429419"/>
            <a:ext cx="4010025" cy="3124200"/>
            <a:chOff x="1584" y="1152"/>
            <a:chExt cx="2526" cy="1968"/>
          </a:xfrm>
        </p:grpSpPr>
        <p:grpSp>
          <p:nvGrpSpPr>
            <p:cNvPr id="54278" name="Group 50"/>
            <p:cNvGrpSpPr>
              <a:grpSpLocks/>
            </p:cNvGrpSpPr>
            <p:nvPr/>
          </p:nvGrpSpPr>
          <p:grpSpPr bwMode="auto">
            <a:xfrm>
              <a:off x="3504" y="1200"/>
              <a:ext cx="528" cy="528"/>
              <a:chOff x="1542" y="2334"/>
              <a:chExt cx="528" cy="528"/>
            </a:xfrm>
          </p:grpSpPr>
          <p:sp>
            <p:nvSpPr>
              <p:cNvPr id="54306" name="Oval 49"/>
              <p:cNvSpPr>
                <a:spLocks noChangeArrowheads="1"/>
              </p:cNvSpPr>
              <p:nvPr/>
            </p:nvSpPr>
            <p:spPr bwMode="auto">
              <a:xfrm>
                <a:off x="1542" y="2334"/>
                <a:ext cx="528" cy="528"/>
              </a:xfrm>
              <a:prstGeom prst="ellipse">
                <a:avLst/>
              </a:prstGeom>
              <a:solidFill>
                <a:srgbClr val="EAEAEA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grpSp>
            <p:nvGrpSpPr>
              <p:cNvPr id="54307" name="Group 36"/>
              <p:cNvGrpSpPr>
                <a:grpSpLocks/>
              </p:cNvGrpSpPr>
              <p:nvPr/>
            </p:nvGrpSpPr>
            <p:grpSpPr bwMode="auto">
              <a:xfrm>
                <a:off x="1632" y="2448"/>
                <a:ext cx="336" cy="284"/>
                <a:chOff x="1594" y="2640"/>
                <a:chExt cx="624" cy="528"/>
              </a:xfrm>
            </p:grpSpPr>
            <p:sp>
              <p:nvSpPr>
                <p:cNvPr id="54308" name="Line 37"/>
                <p:cNvSpPr>
                  <a:spLocks noChangeShapeType="1"/>
                </p:cNvSpPr>
                <p:nvPr/>
              </p:nvSpPr>
              <p:spPr bwMode="auto">
                <a:xfrm>
                  <a:off x="1594" y="2928"/>
                  <a:ext cx="62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4309" name="Freeform 38"/>
                <p:cNvSpPr>
                  <a:spLocks/>
                </p:cNvSpPr>
                <p:nvPr/>
              </p:nvSpPr>
              <p:spPr bwMode="auto">
                <a:xfrm>
                  <a:off x="1632" y="2640"/>
                  <a:ext cx="528" cy="528"/>
                </a:xfrm>
                <a:custGeom>
                  <a:avLst/>
                  <a:gdLst>
                    <a:gd name="T0" fmla="*/ 0 w 528"/>
                    <a:gd name="T1" fmla="*/ 288 h 528"/>
                    <a:gd name="T2" fmla="*/ 144 w 528"/>
                    <a:gd name="T3" fmla="*/ 288 h 528"/>
                    <a:gd name="T4" fmla="*/ 144 w 528"/>
                    <a:gd name="T5" fmla="*/ 0 h 528"/>
                    <a:gd name="T6" fmla="*/ 288 w 528"/>
                    <a:gd name="T7" fmla="*/ 0 h 528"/>
                    <a:gd name="T8" fmla="*/ 288 w 528"/>
                    <a:gd name="T9" fmla="*/ 528 h 528"/>
                    <a:gd name="T10" fmla="*/ 432 w 528"/>
                    <a:gd name="T11" fmla="*/ 528 h 528"/>
                    <a:gd name="T12" fmla="*/ 432 w 528"/>
                    <a:gd name="T13" fmla="*/ 288 h 528"/>
                    <a:gd name="T14" fmla="*/ 528 w 528"/>
                    <a:gd name="T15" fmla="*/ 288 h 52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528"/>
                    <a:gd name="T25" fmla="*/ 0 h 528"/>
                    <a:gd name="T26" fmla="*/ 528 w 528"/>
                    <a:gd name="T27" fmla="*/ 528 h 528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528" h="528">
                      <a:moveTo>
                        <a:pt x="0" y="288"/>
                      </a:moveTo>
                      <a:lnTo>
                        <a:pt x="144" y="288"/>
                      </a:lnTo>
                      <a:lnTo>
                        <a:pt x="144" y="0"/>
                      </a:lnTo>
                      <a:lnTo>
                        <a:pt x="288" y="0"/>
                      </a:lnTo>
                      <a:lnTo>
                        <a:pt x="288" y="528"/>
                      </a:lnTo>
                      <a:lnTo>
                        <a:pt x="432" y="528"/>
                      </a:lnTo>
                      <a:lnTo>
                        <a:pt x="432" y="288"/>
                      </a:lnTo>
                      <a:lnTo>
                        <a:pt x="528" y="288"/>
                      </a:lnTo>
                    </a:path>
                  </a:pathLst>
                </a:custGeom>
                <a:noFill/>
                <a:ln w="38100" cmpd="sng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54279" name="Group 61"/>
            <p:cNvGrpSpPr>
              <a:grpSpLocks/>
            </p:cNvGrpSpPr>
            <p:nvPr/>
          </p:nvGrpSpPr>
          <p:grpSpPr bwMode="auto">
            <a:xfrm>
              <a:off x="1776" y="2592"/>
              <a:ext cx="528" cy="528"/>
              <a:chOff x="2928" y="1536"/>
              <a:chExt cx="528" cy="528"/>
            </a:xfrm>
          </p:grpSpPr>
          <p:sp>
            <p:nvSpPr>
              <p:cNvPr id="54302" name="Oval 57"/>
              <p:cNvSpPr>
                <a:spLocks noChangeArrowheads="1"/>
              </p:cNvSpPr>
              <p:nvPr/>
            </p:nvSpPr>
            <p:spPr bwMode="auto">
              <a:xfrm>
                <a:off x="2928" y="1536"/>
                <a:ext cx="528" cy="528"/>
              </a:xfrm>
              <a:prstGeom prst="ellipse">
                <a:avLst/>
              </a:prstGeom>
              <a:solidFill>
                <a:srgbClr val="EAEAEA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grpSp>
            <p:nvGrpSpPr>
              <p:cNvPr id="54303" name="Group 42"/>
              <p:cNvGrpSpPr>
                <a:grpSpLocks/>
              </p:cNvGrpSpPr>
              <p:nvPr/>
            </p:nvGrpSpPr>
            <p:grpSpPr bwMode="auto">
              <a:xfrm flipV="1">
                <a:off x="2976" y="1764"/>
                <a:ext cx="420" cy="194"/>
                <a:chOff x="1680" y="2304"/>
                <a:chExt cx="624" cy="288"/>
              </a:xfrm>
            </p:grpSpPr>
            <p:sp>
              <p:nvSpPr>
                <p:cNvPr id="54304" name="Line 43"/>
                <p:cNvSpPr>
                  <a:spLocks noChangeShapeType="1"/>
                </p:cNvSpPr>
                <p:nvPr/>
              </p:nvSpPr>
              <p:spPr bwMode="auto">
                <a:xfrm>
                  <a:off x="1680" y="2592"/>
                  <a:ext cx="62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4305" name="Freeform 44"/>
                <p:cNvSpPr>
                  <a:spLocks/>
                </p:cNvSpPr>
                <p:nvPr/>
              </p:nvSpPr>
              <p:spPr bwMode="auto">
                <a:xfrm>
                  <a:off x="1728" y="2304"/>
                  <a:ext cx="528" cy="288"/>
                </a:xfrm>
                <a:custGeom>
                  <a:avLst/>
                  <a:gdLst>
                    <a:gd name="T0" fmla="*/ 0 w 528"/>
                    <a:gd name="T1" fmla="*/ 288 h 288"/>
                    <a:gd name="T2" fmla="*/ 144 w 528"/>
                    <a:gd name="T3" fmla="*/ 288 h 288"/>
                    <a:gd name="T4" fmla="*/ 144 w 528"/>
                    <a:gd name="T5" fmla="*/ 0 h 288"/>
                    <a:gd name="T6" fmla="*/ 144 w 528"/>
                    <a:gd name="T7" fmla="*/ 0 h 288"/>
                    <a:gd name="T8" fmla="*/ 432 w 528"/>
                    <a:gd name="T9" fmla="*/ 0 h 288"/>
                    <a:gd name="T10" fmla="*/ 432 w 528"/>
                    <a:gd name="T11" fmla="*/ 288 h 288"/>
                    <a:gd name="T12" fmla="*/ 528 w 528"/>
                    <a:gd name="T13" fmla="*/ 288 h 28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528"/>
                    <a:gd name="T22" fmla="*/ 0 h 288"/>
                    <a:gd name="T23" fmla="*/ 528 w 528"/>
                    <a:gd name="T24" fmla="*/ 288 h 28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528" h="288">
                      <a:moveTo>
                        <a:pt x="0" y="288"/>
                      </a:moveTo>
                      <a:lnTo>
                        <a:pt x="144" y="288"/>
                      </a:lnTo>
                      <a:lnTo>
                        <a:pt x="144" y="0"/>
                      </a:lnTo>
                      <a:lnTo>
                        <a:pt x="432" y="0"/>
                      </a:lnTo>
                      <a:lnTo>
                        <a:pt x="432" y="288"/>
                      </a:lnTo>
                      <a:lnTo>
                        <a:pt x="528" y="288"/>
                      </a:lnTo>
                    </a:path>
                  </a:pathLst>
                </a:custGeom>
                <a:noFill/>
                <a:ln w="38100" cmpd="sng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54280" name="Group 51"/>
            <p:cNvGrpSpPr>
              <a:grpSpLocks/>
            </p:cNvGrpSpPr>
            <p:nvPr/>
          </p:nvGrpSpPr>
          <p:grpSpPr bwMode="auto">
            <a:xfrm flipV="1">
              <a:off x="3504" y="2592"/>
              <a:ext cx="528" cy="528"/>
              <a:chOff x="1542" y="2334"/>
              <a:chExt cx="528" cy="528"/>
            </a:xfrm>
          </p:grpSpPr>
          <p:sp>
            <p:nvSpPr>
              <p:cNvPr id="54298" name="Oval 52"/>
              <p:cNvSpPr>
                <a:spLocks noChangeArrowheads="1"/>
              </p:cNvSpPr>
              <p:nvPr/>
            </p:nvSpPr>
            <p:spPr bwMode="auto">
              <a:xfrm>
                <a:off x="1542" y="2334"/>
                <a:ext cx="528" cy="528"/>
              </a:xfrm>
              <a:prstGeom prst="ellipse">
                <a:avLst/>
              </a:prstGeom>
              <a:solidFill>
                <a:srgbClr val="EAEAEA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grpSp>
            <p:nvGrpSpPr>
              <p:cNvPr id="54299" name="Group 53"/>
              <p:cNvGrpSpPr>
                <a:grpSpLocks/>
              </p:cNvGrpSpPr>
              <p:nvPr/>
            </p:nvGrpSpPr>
            <p:grpSpPr bwMode="auto">
              <a:xfrm>
                <a:off x="1632" y="2448"/>
                <a:ext cx="336" cy="284"/>
                <a:chOff x="1594" y="2640"/>
                <a:chExt cx="624" cy="528"/>
              </a:xfrm>
            </p:grpSpPr>
            <p:sp>
              <p:nvSpPr>
                <p:cNvPr id="54300" name="Line 54"/>
                <p:cNvSpPr>
                  <a:spLocks noChangeShapeType="1"/>
                </p:cNvSpPr>
                <p:nvPr/>
              </p:nvSpPr>
              <p:spPr bwMode="auto">
                <a:xfrm>
                  <a:off x="1594" y="2928"/>
                  <a:ext cx="62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4301" name="Freeform 55"/>
                <p:cNvSpPr>
                  <a:spLocks/>
                </p:cNvSpPr>
                <p:nvPr/>
              </p:nvSpPr>
              <p:spPr bwMode="auto">
                <a:xfrm>
                  <a:off x="1632" y="2640"/>
                  <a:ext cx="528" cy="528"/>
                </a:xfrm>
                <a:custGeom>
                  <a:avLst/>
                  <a:gdLst>
                    <a:gd name="T0" fmla="*/ 0 w 528"/>
                    <a:gd name="T1" fmla="*/ 288 h 528"/>
                    <a:gd name="T2" fmla="*/ 144 w 528"/>
                    <a:gd name="T3" fmla="*/ 288 h 528"/>
                    <a:gd name="T4" fmla="*/ 144 w 528"/>
                    <a:gd name="T5" fmla="*/ 0 h 528"/>
                    <a:gd name="T6" fmla="*/ 288 w 528"/>
                    <a:gd name="T7" fmla="*/ 0 h 528"/>
                    <a:gd name="T8" fmla="*/ 288 w 528"/>
                    <a:gd name="T9" fmla="*/ 528 h 528"/>
                    <a:gd name="T10" fmla="*/ 432 w 528"/>
                    <a:gd name="T11" fmla="*/ 528 h 528"/>
                    <a:gd name="T12" fmla="*/ 432 w 528"/>
                    <a:gd name="T13" fmla="*/ 288 h 528"/>
                    <a:gd name="T14" fmla="*/ 528 w 528"/>
                    <a:gd name="T15" fmla="*/ 288 h 52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528"/>
                    <a:gd name="T25" fmla="*/ 0 h 528"/>
                    <a:gd name="T26" fmla="*/ 528 w 528"/>
                    <a:gd name="T27" fmla="*/ 528 h 528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528" h="528">
                      <a:moveTo>
                        <a:pt x="0" y="288"/>
                      </a:moveTo>
                      <a:lnTo>
                        <a:pt x="144" y="288"/>
                      </a:lnTo>
                      <a:lnTo>
                        <a:pt x="144" y="0"/>
                      </a:lnTo>
                      <a:lnTo>
                        <a:pt x="288" y="0"/>
                      </a:lnTo>
                      <a:lnTo>
                        <a:pt x="288" y="528"/>
                      </a:lnTo>
                      <a:lnTo>
                        <a:pt x="432" y="528"/>
                      </a:lnTo>
                      <a:lnTo>
                        <a:pt x="432" y="288"/>
                      </a:lnTo>
                      <a:lnTo>
                        <a:pt x="528" y="288"/>
                      </a:lnTo>
                    </a:path>
                  </a:pathLst>
                </a:custGeom>
                <a:noFill/>
                <a:ln w="38100" cmpd="sng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54281" name="Group 62"/>
            <p:cNvGrpSpPr>
              <a:grpSpLocks/>
            </p:cNvGrpSpPr>
            <p:nvPr/>
          </p:nvGrpSpPr>
          <p:grpSpPr bwMode="auto">
            <a:xfrm flipV="1">
              <a:off x="1728" y="1200"/>
              <a:ext cx="528" cy="528"/>
              <a:chOff x="2928" y="1536"/>
              <a:chExt cx="528" cy="528"/>
            </a:xfrm>
          </p:grpSpPr>
          <p:sp>
            <p:nvSpPr>
              <p:cNvPr id="54294" name="Oval 63"/>
              <p:cNvSpPr>
                <a:spLocks noChangeArrowheads="1"/>
              </p:cNvSpPr>
              <p:nvPr/>
            </p:nvSpPr>
            <p:spPr bwMode="auto">
              <a:xfrm>
                <a:off x="2928" y="1536"/>
                <a:ext cx="528" cy="528"/>
              </a:xfrm>
              <a:prstGeom prst="ellipse">
                <a:avLst/>
              </a:prstGeom>
              <a:solidFill>
                <a:srgbClr val="EAEAEA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grpSp>
            <p:nvGrpSpPr>
              <p:cNvPr id="54295" name="Group 64"/>
              <p:cNvGrpSpPr>
                <a:grpSpLocks/>
              </p:cNvGrpSpPr>
              <p:nvPr/>
            </p:nvGrpSpPr>
            <p:grpSpPr bwMode="auto">
              <a:xfrm flipV="1">
                <a:off x="2976" y="1764"/>
                <a:ext cx="420" cy="194"/>
                <a:chOff x="1680" y="2304"/>
                <a:chExt cx="624" cy="288"/>
              </a:xfrm>
            </p:grpSpPr>
            <p:sp>
              <p:nvSpPr>
                <p:cNvPr id="54296" name="Line 65"/>
                <p:cNvSpPr>
                  <a:spLocks noChangeShapeType="1"/>
                </p:cNvSpPr>
                <p:nvPr/>
              </p:nvSpPr>
              <p:spPr bwMode="auto">
                <a:xfrm>
                  <a:off x="1680" y="2592"/>
                  <a:ext cx="62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4297" name="Freeform 66"/>
                <p:cNvSpPr>
                  <a:spLocks/>
                </p:cNvSpPr>
                <p:nvPr/>
              </p:nvSpPr>
              <p:spPr bwMode="auto">
                <a:xfrm>
                  <a:off x="1728" y="2304"/>
                  <a:ext cx="528" cy="288"/>
                </a:xfrm>
                <a:custGeom>
                  <a:avLst/>
                  <a:gdLst>
                    <a:gd name="T0" fmla="*/ 0 w 528"/>
                    <a:gd name="T1" fmla="*/ 288 h 288"/>
                    <a:gd name="T2" fmla="*/ 144 w 528"/>
                    <a:gd name="T3" fmla="*/ 288 h 288"/>
                    <a:gd name="T4" fmla="*/ 144 w 528"/>
                    <a:gd name="T5" fmla="*/ 0 h 288"/>
                    <a:gd name="T6" fmla="*/ 144 w 528"/>
                    <a:gd name="T7" fmla="*/ 0 h 288"/>
                    <a:gd name="T8" fmla="*/ 432 w 528"/>
                    <a:gd name="T9" fmla="*/ 0 h 288"/>
                    <a:gd name="T10" fmla="*/ 432 w 528"/>
                    <a:gd name="T11" fmla="*/ 288 h 288"/>
                    <a:gd name="T12" fmla="*/ 528 w 528"/>
                    <a:gd name="T13" fmla="*/ 288 h 28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528"/>
                    <a:gd name="T22" fmla="*/ 0 h 288"/>
                    <a:gd name="T23" fmla="*/ 528 w 528"/>
                    <a:gd name="T24" fmla="*/ 288 h 28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528" h="288">
                      <a:moveTo>
                        <a:pt x="0" y="288"/>
                      </a:moveTo>
                      <a:lnTo>
                        <a:pt x="144" y="288"/>
                      </a:lnTo>
                      <a:lnTo>
                        <a:pt x="144" y="0"/>
                      </a:lnTo>
                      <a:lnTo>
                        <a:pt x="432" y="0"/>
                      </a:lnTo>
                      <a:lnTo>
                        <a:pt x="432" y="288"/>
                      </a:lnTo>
                      <a:lnTo>
                        <a:pt x="528" y="288"/>
                      </a:lnTo>
                    </a:path>
                  </a:pathLst>
                </a:custGeom>
                <a:noFill/>
                <a:ln w="38100" cmpd="sng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54282" name="Line 67"/>
            <p:cNvSpPr>
              <a:spLocks noChangeShapeType="1"/>
            </p:cNvSpPr>
            <p:nvPr/>
          </p:nvSpPr>
          <p:spPr bwMode="auto">
            <a:xfrm>
              <a:off x="2256" y="1488"/>
              <a:ext cx="124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54283" name="Line 68"/>
            <p:cNvSpPr>
              <a:spLocks noChangeShapeType="1"/>
            </p:cNvSpPr>
            <p:nvPr/>
          </p:nvSpPr>
          <p:spPr bwMode="auto">
            <a:xfrm>
              <a:off x="2304" y="2880"/>
              <a:ext cx="124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54284" name="Line 69"/>
            <p:cNvSpPr>
              <a:spLocks noChangeShapeType="1"/>
            </p:cNvSpPr>
            <p:nvPr/>
          </p:nvSpPr>
          <p:spPr bwMode="auto">
            <a:xfrm flipH="1" flipV="1">
              <a:off x="2160" y="1680"/>
              <a:ext cx="1392" cy="100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54285" name="Line 70"/>
            <p:cNvSpPr>
              <a:spLocks noChangeShapeType="1"/>
            </p:cNvSpPr>
            <p:nvPr/>
          </p:nvSpPr>
          <p:spPr bwMode="auto">
            <a:xfrm flipH="1">
              <a:off x="2208" y="1680"/>
              <a:ext cx="1392" cy="96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54286" name="Line 71"/>
            <p:cNvSpPr>
              <a:spLocks noChangeShapeType="1"/>
            </p:cNvSpPr>
            <p:nvPr/>
          </p:nvSpPr>
          <p:spPr bwMode="auto">
            <a:xfrm>
              <a:off x="3744" y="1728"/>
              <a:ext cx="0" cy="86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54287" name="Line 72"/>
            <p:cNvSpPr>
              <a:spLocks noChangeShapeType="1"/>
            </p:cNvSpPr>
            <p:nvPr/>
          </p:nvSpPr>
          <p:spPr bwMode="auto">
            <a:xfrm>
              <a:off x="2016" y="1728"/>
              <a:ext cx="0" cy="86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54288" name="Text Box 73"/>
            <p:cNvSpPr txBox="1">
              <a:spLocks noChangeArrowheads="1"/>
            </p:cNvSpPr>
            <p:nvPr/>
          </p:nvSpPr>
          <p:spPr bwMode="auto">
            <a:xfrm>
              <a:off x="2640" y="1152"/>
              <a:ext cx="31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dirty="0">
                  <a:latin typeface="+mj-lt"/>
                </a:rPr>
                <a:t>„1”</a:t>
              </a:r>
            </a:p>
          </p:txBody>
        </p:sp>
        <p:sp>
          <p:nvSpPr>
            <p:cNvPr id="54289" name="Text Box 75"/>
            <p:cNvSpPr txBox="1">
              <a:spLocks noChangeArrowheads="1"/>
            </p:cNvSpPr>
            <p:nvPr/>
          </p:nvSpPr>
          <p:spPr bwMode="auto">
            <a:xfrm>
              <a:off x="1584" y="2064"/>
              <a:ext cx="31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dirty="0">
                  <a:latin typeface="+mj-lt"/>
                </a:rPr>
                <a:t>„0”</a:t>
              </a:r>
            </a:p>
          </p:txBody>
        </p:sp>
        <p:sp>
          <p:nvSpPr>
            <p:cNvPr id="54290" name="Text Box 76"/>
            <p:cNvSpPr txBox="1">
              <a:spLocks noChangeArrowheads="1"/>
            </p:cNvSpPr>
            <p:nvPr/>
          </p:nvSpPr>
          <p:spPr bwMode="auto">
            <a:xfrm>
              <a:off x="3792" y="2016"/>
              <a:ext cx="31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dirty="0">
                  <a:latin typeface="+mj-lt"/>
                </a:rPr>
                <a:t>„1”</a:t>
              </a:r>
            </a:p>
          </p:txBody>
        </p:sp>
        <p:sp>
          <p:nvSpPr>
            <p:cNvPr id="54291" name="Text Box 77"/>
            <p:cNvSpPr txBox="1">
              <a:spLocks noChangeArrowheads="1"/>
            </p:cNvSpPr>
            <p:nvPr/>
          </p:nvSpPr>
          <p:spPr bwMode="auto">
            <a:xfrm>
              <a:off x="2688" y="2880"/>
              <a:ext cx="31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dirty="0">
                  <a:latin typeface="+mj-lt"/>
                </a:rPr>
                <a:t>„1”</a:t>
              </a:r>
            </a:p>
          </p:txBody>
        </p:sp>
        <p:sp>
          <p:nvSpPr>
            <p:cNvPr id="54292" name="Text Box 78"/>
            <p:cNvSpPr txBox="1">
              <a:spLocks noChangeArrowheads="1"/>
            </p:cNvSpPr>
            <p:nvPr/>
          </p:nvSpPr>
          <p:spPr bwMode="auto">
            <a:xfrm>
              <a:off x="2928" y="1680"/>
              <a:ext cx="31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dirty="0">
                  <a:latin typeface="+mj-lt"/>
                </a:rPr>
                <a:t>„0”</a:t>
              </a:r>
            </a:p>
          </p:txBody>
        </p:sp>
        <p:sp>
          <p:nvSpPr>
            <p:cNvPr id="54293" name="Text Box 79"/>
            <p:cNvSpPr txBox="1">
              <a:spLocks noChangeArrowheads="1"/>
            </p:cNvSpPr>
            <p:nvPr/>
          </p:nvSpPr>
          <p:spPr bwMode="auto">
            <a:xfrm>
              <a:off x="2928" y="2400"/>
              <a:ext cx="31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dirty="0">
                  <a:latin typeface="+mj-lt"/>
                </a:rPr>
                <a:t>„0”</a:t>
              </a:r>
            </a:p>
          </p:txBody>
        </p:sp>
      </p:grpSp>
      <p:sp>
        <p:nvSpPr>
          <p:cNvPr id="54276" name="Text Box 82"/>
          <p:cNvSpPr txBox="1">
            <a:spLocks noChangeArrowheads="1"/>
          </p:cNvSpPr>
          <p:nvPr/>
        </p:nvSpPr>
        <p:spPr bwMode="auto">
          <a:xfrm>
            <a:off x="827584" y="4900880"/>
            <a:ext cx="635462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 smtClean="0">
                <a:latin typeface="Arial" panose="020B0604020202020204" pitchFamily="34" charset="0"/>
              </a:rPr>
              <a:t>Właściwości kodu Millera:</a:t>
            </a:r>
            <a:endParaRPr lang="pl-PL" sz="2000" b="1" dirty="0">
              <a:latin typeface="Arial" panose="020B0604020202020204" pitchFamily="34" charset="0"/>
            </a:endParaRPr>
          </a:p>
          <a:p>
            <a:pPr>
              <a:buFontTx/>
              <a:buChar char="•"/>
            </a:pPr>
            <a:r>
              <a:rPr lang="pl-PL" sz="2000" b="1" dirty="0">
                <a:latin typeface="Arial" panose="020B0604020202020204" pitchFamily="34" charset="0"/>
              </a:rPr>
              <a:t> </a:t>
            </a:r>
            <a:r>
              <a:rPr lang="pl-PL" sz="2000" b="1" dirty="0" smtClean="0">
                <a:latin typeface="Arial" panose="020B0604020202020204" pitchFamily="34" charset="0"/>
              </a:rPr>
              <a:t>redukcja składowych o niskich częstotliwościach</a:t>
            </a:r>
            <a:endParaRPr lang="pl-PL" sz="2000" b="1" dirty="0">
              <a:latin typeface="Arial" panose="020B0604020202020204" pitchFamily="34" charset="0"/>
            </a:endParaRPr>
          </a:p>
          <a:p>
            <a:pPr>
              <a:buFontTx/>
              <a:buChar char="•"/>
            </a:pPr>
            <a:r>
              <a:rPr lang="pl-PL" sz="2000" b="1" dirty="0">
                <a:latin typeface="Arial" panose="020B0604020202020204" pitchFamily="34" charset="0"/>
              </a:rPr>
              <a:t> </a:t>
            </a:r>
            <a:r>
              <a:rPr lang="pl-PL" sz="2000" b="1" dirty="0" smtClean="0">
                <a:latin typeface="Arial" panose="020B0604020202020204" pitchFamily="34" charset="0"/>
              </a:rPr>
              <a:t>obecność informacji synchronizacyjnych</a:t>
            </a:r>
            <a:endParaRPr lang="pl-PL" sz="2000" b="1" i="1" dirty="0">
              <a:latin typeface="Arial" panose="020B0604020202020204" pitchFamily="34" charset="0"/>
            </a:endParaRPr>
          </a:p>
          <a:p>
            <a:pPr>
              <a:buFontTx/>
              <a:buChar char="•"/>
            </a:pPr>
            <a:r>
              <a:rPr lang="pl-PL" sz="2000" b="1" i="1" dirty="0">
                <a:latin typeface="Arial" panose="020B0604020202020204" pitchFamily="34" charset="0"/>
              </a:rPr>
              <a:t> </a:t>
            </a:r>
            <a:r>
              <a:rPr lang="pl-PL" sz="2000" b="1" dirty="0" smtClean="0">
                <a:latin typeface="Arial" panose="020B0604020202020204" pitchFamily="34" charset="0"/>
              </a:rPr>
              <a:t>wąskie pasmo częstotliwości</a:t>
            </a:r>
            <a:endParaRPr lang="pl-PL" sz="2000" b="1" dirty="0">
              <a:latin typeface="Arial" panose="020B0604020202020204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30</a:t>
            </a:fld>
            <a:endParaRPr lang="pl-PL"/>
          </a:p>
        </p:txBody>
      </p:sp>
      <p:sp>
        <p:nvSpPr>
          <p:cNvPr id="40" name="Prostokąt 39"/>
          <p:cNvSpPr/>
          <p:nvPr/>
        </p:nvSpPr>
        <p:spPr>
          <a:xfrm>
            <a:off x="253180" y="18001"/>
            <a:ext cx="5035353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none">
            <a:spAutoFit/>
          </a:bodyPr>
          <a:lstStyle/>
          <a:p>
            <a:pPr lvl="0">
              <a:defRPr/>
            </a:pPr>
            <a:r>
              <a:rPr kumimoji="1" lang="pl-PL" sz="3200" b="1" kern="0" dirty="0" smtClean="0">
                <a:latin typeface="+mn-lt"/>
              </a:rPr>
              <a:t>Kod transmisyjny Millera</a:t>
            </a:r>
            <a:endParaRPr kumimoji="1" lang="pl-PL" sz="3200" b="1" kern="0" dirty="0">
              <a:latin typeface="+mn-lt"/>
            </a:endParaRPr>
          </a:p>
        </p:txBody>
      </p:sp>
      <p:sp>
        <p:nvSpPr>
          <p:cNvPr id="41" name="Prostokąt 40"/>
          <p:cNvSpPr/>
          <p:nvPr/>
        </p:nvSpPr>
        <p:spPr>
          <a:xfrm>
            <a:off x="176593" y="606170"/>
            <a:ext cx="3099263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r>
              <a:rPr kumimoji="1" lang="pl-PL" sz="2800" b="1" dirty="0" smtClean="0">
                <a:solidFill>
                  <a:srgbClr val="006600"/>
                </a:solidFill>
                <a:latin typeface="+mn-lt"/>
              </a:rPr>
              <a:t>Graf kodu Millera</a:t>
            </a:r>
            <a:endParaRPr kumimoji="1" lang="pl-PL" sz="2800" b="1" dirty="0">
              <a:solidFill>
                <a:srgbClr val="0066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3265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Arial" panose="020B0604020202020204" pitchFamily="34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Arial" panose="020B0604020202020204" pitchFamily="34" charset="0"/>
              </a:rPr>
              <a:t> Papir</a:t>
            </a:r>
            <a:endParaRPr lang="pl-PL" dirty="0">
              <a:latin typeface="Arial" panose="020B0604020202020204" pitchFamily="34" charset="0"/>
            </a:endParaRPr>
          </a:p>
        </p:txBody>
      </p:sp>
      <p:graphicFrame>
        <p:nvGraphicFramePr>
          <p:cNvPr id="41986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5692031"/>
              </p:ext>
            </p:extLst>
          </p:nvPr>
        </p:nvGraphicFramePr>
        <p:xfrm>
          <a:off x="1165225" y="4953000"/>
          <a:ext cx="7188200" cy="160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398" name="Równanie" r:id="rId4" imgW="3860640" imgH="863280" progId="Equation.3">
                  <p:embed/>
                </p:oleObj>
              </mc:Choice>
              <mc:Fallback>
                <p:oleObj name="Równanie" r:id="rId4" imgW="3860640" imgH="86328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5225" y="4953000"/>
                        <a:ext cx="7188200" cy="16065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1988" name="Group 110"/>
          <p:cNvGrpSpPr>
            <a:grpSpLocks/>
          </p:cNvGrpSpPr>
          <p:nvPr/>
        </p:nvGrpSpPr>
        <p:grpSpPr bwMode="auto">
          <a:xfrm>
            <a:off x="1979712" y="1251985"/>
            <a:ext cx="4762500" cy="3530600"/>
            <a:chOff x="1176" y="690"/>
            <a:chExt cx="3000" cy="2224"/>
          </a:xfrm>
        </p:grpSpPr>
        <p:grpSp>
          <p:nvGrpSpPr>
            <p:cNvPr id="41990" name="Group 105"/>
            <p:cNvGrpSpPr>
              <a:grpSpLocks/>
            </p:cNvGrpSpPr>
            <p:nvPr/>
          </p:nvGrpSpPr>
          <p:grpSpPr bwMode="auto">
            <a:xfrm>
              <a:off x="1176" y="690"/>
              <a:ext cx="3000" cy="2224"/>
              <a:chOff x="1176" y="690"/>
              <a:chExt cx="3000" cy="2224"/>
            </a:xfrm>
          </p:grpSpPr>
          <p:sp>
            <p:nvSpPr>
              <p:cNvPr id="41995" name="Rectangle 40"/>
              <p:cNvSpPr>
                <a:spLocks noChangeArrowheads="1"/>
              </p:cNvSpPr>
              <p:nvPr/>
            </p:nvSpPr>
            <p:spPr bwMode="auto">
              <a:xfrm>
                <a:off x="1176" y="690"/>
                <a:ext cx="2999" cy="2223"/>
              </a:xfrm>
              <a:prstGeom prst="rect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1996" name="Rectangle 41"/>
              <p:cNvSpPr>
                <a:spLocks noChangeArrowheads="1"/>
              </p:cNvSpPr>
              <p:nvPr/>
            </p:nvSpPr>
            <p:spPr bwMode="auto">
              <a:xfrm>
                <a:off x="1176" y="690"/>
                <a:ext cx="2999" cy="2223"/>
              </a:xfrm>
              <a:prstGeom prst="rect">
                <a:avLst/>
              </a:prstGeom>
              <a:noFill/>
              <a:ln w="381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1997" name="Line 42"/>
              <p:cNvSpPr>
                <a:spLocks noChangeShapeType="1"/>
              </p:cNvSpPr>
              <p:nvPr/>
            </p:nvSpPr>
            <p:spPr bwMode="auto">
              <a:xfrm>
                <a:off x="1176" y="690"/>
                <a:ext cx="2999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1998" name="Line 43"/>
              <p:cNvSpPr>
                <a:spLocks noChangeShapeType="1"/>
              </p:cNvSpPr>
              <p:nvPr/>
            </p:nvSpPr>
            <p:spPr bwMode="auto">
              <a:xfrm>
                <a:off x="1176" y="2913"/>
                <a:ext cx="2999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1999" name="Line 44"/>
              <p:cNvSpPr>
                <a:spLocks noChangeShapeType="1"/>
              </p:cNvSpPr>
              <p:nvPr/>
            </p:nvSpPr>
            <p:spPr bwMode="auto">
              <a:xfrm flipV="1">
                <a:off x="4175" y="690"/>
                <a:ext cx="1" cy="2223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2000" name="Line 45"/>
              <p:cNvSpPr>
                <a:spLocks noChangeShapeType="1"/>
              </p:cNvSpPr>
              <p:nvPr/>
            </p:nvSpPr>
            <p:spPr bwMode="auto">
              <a:xfrm flipV="1">
                <a:off x="1176" y="690"/>
                <a:ext cx="1" cy="2223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2001" name="Line 46"/>
              <p:cNvSpPr>
                <a:spLocks noChangeShapeType="1"/>
              </p:cNvSpPr>
              <p:nvPr/>
            </p:nvSpPr>
            <p:spPr bwMode="auto">
              <a:xfrm>
                <a:off x="1176" y="2913"/>
                <a:ext cx="2999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2002" name="Line 47"/>
              <p:cNvSpPr>
                <a:spLocks noChangeShapeType="1"/>
              </p:cNvSpPr>
              <p:nvPr/>
            </p:nvSpPr>
            <p:spPr bwMode="auto">
              <a:xfrm flipV="1">
                <a:off x="1176" y="690"/>
                <a:ext cx="1" cy="2223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2003" name="Line 48"/>
              <p:cNvSpPr>
                <a:spLocks noChangeShapeType="1"/>
              </p:cNvSpPr>
              <p:nvPr/>
            </p:nvSpPr>
            <p:spPr bwMode="auto">
              <a:xfrm flipV="1">
                <a:off x="1176" y="2885"/>
                <a:ext cx="1" cy="2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2004" name="Line 49"/>
              <p:cNvSpPr>
                <a:spLocks noChangeShapeType="1"/>
              </p:cNvSpPr>
              <p:nvPr/>
            </p:nvSpPr>
            <p:spPr bwMode="auto">
              <a:xfrm>
                <a:off x="1176" y="690"/>
                <a:ext cx="1" cy="24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2005" name="Line 69"/>
              <p:cNvSpPr>
                <a:spLocks noChangeShapeType="1"/>
              </p:cNvSpPr>
              <p:nvPr/>
            </p:nvSpPr>
            <p:spPr bwMode="auto">
              <a:xfrm flipV="1">
                <a:off x="4175" y="2885"/>
                <a:ext cx="1" cy="2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2006" name="Line 70"/>
              <p:cNvSpPr>
                <a:spLocks noChangeShapeType="1"/>
              </p:cNvSpPr>
              <p:nvPr/>
            </p:nvSpPr>
            <p:spPr bwMode="auto">
              <a:xfrm>
                <a:off x="4175" y="690"/>
                <a:ext cx="1" cy="24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2007" name="Line 72"/>
              <p:cNvSpPr>
                <a:spLocks noChangeShapeType="1"/>
              </p:cNvSpPr>
              <p:nvPr/>
            </p:nvSpPr>
            <p:spPr bwMode="auto">
              <a:xfrm>
                <a:off x="1176" y="2913"/>
                <a:ext cx="25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2008" name="Line 73"/>
              <p:cNvSpPr>
                <a:spLocks noChangeShapeType="1"/>
              </p:cNvSpPr>
              <p:nvPr/>
            </p:nvSpPr>
            <p:spPr bwMode="auto">
              <a:xfrm flipH="1">
                <a:off x="4145" y="2913"/>
                <a:ext cx="3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2009" name="Line 78"/>
              <p:cNvSpPr>
                <a:spLocks noChangeShapeType="1"/>
              </p:cNvSpPr>
              <p:nvPr/>
            </p:nvSpPr>
            <p:spPr bwMode="auto">
              <a:xfrm>
                <a:off x="1176" y="2024"/>
                <a:ext cx="25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2010" name="Line 87"/>
              <p:cNvSpPr>
                <a:spLocks noChangeShapeType="1"/>
              </p:cNvSpPr>
              <p:nvPr/>
            </p:nvSpPr>
            <p:spPr bwMode="auto">
              <a:xfrm>
                <a:off x="1176" y="690"/>
                <a:ext cx="25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2011" name="Line 88"/>
              <p:cNvSpPr>
                <a:spLocks noChangeShapeType="1"/>
              </p:cNvSpPr>
              <p:nvPr/>
            </p:nvSpPr>
            <p:spPr bwMode="auto">
              <a:xfrm flipH="1">
                <a:off x="4145" y="690"/>
                <a:ext cx="3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2012" name="Line 91"/>
              <p:cNvSpPr>
                <a:spLocks noChangeShapeType="1"/>
              </p:cNvSpPr>
              <p:nvPr/>
            </p:nvSpPr>
            <p:spPr bwMode="auto">
              <a:xfrm>
                <a:off x="1176" y="2913"/>
                <a:ext cx="2999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2013" name="Line 92"/>
              <p:cNvSpPr>
                <a:spLocks noChangeShapeType="1"/>
              </p:cNvSpPr>
              <p:nvPr/>
            </p:nvSpPr>
            <p:spPr bwMode="auto">
              <a:xfrm flipV="1">
                <a:off x="4175" y="690"/>
                <a:ext cx="1" cy="2223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2014" name="Line 93"/>
              <p:cNvSpPr>
                <a:spLocks noChangeShapeType="1"/>
              </p:cNvSpPr>
              <p:nvPr/>
            </p:nvSpPr>
            <p:spPr bwMode="auto">
              <a:xfrm flipV="1">
                <a:off x="1176" y="690"/>
                <a:ext cx="1" cy="2223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2015" name="Freeform 94"/>
              <p:cNvSpPr>
                <a:spLocks/>
              </p:cNvSpPr>
              <p:nvPr/>
            </p:nvSpPr>
            <p:spPr bwMode="auto">
              <a:xfrm>
                <a:off x="1176" y="2024"/>
                <a:ext cx="403" cy="662"/>
              </a:xfrm>
              <a:custGeom>
                <a:avLst/>
                <a:gdLst>
                  <a:gd name="T0" fmla="*/ 8 w 480"/>
                  <a:gd name="T1" fmla="*/ 0 h 840"/>
                  <a:gd name="T2" fmla="*/ 21 w 480"/>
                  <a:gd name="T3" fmla="*/ 4 h 840"/>
                  <a:gd name="T4" fmla="*/ 34 w 480"/>
                  <a:gd name="T5" fmla="*/ 7 h 840"/>
                  <a:gd name="T6" fmla="*/ 46 w 480"/>
                  <a:gd name="T7" fmla="*/ 15 h 840"/>
                  <a:gd name="T8" fmla="*/ 60 w 480"/>
                  <a:gd name="T9" fmla="*/ 26 h 840"/>
                  <a:gd name="T10" fmla="*/ 72 w 480"/>
                  <a:gd name="T11" fmla="*/ 37 h 840"/>
                  <a:gd name="T12" fmla="*/ 85 w 480"/>
                  <a:gd name="T13" fmla="*/ 52 h 840"/>
                  <a:gd name="T14" fmla="*/ 97 w 480"/>
                  <a:gd name="T15" fmla="*/ 67 h 840"/>
                  <a:gd name="T16" fmla="*/ 110 w 480"/>
                  <a:gd name="T17" fmla="*/ 82 h 840"/>
                  <a:gd name="T18" fmla="*/ 114 w 480"/>
                  <a:gd name="T19" fmla="*/ 93 h 840"/>
                  <a:gd name="T20" fmla="*/ 123 w 480"/>
                  <a:gd name="T21" fmla="*/ 104 h 840"/>
                  <a:gd name="T22" fmla="*/ 131 w 480"/>
                  <a:gd name="T23" fmla="*/ 116 h 840"/>
                  <a:gd name="T24" fmla="*/ 135 w 480"/>
                  <a:gd name="T25" fmla="*/ 127 h 840"/>
                  <a:gd name="T26" fmla="*/ 144 w 480"/>
                  <a:gd name="T27" fmla="*/ 138 h 840"/>
                  <a:gd name="T28" fmla="*/ 148 w 480"/>
                  <a:gd name="T29" fmla="*/ 149 h 840"/>
                  <a:gd name="T30" fmla="*/ 156 w 480"/>
                  <a:gd name="T31" fmla="*/ 160 h 840"/>
                  <a:gd name="T32" fmla="*/ 165 w 480"/>
                  <a:gd name="T33" fmla="*/ 175 h 840"/>
                  <a:gd name="T34" fmla="*/ 170 w 480"/>
                  <a:gd name="T35" fmla="*/ 186 h 840"/>
                  <a:gd name="T36" fmla="*/ 178 w 480"/>
                  <a:gd name="T37" fmla="*/ 201 h 840"/>
                  <a:gd name="T38" fmla="*/ 182 w 480"/>
                  <a:gd name="T39" fmla="*/ 213 h 840"/>
                  <a:gd name="T40" fmla="*/ 191 w 480"/>
                  <a:gd name="T41" fmla="*/ 227 h 840"/>
                  <a:gd name="T42" fmla="*/ 199 w 480"/>
                  <a:gd name="T43" fmla="*/ 242 h 840"/>
                  <a:gd name="T44" fmla="*/ 203 w 480"/>
                  <a:gd name="T45" fmla="*/ 257 h 840"/>
                  <a:gd name="T46" fmla="*/ 212 w 480"/>
                  <a:gd name="T47" fmla="*/ 268 h 840"/>
                  <a:gd name="T48" fmla="*/ 216 w 480"/>
                  <a:gd name="T49" fmla="*/ 283 h 840"/>
                  <a:gd name="T50" fmla="*/ 224 w 480"/>
                  <a:gd name="T51" fmla="*/ 298 h 840"/>
                  <a:gd name="T52" fmla="*/ 233 w 480"/>
                  <a:gd name="T53" fmla="*/ 313 h 840"/>
                  <a:gd name="T54" fmla="*/ 237 w 480"/>
                  <a:gd name="T55" fmla="*/ 328 h 840"/>
                  <a:gd name="T56" fmla="*/ 245 w 480"/>
                  <a:gd name="T57" fmla="*/ 339 h 840"/>
                  <a:gd name="T58" fmla="*/ 249 w 480"/>
                  <a:gd name="T59" fmla="*/ 354 h 840"/>
                  <a:gd name="T60" fmla="*/ 258 w 480"/>
                  <a:gd name="T61" fmla="*/ 369 h 840"/>
                  <a:gd name="T62" fmla="*/ 266 w 480"/>
                  <a:gd name="T63" fmla="*/ 384 h 840"/>
                  <a:gd name="T64" fmla="*/ 270 w 480"/>
                  <a:gd name="T65" fmla="*/ 399 h 840"/>
                  <a:gd name="T66" fmla="*/ 279 w 480"/>
                  <a:gd name="T67" fmla="*/ 410 h 840"/>
                  <a:gd name="T68" fmla="*/ 284 w 480"/>
                  <a:gd name="T69" fmla="*/ 425 h 840"/>
                  <a:gd name="T70" fmla="*/ 292 w 480"/>
                  <a:gd name="T71" fmla="*/ 436 h 840"/>
                  <a:gd name="T72" fmla="*/ 301 w 480"/>
                  <a:gd name="T73" fmla="*/ 451 h 840"/>
                  <a:gd name="T74" fmla="*/ 305 w 480"/>
                  <a:gd name="T75" fmla="*/ 466 h 840"/>
                  <a:gd name="T76" fmla="*/ 313 w 480"/>
                  <a:gd name="T77" fmla="*/ 477 h 840"/>
                  <a:gd name="T78" fmla="*/ 317 w 480"/>
                  <a:gd name="T79" fmla="*/ 488 h 840"/>
                  <a:gd name="T80" fmla="*/ 326 w 480"/>
                  <a:gd name="T81" fmla="*/ 503 h 840"/>
                  <a:gd name="T82" fmla="*/ 334 w 480"/>
                  <a:gd name="T83" fmla="*/ 515 h 84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80"/>
                  <a:gd name="T127" fmla="*/ 0 h 840"/>
                  <a:gd name="T128" fmla="*/ 480 w 480"/>
                  <a:gd name="T129" fmla="*/ 840 h 84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80" h="840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0" y="6"/>
                    </a:lnTo>
                    <a:lnTo>
                      <a:pt x="36" y="6"/>
                    </a:lnTo>
                    <a:lnTo>
                      <a:pt x="42" y="6"/>
                    </a:lnTo>
                    <a:lnTo>
                      <a:pt x="48" y="12"/>
                    </a:lnTo>
                    <a:lnTo>
                      <a:pt x="54" y="18"/>
                    </a:lnTo>
                    <a:lnTo>
                      <a:pt x="60" y="18"/>
                    </a:lnTo>
                    <a:lnTo>
                      <a:pt x="66" y="24"/>
                    </a:lnTo>
                    <a:lnTo>
                      <a:pt x="72" y="30"/>
                    </a:lnTo>
                    <a:lnTo>
                      <a:pt x="78" y="36"/>
                    </a:lnTo>
                    <a:lnTo>
                      <a:pt x="84" y="42"/>
                    </a:lnTo>
                    <a:lnTo>
                      <a:pt x="90" y="48"/>
                    </a:lnTo>
                    <a:lnTo>
                      <a:pt x="96" y="54"/>
                    </a:lnTo>
                    <a:lnTo>
                      <a:pt x="102" y="60"/>
                    </a:lnTo>
                    <a:lnTo>
                      <a:pt x="108" y="66"/>
                    </a:lnTo>
                    <a:lnTo>
                      <a:pt x="120" y="78"/>
                    </a:lnTo>
                    <a:lnTo>
                      <a:pt x="120" y="84"/>
                    </a:lnTo>
                    <a:lnTo>
                      <a:pt x="132" y="96"/>
                    </a:lnTo>
                    <a:lnTo>
                      <a:pt x="132" y="102"/>
                    </a:lnTo>
                    <a:lnTo>
                      <a:pt x="138" y="108"/>
                    </a:lnTo>
                    <a:lnTo>
                      <a:pt x="150" y="120"/>
                    </a:lnTo>
                    <a:lnTo>
                      <a:pt x="150" y="126"/>
                    </a:lnTo>
                    <a:lnTo>
                      <a:pt x="156" y="132"/>
                    </a:lnTo>
                    <a:lnTo>
                      <a:pt x="156" y="138"/>
                    </a:lnTo>
                    <a:lnTo>
                      <a:pt x="162" y="144"/>
                    </a:lnTo>
                    <a:lnTo>
                      <a:pt x="162" y="150"/>
                    </a:lnTo>
                    <a:lnTo>
                      <a:pt x="168" y="156"/>
                    </a:lnTo>
                    <a:lnTo>
                      <a:pt x="168" y="162"/>
                    </a:lnTo>
                    <a:lnTo>
                      <a:pt x="174" y="168"/>
                    </a:lnTo>
                    <a:lnTo>
                      <a:pt x="174" y="174"/>
                    </a:lnTo>
                    <a:lnTo>
                      <a:pt x="180" y="180"/>
                    </a:lnTo>
                    <a:lnTo>
                      <a:pt x="186" y="186"/>
                    </a:lnTo>
                    <a:lnTo>
                      <a:pt x="186" y="192"/>
                    </a:lnTo>
                    <a:lnTo>
                      <a:pt x="192" y="198"/>
                    </a:lnTo>
                    <a:lnTo>
                      <a:pt x="192" y="204"/>
                    </a:lnTo>
                    <a:lnTo>
                      <a:pt x="198" y="210"/>
                    </a:lnTo>
                    <a:lnTo>
                      <a:pt x="198" y="216"/>
                    </a:lnTo>
                    <a:lnTo>
                      <a:pt x="204" y="222"/>
                    </a:lnTo>
                    <a:lnTo>
                      <a:pt x="204" y="228"/>
                    </a:lnTo>
                    <a:lnTo>
                      <a:pt x="210" y="234"/>
                    </a:lnTo>
                    <a:lnTo>
                      <a:pt x="210" y="240"/>
                    </a:lnTo>
                    <a:lnTo>
                      <a:pt x="216" y="246"/>
                    </a:lnTo>
                    <a:lnTo>
                      <a:pt x="216" y="252"/>
                    </a:lnTo>
                    <a:lnTo>
                      <a:pt x="222" y="258"/>
                    </a:lnTo>
                    <a:lnTo>
                      <a:pt x="222" y="264"/>
                    </a:lnTo>
                    <a:lnTo>
                      <a:pt x="228" y="276"/>
                    </a:lnTo>
                    <a:lnTo>
                      <a:pt x="234" y="282"/>
                    </a:lnTo>
                    <a:lnTo>
                      <a:pt x="234" y="288"/>
                    </a:lnTo>
                    <a:lnTo>
                      <a:pt x="240" y="294"/>
                    </a:lnTo>
                    <a:lnTo>
                      <a:pt x="240" y="300"/>
                    </a:lnTo>
                    <a:lnTo>
                      <a:pt x="246" y="306"/>
                    </a:lnTo>
                    <a:lnTo>
                      <a:pt x="246" y="318"/>
                    </a:lnTo>
                    <a:lnTo>
                      <a:pt x="252" y="324"/>
                    </a:lnTo>
                    <a:lnTo>
                      <a:pt x="252" y="330"/>
                    </a:lnTo>
                    <a:lnTo>
                      <a:pt x="258" y="336"/>
                    </a:lnTo>
                    <a:lnTo>
                      <a:pt x="258" y="342"/>
                    </a:lnTo>
                    <a:lnTo>
                      <a:pt x="264" y="354"/>
                    </a:lnTo>
                    <a:lnTo>
                      <a:pt x="264" y="360"/>
                    </a:lnTo>
                    <a:lnTo>
                      <a:pt x="270" y="366"/>
                    </a:lnTo>
                    <a:lnTo>
                      <a:pt x="270" y="372"/>
                    </a:lnTo>
                    <a:lnTo>
                      <a:pt x="276" y="384"/>
                    </a:lnTo>
                    <a:lnTo>
                      <a:pt x="282" y="390"/>
                    </a:lnTo>
                    <a:lnTo>
                      <a:pt x="282" y="396"/>
                    </a:lnTo>
                    <a:lnTo>
                      <a:pt x="288" y="402"/>
                    </a:lnTo>
                    <a:lnTo>
                      <a:pt x="288" y="414"/>
                    </a:lnTo>
                    <a:lnTo>
                      <a:pt x="294" y="420"/>
                    </a:lnTo>
                    <a:lnTo>
                      <a:pt x="294" y="426"/>
                    </a:lnTo>
                    <a:lnTo>
                      <a:pt x="300" y="432"/>
                    </a:lnTo>
                    <a:lnTo>
                      <a:pt x="300" y="444"/>
                    </a:lnTo>
                    <a:lnTo>
                      <a:pt x="306" y="450"/>
                    </a:lnTo>
                    <a:lnTo>
                      <a:pt x="306" y="456"/>
                    </a:lnTo>
                    <a:lnTo>
                      <a:pt x="312" y="462"/>
                    </a:lnTo>
                    <a:lnTo>
                      <a:pt x="312" y="474"/>
                    </a:lnTo>
                    <a:lnTo>
                      <a:pt x="318" y="480"/>
                    </a:lnTo>
                    <a:lnTo>
                      <a:pt x="318" y="486"/>
                    </a:lnTo>
                    <a:lnTo>
                      <a:pt x="324" y="492"/>
                    </a:lnTo>
                    <a:lnTo>
                      <a:pt x="330" y="504"/>
                    </a:lnTo>
                    <a:lnTo>
                      <a:pt x="330" y="510"/>
                    </a:lnTo>
                    <a:lnTo>
                      <a:pt x="336" y="516"/>
                    </a:lnTo>
                    <a:lnTo>
                      <a:pt x="336" y="528"/>
                    </a:lnTo>
                    <a:lnTo>
                      <a:pt x="342" y="534"/>
                    </a:lnTo>
                    <a:lnTo>
                      <a:pt x="342" y="540"/>
                    </a:lnTo>
                    <a:lnTo>
                      <a:pt x="348" y="546"/>
                    </a:lnTo>
                    <a:lnTo>
                      <a:pt x="348" y="558"/>
                    </a:lnTo>
                    <a:lnTo>
                      <a:pt x="354" y="564"/>
                    </a:lnTo>
                    <a:lnTo>
                      <a:pt x="354" y="570"/>
                    </a:lnTo>
                    <a:lnTo>
                      <a:pt x="360" y="582"/>
                    </a:lnTo>
                    <a:lnTo>
                      <a:pt x="360" y="588"/>
                    </a:lnTo>
                    <a:lnTo>
                      <a:pt x="366" y="594"/>
                    </a:lnTo>
                    <a:lnTo>
                      <a:pt x="372" y="600"/>
                    </a:lnTo>
                    <a:lnTo>
                      <a:pt x="372" y="612"/>
                    </a:lnTo>
                    <a:lnTo>
                      <a:pt x="378" y="618"/>
                    </a:lnTo>
                    <a:lnTo>
                      <a:pt x="378" y="624"/>
                    </a:lnTo>
                    <a:lnTo>
                      <a:pt x="384" y="630"/>
                    </a:lnTo>
                    <a:lnTo>
                      <a:pt x="384" y="642"/>
                    </a:lnTo>
                    <a:lnTo>
                      <a:pt x="390" y="648"/>
                    </a:lnTo>
                    <a:lnTo>
                      <a:pt x="390" y="654"/>
                    </a:lnTo>
                    <a:lnTo>
                      <a:pt x="396" y="660"/>
                    </a:lnTo>
                    <a:lnTo>
                      <a:pt x="396" y="666"/>
                    </a:lnTo>
                    <a:lnTo>
                      <a:pt x="402" y="678"/>
                    </a:lnTo>
                    <a:lnTo>
                      <a:pt x="402" y="684"/>
                    </a:lnTo>
                    <a:lnTo>
                      <a:pt x="408" y="690"/>
                    </a:lnTo>
                    <a:lnTo>
                      <a:pt x="408" y="696"/>
                    </a:lnTo>
                    <a:lnTo>
                      <a:pt x="414" y="702"/>
                    </a:lnTo>
                    <a:lnTo>
                      <a:pt x="420" y="714"/>
                    </a:lnTo>
                    <a:lnTo>
                      <a:pt x="420" y="720"/>
                    </a:lnTo>
                    <a:lnTo>
                      <a:pt x="426" y="726"/>
                    </a:lnTo>
                    <a:lnTo>
                      <a:pt x="426" y="732"/>
                    </a:lnTo>
                    <a:lnTo>
                      <a:pt x="432" y="738"/>
                    </a:lnTo>
                    <a:lnTo>
                      <a:pt x="432" y="750"/>
                    </a:lnTo>
                    <a:lnTo>
                      <a:pt x="438" y="756"/>
                    </a:lnTo>
                    <a:lnTo>
                      <a:pt x="438" y="762"/>
                    </a:lnTo>
                    <a:lnTo>
                      <a:pt x="444" y="768"/>
                    </a:lnTo>
                    <a:lnTo>
                      <a:pt x="444" y="774"/>
                    </a:lnTo>
                    <a:lnTo>
                      <a:pt x="450" y="780"/>
                    </a:lnTo>
                    <a:lnTo>
                      <a:pt x="450" y="786"/>
                    </a:lnTo>
                    <a:lnTo>
                      <a:pt x="456" y="792"/>
                    </a:lnTo>
                    <a:lnTo>
                      <a:pt x="456" y="798"/>
                    </a:lnTo>
                    <a:lnTo>
                      <a:pt x="462" y="810"/>
                    </a:lnTo>
                    <a:lnTo>
                      <a:pt x="468" y="816"/>
                    </a:lnTo>
                    <a:lnTo>
                      <a:pt x="468" y="822"/>
                    </a:lnTo>
                    <a:lnTo>
                      <a:pt x="474" y="828"/>
                    </a:lnTo>
                    <a:lnTo>
                      <a:pt x="474" y="834"/>
                    </a:lnTo>
                    <a:lnTo>
                      <a:pt x="480" y="840"/>
                    </a:lnTo>
                  </a:path>
                </a:pathLst>
              </a:custGeom>
              <a:noFill/>
              <a:ln w="38100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2016" name="Freeform 95"/>
              <p:cNvSpPr>
                <a:spLocks/>
              </p:cNvSpPr>
              <p:nvPr/>
            </p:nvSpPr>
            <p:spPr bwMode="auto">
              <a:xfrm>
                <a:off x="1579" y="2686"/>
                <a:ext cx="605" cy="222"/>
              </a:xfrm>
              <a:custGeom>
                <a:avLst/>
                <a:gdLst>
                  <a:gd name="T0" fmla="*/ 4 w 720"/>
                  <a:gd name="T1" fmla="*/ 7 h 282"/>
                  <a:gd name="T2" fmla="*/ 8 w 720"/>
                  <a:gd name="T3" fmla="*/ 19 h 282"/>
                  <a:gd name="T4" fmla="*/ 17 w 720"/>
                  <a:gd name="T5" fmla="*/ 30 h 282"/>
                  <a:gd name="T6" fmla="*/ 29 w 720"/>
                  <a:gd name="T7" fmla="*/ 45 h 282"/>
                  <a:gd name="T8" fmla="*/ 34 w 720"/>
                  <a:gd name="T9" fmla="*/ 56 h 282"/>
                  <a:gd name="T10" fmla="*/ 46 w 720"/>
                  <a:gd name="T11" fmla="*/ 71 h 282"/>
                  <a:gd name="T12" fmla="*/ 55 w 720"/>
                  <a:gd name="T13" fmla="*/ 82 h 282"/>
                  <a:gd name="T14" fmla="*/ 68 w 720"/>
                  <a:gd name="T15" fmla="*/ 97 h 282"/>
                  <a:gd name="T16" fmla="*/ 81 w 720"/>
                  <a:gd name="T17" fmla="*/ 112 h 282"/>
                  <a:gd name="T18" fmla="*/ 93 w 720"/>
                  <a:gd name="T19" fmla="*/ 123 h 282"/>
                  <a:gd name="T20" fmla="*/ 106 w 720"/>
                  <a:gd name="T21" fmla="*/ 134 h 282"/>
                  <a:gd name="T22" fmla="*/ 118 w 720"/>
                  <a:gd name="T23" fmla="*/ 145 h 282"/>
                  <a:gd name="T24" fmla="*/ 131 w 720"/>
                  <a:gd name="T25" fmla="*/ 153 h 282"/>
                  <a:gd name="T26" fmla="*/ 144 w 720"/>
                  <a:gd name="T27" fmla="*/ 160 h 282"/>
                  <a:gd name="T28" fmla="*/ 157 w 720"/>
                  <a:gd name="T29" fmla="*/ 164 h 282"/>
                  <a:gd name="T30" fmla="*/ 170 w 720"/>
                  <a:gd name="T31" fmla="*/ 168 h 282"/>
                  <a:gd name="T32" fmla="*/ 182 w 720"/>
                  <a:gd name="T33" fmla="*/ 171 h 282"/>
                  <a:gd name="T34" fmla="*/ 195 w 720"/>
                  <a:gd name="T35" fmla="*/ 175 h 282"/>
                  <a:gd name="T36" fmla="*/ 208 w 720"/>
                  <a:gd name="T37" fmla="*/ 175 h 282"/>
                  <a:gd name="T38" fmla="*/ 220 w 720"/>
                  <a:gd name="T39" fmla="*/ 175 h 282"/>
                  <a:gd name="T40" fmla="*/ 233 w 720"/>
                  <a:gd name="T41" fmla="*/ 175 h 282"/>
                  <a:gd name="T42" fmla="*/ 245 w 720"/>
                  <a:gd name="T43" fmla="*/ 175 h 282"/>
                  <a:gd name="T44" fmla="*/ 259 w 720"/>
                  <a:gd name="T45" fmla="*/ 175 h 282"/>
                  <a:gd name="T46" fmla="*/ 271 w 720"/>
                  <a:gd name="T47" fmla="*/ 171 h 282"/>
                  <a:gd name="T48" fmla="*/ 284 w 720"/>
                  <a:gd name="T49" fmla="*/ 171 h 282"/>
                  <a:gd name="T50" fmla="*/ 297 w 720"/>
                  <a:gd name="T51" fmla="*/ 168 h 282"/>
                  <a:gd name="T52" fmla="*/ 309 w 720"/>
                  <a:gd name="T53" fmla="*/ 164 h 282"/>
                  <a:gd name="T54" fmla="*/ 322 w 720"/>
                  <a:gd name="T55" fmla="*/ 164 h 282"/>
                  <a:gd name="T56" fmla="*/ 334 w 720"/>
                  <a:gd name="T57" fmla="*/ 160 h 282"/>
                  <a:gd name="T58" fmla="*/ 347 w 720"/>
                  <a:gd name="T59" fmla="*/ 156 h 282"/>
                  <a:gd name="T60" fmla="*/ 360 w 720"/>
                  <a:gd name="T61" fmla="*/ 156 h 282"/>
                  <a:gd name="T62" fmla="*/ 373 w 720"/>
                  <a:gd name="T63" fmla="*/ 153 h 282"/>
                  <a:gd name="T64" fmla="*/ 386 w 720"/>
                  <a:gd name="T65" fmla="*/ 149 h 282"/>
                  <a:gd name="T66" fmla="*/ 398 w 720"/>
                  <a:gd name="T67" fmla="*/ 149 h 282"/>
                  <a:gd name="T68" fmla="*/ 411 w 720"/>
                  <a:gd name="T69" fmla="*/ 149 h 282"/>
                  <a:gd name="T70" fmla="*/ 423 w 720"/>
                  <a:gd name="T71" fmla="*/ 145 h 282"/>
                  <a:gd name="T72" fmla="*/ 436 w 720"/>
                  <a:gd name="T73" fmla="*/ 145 h 282"/>
                  <a:gd name="T74" fmla="*/ 449 w 720"/>
                  <a:gd name="T75" fmla="*/ 145 h 282"/>
                  <a:gd name="T76" fmla="*/ 462 w 720"/>
                  <a:gd name="T77" fmla="*/ 145 h 282"/>
                  <a:gd name="T78" fmla="*/ 475 w 720"/>
                  <a:gd name="T79" fmla="*/ 145 h 282"/>
                  <a:gd name="T80" fmla="*/ 487 w 720"/>
                  <a:gd name="T81" fmla="*/ 145 h 282"/>
                  <a:gd name="T82" fmla="*/ 500 w 720"/>
                  <a:gd name="T83" fmla="*/ 145 h 28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20"/>
                  <a:gd name="T127" fmla="*/ 0 h 282"/>
                  <a:gd name="T128" fmla="*/ 720 w 720"/>
                  <a:gd name="T129" fmla="*/ 282 h 28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20" h="282">
                    <a:moveTo>
                      <a:pt x="0" y="0"/>
                    </a:moveTo>
                    <a:lnTo>
                      <a:pt x="0" y="6"/>
                    </a:lnTo>
                    <a:lnTo>
                      <a:pt x="6" y="12"/>
                    </a:lnTo>
                    <a:lnTo>
                      <a:pt x="6" y="18"/>
                    </a:lnTo>
                    <a:lnTo>
                      <a:pt x="12" y="24"/>
                    </a:lnTo>
                    <a:lnTo>
                      <a:pt x="12" y="30"/>
                    </a:lnTo>
                    <a:lnTo>
                      <a:pt x="18" y="36"/>
                    </a:lnTo>
                    <a:lnTo>
                      <a:pt x="18" y="42"/>
                    </a:lnTo>
                    <a:lnTo>
                      <a:pt x="24" y="48"/>
                    </a:lnTo>
                    <a:lnTo>
                      <a:pt x="36" y="60"/>
                    </a:lnTo>
                    <a:lnTo>
                      <a:pt x="36" y="66"/>
                    </a:lnTo>
                    <a:lnTo>
                      <a:pt x="42" y="72"/>
                    </a:lnTo>
                    <a:lnTo>
                      <a:pt x="42" y="78"/>
                    </a:lnTo>
                    <a:lnTo>
                      <a:pt x="48" y="84"/>
                    </a:lnTo>
                    <a:lnTo>
                      <a:pt x="48" y="90"/>
                    </a:lnTo>
                    <a:lnTo>
                      <a:pt x="60" y="102"/>
                    </a:lnTo>
                    <a:lnTo>
                      <a:pt x="60" y="108"/>
                    </a:lnTo>
                    <a:lnTo>
                      <a:pt x="66" y="114"/>
                    </a:lnTo>
                    <a:lnTo>
                      <a:pt x="66" y="120"/>
                    </a:lnTo>
                    <a:lnTo>
                      <a:pt x="78" y="126"/>
                    </a:lnTo>
                    <a:lnTo>
                      <a:pt x="78" y="132"/>
                    </a:lnTo>
                    <a:lnTo>
                      <a:pt x="90" y="144"/>
                    </a:lnTo>
                    <a:lnTo>
                      <a:pt x="90" y="150"/>
                    </a:lnTo>
                    <a:lnTo>
                      <a:pt x="96" y="156"/>
                    </a:lnTo>
                    <a:lnTo>
                      <a:pt x="108" y="168"/>
                    </a:lnTo>
                    <a:lnTo>
                      <a:pt x="108" y="174"/>
                    </a:lnTo>
                    <a:lnTo>
                      <a:pt x="114" y="180"/>
                    </a:lnTo>
                    <a:lnTo>
                      <a:pt x="120" y="186"/>
                    </a:lnTo>
                    <a:lnTo>
                      <a:pt x="126" y="192"/>
                    </a:lnTo>
                    <a:lnTo>
                      <a:pt x="132" y="198"/>
                    </a:lnTo>
                    <a:lnTo>
                      <a:pt x="138" y="204"/>
                    </a:lnTo>
                    <a:lnTo>
                      <a:pt x="144" y="210"/>
                    </a:lnTo>
                    <a:lnTo>
                      <a:pt x="150" y="216"/>
                    </a:lnTo>
                    <a:lnTo>
                      <a:pt x="156" y="222"/>
                    </a:lnTo>
                    <a:lnTo>
                      <a:pt x="162" y="228"/>
                    </a:lnTo>
                    <a:lnTo>
                      <a:pt x="168" y="234"/>
                    </a:lnTo>
                    <a:lnTo>
                      <a:pt x="174" y="234"/>
                    </a:lnTo>
                    <a:lnTo>
                      <a:pt x="180" y="240"/>
                    </a:lnTo>
                    <a:lnTo>
                      <a:pt x="186" y="246"/>
                    </a:lnTo>
                    <a:lnTo>
                      <a:pt x="192" y="252"/>
                    </a:lnTo>
                    <a:lnTo>
                      <a:pt x="198" y="252"/>
                    </a:lnTo>
                    <a:lnTo>
                      <a:pt x="204" y="258"/>
                    </a:lnTo>
                    <a:lnTo>
                      <a:pt x="210" y="258"/>
                    </a:lnTo>
                    <a:lnTo>
                      <a:pt x="216" y="264"/>
                    </a:lnTo>
                    <a:lnTo>
                      <a:pt x="222" y="264"/>
                    </a:lnTo>
                    <a:lnTo>
                      <a:pt x="228" y="270"/>
                    </a:lnTo>
                    <a:lnTo>
                      <a:pt x="234" y="270"/>
                    </a:lnTo>
                    <a:lnTo>
                      <a:pt x="240" y="270"/>
                    </a:lnTo>
                    <a:lnTo>
                      <a:pt x="246" y="276"/>
                    </a:lnTo>
                    <a:lnTo>
                      <a:pt x="252" y="276"/>
                    </a:lnTo>
                    <a:lnTo>
                      <a:pt x="258" y="276"/>
                    </a:lnTo>
                    <a:lnTo>
                      <a:pt x="264" y="282"/>
                    </a:lnTo>
                    <a:lnTo>
                      <a:pt x="270" y="282"/>
                    </a:lnTo>
                    <a:lnTo>
                      <a:pt x="276" y="282"/>
                    </a:lnTo>
                    <a:lnTo>
                      <a:pt x="282" y="282"/>
                    </a:lnTo>
                    <a:lnTo>
                      <a:pt x="288" y="282"/>
                    </a:lnTo>
                    <a:lnTo>
                      <a:pt x="294" y="282"/>
                    </a:lnTo>
                    <a:lnTo>
                      <a:pt x="300" y="282"/>
                    </a:lnTo>
                    <a:lnTo>
                      <a:pt x="306" y="282"/>
                    </a:lnTo>
                    <a:lnTo>
                      <a:pt x="312" y="282"/>
                    </a:lnTo>
                    <a:lnTo>
                      <a:pt x="318" y="282"/>
                    </a:lnTo>
                    <a:lnTo>
                      <a:pt x="324" y="282"/>
                    </a:lnTo>
                    <a:lnTo>
                      <a:pt x="330" y="282"/>
                    </a:lnTo>
                    <a:lnTo>
                      <a:pt x="336" y="282"/>
                    </a:lnTo>
                    <a:lnTo>
                      <a:pt x="342" y="282"/>
                    </a:lnTo>
                    <a:lnTo>
                      <a:pt x="348" y="282"/>
                    </a:lnTo>
                    <a:lnTo>
                      <a:pt x="354" y="282"/>
                    </a:lnTo>
                    <a:lnTo>
                      <a:pt x="360" y="282"/>
                    </a:lnTo>
                    <a:lnTo>
                      <a:pt x="366" y="282"/>
                    </a:lnTo>
                    <a:lnTo>
                      <a:pt x="372" y="282"/>
                    </a:lnTo>
                    <a:lnTo>
                      <a:pt x="378" y="282"/>
                    </a:lnTo>
                    <a:lnTo>
                      <a:pt x="384" y="276"/>
                    </a:lnTo>
                    <a:lnTo>
                      <a:pt x="390" y="276"/>
                    </a:lnTo>
                    <a:lnTo>
                      <a:pt x="396" y="276"/>
                    </a:lnTo>
                    <a:lnTo>
                      <a:pt x="402" y="276"/>
                    </a:lnTo>
                    <a:lnTo>
                      <a:pt x="408" y="276"/>
                    </a:lnTo>
                    <a:lnTo>
                      <a:pt x="414" y="270"/>
                    </a:lnTo>
                    <a:lnTo>
                      <a:pt x="420" y="270"/>
                    </a:lnTo>
                    <a:lnTo>
                      <a:pt x="426" y="270"/>
                    </a:lnTo>
                    <a:lnTo>
                      <a:pt x="432" y="270"/>
                    </a:lnTo>
                    <a:lnTo>
                      <a:pt x="438" y="264"/>
                    </a:lnTo>
                    <a:lnTo>
                      <a:pt x="444" y="264"/>
                    </a:lnTo>
                    <a:lnTo>
                      <a:pt x="450" y="264"/>
                    </a:lnTo>
                    <a:lnTo>
                      <a:pt x="456" y="264"/>
                    </a:lnTo>
                    <a:lnTo>
                      <a:pt x="462" y="264"/>
                    </a:lnTo>
                    <a:lnTo>
                      <a:pt x="468" y="258"/>
                    </a:lnTo>
                    <a:lnTo>
                      <a:pt x="474" y="258"/>
                    </a:lnTo>
                    <a:lnTo>
                      <a:pt x="480" y="258"/>
                    </a:lnTo>
                    <a:lnTo>
                      <a:pt x="486" y="258"/>
                    </a:lnTo>
                    <a:lnTo>
                      <a:pt x="492" y="252"/>
                    </a:lnTo>
                    <a:lnTo>
                      <a:pt x="498" y="252"/>
                    </a:lnTo>
                    <a:lnTo>
                      <a:pt x="504" y="252"/>
                    </a:lnTo>
                    <a:lnTo>
                      <a:pt x="510" y="252"/>
                    </a:lnTo>
                    <a:lnTo>
                      <a:pt x="516" y="246"/>
                    </a:lnTo>
                    <a:lnTo>
                      <a:pt x="522" y="246"/>
                    </a:lnTo>
                    <a:lnTo>
                      <a:pt x="528" y="246"/>
                    </a:lnTo>
                    <a:lnTo>
                      <a:pt x="534" y="246"/>
                    </a:lnTo>
                    <a:lnTo>
                      <a:pt x="540" y="246"/>
                    </a:lnTo>
                    <a:lnTo>
                      <a:pt x="546" y="240"/>
                    </a:lnTo>
                    <a:lnTo>
                      <a:pt x="552" y="240"/>
                    </a:lnTo>
                    <a:lnTo>
                      <a:pt x="558" y="240"/>
                    </a:lnTo>
                    <a:lnTo>
                      <a:pt x="564" y="240"/>
                    </a:lnTo>
                    <a:lnTo>
                      <a:pt x="570" y="240"/>
                    </a:lnTo>
                    <a:lnTo>
                      <a:pt x="576" y="240"/>
                    </a:lnTo>
                    <a:lnTo>
                      <a:pt x="582" y="240"/>
                    </a:lnTo>
                    <a:lnTo>
                      <a:pt x="588" y="234"/>
                    </a:lnTo>
                    <a:lnTo>
                      <a:pt x="594" y="234"/>
                    </a:lnTo>
                    <a:lnTo>
                      <a:pt x="600" y="234"/>
                    </a:lnTo>
                    <a:lnTo>
                      <a:pt x="606" y="234"/>
                    </a:lnTo>
                    <a:lnTo>
                      <a:pt x="612" y="234"/>
                    </a:lnTo>
                    <a:lnTo>
                      <a:pt x="618" y="234"/>
                    </a:lnTo>
                    <a:lnTo>
                      <a:pt x="624" y="234"/>
                    </a:lnTo>
                    <a:lnTo>
                      <a:pt x="630" y="234"/>
                    </a:lnTo>
                    <a:lnTo>
                      <a:pt x="636" y="234"/>
                    </a:lnTo>
                    <a:lnTo>
                      <a:pt x="642" y="234"/>
                    </a:lnTo>
                    <a:lnTo>
                      <a:pt x="648" y="234"/>
                    </a:lnTo>
                    <a:lnTo>
                      <a:pt x="654" y="234"/>
                    </a:lnTo>
                    <a:lnTo>
                      <a:pt x="660" y="234"/>
                    </a:lnTo>
                    <a:lnTo>
                      <a:pt x="666" y="234"/>
                    </a:lnTo>
                    <a:lnTo>
                      <a:pt x="672" y="234"/>
                    </a:lnTo>
                    <a:lnTo>
                      <a:pt x="678" y="234"/>
                    </a:lnTo>
                    <a:lnTo>
                      <a:pt x="684" y="234"/>
                    </a:lnTo>
                    <a:lnTo>
                      <a:pt x="690" y="234"/>
                    </a:lnTo>
                    <a:lnTo>
                      <a:pt x="696" y="234"/>
                    </a:lnTo>
                    <a:lnTo>
                      <a:pt x="702" y="234"/>
                    </a:lnTo>
                    <a:lnTo>
                      <a:pt x="708" y="234"/>
                    </a:lnTo>
                    <a:lnTo>
                      <a:pt x="714" y="234"/>
                    </a:lnTo>
                    <a:lnTo>
                      <a:pt x="720" y="234"/>
                    </a:lnTo>
                  </a:path>
                </a:pathLst>
              </a:custGeom>
              <a:noFill/>
              <a:ln w="38100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2017" name="Freeform 96"/>
              <p:cNvSpPr>
                <a:spLocks/>
              </p:cNvSpPr>
              <p:nvPr/>
            </p:nvSpPr>
            <p:spPr bwMode="auto">
              <a:xfrm>
                <a:off x="2184" y="2871"/>
                <a:ext cx="640" cy="37"/>
              </a:xfrm>
              <a:custGeom>
                <a:avLst/>
                <a:gdLst>
                  <a:gd name="T0" fmla="*/ 8 w 762"/>
                  <a:gd name="T1" fmla="*/ 0 h 48"/>
                  <a:gd name="T2" fmla="*/ 21 w 762"/>
                  <a:gd name="T3" fmla="*/ 4 h 48"/>
                  <a:gd name="T4" fmla="*/ 34 w 762"/>
                  <a:gd name="T5" fmla="*/ 4 h 48"/>
                  <a:gd name="T6" fmla="*/ 46 w 762"/>
                  <a:gd name="T7" fmla="*/ 4 h 48"/>
                  <a:gd name="T8" fmla="*/ 60 w 762"/>
                  <a:gd name="T9" fmla="*/ 7 h 48"/>
                  <a:gd name="T10" fmla="*/ 72 w 762"/>
                  <a:gd name="T11" fmla="*/ 7 h 48"/>
                  <a:gd name="T12" fmla="*/ 85 w 762"/>
                  <a:gd name="T13" fmla="*/ 11 h 48"/>
                  <a:gd name="T14" fmla="*/ 97 w 762"/>
                  <a:gd name="T15" fmla="*/ 15 h 48"/>
                  <a:gd name="T16" fmla="*/ 110 w 762"/>
                  <a:gd name="T17" fmla="*/ 15 h 48"/>
                  <a:gd name="T18" fmla="*/ 123 w 762"/>
                  <a:gd name="T19" fmla="*/ 18 h 48"/>
                  <a:gd name="T20" fmla="*/ 135 w 762"/>
                  <a:gd name="T21" fmla="*/ 18 h 48"/>
                  <a:gd name="T22" fmla="*/ 148 w 762"/>
                  <a:gd name="T23" fmla="*/ 22 h 48"/>
                  <a:gd name="T24" fmla="*/ 160 w 762"/>
                  <a:gd name="T25" fmla="*/ 22 h 48"/>
                  <a:gd name="T26" fmla="*/ 174 w 762"/>
                  <a:gd name="T27" fmla="*/ 25 h 48"/>
                  <a:gd name="T28" fmla="*/ 186 w 762"/>
                  <a:gd name="T29" fmla="*/ 25 h 48"/>
                  <a:gd name="T30" fmla="*/ 199 w 762"/>
                  <a:gd name="T31" fmla="*/ 25 h 48"/>
                  <a:gd name="T32" fmla="*/ 212 w 762"/>
                  <a:gd name="T33" fmla="*/ 29 h 48"/>
                  <a:gd name="T34" fmla="*/ 224 w 762"/>
                  <a:gd name="T35" fmla="*/ 29 h 48"/>
                  <a:gd name="T36" fmla="*/ 237 w 762"/>
                  <a:gd name="T37" fmla="*/ 29 h 48"/>
                  <a:gd name="T38" fmla="*/ 249 w 762"/>
                  <a:gd name="T39" fmla="*/ 29 h 48"/>
                  <a:gd name="T40" fmla="*/ 262 w 762"/>
                  <a:gd name="T41" fmla="*/ 29 h 48"/>
                  <a:gd name="T42" fmla="*/ 275 w 762"/>
                  <a:gd name="T43" fmla="*/ 29 h 48"/>
                  <a:gd name="T44" fmla="*/ 288 w 762"/>
                  <a:gd name="T45" fmla="*/ 29 h 48"/>
                  <a:gd name="T46" fmla="*/ 301 w 762"/>
                  <a:gd name="T47" fmla="*/ 29 h 48"/>
                  <a:gd name="T48" fmla="*/ 313 w 762"/>
                  <a:gd name="T49" fmla="*/ 29 h 48"/>
                  <a:gd name="T50" fmla="*/ 326 w 762"/>
                  <a:gd name="T51" fmla="*/ 29 h 48"/>
                  <a:gd name="T52" fmla="*/ 338 w 762"/>
                  <a:gd name="T53" fmla="*/ 29 h 48"/>
                  <a:gd name="T54" fmla="*/ 351 w 762"/>
                  <a:gd name="T55" fmla="*/ 29 h 48"/>
                  <a:gd name="T56" fmla="*/ 364 w 762"/>
                  <a:gd name="T57" fmla="*/ 29 h 48"/>
                  <a:gd name="T58" fmla="*/ 377 w 762"/>
                  <a:gd name="T59" fmla="*/ 25 h 48"/>
                  <a:gd name="T60" fmla="*/ 390 w 762"/>
                  <a:gd name="T61" fmla="*/ 25 h 48"/>
                  <a:gd name="T62" fmla="*/ 402 w 762"/>
                  <a:gd name="T63" fmla="*/ 25 h 48"/>
                  <a:gd name="T64" fmla="*/ 415 w 762"/>
                  <a:gd name="T65" fmla="*/ 25 h 48"/>
                  <a:gd name="T66" fmla="*/ 428 w 762"/>
                  <a:gd name="T67" fmla="*/ 25 h 48"/>
                  <a:gd name="T68" fmla="*/ 440 w 762"/>
                  <a:gd name="T69" fmla="*/ 22 h 48"/>
                  <a:gd name="T70" fmla="*/ 453 w 762"/>
                  <a:gd name="T71" fmla="*/ 22 h 48"/>
                  <a:gd name="T72" fmla="*/ 465 w 762"/>
                  <a:gd name="T73" fmla="*/ 22 h 48"/>
                  <a:gd name="T74" fmla="*/ 478 w 762"/>
                  <a:gd name="T75" fmla="*/ 22 h 48"/>
                  <a:gd name="T76" fmla="*/ 491 w 762"/>
                  <a:gd name="T77" fmla="*/ 22 h 48"/>
                  <a:gd name="T78" fmla="*/ 504 w 762"/>
                  <a:gd name="T79" fmla="*/ 22 h 48"/>
                  <a:gd name="T80" fmla="*/ 517 w 762"/>
                  <a:gd name="T81" fmla="*/ 18 h 48"/>
                  <a:gd name="T82" fmla="*/ 529 w 762"/>
                  <a:gd name="T83" fmla="*/ 18 h 4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62"/>
                  <a:gd name="T127" fmla="*/ 0 h 48"/>
                  <a:gd name="T128" fmla="*/ 762 w 762"/>
                  <a:gd name="T129" fmla="*/ 48 h 4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62" h="48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0" y="6"/>
                    </a:lnTo>
                    <a:lnTo>
                      <a:pt x="36" y="6"/>
                    </a:lnTo>
                    <a:lnTo>
                      <a:pt x="42" y="6"/>
                    </a:lnTo>
                    <a:lnTo>
                      <a:pt x="48" y="6"/>
                    </a:lnTo>
                    <a:lnTo>
                      <a:pt x="54" y="6"/>
                    </a:lnTo>
                    <a:lnTo>
                      <a:pt x="60" y="6"/>
                    </a:lnTo>
                    <a:lnTo>
                      <a:pt x="66" y="6"/>
                    </a:lnTo>
                    <a:lnTo>
                      <a:pt x="72" y="12"/>
                    </a:lnTo>
                    <a:lnTo>
                      <a:pt x="78" y="12"/>
                    </a:lnTo>
                    <a:lnTo>
                      <a:pt x="84" y="12"/>
                    </a:lnTo>
                    <a:lnTo>
                      <a:pt x="90" y="12"/>
                    </a:lnTo>
                    <a:lnTo>
                      <a:pt x="96" y="12"/>
                    </a:lnTo>
                    <a:lnTo>
                      <a:pt x="102" y="12"/>
                    </a:lnTo>
                    <a:lnTo>
                      <a:pt x="108" y="18"/>
                    </a:lnTo>
                    <a:lnTo>
                      <a:pt x="114" y="18"/>
                    </a:lnTo>
                    <a:lnTo>
                      <a:pt x="120" y="18"/>
                    </a:lnTo>
                    <a:lnTo>
                      <a:pt x="126" y="18"/>
                    </a:lnTo>
                    <a:lnTo>
                      <a:pt x="132" y="18"/>
                    </a:lnTo>
                    <a:lnTo>
                      <a:pt x="138" y="24"/>
                    </a:lnTo>
                    <a:lnTo>
                      <a:pt x="144" y="24"/>
                    </a:lnTo>
                    <a:lnTo>
                      <a:pt x="150" y="24"/>
                    </a:lnTo>
                    <a:lnTo>
                      <a:pt x="156" y="24"/>
                    </a:lnTo>
                    <a:lnTo>
                      <a:pt x="162" y="24"/>
                    </a:lnTo>
                    <a:lnTo>
                      <a:pt x="168" y="30"/>
                    </a:lnTo>
                    <a:lnTo>
                      <a:pt x="174" y="30"/>
                    </a:lnTo>
                    <a:lnTo>
                      <a:pt x="180" y="30"/>
                    </a:lnTo>
                    <a:lnTo>
                      <a:pt x="186" y="30"/>
                    </a:lnTo>
                    <a:lnTo>
                      <a:pt x="192" y="30"/>
                    </a:lnTo>
                    <a:lnTo>
                      <a:pt x="198" y="30"/>
                    </a:lnTo>
                    <a:lnTo>
                      <a:pt x="204" y="36"/>
                    </a:lnTo>
                    <a:lnTo>
                      <a:pt x="210" y="36"/>
                    </a:lnTo>
                    <a:lnTo>
                      <a:pt x="216" y="36"/>
                    </a:lnTo>
                    <a:lnTo>
                      <a:pt x="222" y="36"/>
                    </a:lnTo>
                    <a:lnTo>
                      <a:pt x="228" y="36"/>
                    </a:lnTo>
                    <a:lnTo>
                      <a:pt x="234" y="36"/>
                    </a:lnTo>
                    <a:lnTo>
                      <a:pt x="240" y="42"/>
                    </a:lnTo>
                    <a:lnTo>
                      <a:pt x="246" y="42"/>
                    </a:lnTo>
                    <a:lnTo>
                      <a:pt x="252" y="42"/>
                    </a:lnTo>
                    <a:lnTo>
                      <a:pt x="258" y="42"/>
                    </a:lnTo>
                    <a:lnTo>
                      <a:pt x="264" y="42"/>
                    </a:lnTo>
                    <a:lnTo>
                      <a:pt x="270" y="42"/>
                    </a:lnTo>
                    <a:lnTo>
                      <a:pt x="276" y="42"/>
                    </a:lnTo>
                    <a:lnTo>
                      <a:pt x="282" y="42"/>
                    </a:lnTo>
                    <a:lnTo>
                      <a:pt x="288" y="48"/>
                    </a:lnTo>
                    <a:lnTo>
                      <a:pt x="294" y="48"/>
                    </a:lnTo>
                    <a:lnTo>
                      <a:pt x="300" y="48"/>
                    </a:lnTo>
                    <a:lnTo>
                      <a:pt x="306" y="48"/>
                    </a:lnTo>
                    <a:lnTo>
                      <a:pt x="312" y="48"/>
                    </a:lnTo>
                    <a:lnTo>
                      <a:pt x="318" y="48"/>
                    </a:lnTo>
                    <a:lnTo>
                      <a:pt x="324" y="48"/>
                    </a:lnTo>
                    <a:lnTo>
                      <a:pt x="330" y="48"/>
                    </a:lnTo>
                    <a:lnTo>
                      <a:pt x="336" y="48"/>
                    </a:lnTo>
                    <a:lnTo>
                      <a:pt x="342" y="48"/>
                    </a:lnTo>
                    <a:lnTo>
                      <a:pt x="348" y="48"/>
                    </a:lnTo>
                    <a:lnTo>
                      <a:pt x="354" y="48"/>
                    </a:lnTo>
                    <a:lnTo>
                      <a:pt x="360" y="48"/>
                    </a:lnTo>
                    <a:lnTo>
                      <a:pt x="366" y="48"/>
                    </a:lnTo>
                    <a:lnTo>
                      <a:pt x="372" y="48"/>
                    </a:lnTo>
                    <a:lnTo>
                      <a:pt x="378" y="48"/>
                    </a:lnTo>
                    <a:lnTo>
                      <a:pt x="384" y="48"/>
                    </a:lnTo>
                    <a:lnTo>
                      <a:pt x="390" y="48"/>
                    </a:lnTo>
                    <a:lnTo>
                      <a:pt x="396" y="48"/>
                    </a:lnTo>
                    <a:lnTo>
                      <a:pt x="402" y="48"/>
                    </a:lnTo>
                    <a:lnTo>
                      <a:pt x="408" y="48"/>
                    </a:lnTo>
                    <a:lnTo>
                      <a:pt x="414" y="48"/>
                    </a:lnTo>
                    <a:lnTo>
                      <a:pt x="420" y="48"/>
                    </a:lnTo>
                    <a:lnTo>
                      <a:pt x="426" y="48"/>
                    </a:lnTo>
                    <a:lnTo>
                      <a:pt x="432" y="48"/>
                    </a:lnTo>
                    <a:lnTo>
                      <a:pt x="438" y="48"/>
                    </a:lnTo>
                    <a:lnTo>
                      <a:pt x="444" y="48"/>
                    </a:lnTo>
                    <a:lnTo>
                      <a:pt x="450" y="48"/>
                    </a:lnTo>
                    <a:lnTo>
                      <a:pt x="456" y="48"/>
                    </a:lnTo>
                    <a:lnTo>
                      <a:pt x="462" y="48"/>
                    </a:lnTo>
                    <a:lnTo>
                      <a:pt x="468" y="48"/>
                    </a:lnTo>
                    <a:lnTo>
                      <a:pt x="474" y="48"/>
                    </a:lnTo>
                    <a:lnTo>
                      <a:pt x="480" y="48"/>
                    </a:lnTo>
                    <a:lnTo>
                      <a:pt x="486" y="48"/>
                    </a:lnTo>
                    <a:lnTo>
                      <a:pt x="492" y="48"/>
                    </a:lnTo>
                    <a:lnTo>
                      <a:pt x="498" y="48"/>
                    </a:lnTo>
                    <a:lnTo>
                      <a:pt x="504" y="48"/>
                    </a:lnTo>
                    <a:lnTo>
                      <a:pt x="510" y="48"/>
                    </a:lnTo>
                    <a:lnTo>
                      <a:pt x="516" y="48"/>
                    </a:lnTo>
                    <a:lnTo>
                      <a:pt x="522" y="48"/>
                    </a:lnTo>
                    <a:lnTo>
                      <a:pt x="528" y="48"/>
                    </a:lnTo>
                    <a:lnTo>
                      <a:pt x="534" y="42"/>
                    </a:lnTo>
                    <a:lnTo>
                      <a:pt x="540" y="42"/>
                    </a:lnTo>
                    <a:lnTo>
                      <a:pt x="546" y="42"/>
                    </a:lnTo>
                    <a:lnTo>
                      <a:pt x="552" y="42"/>
                    </a:lnTo>
                    <a:lnTo>
                      <a:pt x="558" y="42"/>
                    </a:lnTo>
                    <a:lnTo>
                      <a:pt x="564" y="42"/>
                    </a:lnTo>
                    <a:lnTo>
                      <a:pt x="570" y="42"/>
                    </a:lnTo>
                    <a:lnTo>
                      <a:pt x="576" y="42"/>
                    </a:lnTo>
                    <a:lnTo>
                      <a:pt x="582" y="42"/>
                    </a:lnTo>
                    <a:lnTo>
                      <a:pt x="588" y="42"/>
                    </a:lnTo>
                    <a:lnTo>
                      <a:pt x="594" y="42"/>
                    </a:lnTo>
                    <a:lnTo>
                      <a:pt x="600" y="42"/>
                    </a:lnTo>
                    <a:lnTo>
                      <a:pt x="606" y="42"/>
                    </a:lnTo>
                    <a:lnTo>
                      <a:pt x="612" y="36"/>
                    </a:lnTo>
                    <a:lnTo>
                      <a:pt x="618" y="36"/>
                    </a:lnTo>
                    <a:lnTo>
                      <a:pt x="624" y="36"/>
                    </a:lnTo>
                    <a:lnTo>
                      <a:pt x="630" y="36"/>
                    </a:lnTo>
                    <a:lnTo>
                      <a:pt x="636" y="36"/>
                    </a:lnTo>
                    <a:lnTo>
                      <a:pt x="642" y="36"/>
                    </a:lnTo>
                    <a:lnTo>
                      <a:pt x="648" y="36"/>
                    </a:lnTo>
                    <a:lnTo>
                      <a:pt x="654" y="36"/>
                    </a:lnTo>
                    <a:lnTo>
                      <a:pt x="660" y="36"/>
                    </a:lnTo>
                    <a:lnTo>
                      <a:pt x="666" y="36"/>
                    </a:lnTo>
                    <a:lnTo>
                      <a:pt x="672" y="36"/>
                    </a:lnTo>
                    <a:lnTo>
                      <a:pt x="678" y="36"/>
                    </a:lnTo>
                    <a:lnTo>
                      <a:pt x="684" y="36"/>
                    </a:lnTo>
                    <a:lnTo>
                      <a:pt x="690" y="36"/>
                    </a:lnTo>
                    <a:lnTo>
                      <a:pt x="696" y="36"/>
                    </a:lnTo>
                    <a:lnTo>
                      <a:pt x="702" y="36"/>
                    </a:lnTo>
                    <a:lnTo>
                      <a:pt x="708" y="36"/>
                    </a:lnTo>
                    <a:lnTo>
                      <a:pt x="714" y="36"/>
                    </a:lnTo>
                    <a:lnTo>
                      <a:pt x="720" y="36"/>
                    </a:lnTo>
                    <a:lnTo>
                      <a:pt x="726" y="30"/>
                    </a:lnTo>
                    <a:lnTo>
                      <a:pt x="732" y="30"/>
                    </a:lnTo>
                    <a:lnTo>
                      <a:pt x="738" y="30"/>
                    </a:lnTo>
                    <a:lnTo>
                      <a:pt x="744" y="30"/>
                    </a:lnTo>
                    <a:lnTo>
                      <a:pt x="750" y="30"/>
                    </a:lnTo>
                    <a:lnTo>
                      <a:pt x="756" y="30"/>
                    </a:lnTo>
                    <a:lnTo>
                      <a:pt x="762" y="30"/>
                    </a:lnTo>
                  </a:path>
                </a:pathLst>
              </a:custGeom>
              <a:noFill/>
              <a:ln w="38100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2018" name="Freeform 97"/>
              <p:cNvSpPr>
                <a:spLocks/>
              </p:cNvSpPr>
              <p:nvPr/>
            </p:nvSpPr>
            <p:spPr bwMode="auto">
              <a:xfrm>
                <a:off x="2824" y="2894"/>
                <a:ext cx="640" cy="14"/>
              </a:xfrm>
              <a:custGeom>
                <a:avLst/>
                <a:gdLst>
                  <a:gd name="T0" fmla="*/ 8 w 762"/>
                  <a:gd name="T1" fmla="*/ 0 h 18"/>
                  <a:gd name="T2" fmla="*/ 21 w 762"/>
                  <a:gd name="T3" fmla="*/ 0 h 18"/>
                  <a:gd name="T4" fmla="*/ 34 w 762"/>
                  <a:gd name="T5" fmla="*/ 0 h 18"/>
                  <a:gd name="T6" fmla="*/ 46 w 762"/>
                  <a:gd name="T7" fmla="*/ 4 h 18"/>
                  <a:gd name="T8" fmla="*/ 60 w 762"/>
                  <a:gd name="T9" fmla="*/ 4 h 18"/>
                  <a:gd name="T10" fmla="*/ 72 w 762"/>
                  <a:gd name="T11" fmla="*/ 4 h 18"/>
                  <a:gd name="T12" fmla="*/ 85 w 762"/>
                  <a:gd name="T13" fmla="*/ 4 h 18"/>
                  <a:gd name="T14" fmla="*/ 97 w 762"/>
                  <a:gd name="T15" fmla="*/ 4 h 18"/>
                  <a:gd name="T16" fmla="*/ 110 w 762"/>
                  <a:gd name="T17" fmla="*/ 4 h 18"/>
                  <a:gd name="T18" fmla="*/ 123 w 762"/>
                  <a:gd name="T19" fmla="*/ 7 h 18"/>
                  <a:gd name="T20" fmla="*/ 135 w 762"/>
                  <a:gd name="T21" fmla="*/ 7 h 18"/>
                  <a:gd name="T22" fmla="*/ 148 w 762"/>
                  <a:gd name="T23" fmla="*/ 7 h 18"/>
                  <a:gd name="T24" fmla="*/ 160 w 762"/>
                  <a:gd name="T25" fmla="*/ 7 h 18"/>
                  <a:gd name="T26" fmla="*/ 174 w 762"/>
                  <a:gd name="T27" fmla="*/ 7 h 18"/>
                  <a:gd name="T28" fmla="*/ 186 w 762"/>
                  <a:gd name="T29" fmla="*/ 11 h 18"/>
                  <a:gd name="T30" fmla="*/ 199 w 762"/>
                  <a:gd name="T31" fmla="*/ 11 h 18"/>
                  <a:gd name="T32" fmla="*/ 212 w 762"/>
                  <a:gd name="T33" fmla="*/ 11 h 18"/>
                  <a:gd name="T34" fmla="*/ 224 w 762"/>
                  <a:gd name="T35" fmla="*/ 11 h 18"/>
                  <a:gd name="T36" fmla="*/ 237 w 762"/>
                  <a:gd name="T37" fmla="*/ 11 h 18"/>
                  <a:gd name="T38" fmla="*/ 249 w 762"/>
                  <a:gd name="T39" fmla="*/ 11 h 18"/>
                  <a:gd name="T40" fmla="*/ 262 w 762"/>
                  <a:gd name="T41" fmla="*/ 11 h 18"/>
                  <a:gd name="T42" fmla="*/ 275 w 762"/>
                  <a:gd name="T43" fmla="*/ 11 h 18"/>
                  <a:gd name="T44" fmla="*/ 288 w 762"/>
                  <a:gd name="T45" fmla="*/ 11 h 18"/>
                  <a:gd name="T46" fmla="*/ 301 w 762"/>
                  <a:gd name="T47" fmla="*/ 11 h 18"/>
                  <a:gd name="T48" fmla="*/ 313 w 762"/>
                  <a:gd name="T49" fmla="*/ 11 h 18"/>
                  <a:gd name="T50" fmla="*/ 326 w 762"/>
                  <a:gd name="T51" fmla="*/ 11 h 18"/>
                  <a:gd name="T52" fmla="*/ 338 w 762"/>
                  <a:gd name="T53" fmla="*/ 11 h 18"/>
                  <a:gd name="T54" fmla="*/ 351 w 762"/>
                  <a:gd name="T55" fmla="*/ 11 h 18"/>
                  <a:gd name="T56" fmla="*/ 364 w 762"/>
                  <a:gd name="T57" fmla="*/ 11 h 18"/>
                  <a:gd name="T58" fmla="*/ 377 w 762"/>
                  <a:gd name="T59" fmla="*/ 11 h 18"/>
                  <a:gd name="T60" fmla="*/ 390 w 762"/>
                  <a:gd name="T61" fmla="*/ 11 h 18"/>
                  <a:gd name="T62" fmla="*/ 402 w 762"/>
                  <a:gd name="T63" fmla="*/ 11 h 18"/>
                  <a:gd name="T64" fmla="*/ 415 w 762"/>
                  <a:gd name="T65" fmla="*/ 11 h 18"/>
                  <a:gd name="T66" fmla="*/ 428 w 762"/>
                  <a:gd name="T67" fmla="*/ 11 h 18"/>
                  <a:gd name="T68" fmla="*/ 440 w 762"/>
                  <a:gd name="T69" fmla="*/ 11 h 18"/>
                  <a:gd name="T70" fmla="*/ 453 w 762"/>
                  <a:gd name="T71" fmla="*/ 11 h 18"/>
                  <a:gd name="T72" fmla="*/ 465 w 762"/>
                  <a:gd name="T73" fmla="*/ 7 h 18"/>
                  <a:gd name="T74" fmla="*/ 478 w 762"/>
                  <a:gd name="T75" fmla="*/ 7 h 18"/>
                  <a:gd name="T76" fmla="*/ 491 w 762"/>
                  <a:gd name="T77" fmla="*/ 7 h 18"/>
                  <a:gd name="T78" fmla="*/ 504 w 762"/>
                  <a:gd name="T79" fmla="*/ 7 h 18"/>
                  <a:gd name="T80" fmla="*/ 517 w 762"/>
                  <a:gd name="T81" fmla="*/ 7 h 18"/>
                  <a:gd name="T82" fmla="*/ 529 w 762"/>
                  <a:gd name="T83" fmla="*/ 7 h 1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62"/>
                  <a:gd name="T127" fmla="*/ 0 h 18"/>
                  <a:gd name="T128" fmla="*/ 762 w 762"/>
                  <a:gd name="T129" fmla="*/ 18 h 1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62" h="18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0" y="0"/>
                    </a:lnTo>
                    <a:lnTo>
                      <a:pt x="36" y="0"/>
                    </a:lnTo>
                    <a:lnTo>
                      <a:pt x="42" y="0"/>
                    </a:lnTo>
                    <a:lnTo>
                      <a:pt x="48" y="0"/>
                    </a:lnTo>
                    <a:lnTo>
                      <a:pt x="54" y="6"/>
                    </a:lnTo>
                    <a:lnTo>
                      <a:pt x="60" y="6"/>
                    </a:lnTo>
                    <a:lnTo>
                      <a:pt x="66" y="6"/>
                    </a:lnTo>
                    <a:lnTo>
                      <a:pt x="72" y="6"/>
                    </a:lnTo>
                    <a:lnTo>
                      <a:pt x="78" y="6"/>
                    </a:lnTo>
                    <a:lnTo>
                      <a:pt x="84" y="6"/>
                    </a:lnTo>
                    <a:lnTo>
                      <a:pt x="90" y="6"/>
                    </a:lnTo>
                    <a:lnTo>
                      <a:pt x="96" y="6"/>
                    </a:lnTo>
                    <a:lnTo>
                      <a:pt x="102" y="6"/>
                    </a:lnTo>
                    <a:lnTo>
                      <a:pt x="108" y="6"/>
                    </a:lnTo>
                    <a:lnTo>
                      <a:pt x="114" y="6"/>
                    </a:lnTo>
                    <a:lnTo>
                      <a:pt x="120" y="6"/>
                    </a:lnTo>
                    <a:lnTo>
                      <a:pt x="126" y="6"/>
                    </a:lnTo>
                    <a:lnTo>
                      <a:pt x="132" y="6"/>
                    </a:lnTo>
                    <a:lnTo>
                      <a:pt x="138" y="6"/>
                    </a:lnTo>
                    <a:lnTo>
                      <a:pt x="144" y="6"/>
                    </a:lnTo>
                    <a:lnTo>
                      <a:pt x="150" y="6"/>
                    </a:lnTo>
                    <a:lnTo>
                      <a:pt x="156" y="6"/>
                    </a:lnTo>
                    <a:lnTo>
                      <a:pt x="162" y="6"/>
                    </a:lnTo>
                    <a:lnTo>
                      <a:pt x="168" y="6"/>
                    </a:lnTo>
                    <a:lnTo>
                      <a:pt x="174" y="12"/>
                    </a:lnTo>
                    <a:lnTo>
                      <a:pt x="180" y="12"/>
                    </a:lnTo>
                    <a:lnTo>
                      <a:pt x="186" y="12"/>
                    </a:lnTo>
                    <a:lnTo>
                      <a:pt x="192" y="12"/>
                    </a:lnTo>
                    <a:lnTo>
                      <a:pt x="198" y="12"/>
                    </a:lnTo>
                    <a:lnTo>
                      <a:pt x="204" y="12"/>
                    </a:lnTo>
                    <a:lnTo>
                      <a:pt x="210" y="12"/>
                    </a:lnTo>
                    <a:lnTo>
                      <a:pt x="216" y="12"/>
                    </a:lnTo>
                    <a:lnTo>
                      <a:pt x="222" y="12"/>
                    </a:lnTo>
                    <a:lnTo>
                      <a:pt x="228" y="12"/>
                    </a:lnTo>
                    <a:lnTo>
                      <a:pt x="234" y="12"/>
                    </a:lnTo>
                    <a:lnTo>
                      <a:pt x="240" y="12"/>
                    </a:lnTo>
                    <a:lnTo>
                      <a:pt x="246" y="12"/>
                    </a:lnTo>
                    <a:lnTo>
                      <a:pt x="252" y="12"/>
                    </a:lnTo>
                    <a:lnTo>
                      <a:pt x="258" y="12"/>
                    </a:lnTo>
                    <a:lnTo>
                      <a:pt x="264" y="18"/>
                    </a:lnTo>
                    <a:lnTo>
                      <a:pt x="270" y="18"/>
                    </a:lnTo>
                    <a:lnTo>
                      <a:pt x="276" y="18"/>
                    </a:lnTo>
                    <a:lnTo>
                      <a:pt x="282" y="18"/>
                    </a:lnTo>
                    <a:lnTo>
                      <a:pt x="288" y="18"/>
                    </a:lnTo>
                    <a:lnTo>
                      <a:pt x="294" y="18"/>
                    </a:lnTo>
                    <a:lnTo>
                      <a:pt x="300" y="18"/>
                    </a:lnTo>
                    <a:lnTo>
                      <a:pt x="306" y="18"/>
                    </a:lnTo>
                    <a:lnTo>
                      <a:pt x="312" y="18"/>
                    </a:lnTo>
                    <a:lnTo>
                      <a:pt x="318" y="18"/>
                    </a:lnTo>
                    <a:lnTo>
                      <a:pt x="324" y="18"/>
                    </a:lnTo>
                    <a:lnTo>
                      <a:pt x="330" y="18"/>
                    </a:lnTo>
                    <a:lnTo>
                      <a:pt x="336" y="18"/>
                    </a:lnTo>
                    <a:lnTo>
                      <a:pt x="342" y="18"/>
                    </a:lnTo>
                    <a:lnTo>
                      <a:pt x="348" y="18"/>
                    </a:lnTo>
                    <a:lnTo>
                      <a:pt x="354" y="18"/>
                    </a:lnTo>
                    <a:lnTo>
                      <a:pt x="360" y="18"/>
                    </a:lnTo>
                    <a:lnTo>
                      <a:pt x="366" y="18"/>
                    </a:lnTo>
                    <a:lnTo>
                      <a:pt x="372" y="18"/>
                    </a:lnTo>
                    <a:lnTo>
                      <a:pt x="378" y="18"/>
                    </a:lnTo>
                    <a:lnTo>
                      <a:pt x="384" y="18"/>
                    </a:lnTo>
                    <a:lnTo>
                      <a:pt x="390" y="18"/>
                    </a:lnTo>
                    <a:lnTo>
                      <a:pt x="396" y="18"/>
                    </a:lnTo>
                    <a:lnTo>
                      <a:pt x="402" y="18"/>
                    </a:lnTo>
                    <a:lnTo>
                      <a:pt x="408" y="18"/>
                    </a:lnTo>
                    <a:lnTo>
                      <a:pt x="414" y="18"/>
                    </a:lnTo>
                    <a:lnTo>
                      <a:pt x="420" y="18"/>
                    </a:lnTo>
                    <a:lnTo>
                      <a:pt x="426" y="18"/>
                    </a:lnTo>
                    <a:lnTo>
                      <a:pt x="432" y="18"/>
                    </a:lnTo>
                    <a:lnTo>
                      <a:pt x="438" y="18"/>
                    </a:lnTo>
                    <a:lnTo>
                      <a:pt x="444" y="18"/>
                    </a:lnTo>
                    <a:lnTo>
                      <a:pt x="450" y="18"/>
                    </a:lnTo>
                    <a:lnTo>
                      <a:pt x="456" y="18"/>
                    </a:lnTo>
                    <a:lnTo>
                      <a:pt x="462" y="18"/>
                    </a:lnTo>
                    <a:lnTo>
                      <a:pt x="468" y="18"/>
                    </a:lnTo>
                    <a:lnTo>
                      <a:pt x="474" y="18"/>
                    </a:lnTo>
                    <a:lnTo>
                      <a:pt x="480" y="18"/>
                    </a:lnTo>
                    <a:lnTo>
                      <a:pt x="486" y="18"/>
                    </a:lnTo>
                    <a:lnTo>
                      <a:pt x="492" y="18"/>
                    </a:lnTo>
                    <a:lnTo>
                      <a:pt x="498" y="18"/>
                    </a:lnTo>
                    <a:lnTo>
                      <a:pt x="504" y="18"/>
                    </a:lnTo>
                    <a:lnTo>
                      <a:pt x="510" y="18"/>
                    </a:lnTo>
                    <a:lnTo>
                      <a:pt x="516" y="18"/>
                    </a:lnTo>
                    <a:lnTo>
                      <a:pt x="522" y="18"/>
                    </a:lnTo>
                    <a:lnTo>
                      <a:pt x="528" y="18"/>
                    </a:lnTo>
                    <a:lnTo>
                      <a:pt x="534" y="18"/>
                    </a:lnTo>
                    <a:lnTo>
                      <a:pt x="540" y="18"/>
                    </a:lnTo>
                    <a:lnTo>
                      <a:pt x="546" y="18"/>
                    </a:lnTo>
                    <a:lnTo>
                      <a:pt x="552" y="18"/>
                    </a:lnTo>
                    <a:lnTo>
                      <a:pt x="558" y="18"/>
                    </a:lnTo>
                    <a:lnTo>
                      <a:pt x="564" y="18"/>
                    </a:lnTo>
                    <a:lnTo>
                      <a:pt x="570" y="18"/>
                    </a:lnTo>
                    <a:lnTo>
                      <a:pt x="576" y="18"/>
                    </a:lnTo>
                    <a:lnTo>
                      <a:pt x="582" y="18"/>
                    </a:lnTo>
                    <a:lnTo>
                      <a:pt x="588" y="18"/>
                    </a:lnTo>
                    <a:lnTo>
                      <a:pt x="594" y="18"/>
                    </a:lnTo>
                    <a:lnTo>
                      <a:pt x="600" y="18"/>
                    </a:lnTo>
                    <a:lnTo>
                      <a:pt x="606" y="18"/>
                    </a:lnTo>
                    <a:lnTo>
                      <a:pt x="612" y="18"/>
                    </a:lnTo>
                    <a:lnTo>
                      <a:pt x="618" y="18"/>
                    </a:lnTo>
                    <a:lnTo>
                      <a:pt x="624" y="18"/>
                    </a:lnTo>
                    <a:lnTo>
                      <a:pt x="630" y="18"/>
                    </a:lnTo>
                    <a:lnTo>
                      <a:pt x="636" y="18"/>
                    </a:lnTo>
                    <a:lnTo>
                      <a:pt x="642" y="18"/>
                    </a:lnTo>
                    <a:lnTo>
                      <a:pt x="648" y="18"/>
                    </a:lnTo>
                    <a:lnTo>
                      <a:pt x="654" y="12"/>
                    </a:lnTo>
                    <a:lnTo>
                      <a:pt x="660" y="12"/>
                    </a:lnTo>
                    <a:lnTo>
                      <a:pt x="666" y="12"/>
                    </a:lnTo>
                    <a:lnTo>
                      <a:pt x="672" y="12"/>
                    </a:lnTo>
                    <a:lnTo>
                      <a:pt x="678" y="12"/>
                    </a:lnTo>
                    <a:lnTo>
                      <a:pt x="684" y="12"/>
                    </a:lnTo>
                    <a:lnTo>
                      <a:pt x="690" y="12"/>
                    </a:lnTo>
                    <a:lnTo>
                      <a:pt x="696" y="12"/>
                    </a:lnTo>
                    <a:lnTo>
                      <a:pt x="702" y="12"/>
                    </a:lnTo>
                    <a:lnTo>
                      <a:pt x="708" y="12"/>
                    </a:lnTo>
                    <a:lnTo>
                      <a:pt x="714" y="12"/>
                    </a:lnTo>
                    <a:lnTo>
                      <a:pt x="720" y="12"/>
                    </a:lnTo>
                    <a:lnTo>
                      <a:pt x="726" y="12"/>
                    </a:lnTo>
                    <a:lnTo>
                      <a:pt x="732" y="12"/>
                    </a:lnTo>
                    <a:lnTo>
                      <a:pt x="738" y="12"/>
                    </a:lnTo>
                    <a:lnTo>
                      <a:pt x="744" y="12"/>
                    </a:lnTo>
                    <a:lnTo>
                      <a:pt x="750" y="12"/>
                    </a:lnTo>
                    <a:lnTo>
                      <a:pt x="756" y="12"/>
                    </a:lnTo>
                    <a:lnTo>
                      <a:pt x="762" y="12"/>
                    </a:lnTo>
                  </a:path>
                </a:pathLst>
              </a:custGeom>
              <a:noFill/>
              <a:ln w="38100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2019" name="Freeform 98"/>
              <p:cNvSpPr>
                <a:spLocks/>
              </p:cNvSpPr>
              <p:nvPr/>
            </p:nvSpPr>
            <p:spPr bwMode="auto">
              <a:xfrm>
                <a:off x="3464" y="2904"/>
                <a:ext cx="404" cy="9"/>
              </a:xfrm>
              <a:custGeom>
                <a:avLst/>
                <a:gdLst>
                  <a:gd name="T0" fmla="*/ 4 w 480"/>
                  <a:gd name="T1" fmla="*/ 0 h 12"/>
                  <a:gd name="T2" fmla="*/ 13 w 480"/>
                  <a:gd name="T3" fmla="*/ 0 h 12"/>
                  <a:gd name="T4" fmla="*/ 21 w 480"/>
                  <a:gd name="T5" fmla="*/ 0 h 12"/>
                  <a:gd name="T6" fmla="*/ 29 w 480"/>
                  <a:gd name="T7" fmla="*/ 0 h 12"/>
                  <a:gd name="T8" fmla="*/ 38 w 480"/>
                  <a:gd name="T9" fmla="*/ 0 h 12"/>
                  <a:gd name="T10" fmla="*/ 47 w 480"/>
                  <a:gd name="T11" fmla="*/ 0 h 12"/>
                  <a:gd name="T12" fmla="*/ 56 w 480"/>
                  <a:gd name="T13" fmla="*/ 0 h 12"/>
                  <a:gd name="T14" fmla="*/ 64 w 480"/>
                  <a:gd name="T15" fmla="*/ 0 h 12"/>
                  <a:gd name="T16" fmla="*/ 72 w 480"/>
                  <a:gd name="T17" fmla="*/ 0 h 12"/>
                  <a:gd name="T18" fmla="*/ 81 w 480"/>
                  <a:gd name="T19" fmla="*/ 0 h 12"/>
                  <a:gd name="T20" fmla="*/ 89 w 480"/>
                  <a:gd name="T21" fmla="*/ 0 h 12"/>
                  <a:gd name="T22" fmla="*/ 98 w 480"/>
                  <a:gd name="T23" fmla="*/ 0 h 12"/>
                  <a:gd name="T24" fmla="*/ 106 w 480"/>
                  <a:gd name="T25" fmla="*/ 0 h 12"/>
                  <a:gd name="T26" fmla="*/ 114 w 480"/>
                  <a:gd name="T27" fmla="*/ 0 h 12"/>
                  <a:gd name="T28" fmla="*/ 123 w 480"/>
                  <a:gd name="T29" fmla="*/ 0 h 12"/>
                  <a:gd name="T30" fmla="*/ 132 w 480"/>
                  <a:gd name="T31" fmla="*/ 0 h 12"/>
                  <a:gd name="T32" fmla="*/ 141 w 480"/>
                  <a:gd name="T33" fmla="*/ 0 h 12"/>
                  <a:gd name="T34" fmla="*/ 149 w 480"/>
                  <a:gd name="T35" fmla="*/ 0 h 12"/>
                  <a:gd name="T36" fmla="*/ 157 w 480"/>
                  <a:gd name="T37" fmla="*/ 4 h 12"/>
                  <a:gd name="T38" fmla="*/ 166 w 480"/>
                  <a:gd name="T39" fmla="*/ 4 h 12"/>
                  <a:gd name="T40" fmla="*/ 174 w 480"/>
                  <a:gd name="T41" fmla="*/ 4 h 12"/>
                  <a:gd name="T42" fmla="*/ 183 w 480"/>
                  <a:gd name="T43" fmla="*/ 4 h 12"/>
                  <a:gd name="T44" fmla="*/ 191 w 480"/>
                  <a:gd name="T45" fmla="*/ 4 h 12"/>
                  <a:gd name="T46" fmla="*/ 199 w 480"/>
                  <a:gd name="T47" fmla="*/ 4 h 12"/>
                  <a:gd name="T48" fmla="*/ 208 w 480"/>
                  <a:gd name="T49" fmla="*/ 4 h 12"/>
                  <a:gd name="T50" fmla="*/ 217 w 480"/>
                  <a:gd name="T51" fmla="*/ 4 h 12"/>
                  <a:gd name="T52" fmla="*/ 226 w 480"/>
                  <a:gd name="T53" fmla="*/ 4 h 12"/>
                  <a:gd name="T54" fmla="*/ 234 w 480"/>
                  <a:gd name="T55" fmla="*/ 4 h 12"/>
                  <a:gd name="T56" fmla="*/ 242 w 480"/>
                  <a:gd name="T57" fmla="*/ 4 h 12"/>
                  <a:gd name="T58" fmla="*/ 251 w 480"/>
                  <a:gd name="T59" fmla="*/ 4 h 12"/>
                  <a:gd name="T60" fmla="*/ 259 w 480"/>
                  <a:gd name="T61" fmla="*/ 4 h 12"/>
                  <a:gd name="T62" fmla="*/ 268 w 480"/>
                  <a:gd name="T63" fmla="*/ 4 h 12"/>
                  <a:gd name="T64" fmla="*/ 276 w 480"/>
                  <a:gd name="T65" fmla="*/ 4 h 12"/>
                  <a:gd name="T66" fmla="*/ 284 w 480"/>
                  <a:gd name="T67" fmla="*/ 4 h 12"/>
                  <a:gd name="T68" fmla="*/ 293 w 480"/>
                  <a:gd name="T69" fmla="*/ 4 h 12"/>
                  <a:gd name="T70" fmla="*/ 302 w 480"/>
                  <a:gd name="T71" fmla="*/ 4 h 12"/>
                  <a:gd name="T72" fmla="*/ 311 w 480"/>
                  <a:gd name="T73" fmla="*/ 4 h 12"/>
                  <a:gd name="T74" fmla="*/ 319 w 480"/>
                  <a:gd name="T75" fmla="*/ 4 h 12"/>
                  <a:gd name="T76" fmla="*/ 327 w 480"/>
                  <a:gd name="T77" fmla="*/ 4 h 12"/>
                  <a:gd name="T78" fmla="*/ 336 w 480"/>
                  <a:gd name="T79" fmla="*/ 4 h 1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480"/>
                  <a:gd name="T121" fmla="*/ 0 h 12"/>
                  <a:gd name="T122" fmla="*/ 480 w 480"/>
                  <a:gd name="T123" fmla="*/ 12 h 1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480" h="12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0" y="0"/>
                    </a:lnTo>
                    <a:lnTo>
                      <a:pt x="36" y="0"/>
                    </a:lnTo>
                    <a:lnTo>
                      <a:pt x="42" y="0"/>
                    </a:lnTo>
                    <a:lnTo>
                      <a:pt x="48" y="0"/>
                    </a:lnTo>
                    <a:lnTo>
                      <a:pt x="54" y="0"/>
                    </a:lnTo>
                    <a:lnTo>
                      <a:pt x="60" y="0"/>
                    </a:lnTo>
                    <a:lnTo>
                      <a:pt x="66" y="0"/>
                    </a:lnTo>
                    <a:lnTo>
                      <a:pt x="72" y="0"/>
                    </a:lnTo>
                    <a:lnTo>
                      <a:pt x="78" y="0"/>
                    </a:lnTo>
                    <a:lnTo>
                      <a:pt x="84" y="0"/>
                    </a:lnTo>
                    <a:lnTo>
                      <a:pt x="90" y="0"/>
                    </a:lnTo>
                    <a:lnTo>
                      <a:pt x="96" y="0"/>
                    </a:lnTo>
                    <a:lnTo>
                      <a:pt x="102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0" y="0"/>
                    </a:lnTo>
                    <a:lnTo>
                      <a:pt x="126" y="0"/>
                    </a:lnTo>
                    <a:lnTo>
                      <a:pt x="132" y="0"/>
                    </a:lnTo>
                    <a:lnTo>
                      <a:pt x="138" y="0"/>
                    </a:lnTo>
                    <a:lnTo>
                      <a:pt x="144" y="0"/>
                    </a:lnTo>
                    <a:lnTo>
                      <a:pt x="150" y="0"/>
                    </a:lnTo>
                    <a:lnTo>
                      <a:pt x="156" y="0"/>
                    </a:lnTo>
                    <a:lnTo>
                      <a:pt x="162" y="0"/>
                    </a:lnTo>
                    <a:lnTo>
                      <a:pt x="168" y="0"/>
                    </a:lnTo>
                    <a:lnTo>
                      <a:pt x="174" y="0"/>
                    </a:lnTo>
                    <a:lnTo>
                      <a:pt x="180" y="0"/>
                    </a:lnTo>
                    <a:lnTo>
                      <a:pt x="186" y="0"/>
                    </a:lnTo>
                    <a:lnTo>
                      <a:pt x="192" y="0"/>
                    </a:lnTo>
                    <a:lnTo>
                      <a:pt x="198" y="0"/>
                    </a:lnTo>
                    <a:lnTo>
                      <a:pt x="204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6"/>
                    </a:lnTo>
                    <a:lnTo>
                      <a:pt x="228" y="6"/>
                    </a:lnTo>
                    <a:lnTo>
                      <a:pt x="234" y="6"/>
                    </a:lnTo>
                    <a:lnTo>
                      <a:pt x="240" y="6"/>
                    </a:lnTo>
                    <a:lnTo>
                      <a:pt x="246" y="6"/>
                    </a:lnTo>
                    <a:lnTo>
                      <a:pt x="252" y="6"/>
                    </a:lnTo>
                    <a:lnTo>
                      <a:pt x="258" y="6"/>
                    </a:lnTo>
                    <a:lnTo>
                      <a:pt x="264" y="6"/>
                    </a:lnTo>
                    <a:lnTo>
                      <a:pt x="270" y="6"/>
                    </a:lnTo>
                    <a:lnTo>
                      <a:pt x="276" y="6"/>
                    </a:lnTo>
                    <a:lnTo>
                      <a:pt x="282" y="6"/>
                    </a:lnTo>
                    <a:lnTo>
                      <a:pt x="288" y="6"/>
                    </a:lnTo>
                    <a:lnTo>
                      <a:pt x="294" y="6"/>
                    </a:lnTo>
                    <a:lnTo>
                      <a:pt x="300" y="6"/>
                    </a:lnTo>
                    <a:lnTo>
                      <a:pt x="306" y="6"/>
                    </a:lnTo>
                    <a:lnTo>
                      <a:pt x="312" y="6"/>
                    </a:lnTo>
                    <a:lnTo>
                      <a:pt x="318" y="6"/>
                    </a:lnTo>
                    <a:lnTo>
                      <a:pt x="324" y="6"/>
                    </a:lnTo>
                    <a:lnTo>
                      <a:pt x="330" y="6"/>
                    </a:lnTo>
                    <a:lnTo>
                      <a:pt x="336" y="6"/>
                    </a:lnTo>
                    <a:lnTo>
                      <a:pt x="342" y="6"/>
                    </a:lnTo>
                    <a:lnTo>
                      <a:pt x="348" y="6"/>
                    </a:lnTo>
                    <a:lnTo>
                      <a:pt x="354" y="6"/>
                    </a:lnTo>
                    <a:lnTo>
                      <a:pt x="360" y="6"/>
                    </a:lnTo>
                    <a:lnTo>
                      <a:pt x="366" y="6"/>
                    </a:lnTo>
                    <a:lnTo>
                      <a:pt x="372" y="6"/>
                    </a:lnTo>
                    <a:lnTo>
                      <a:pt x="378" y="6"/>
                    </a:lnTo>
                    <a:lnTo>
                      <a:pt x="384" y="6"/>
                    </a:lnTo>
                    <a:lnTo>
                      <a:pt x="390" y="6"/>
                    </a:lnTo>
                    <a:lnTo>
                      <a:pt x="396" y="6"/>
                    </a:lnTo>
                    <a:lnTo>
                      <a:pt x="402" y="6"/>
                    </a:lnTo>
                    <a:lnTo>
                      <a:pt x="408" y="6"/>
                    </a:lnTo>
                    <a:lnTo>
                      <a:pt x="414" y="6"/>
                    </a:lnTo>
                    <a:lnTo>
                      <a:pt x="420" y="6"/>
                    </a:lnTo>
                    <a:lnTo>
                      <a:pt x="426" y="6"/>
                    </a:lnTo>
                    <a:lnTo>
                      <a:pt x="432" y="6"/>
                    </a:lnTo>
                    <a:lnTo>
                      <a:pt x="438" y="6"/>
                    </a:lnTo>
                    <a:lnTo>
                      <a:pt x="444" y="6"/>
                    </a:lnTo>
                    <a:lnTo>
                      <a:pt x="450" y="6"/>
                    </a:lnTo>
                    <a:lnTo>
                      <a:pt x="456" y="6"/>
                    </a:lnTo>
                    <a:lnTo>
                      <a:pt x="462" y="6"/>
                    </a:lnTo>
                    <a:lnTo>
                      <a:pt x="468" y="6"/>
                    </a:lnTo>
                    <a:lnTo>
                      <a:pt x="474" y="6"/>
                    </a:lnTo>
                    <a:lnTo>
                      <a:pt x="480" y="12"/>
                    </a:lnTo>
                  </a:path>
                </a:pathLst>
              </a:custGeom>
              <a:noFill/>
              <a:ln w="38100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2020" name="Freeform 99"/>
              <p:cNvSpPr>
                <a:spLocks/>
              </p:cNvSpPr>
              <p:nvPr/>
            </p:nvSpPr>
            <p:spPr bwMode="auto">
              <a:xfrm>
                <a:off x="1176" y="690"/>
                <a:ext cx="388" cy="2133"/>
              </a:xfrm>
              <a:custGeom>
                <a:avLst/>
                <a:gdLst>
                  <a:gd name="T0" fmla="*/ 8 w 462"/>
                  <a:gd name="T1" fmla="*/ 1681 h 2706"/>
                  <a:gd name="T2" fmla="*/ 21 w 462"/>
                  <a:gd name="T3" fmla="*/ 1677 h 2706"/>
                  <a:gd name="T4" fmla="*/ 34 w 462"/>
                  <a:gd name="T5" fmla="*/ 1674 h 2706"/>
                  <a:gd name="T6" fmla="*/ 46 w 462"/>
                  <a:gd name="T7" fmla="*/ 1666 h 2706"/>
                  <a:gd name="T8" fmla="*/ 60 w 462"/>
                  <a:gd name="T9" fmla="*/ 1659 h 2706"/>
                  <a:gd name="T10" fmla="*/ 72 w 462"/>
                  <a:gd name="T11" fmla="*/ 1647 h 2706"/>
                  <a:gd name="T12" fmla="*/ 81 w 462"/>
                  <a:gd name="T13" fmla="*/ 1636 h 2706"/>
                  <a:gd name="T14" fmla="*/ 89 w 462"/>
                  <a:gd name="T15" fmla="*/ 1625 h 2706"/>
                  <a:gd name="T16" fmla="*/ 97 w 462"/>
                  <a:gd name="T17" fmla="*/ 1610 h 2706"/>
                  <a:gd name="T18" fmla="*/ 106 w 462"/>
                  <a:gd name="T19" fmla="*/ 1599 h 2706"/>
                  <a:gd name="T20" fmla="*/ 110 w 462"/>
                  <a:gd name="T21" fmla="*/ 1580 h 2706"/>
                  <a:gd name="T22" fmla="*/ 118 w 462"/>
                  <a:gd name="T23" fmla="*/ 1558 h 2706"/>
                  <a:gd name="T24" fmla="*/ 123 w 462"/>
                  <a:gd name="T25" fmla="*/ 1532 h 2706"/>
                  <a:gd name="T26" fmla="*/ 131 w 462"/>
                  <a:gd name="T27" fmla="*/ 1502 h 2706"/>
                  <a:gd name="T28" fmla="*/ 139 w 462"/>
                  <a:gd name="T29" fmla="*/ 1461 h 2706"/>
                  <a:gd name="T30" fmla="*/ 144 w 462"/>
                  <a:gd name="T31" fmla="*/ 1413 h 2706"/>
                  <a:gd name="T32" fmla="*/ 152 w 462"/>
                  <a:gd name="T33" fmla="*/ 1349 h 2706"/>
                  <a:gd name="T34" fmla="*/ 156 w 462"/>
                  <a:gd name="T35" fmla="*/ 1271 h 2706"/>
                  <a:gd name="T36" fmla="*/ 165 w 462"/>
                  <a:gd name="T37" fmla="*/ 1167 h 2706"/>
                  <a:gd name="T38" fmla="*/ 174 w 462"/>
                  <a:gd name="T39" fmla="*/ 1033 h 2706"/>
                  <a:gd name="T40" fmla="*/ 178 w 462"/>
                  <a:gd name="T41" fmla="*/ 862 h 2706"/>
                  <a:gd name="T42" fmla="*/ 186 w 462"/>
                  <a:gd name="T43" fmla="*/ 653 h 2706"/>
                  <a:gd name="T44" fmla="*/ 191 w 462"/>
                  <a:gd name="T45" fmla="*/ 410 h 2706"/>
                  <a:gd name="T46" fmla="*/ 199 w 462"/>
                  <a:gd name="T47" fmla="*/ 175 h 2706"/>
                  <a:gd name="T48" fmla="*/ 207 w 462"/>
                  <a:gd name="T49" fmla="*/ 22 h 2706"/>
                  <a:gd name="T50" fmla="*/ 212 w 462"/>
                  <a:gd name="T51" fmla="*/ 15 h 2706"/>
                  <a:gd name="T52" fmla="*/ 220 w 462"/>
                  <a:gd name="T53" fmla="*/ 157 h 2706"/>
                  <a:gd name="T54" fmla="*/ 224 w 462"/>
                  <a:gd name="T55" fmla="*/ 388 h 2706"/>
                  <a:gd name="T56" fmla="*/ 233 w 462"/>
                  <a:gd name="T57" fmla="*/ 630 h 2706"/>
                  <a:gd name="T58" fmla="*/ 241 w 462"/>
                  <a:gd name="T59" fmla="*/ 847 h 2706"/>
                  <a:gd name="T60" fmla="*/ 245 w 462"/>
                  <a:gd name="T61" fmla="*/ 1026 h 2706"/>
                  <a:gd name="T62" fmla="*/ 254 w 462"/>
                  <a:gd name="T63" fmla="*/ 1163 h 2706"/>
                  <a:gd name="T64" fmla="*/ 262 w 462"/>
                  <a:gd name="T65" fmla="*/ 1268 h 2706"/>
                  <a:gd name="T66" fmla="*/ 266 w 462"/>
                  <a:gd name="T67" fmla="*/ 1353 h 2706"/>
                  <a:gd name="T68" fmla="*/ 275 w 462"/>
                  <a:gd name="T69" fmla="*/ 1416 h 2706"/>
                  <a:gd name="T70" fmla="*/ 280 w 462"/>
                  <a:gd name="T71" fmla="*/ 1469 h 2706"/>
                  <a:gd name="T72" fmla="*/ 288 w 462"/>
                  <a:gd name="T73" fmla="*/ 1509 h 2706"/>
                  <a:gd name="T74" fmla="*/ 296 w 462"/>
                  <a:gd name="T75" fmla="*/ 1539 h 2706"/>
                  <a:gd name="T76" fmla="*/ 301 w 462"/>
                  <a:gd name="T77" fmla="*/ 1565 h 2706"/>
                  <a:gd name="T78" fmla="*/ 309 w 462"/>
                  <a:gd name="T79" fmla="*/ 1588 h 2706"/>
                  <a:gd name="T80" fmla="*/ 313 w 462"/>
                  <a:gd name="T81" fmla="*/ 1603 h 2706"/>
                  <a:gd name="T82" fmla="*/ 326 w 462"/>
                  <a:gd name="T83" fmla="*/ 1618 h 270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62"/>
                  <a:gd name="T127" fmla="*/ 0 h 2706"/>
                  <a:gd name="T128" fmla="*/ 462 w 462"/>
                  <a:gd name="T129" fmla="*/ 2706 h 270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62" h="2706">
                    <a:moveTo>
                      <a:pt x="0" y="2706"/>
                    </a:moveTo>
                    <a:lnTo>
                      <a:pt x="6" y="2706"/>
                    </a:lnTo>
                    <a:lnTo>
                      <a:pt x="12" y="2706"/>
                    </a:lnTo>
                    <a:lnTo>
                      <a:pt x="18" y="2700"/>
                    </a:lnTo>
                    <a:lnTo>
                      <a:pt x="24" y="2700"/>
                    </a:lnTo>
                    <a:lnTo>
                      <a:pt x="30" y="2700"/>
                    </a:lnTo>
                    <a:lnTo>
                      <a:pt x="36" y="2700"/>
                    </a:lnTo>
                    <a:lnTo>
                      <a:pt x="42" y="2694"/>
                    </a:lnTo>
                    <a:lnTo>
                      <a:pt x="48" y="2694"/>
                    </a:lnTo>
                    <a:lnTo>
                      <a:pt x="54" y="2688"/>
                    </a:lnTo>
                    <a:lnTo>
                      <a:pt x="60" y="2688"/>
                    </a:lnTo>
                    <a:lnTo>
                      <a:pt x="66" y="2682"/>
                    </a:lnTo>
                    <a:lnTo>
                      <a:pt x="72" y="2682"/>
                    </a:lnTo>
                    <a:lnTo>
                      <a:pt x="78" y="2676"/>
                    </a:lnTo>
                    <a:lnTo>
                      <a:pt x="84" y="2670"/>
                    </a:lnTo>
                    <a:lnTo>
                      <a:pt x="90" y="2664"/>
                    </a:lnTo>
                    <a:lnTo>
                      <a:pt x="96" y="2658"/>
                    </a:lnTo>
                    <a:lnTo>
                      <a:pt x="102" y="2652"/>
                    </a:lnTo>
                    <a:lnTo>
                      <a:pt x="108" y="2646"/>
                    </a:lnTo>
                    <a:lnTo>
                      <a:pt x="114" y="2640"/>
                    </a:lnTo>
                    <a:lnTo>
                      <a:pt x="114" y="2634"/>
                    </a:lnTo>
                    <a:lnTo>
                      <a:pt x="120" y="2628"/>
                    </a:lnTo>
                    <a:lnTo>
                      <a:pt x="126" y="2622"/>
                    </a:lnTo>
                    <a:lnTo>
                      <a:pt x="126" y="2616"/>
                    </a:lnTo>
                    <a:lnTo>
                      <a:pt x="132" y="2610"/>
                    </a:lnTo>
                    <a:lnTo>
                      <a:pt x="132" y="2604"/>
                    </a:lnTo>
                    <a:lnTo>
                      <a:pt x="138" y="2592"/>
                    </a:lnTo>
                    <a:lnTo>
                      <a:pt x="144" y="2586"/>
                    </a:lnTo>
                    <a:lnTo>
                      <a:pt x="144" y="2580"/>
                    </a:lnTo>
                    <a:lnTo>
                      <a:pt x="150" y="2574"/>
                    </a:lnTo>
                    <a:lnTo>
                      <a:pt x="150" y="2562"/>
                    </a:lnTo>
                    <a:lnTo>
                      <a:pt x="156" y="2556"/>
                    </a:lnTo>
                    <a:lnTo>
                      <a:pt x="156" y="2544"/>
                    </a:lnTo>
                    <a:lnTo>
                      <a:pt x="162" y="2532"/>
                    </a:lnTo>
                    <a:lnTo>
                      <a:pt x="162" y="2520"/>
                    </a:lnTo>
                    <a:lnTo>
                      <a:pt x="168" y="2508"/>
                    </a:lnTo>
                    <a:lnTo>
                      <a:pt x="168" y="2496"/>
                    </a:lnTo>
                    <a:lnTo>
                      <a:pt x="174" y="2484"/>
                    </a:lnTo>
                    <a:lnTo>
                      <a:pt x="174" y="2466"/>
                    </a:lnTo>
                    <a:lnTo>
                      <a:pt x="180" y="2454"/>
                    </a:lnTo>
                    <a:lnTo>
                      <a:pt x="186" y="2436"/>
                    </a:lnTo>
                    <a:lnTo>
                      <a:pt x="186" y="2418"/>
                    </a:lnTo>
                    <a:lnTo>
                      <a:pt x="192" y="2400"/>
                    </a:lnTo>
                    <a:lnTo>
                      <a:pt x="192" y="2376"/>
                    </a:lnTo>
                    <a:lnTo>
                      <a:pt x="198" y="2352"/>
                    </a:lnTo>
                    <a:lnTo>
                      <a:pt x="198" y="2328"/>
                    </a:lnTo>
                    <a:lnTo>
                      <a:pt x="204" y="2304"/>
                    </a:lnTo>
                    <a:lnTo>
                      <a:pt x="204" y="2274"/>
                    </a:lnTo>
                    <a:lnTo>
                      <a:pt x="210" y="2244"/>
                    </a:lnTo>
                    <a:lnTo>
                      <a:pt x="210" y="2214"/>
                    </a:lnTo>
                    <a:lnTo>
                      <a:pt x="216" y="2172"/>
                    </a:lnTo>
                    <a:lnTo>
                      <a:pt x="216" y="2136"/>
                    </a:lnTo>
                    <a:lnTo>
                      <a:pt x="222" y="2094"/>
                    </a:lnTo>
                    <a:lnTo>
                      <a:pt x="222" y="2046"/>
                    </a:lnTo>
                    <a:lnTo>
                      <a:pt x="228" y="1992"/>
                    </a:lnTo>
                    <a:lnTo>
                      <a:pt x="234" y="1938"/>
                    </a:lnTo>
                    <a:lnTo>
                      <a:pt x="234" y="1878"/>
                    </a:lnTo>
                    <a:lnTo>
                      <a:pt x="240" y="1812"/>
                    </a:lnTo>
                    <a:lnTo>
                      <a:pt x="240" y="1740"/>
                    </a:lnTo>
                    <a:lnTo>
                      <a:pt x="246" y="1662"/>
                    </a:lnTo>
                    <a:lnTo>
                      <a:pt x="246" y="1578"/>
                    </a:lnTo>
                    <a:lnTo>
                      <a:pt x="252" y="1488"/>
                    </a:lnTo>
                    <a:lnTo>
                      <a:pt x="252" y="1386"/>
                    </a:lnTo>
                    <a:lnTo>
                      <a:pt x="258" y="1284"/>
                    </a:lnTo>
                    <a:lnTo>
                      <a:pt x="258" y="1170"/>
                    </a:lnTo>
                    <a:lnTo>
                      <a:pt x="264" y="1050"/>
                    </a:lnTo>
                    <a:lnTo>
                      <a:pt x="264" y="924"/>
                    </a:lnTo>
                    <a:lnTo>
                      <a:pt x="270" y="792"/>
                    </a:lnTo>
                    <a:lnTo>
                      <a:pt x="270" y="660"/>
                    </a:lnTo>
                    <a:lnTo>
                      <a:pt x="276" y="528"/>
                    </a:lnTo>
                    <a:lnTo>
                      <a:pt x="282" y="402"/>
                    </a:lnTo>
                    <a:lnTo>
                      <a:pt x="282" y="282"/>
                    </a:lnTo>
                    <a:lnTo>
                      <a:pt x="288" y="180"/>
                    </a:lnTo>
                    <a:lnTo>
                      <a:pt x="288" y="96"/>
                    </a:lnTo>
                    <a:lnTo>
                      <a:pt x="294" y="36"/>
                    </a:lnTo>
                    <a:lnTo>
                      <a:pt x="294" y="6"/>
                    </a:lnTo>
                    <a:lnTo>
                      <a:pt x="300" y="0"/>
                    </a:lnTo>
                    <a:lnTo>
                      <a:pt x="300" y="24"/>
                    </a:lnTo>
                    <a:lnTo>
                      <a:pt x="306" y="78"/>
                    </a:lnTo>
                    <a:lnTo>
                      <a:pt x="306" y="156"/>
                    </a:lnTo>
                    <a:lnTo>
                      <a:pt x="312" y="252"/>
                    </a:lnTo>
                    <a:lnTo>
                      <a:pt x="312" y="366"/>
                    </a:lnTo>
                    <a:lnTo>
                      <a:pt x="318" y="492"/>
                    </a:lnTo>
                    <a:lnTo>
                      <a:pt x="318" y="624"/>
                    </a:lnTo>
                    <a:lnTo>
                      <a:pt x="324" y="756"/>
                    </a:lnTo>
                    <a:lnTo>
                      <a:pt x="330" y="888"/>
                    </a:lnTo>
                    <a:lnTo>
                      <a:pt x="330" y="1014"/>
                    </a:lnTo>
                    <a:lnTo>
                      <a:pt x="336" y="1140"/>
                    </a:lnTo>
                    <a:lnTo>
                      <a:pt x="336" y="1254"/>
                    </a:lnTo>
                    <a:lnTo>
                      <a:pt x="342" y="1362"/>
                    </a:lnTo>
                    <a:lnTo>
                      <a:pt x="342" y="1464"/>
                    </a:lnTo>
                    <a:lnTo>
                      <a:pt x="348" y="1560"/>
                    </a:lnTo>
                    <a:lnTo>
                      <a:pt x="348" y="1650"/>
                    </a:lnTo>
                    <a:lnTo>
                      <a:pt x="354" y="1728"/>
                    </a:lnTo>
                    <a:lnTo>
                      <a:pt x="354" y="1800"/>
                    </a:lnTo>
                    <a:lnTo>
                      <a:pt x="360" y="1872"/>
                    </a:lnTo>
                    <a:lnTo>
                      <a:pt x="360" y="1932"/>
                    </a:lnTo>
                    <a:lnTo>
                      <a:pt x="366" y="1992"/>
                    </a:lnTo>
                    <a:lnTo>
                      <a:pt x="372" y="2040"/>
                    </a:lnTo>
                    <a:lnTo>
                      <a:pt x="372" y="2088"/>
                    </a:lnTo>
                    <a:lnTo>
                      <a:pt x="378" y="2136"/>
                    </a:lnTo>
                    <a:lnTo>
                      <a:pt x="378" y="2178"/>
                    </a:lnTo>
                    <a:lnTo>
                      <a:pt x="384" y="2214"/>
                    </a:lnTo>
                    <a:lnTo>
                      <a:pt x="384" y="2250"/>
                    </a:lnTo>
                    <a:lnTo>
                      <a:pt x="390" y="2280"/>
                    </a:lnTo>
                    <a:lnTo>
                      <a:pt x="390" y="2310"/>
                    </a:lnTo>
                    <a:lnTo>
                      <a:pt x="396" y="2340"/>
                    </a:lnTo>
                    <a:lnTo>
                      <a:pt x="396" y="2364"/>
                    </a:lnTo>
                    <a:lnTo>
                      <a:pt x="402" y="2388"/>
                    </a:lnTo>
                    <a:lnTo>
                      <a:pt x="402" y="2406"/>
                    </a:lnTo>
                    <a:lnTo>
                      <a:pt x="408" y="2430"/>
                    </a:lnTo>
                    <a:lnTo>
                      <a:pt x="408" y="2448"/>
                    </a:lnTo>
                    <a:lnTo>
                      <a:pt x="414" y="2466"/>
                    </a:lnTo>
                    <a:lnTo>
                      <a:pt x="420" y="2478"/>
                    </a:lnTo>
                    <a:lnTo>
                      <a:pt x="420" y="2496"/>
                    </a:lnTo>
                    <a:lnTo>
                      <a:pt x="426" y="2508"/>
                    </a:lnTo>
                    <a:lnTo>
                      <a:pt x="426" y="2520"/>
                    </a:lnTo>
                    <a:lnTo>
                      <a:pt x="432" y="2532"/>
                    </a:lnTo>
                    <a:lnTo>
                      <a:pt x="432" y="2544"/>
                    </a:lnTo>
                    <a:lnTo>
                      <a:pt x="438" y="2556"/>
                    </a:lnTo>
                    <a:lnTo>
                      <a:pt x="438" y="2562"/>
                    </a:lnTo>
                    <a:lnTo>
                      <a:pt x="444" y="2574"/>
                    </a:lnTo>
                    <a:lnTo>
                      <a:pt x="444" y="2580"/>
                    </a:lnTo>
                    <a:lnTo>
                      <a:pt x="450" y="2586"/>
                    </a:lnTo>
                    <a:lnTo>
                      <a:pt x="450" y="2592"/>
                    </a:lnTo>
                    <a:lnTo>
                      <a:pt x="462" y="2604"/>
                    </a:lnTo>
                    <a:lnTo>
                      <a:pt x="456" y="2604"/>
                    </a:lnTo>
                    <a:lnTo>
                      <a:pt x="462" y="2604"/>
                    </a:lnTo>
                  </a:path>
                </a:pathLst>
              </a:custGeom>
              <a:noFill/>
              <a:ln w="38100" cmpd="sng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2021" name="Freeform 100"/>
              <p:cNvSpPr>
                <a:spLocks/>
              </p:cNvSpPr>
              <p:nvPr/>
            </p:nvSpPr>
            <p:spPr bwMode="auto">
              <a:xfrm>
                <a:off x="1564" y="2738"/>
                <a:ext cx="625" cy="147"/>
              </a:xfrm>
              <a:custGeom>
                <a:avLst/>
                <a:gdLst>
                  <a:gd name="T0" fmla="*/ 8 w 744"/>
                  <a:gd name="T1" fmla="*/ 7 h 186"/>
                  <a:gd name="T2" fmla="*/ 21 w 744"/>
                  <a:gd name="T3" fmla="*/ 0 h 186"/>
                  <a:gd name="T4" fmla="*/ 34 w 744"/>
                  <a:gd name="T5" fmla="*/ 0 h 186"/>
                  <a:gd name="T6" fmla="*/ 46 w 744"/>
                  <a:gd name="T7" fmla="*/ 11 h 186"/>
                  <a:gd name="T8" fmla="*/ 50 w 744"/>
                  <a:gd name="T9" fmla="*/ 22 h 186"/>
                  <a:gd name="T10" fmla="*/ 60 w 744"/>
                  <a:gd name="T11" fmla="*/ 34 h 186"/>
                  <a:gd name="T12" fmla="*/ 76 w 744"/>
                  <a:gd name="T13" fmla="*/ 49 h 186"/>
                  <a:gd name="T14" fmla="*/ 85 w 744"/>
                  <a:gd name="T15" fmla="*/ 60 h 186"/>
                  <a:gd name="T16" fmla="*/ 97 w 744"/>
                  <a:gd name="T17" fmla="*/ 67 h 186"/>
                  <a:gd name="T18" fmla="*/ 110 w 744"/>
                  <a:gd name="T19" fmla="*/ 79 h 186"/>
                  <a:gd name="T20" fmla="*/ 123 w 744"/>
                  <a:gd name="T21" fmla="*/ 82 h 186"/>
                  <a:gd name="T22" fmla="*/ 135 w 744"/>
                  <a:gd name="T23" fmla="*/ 90 h 186"/>
                  <a:gd name="T24" fmla="*/ 148 w 744"/>
                  <a:gd name="T25" fmla="*/ 94 h 186"/>
                  <a:gd name="T26" fmla="*/ 161 w 744"/>
                  <a:gd name="T27" fmla="*/ 97 h 186"/>
                  <a:gd name="T28" fmla="*/ 174 w 744"/>
                  <a:gd name="T29" fmla="*/ 97 h 186"/>
                  <a:gd name="T30" fmla="*/ 186 w 744"/>
                  <a:gd name="T31" fmla="*/ 101 h 186"/>
                  <a:gd name="T32" fmla="*/ 199 w 744"/>
                  <a:gd name="T33" fmla="*/ 105 h 186"/>
                  <a:gd name="T34" fmla="*/ 212 w 744"/>
                  <a:gd name="T35" fmla="*/ 105 h 186"/>
                  <a:gd name="T36" fmla="*/ 224 w 744"/>
                  <a:gd name="T37" fmla="*/ 109 h 186"/>
                  <a:gd name="T38" fmla="*/ 237 w 744"/>
                  <a:gd name="T39" fmla="*/ 109 h 186"/>
                  <a:gd name="T40" fmla="*/ 249 w 744"/>
                  <a:gd name="T41" fmla="*/ 109 h 186"/>
                  <a:gd name="T42" fmla="*/ 263 w 744"/>
                  <a:gd name="T43" fmla="*/ 109 h 186"/>
                  <a:gd name="T44" fmla="*/ 276 w 744"/>
                  <a:gd name="T45" fmla="*/ 112 h 186"/>
                  <a:gd name="T46" fmla="*/ 288 w 744"/>
                  <a:gd name="T47" fmla="*/ 112 h 186"/>
                  <a:gd name="T48" fmla="*/ 301 w 744"/>
                  <a:gd name="T49" fmla="*/ 112 h 186"/>
                  <a:gd name="T50" fmla="*/ 313 w 744"/>
                  <a:gd name="T51" fmla="*/ 112 h 186"/>
                  <a:gd name="T52" fmla="*/ 326 w 744"/>
                  <a:gd name="T53" fmla="*/ 112 h 186"/>
                  <a:gd name="T54" fmla="*/ 339 w 744"/>
                  <a:gd name="T55" fmla="*/ 112 h 186"/>
                  <a:gd name="T56" fmla="*/ 351 w 744"/>
                  <a:gd name="T57" fmla="*/ 112 h 186"/>
                  <a:gd name="T58" fmla="*/ 364 w 744"/>
                  <a:gd name="T59" fmla="*/ 112 h 186"/>
                  <a:gd name="T60" fmla="*/ 377 w 744"/>
                  <a:gd name="T61" fmla="*/ 112 h 186"/>
                  <a:gd name="T62" fmla="*/ 390 w 744"/>
                  <a:gd name="T63" fmla="*/ 112 h 186"/>
                  <a:gd name="T64" fmla="*/ 402 w 744"/>
                  <a:gd name="T65" fmla="*/ 109 h 186"/>
                  <a:gd name="T66" fmla="*/ 415 w 744"/>
                  <a:gd name="T67" fmla="*/ 109 h 186"/>
                  <a:gd name="T68" fmla="*/ 428 w 744"/>
                  <a:gd name="T69" fmla="*/ 105 h 186"/>
                  <a:gd name="T70" fmla="*/ 440 w 744"/>
                  <a:gd name="T71" fmla="*/ 105 h 186"/>
                  <a:gd name="T72" fmla="*/ 453 w 744"/>
                  <a:gd name="T73" fmla="*/ 109 h 186"/>
                  <a:gd name="T74" fmla="*/ 465 w 744"/>
                  <a:gd name="T75" fmla="*/ 112 h 186"/>
                  <a:gd name="T76" fmla="*/ 479 w 744"/>
                  <a:gd name="T77" fmla="*/ 116 h 186"/>
                  <a:gd name="T78" fmla="*/ 491 w 744"/>
                  <a:gd name="T79" fmla="*/ 112 h 186"/>
                  <a:gd name="T80" fmla="*/ 504 w 744"/>
                  <a:gd name="T81" fmla="*/ 109 h 186"/>
                  <a:gd name="T82" fmla="*/ 517 w 744"/>
                  <a:gd name="T83" fmla="*/ 105 h 18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44"/>
                  <a:gd name="T127" fmla="*/ 0 h 186"/>
                  <a:gd name="T128" fmla="*/ 744 w 744"/>
                  <a:gd name="T129" fmla="*/ 186 h 18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44" h="186">
                    <a:moveTo>
                      <a:pt x="0" y="6"/>
                    </a:moveTo>
                    <a:lnTo>
                      <a:pt x="6" y="12"/>
                    </a:lnTo>
                    <a:lnTo>
                      <a:pt x="12" y="12"/>
                    </a:lnTo>
                    <a:lnTo>
                      <a:pt x="18" y="12"/>
                    </a:lnTo>
                    <a:lnTo>
                      <a:pt x="24" y="6"/>
                    </a:lnTo>
                    <a:lnTo>
                      <a:pt x="30" y="0"/>
                    </a:lnTo>
                    <a:lnTo>
                      <a:pt x="36" y="0"/>
                    </a:lnTo>
                    <a:lnTo>
                      <a:pt x="42" y="0"/>
                    </a:lnTo>
                    <a:lnTo>
                      <a:pt x="48" y="0"/>
                    </a:lnTo>
                    <a:lnTo>
                      <a:pt x="54" y="6"/>
                    </a:lnTo>
                    <a:lnTo>
                      <a:pt x="60" y="12"/>
                    </a:lnTo>
                    <a:lnTo>
                      <a:pt x="66" y="18"/>
                    </a:lnTo>
                    <a:lnTo>
                      <a:pt x="66" y="24"/>
                    </a:lnTo>
                    <a:lnTo>
                      <a:pt x="72" y="30"/>
                    </a:lnTo>
                    <a:lnTo>
                      <a:pt x="72" y="36"/>
                    </a:lnTo>
                    <a:lnTo>
                      <a:pt x="78" y="42"/>
                    </a:lnTo>
                    <a:lnTo>
                      <a:pt x="84" y="48"/>
                    </a:lnTo>
                    <a:lnTo>
                      <a:pt x="84" y="54"/>
                    </a:lnTo>
                    <a:lnTo>
                      <a:pt x="90" y="60"/>
                    </a:lnTo>
                    <a:lnTo>
                      <a:pt x="96" y="66"/>
                    </a:lnTo>
                    <a:lnTo>
                      <a:pt x="108" y="78"/>
                    </a:lnTo>
                    <a:lnTo>
                      <a:pt x="108" y="84"/>
                    </a:lnTo>
                    <a:lnTo>
                      <a:pt x="114" y="90"/>
                    </a:lnTo>
                    <a:lnTo>
                      <a:pt x="120" y="96"/>
                    </a:lnTo>
                    <a:lnTo>
                      <a:pt x="126" y="102"/>
                    </a:lnTo>
                    <a:lnTo>
                      <a:pt x="132" y="108"/>
                    </a:lnTo>
                    <a:lnTo>
                      <a:pt x="138" y="108"/>
                    </a:lnTo>
                    <a:lnTo>
                      <a:pt x="144" y="114"/>
                    </a:lnTo>
                    <a:lnTo>
                      <a:pt x="150" y="120"/>
                    </a:lnTo>
                    <a:lnTo>
                      <a:pt x="156" y="126"/>
                    </a:lnTo>
                    <a:lnTo>
                      <a:pt x="162" y="126"/>
                    </a:lnTo>
                    <a:lnTo>
                      <a:pt x="168" y="132"/>
                    </a:lnTo>
                    <a:lnTo>
                      <a:pt x="174" y="132"/>
                    </a:lnTo>
                    <a:lnTo>
                      <a:pt x="180" y="138"/>
                    </a:lnTo>
                    <a:lnTo>
                      <a:pt x="186" y="138"/>
                    </a:lnTo>
                    <a:lnTo>
                      <a:pt x="192" y="144"/>
                    </a:lnTo>
                    <a:lnTo>
                      <a:pt x="198" y="144"/>
                    </a:lnTo>
                    <a:lnTo>
                      <a:pt x="204" y="144"/>
                    </a:lnTo>
                    <a:lnTo>
                      <a:pt x="210" y="150"/>
                    </a:lnTo>
                    <a:lnTo>
                      <a:pt x="216" y="150"/>
                    </a:lnTo>
                    <a:lnTo>
                      <a:pt x="222" y="150"/>
                    </a:lnTo>
                    <a:lnTo>
                      <a:pt x="228" y="156"/>
                    </a:lnTo>
                    <a:lnTo>
                      <a:pt x="234" y="156"/>
                    </a:lnTo>
                    <a:lnTo>
                      <a:pt x="240" y="156"/>
                    </a:lnTo>
                    <a:lnTo>
                      <a:pt x="246" y="156"/>
                    </a:lnTo>
                    <a:lnTo>
                      <a:pt x="252" y="162"/>
                    </a:lnTo>
                    <a:lnTo>
                      <a:pt x="258" y="162"/>
                    </a:lnTo>
                    <a:lnTo>
                      <a:pt x="264" y="162"/>
                    </a:lnTo>
                    <a:lnTo>
                      <a:pt x="270" y="162"/>
                    </a:lnTo>
                    <a:lnTo>
                      <a:pt x="276" y="162"/>
                    </a:lnTo>
                    <a:lnTo>
                      <a:pt x="282" y="168"/>
                    </a:lnTo>
                    <a:lnTo>
                      <a:pt x="288" y="168"/>
                    </a:lnTo>
                    <a:lnTo>
                      <a:pt x="294" y="168"/>
                    </a:lnTo>
                    <a:lnTo>
                      <a:pt x="300" y="168"/>
                    </a:lnTo>
                    <a:lnTo>
                      <a:pt x="306" y="168"/>
                    </a:lnTo>
                    <a:lnTo>
                      <a:pt x="312" y="168"/>
                    </a:lnTo>
                    <a:lnTo>
                      <a:pt x="318" y="174"/>
                    </a:lnTo>
                    <a:lnTo>
                      <a:pt x="324" y="174"/>
                    </a:lnTo>
                    <a:lnTo>
                      <a:pt x="330" y="174"/>
                    </a:lnTo>
                    <a:lnTo>
                      <a:pt x="336" y="174"/>
                    </a:lnTo>
                    <a:lnTo>
                      <a:pt x="342" y="174"/>
                    </a:lnTo>
                    <a:lnTo>
                      <a:pt x="348" y="174"/>
                    </a:lnTo>
                    <a:lnTo>
                      <a:pt x="354" y="174"/>
                    </a:lnTo>
                    <a:lnTo>
                      <a:pt x="360" y="174"/>
                    </a:lnTo>
                    <a:lnTo>
                      <a:pt x="366" y="174"/>
                    </a:lnTo>
                    <a:lnTo>
                      <a:pt x="372" y="174"/>
                    </a:lnTo>
                    <a:lnTo>
                      <a:pt x="378" y="180"/>
                    </a:lnTo>
                    <a:lnTo>
                      <a:pt x="384" y="180"/>
                    </a:lnTo>
                    <a:lnTo>
                      <a:pt x="390" y="180"/>
                    </a:lnTo>
                    <a:lnTo>
                      <a:pt x="396" y="180"/>
                    </a:lnTo>
                    <a:lnTo>
                      <a:pt x="402" y="180"/>
                    </a:lnTo>
                    <a:lnTo>
                      <a:pt x="408" y="180"/>
                    </a:lnTo>
                    <a:lnTo>
                      <a:pt x="414" y="180"/>
                    </a:lnTo>
                    <a:lnTo>
                      <a:pt x="420" y="180"/>
                    </a:lnTo>
                    <a:lnTo>
                      <a:pt x="426" y="180"/>
                    </a:lnTo>
                    <a:lnTo>
                      <a:pt x="432" y="180"/>
                    </a:lnTo>
                    <a:lnTo>
                      <a:pt x="438" y="180"/>
                    </a:lnTo>
                    <a:lnTo>
                      <a:pt x="444" y="180"/>
                    </a:lnTo>
                    <a:lnTo>
                      <a:pt x="450" y="180"/>
                    </a:lnTo>
                    <a:lnTo>
                      <a:pt x="456" y="180"/>
                    </a:lnTo>
                    <a:lnTo>
                      <a:pt x="462" y="180"/>
                    </a:lnTo>
                    <a:lnTo>
                      <a:pt x="468" y="180"/>
                    </a:lnTo>
                    <a:lnTo>
                      <a:pt x="474" y="180"/>
                    </a:lnTo>
                    <a:lnTo>
                      <a:pt x="480" y="180"/>
                    </a:lnTo>
                    <a:lnTo>
                      <a:pt x="486" y="180"/>
                    </a:lnTo>
                    <a:lnTo>
                      <a:pt x="492" y="180"/>
                    </a:lnTo>
                    <a:lnTo>
                      <a:pt x="498" y="180"/>
                    </a:lnTo>
                    <a:lnTo>
                      <a:pt x="504" y="180"/>
                    </a:lnTo>
                    <a:lnTo>
                      <a:pt x="510" y="180"/>
                    </a:lnTo>
                    <a:lnTo>
                      <a:pt x="516" y="180"/>
                    </a:lnTo>
                    <a:lnTo>
                      <a:pt x="522" y="180"/>
                    </a:lnTo>
                    <a:lnTo>
                      <a:pt x="528" y="180"/>
                    </a:lnTo>
                    <a:lnTo>
                      <a:pt x="534" y="180"/>
                    </a:lnTo>
                    <a:lnTo>
                      <a:pt x="540" y="180"/>
                    </a:lnTo>
                    <a:lnTo>
                      <a:pt x="546" y="180"/>
                    </a:lnTo>
                    <a:lnTo>
                      <a:pt x="552" y="180"/>
                    </a:lnTo>
                    <a:lnTo>
                      <a:pt x="558" y="180"/>
                    </a:lnTo>
                    <a:lnTo>
                      <a:pt x="564" y="174"/>
                    </a:lnTo>
                    <a:lnTo>
                      <a:pt x="570" y="174"/>
                    </a:lnTo>
                    <a:lnTo>
                      <a:pt x="576" y="174"/>
                    </a:lnTo>
                    <a:lnTo>
                      <a:pt x="582" y="174"/>
                    </a:lnTo>
                    <a:lnTo>
                      <a:pt x="588" y="174"/>
                    </a:lnTo>
                    <a:lnTo>
                      <a:pt x="594" y="174"/>
                    </a:lnTo>
                    <a:lnTo>
                      <a:pt x="600" y="174"/>
                    </a:lnTo>
                    <a:lnTo>
                      <a:pt x="606" y="168"/>
                    </a:lnTo>
                    <a:lnTo>
                      <a:pt x="612" y="168"/>
                    </a:lnTo>
                    <a:lnTo>
                      <a:pt x="618" y="168"/>
                    </a:lnTo>
                    <a:lnTo>
                      <a:pt x="624" y="168"/>
                    </a:lnTo>
                    <a:lnTo>
                      <a:pt x="630" y="174"/>
                    </a:lnTo>
                    <a:lnTo>
                      <a:pt x="636" y="174"/>
                    </a:lnTo>
                    <a:lnTo>
                      <a:pt x="642" y="174"/>
                    </a:lnTo>
                    <a:lnTo>
                      <a:pt x="648" y="180"/>
                    </a:lnTo>
                    <a:lnTo>
                      <a:pt x="654" y="180"/>
                    </a:lnTo>
                    <a:lnTo>
                      <a:pt x="660" y="180"/>
                    </a:lnTo>
                    <a:lnTo>
                      <a:pt x="666" y="186"/>
                    </a:lnTo>
                    <a:lnTo>
                      <a:pt x="672" y="186"/>
                    </a:lnTo>
                    <a:lnTo>
                      <a:pt x="678" y="186"/>
                    </a:lnTo>
                    <a:lnTo>
                      <a:pt x="684" y="186"/>
                    </a:lnTo>
                    <a:lnTo>
                      <a:pt x="690" y="180"/>
                    </a:lnTo>
                    <a:lnTo>
                      <a:pt x="696" y="180"/>
                    </a:lnTo>
                    <a:lnTo>
                      <a:pt x="702" y="180"/>
                    </a:lnTo>
                    <a:lnTo>
                      <a:pt x="708" y="180"/>
                    </a:lnTo>
                    <a:lnTo>
                      <a:pt x="714" y="174"/>
                    </a:lnTo>
                    <a:lnTo>
                      <a:pt x="720" y="174"/>
                    </a:lnTo>
                    <a:lnTo>
                      <a:pt x="726" y="174"/>
                    </a:lnTo>
                    <a:lnTo>
                      <a:pt x="732" y="168"/>
                    </a:lnTo>
                    <a:lnTo>
                      <a:pt x="738" y="168"/>
                    </a:lnTo>
                    <a:lnTo>
                      <a:pt x="744" y="162"/>
                    </a:lnTo>
                  </a:path>
                </a:pathLst>
              </a:custGeom>
              <a:noFill/>
              <a:ln w="38100" cmpd="sng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2022" name="Freeform 101"/>
              <p:cNvSpPr>
                <a:spLocks/>
              </p:cNvSpPr>
              <p:nvPr/>
            </p:nvSpPr>
            <p:spPr bwMode="auto">
              <a:xfrm>
                <a:off x="2189" y="2790"/>
                <a:ext cx="605" cy="118"/>
              </a:xfrm>
              <a:custGeom>
                <a:avLst/>
                <a:gdLst>
                  <a:gd name="T0" fmla="*/ 8 w 720"/>
                  <a:gd name="T1" fmla="*/ 56 h 150"/>
                  <a:gd name="T2" fmla="*/ 21 w 720"/>
                  <a:gd name="T3" fmla="*/ 45 h 150"/>
                  <a:gd name="T4" fmla="*/ 34 w 720"/>
                  <a:gd name="T5" fmla="*/ 30 h 150"/>
                  <a:gd name="T6" fmla="*/ 42 w 720"/>
                  <a:gd name="T7" fmla="*/ 19 h 150"/>
                  <a:gd name="T8" fmla="*/ 51 w 720"/>
                  <a:gd name="T9" fmla="*/ 4 h 150"/>
                  <a:gd name="T10" fmla="*/ 64 w 720"/>
                  <a:gd name="T11" fmla="*/ 0 h 150"/>
                  <a:gd name="T12" fmla="*/ 72 w 720"/>
                  <a:gd name="T13" fmla="*/ 15 h 150"/>
                  <a:gd name="T14" fmla="*/ 81 w 720"/>
                  <a:gd name="T15" fmla="*/ 33 h 150"/>
                  <a:gd name="T16" fmla="*/ 89 w 720"/>
                  <a:gd name="T17" fmla="*/ 48 h 150"/>
                  <a:gd name="T18" fmla="*/ 93 w 720"/>
                  <a:gd name="T19" fmla="*/ 60 h 150"/>
                  <a:gd name="T20" fmla="*/ 106 w 720"/>
                  <a:gd name="T21" fmla="*/ 74 h 150"/>
                  <a:gd name="T22" fmla="*/ 118 w 720"/>
                  <a:gd name="T23" fmla="*/ 82 h 150"/>
                  <a:gd name="T24" fmla="*/ 131 w 720"/>
                  <a:gd name="T25" fmla="*/ 89 h 150"/>
                  <a:gd name="T26" fmla="*/ 144 w 720"/>
                  <a:gd name="T27" fmla="*/ 89 h 150"/>
                  <a:gd name="T28" fmla="*/ 157 w 720"/>
                  <a:gd name="T29" fmla="*/ 93 h 150"/>
                  <a:gd name="T30" fmla="*/ 170 w 720"/>
                  <a:gd name="T31" fmla="*/ 93 h 150"/>
                  <a:gd name="T32" fmla="*/ 182 w 720"/>
                  <a:gd name="T33" fmla="*/ 93 h 150"/>
                  <a:gd name="T34" fmla="*/ 195 w 720"/>
                  <a:gd name="T35" fmla="*/ 93 h 150"/>
                  <a:gd name="T36" fmla="*/ 208 w 720"/>
                  <a:gd name="T37" fmla="*/ 93 h 150"/>
                  <a:gd name="T38" fmla="*/ 220 w 720"/>
                  <a:gd name="T39" fmla="*/ 93 h 150"/>
                  <a:gd name="T40" fmla="*/ 233 w 720"/>
                  <a:gd name="T41" fmla="*/ 93 h 150"/>
                  <a:gd name="T42" fmla="*/ 245 w 720"/>
                  <a:gd name="T43" fmla="*/ 93 h 150"/>
                  <a:gd name="T44" fmla="*/ 259 w 720"/>
                  <a:gd name="T45" fmla="*/ 93 h 150"/>
                  <a:gd name="T46" fmla="*/ 271 w 720"/>
                  <a:gd name="T47" fmla="*/ 93 h 150"/>
                  <a:gd name="T48" fmla="*/ 284 w 720"/>
                  <a:gd name="T49" fmla="*/ 93 h 150"/>
                  <a:gd name="T50" fmla="*/ 297 w 720"/>
                  <a:gd name="T51" fmla="*/ 93 h 150"/>
                  <a:gd name="T52" fmla="*/ 309 w 720"/>
                  <a:gd name="T53" fmla="*/ 93 h 150"/>
                  <a:gd name="T54" fmla="*/ 322 w 720"/>
                  <a:gd name="T55" fmla="*/ 93 h 150"/>
                  <a:gd name="T56" fmla="*/ 334 w 720"/>
                  <a:gd name="T57" fmla="*/ 93 h 150"/>
                  <a:gd name="T58" fmla="*/ 347 w 720"/>
                  <a:gd name="T59" fmla="*/ 93 h 150"/>
                  <a:gd name="T60" fmla="*/ 360 w 720"/>
                  <a:gd name="T61" fmla="*/ 93 h 150"/>
                  <a:gd name="T62" fmla="*/ 373 w 720"/>
                  <a:gd name="T63" fmla="*/ 93 h 150"/>
                  <a:gd name="T64" fmla="*/ 386 w 720"/>
                  <a:gd name="T65" fmla="*/ 93 h 150"/>
                  <a:gd name="T66" fmla="*/ 398 w 720"/>
                  <a:gd name="T67" fmla="*/ 93 h 150"/>
                  <a:gd name="T68" fmla="*/ 411 w 720"/>
                  <a:gd name="T69" fmla="*/ 93 h 150"/>
                  <a:gd name="T70" fmla="*/ 423 w 720"/>
                  <a:gd name="T71" fmla="*/ 89 h 150"/>
                  <a:gd name="T72" fmla="*/ 436 w 720"/>
                  <a:gd name="T73" fmla="*/ 89 h 150"/>
                  <a:gd name="T74" fmla="*/ 449 w 720"/>
                  <a:gd name="T75" fmla="*/ 82 h 150"/>
                  <a:gd name="T76" fmla="*/ 462 w 720"/>
                  <a:gd name="T77" fmla="*/ 74 h 150"/>
                  <a:gd name="T78" fmla="*/ 475 w 720"/>
                  <a:gd name="T79" fmla="*/ 63 h 150"/>
                  <a:gd name="T80" fmla="*/ 487 w 720"/>
                  <a:gd name="T81" fmla="*/ 52 h 150"/>
                  <a:gd name="T82" fmla="*/ 500 w 720"/>
                  <a:gd name="T83" fmla="*/ 52 h 15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20"/>
                  <a:gd name="T127" fmla="*/ 0 h 150"/>
                  <a:gd name="T128" fmla="*/ 720 w 720"/>
                  <a:gd name="T129" fmla="*/ 150 h 15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20" h="150">
                    <a:moveTo>
                      <a:pt x="0" y="96"/>
                    </a:moveTo>
                    <a:lnTo>
                      <a:pt x="6" y="96"/>
                    </a:lnTo>
                    <a:lnTo>
                      <a:pt x="12" y="90"/>
                    </a:lnTo>
                    <a:lnTo>
                      <a:pt x="18" y="84"/>
                    </a:lnTo>
                    <a:lnTo>
                      <a:pt x="24" y="78"/>
                    </a:lnTo>
                    <a:lnTo>
                      <a:pt x="30" y="72"/>
                    </a:lnTo>
                    <a:lnTo>
                      <a:pt x="36" y="60"/>
                    </a:lnTo>
                    <a:lnTo>
                      <a:pt x="42" y="60"/>
                    </a:lnTo>
                    <a:lnTo>
                      <a:pt x="48" y="48"/>
                    </a:lnTo>
                    <a:lnTo>
                      <a:pt x="54" y="42"/>
                    </a:lnTo>
                    <a:lnTo>
                      <a:pt x="54" y="36"/>
                    </a:lnTo>
                    <a:lnTo>
                      <a:pt x="60" y="30"/>
                    </a:lnTo>
                    <a:lnTo>
                      <a:pt x="60" y="24"/>
                    </a:lnTo>
                    <a:lnTo>
                      <a:pt x="72" y="12"/>
                    </a:lnTo>
                    <a:lnTo>
                      <a:pt x="72" y="6"/>
                    </a:lnTo>
                    <a:lnTo>
                      <a:pt x="78" y="0"/>
                    </a:lnTo>
                    <a:lnTo>
                      <a:pt x="84" y="0"/>
                    </a:lnTo>
                    <a:lnTo>
                      <a:pt x="90" y="0"/>
                    </a:lnTo>
                    <a:lnTo>
                      <a:pt x="96" y="6"/>
                    </a:lnTo>
                    <a:lnTo>
                      <a:pt x="102" y="12"/>
                    </a:lnTo>
                    <a:lnTo>
                      <a:pt x="102" y="24"/>
                    </a:lnTo>
                    <a:lnTo>
                      <a:pt x="108" y="36"/>
                    </a:lnTo>
                    <a:lnTo>
                      <a:pt x="114" y="48"/>
                    </a:lnTo>
                    <a:lnTo>
                      <a:pt x="114" y="54"/>
                    </a:lnTo>
                    <a:lnTo>
                      <a:pt x="120" y="66"/>
                    </a:lnTo>
                    <a:lnTo>
                      <a:pt x="120" y="72"/>
                    </a:lnTo>
                    <a:lnTo>
                      <a:pt x="126" y="78"/>
                    </a:lnTo>
                    <a:lnTo>
                      <a:pt x="126" y="84"/>
                    </a:lnTo>
                    <a:lnTo>
                      <a:pt x="132" y="90"/>
                    </a:lnTo>
                    <a:lnTo>
                      <a:pt x="132" y="96"/>
                    </a:lnTo>
                    <a:lnTo>
                      <a:pt x="138" y="102"/>
                    </a:lnTo>
                    <a:lnTo>
                      <a:pt x="150" y="114"/>
                    </a:lnTo>
                    <a:lnTo>
                      <a:pt x="150" y="120"/>
                    </a:lnTo>
                    <a:lnTo>
                      <a:pt x="156" y="126"/>
                    </a:lnTo>
                    <a:lnTo>
                      <a:pt x="162" y="132"/>
                    </a:lnTo>
                    <a:lnTo>
                      <a:pt x="168" y="132"/>
                    </a:lnTo>
                    <a:lnTo>
                      <a:pt x="174" y="138"/>
                    </a:lnTo>
                    <a:lnTo>
                      <a:pt x="180" y="138"/>
                    </a:lnTo>
                    <a:lnTo>
                      <a:pt x="186" y="144"/>
                    </a:lnTo>
                    <a:lnTo>
                      <a:pt x="192" y="144"/>
                    </a:lnTo>
                    <a:lnTo>
                      <a:pt x="198" y="144"/>
                    </a:lnTo>
                    <a:lnTo>
                      <a:pt x="204" y="144"/>
                    </a:lnTo>
                    <a:lnTo>
                      <a:pt x="210" y="150"/>
                    </a:lnTo>
                    <a:lnTo>
                      <a:pt x="216" y="150"/>
                    </a:lnTo>
                    <a:lnTo>
                      <a:pt x="222" y="150"/>
                    </a:lnTo>
                    <a:lnTo>
                      <a:pt x="228" y="150"/>
                    </a:lnTo>
                    <a:lnTo>
                      <a:pt x="234" y="150"/>
                    </a:lnTo>
                    <a:lnTo>
                      <a:pt x="240" y="150"/>
                    </a:lnTo>
                    <a:lnTo>
                      <a:pt x="246" y="150"/>
                    </a:lnTo>
                    <a:lnTo>
                      <a:pt x="252" y="150"/>
                    </a:lnTo>
                    <a:lnTo>
                      <a:pt x="258" y="150"/>
                    </a:lnTo>
                    <a:lnTo>
                      <a:pt x="264" y="150"/>
                    </a:lnTo>
                    <a:lnTo>
                      <a:pt x="270" y="150"/>
                    </a:lnTo>
                    <a:lnTo>
                      <a:pt x="276" y="150"/>
                    </a:lnTo>
                    <a:lnTo>
                      <a:pt x="282" y="150"/>
                    </a:lnTo>
                    <a:lnTo>
                      <a:pt x="288" y="150"/>
                    </a:lnTo>
                    <a:lnTo>
                      <a:pt x="294" y="150"/>
                    </a:lnTo>
                    <a:lnTo>
                      <a:pt x="300" y="150"/>
                    </a:lnTo>
                    <a:lnTo>
                      <a:pt x="306" y="150"/>
                    </a:lnTo>
                    <a:lnTo>
                      <a:pt x="312" y="150"/>
                    </a:lnTo>
                    <a:lnTo>
                      <a:pt x="318" y="150"/>
                    </a:lnTo>
                    <a:lnTo>
                      <a:pt x="324" y="150"/>
                    </a:lnTo>
                    <a:lnTo>
                      <a:pt x="330" y="150"/>
                    </a:lnTo>
                    <a:lnTo>
                      <a:pt x="336" y="150"/>
                    </a:lnTo>
                    <a:lnTo>
                      <a:pt x="342" y="150"/>
                    </a:lnTo>
                    <a:lnTo>
                      <a:pt x="348" y="150"/>
                    </a:lnTo>
                    <a:lnTo>
                      <a:pt x="354" y="150"/>
                    </a:lnTo>
                    <a:lnTo>
                      <a:pt x="360" y="150"/>
                    </a:lnTo>
                    <a:lnTo>
                      <a:pt x="366" y="150"/>
                    </a:lnTo>
                    <a:lnTo>
                      <a:pt x="372" y="150"/>
                    </a:lnTo>
                    <a:lnTo>
                      <a:pt x="378" y="150"/>
                    </a:lnTo>
                    <a:lnTo>
                      <a:pt x="384" y="150"/>
                    </a:lnTo>
                    <a:lnTo>
                      <a:pt x="390" y="150"/>
                    </a:lnTo>
                    <a:lnTo>
                      <a:pt x="396" y="150"/>
                    </a:lnTo>
                    <a:lnTo>
                      <a:pt x="402" y="150"/>
                    </a:lnTo>
                    <a:lnTo>
                      <a:pt x="408" y="150"/>
                    </a:lnTo>
                    <a:lnTo>
                      <a:pt x="414" y="150"/>
                    </a:lnTo>
                    <a:lnTo>
                      <a:pt x="420" y="150"/>
                    </a:lnTo>
                    <a:lnTo>
                      <a:pt x="426" y="150"/>
                    </a:lnTo>
                    <a:lnTo>
                      <a:pt x="432" y="150"/>
                    </a:lnTo>
                    <a:lnTo>
                      <a:pt x="438" y="150"/>
                    </a:lnTo>
                    <a:lnTo>
                      <a:pt x="444" y="150"/>
                    </a:lnTo>
                    <a:lnTo>
                      <a:pt x="450" y="150"/>
                    </a:lnTo>
                    <a:lnTo>
                      <a:pt x="456" y="150"/>
                    </a:lnTo>
                    <a:lnTo>
                      <a:pt x="462" y="150"/>
                    </a:lnTo>
                    <a:lnTo>
                      <a:pt x="468" y="150"/>
                    </a:lnTo>
                    <a:lnTo>
                      <a:pt x="474" y="150"/>
                    </a:lnTo>
                    <a:lnTo>
                      <a:pt x="480" y="150"/>
                    </a:lnTo>
                    <a:lnTo>
                      <a:pt x="486" y="150"/>
                    </a:lnTo>
                    <a:lnTo>
                      <a:pt x="492" y="150"/>
                    </a:lnTo>
                    <a:lnTo>
                      <a:pt x="498" y="150"/>
                    </a:lnTo>
                    <a:lnTo>
                      <a:pt x="504" y="150"/>
                    </a:lnTo>
                    <a:lnTo>
                      <a:pt x="510" y="150"/>
                    </a:lnTo>
                    <a:lnTo>
                      <a:pt x="516" y="150"/>
                    </a:lnTo>
                    <a:lnTo>
                      <a:pt x="522" y="150"/>
                    </a:lnTo>
                    <a:lnTo>
                      <a:pt x="528" y="150"/>
                    </a:lnTo>
                    <a:lnTo>
                      <a:pt x="534" y="150"/>
                    </a:lnTo>
                    <a:lnTo>
                      <a:pt x="540" y="150"/>
                    </a:lnTo>
                    <a:lnTo>
                      <a:pt x="546" y="150"/>
                    </a:lnTo>
                    <a:lnTo>
                      <a:pt x="552" y="150"/>
                    </a:lnTo>
                    <a:lnTo>
                      <a:pt x="558" y="150"/>
                    </a:lnTo>
                    <a:lnTo>
                      <a:pt x="564" y="150"/>
                    </a:lnTo>
                    <a:lnTo>
                      <a:pt x="570" y="150"/>
                    </a:lnTo>
                    <a:lnTo>
                      <a:pt x="576" y="150"/>
                    </a:lnTo>
                    <a:lnTo>
                      <a:pt x="582" y="150"/>
                    </a:lnTo>
                    <a:lnTo>
                      <a:pt x="588" y="150"/>
                    </a:lnTo>
                    <a:lnTo>
                      <a:pt x="594" y="144"/>
                    </a:lnTo>
                    <a:lnTo>
                      <a:pt x="600" y="144"/>
                    </a:lnTo>
                    <a:lnTo>
                      <a:pt x="606" y="144"/>
                    </a:lnTo>
                    <a:lnTo>
                      <a:pt x="612" y="144"/>
                    </a:lnTo>
                    <a:lnTo>
                      <a:pt x="618" y="144"/>
                    </a:lnTo>
                    <a:lnTo>
                      <a:pt x="624" y="138"/>
                    </a:lnTo>
                    <a:lnTo>
                      <a:pt x="630" y="138"/>
                    </a:lnTo>
                    <a:lnTo>
                      <a:pt x="636" y="132"/>
                    </a:lnTo>
                    <a:lnTo>
                      <a:pt x="642" y="132"/>
                    </a:lnTo>
                    <a:lnTo>
                      <a:pt x="648" y="126"/>
                    </a:lnTo>
                    <a:lnTo>
                      <a:pt x="654" y="120"/>
                    </a:lnTo>
                    <a:lnTo>
                      <a:pt x="660" y="114"/>
                    </a:lnTo>
                    <a:lnTo>
                      <a:pt x="666" y="108"/>
                    </a:lnTo>
                    <a:lnTo>
                      <a:pt x="672" y="102"/>
                    </a:lnTo>
                    <a:lnTo>
                      <a:pt x="678" y="96"/>
                    </a:lnTo>
                    <a:lnTo>
                      <a:pt x="684" y="90"/>
                    </a:lnTo>
                    <a:lnTo>
                      <a:pt x="690" y="84"/>
                    </a:lnTo>
                    <a:lnTo>
                      <a:pt x="696" y="84"/>
                    </a:lnTo>
                    <a:lnTo>
                      <a:pt x="702" y="84"/>
                    </a:lnTo>
                    <a:lnTo>
                      <a:pt x="708" y="84"/>
                    </a:lnTo>
                    <a:lnTo>
                      <a:pt x="714" y="90"/>
                    </a:lnTo>
                    <a:lnTo>
                      <a:pt x="720" y="96"/>
                    </a:lnTo>
                  </a:path>
                </a:pathLst>
              </a:custGeom>
              <a:noFill/>
              <a:ln w="38100" cmpd="sng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2023" name="Freeform 102"/>
              <p:cNvSpPr>
                <a:spLocks/>
              </p:cNvSpPr>
              <p:nvPr/>
            </p:nvSpPr>
            <p:spPr bwMode="auto">
              <a:xfrm>
                <a:off x="2794" y="2866"/>
                <a:ext cx="640" cy="42"/>
              </a:xfrm>
              <a:custGeom>
                <a:avLst/>
                <a:gdLst>
                  <a:gd name="T0" fmla="*/ 8 w 762"/>
                  <a:gd name="T1" fmla="*/ 7 h 54"/>
                  <a:gd name="T2" fmla="*/ 21 w 762"/>
                  <a:gd name="T3" fmla="*/ 15 h 54"/>
                  <a:gd name="T4" fmla="*/ 34 w 762"/>
                  <a:gd name="T5" fmla="*/ 18 h 54"/>
                  <a:gd name="T6" fmla="*/ 46 w 762"/>
                  <a:gd name="T7" fmla="*/ 22 h 54"/>
                  <a:gd name="T8" fmla="*/ 60 w 762"/>
                  <a:gd name="T9" fmla="*/ 26 h 54"/>
                  <a:gd name="T10" fmla="*/ 72 w 762"/>
                  <a:gd name="T11" fmla="*/ 26 h 54"/>
                  <a:gd name="T12" fmla="*/ 85 w 762"/>
                  <a:gd name="T13" fmla="*/ 29 h 54"/>
                  <a:gd name="T14" fmla="*/ 97 w 762"/>
                  <a:gd name="T15" fmla="*/ 29 h 54"/>
                  <a:gd name="T16" fmla="*/ 110 w 762"/>
                  <a:gd name="T17" fmla="*/ 29 h 54"/>
                  <a:gd name="T18" fmla="*/ 123 w 762"/>
                  <a:gd name="T19" fmla="*/ 26 h 54"/>
                  <a:gd name="T20" fmla="*/ 135 w 762"/>
                  <a:gd name="T21" fmla="*/ 26 h 54"/>
                  <a:gd name="T22" fmla="*/ 148 w 762"/>
                  <a:gd name="T23" fmla="*/ 29 h 54"/>
                  <a:gd name="T24" fmla="*/ 160 w 762"/>
                  <a:gd name="T25" fmla="*/ 29 h 54"/>
                  <a:gd name="T26" fmla="*/ 174 w 762"/>
                  <a:gd name="T27" fmla="*/ 29 h 54"/>
                  <a:gd name="T28" fmla="*/ 186 w 762"/>
                  <a:gd name="T29" fmla="*/ 29 h 54"/>
                  <a:gd name="T30" fmla="*/ 199 w 762"/>
                  <a:gd name="T31" fmla="*/ 29 h 54"/>
                  <a:gd name="T32" fmla="*/ 212 w 762"/>
                  <a:gd name="T33" fmla="*/ 29 h 54"/>
                  <a:gd name="T34" fmla="*/ 224 w 762"/>
                  <a:gd name="T35" fmla="*/ 29 h 54"/>
                  <a:gd name="T36" fmla="*/ 237 w 762"/>
                  <a:gd name="T37" fmla="*/ 29 h 54"/>
                  <a:gd name="T38" fmla="*/ 249 w 762"/>
                  <a:gd name="T39" fmla="*/ 29 h 54"/>
                  <a:gd name="T40" fmla="*/ 262 w 762"/>
                  <a:gd name="T41" fmla="*/ 33 h 54"/>
                  <a:gd name="T42" fmla="*/ 275 w 762"/>
                  <a:gd name="T43" fmla="*/ 33 h 54"/>
                  <a:gd name="T44" fmla="*/ 288 w 762"/>
                  <a:gd name="T45" fmla="*/ 33 h 54"/>
                  <a:gd name="T46" fmla="*/ 301 w 762"/>
                  <a:gd name="T47" fmla="*/ 33 h 54"/>
                  <a:gd name="T48" fmla="*/ 313 w 762"/>
                  <a:gd name="T49" fmla="*/ 33 h 54"/>
                  <a:gd name="T50" fmla="*/ 326 w 762"/>
                  <a:gd name="T51" fmla="*/ 33 h 54"/>
                  <a:gd name="T52" fmla="*/ 338 w 762"/>
                  <a:gd name="T53" fmla="*/ 33 h 54"/>
                  <a:gd name="T54" fmla="*/ 351 w 762"/>
                  <a:gd name="T55" fmla="*/ 33 h 54"/>
                  <a:gd name="T56" fmla="*/ 364 w 762"/>
                  <a:gd name="T57" fmla="*/ 33 h 54"/>
                  <a:gd name="T58" fmla="*/ 377 w 762"/>
                  <a:gd name="T59" fmla="*/ 33 h 54"/>
                  <a:gd name="T60" fmla="*/ 390 w 762"/>
                  <a:gd name="T61" fmla="*/ 33 h 54"/>
                  <a:gd name="T62" fmla="*/ 402 w 762"/>
                  <a:gd name="T63" fmla="*/ 33 h 54"/>
                  <a:gd name="T64" fmla="*/ 415 w 762"/>
                  <a:gd name="T65" fmla="*/ 33 h 54"/>
                  <a:gd name="T66" fmla="*/ 428 w 762"/>
                  <a:gd name="T67" fmla="*/ 33 h 54"/>
                  <a:gd name="T68" fmla="*/ 440 w 762"/>
                  <a:gd name="T69" fmla="*/ 33 h 54"/>
                  <a:gd name="T70" fmla="*/ 453 w 762"/>
                  <a:gd name="T71" fmla="*/ 33 h 54"/>
                  <a:gd name="T72" fmla="*/ 465 w 762"/>
                  <a:gd name="T73" fmla="*/ 33 h 54"/>
                  <a:gd name="T74" fmla="*/ 478 w 762"/>
                  <a:gd name="T75" fmla="*/ 33 h 54"/>
                  <a:gd name="T76" fmla="*/ 491 w 762"/>
                  <a:gd name="T77" fmla="*/ 29 h 54"/>
                  <a:gd name="T78" fmla="*/ 504 w 762"/>
                  <a:gd name="T79" fmla="*/ 29 h 54"/>
                  <a:gd name="T80" fmla="*/ 517 w 762"/>
                  <a:gd name="T81" fmla="*/ 29 h 54"/>
                  <a:gd name="T82" fmla="*/ 529 w 762"/>
                  <a:gd name="T83" fmla="*/ 29 h 5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62"/>
                  <a:gd name="T127" fmla="*/ 0 h 54"/>
                  <a:gd name="T128" fmla="*/ 762 w 762"/>
                  <a:gd name="T129" fmla="*/ 54 h 5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62" h="54">
                    <a:moveTo>
                      <a:pt x="0" y="0"/>
                    </a:moveTo>
                    <a:lnTo>
                      <a:pt x="6" y="6"/>
                    </a:lnTo>
                    <a:lnTo>
                      <a:pt x="12" y="12"/>
                    </a:lnTo>
                    <a:lnTo>
                      <a:pt x="18" y="12"/>
                    </a:lnTo>
                    <a:lnTo>
                      <a:pt x="24" y="18"/>
                    </a:lnTo>
                    <a:lnTo>
                      <a:pt x="30" y="24"/>
                    </a:lnTo>
                    <a:lnTo>
                      <a:pt x="36" y="24"/>
                    </a:lnTo>
                    <a:lnTo>
                      <a:pt x="42" y="30"/>
                    </a:lnTo>
                    <a:lnTo>
                      <a:pt x="48" y="30"/>
                    </a:lnTo>
                    <a:lnTo>
                      <a:pt x="54" y="36"/>
                    </a:lnTo>
                    <a:lnTo>
                      <a:pt x="60" y="36"/>
                    </a:lnTo>
                    <a:lnTo>
                      <a:pt x="66" y="36"/>
                    </a:lnTo>
                    <a:lnTo>
                      <a:pt x="72" y="36"/>
                    </a:lnTo>
                    <a:lnTo>
                      <a:pt x="78" y="42"/>
                    </a:lnTo>
                    <a:lnTo>
                      <a:pt x="84" y="42"/>
                    </a:lnTo>
                    <a:lnTo>
                      <a:pt x="90" y="42"/>
                    </a:lnTo>
                    <a:lnTo>
                      <a:pt x="96" y="42"/>
                    </a:lnTo>
                    <a:lnTo>
                      <a:pt x="102" y="42"/>
                    </a:lnTo>
                    <a:lnTo>
                      <a:pt x="108" y="42"/>
                    </a:lnTo>
                    <a:lnTo>
                      <a:pt x="114" y="48"/>
                    </a:lnTo>
                    <a:lnTo>
                      <a:pt x="120" y="48"/>
                    </a:lnTo>
                    <a:lnTo>
                      <a:pt x="126" y="48"/>
                    </a:lnTo>
                    <a:lnTo>
                      <a:pt x="132" y="48"/>
                    </a:lnTo>
                    <a:lnTo>
                      <a:pt x="138" y="48"/>
                    </a:lnTo>
                    <a:lnTo>
                      <a:pt x="144" y="48"/>
                    </a:lnTo>
                    <a:lnTo>
                      <a:pt x="150" y="48"/>
                    </a:lnTo>
                    <a:lnTo>
                      <a:pt x="156" y="48"/>
                    </a:lnTo>
                    <a:lnTo>
                      <a:pt x="162" y="48"/>
                    </a:lnTo>
                    <a:lnTo>
                      <a:pt x="168" y="42"/>
                    </a:lnTo>
                    <a:lnTo>
                      <a:pt x="174" y="42"/>
                    </a:lnTo>
                    <a:lnTo>
                      <a:pt x="180" y="42"/>
                    </a:lnTo>
                    <a:lnTo>
                      <a:pt x="186" y="42"/>
                    </a:lnTo>
                    <a:lnTo>
                      <a:pt x="192" y="42"/>
                    </a:lnTo>
                    <a:lnTo>
                      <a:pt x="198" y="42"/>
                    </a:lnTo>
                    <a:lnTo>
                      <a:pt x="204" y="42"/>
                    </a:lnTo>
                    <a:lnTo>
                      <a:pt x="210" y="48"/>
                    </a:lnTo>
                    <a:lnTo>
                      <a:pt x="216" y="48"/>
                    </a:lnTo>
                    <a:lnTo>
                      <a:pt x="222" y="48"/>
                    </a:lnTo>
                    <a:lnTo>
                      <a:pt x="228" y="48"/>
                    </a:lnTo>
                    <a:lnTo>
                      <a:pt x="234" y="48"/>
                    </a:lnTo>
                    <a:lnTo>
                      <a:pt x="240" y="48"/>
                    </a:lnTo>
                    <a:lnTo>
                      <a:pt x="246" y="48"/>
                    </a:lnTo>
                    <a:lnTo>
                      <a:pt x="252" y="48"/>
                    </a:lnTo>
                    <a:lnTo>
                      <a:pt x="258" y="48"/>
                    </a:lnTo>
                    <a:lnTo>
                      <a:pt x="264" y="48"/>
                    </a:lnTo>
                    <a:lnTo>
                      <a:pt x="270" y="48"/>
                    </a:lnTo>
                    <a:lnTo>
                      <a:pt x="276" y="48"/>
                    </a:lnTo>
                    <a:lnTo>
                      <a:pt x="282" y="48"/>
                    </a:lnTo>
                    <a:lnTo>
                      <a:pt x="288" y="48"/>
                    </a:lnTo>
                    <a:lnTo>
                      <a:pt x="294" y="48"/>
                    </a:lnTo>
                    <a:lnTo>
                      <a:pt x="300" y="48"/>
                    </a:lnTo>
                    <a:lnTo>
                      <a:pt x="306" y="48"/>
                    </a:lnTo>
                    <a:lnTo>
                      <a:pt x="312" y="48"/>
                    </a:lnTo>
                    <a:lnTo>
                      <a:pt x="318" y="48"/>
                    </a:lnTo>
                    <a:lnTo>
                      <a:pt x="324" y="48"/>
                    </a:lnTo>
                    <a:lnTo>
                      <a:pt x="330" y="48"/>
                    </a:lnTo>
                    <a:lnTo>
                      <a:pt x="336" y="48"/>
                    </a:lnTo>
                    <a:lnTo>
                      <a:pt x="342" y="48"/>
                    </a:lnTo>
                    <a:lnTo>
                      <a:pt x="348" y="48"/>
                    </a:lnTo>
                    <a:lnTo>
                      <a:pt x="354" y="48"/>
                    </a:lnTo>
                    <a:lnTo>
                      <a:pt x="360" y="48"/>
                    </a:lnTo>
                    <a:lnTo>
                      <a:pt x="366" y="54"/>
                    </a:lnTo>
                    <a:lnTo>
                      <a:pt x="372" y="54"/>
                    </a:lnTo>
                    <a:lnTo>
                      <a:pt x="378" y="54"/>
                    </a:lnTo>
                    <a:lnTo>
                      <a:pt x="384" y="54"/>
                    </a:lnTo>
                    <a:lnTo>
                      <a:pt x="390" y="54"/>
                    </a:lnTo>
                    <a:lnTo>
                      <a:pt x="396" y="54"/>
                    </a:lnTo>
                    <a:lnTo>
                      <a:pt x="402" y="54"/>
                    </a:lnTo>
                    <a:lnTo>
                      <a:pt x="408" y="54"/>
                    </a:lnTo>
                    <a:lnTo>
                      <a:pt x="414" y="54"/>
                    </a:lnTo>
                    <a:lnTo>
                      <a:pt x="420" y="54"/>
                    </a:lnTo>
                    <a:lnTo>
                      <a:pt x="426" y="54"/>
                    </a:lnTo>
                    <a:lnTo>
                      <a:pt x="432" y="54"/>
                    </a:lnTo>
                    <a:lnTo>
                      <a:pt x="438" y="54"/>
                    </a:lnTo>
                    <a:lnTo>
                      <a:pt x="444" y="54"/>
                    </a:lnTo>
                    <a:lnTo>
                      <a:pt x="450" y="54"/>
                    </a:lnTo>
                    <a:lnTo>
                      <a:pt x="456" y="54"/>
                    </a:lnTo>
                    <a:lnTo>
                      <a:pt x="462" y="54"/>
                    </a:lnTo>
                    <a:lnTo>
                      <a:pt x="468" y="54"/>
                    </a:lnTo>
                    <a:lnTo>
                      <a:pt x="474" y="54"/>
                    </a:lnTo>
                    <a:lnTo>
                      <a:pt x="480" y="54"/>
                    </a:lnTo>
                    <a:lnTo>
                      <a:pt x="486" y="54"/>
                    </a:lnTo>
                    <a:lnTo>
                      <a:pt x="492" y="54"/>
                    </a:lnTo>
                    <a:lnTo>
                      <a:pt x="498" y="54"/>
                    </a:lnTo>
                    <a:lnTo>
                      <a:pt x="504" y="54"/>
                    </a:lnTo>
                    <a:lnTo>
                      <a:pt x="510" y="54"/>
                    </a:lnTo>
                    <a:lnTo>
                      <a:pt x="516" y="54"/>
                    </a:lnTo>
                    <a:lnTo>
                      <a:pt x="522" y="54"/>
                    </a:lnTo>
                    <a:lnTo>
                      <a:pt x="528" y="54"/>
                    </a:lnTo>
                    <a:lnTo>
                      <a:pt x="534" y="54"/>
                    </a:lnTo>
                    <a:lnTo>
                      <a:pt x="540" y="54"/>
                    </a:lnTo>
                    <a:lnTo>
                      <a:pt x="546" y="54"/>
                    </a:lnTo>
                    <a:lnTo>
                      <a:pt x="552" y="54"/>
                    </a:lnTo>
                    <a:lnTo>
                      <a:pt x="558" y="54"/>
                    </a:lnTo>
                    <a:lnTo>
                      <a:pt x="564" y="54"/>
                    </a:lnTo>
                    <a:lnTo>
                      <a:pt x="570" y="54"/>
                    </a:lnTo>
                    <a:lnTo>
                      <a:pt x="576" y="54"/>
                    </a:lnTo>
                    <a:lnTo>
                      <a:pt x="582" y="54"/>
                    </a:lnTo>
                    <a:lnTo>
                      <a:pt x="588" y="54"/>
                    </a:lnTo>
                    <a:lnTo>
                      <a:pt x="594" y="54"/>
                    </a:lnTo>
                    <a:lnTo>
                      <a:pt x="600" y="54"/>
                    </a:lnTo>
                    <a:lnTo>
                      <a:pt x="606" y="54"/>
                    </a:lnTo>
                    <a:lnTo>
                      <a:pt x="612" y="54"/>
                    </a:lnTo>
                    <a:lnTo>
                      <a:pt x="618" y="54"/>
                    </a:lnTo>
                    <a:lnTo>
                      <a:pt x="624" y="54"/>
                    </a:lnTo>
                    <a:lnTo>
                      <a:pt x="630" y="54"/>
                    </a:lnTo>
                    <a:lnTo>
                      <a:pt x="636" y="54"/>
                    </a:lnTo>
                    <a:lnTo>
                      <a:pt x="642" y="54"/>
                    </a:lnTo>
                    <a:lnTo>
                      <a:pt x="648" y="54"/>
                    </a:lnTo>
                    <a:lnTo>
                      <a:pt x="654" y="54"/>
                    </a:lnTo>
                    <a:lnTo>
                      <a:pt x="660" y="54"/>
                    </a:lnTo>
                    <a:lnTo>
                      <a:pt x="666" y="54"/>
                    </a:lnTo>
                    <a:lnTo>
                      <a:pt x="672" y="54"/>
                    </a:lnTo>
                    <a:lnTo>
                      <a:pt x="678" y="54"/>
                    </a:lnTo>
                    <a:lnTo>
                      <a:pt x="684" y="48"/>
                    </a:lnTo>
                    <a:lnTo>
                      <a:pt x="690" y="48"/>
                    </a:lnTo>
                    <a:lnTo>
                      <a:pt x="696" y="48"/>
                    </a:lnTo>
                    <a:lnTo>
                      <a:pt x="702" y="48"/>
                    </a:lnTo>
                    <a:lnTo>
                      <a:pt x="708" y="48"/>
                    </a:lnTo>
                    <a:lnTo>
                      <a:pt x="714" y="48"/>
                    </a:lnTo>
                    <a:lnTo>
                      <a:pt x="720" y="48"/>
                    </a:lnTo>
                    <a:lnTo>
                      <a:pt x="726" y="48"/>
                    </a:lnTo>
                    <a:lnTo>
                      <a:pt x="732" y="48"/>
                    </a:lnTo>
                    <a:lnTo>
                      <a:pt x="738" y="48"/>
                    </a:lnTo>
                    <a:lnTo>
                      <a:pt x="744" y="48"/>
                    </a:lnTo>
                    <a:lnTo>
                      <a:pt x="750" y="48"/>
                    </a:lnTo>
                    <a:lnTo>
                      <a:pt x="756" y="48"/>
                    </a:lnTo>
                    <a:lnTo>
                      <a:pt x="762" y="48"/>
                    </a:lnTo>
                  </a:path>
                </a:pathLst>
              </a:custGeom>
              <a:noFill/>
              <a:ln w="38100" cmpd="sng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2024" name="Freeform 103"/>
              <p:cNvSpPr>
                <a:spLocks/>
              </p:cNvSpPr>
              <p:nvPr/>
            </p:nvSpPr>
            <p:spPr bwMode="auto">
              <a:xfrm>
                <a:off x="3434" y="2885"/>
                <a:ext cx="434" cy="28"/>
              </a:xfrm>
              <a:custGeom>
                <a:avLst/>
                <a:gdLst>
                  <a:gd name="T0" fmla="*/ 4 w 516"/>
                  <a:gd name="T1" fmla="*/ 15 h 36"/>
                  <a:gd name="T2" fmla="*/ 13 w 516"/>
                  <a:gd name="T3" fmla="*/ 15 h 36"/>
                  <a:gd name="T4" fmla="*/ 21 w 516"/>
                  <a:gd name="T5" fmla="*/ 15 h 36"/>
                  <a:gd name="T6" fmla="*/ 29 w 516"/>
                  <a:gd name="T7" fmla="*/ 15 h 36"/>
                  <a:gd name="T8" fmla="*/ 38 w 516"/>
                  <a:gd name="T9" fmla="*/ 15 h 36"/>
                  <a:gd name="T10" fmla="*/ 47 w 516"/>
                  <a:gd name="T11" fmla="*/ 15 h 36"/>
                  <a:gd name="T12" fmla="*/ 56 w 516"/>
                  <a:gd name="T13" fmla="*/ 15 h 36"/>
                  <a:gd name="T14" fmla="*/ 64 w 516"/>
                  <a:gd name="T15" fmla="*/ 15 h 36"/>
                  <a:gd name="T16" fmla="*/ 72 w 516"/>
                  <a:gd name="T17" fmla="*/ 15 h 36"/>
                  <a:gd name="T18" fmla="*/ 81 w 516"/>
                  <a:gd name="T19" fmla="*/ 15 h 36"/>
                  <a:gd name="T20" fmla="*/ 89 w 516"/>
                  <a:gd name="T21" fmla="*/ 15 h 36"/>
                  <a:gd name="T22" fmla="*/ 98 w 516"/>
                  <a:gd name="T23" fmla="*/ 11 h 36"/>
                  <a:gd name="T24" fmla="*/ 106 w 516"/>
                  <a:gd name="T25" fmla="*/ 11 h 36"/>
                  <a:gd name="T26" fmla="*/ 114 w 516"/>
                  <a:gd name="T27" fmla="*/ 7 h 36"/>
                  <a:gd name="T28" fmla="*/ 123 w 516"/>
                  <a:gd name="T29" fmla="*/ 7 h 36"/>
                  <a:gd name="T30" fmla="*/ 131 w 516"/>
                  <a:gd name="T31" fmla="*/ 4 h 36"/>
                  <a:gd name="T32" fmla="*/ 140 w 516"/>
                  <a:gd name="T33" fmla="*/ 0 h 36"/>
                  <a:gd name="T34" fmla="*/ 149 w 516"/>
                  <a:gd name="T35" fmla="*/ 0 h 36"/>
                  <a:gd name="T36" fmla="*/ 157 w 516"/>
                  <a:gd name="T37" fmla="*/ 4 h 36"/>
                  <a:gd name="T38" fmla="*/ 166 w 516"/>
                  <a:gd name="T39" fmla="*/ 7 h 36"/>
                  <a:gd name="T40" fmla="*/ 174 w 516"/>
                  <a:gd name="T41" fmla="*/ 11 h 36"/>
                  <a:gd name="T42" fmla="*/ 183 w 516"/>
                  <a:gd name="T43" fmla="*/ 15 h 36"/>
                  <a:gd name="T44" fmla="*/ 191 w 516"/>
                  <a:gd name="T45" fmla="*/ 15 h 36"/>
                  <a:gd name="T46" fmla="*/ 199 w 516"/>
                  <a:gd name="T47" fmla="*/ 18 h 36"/>
                  <a:gd name="T48" fmla="*/ 208 w 516"/>
                  <a:gd name="T49" fmla="*/ 18 h 36"/>
                  <a:gd name="T50" fmla="*/ 216 w 516"/>
                  <a:gd name="T51" fmla="*/ 18 h 36"/>
                  <a:gd name="T52" fmla="*/ 225 w 516"/>
                  <a:gd name="T53" fmla="*/ 18 h 36"/>
                  <a:gd name="T54" fmla="*/ 234 w 516"/>
                  <a:gd name="T55" fmla="*/ 18 h 36"/>
                  <a:gd name="T56" fmla="*/ 242 w 516"/>
                  <a:gd name="T57" fmla="*/ 18 h 36"/>
                  <a:gd name="T58" fmla="*/ 251 w 516"/>
                  <a:gd name="T59" fmla="*/ 18 h 36"/>
                  <a:gd name="T60" fmla="*/ 259 w 516"/>
                  <a:gd name="T61" fmla="*/ 18 h 36"/>
                  <a:gd name="T62" fmla="*/ 267 w 516"/>
                  <a:gd name="T63" fmla="*/ 18 h 36"/>
                  <a:gd name="T64" fmla="*/ 276 w 516"/>
                  <a:gd name="T65" fmla="*/ 18 h 36"/>
                  <a:gd name="T66" fmla="*/ 284 w 516"/>
                  <a:gd name="T67" fmla="*/ 18 h 36"/>
                  <a:gd name="T68" fmla="*/ 293 w 516"/>
                  <a:gd name="T69" fmla="*/ 18 h 36"/>
                  <a:gd name="T70" fmla="*/ 301 w 516"/>
                  <a:gd name="T71" fmla="*/ 18 h 36"/>
                  <a:gd name="T72" fmla="*/ 310 w 516"/>
                  <a:gd name="T73" fmla="*/ 18 h 36"/>
                  <a:gd name="T74" fmla="*/ 318 w 516"/>
                  <a:gd name="T75" fmla="*/ 18 h 36"/>
                  <a:gd name="T76" fmla="*/ 327 w 516"/>
                  <a:gd name="T77" fmla="*/ 18 h 36"/>
                  <a:gd name="T78" fmla="*/ 336 w 516"/>
                  <a:gd name="T79" fmla="*/ 18 h 36"/>
                  <a:gd name="T80" fmla="*/ 344 w 516"/>
                  <a:gd name="T81" fmla="*/ 18 h 36"/>
                  <a:gd name="T82" fmla="*/ 352 w 516"/>
                  <a:gd name="T83" fmla="*/ 18 h 36"/>
                  <a:gd name="T84" fmla="*/ 361 w 516"/>
                  <a:gd name="T85" fmla="*/ 18 h 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516"/>
                  <a:gd name="T130" fmla="*/ 0 h 36"/>
                  <a:gd name="T131" fmla="*/ 516 w 516"/>
                  <a:gd name="T132" fmla="*/ 36 h 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516" h="36">
                    <a:moveTo>
                      <a:pt x="0" y="24"/>
                    </a:moveTo>
                    <a:lnTo>
                      <a:pt x="6" y="24"/>
                    </a:lnTo>
                    <a:lnTo>
                      <a:pt x="12" y="24"/>
                    </a:lnTo>
                    <a:lnTo>
                      <a:pt x="18" y="24"/>
                    </a:lnTo>
                    <a:lnTo>
                      <a:pt x="24" y="24"/>
                    </a:lnTo>
                    <a:lnTo>
                      <a:pt x="30" y="24"/>
                    </a:lnTo>
                    <a:lnTo>
                      <a:pt x="36" y="24"/>
                    </a:lnTo>
                    <a:lnTo>
                      <a:pt x="42" y="24"/>
                    </a:lnTo>
                    <a:lnTo>
                      <a:pt x="48" y="24"/>
                    </a:lnTo>
                    <a:lnTo>
                      <a:pt x="54" y="24"/>
                    </a:lnTo>
                    <a:lnTo>
                      <a:pt x="60" y="24"/>
                    </a:lnTo>
                    <a:lnTo>
                      <a:pt x="66" y="24"/>
                    </a:lnTo>
                    <a:lnTo>
                      <a:pt x="72" y="24"/>
                    </a:lnTo>
                    <a:lnTo>
                      <a:pt x="78" y="24"/>
                    </a:lnTo>
                    <a:lnTo>
                      <a:pt x="84" y="24"/>
                    </a:lnTo>
                    <a:lnTo>
                      <a:pt x="90" y="24"/>
                    </a:lnTo>
                    <a:lnTo>
                      <a:pt x="96" y="24"/>
                    </a:lnTo>
                    <a:lnTo>
                      <a:pt x="102" y="24"/>
                    </a:lnTo>
                    <a:lnTo>
                      <a:pt x="108" y="24"/>
                    </a:lnTo>
                    <a:lnTo>
                      <a:pt x="114" y="24"/>
                    </a:lnTo>
                    <a:lnTo>
                      <a:pt x="120" y="24"/>
                    </a:lnTo>
                    <a:lnTo>
                      <a:pt x="126" y="24"/>
                    </a:lnTo>
                    <a:lnTo>
                      <a:pt x="132" y="18"/>
                    </a:lnTo>
                    <a:lnTo>
                      <a:pt x="138" y="18"/>
                    </a:lnTo>
                    <a:lnTo>
                      <a:pt x="144" y="18"/>
                    </a:lnTo>
                    <a:lnTo>
                      <a:pt x="150" y="18"/>
                    </a:lnTo>
                    <a:lnTo>
                      <a:pt x="156" y="18"/>
                    </a:lnTo>
                    <a:lnTo>
                      <a:pt x="162" y="12"/>
                    </a:lnTo>
                    <a:lnTo>
                      <a:pt x="168" y="12"/>
                    </a:lnTo>
                    <a:lnTo>
                      <a:pt x="174" y="12"/>
                    </a:lnTo>
                    <a:lnTo>
                      <a:pt x="180" y="6"/>
                    </a:lnTo>
                    <a:lnTo>
                      <a:pt x="186" y="6"/>
                    </a:lnTo>
                    <a:lnTo>
                      <a:pt x="192" y="6"/>
                    </a:lnTo>
                    <a:lnTo>
                      <a:pt x="198" y="0"/>
                    </a:lnTo>
                    <a:lnTo>
                      <a:pt x="204" y="0"/>
                    </a:lnTo>
                    <a:lnTo>
                      <a:pt x="210" y="0"/>
                    </a:lnTo>
                    <a:lnTo>
                      <a:pt x="216" y="6"/>
                    </a:lnTo>
                    <a:lnTo>
                      <a:pt x="222" y="6"/>
                    </a:lnTo>
                    <a:lnTo>
                      <a:pt x="228" y="6"/>
                    </a:lnTo>
                    <a:lnTo>
                      <a:pt x="234" y="12"/>
                    </a:lnTo>
                    <a:lnTo>
                      <a:pt x="240" y="18"/>
                    </a:lnTo>
                    <a:lnTo>
                      <a:pt x="246" y="18"/>
                    </a:lnTo>
                    <a:lnTo>
                      <a:pt x="252" y="24"/>
                    </a:lnTo>
                    <a:lnTo>
                      <a:pt x="258" y="24"/>
                    </a:lnTo>
                    <a:lnTo>
                      <a:pt x="264" y="24"/>
                    </a:lnTo>
                    <a:lnTo>
                      <a:pt x="270" y="24"/>
                    </a:lnTo>
                    <a:lnTo>
                      <a:pt x="276" y="24"/>
                    </a:lnTo>
                    <a:lnTo>
                      <a:pt x="282" y="30"/>
                    </a:lnTo>
                    <a:lnTo>
                      <a:pt x="288" y="30"/>
                    </a:lnTo>
                    <a:lnTo>
                      <a:pt x="294" y="30"/>
                    </a:lnTo>
                    <a:lnTo>
                      <a:pt x="300" y="30"/>
                    </a:lnTo>
                    <a:lnTo>
                      <a:pt x="306" y="30"/>
                    </a:lnTo>
                    <a:lnTo>
                      <a:pt x="312" y="30"/>
                    </a:lnTo>
                    <a:lnTo>
                      <a:pt x="318" y="30"/>
                    </a:lnTo>
                    <a:lnTo>
                      <a:pt x="324" y="30"/>
                    </a:lnTo>
                    <a:lnTo>
                      <a:pt x="330" y="30"/>
                    </a:lnTo>
                    <a:lnTo>
                      <a:pt x="336" y="30"/>
                    </a:lnTo>
                    <a:lnTo>
                      <a:pt x="342" y="30"/>
                    </a:lnTo>
                    <a:lnTo>
                      <a:pt x="348" y="30"/>
                    </a:lnTo>
                    <a:lnTo>
                      <a:pt x="354" y="30"/>
                    </a:lnTo>
                    <a:lnTo>
                      <a:pt x="360" y="30"/>
                    </a:lnTo>
                    <a:lnTo>
                      <a:pt x="366" y="30"/>
                    </a:lnTo>
                    <a:lnTo>
                      <a:pt x="372" y="30"/>
                    </a:lnTo>
                    <a:lnTo>
                      <a:pt x="378" y="30"/>
                    </a:lnTo>
                    <a:lnTo>
                      <a:pt x="384" y="30"/>
                    </a:lnTo>
                    <a:lnTo>
                      <a:pt x="390" y="30"/>
                    </a:lnTo>
                    <a:lnTo>
                      <a:pt x="396" y="30"/>
                    </a:lnTo>
                    <a:lnTo>
                      <a:pt x="402" y="30"/>
                    </a:lnTo>
                    <a:lnTo>
                      <a:pt x="408" y="30"/>
                    </a:lnTo>
                    <a:lnTo>
                      <a:pt x="414" y="30"/>
                    </a:lnTo>
                    <a:lnTo>
                      <a:pt x="420" y="30"/>
                    </a:lnTo>
                    <a:lnTo>
                      <a:pt x="426" y="30"/>
                    </a:lnTo>
                    <a:lnTo>
                      <a:pt x="432" y="30"/>
                    </a:lnTo>
                    <a:lnTo>
                      <a:pt x="438" y="30"/>
                    </a:lnTo>
                    <a:lnTo>
                      <a:pt x="444" y="30"/>
                    </a:lnTo>
                    <a:lnTo>
                      <a:pt x="450" y="30"/>
                    </a:lnTo>
                    <a:lnTo>
                      <a:pt x="456" y="30"/>
                    </a:lnTo>
                    <a:lnTo>
                      <a:pt x="462" y="30"/>
                    </a:lnTo>
                    <a:lnTo>
                      <a:pt x="468" y="30"/>
                    </a:lnTo>
                    <a:lnTo>
                      <a:pt x="474" y="30"/>
                    </a:lnTo>
                    <a:lnTo>
                      <a:pt x="480" y="30"/>
                    </a:lnTo>
                    <a:lnTo>
                      <a:pt x="486" y="30"/>
                    </a:lnTo>
                    <a:lnTo>
                      <a:pt x="492" y="30"/>
                    </a:lnTo>
                    <a:lnTo>
                      <a:pt x="498" y="30"/>
                    </a:lnTo>
                    <a:lnTo>
                      <a:pt x="504" y="30"/>
                    </a:lnTo>
                    <a:lnTo>
                      <a:pt x="510" y="30"/>
                    </a:lnTo>
                    <a:lnTo>
                      <a:pt x="516" y="36"/>
                    </a:lnTo>
                  </a:path>
                </a:pathLst>
              </a:custGeom>
              <a:noFill/>
              <a:ln w="38100" cmpd="sng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41991" name="Line 106"/>
            <p:cNvSpPr>
              <a:spLocks noChangeShapeType="1"/>
            </p:cNvSpPr>
            <p:nvPr/>
          </p:nvSpPr>
          <p:spPr bwMode="auto">
            <a:xfrm>
              <a:off x="1968" y="1104"/>
              <a:ext cx="480" cy="0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41992" name="Line 107"/>
            <p:cNvSpPr>
              <a:spLocks noChangeShapeType="1"/>
            </p:cNvSpPr>
            <p:nvPr/>
          </p:nvSpPr>
          <p:spPr bwMode="auto">
            <a:xfrm>
              <a:off x="1968" y="1440"/>
              <a:ext cx="480" cy="0"/>
            </a:xfrm>
            <a:prstGeom prst="line">
              <a:avLst/>
            </a:prstGeom>
            <a:noFill/>
            <a:ln w="38100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41993" name="Text Box 108"/>
            <p:cNvSpPr txBox="1">
              <a:spLocks noChangeArrowheads="1"/>
            </p:cNvSpPr>
            <p:nvPr/>
          </p:nvSpPr>
          <p:spPr bwMode="auto">
            <a:xfrm>
              <a:off x="2544" y="1296"/>
              <a:ext cx="128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dirty="0" smtClean="0">
                  <a:latin typeface="+mj-lt"/>
                </a:rPr>
                <a:t>Kod bipolarny NRZ</a:t>
              </a:r>
              <a:endParaRPr lang="pl-PL" sz="1800" dirty="0">
                <a:latin typeface="+mj-lt"/>
              </a:endParaRPr>
            </a:p>
          </p:txBody>
        </p:sp>
        <p:sp>
          <p:nvSpPr>
            <p:cNvPr id="41994" name="Text Box 109"/>
            <p:cNvSpPr txBox="1">
              <a:spLocks noChangeArrowheads="1"/>
            </p:cNvSpPr>
            <p:nvPr/>
          </p:nvSpPr>
          <p:spPr bwMode="auto">
            <a:xfrm>
              <a:off x="2544" y="960"/>
              <a:ext cx="831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dirty="0" smtClean="0">
                  <a:latin typeface="+mj-lt"/>
                </a:rPr>
                <a:t>Kod Millera</a:t>
              </a:r>
              <a:endParaRPr lang="pl-PL" sz="1800" dirty="0">
                <a:latin typeface="+mj-lt"/>
              </a:endParaRPr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31</a:t>
            </a:fld>
            <a:endParaRPr lang="pl-PL"/>
          </a:p>
        </p:txBody>
      </p:sp>
      <p:sp>
        <p:nvSpPr>
          <p:cNvPr id="43" name="Prostokąt 42"/>
          <p:cNvSpPr/>
          <p:nvPr/>
        </p:nvSpPr>
        <p:spPr>
          <a:xfrm>
            <a:off x="253180" y="18001"/>
            <a:ext cx="5035353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none">
            <a:spAutoFit/>
          </a:bodyPr>
          <a:lstStyle/>
          <a:p>
            <a:pPr lvl="0">
              <a:defRPr/>
            </a:pPr>
            <a:r>
              <a:rPr kumimoji="1" lang="pl-PL" sz="3200" b="1" kern="0" dirty="0" smtClean="0">
                <a:latin typeface="+mn-lt"/>
              </a:rPr>
              <a:t>Kod transmisyjny Millera</a:t>
            </a:r>
            <a:endParaRPr kumimoji="1" lang="pl-PL" sz="3200" b="1" kern="0" dirty="0">
              <a:latin typeface="+mn-lt"/>
            </a:endParaRPr>
          </a:p>
        </p:txBody>
      </p:sp>
      <p:sp>
        <p:nvSpPr>
          <p:cNvPr id="44" name="Prostokąt 43"/>
          <p:cNvSpPr/>
          <p:nvPr/>
        </p:nvSpPr>
        <p:spPr>
          <a:xfrm>
            <a:off x="176593" y="606170"/>
            <a:ext cx="6833807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r>
              <a:rPr kumimoji="1" lang="pl-PL" sz="2800" b="1" dirty="0" smtClean="0">
                <a:solidFill>
                  <a:srgbClr val="006600"/>
                </a:solidFill>
                <a:latin typeface="+mn-lt"/>
              </a:rPr>
              <a:t>Widmo gęstości mocy kodu Millera</a:t>
            </a:r>
            <a:endParaRPr kumimoji="1" lang="pl-PL" sz="2800" b="1" dirty="0">
              <a:solidFill>
                <a:srgbClr val="0066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8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33265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Arial" panose="020B0604020202020204" pitchFamily="34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Arial" panose="020B0604020202020204" pitchFamily="34" charset="0"/>
              </a:rPr>
              <a:t> Papir</a:t>
            </a:r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18440" name="Text Box 4"/>
          <p:cNvSpPr txBox="1">
            <a:spLocks noChangeArrowheads="1"/>
          </p:cNvSpPr>
          <p:nvPr/>
        </p:nvSpPr>
        <p:spPr bwMode="auto">
          <a:xfrm>
            <a:off x="251520" y="1258892"/>
            <a:ext cx="391979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 smtClean="0">
                <a:latin typeface="+mn-lt"/>
              </a:rPr>
              <a:t>Wartość średnia (oczekiwana)</a:t>
            </a:r>
            <a:br>
              <a:rPr lang="pl-PL" sz="2000" b="1" dirty="0" smtClean="0">
                <a:latin typeface="+mn-lt"/>
              </a:rPr>
            </a:br>
            <a:r>
              <a:rPr lang="pl-PL" sz="2000" b="1" dirty="0" smtClean="0">
                <a:latin typeface="+mn-lt"/>
              </a:rPr>
              <a:t>(moment 1-rzędu)</a:t>
            </a:r>
            <a:endParaRPr lang="pl-PL" sz="2000" b="1" dirty="0">
              <a:latin typeface="+mn-lt"/>
            </a:endParaRPr>
          </a:p>
        </p:txBody>
      </p:sp>
      <p:graphicFrame>
        <p:nvGraphicFramePr>
          <p:cNvPr id="18434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2972366"/>
              </p:ext>
            </p:extLst>
          </p:nvPr>
        </p:nvGraphicFramePr>
        <p:xfrm>
          <a:off x="251520" y="2103101"/>
          <a:ext cx="2844720" cy="6602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52" name="Equation" r:id="rId4" imgW="1422360" imgH="330120" progId="Equation.3">
                  <p:embed/>
                </p:oleObj>
              </mc:Choice>
              <mc:Fallback>
                <p:oleObj name="Equation" r:id="rId4" imgW="1422360" imgH="33012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2103101"/>
                        <a:ext cx="2844720" cy="66024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upa 2"/>
          <p:cNvGrpSpPr/>
          <p:nvPr/>
        </p:nvGrpSpPr>
        <p:grpSpPr>
          <a:xfrm>
            <a:off x="4716016" y="1258892"/>
            <a:ext cx="3755516" cy="1584202"/>
            <a:chOff x="1115616" y="3399656"/>
            <a:chExt cx="3755516" cy="1584202"/>
          </a:xfrm>
        </p:grpSpPr>
        <p:graphicFrame>
          <p:nvGraphicFramePr>
            <p:cNvPr id="18435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86519516"/>
                </p:ext>
              </p:extLst>
            </p:nvPr>
          </p:nvGraphicFramePr>
          <p:xfrm>
            <a:off x="1115616" y="4323618"/>
            <a:ext cx="3276000" cy="6602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453" name="Equation" r:id="rId6" imgW="1638000" imgH="330120" progId="Equation.3">
                    <p:embed/>
                  </p:oleObj>
                </mc:Choice>
                <mc:Fallback>
                  <p:oleObj name="Equation" r:id="rId6" imgW="1638000" imgH="330120" progId="Equation.3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15616" y="4323618"/>
                          <a:ext cx="3276000" cy="66024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443" name="Text Box 12"/>
            <p:cNvSpPr txBox="1">
              <a:spLocks noChangeArrowheads="1"/>
            </p:cNvSpPr>
            <p:nvPr/>
          </p:nvSpPr>
          <p:spPr bwMode="auto">
            <a:xfrm>
              <a:off x="1135686" y="3399656"/>
              <a:ext cx="3735446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 smtClean="0">
                  <a:latin typeface="Arial" panose="020B0604020202020204" pitchFamily="34" charset="0"/>
                </a:rPr>
                <a:t>Wartość średniokwadratowa:</a:t>
              </a:r>
            </a:p>
            <a:p>
              <a:r>
                <a:rPr lang="pl-PL" sz="2000" b="1" dirty="0" smtClean="0">
                  <a:latin typeface="Arial" panose="020B0604020202020204" pitchFamily="34" charset="0"/>
                </a:rPr>
                <a:t>(moment 2-go rzędu)</a:t>
              </a:r>
              <a:endParaRPr lang="pl-PL" sz="2000" b="1" dirty="0">
                <a:latin typeface="Arial" panose="020B0604020202020204" pitchFamily="34" charset="0"/>
              </a:endParaRPr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4</a:t>
            </a:fld>
            <a:endParaRPr lang="pl-PL" dirty="0"/>
          </a:p>
        </p:txBody>
      </p:sp>
      <p:sp>
        <p:nvSpPr>
          <p:cNvPr id="10" name="Prostokąt 9"/>
          <p:cNvSpPr/>
          <p:nvPr/>
        </p:nvSpPr>
        <p:spPr>
          <a:xfrm>
            <a:off x="251520" y="59216"/>
            <a:ext cx="3371436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none">
            <a:spAutoFit/>
          </a:bodyPr>
          <a:lstStyle/>
          <a:p>
            <a:pPr lvl="0">
              <a:defRPr/>
            </a:pPr>
            <a:r>
              <a:rPr kumimoji="1" lang="pl-PL" sz="3200" b="1" kern="0" dirty="0" smtClean="0">
                <a:latin typeface="+mn-lt"/>
              </a:rPr>
              <a:t>Zmienna losowa</a:t>
            </a:r>
            <a:endParaRPr kumimoji="1" lang="pl-PL" sz="3200" b="1" kern="0" dirty="0">
              <a:latin typeface="+mn-lt"/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251520" y="679845"/>
            <a:ext cx="8712968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3399"/>
                </a:solidFill>
                <a:latin typeface="+mn-lt"/>
              </a:rPr>
              <a:t>Momenty (wartości średnie) zmiennej losowej</a:t>
            </a:r>
            <a:endParaRPr kumimoji="1" lang="pl-PL" sz="2800" b="1" dirty="0">
              <a:solidFill>
                <a:srgbClr val="003399"/>
              </a:solidFill>
              <a:latin typeface="+mn-lt"/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251520" y="3059170"/>
            <a:ext cx="8733210" cy="2032093"/>
            <a:chOff x="251520" y="2861729"/>
            <a:chExt cx="8733210" cy="2032093"/>
          </a:xfrm>
        </p:grpSpPr>
        <p:sp>
          <p:nvSpPr>
            <p:cNvPr id="12" name="Text Box 8"/>
            <p:cNvSpPr txBox="1">
              <a:spLocks noChangeArrowheads="1"/>
            </p:cNvSpPr>
            <p:nvPr/>
          </p:nvSpPr>
          <p:spPr bwMode="auto">
            <a:xfrm>
              <a:off x="251520" y="2861729"/>
              <a:ext cx="8733210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pl-PL" sz="2000" b="1" dirty="0" smtClean="0">
                  <a:latin typeface="Arial" panose="020B0604020202020204" pitchFamily="34" charset="0"/>
                </a:rPr>
                <a:t>Wariancja zmiennej losowej to średnia wartość odchylenia zmiennej losowej od jej wartości średniej (podniesionego do kwadratu)</a:t>
              </a:r>
              <a:endParaRPr lang="pl-PL" sz="2000" b="1" dirty="0">
                <a:latin typeface="Arial" panose="020B0604020202020204" pitchFamily="34" charset="0"/>
              </a:endParaRPr>
            </a:p>
          </p:txBody>
        </p:sp>
        <p:graphicFrame>
          <p:nvGraphicFramePr>
            <p:cNvPr id="13" name="Object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6428792"/>
                </p:ext>
              </p:extLst>
            </p:nvPr>
          </p:nvGraphicFramePr>
          <p:xfrm>
            <a:off x="251520" y="3674862"/>
            <a:ext cx="5892480" cy="12189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454" name="Równanie" r:id="rId8" imgW="2946240" imgH="609480" progId="Equation.3">
                    <p:embed/>
                  </p:oleObj>
                </mc:Choice>
                <mc:Fallback>
                  <p:oleObj name="Równanie" r:id="rId8" imgW="2946240" imgH="609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1520" y="3674862"/>
                          <a:ext cx="5892480" cy="121896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4" name="Grupa 13"/>
          <p:cNvGrpSpPr/>
          <p:nvPr/>
        </p:nvGrpSpPr>
        <p:grpSpPr>
          <a:xfrm>
            <a:off x="251520" y="5603172"/>
            <a:ext cx="7205819" cy="1065505"/>
            <a:chOff x="1115616" y="3369687"/>
            <a:chExt cx="7205819" cy="1065505"/>
          </a:xfrm>
        </p:grpSpPr>
        <p:sp>
          <p:nvSpPr>
            <p:cNvPr id="15" name="Text Box 10"/>
            <p:cNvSpPr txBox="1">
              <a:spLocks noChangeArrowheads="1"/>
            </p:cNvSpPr>
            <p:nvPr/>
          </p:nvSpPr>
          <p:spPr bwMode="auto">
            <a:xfrm>
              <a:off x="1115616" y="3369687"/>
              <a:ext cx="720581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 smtClean="0">
                  <a:latin typeface="Arial" panose="020B0604020202020204" pitchFamily="34" charset="0"/>
                </a:rPr>
                <a:t>Odchylenie standardowe przywraca zgodność wymiarów</a:t>
              </a:r>
              <a:endParaRPr lang="pl-PL" sz="2000" b="1" dirty="0">
                <a:latin typeface="Arial" panose="020B0604020202020204" pitchFamily="34" charset="0"/>
              </a:endParaRPr>
            </a:p>
          </p:txBody>
        </p:sp>
        <p:graphicFrame>
          <p:nvGraphicFramePr>
            <p:cNvPr id="16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83326483"/>
                </p:ext>
              </p:extLst>
            </p:nvPr>
          </p:nvGraphicFramePr>
          <p:xfrm>
            <a:off x="1259632" y="3800872"/>
            <a:ext cx="2005920" cy="6343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455" name="Równanie" r:id="rId10" imgW="1002960" imgH="317160" progId="Equation.3">
                    <p:embed/>
                  </p:oleObj>
                </mc:Choice>
                <mc:Fallback>
                  <p:oleObj name="Równanie" r:id="rId10" imgW="1002960" imgH="31716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59632" y="3800872"/>
                          <a:ext cx="2005920" cy="63432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5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33265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Arial" panose="020B0604020202020204" pitchFamily="34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Arial" panose="020B0604020202020204" pitchFamily="34" charset="0"/>
              </a:rPr>
              <a:t> Papir</a:t>
            </a:r>
            <a:endParaRPr lang="pl-PL" dirty="0">
              <a:latin typeface="Arial" panose="020B0604020202020204" pitchFamily="34" charset="0"/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759904" y="4376663"/>
            <a:ext cx="7696200" cy="2260977"/>
            <a:chOff x="1447800" y="3962400"/>
            <a:chExt cx="7696200" cy="2260977"/>
          </a:xfrm>
        </p:grpSpPr>
        <p:grpSp>
          <p:nvGrpSpPr>
            <p:cNvPr id="19468" name="Group 38"/>
            <p:cNvGrpSpPr>
              <a:grpSpLocks/>
            </p:cNvGrpSpPr>
            <p:nvPr/>
          </p:nvGrpSpPr>
          <p:grpSpPr bwMode="auto">
            <a:xfrm>
              <a:off x="1447800" y="3962400"/>
              <a:ext cx="3175000" cy="2238375"/>
              <a:chOff x="1008" y="2208"/>
              <a:chExt cx="2000" cy="1410"/>
            </a:xfrm>
          </p:grpSpPr>
          <p:sp>
            <p:nvSpPr>
              <p:cNvPr id="19471" name="Line 12"/>
              <p:cNvSpPr>
                <a:spLocks noChangeShapeType="1"/>
              </p:cNvSpPr>
              <p:nvPr/>
            </p:nvSpPr>
            <p:spPr bwMode="auto">
              <a:xfrm flipV="1">
                <a:off x="1008" y="3540"/>
                <a:ext cx="1992" cy="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9472" name="Line 15"/>
              <p:cNvSpPr>
                <a:spLocks noChangeShapeType="1"/>
              </p:cNvSpPr>
              <p:nvPr/>
            </p:nvSpPr>
            <p:spPr bwMode="auto">
              <a:xfrm>
                <a:off x="1824" y="2256"/>
                <a:ext cx="0" cy="1362"/>
              </a:xfrm>
              <a:prstGeom prst="line">
                <a:avLst/>
              </a:prstGeom>
              <a:noFill/>
              <a:ln w="28575">
                <a:solidFill>
                  <a:srgbClr val="33CC33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9473" name="Line 16"/>
              <p:cNvSpPr>
                <a:spLocks noChangeShapeType="1"/>
              </p:cNvSpPr>
              <p:nvPr/>
            </p:nvSpPr>
            <p:spPr bwMode="auto">
              <a:xfrm>
                <a:off x="1200" y="3024"/>
                <a:ext cx="1200" cy="0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9474" name="Text Box 17"/>
              <p:cNvSpPr txBox="1">
                <a:spLocks noChangeArrowheads="1"/>
              </p:cNvSpPr>
              <p:nvPr/>
            </p:nvSpPr>
            <p:spPr bwMode="auto">
              <a:xfrm>
                <a:off x="2784" y="3168"/>
                <a:ext cx="224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 i="1" dirty="0">
                    <a:latin typeface="Arial" panose="020B0604020202020204" pitchFamily="34" charset="0"/>
                  </a:rPr>
                  <a:t>x</a:t>
                </a:r>
              </a:p>
            </p:txBody>
          </p:sp>
          <p:graphicFrame>
            <p:nvGraphicFramePr>
              <p:cNvPr id="19459" name="Object 18"/>
              <p:cNvGraphicFramePr>
                <a:graphicFrameLocks noChangeAspect="1"/>
              </p:cNvGraphicFramePr>
              <p:nvPr/>
            </p:nvGraphicFramePr>
            <p:xfrm>
              <a:off x="1872" y="3312"/>
              <a:ext cx="192" cy="19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87566" name="Równanie" r:id="rId4" imgW="164880" imgH="164880" progId="Equation.3">
                      <p:embed/>
                    </p:oleObj>
                  </mc:Choice>
                  <mc:Fallback>
                    <p:oleObj name="Równanie" r:id="rId4" imgW="164880" imgH="164880" progId="Equation.3">
                      <p:embed/>
                      <p:pic>
                        <p:nvPicPr>
                          <p:cNvPr id="0" name="Object 1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872" y="3312"/>
                            <a:ext cx="192" cy="192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99CC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9460" name="Object 20"/>
              <p:cNvGraphicFramePr>
                <a:graphicFrameLocks noChangeAspect="1"/>
              </p:cNvGraphicFramePr>
              <p:nvPr/>
            </p:nvGraphicFramePr>
            <p:xfrm>
              <a:off x="2064" y="2736"/>
              <a:ext cx="480" cy="22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87567" name="Równanie" r:id="rId6" imgW="457200" imgH="215640" progId="Equation.3">
                      <p:embed/>
                    </p:oleObj>
                  </mc:Choice>
                  <mc:Fallback>
                    <p:oleObj name="Równanie" r:id="rId6" imgW="457200" imgH="215640" progId="Equation.3">
                      <p:embed/>
                      <p:pic>
                        <p:nvPicPr>
                          <p:cNvPr id="0" name="Object 2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064" y="2736"/>
                            <a:ext cx="480" cy="226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99CC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9461" name="Object 21"/>
              <p:cNvGraphicFramePr>
                <a:graphicFrameLocks noChangeAspect="1"/>
              </p:cNvGraphicFramePr>
              <p:nvPr/>
            </p:nvGraphicFramePr>
            <p:xfrm>
              <a:off x="1104" y="2736"/>
              <a:ext cx="480" cy="22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87568" name="Równanie" r:id="rId8" imgW="457200" imgH="215640" progId="Equation.3">
                      <p:embed/>
                    </p:oleObj>
                  </mc:Choice>
                  <mc:Fallback>
                    <p:oleObj name="Równanie" r:id="rId8" imgW="457200" imgH="215640" progId="Equation.3">
                      <p:embed/>
                      <p:pic>
                        <p:nvPicPr>
                          <p:cNvPr id="0" name="Object 2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104" y="2736"/>
                            <a:ext cx="480" cy="227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99CC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9475" name="Freeform 37"/>
              <p:cNvSpPr>
                <a:spLocks/>
              </p:cNvSpPr>
              <p:nvPr/>
            </p:nvSpPr>
            <p:spPr bwMode="auto">
              <a:xfrm>
                <a:off x="1152" y="2208"/>
                <a:ext cx="1530" cy="1336"/>
              </a:xfrm>
              <a:custGeom>
                <a:avLst/>
                <a:gdLst>
                  <a:gd name="T0" fmla="*/ 0 w 1530"/>
                  <a:gd name="T1" fmla="*/ 1248 h 1336"/>
                  <a:gd name="T2" fmla="*/ 336 w 1530"/>
                  <a:gd name="T3" fmla="*/ 1152 h 1336"/>
                  <a:gd name="T4" fmla="*/ 624 w 1530"/>
                  <a:gd name="T5" fmla="*/ 144 h 1336"/>
                  <a:gd name="T6" fmla="*/ 768 w 1530"/>
                  <a:gd name="T7" fmla="*/ 288 h 1336"/>
                  <a:gd name="T8" fmla="*/ 936 w 1530"/>
                  <a:gd name="T9" fmla="*/ 1086 h 1336"/>
                  <a:gd name="T10" fmla="*/ 1530 w 1530"/>
                  <a:gd name="T11" fmla="*/ 1278 h 13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30"/>
                  <a:gd name="T19" fmla="*/ 0 h 1336"/>
                  <a:gd name="T20" fmla="*/ 1530 w 1530"/>
                  <a:gd name="T21" fmla="*/ 1336 h 13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30" h="1336">
                    <a:moveTo>
                      <a:pt x="0" y="1248"/>
                    </a:moveTo>
                    <a:cubicBezTo>
                      <a:pt x="116" y="1292"/>
                      <a:pt x="232" y="1336"/>
                      <a:pt x="336" y="1152"/>
                    </a:cubicBezTo>
                    <a:cubicBezTo>
                      <a:pt x="440" y="968"/>
                      <a:pt x="552" y="288"/>
                      <a:pt x="624" y="144"/>
                    </a:cubicBezTo>
                    <a:cubicBezTo>
                      <a:pt x="696" y="0"/>
                      <a:pt x="716" y="131"/>
                      <a:pt x="768" y="288"/>
                    </a:cubicBezTo>
                    <a:cubicBezTo>
                      <a:pt x="820" y="445"/>
                      <a:pt x="809" y="921"/>
                      <a:pt x="936" y="1086"/>
                    </a:cubicBezTo>
                    <a:cubicBezTo>
                      <a:pt x="1063" y="1251"/>
                      <a:pt x="1406" y="1238"/>
                      <a:pt x="1530" y="1278"/>
                    </a:cubicBezTo>
                  </a:path>
                </a:pathLst>
              </a:custGeom>
              <a:noFill/>
              <a:ln w="38100" cmpd="sng">
                <a:solidFill>
                  <a:srgbClr val="D6009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9469" name="Text Box 39"/>
            <p:cNvSpPr txBox="1">
              <a:spLocks noChangeArrowheads="1"/>
            </p:cNvSpPr>
            <p:nvPr/>
          </p:nvSpPr>
          <p:spPr bwMode="auto">
            <a:xfrm>
              <a:off x="4619625" y="4869160"/>
              <a:ext cx="4524375" cy="13542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dirty="0" smtClean="0">
                  <a:latin typeface="Arial" panose="020B0604020202020204" pitchFamily="34" charset="0"/>
                </a:rPr>
                <a:t>Im mniejszy współczynnik zmienności, tym bardziej zmienna losowa przypomina wartość stałą (</a:t>
              </a:r>
              <a:r>
                <a:rPr lang="pl-PL" sz="2200" b="1" i="1" dirty="0" smtClean="0">
                  <a:latin typeface="+mj-lt"/>
                </a:rPr>
                <a:t>c</a:t>
              </a:r>
              <a:r>
                <a:rPr lang="pl-PL" sz="2000" b="1" baseline="-25000" dirty="0" smtClean="0">
                  <a:latin typeface="Verdana" pitchFamily="34" charset="0"/>
                </a:rPr>
                <a:t>x</a:t>
              </a:r>
              <a:r>
                <a:rPr lang="pl-PL" sz="2000" dirty="0" smtClean="0">
                  <a:latin typeface="Arial" panose="020B0604020202020204" pitchFamily="34" charset="0"/>
                </a:rPr>
                <a:t> </a:t>
              </a:r>
              <a:r>
                <a:rPr lang="pl-PL" sz="2200" dirty="0">
                  <a:latin typeface="+mj-lt"/>
                </a:rPr>
                <a:t>= 0</a:t>
              </a:r>
              <a:r>
                <a:rPr lang="pl-PL" sz="2000" b="1" dirty="0">
                  <a:latin typeface="Arial" panose="020B0604020202020204" pitchFamily="34" charset="0"/>
                </a:rPr>
                <a:t>)</a:t>
              </a:r>
              <a:r>
                <a:rPr lang="pl-PL" sz="2000" dirty="0">
                  <a:latin typeface="Arial" panose="020B0604020202020204" pitchFamily="34" charset="0"/>
                </a:rPr>
                <a:t>.</a:t>
              </a:r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  <p:sp>
        <p:nvSpPr>
          <p:cNvPr id="30" name="Prostokąt 29"/>
          <p:cNvSpPr/>
          <p:nvPr/>
        </p:nvSpPr>
        <p:spPr>
          <a:xfrm>
            <a:off x="251520" y="59216"/>
            <a:ext cx="3371436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none">
            <a:spAutoFit/>
          </a:bodyPr>
          <a:lstStyle/>
          <a:p>
            <a:pPr lvl="0">
              <a:defRPr/>
            </a:pPr>
            <a:r>
              <a:rPr kumimoji="1" lang="pl-PL" sz="3200" b="1" kern="0" dirty="0" smtClean="0">
                <a:latin typeface="+mn-lt"/>
              </a:rPr>
              <a:t>Zmienna losowa</a:t>
            </a:r>
            <a:endParaRPr kumimoji="1" lang="pl-PL" sz="3200" b="1" kern="0" dirty="0">
              <a:latin typeface="+mn-lt"/>
            </a:endParaRPr>
          </a:p>
        </p:txBody>
      </p:sp>
      <p:sp>
        <p:nvSpPr>
          <p:cNvPr id="31" name="Prostokąt 30"/>
          <p:cNvSpPr/>
          <p:nvPr/>
        </p:nvSpPr>
        <p:spPr>
          <a:xfrm>
            <a:off x="251520" y="679845"/>
            <a:ext cx="8712968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3399"/>
                </a:solidFill>
                <a:latin typeface="+mn-lt"/>
              </a:rPr>
              <a:t>Momenty (wartości średnie) zmiennej losowej</a:t>
            </a:r>
            <a:endParaRPr kumimoji="1" lang="pl-PL" sz="2800" b="1" dirty="0">
              <a:solidFill>
                <a:srgbClr val="003399"/>
              </a:solidFill>
              <a:latin typeface="+mn-lt"/>
            </a:endParaRPr>
          </a:p>
        </p:txBody>
      </p:sp>
      <p:grpSp>
        <p:nvGrpSpPr>
          <p:cNvPr id="5" name="Grupa 4"/>
          <p:cNvGrpSpPr/>
          <p:nvPr/>
        </p:nvGrpSpPr>
        <p:grpSpPr>
          <a:xfrm>
            <a:off x="233459" y="1067013"/>
            <a:ext cx="8892480" cy="3150751"/>
            <a:chOff x="251520" y="836712"/>
            <a:chExt cx="8892480" cy="3150751"/>
          </a:xfrm>
        </p:grpSpPr>
        <p:grpSp>
          <p:nvGrpSpPr>
            <p:cNvPr id="3" name="Grupa 2"/>
            <p:cNvGrpSpPr/>
            <p:nvPr/>
          </p:nvGrpSpPr>
          <p:grpSpPr>
            <a:xfrm>
              <a:off x="251520" y="836712"/>
              <a:ext cx="8892480" cy="3150751"/>
              <a:chOff x="251520" y="836712"/>
              <a:chExt cx="8892480" cy="3150751"/>
            </a:xfrm>
          </p:grpSpPr>
          <p:sp>
            <p:nvSpPr>
              <p:cNvPr id="19466" name="Text Box 22"/>
              <p:cNvSpPr txBox="1">
                <a:spLocks noChangeArrowheads="1"/>
              </p:cNvSpPr>
              <p:nvPr/>
            </p:nvSpPr>
            <p:spPr bwMode="auto">
              <a:xfrm>
                <a:off x="251520" y="2971800"/>
                <a:ext cx="8892480" cy="10156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pl-PL" sz="2000" b="1" dirty="0" smtClean="0">
                    <a:latin typeface="Arial" panose="020B0604020202020204" pitchFamily="34" charset="0"/>
                  </a:rPr>
                  <a:t>Odchylenie standardowe         (współczynnik zmienności lub rozproszenia)                       jest miarą rozproszenia zmiennej losowej wokół jej wartości średniej     .</a:t>
                </a:r>
                <a:endParaRPr lang="pl-PL" sz="2000" b="1" dirty="0">
                  <a:latin typeface="Arial" panose="020B0604020202020204" pitchFamily="34" charset="0"/>
                </a:endParaRPr>
              </a:p>
            </p:txBody>
          </p:sp>
          <p:grpSp>
            <p:nvGrpSpPr>
              <p:cNvPr id="19467" name="Group 25"/>
              <p:cNvGrpSpPr>
                <a:grpSpLocks/>
              </p:cNvGrpSpPr>
              <p:nvPr/>
            </p:nvGrpSpPr>
            <p:grpSpPr bwMode="auto">
              <a:xfrm>
                <a:off x="1043608" y="836712"/>
                <a:ext cx="4413250" cy="2162175"/>
                <a:chOff x="1104" y="432"/>
                <a:chExt cx="2780" cy="1362"/>
              </a:xfrm>
            </p:grpSpPr>
            <p:grpSp>
              <p:nvGrpSpPr>
                <p:cNvPr id="19476" name="Group 26"/>
                <p:cNvGrpSpPr>
                  <a:grpSpLocks/>
                </p:cNvGrpSpPr>
                <p:nvPr/>
              </p:nvGrpSpPr>
              <p:grpSpPr bwMode="auto">
                <a:xfrm>
                  <a:off x="1104" y="432"/>
                  <a:ext cx="2592" cy="1362"/>
                  <a:chOff x="1104" y="432"/>
                  <a:chExt cx="3744" cy="1968"/>
                </a:xfrm>
              </p:grpSpPr>
              <p:grpSp>
                <p:nvGrpSpPr>
                  <p:cNvPr id="19478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1104" y="432"/>
                    <a:ext cx="3744" cy="1720"/>
                    <a:chOff x="1104" y="1112"/>
                    <a:chExt cx="3744" cy="1720"/>
                  </a:xfrm>
                </p:grpSpPr>
                <p:sp>
                  <p:nvSpPr>
                    <p:cNvPr id="19481" name="Line 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04" y="2832"/>
                      <a:ext cx="3744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chemeClr val="tx1"/>
                      </a:solidFill>
                      <a:round/>
                      <a:headEnd/>
                      <a:tailEnd type="stealth" w="med" len="med"/>
                    </a:ln>
                  </p:spPr>
                  <p:txBody>
                    <a:bodyPr/>
                    <a:lstStyle/>
                    <a:p>
                      <a:endParaRPr lang="pl-PL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9482" name="Freeform 29"/>
                    <p:cNvSpPr>
                      <a:spLocks/>
                    </p:cNvSpPr>
                    <p:nvPr/>
                  </p:nvSpPr>
                  <p:spPr bwMode="auto">
                    <a:xfrm>
                      <a:off x="1296" y="1112"/>
                      <a:ext cx="3450" cy="1640"/>
                    </a:xfrm>
                    <a:custGeom>
                      <a:avLst/>
                      <a:gdLst>
                        <a:gd name="T0" fmla="*/ 0 w 3450"/>
                        <a:gd name="T1" fmla="*/ 1624 h 1640"/>
                        <a:gd name="T2" fmla="*/ 864 w 3450"/>
                        <a:gd name="T3" fmla="*/ 1384 h 1640"/>
                        <a:gd name="T4" fmla="*/ 1344 w 3450"/>
                        <a:gd name="T5" fmla="*/ 88 h 1640"/>
                        <a:gd name="T6" fmla="*/ 2016 w 3450"/>
                        <a:gd name="T7" fmla="*/ 856 h 1640"/>
                        <a:gd name="T8" fmla="*/ 2388 w 3450"/>
                        <a:gd name="T9" fmla="*/ 478 h 1640"/>
                        <a:gd name="T10" fmla="*/ 2784 w 3450"/>
                        <a:gd name="T11" fmla="*/ 1240 h 1640"/>
                        <a:gd name="T12" fmla="*/ 3072 w 3450"/>
                        <a:gd name="T13" fmla="*/ 1480 h 1640"/>
                        <a:gd name="T14" fmla="*/ 3450 w 3450"/>
                        <a:gd name="T15" fmla="*/ 1576 h 1640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w 3450"/>
                        <a:gd name="T25" fmla="*/ 0 h 1640"/>
                        <a:gd name="T26" fmla="*/ 3450 w 3450"/>
                        <a:gd name="T27" fmla="*/ 1640 h 1640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T24" t="T25" r="T26" b="T27"/>
                      <a:pathLst>
                        <a:path w="3450" h="1640">
                          <a:moveTo>
                            <a:pt x="0" y="1624"/>
                          </a:moveTo>
                          <a:cubicBezTo>
                            <a:pt x="320" y="1632"/>
                            <a:pt x="640" y="1640"/>
                            <a:pt x="864" y="1384"/>
                          </a:cubicBezTo>
                          <a:cubicBezTo>
                            <a:pt x="1088" y="1128"/>
                            <a:pt x="1152" y="176"/>
                            <a:pt x="1344" y="88"/>
                          </a:cubicBezTo>
                          <a:cubicBezTo>
                            <a:pt x="1536" y="0"/>
                            <a:pt x="1842" y="791"/>
                            <a:pt x="2016" y="856"/>
                          </a:cubicBezTo>
                          <a:cubicBezTo>
                            <a:pt x="2190" y="921"/>
                            <a:pt x="2260" y="414"/>
                            <a:pt x="2388" y="478"/>
                          </a:cubicBezTo>
                          <a:cubicBezTo>
                            <a:pt x="2516" y="542"/>
                            <a:pt x="2670" y="1073"/>
                            <a:pt x="2784" y="1240"/>
                          </a:cubicBezTo>
                          <a:cubicBezTo>
                            <a:pt x="2898" y="1407"/>
                            <a:pt x="2961" y="1424"/>
                            <a:pt x="3072" y="1480"/>
                          </a:cubicBezTo>
                          <a:cubicBezTo>
                            <a:pt x="3183" y="1536"/>
                            <a:pt x="3371" y="1556"/>
                            <a:pt x="3450" y="1576"/>
                          </a:cubicBezTo>
                        </a:path>
                      </a:pathLst>
                    </a:custGeom>
                    <a:noFill/>
                    <a:ln w="38100" cmpd="sng">
                      <a:solidFill>
                        <a:srgbClr val="CC00CC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 dirty="0">
                        <a:latin typeface="Arial" panose="020B0604020202020204" pitchFamily="34" charset="0"/>
                      </a:endParaRPr>
                    </a:p>
                  </p:txBody>
                </p:sp>
              </p:grpSp>
              <p:sp>
                <p:nvSpPr>
                  <p:cNvPr id="19479" name="Line 30"/>
                  <p:cNvSpPr>
                    <a:spLocks noChangeShapeType="1"/>
                  </p:cNvSpPr>
                  <p:nvPr/>
                </p:nvSpPr>
                <p:spPr bwMode="auto">
                  <a:xfrm>
                    <a:off x="3024" y="432"/>
                    <a:ext cx="0" cy="1968"/>
                  </a:xfrm>
                  <a:prstGeom prst="line">
                    <a:avLst/>
                  </a:prstGeom>
                  <a:noFill/>
                  <a:ln w="28575">
                    <a:solidFill>
                      <a:srgbClr val="33CC33"/>
                    </a:solidFill>
                    <a:prstDash val="dash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l-PL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9480" name="Line 31"/>
                  <p:cNvSpPr>
                    <a:spLocks noChangeShapeType="1"/>
                  </p:cNvSpPr>
                  <p:nvPr/>
                </p:nvSpPr>
                <p:spPr bwMode="auto">
                  <a:xfrm>
                    <a:off x="1440" y="1488"/>
                    <a:ext cx="312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3300"/>
                    </a:solidFill>
                    <a:prstDash val="dash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l-PL" dirty="0">
                      <a:latin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9477" name="Text Box 32"/>
                <p:cNvSpPr txBox="1">
                  <a:spLocks noChangeArrowheads="1"/>
                </p:cNvSpPr>
                <p:nvPr/>
              </p:nvSpPr>
              <p:spPr bwMode="auto">
                <a:xfrm>
                  <a:off x="3696" y="1392"/>
                  <a:ext cx="188" cy="25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pl-PL" sz="2000" i="1" dirty="0">
                      <a:latin typeface="+mj-lt"/>
                    </a:rPr>
                    <a:t>x</a:t>
                  </a:r>
                </a:p>
              </p:txBody>
            </p:sp>
            <p:graphicFrame>
              <p:nvGraphicFramePr>
                <p:cNvPr id="19462" name="Object 33"/>
                <p:cNvGraphicFramePr>
                  <a:graphicFrameLocks noChangeAspect="1"/>
                </p:cNvGraphicFramePr>
                <p:nvPr/>
              </p:nvGraphicFramePr>
              <p:xfrm>
                <a:off x="2496" y="1344"/>
                <a:ext cx="240" cy="24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787569" name="Równanie" r:id="rId10" imgW="164880" imgH="164880" progId="Equation.3">
                        <p:embed/>
                      </p:oleObj>
                    </mc:Choice>
                    <mc:Fallback>
                      <p:oleObj name="Równanie" r:id="rId10" imgW="164880" imgH="164880" progId="Equation.3">
                        <p:embed/>
                        <p:pic>
                          <p:nvPicPr>
                            <p:cNvPr id="0" name="Object 33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496" y="1344"/>
                              <a:ext cx="240" cy="240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99CC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9463" name="Object 34"/>
                <p:cNvGraphicFramePr>
                  <a:graphicFrameLocks noChangeAspect="1"/>
                </p:cNvGraphicFramePr>
                <p:nvPr/>
              </p:nvGraphicFramePr>
              <p:xfrm>
                <a:off x="3120" y="816"/>
                <a:ext cx="576" cy="272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787570" name="Równanie" r:id="rId11" imgW="457200" imgH="215640" progId="Equation.3">
                        <p:embed/>
                      </p:oleObj>
                    </mc:Choice>
                    <mc:Fallback>
                      <p:oleObj name="Równanie" r:id="rId11" imgW="457200" imgH="215640" progId="Equation.3">
                        <p:embed/>
                        <p:pic>
                          <p:nvPicPr>
                            <p:cNvPr id="0" name="Object 34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2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120" y="816"/>
                              <a:ext cx="576" cy="272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99CC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9464" name="Object 35"/>
                <p:cNvGraphicFramePr>
                  <a:graphicFrameLocks noChangeAspect="1"/>
                </p:cNvGraphicFramePr>
                <p:nvPr/>
              </p:nvGraphicFramePr>
              <p:xfrm>
                <a:off x="1344" y="816"/>
                <a:ext cx="576" cy="272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787571" name="Równanie" r:id="rId13" imgW="457200" imgH="215640" progId="Equation.3">
                        <p:embed/>
                      </p:oleObj>
                    </mc:Choice>
                    <mc:Fallback>
                      <p:oleObj name="Równanie" r:id="rId13" imgW="457200" imgH="215640" progId="Equation.3">
                        <p:embed/>
                        <p:pic>
                          <p:nvPicPr>
                            <p:cNvPr id="0" name="Object 35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4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344" y="816"/>
                              <a:ext cx="576" cy="272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99CC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graphicFrame>
            <p:nvGraphicFramePr>
              <p:cNvPr id="19458" name="Object 4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180785276"/>
                  </p:ext>
                </p:extLst>
              </p:nvPr>
            </p:nvGraphicFramePr>
            <p:xfrm>
              <a:off x="6372200" y="2132856"/>
              <a:ext cx="1422000" cy="43128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87572" name="Equation" r:id="rId15" imgW="711000" imgH="215640" progId="Equation.3">
                      <p:embed/>
                    </p:oleObj>
                  </mc:Choice>
                  <mc:Fallback>
                    <p:oleObj name="Equation" r:id="rId15" imgW="711000" imgH="215640" progId="Equation.3">
                      <p:embed/>
                      <p:pic>
                        <p:nvPicPr>
                          <p:cNvPr id="0" name="Object 4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6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372200" y="2132856"/>
                            <a:ext cx="1422000" cy="431280"/>
                          </a:xfrm>
                          <a:prstGeom prst="rect">
                            <a:avLst/>
                          </a:prstGeom>
                          <a:solidFill>
                            <a:schemeClr val="bg1">
                              <a:lumMod val="85000"/>
                            </a:schemeClr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32" name="Object 3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64552112"/>
                </p:ext>
              </p:extLst>
            </p:nvPr>
          </p:nvGraphicFramePr>
          <p:xfrm>
            <a:off x="3406785" y="2953120"/>
            <a:ext cx="431800" cy="431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87573" name="Równanie" r:id="rId17" imgW="215640" imgH="215640" progId="Equation.3">
                    <p:embed/>
                  </p:oleObj>
                </mc:Choice>
                <mc:Fallback>
                  <p:oleObj name="Równanie" r:id="rId17" imgW="21564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06785" y="2953120"/>
                          <a:ext cx="431800" cy="431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99CC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3" name="Object 4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58123123"/>
                </p:ext>
              </p:extLst>
            </p:nvPr>
          </p:nvGraphicFramePr>
          <p:xfrm>
            <a:off x="2048285" y="3243465"/>
            <a:ext cx="1422000" cy="4312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87574" name="Równanie" r:id="rId19" imgW="711000" imgH="215640" progId="Equation.3">
                    <p:embed/>
                  </p:oleObj>
                </mc:Choice>
                <mc:Fallback>
                  <p:oleObj name="Równanie" r:id="rId19" imgW="71100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48285" y="3243465"/>
                          <a:ext cx="1422000" cy="431280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4" name="Object 3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16593841"/>
                </p:ext>
              </p:extLst>
            </p:nvPr>
          </p:nvGraphicFramePr>
          <p:xfrm>
            <a:off x="3622685" y="3604683"/>
            <a:ext cx="329760" cy="3297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87575" name="Równanie" r:id="rId21" imgW="164880" imgH="164880" progId="Equation.3">
                    <p:embed/>
                  </p:oleObj>
                </mc:Choice>
                <mc:Fallback>
                  <p:oleObj name="Równanie" r:id="rId21" imgW="1648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22685" y="3604683"/>
                          <a:ext cx="329760" cy="32976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99CC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33265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Arial" panose="020B0604020202020204" pitchFamily="34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Arial" panose="020B0604020202020204" pitchFamily="34" charset="0"/>
              </a:rPr>
              <a:t> Papir</a:t>
            </a:r>
            <a:endParaRPr lang="pl-PL" dirty="0">
              <a:latin typeface="Arial" panose="020B0604020202020204" pitchFamily="34" charset="0"/>
            </a:endParaRPr>
          </a:p>
        </p:txBody>
      </p:sp>
      <p:graphicFrame>
        <p:nvGraphicFramePr>
          <p:cNvPr id="20483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2887225"/>
              </p:ext>
            </p:extLst>
          </p:nvPr>
        </p:nvGraphicFramePr>
        <p:xfrm>
          <a:off x="71751" y="2063848"/>
          <a:ext cx="4170363" cy="84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3577" name="Równanie" r:id="rId4" imgW="2057400" imgH="419040" progId="Equation.3">
                  <p:embed/>
                </p:oleObj>
              </mc:Choice>
              <mc:Fallback>
                <p:oleObj name="Równanie" r:id="rId4" imgW="2057400" imgH="41904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751" y="2063848"/>
                        <a:ext cx="4170363" cy="8493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5" name="Grupa 74"/>
          <p:cNvGrpSpPr/>
          <p:nvPr/>
        </p:nvGrpSpPr>
        <p:grpSpPr>
          <a:xfrm>
            <a:off x="5083696" y="2148983"/>
            <a:ext cx="3124201" cy="2776954"/>
            <a:chOff x="6019800" y="1484784"/>
            <a:chExt cx="3124201" cy="2776954"/>
          </a:xfrm>
        </p:grpSpPr>
        <p:sp>
          <p:nvSpPr>
            <p:cNvPr id="20488" name="Rectangle 31"/>
            <p:cNvSpPr>
              <a:spLocks noChangeArrowheads="1"/>
            </p:cNvSpPr>
            <p:nvPr/>
          </p:nvSpPr>
          <p:spPr bwMode="auto">
            <a:xfrm>
              <a:off x="6019800" y="1484784"/>
              <a:ext cx="3122613" cy="2466975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0489" name="Rectangle 32"/>
            <p:cNvSpPr>
              <a:spLocks noChangeArrowheads="1"/>
            </p:cNvSpPr>
            <p:nvPr/>
          </p:nvSpPr>
          <p:spPr bwMode="auto">
            <a:xfrm>
              <a:off x="6019800" y="1484784"/>
              <a:ext cx="3122613" cy="2466975"/>
            </a:xfrm>
            <a:prstGeom prst="rect">
              <a:avLst/>
            </a:prstGeom>
            <a:noFill/>
            <a:ln w="285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0490" name="Line 33"/>
            <p:cNvSpPr>
              <a:spLocks noChangeShapeType="1"/>
            </p:cNvSpPr>
            <p:nvPr/>
          </p:nvSpPr>
          <p:spPr bwMode="auto">
            <a:xfrm>
              <a:off x="6019800" y="1484784"/>
              <a:ext cx="3122613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0491" name="Line 34"/>
            <p:cNvSpPr>
              <a:spLocks noChangeShapeType="1"/>
            </p:cNvSpPr>
            <p:nvPr/>
          </p:nvSpPr>
          <p:spPr bwMode="auto">
            <a:xfrm>
              <a:off x="6019800" y="3951759"/>
              <a:ext cx="3122613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0492" name="Line 35"/>
            <p:cNvSpPr>
              <a:spLocks noChangeShapeType="1"/>
            </p:cNvSpPr>
            <p:nvPr/>
          </p:nvSpPr>
          <p:spPr bwMode="auto">
            <a:xfrm flipV="1">
              <a:off x="9142413" y="1484784"/>
              <a:ext cx="1588" cy="246697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0493" name="Line 36"/>
            <p:cNvSpPr>
              <a:spLocks noChangeShapeType="1"/>
            </p:cNvSpPr>
            <p:nvPr/>
          </p:nvSpPr>
          <p:spPr bwMode="auto">
            <a:xfrm flipV="1">
              <a:off x="6019800" y="1484784"/>
              <a:ext cx="1588" cy="246697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0494" name="Line 37"/>
            <p:cNvSpPr>
              <a:spLocks noChangeShapeType="1"/>
            </p:cNvSpPr>
            <p:nvPr/>
          </p:nvSpPr>
          <p:spPr bwMode="auto">
            <a:xfrm>
              <a:off x="6019800" y="3951759"/>
              <a:ext cx="3122613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0495" name="Line 38"/>
            <p:cNvSpPr>
              <a:spLocks noChangeShapeType="1"/>
            </p:cNvSpPr>
            <p:nvPr/>
          </p:nvSpPr>
          <p:spPr bwMode="auto">
            <a:xfrm flipV="1">
              <a:off x="6019800" y="1484784"/>
              <a:ext cx="1588" cy="246697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0496" name="Line 39"/>
            <p:cNvSpPr>
              <a:spLocks noChangeShapeType="1"/>
            </p:cNvSpPr>
            <p:nvPr/>
          </p:nvSpPr>
          <p:spPr bwMode="auto">
            <a:xfrm flipV="1">
              <a:off x="6019800" y="3921597"/>
              <a:ext cx="1588" cy="30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0497" name="Line 40"/>
            <p:cNvSpPr>
              <a:spLocks noChangeShapeType="1"/>
            </p:cNvSpPr>
            <p:nvPr/>
          </p:nvSpPr>
          <p:spPr bwMode="auto">
            <a:xfrm>
              <a:off x="6019800" y="1484784"/>
              <a:ext cx="1588" cy="269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0498" name="Line 42"/>
            <p:cNvSpPr>
              <a:spLocks noChangeShapeType="1"/>
            </p:cNvSpPr>
            <p:nvPr/>
          </p:nvSpPr>
          <p:spPr bwMode="auto">
            <a:xfrm flipV="1">
              <a:off x="6329363" y="3921597"/>
              <a:ext cx="1588" cy="30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0499" name="Line 43"/>
            <p:cNvSpPr>
              <a:spLocks noChangeShapeType="1"/>
            </p:cNvSpPr>
            <p:nvPr/>
          </p:nvSpPr>
          <p:spPr bwMode="auto">
            <a:xfrm>
              <a:off x="6329363" y="1484784"/>
              <a:ext cx="1588" cy="269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0500" name="Line 45"/>
            <p:cNvSpPr>
              <a:spLocks noChangeShapeType="1"/>
            </p:cNvSpPr>
            <p:nvPr/>
          </p:nvSpPr>
          <p:spPr bwMode="auto">
            <a:xfrm flipV="1">
              <a:off x="6643688" y="3921597"/>
              <a:ext cx="1588" cy="30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0501" name="Line 46"/>
            <p:cNvSpPr>
              <a:spLocks noChangeShapeType="1"/>
            </p:cNvSpPr>
            <p:nvPr/>
          </p:nvSpPr>
          <p:spPr bwMode="auto">
            <a:xfrm>
              <a:off x="6643688" y="1484784"/>
              <a:ext cx="1588" cy="269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0502" name="Line 48"/>
            <p:cNvSpPr>
              <a:spLocks noChangeShapeType="1"/>
            </p:cNvSpPr>
            <p:nvPr/>
          </p:nvSpPr>
          <p:spPr bwMode="auto">
            <a:xfrm flipV="1">
              <a:off x="6954838" y="3921597"/>
              <a:ext cx="0" cy="30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0503" name="Line 49"/>
            <p:cNvSpPr>
              <a:spLocks noChangeShapeType="1"/>
            </p:cNvSpPr>
            <p:nvPr/>
          </p:nvSpPr>
          <p:spPr bwMode="auto">
            <a:xfrm>
              <a:off x="6954838" y="1484784"/>
              <a:ext cx="0" cy="269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0504" name="Line 51"/>
            <p:cNvSpPr>
              <a:spLocks noChangeShapeType="1"/>
            </p:cNvSpPr>
            <p:nvPr/>
          </p:nvSpPr>
          <p:spPr bwMode="auto">
            <a:xfrm flipV="1">
              <a:off x="7269163" y="3921597"/>
              <a:ext cx="1588" cy="30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0505" name="Line 52"/>
            <p:cNvSpPr>
              <a:spLocks noChangeShapeType="1"/>
            </p:cNvSpPr>
            <p:nvPr/>
          </p:nvSpPr>
          <p:spPr bwMode="auto">
            <a:xfrm>
              <a:off x="7269163" y="1484784"/>
              <a:ext cx="1588" cy="269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0506" name="Line 54"/>
            <p:cNvSpPr>
              <a:spLocks noChangeShapeType="1"/>
            </p:cNvSpPr>
            <p:nvPr/>
          </p:nvSpPr>
          <p:spPr bwMode="auto">
            <a:xfrm flipV="1">
              <a:off x="7578725" y="3921597"/>
              <a:ext cx="1588" cy="30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0507" name="Line 55"/>
            <p:cNvSpPr>
              <a:spLocks noChangeShapeType="1"/>
            </p:cNvSpPr>
            <p:nvPr/>
          </p:nvSpPr>
          <p:spPr bwMode="auto">
            <a:xfrm>
              <a:off x="7578725" y="1484784"/>
              <a:ext cx="1588" cy="269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0508" name="Line 57"/>
            <p:cNvSpPr>
              <a:spLocks noChangeShapeType="1"/>
            </p:cNvSpPr>
            <p:nvPr/>
          </p:nvSpPr>
          <p:spPr bwMode="auto">
            <a:xfrm flipV="1">
              <a:off x="7893050" y="3921597"/>
              <a:ext cx="1588" cy="30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0509" name="Line 58"/>
            <p:cNvSpPr>
              <a:spLocks noChangeShapeType="1"/>
            </p:cNvSpPr>
            <p:nvPr/>
          </p:nvSpPr>
          <p:spPr bwMode="auto">
            <a:xfrm>
              <a:off x="7893050" y="1484784"/>
              <a:ext cx="1588" cy="269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0510" name="Line 60"/>
            <p:cNvSpPr>
              <a:spLocks noChangeShapeType="1"/>
            </p:cNvSpPr>
            <p:nvPr/>
          </p:nvSpPr>
          <p:spPr bwMode="auto">
            <a:xfrm flipV="1">
              <a:off x="8204200" y="3921597"/>
              <a:ext cx="0" cy="30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0511" name="Line 61"/>
            <p:cNvSpPr>
              <a:spLocks noChangeShapeType="1"/>
            </p:cNvSpPr>
            <p:nvPr/>
          </p:nvSpPr>
          <p:spPr bwMode="auto">
            <a:xfrm>
              <a:off x="8204200" y="1484784"/>
              <a:ext cx="0" cy="269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0512" name="Line 63"/>
            <p:cNvSpPr>
              <a:spLocks noChangeShapeType="1"/>
            </p:cNvSpPr>
            <p:nvPr/>
          </p:nvSpPr>
          <p:spPr bwMode="auto">
            <a:xfrm flipV="1">
              <a:off x="8518525" y="3921597"/>
              <a:ext cx="1588" cy="30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0513" name="Line 64"/>
            <p:cNvSpPr>
              <a:spLocks noChangeShapeType="1"/>
            </p:cNvSpPr>
            <p:nvPr/>
          </p:nvSpPr>
          <p:spPr bwMode="auto">
            <a:xfrm>
              <a:off x="8518525" y="1484784"/>
              <a:ext cx="1588" cy="269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0514" name="Line 66"/>
            <p:cNvSpPr>
              <a:spLocks noChangeShapeType="1"/>
            </p:cNvSpPr>
            <p:nvPr/>
          </p:nvSpPr>
          <p:spPr bwMode="auto">
            <a:xfrm flipV="1">
              <a:off x="8828088" y="3921597"/>
              <a:ext cx="1588" cy="30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0515" name="Line 67"/>
            <p:cNvSpPr>
              <a:spLocks noChangeShapeType="1"/>
            </p:cNvSpPr>
            <p:nvPr/>
          </p:nvSpPr>
          <p:spPr bwMode="auto">
            <a:xfrm>
              <a:off x="8828088" y="1484784"/>
              <a:ext cx="1588" cy="269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0516" name="Line 69"/>
            <p:cNvSpPr>
              <a:spLocks noChangeShapeType="1"/>
            </p:cNvSpPr>
            <p:nvPr/>
          </p:nvSpPr>
          <p:spPr bwMode="auto">
            <a:xfrm flipV="1">
              <a:off x="9142413" y="3921597"/>
              <a:ext cx="1588" cy="30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0517" name="Line 70"/>
            <p:cNvSpPr>
              <a:spLocks noChangeShapeType="1"/>
            </p:cNvSpPr>
            <p:nvPr/>
          </p:nvSpPr>
          <p:spPr bwMode="auto">
            <a:xfrm>
              <a:off x="9142413" y="1484784"/>
              <a:ext cx="1588" cy="269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0518" name="Line 72"/>
            <p:cNvSpPr>
              <a:spLocks noChangeShapeType="1"/>
            </p:cNvSpPr>
            <p:nvPr/>
          </p:nvSpPr>
          <p:spPr bwMode="auto">
            <a:xfrm>
              <a:off x="6019800" y="3951759"/>
              <a:ext cx="26988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0519" name="Line 73"/>
            <p:cNvSpPr>
              <a:spLocks noChangeShapeType="1"/>
            </p:cNvSpPr>
            <p:nvPr/>
          </p:nvSpPr>
          <p:spPr bwMode="auto">
            <a:xfrm flipH="1">
              <a:off x="9112250" y="3951759"/>
              <a:ext cx="30163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0520" name="Line 75"/>
            <p:cNvSpPr>
              <a:spLocks noChangeShapeType="1"/>
            </p:cNvSpPr>
            <p:nvPr/>
          </p:nvSpPr>
          <p:spPr bwMode="auto">
            <a:xfrm>
              <a:off x="6019800" y="3642197"/>
              <a:ext cx="26988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0521" name="Line 76"/>
            <p:cNvSpPr>
              <a:spLocks noChangeShapeType="1"/>
            </p:cNvSpPr>
            <p:nvPr/>
          </p:nvSpPr>
          <p:spPr bwMode="auto">
            <a:xfrm flipH="1">
              <a:off x="9112250" y="3642197"/>
              <a:ext cx="30163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0522" name="Line 78"/>
            <p:cNvSpPr>
              <a:spLocks noChangeShapeType="1"/>
            </p:cNvSpPr>
            <p:nvPr/>
          </p:nvSpPr>
          <p:spPr bwMode="auto">
            <a:xfrm>
              <a:off x="6019800" y="3332634"/>
              <a:ext cx="26988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0523" name="Line 79"/>
            <p:cNvSpPr>
              <a:spLocks noChangeShapeType="1"/>
            </p:cNvSpPr>
            <p:nvPr/>
          </p:nvSpPr>
          <p:spPr bwMode="auto">
            <a:xfrm flipH="1">
              <a:off x="9112250" y="3332634"/>
              <a:ext cx="30163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0524" name="Line 81"/>
            <p:cNvSpPr>
              <a:spLocks noChangeShapeType="1"/>
            </p:cNvSpPr>
            <p:nvPr/>
          </p:nvSpPr>
          <p:spPr bwMode="auto">
            <a:xfrm>
              <a:off x="6019800" y="3023072"/>
              <a:ext cx="26988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0525" name="Line 82"/>
            <p:cNvSpPr>
              <a:spLocks noChangeShapeType="1"/>
            </p:cNvSpPr>
            <p:nvPr/>
          </p:nvSpPr>
          <p:spPr bwMode="auto">
            <a:xfrm flipH="1">
              <a:off x="9112250" y="3023072"/>
              <a:ext cx="30163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0526" name="Line 84"/>
            <p:cNvSpPr>
              <a:spLocks noChangeShapeType="1"/>
            </p:cNvSpPr>
            <p:nvPr/>
          </p:nvSpPr>
          <p:spPr bwMode="auto">
            <a:xfrm>
              <a:off x="6019800" y="2718272"/>
              <a:ext cx="26988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0527" name="Line 85"/>
            <p:cNvSpPr>
              <a:spLocks noChangeShapeType="1"/>
            </p:cNvSpPr>
            <p:nvPr/>
          </p:nvSpPr>
          <p:spPr bwMode="auto">
            <a:xfrm flipH="1">
              <a:off x="9112250" y="2718272"/>
              <a:ext cx="30163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0528" name="Line 87"/>
            <p:cNvSpPr>
              <a:spLocks noChangeShapeType="1"/>
            </p:cNvSpPr>
            <p:nvPr/>
          </p:nvSpPr>
          <p:spPr bwMode="auto">
            <a:xfrm>
              <a:off x="6019800" y="2408709"/>
              <a:ext cx="26988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0529" name="Line 88"/>
            <p:cNvSpPr>
              <a:spLocks noChangeShapeType="1"/>
            </p:cNvSpPr>
            <p:nvPr/>
          </p:nvSpPr>
          <p:spPr bwMode="auto">
            <a:xfrm flipH="1">
              <a:off x="9112250" y="2408709"/>
              <a:ext cx="30163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0530" name="Line 90"/>
            <p:cNvSpPr>
              <a:spLocks noChangeShapeType="1"/>
            </p:cNvSpPr>
            <p:nvPr/>
          </p:nvSpPr>
          <p:spPr bwMode="auto">
            <a:xfrm>
              <a:off x="6019800" y="2099147"/>
              <a:ext cx="26988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0531" name="Line 91"/>
            <p:cNvSpPr>
              <a:spLocks noChangeShapeType="1"/>
            </p:cNvSpPr>
            <p:nvPr/>
          </p:nvSpPr>
          <p:spPr bwMode="auto">
            <a:xfrm flipH="1">
              <a:off x="9112250" y="2099147"/>
              <a:ext cx="30163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0532" name="Line 93"/>
            <p:cNvSpPr>
              <a:spLocks noChangeShapeType="1"/>
            </p:cNvSpPr>
            <p:nvPr/>
          </p:nvSpPr>
          <p:spPr bwMode="auto">
            <a:xfrm>
              <a:off x="6019800" y="1789584"/>
              <a:ext cx="26988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0533" name="Line 94"/>
            <p:cNvSpPr>
              <a:spLocks noChangeShapeType="1"/>
            </p:cNvSpPr>
            <p:nvPr/>
          </p:nvSpPr>
          <p:spPr bwMode="auto">
            <a:xfrm flipH="1">
              <a:off x="9112250" y="1789584"/>
              <a:ext cx="30163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0534" name="Line 96"/>
            <p:cNvSpPr>
              <a:spLocks noChangeShapeType="1"/>
            </p:cNvSpPr>
            <p:nvPr/>
          </p:nvSpPr>
          <p:spPr bwMode="auto">
            <a:xfrm>
              <a:off x="6019800" y="1484784"/>
              <a:ext cx="26988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0535" name="Line 97"/>
            <p:cNvSpPr>
              <a:spLocks noChangeShapeType="1"/>
            </p:cNvSpPr>
            <p:nvPr/>
          </p:nvSpPr>
          <p:spPr bwMode="auto">
            <a:xfrm flipH="1">
              <a:off x="9112250" y="1484784"/>
              <a:ext cx="30163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0536" name="Line 99"/>
            <p:cNvSpPr>
              <a:spLocks noChangeShapeType="1"/>
            </p:cNvSpPr>
            <p:nvPr/>
          </p:nvSpPr>
          <p:spPr bwMode="auto">
            <a:xfrm>
              <a:off x="6019800" y="1484784"/>
              <a:ext cx="3122613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0537" name="Line 100"/>
            <p:cNvSpPr>
              <a:spLocks noChangeShapeType="1"/>
            </p:cNvSpPr>
            <p:nvPr/>
          </p:nvSpPr>
          <p:spPr bwMode="auto">
            <a:xfrm>
              <a:off x="6019800" y="3951759"/>
              <a:ext cx="3122613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0538" name="Line 101"/>
            <p:cNvSpPr>
              <a:spLocks noChangeShapeType="1"/>
            </p:cNvSpPr>
            <p:nvPr/>
          </p:nvSpPr>
          <p:spPr bwMode="auto">
            <a:xfrm flipV="1">
              <a:off x="9142413" y="1484784"/>
              <a:ext cx="1588" cy="246697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0539" name="Line 102"/>
            <p:cNvSpPr>
              <a:spLocks noChangeShapeType="1"/>
            </p:cNvSpPr>
            <p:nvPr/>
          </p:nvSpPr>
          <p:spPr bwMode="auto">
            <a:xfrm flipV="1">
              <a:off x="6019800" y="1484784"/>
              <a:ext cx="1588" cy="246697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0540" name="Freeform 103"/>
            <p:cNvSpPr>
              <a:spLocks/>
            </p:cNvSpPr>
            <p:nvPr/>
          </p:nvSpPr>
          <p:spPr bwMode="auto">
            <a:xfrm>
              <a:off x="6019800" y="3910484"/>
              <a:ext cx="666750" cy="36513"/>
            </a:xfrm>
            <a:custGeom>
              <a:avLst/>
              <a:gdLst>
                <a:gd name="T0" fmla="*/ 4 w 762"/>
                <a:gd name="T1" fmla="*/ 13 h 42"/>
                <a:gd name="T2" fmla="*/ 9 w 762"/>
                <a:gd name="T3" fmla="*/ 13 h 42"/>
                <a:gd name="T4" fmla="*/ 14 w 762"/>
                <a:gd name="T5" fmla="*/ 13 h 42"/>
                <a:gd name="T6" fmla="*/ 20 w 762"/>
                <a:gd name="T7" fmla="*/ 13 h 42"/>
                <a:gd name="T8" fmla="*/ 25 w 762"/>
                <a:gd name="T9" fmla="*/ 13 h 42"/>
                <a:gd name="T10" fmla="*/ 31 w 762"/>
                <a:gd name="T11" fmla="*/ 13 h 42"/>
                <a:gd name="T12" fmla="*/ 36 w 762"/>
                <a:gd name="T13" fmla="*/ 13 h 42"/>
                <a:gd name="T14" fmla="*/ 42 w 762"/>
                <a:gd name="T15" fmla="*/ 13 h 42"/>
                <a:gd name="T16" fmla="*/ 47 w 762"/>
                <a:gd name="T17" fmla="*/ 13 h 42"/>
                <a:gd name="T18" fmla="*/ 53 w 762"/>
                <a:gd name="T19" fmla="*/ 13 h 42"/>
                <a:gd name="T20" fmla="*/ 58 w 762"/>
                <a:gd name="T21" fmla="*/ 13 h 42"/>
                <a:gd name="T22" fmla="*/ 64 w 762"/>
                <a:gd name="T23" fmla="*/ 13 h 42"/>
                <a:gd name="T24" fmla="*/ 69 w 762"/>
                <a:gd name="T25" fmla="*/ 13 h 42"/>
                <a:gd name="T26" fmla="*/ 75 w 762"/>
                <a:gd name="T27" fmla="*/ 13 h 42"/>
                <a:gd name="T28" fmla="*/ 80 w 762"/>
                <a:gd name="T29" fmla="*/ 13 h 42"/>
                <a:gd name="T30" fmla="*/ 85 w 762"/>
                <a:gd name="T31" fmla="*/ 13 h 42"/>
                <a:gd name="T32" fmla="*/ 91 w 762"/>
                <a:gd name="T33" fmla="*/ 13 h 42"/>
                <a:gd name="T34" fmla="*/ 96 w 762"/>
                <a:gd name="T35" fmla="*/ 13 h 42"/>
                <a:gd name="T36" fmla="*/ 102 w 762"/>
                <a:gd name="T37" fmla="*/ 13 h 42"/>
                <a:gd name="T38" fmla="*/ 107 w 762"/>
                <a:gd name="T39" fmla="*/ 13 h 42"/>
                <a:gd name="T40" fmla="*/ 113 w 762"/>
                <a:gd name="T41" fmla="*/ 13 h 42"/>
                <a:gd name="T42" fmla="*/ 119 w 762"/>
                <a:gd name="T43" fmla="*/ 13 h 42"/>
                <a:gd name="T44" fmla="*/ 124 w 762"/>
                <a:gd name="T45" fmla="*/ 13 h 42"/>
                <a:gd name="T46" fmla="*/ 130 w 762"/>
                <a:gd name="T47" fmla="*/ 13 h 42"/>
                <a:gd name="T48" fmla="*/ 135 w 762"/>
                <a:gd name="T49" fmla="*/ 13 h 42"/>
                <a:gd name="T50" fmla="*/ 141 w 762"/>
                <a:gd name="T51" fmla="*/ 13 h 42"/>
                <a:gd name="T52" fmla="*/ 146 w 762"/>
                <a:gd name="T53" fmla="*/ 13 h 42"/>
                <a:gd name="T54" fmla="*/ 151 w 762"/>
                <a:gd name="T55" fmla="*/ 13 h 42"/>
                <a:gd name="T56" fmla="*/ 157 w 762"/>
                <a:gd name="T57" fmla="*/ 13 h 42"/>
                <a:gd name="T58" fmla="*/ 162 w 762"/>
                <a:gd name="T59" fmla="*/ 11 h 42"/>
                <a:gd name="T60" fmla="*/ 168 w 762"/>
                <a:gd name="T61" fmla="*/ 11 h 42"/>
                <a:gd name="T62" fmla="*/ 173 w 762"/>
                <a:gd name="T63" fmla="*/ 11 h 42"/>
                <a:gd name="T64" fmla="*/ 179 w 762"/>
                <a:gd name="T65" fmla="*/ 11 h 42"/>
                <a:gd name="T66" fmla="*/ 184 w 762"/>
                <a:gd name="T67" fmla="*/ 9 h 42"/>
                <a:gd name="T68" fmla="*/ 190 w 762"/>
                <a:gd name="T69" fmla="*/ 9 h 42"/>
                <a:gd name="T70" fmla="*/ 195 w 762"/>
                <a:gd name="T71" fmla="*/ 9 h 42"/>
                <a:gd name="T72" fmla="*/ 201 w 762"/>
                <a:gd name="T73" fmla="*/ 7 h 42"/>
                <a:gd name="T74" fmla="*/ 206 w 762"/>
                <a:gd name="T75" fmla="*/ 7 h 42"/>
                <a:gd name="T76" fmla="*/ 212 w 762"/>
                <a:gd name="T77" fmla="*/ 5 h 42"/>
                <a:gd name="T78" fmla="*/ 217 w 762"/>
                <a:gd name="T79" fmla="*/ 4 h 42"/>
                <a:gd name="T80" fmla="*/ 222 w 762"/>
                <a:gd name="T81" fmla="*/ 2 h 42"/>
                <a:gd name="T82" fmla="*/ 228 w 762"/>
                <a:gd name="T83" fmla="*/ 0 h 4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62"/>
                <a:gd name="T127" fmla="*/ 0 h 42"/>
                <a:gd name="T128" fmla="*/ 762 w 762"/>
                <a:gd name="T129" fmla="*/ 42 h 4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62" h="42">
                  <a:moveTo>
                    <a:pt x="0" y="42"/>
                  </a:moveTo>
                  <a:lnTo>
                    <a:pt x="6" y="42"/>
                  </a:lnTo>
                  <a:lnTo>
                    <a:pt x="12" y="42"/>
                  </a:lnTo>
                  <a:lnTo>
                    <a:pt x="18" y="42"/>
                  </a:lnTo>
                  <a:lnTo>
                    <a:pt x="24" y="42"/>
                  </a:lnTo>
                  <a:lnTo>
                    <a:pt x="30" y="42"/>
                  </a:lnTo>
                  <a:lnTo>
                    <a:pt x="36" y="42"/>
                  </a:lnTo>
                  <a:lnTo>
                    <a:pt x="42" y="42"/>
                  </a:lnTo>
                  <a:lnTo>
                    <a:pt x="48" y="42"/>
                  </a:lnTo>
                  <a:lnTo>
                    <a:pt x="54" y="42"/>
                  </a:lnTo>
                  <a:lnTo>
                    <a:pt x="60" y="42"/>
                  </a:lnTo>
                  <a:lnTo>
                    <a:pt x="66" y="42"/>
                  </a:lnTo>
                  <a:lnTo>
                    <a:pt x="72" y="42"/>
                  </a:lnTo>
                  <a:lnTo>
                    <a:pt x="78" y="42"/>
                  </a:lnTo>
                  <a:lnTo>
                    <a:pt x="84" y="42"/>
                  </a:lnTo>
                  <a:lnTo>
                    <a:pt x="90" y="42"/>
                  </a:lnTo>
                  <a:lnTo>
                    <a:pt x="96" y="42"/>
                  </a:lnTo>
                  <a:lnTo>
                    <a:pt x="102" y="42"/>
                  </a:lnTo>
                  <a:lnTo>
                    <a:pt x="108" y="42"/>
                  </a:lnTo>
                  <a:lnTo>
                    <a:pt x="114" y="42"/>
                  </a:lnTo>
                  <a:lnTo>
                    <a:pt x="120" y="42"/>
                  </a:lnTo>
                  <a:lnTo>
                    <a:pt x="126" y="42"/>
                  </a:lnTo>
                  <a:lnTo>
                    <a:pt x="132" y="42"/>
                  </a:lnTo>
                  <a:lnTo>
                    <a:pt x="138" y="42"/>
                  </a:lnTo>
                  <a:lnTo>
                    <a:pt x="144" y="42"/>
                  </a:lnTo>
                  <a:lnTo>
                    <a:pt x="150" y="42"/>
                  </a:lnTo>
                  <a:lnTo>
                    <a:pt x="156" y="42"/>
                  </a:lnTo>
                  <a:lnTo>
                    <a:pt x="162" y="42"/>
                  </a:lnTo>
                  <a:lnTo>
                    <a:pt x="168" y="42"/>
                  </a:lnTo>
                  <a:lnTo>
                    <a:pt x="174" y="42"/>
                  </a:lnTo>
                  <a:lnTo>
                    <a:pt x="180" y="42"/>
                  </a:lnTo>
                  <a:lnTo>
                    <a:pt x="186" y="42"/>
                  </a:lnTo>
                  <a:lnTo>
                    <a:pt x="192" y="42"/>
                  </a:lnTo>
                  <a:lnTo>
                    <a:pt x="198" y="42"/>
                  </a:lnTo>
                  <a:lnTo>
                    <a:pt x="204" y="42"/>
                  </a:lnTo>
                  <a:lnTo>
                    <a:pt x="210" y="42"/>
                  </a:lnTo>
                  <a:lnTo>
                    <a:pt x="216" y="42"/>
                  </a:lnTo>
                  <a:lnTo>
                    <a:pt x="222" y="42"/>
                  </a:lnTo>
                  <a:lnTo>
                    <a:pt x="228" y="42"/>
                  </a:lnTo>
                  <a:lnTo>
                    <a:pt x="234" y="42"/>
                  </a:lnTo>
                  <a:lnTo>
                    <a:pt x="240" y="42"/>
                  </a:lnTo>
                  <a:lnTo>
                    <a:pt x="246" y="42"/>
                  </a:lnTo>
                  <a:lnTo>
                    <a:pt x="252" y="42"/>
                  </a:lnTo>
                  <a:lnTo>
                    <a:pt x="258" y="42"/>
                  </a:lnTo>
                  <a:lnTo>
                    <a:pt x="264" y="42"/>
                  </a:lnTo>
                  <a:lnTo>
                    <a:pt x="270" y="42"/>
                  </a:lnTo>
                  <a:lnTo>
                    <a:pt x="276" y="42"/>
                  </a:lnTo>
                  <a:lnTo>
                    <a:pt x="282" y="42"/>
                  </a:lnTo>
                  <a:lnTo>
                    <a:pt x="288" y="42"/>
                  </a:lnTo>
                  <a:lnTo>
                    <a:pt x="294" y="42"/>
                  </a:lnTo>
                  <a:lnTo>
                    <a:pt x="300" y="42"/>
                  </a:lnTo>
                  <a:lnTo>
                    <a:pt x="306" y="42"/>
                  </a:lnTo>
                  <a:lnTo>
                    <a:pt x="312" y="42"/>
                  </a:lnTo>
                  <a:lnTo>
                    <a:pt x="318" y="42"/>
                  </a:lnTo>
                  <a:lnTo>
                    <a:pt x="324" y="42"/>
                  </a:lnTo>
                  <a:lnTo>
                    <a:pt x="330" y="42"/>
                  </a:lnTo>
                  <a:lnTo>
                    <a:pt x="336" y="42"/>
                  </a:lnTo>
                  <a:lnTo>
                    <a:pt x="342" y="42"/>
                  </a:lnTo>
                  <a:lnTo>
                    <a:pt x="348" y="42"/>
                  </a:lnTo>
                  <a:lnTo>
                    <a:pt x="354" y="42"/>
                  </a:lnTo>
                  <a:lnTo>
                    <a:pt x="360" y="42"/>
                  </a:lnTo>
                  <a:lnTo>
                    <a:pt x="366" y="42"/>
                  </a:lnTo>
                  <a:lnTo>
                    <a:pt x="372" y="42"/>
                  </a:lnTo>
                  <a:lnTo>
                    <a:pt x="378" y="42"/>
                  </a:lnTo>
                  <a:lnTo>
                    <a:pt x="384" y="42"/>
                  </a:lnTo>
                  <a:lnTo>
                    <a:pt x="390" y="42"/>
                  </a:lnTo>
                  <a:lnTo>
                    <a:pt x="396" y="42"/>
                  </a:lnTo>
                  <a:lnTo>
                    <a:pt x="402" y="42"/>
                  </a:lnTo>
                  <a:lnTo>
                    <a:pt x="408" y="42"/>
                  </a:lnTo>
                  <a:lnTo>
                    <a:pt x="414" y="42"/>
                  </a:lnTo>
                  <a:lnTo>
                    <a:pt x="420" y="42"/>
                  </a:lnTo>
                  <a:lnTo>
                    <a:pt x="426" y="42"/>
                  </a:lnTo>
                  <a:lnTo>
                    <a:pt x="432" y="42"/>
                  </a:lnTo>
                  <a:lnTo>
                    <a:pt x="438" y="42"/>
                  </a:lnTo>
                  <a:lnTo>
                    <a:pt x="444" y="42"/>
                  </a:lnTo>
                  <a:lnTo>
                    <a:pt x="450" y="42"/>
                  </a:lnTo>
                  <a:lnTo>
                    <a:pt x="456" y="42"/>
                  </a:lnTo>
                  <a:lnTo>
                    <a:pt x="462" y="42"/>
                  </a:lnTo>
                  <a:lnTo>
                    <a:pt x="468" y="42"/>
                  </a:lnTo>
                  <a:lnTo>
                    <a:pt x="474" y="42"/>
                  </a:lnTo>
                  <a:lnTo>
                    <a:pt x="480" y="42"/>
                  </a:lnTo>
                  <a:lnTo>
                    <a:pt x="486" y="42"/>
                  </a:lnTo>
                  <a:lnTo>
                    <a:pt x="492" y="42"/>
                  </a:lnTo>
                  <a:lnTo>
                    <a:pt x="498" y="42"/>
                  </a:lnTo>
                  <a:lnTo>
                    <a:pt x="504" y="42"/>
                  </a:lnTo>
                  <a:lnTo>
                    <a:pt x="510" y="42"/>
                  </a:lnTo>
                  <a:lnTo>
                    <a:pt x="516" y="42"/>
                  </a:lnTo>
                  <a:lnTo>
                    <a:pt x="522" y="42"/>
                  </a:lnTo>
                  <a:lnTo>
                    <a:pt x="528" y="42"/>
                  </a:lnTo>
                  <a:lnTo>
                    <a:pt x="534" y="36"/>
                  </a:lnTo>
                  <a:lnTo>
                    <a:pt x="540" y="36"/>
                  </a:lnTo>
                  <a:lnTo>
                    <a:pt x="546" y="36"/>
                  </a:lnTo>
                  <a:lnTo>
                    <a:pt x="552" y="36"/>
                  </a:lnTo>
                  <a:lnTo>
                    <a:pt x="558" y="36"/>
                  </a:lnTo>
                  <a:lnTo>
                    <a:pt x="564" y="36"/>
                  </a:lnTo>
                  <a:lnTo>
                    <a:pt x="570" y="36"/>
                  </a:lnTo>
                  <a:lnTo>
                    <a:pt x="576" y="36"/>
                  </a:lnTo>
                  <a:lnTo>
                    <a:pt x="582" y="36"/>
                  </a:lnTo>
                  <a:lnTo>
                    <a:pt x="588" y="36"/>
                  </a:lnTo>
                  <a:lnTo>
                    <a:pt x="594" y="36"/>
                  </a:lnTo>
                  <a:lnTo>
                    <a:pt x="600" y="36"/>
                  </a:lnTo>
                  <a:lnTo>
                    <a:pt x="606" y="30"/>
                  </a:lnTo>
                  <a:lnTo>
                    <a:pt x="612" y="30"/>
                  </a:lnTo>
                  <a:lnTo>
                    <a:pt x="618" y="30"/>
                  </a:lnTo>
                  <a:lnTo>
                    <a:pt x="624" y="30"/>
                  </a:lnTo>
                  <a:lnTo>
                    <a:pt x="630" y="30"/>
                  </a:lnTo>
                  <a:lnTo>
                    <a:pt x="636" y="30"/>
                  </a:lnTo>
                  <a:lnTo>
                    <a:pt x="642" y="30"/>
                  </a:lnTo>
                  <a:lnTo>
                    <a:pt x="648" y="24"/>
                  </a:lnTo>
                  <a:lnTo>
                    <a:pt x="654" y="24"/>
                  </a:lnTo>
                  <a:lnTo>
                    <a:pt x="660" y="24"/>
                  </a:lnTo>
                  <a:lnTo>
                    <a:pt x="666" y="24"/>
                  </a:lnTo>
                  <a:lnTo>
                    <a:pt x="672" y="24"/>
                  </a:lnTo>
                  <a:lnTo>
                    <a:pt x="678" y="24"/>
                  </a:lnTo>
                  <a:lnTo>
                    <a:pt x="684" y="18"/>
                  </a:lnTo>
                  <a:lnTo>
                    <a:pt x="690" y="18"/>
                  </a:lnTo>
                  <a:lnTo>
                    <a:pt x="696" y="18"/>
                  </a:lnTo>
                  <a:lnTo>
                    <a:pt x="702" y="18"/>
                  </a:lnTo>
                  <a:lnTo>
                    <a:pt x="708" y="12"/>
                  </a:lnTo>
                  <a:lnTo>
                    <a:pt x="714" y="12"/>
                  </a:lnTo>
                  <a:lnTo>
                    <a:pt x="720" y="12"/>
                  </a:lnTo>
                  <a:lnTo>
                    <a:pt x="726" y="12"/>
                  </a:lnTo>
                  <a:lnTo>
                    <a:pt x="732" y="6"/>
                  </a:lnTo>
                  <a:lnTo>
                    <a:pt x="738" y="6"/>
                  </a:lnTo>
                  <a:lnTo>
                    <a:pt x="744" y="6"/>
                  </a:lnTo>
                  <a:lnTo>
                    <a:pt x="750" y="0"/>
                  </a:lnTo>
                  <a:lnTo>
                    <a:pt x="756" y="0"/>
                  </a:lnTo>
                  <a:lnTo>
                    <a:pt x="762" y="0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0541" name="Freeform 104"/>
            <p:cNvSpPr>
              <a:spLocks/>
            </p:cNvSpPr>
            <p:nvPr/>
          </p:nvSpPr>
          <p:spPr bwMode="auto">
            <a:xfrm>
              <a:off x="6686550" y="2959572"/>
              <a:ext cx="473075" cy="950913"/>
            </a:xfrm>
            <a:custGeom>
              <a:avLst/>
              <a:gdLst>
                <a:gd name="T0" fmla="*/ 4 w 540"/>
                <a:gd name="T1" fmla="*/ 329 h 1086"/>
                <a:gd name="T2" fmla="*/ 9 w 540"/>
                <a:gd name="T3" fmla="*/ 325 h 1086"/>
                <a:gd name="T4" fmla="*/ 14 w 540"/>
                <a:gd name="T5" fmla="*/ 323 h 1086"/>
                <a:gd name="T6" fmla="*/ 20 w 540"/>
                <a:gd name="T7" fmla="*/ 319 h 1086"/>
                <a:gd name="T8" fmla="*/ 25 w 540"/>
                <a:gd name="T9" fmla="*/ 316 h 1086"/>
                <a:gd name="T10" fmla="*/ 31 w 540"/>
                <a:gd name="T11" fmla="*/ 312 h 1086"/>
                <a:gd name="T12" fmla="*/ 36 w 540"/>
                <a:gd name="T13" fmla="*/ 308 h 1086"/>
                <a:gd name="T14" fmla="*/ 42 w 540"/>
                <a:gd name="T15" fmla="*/ 303 h 1086"/>
                <a:gd name="T16" fmla="*/ 47 w 540"/>
                <a:gd name="T17" fmla="*/ 297 h 1086"/>
                <a:gd name="T18" fmla="*/ 53 w 540"/>
                <a:gd name="T19" fmla="*/ 292 h 1086"/>
                <a:gd name="T20" fmla="*/ 58 w 540"/>
                <a:gd name="T21" fmla="*/ 287 h 1086"/>
                <a:gd name="T22" fmla="*/ 64 w 540"/>
                <a:gd name="T23" fmla="*/ 281 h 1086"/>
                <a:gd name="T24" fmla="*/ 66 w 540"/>
                <a:gd name="T25" fmla="*/ 276 h 1086"/>
                <a:gd name="T26" fmla="*/ 71 w 540"/>
                <a:gd name="T27" fmla="*/ 270 h 1086"/>
                <a:gd name="T28" fmla="*/ 73 w 540"/>
                <a:gd name="T29" fmla="*/ 265 h 1086"/>
                <a:gd name="T30" fmla="*/ 77 w 540"/>
                <a:gd name="T31" fmla="*/ 259 h 1086"/>
                <a:gd name="T32" fmla="*/ 81 w 540"/>
                <a:gd name="T33" fmla="*/ 254 h 1086"/>
                <a:gd name="T34" fmla="*/ 84 w 540"/>
                <a:gd name="T35" fmla="*/ 248 h 1086"/>
                <a:gd name="T36" fmla="*/ 88 w 540"/>
                <a:gd name="T37" fmla="*/ 241 h 1086"/>
                <a:gd name="T38" fmla="*/ 89 w 540"/>
                <a:gd name="T39" fmla="*/ 236 h 1086"/>
                <a:gd name="T40" fmla="*/ 93 w 540"/>
                <a:gd name="T41" fmla="*/ 228 h 1086"/>
                <a:gd name="T42" fmla="*/ 97 w 540"/>
                <a:gd name="T43" fmla="*/ 221 h 1086"/>
                <a:gd name="T44" fmla="*/ 100 w 540"/>
                <a:gd name="T45" fmla="*/ 213 h 1086"/>
                <a:gd name="T46" fmla="*/ 104 w 540"/>
                <a:gd name="T47" fmla="*/ 206 h 1086"/>
                <a:gd name="T48" fmla="*/ 106 w 540"/>
                <a:gd name="T49" fmla="*/ 197 h 1086"/>
                <a:gd name="T50" fmla="*/ 110 w 540"/>
                <a:gd name="T51" fmla="*/ 190 h 1086"/>
                <a:gd name="T52" fmla="*/ 113 w 540"/>
                <a:gd name="T53" fmla="*/ 181 h 1086"/>
                <a:gd name="T54" fmla="*/ 117 w 540"/>
                <a:gd name="T55" fmla="*/ 172 h 1086"/>
                <a:gd name="T56" fmla="*/ 119 w 540"/>
                <a:gd name="T57" fmla="*/ 163 h 1086"/>
                <a:gd name="T58" fmla="*/ 123 w 540"/>
                <a:gd name="T59" fmla="*/ 152 h 1086"/>
                <a:gd name="T60" fmla="*/ 126 w 540"/>
                <a:gd name="T61" fmla="*/ 142 h 1086"/>
                <a:gd name="T62" fmla="*/ 130 w 540"/>
                <a:gd name="T63" fmla="*/ 131 h 1086"/>
                <a:gd name="T64" fmla="*/ 134 w 540"/>
                <a:gd name="T65" fmla="*/ 120 h 1086"/>
                <a:gd name="T66" fmla="*/ 135 w 540"/>
                <a:gd name="T67" fmla="*/ 110 h 1086"/>
                <a:gd name="T68" fmla="*/ 139 w 540"/>
                <a:gd name="T69" fmla="*/ 99 h 1086"/>
                <a:gd name="T70" fmla="*/ 142 w 540"/>
                <a:gd name="T71" fmla="*/ 86 h 1086"/>
                <a:gd name="T72" fmla="*/ 146 w 540"/>
                <a:gd name="T73" fmla="*/ 73 h 1086"/>
                <a:gd name="T74" fmla="*/ 150 w 540"/>
                <a:gd name="T75" fmla="*/ 62 h 1086"/>
                <a:gd name="T76" fmla="*/ 152 w 540"/>
                <a:gd name="T77" fmla="*/ 49 h 1086"/>
                <a:gd name="T78" fmla="*/ 155 w 540"/>
                <a:gd name="T79" fmla="*/ 35 h 1086"/>
                <a:gd name="T80" fmla="*/ 159 w 540"/>
                <a:gd name="T81" fmla="*/ 22 h 1086"/>
                <a:gd name="T82" fmla="*/ 163 w 540"/>
                <a:gd name="T83" fmla="*/ 9 h 108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40"/>
                <a:gd name="T127" fmla="*/ 0 h 1086"/>
                <a:gd name="T128" fmla="*/ 540 w 540"/>
                <a:gd name="T129" fmla="*/ 1086 h 108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40" h="1086">
                  <a:moveTo>
                    <a:pt x="0" y="1086"/>
                  </a:moveTo>
                  <a:lnTo>
                    <a:pt x="6" y="1080"/>
                  </a:lnTo>
                  <a:lnTo>
                    <a:pt x="12" y="1080"/>
                  </a:lnTo>
                  <a:lnTo>
                    <a:pt x="18" y="1074"/>
                  </a:lnTo>
                  <a:lnTo>
                    <a:pt x="24" y="1074"/>
                  </a:lnTo>
                  <a:lnTo>
                    <a:pt x="30" y="1068"/>
                  </a:lnTo>
                  <a:lnTo>
                    <a:pt x="36" y="1068"/>
                  </a:lnTo>
                  <a:lnTo>
                    <a:pt x="42" y="1062"/>
                  </a:lnTo>
                  <a:lnTo>
                    <a:pt x="48" y="1062"/>
                  </a:lnTo>
                  <a:lnTo>
                    <a:pt x="54" y="1056"/>
                  </a:lnTo>
                  <a:lnTo>
                    <a:pt x="60" y="1056"/>
                  </a:lnTo>
                  <a:lnTo>
                    <a:pt x="66" y="1050"/>
                  </a:lnTo>
                  <a:lnTo>
                    <a:pt x="72" y="1044"/>
                  </a:lnTo>
                  <a:lnTo>
                    <a:pt x="78" y="1044"/>
                  </a:lnTo>
                  <a:lnTo>
                    <a:pt x="84" y="1038"/>
                  </a:lnTo>
                  <a:lnTo>
                    <a:pt x="90" y="1032"/>
                  </a:lnTo>
                  <a:lnTo>
                    <a:pt x="96" y="1032"/>
                  </a:lnTo>
                  <a:lnTo>
                    <a:pt x="102" y="1026"/>
                  </a:lnTo>
                  <a:lnTo>
                    <a:pt x="108" y="1020"/>
                  </a:lnTo>
                  <a:lnTo>
                    <a:pt x="114" y="1020"/>
                  </a:lnTo>
                  <a:lnTo>
                    <a:pt x="120" y="1014"/>
                  </a:lnTo>
                  <a:lnTo>
                    <a:pt x="126" y="1008"/>
                  </a:lnTo>
                  <a:lnTo>
                    <a:pt x="132" y="1002"/>
                  </a:lnTo>
                  <a:lnTo>
                    <a:pt x="138" y="996"/>
                  </a:lnTo>
                  <a:lnTo>
                    <a:pt x="144" y="990"/>
                  </a:lnTo>
                  <a:lnTo>
                    <a:pt x="150" y="990"/>
                  </a:lnTo>
                  <a:lnTo>
                    <a:pt x="156" y="978"/>
                  </a:lnTo>
                  <a:lnTo>
                    <a:pt x="162" y="972"/>
                  </a:lnTo>
                  <a:lnTo>
                    <a:pt x="168" y="966"/>
                  </a:lnTo>
                  <a:lnTo>
                    <a:pt x="174" y="960"/>
                  </a:lnTo>
                  <a:lnTo>
                    <a:pt x="180" y="954"/>
                  </a:lnTo>
                  <a:lnTo>
                    <a:pt x="186" y="948"/>
                  </a:lnTo>
                  <a:lnTo>
                    <a:pt x="192" y="942"/>
                  </a:lnTo>
                  <a:lnTo>
                    <a:pt x="198" y="936"/>
                  </a:lnTo>
                  <a:lnTo>
                    <a:pt x="198" y="930"/>
                  </a:lnTo>
                  <a:lnTo>
                    <a:pt x="210" y="924"/>
                  </a:lnTo>
                  <a:lnTo>
                    <a:pt x="210" y="918"/>
                  </a:lnTo>
                  <a:lnTo>
                    <a:pt x="216" y="912"/>
                  </a:lnTo>
                  <a:lnTo>
                    <a:pt x="216" y="906"/>
                  </a:lnTo>
                  <a:lnTo>
                    <a:pt x="222" y="900"/>
                  </a:lnTo>
                  <a:lnTo>
                    <a:pt x="222" y="894"/>
                  </a:lnTo>
                  <a:lnTo>
                    <a:pt x="234" y="888"/>
                  </a:lnTo>
                  <a:lnTo>
                    <a:pt x="234" y="882"/>
                  </a:lnTo>
                  <a:lnTo>
                    <a:pt x="240" y="876"/>
                  </a:lnTo>
                  <a:lnTo>
                    <a:pt x="240" y="870"/>
                  </a:lnTo>
                  <a:lnTo>
                    <a:pt x="246" y="864"/>
                  </a:lnTo>
                  <a:lnTo>
                    <a:pt x="252" y="858"/>
                  </a:lnTo>
                  <a:lnTo>
                    <a:pt x="252" y="852"/>
                  </a:lnTo>
                  <a:lnTo>
                    <a:pt x="258" y="846"/>
                  </a:lnTo>
                  <a:lnTo>
                    <a:pt x="258" y="840"/>
                  </a:lnTo>
                  <a:lnTo>
                    <a:pt x="264" y="834"/>
                  </a:lnTo>
                  <a:lnTo>
                    <a:pt x="270" y="828"/>
                  </a:lnTo>
                  <a:lnTo>
                    <a:pt x="270" y="822"/>
                  </a:lnTo>
                  <a:lnTo>
                    <a:pt x="276" y="816"/>
                  </a:lnTo>
                  <a:lnTo>
                    <a:pt x="276" y="804"/>
                  </a:lnTo>
                  <a:lnTo>
                    <a:pt x="282" y="798"/>
                  </a:lnTo>
                  <a:lnTo>
                    <a:pt x="288" y="792"/>
                  </a:lnTo>
                  <a:lnTo>
                    <a:pt x="288" y="786"/>
                  </a:lnTo>
                  <a:lnTo>
                    <a:pt x="294" y="780"/>
                  </a:lnTo>
                  <a:lnTo>
                    <a:pt x="294" y="774"/>
                  </a:lnTo>
                  <a:lnTo>
                    <a:pt x="300" y="762"/>
                  </a:lnTo>
                  <a:lnTo>
                    <a:pt x="306" y="756"/>
                  </a:lnTo>
                  <a:lnTo>
                    <a:pt x="306" y="750"/>
                  </a:lnTo>
                  <a:lnTo>
                    <a:pt x="312" y="744"/>
                  </a:lnTo>
                  <a:lnTo>
                    <a:pt x="312" y="732"/>
                  </a:lnTo>
                  <a:lnTo>
                    <a:pt x="318" y="726"/>
                  </a:lnTo>
                  <a:lnTo>
                    <a:pt x="324" y="720"/>
                  </a:lnTo>
                  <a:lnTo>
                    <a:pt x="324" y="708"/>
                  </a:lnTo>
                  <a:lnTo>
                    <a:pt x="330" y="702"/>
                  </a:lnTo>
                  <a:lnTo>
                    <a:pt x="330" y="690"/>
                  </a:lnTo>
                  <a:lnTo>
                    <a:pt x="336" y="684"/>
                  </a:lnTo>
                  <a:lnTo>
                    <a:pt x="342" y="678"/>
                  </a:lnTo>
                  <a:lnTo>
                    <a:pt x="342" y="666"/>
                  </a:lnTo>
                  <a:lnTo>
                    <a:pt x="348" y="660"/>
                  </a:lnTo>
                  <a:lnTo>
                    <a:pt x="348" y="648"/>
                  </a:lnTo>
                  <a:lnTo>
                    <a:pt x="354" y="642"/>
                  </a:lnTo>
                  <a:lnTo>
                    <a:pt x="360" y="630"/>
                  </a:lnTo>
                  <a:lnTo>
                    <a:pt x="360" y="624"/>
                  </a:lnTo>
                  <a:lnTo>
                    <a:pt x="366" y="612"/>
                  </a:lnTo>
                  <a:lnTo>
                    <a:pt x="366" y="600"/>
                  </a:lnTo>
                  <a:lnTo>
                    <a:pt x="372" y="594"/>
                  </a:lnTo>
                  <a:lnTo>
                    <a:pt x="372" y="582"/>
                  </a:lnTo>
                  <a:lnTo>
                    <a:pt x="378" y="570"/>
                  </a:lnTo>
                  <a:lnTo>
                    <a:pt x="384" y="564"/>
                  </a:lnTo>
                  <a:lnTo>
                    <a:pt x="384" y="552"/>
                  </a:lnTo>
                  <a:lnTo>
                    <a:pt x="390" y="540"/>
                  </a:lnTo>
                  <a:lnTo>
                    <a:pt x="390" y="534"/>
                  </a:lnTo>
                  <a:lnTo>
                    <a:pt x="396" y="522"/>
                  </a:lnTo>
                  <a:lnTo>
                    <a:pt x="402" y="510"/>
                  </a:lnTo>
                  <a:lnTo>
                    <a:pt x="402" y="498"/>
                  </a:lnTo>
                  <a:lnTo>
                    <a:pt x="408" y="486"/>
                  </a:lnTo>
                  <a:lnTo>
                    <a:pt x="408" y="480"/>
                  </a:lnTo>
                  <a:lnTo>
                    <a:pt x="414" y="468"/>
                  </a:lnTo>
                  <a:lnTo>
                    <a:pt x="420" y="456"/>
                  </a:lnTo>
                  <a:lnTo>
                    <a:pt x="420" y="444"/>
                  </a:lnTo>
                  <a:lnTo>
                    <a:pt x="426" y="432"/>
                  </a:lnTo>
                  <a:lnTo>
                    <a:pt x="426" y="420"/>
                  </a:lnTo>
                  <a:lnTo>
                    <a:pt x="432" y="408"/>
                  </a:lnTo>
                  <a:lnTo>
                    <a:pt x="438" y="396"/>
                  </a:lnTo>
                  <a:lnTo>
                    <a:pt x="438" y="384"/>
                  </a:lnTo>
                  <a:lnTo>
                    <a:pt x="444" y="372"/>
                  </a:lnTo>
                  <a:lnTo>
                    <a:pt x="444" y="360"/>
                  </a:lnTo>
                  <a:lnTo>
                    <a:pt x="450" y="348"/>
                  </a:lnTo>
                  <a:lnTo>
                    <a:pt x="456" y="336"/>
                  </a:lnTo>
                  <a:lnTo>
                    <a:pt x="456" y="324"/>
                  </a:lnTo>
                  <a:lnTo>
                    <a:pt x="462" y="306"/>
                  </a:lnTo>
                  <a:lnTo>
                    <a:pt x="462" y="294"/>
                  </a:lnTo>
                  <a:lnTo>
                    <a:pt x="468" y="282"/>
                  </a:lnTo>
                  <a:lnTo>
                    <a:pt x="474" y="270"/>
                  </a:lnTo>
                  <a:lnTo>
                    <a:pt x="474" y="258"/>
                  </a:lnTo>
                  <a:lnTo>
                    <a:pt x="480" y="240"/>
                  </a:lnTo>
                  <a:lnTo>
                    <a:pt x="480" y="228"/>
                  </a:lnTo>
                  <a:lnTo>
                    <a:pt x="486" y="216"/>
                  </a:lnTo>
                  <a:lnTo>
                    <a:pt x="492" y="204"/>
                  </a:lnTo>
                  <a:lnTo>
                    <a:pt x="492" y="186"/>
                  </a:lnTo>
                  <a:lnTo>
                    <a:pt x="498" y="174"/>
                  </a:lnTo>
                  <a:lnTo>
                    <a:pt x="498" y="162"/>
                  </a:lnTo>
                  <a:lnTo>
                    <a:pt x="504" y="144"/>
                  </a:lnTo>
                  <a:lnTo>
                    <a:pt x="510" y="132"/>
                  </a:lnTo>
                  <a:lnTo>
                    <a:pt x="510" y="114"/>
                  </a:lnTo>
                  <a:lnTo>
                    <a:pt x="516" y="102"/>
                  </a:lnTo>
                  <a:lnTo>
                    <a:pt x="516" y="90"/>
                  </a:lnTo>
                  <a:lnTo>
                    <a:pt x="522" y="72"/>
                  </a:lnTo>
                  <a:lnTo>
                    <a:pt x="528" y="60"/>
                  </a:lnTo>
                  <a:lnTo>
                    <a:pt x="528" y="42"/>
                  </a:lnTo>
                  <a:lnTo>
                    <a:pt x="534" y="30"/>
                  </a:lnTo>
                  <a:lnTo>
                    <a:pt x="534" y="12"/>
                  </a:lnTo>
                  <a:lnTo>
                    <a:pt x="540" y="0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0542" name="Freeform 105"/>
            <p:cNvSpPr>
              <a:spLocks/>
            </p:cNvSpPr>
            <p:nvPr/>
          </p:nvSpPr>
          <p:spPr bwMode="auto">
            <a:xfrm>
              <a:off x="7159625" y="1495897"/>
              <a:ext cx="419100" cy="1463675"/>
            </a:xfrm>
            <a:custGeom>
              <a:avLst/>
              <a:gdLst>
                <a:gd name="T0" fmla="*/ 2 w 480"/>
                <a:gd name="T1" fmla="*/ 497 h 1674"/>
                <a:gd name="T2" fmla="*/ 6 w 480"/>
                <a:gd name="T3" fmla="*/ 484 h 1674"/>
                <a:gd name="T4" fmla="*/ 9 w 480"/>
                <a:gd name="T5" fmla="*/ 470 h 1674"/>
                <a:gd name="T6" fmla="*/ 11 w 480"/>
                <a:gd name="T7" fmla="*/ 455 h 1674"/>
                <a:gd name="T8" fmla="*/ 14 w 480"/>
                <a:gd name="T9" fmla="*/ 441 h 1674"/>
                <a:gd name="T10" fmla="*/ 18 w 480"/>
                <a:gd name="T11" fmla="*/ 424 h 1674"/>
                <a:gd name="T12" fmla="*/ 22 w 480"/>
                <a:gd name="T13" fmla="*/ 410 h 1674"/>
                <a:gd name="T14" fmla="*/ 25 w 480"/>
                <a:gd name="T15" fmla="*/ 395 h 1674"/>
                <a:gd name="T16" fmla="*/ 28 w 480"/>
                <a:gd name="T17" fmla="*/ 378 h 1674"/>
                <a:gd name="T18" fmla="*/ 31 w 480"/>
                <a:gd name="T19" fmla="*/ 364 h 1674"/>
                <a:gd name="T20" fmla="*/ 35 w 480"/>
                <a:gd name="T21" fmla="*/ 348 h 1674"/>
                <a:gd name="T22" fmla="*/ 38 w 480"/>
                <a:gd name="T23" fmla="*/ 333 h 1674"/>
                <a:gd name="T24" fmla="*/ 42 w 480"/>
                <a:gd name="T25" fmla="*/ 317 h 1674"/>
                <a:gd name="T26" fmla="*/ 43 w 480"/>
                <a:gd name="T27" fmla="*/ 302 h 1674"/>
                <a:gd name="T28" fmla="*/ 47 w 480"/>
                <a:gd name="T29" fmla="*/ 286 h 1674"/>
                <a:gd name="T30" fmla="*/ 51 w 480"/>
                <a:gd name="T31" fmla="*/ 271 h 1674"/>
                <a:gd name="T32" fmla="*/ 54 w 480"/>
                <a:gd name="T33" fmla="*/ 257 h 1674"/>
                <a:gd name="T34" fmla="*/ 56 w 480"/>
                <a:gd name="T35" fmla="*/ 240 h 1674"/>
                <a:gd name="T36" fmla="*/ 60 w 480"/>
                <a:gd name="T37" fmla="*/ 226 h 1674"/>
                <a:gd name="T38" fmla="*/ 64 w 480"/>
                <a:gd name="T39" fmla="*/ 211 h 1674"/>
                <a:gd name="T40" fmla="*/ 67 w 480"/>
                <a:gd name="T41" fmla="*/ 197 h 1674"/>
                <a:gd name="T42" fmla="*/ 71 w 480"/>
                <a:gd name="T43" fmla="*/ 182 h 1674"/>
                <a:gd name="T44" fmla="*/ 73 w 480"/>
                <a:gd name="T45" fmla="*/ 169 h 1674"/>
                <a:gd name="T46" fmla="*/ 76 w 480"/>
                <a:gd name="T47" fmla="*/ 155 h 1674"/>
                <a:gd name="T48" fmla="*/ 80 w 480"/>
                <a:gd name="T49" fmla="*/ 142 h 1674"/>
                <a:gd name="T50" fmla="*/ 84 w 480"/>
                <a:gd name="T51" fmla="*/ 129 h 1674"/>
                <a:gd name="T52" fmla="*/ 87 w 480"/>
                <a:gd name="T53" fmla="*/ 118 h 1674"/>
                <a:gd name="T54" fmla="*/ 89 w 480"/>
                <a:gd name="T55" fmla="*/ 106 h 1674"/>
                <a:gd name="T56" fmla="*/ 92 w 480"/>
                <a:gd name="T57" fmla="*/ 95 h 1674"/>
                <a:gd name="T58" fmla="*/ 96 w 480"/>
                <a:gd name="T59" fmla="*/ 84 h 1674"/>
                <a:gd name="T60" fmla="*/ 100 w 480"/>
                <a:gd name="T61" fmla="*/ 73 h 1674"/>
                <a:gd name="T62" fmla="*/ 102 w 480"/>
                <a:gd name="T63" fmla="*/ 64 h 1674"/>
                <a:gd name="T64" fmla="*/ 105 w 480"/>
                <a:gd name="T65" fmla="*/ 55 h 1674"/>
                <a:gd name="T66" fmla="*/ 109 w 480"/>
                <a:gd name="T67" fmla="*/ 47 h 1674"/>
                <a:gd name="T68" fmla="*/ 113 w 480"/>
                <a:gd name="T69" fmla="*/ 38 h 1674"/>
                <a:gd name="T70" fmla="*/ 116 w 480"/>
                <a:gd name="T71" fmla="*/ 31 h 1674"/>
                <a:gd name="T72" fmla="*/ 118 w 480"/>
                <a:gd name="T73" fmla="*/ 25 h 1674"/>
                <a:gd name="T74" fmla="*/ 122 w 480"/>
                <a:gd name="T75" fmla="*/ 20 h 1674"/>
                <a:gd name="T76" fmla="*/ 125 w 480"/>
                <a:gd name="T77" fmla="*/ 14 h 1674"/>
                <a:gd name="T78" fmla="*/ 131 w 480"/>
                <a:gd name="T79" fmla="*/ 7 h 1674"/>
                <a:gd name="T80" fmla="*/ 136 w 480"/>
                <a:gd name="T81" fmla="*/ 4 h 1674"/>
                <a:gd name="T82" fmla="*/ 141 w 480"/>
                <a:gd name="T83" fmla="*/ 0 h 167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80"/>
                <a:gd name="T127" fmla="*/ 0 h 1674"/>
                <a:gd name="T128" fmla="*/ 480 w 480"/>
                <a:gd name="T129" fmla="*/ 1674 h 167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80" h="1674">
                  <a:moveTo>
                    <a:pt x="0" y="1674"/>
                  </a:moveTo>
                  <a:lnTo>
                    <a:pt x="0" y="1656"/>
                  </a:lnTo>
                  <a:lnTo>
                    <a:pt x="6" y="1638"/>
                  </a:lnTo>
                  <a:lnTo>
                    <a:pt x="12" y="1626"/>
                  </a:lnTo>
                  <a:lnTo>
                    <a:pt x="12" y="1608"/>
                  </a:lnTo>
                  <a:lnTo>
                    <a:pt x="18" y="1596"/>
                  </a:lnTo>
                  <a:lnTo>
                    <a:pt x="18" y="1578"/>
                  </a:lnTo>
                  <a:lnTo>
                    <a:pt x="24" y="1560"/>
                  </a:lnTo>
                  <a:lnTo>
                    <a:pt x="30" y="1548"/>
                  </a:lnTo>
                  <a:lnTo>
                    <a:pt x="30" y="1530"/>
                  </a:lnTo>
                  <a:lnTo>
                    <a:pt x="36" y="1512"/>
                  </a:lnTo>
                  <a:lnTo>
                    <a:pt x="36" y="1500"/>
                  </a:lnTo>
                  <a:lnTo>
                    <a:pt x="42" y="1482"/>
                  </a:lnTo>
                  <a:lnTo>
                    <a:pt x="48" y="1464"/>
                  </a:lnTo>
                  <a:lnTo>
                    <a:pt x="48" y="1452"/>
                  </a:lnTo>
                  <a:lnTo>
                    <a:pt x="54" y="1434"/>
                  </a:lnTo>
                  <a:lnTo>
                    <a:pt x="54" y="1416"/>
                  </a:lnTo>
                  <a:lnTo>
                    <a:pt x="60" y="1398"/>
                  </a:lnTo>
                  <a:lnTo>
                    <a:pt x="66" y="1386"/>
                  </a:lnTo>
                  <a:lnTo>
                    <a:pt x="66" y="1368"/>
                  </a:lnTo>
                  <a:lnTo>
                    <a:pt x="72" y="1350"/>
                  </a:lnTo>
                  <a:lnTo>
                    <a:pt x="72" y="1332"/>
                  </a:lnTo>
                  <a:lnTo>
                    <a:pt x="78" y="1320"/>
                  </a:lnTo>
                  <a:lnTo>
                    <a:pt x="84" y="1302"/>
                  </a:lnTo>
                  <a:lnTo>
                    <a:pt x="84" y="1284"/>
                  </a:lnTo>
                  <a:lnTo>
                    <a:pt x="90" y="1266"/>
                  </a:lnTo>
                  <a:lnTo>
                    <a:pt x="90" y="1248"/>
                  </a:lnTo>
                  <a:lnTo>
                    <a:pt x="96" y="1230"/>
                  </a:lnTo>
                  <a:lnTo>
                    <a:pt x="102" y="1218"/>
                  </a:lnTo>
                  <a:lnTo>
                    <a:pt x="102" y="1200"/>
                  </a:lnTo>
                  <a:lnTo>
                    <a:pt x="108" y="1182"/>
                  </a:lnTo>
                  <a:lnTo>
                    <a:pt x="108" y="1164"/>
                  </a:lnTo>
                  <a:lnTo>
                    <a:pt x="114" y="1146"/>
                  </a:lnTo>
                  <a:lnTo>
                    <a:pt x="120" y="1128"/>
                  </a:lnTo>
                  <a:lnTo>
                    <a:pt x="120" y="1116"/>
                  </a:lnTo>
                  <a:lnTo>
                    <a:pt x="126" y="1098"/>
                  </a:lnTo>
                  <a:lnTo>
                    <a:pt x="126" y="1080"/>
                  </a:lnTo>
                  <a:lnTo>
                    <a:pt x="132" y="1062"/>
                  </a:lnTo>
                  <a:lnTo>
                    <a:pt x="138" y="1044"/>
                  </a:lnTo>
                  <a:lnTo>
                    <a:pt x="138" y="1026"/>
                  </a:lnTo>
                  <a:lnTo>
                    <a:pt x="144" y="1014"/>
                  </a:lnTo>
                  <a:lnTo>
                    <a:pt x="144" y="996"/>
                  </a:lnTo>
                  <a:lnTo>
                    <a:pt x="150" y="978"/>
                  </a:lnTo>
                  <a:lnTo>
                    <a:pt x="156" y="960"/>
                  </a:lnTo>
                  <a:lnTo>
                    <a:pt x="156" y="942"/>
                  </a:lnTo>
                  <a:lnTo>
                    <a:pt x="162" y="930"/>
                  </a:lnTo>
                  <a:lnTo>
                    <a:pt x="162" y="912"/>
                  </a:lnTo>
                  <a:lnTo>
                    <a:pt x="168" y="894"/>
                  </a:lnTo>
                  <a:lnTo>
                    <a:pt x="168" y="876"/>
                  </a:lnTo>
                  <a:lnTo>
                    <a:pt x="174" y="858"/>
                  </a:lnTo>
                  <a:lnTo>
                    <a:pt x="180" y="846"/>
                  </a:lnTo>
                  <a:lnTo>
                    <a:pt x="180" y="828"/>
                  </a:lnTo>
                  <a:lnTo>
                    <a:pt x="186" y="810"/>
                  </a:lnTo>
                  <a:lnTo>
                    <a:pt x="186" y="792"/>
                  </a:lnTo>
                  <a:lnTo>
                    <a:pt x="192" y="780"/>
                  </a:lnTo>
                  <a:lnTo>
                    <a:pt x="198" y="762"/>
                  </a:lnTo>
                  <a:lnTo>
                    <a:pt x="198" y="744"/>
                  </a:lnTo>
                  <a:lnTo>
                    <a:pt x="204" y="726"/>
                  </a:lnTo>
                  <a:lnTo>
                    <a:pt x="204" y="714"/>
                  </a:lnTo>
                  <a:lnTo>
                    <a:pt x="210" y="696"/>
                  </a:lnTo>
                  <a:lnTo>
                    <a:pt x="216" y="678"/>
                  </a:lnTo>
                  <a:lnTo>
                    <a:pt x="216" y="666"/>
                  </a:lnTo>
                  <a:lnTo>
                    <a:pt x="222" y="648"/>
                  </a:lnTo>
                  <a:lnTo>
                    <a:pt x="222" y="636"/>
                  </a:lnTo>
                  <a:lnTo>
                    <a:pt x="228" y="618"/>
                  </a:lnTo>
                  <a:lnTo>
                    <a:pt x="234" y="600"/>
                  </a:lnTo>
                  <a:lnTo>
                    <a:pt x="234" y="588"/>
                  </a:lnTo>
                  <a:lnTo>
                    <a:pt x="240" y="570"/>
                  </a:lnTo>
                  <a:lnTo>
                    <a:pt x="240" y="558"/>
                  </a:lnTo>
                  <a:lnTo>
                    <a:pt x="246" y="540"/>
                  </a:lnTo>
                  <a:lnTo>
                    <a:pt x="252" y="528"/>
                  </a:lnTo>
                  <a:lnTo>
                    <a:pt x="252" y="510"/>
                  </a:lnTo>
                  <a:lnTo>
                    <a:pt x="258" y="498"/>
                  </a:lnTo>
                  <a:lnTo>
                    <a:pt x="258" y="486"/>
                  </a:lnTo>
                  <a:lnTo>
                    <a:pt x="264" y="468"/>
                  </a:lnTo>
                  <a:lnTo>
                    <a:pt x="270" y="456"/>
                  </a:lnTo>
                  <a:lnTo>
                    <a:pt x="270" y="444"/>
                  </a:lnTo>
                  <a:lnTo>
                    <a:pt x="276" y="426"/>
                  </a:lnTo>
                  <a:lnTo>
                    <a:pt x="276" y="414"/>
                  </a:lnTo>
                  <a:lnTo>
                    <a:pt x="282" y="402"/>
                  </a:lnTo>
                  <a:lnTo>
                    <a:pt x="288" y="390"/>
                  </a:lnTo>
                  <a:lnTo>
                    <a:pt x="288" y="372"/>
                  </a:lnTo>
                  <a:lnTo>
                    <a:pt x="294" y="360"/>
                  </a:lnTo>
                  <a:lnTo>
                    <a:pt x="294" y="348"/>
                  </a:lnTo>
                  <a:lnTo>
                    <a:pt x="300" y="336"/>
                  </a:lnTo>
                  <a:lnTo>
                    <a:pt x="306" y="324"/>
                  </a:lnTo>
                  <a:lnTo>
                    <a:pt x="306" y="312"/>
                  </a:lnTo>
                  <a:lnTo>
                    <a:pt x="312" y="300"/>
                  </a:lnTo>
                  <a:lnTo>
                    <a:pt x="312" y="288"/>
                  </a:lnTo>
                  <a:lnTo>
                    <a:pt x="318" y="276"/>
                  </a:lnTo>
                  <a:lnTo>
                    <a:pt x="318" y="264"/>
                  </a:lnTo>
                  <a:lnTo>
                    <a:pt x="324" y="252"/>
                  </a:lnTo>
                  <a:lnTo>
                    <a:pt x="330" y="240"/>
                  </a:lnTo>
                  <a:lnTo>
                    <a:pt x="330" y="234"/>
                  </a:lnTo>
                  <a:lnTo>
                    <a:pt x="336" y="222"/>
                  </a:lnTo>
                  <a:lnTo>
                    <a:pt x="336" y="210"/>
                  </a:lnTo>
                  <a:lnTo>
                    <a:pt x="342" y="198"/>
                  </a:lnTo>
                  <a:lnTo>
                    <a:pt x="348" y="192"/>
                  </a:lnTo>
                  <a:lnTo>
                    <a:pt x="348" y="180"/>
                  </a:lnTo>
                  <a:lnTo>
                    <a:pt x="354" y="174"/>
                  </a:lnTo>
                  <a:lnTo>
                    <a:pt x="354" y="162"/>
                  </a:lnTo>
                  <a:lnTo>
                    <a:pt x="360" y="156"/>
                  </a:lnTo>
                  <a:lnTo>
                    <a:pt x="366" y="144"/>
                  </a:lnTo>
                  <a:lnTo>
                    <a:pt x="366" y="138"/>
                  </a:lnTo>
                  <a:lnTo>
                    <a:pt x="372" y="126"/>
                  </a:lnTo>
                  <a:lnTo>
                    <a:pt x="372" y="120"/>
                  </a:lnTo>
                  <a:lnTo>
                    <a:pt x="378" y="114"/>
                  </a:lnTo>
                  <a:lnTo>
                    <a:pt x="384" y="102"/>
                  </a:lnTo>
                  <a:lnTo>
                    <a:pt x="384" y="96"/>
                  </a:lnTo>
                  <a:lnTo>
                    <a:pt x="390" y="90"/>
                  </a:lnTo>
                  <a:lnTo>
                    <a:pt x="390" y="84"/>
                  </a:lnTo>
                  <a:lnTo>
                    <a:pt x="396" y="78"/>
                  </a:lnTo>
                  <a:lnTo>
                    <a:pt x="402" y="72"/>
                  </a:lnTo>
                  <a:lnTo>
                    <a:pt x="402" y="66"/>
                  </a:lnTo>
                  <a:lnTo>
                    <a:pt x="408" y="60"/>
                  </a:lnTo>
                  <a:lnTo>
                    <a:pt x="408" y="54"/>
                  </a:lnTo>
                  <a:lnTo>
                    <a:pt x="414" y="48"/>
                  </a:lnTo>
                  <a:lnTo>
                    <a:pt x="426" y="36"/>
                  </a:lnTo>
                  <a:lnTo>
                    <a:pt x="426" y="30"/>
                  </a:lnTo>
                  <a:lnTo>
                    <a:pt x="432" y="24"/>
                  </a:lnTo>
                  <a:lnTo>
                    <a:pt x="438" y="18"/>
                  </a:lnTo>
                  <a:lnTo>
                    <a:pt x="444" y="12"/>
                  </a:lnTo>
                  <a:lnTo>
                    <a:pt x="450" y="12"/>
                  </a:lnTo>
                  <a:lnTo>
                    <a:pt x="456" y="6"/>
                  </a:lnTo>
                  <a:lnTo>
                    <a:pt x="462" y="0"/>
                  </a:lnTo>
                  <a:lnTo>
                    <a:pt x="468" y="0"/>
                  </a:lnTo>
                  <a:lnTo>
                    <a:pt x="474" y="0"/>
                  </a:lnTo>
                  <a:lnTo>
                    <a:pt x="480" y="0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0543" name="Freeform 106"/>
            <p:cNvSpPr>
              <a:spLocks/>
            </p:cNvSpPr>
            <p:nvPr/>
          </p:nvSpPr>
          <p:spPr bwMode="auto">
            <a:xfrm>
              <a:off x="7578725" y="1495897"/>
              <a:ext cx="420688" cy="1463675"/>
            </a:xfrm>
            <a:custGeom>
              <a:avLst/>
              <a:gdLst>
                <a:gd name="T0" fmla="*/ 4 w 480"/>
                <a:gd name="T1" fmla="*/ 0 h 1674"/>
                <a:gd name="T2" fmla="*/ 9 w 480"/>
                <a:gd name="T3" fmla="*/ 4 h 1674"/>
                <a:gd name="T4" fmla="*/ 15 w 480"/>
                <a:gd name="T5" fmla="*/ 7 h 1674"/>
                <a:gd name="T6" fmla="*/ 20 w 480"/>
                <a:gd name="T7" fmla="*/ 14 h 1674"/>
                <a:gd name="T8" fmla="*/ 24 w 480"/>
                <a:gd name="T9" fmla="*/ 20 h 1674"/>
                <a:gd name="T10" fmla="*/ 28 w 480"/>
                <a:gd name="T11" fmla="*/ 25 h 1674"/>
                <a:gd name="T12" fmla="*/ 29 w 480"/>
                <a:gd name="T13" fmla="*/ 31 h 1674"/>
                <a:gd name="T14" fmla="*/ 33 w 480"/>
                <a:gd name="T15" fmla="*/ 38 h 1674"/>
                <a:gd name="T16" fmla="*/ 36 w 480"/>
                <a:gd name="T17" fmla="*/ 47 h 1674"/>
                <a:gd name="T18" fmla="*/ 40 w 480"/>
                <a:gd name="T19" fmla="*/ 55 h 1674"/>
                <a:gd name="T20" fmla="*/ 44 w 480"/>
                <a:gd name="T21" fmla="*/ 64 h 1674"/>
                <a:gd name="T22" fmla="*/ 46 w 480"/>
                <a:gd name="T23" fmla="*/ 73 h 1674"/>
                <a:gd name="T24" fmla="*/ 49 w 480"/>
                <a:gd name="T25" fmla="*/ 84 h 1674"/>
                <a:gd name="T26" fmla="*/ 53 w 480"/>
                <a:gd name="T27" fmla="*/ 95 h 1674"/>
                <a:gd name="T28" fmla="*/ 57 w 480"/>
                <a:gd name="T29" fmla="*/ 106 h 1674"/>
                <a:gd name="T30" fmla="*/ 59 w 480"/>
                <a:gd name="T31" fmla="*/ 118 h 1674"/>
                <a:gd name="T32" fmla="*/ 62 w 480"/>
                <a:gd name="T33" fmla="*/ 129 h 1674"/>
                <a:gd name="T34" fmla="*/ 66 w 480"/>
                <a:gd name="T35" fmla="*/ 142 h 1674"/>
                <a:gd name="T36" fmla="*/ 70 w 480"/>
                <a:gd name="T37" fmla="*/ 155 h 1674"/>
                <a:gd name="T38" fmla="*/ 73 w 480"/>
                <a:gd name="T39" fmla="*/ 169 h 1674"/>
                <a:gd name="T40" fmla="*/ 75 w 480"/>
                <a:gd name="T41" fmla="*/ 182 h 1674"/>
                <a:gd name="T42" fmla="*/ 78 w 480"/>
                <a:gd name="T43" fmla="*/ 197 h 1674"/>
                <a:gd name="T44" fmla="*/ 82 w 480"/>
                <a:gd name="T45" fmla="*/ 211 h 1674"/>
                <a:gd name="T46" fmla="*/ 86 w 480"/>
                <a:gd name="T47" fmla="*/ 226 h 1674"/>
                <a:gd name="T48" fmla="*/ 89 w 480"/>
                <a:gd name="T49" fmla="*/ 240 h 1674"/>
                <a:gd name="T50" fmla="*/ 92 w 480"/>
                <a:gd name="T51" fmla="*/ 257 h 1674"/>
                <a:gd name="T52" fmla="*/ 95 w 480"/>
                <a:gd name="T53" fmla="*/ 271 h 1674"/>
                <a:gd name="T54" fmla="*/ 99 w 480"/>
                <a:gd name="T55" fmla="*/ 286 h 1674"/>
                <a:gd name="T56" fmla="*/ 103 w 480"/>
                <a:gd name="T57" fmla="*/ 302 h 1674"/>
                <a:gd name="T58" fmla="*/ 104 w 480"/>
                <a:gd name="T59" fmla="*/ 317 h 1674"/>
                <a:gd name="T60" fmla="*/ 108 w 480"/>
                <a:gd name="T61" fmla="*/ 333 h 1674"/>
                <a:gd name="T62" fmla="*/ 112 w 480"/>
                <a:gd name="T63" fmla="*/ 348 h 1674"/>
                <a:gd name="T64" fmla="*/ 115 w 480"/>
                <a:gd name="T65" fmla="*/ 364 h 1674"/>
                <a:gd name="T66" fmla="*/ 119 w 480"/>
                <a:gd name="T67" fmla="*/ 378 h 1674"/>
                <a:gd name="T68" fmla="*/ 121 w 480"/>
                <a:gd name="T69" fmla="*/ 395 h 1674"/>
                <a:gd name="T70" fmla="*/ 124 w 480"/>
                <a:gd name="T71" fmla="*/ 410 h 1674"/>
                <a:gd name="T72" fmla="*/ 128 w 480"/>
                <a:gd name="T73" fmla="*/ 424 h 1674"/>
                <a:gd name="T74" fmla="*/ 132 w 480"/>
                <a:gd name="T75" fmla="*/ 441 h 1674"/>
                <a:gd name="T76" fmla="*/ 135 w 480"/>
                <a:gd name="T77" fmla="*/ 455 h 1674"/>
                <a:gd name="T78" fmla="*/ 137 w 480"/>
                <a:gd name="T79" fmla="*/ 470 h 1674"/>
                <a:gd name="T80" fmla="*/ 141 w 480"/>
                <a:gd name="T81" fmla="*/ 484 h 1674"/>
                <a:gd name="T82" fmla="*/ 145 w 480"/>
                <a:gd name="T83" fmla="*/ 497 h 167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80"/>
                <a:gd name="T127" fmla="*/ 0 h 1674"/>
                <a:gd name="T128" fmla="*/ 480 w 480"/>
                <a:gd name="T129" fmla="*/ 1674 h 167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80" h="1674">
                  <a:moveTo>
                    <a:pt x="0" y="0"/>
                  </a:moveTo>
                  <a:lnTo>
                    <a:pt x="6" y="0"/>
                  </a:lnTo>
                  <a:lnTo>
                    <a:pt x="12" y="0"/>
                  </a:lnTo>
                  <a:lnTo>
                    <a:pt x="18" y="6"/>
                  </a:lnTo>
                  <a:lnTo>
                    <a:pt x="24" y="6"/>
                  </a:lnTo>
                  <a:lnTo>
                    <a:pt x="30" y="12"/>
                  </a:lnTo>
                  <a:lnTo>
                    <a:pt x="36" y="18"/>
                  </a:lnTo>
                  <a:lnTo>
                    <a:pt x="42" y="24"/>
                  </a:lnTo>
                  <a:lnTo>
                    <a:pt x="48" y="24"/>
                  </a:lnTo>
                  <a:lnTo>
                    <a:pt x="54" y="36"/>
                  </a:lnTo>
                  <a:lnTo>
                    <a:pt x="60" y="42"/>
                  </a:lnTo>
                  <a:lnTo>
                    <a:pt x="66" y="48"/>
                  </a:lnTo>
                  <a:lnTo>
                    <a:pt x="72" y="54"/>
                  </a:lnTo>
                  <a:lnTo>
                    <a:pt x="72" y="60"/>
                  </a:lnTo>
                  <a:lnTo>
                    <a:pt x="78" y="66"/>
                  </a:lnTo>
                  <a:lnTo>
                    <a:pt x="78" y="72"/>
                  </a:lnTo>
                  <a:lnTo>
                    <a:pt x="84" y="78"/>
                  </a:lnTo>
                  <a:lnTo>
                    <a:pt x="90" y="84"/>
                  </a:lnTo>
                  <a:lnTo>
                    <a:pt x="90" y="90"/>
                  </a:lnTo>
                  <a:lnTo>
                    <a:pt x="96" y="96"/>
                  </a:lnTo>
                  <a:lnTo>
                    <a:pt x="96" y="102"/>
                  </a:lnTo>
                  <a:lnTo>
                    <a:pt x="102" y="114"/>
                  </a:lnTo>
                  <a:lnTo>
                    <a:pt x="108" y="120"/>
                  </a:lnTo>
                  <a:lnTo>
                    <a:pt x="108" y="126"/>
                  </a:lnTo>
                  <a:lnTo>
                    <a:pt x="114" y="138"/>
                  </a:lnTo>
                  <a:lnTo>
                    <a:pt x="114" y="144"/>
                  </a:lnTo>
                  <a:lnTo>
                    <a:pt x="120" y="156"/>
                  </a:lnTo>
                  <a:lnTo>
                    <a:pt x="126" y="162"/>
                  </a:lnTo>
                  <a:lnTo>
                    <a:pt x="126" y="174"/>
                  </a:lnTo>
                  <a:lnTo>
                    <a:pt x="132" y="180"/>
                  </a:lnTo>
                  <a:lnTo>
                    <a:pt x="132" y="192"/>
                  </a:lnTo>
                  <a:lnTo>
                    <a:pt x="138" y="198"/>
                  </a:lnTo>
                  <a:lnTo>
                    <a:pt x="144" y="210"/>
                  </a:lnTo>
                  <a:lnTo>
                    <a:pt x="144" y="222"/>
                  </a:lnTo>
                  <a:lnTo>
                    <a:pt x="150" y="234"/>
                  </a:lnTo>
                  <a:lnTo>
                    <a:pt x="150" y="240"/>
                  </a:lnTo>
                  <a:lnTo>
                    <a:pt x="156" y="252"/>
                  </a:lnTo>
                  <a:lnTo>
                    <a:pt x="162" y="264"/>
                  </a:lnTo>
                  <a:lnTo>
                    <a:pt x="162" y="276"/>
                  </a:lnTo>
                  <a:lnTo>
                    <a:pt x="168" y="288"/>
                  </a:lnTo>
                  <a:lnTo>
                    <a:pt x="168" y="300"/>
                  </a:lnTo>
                  <a:lnTo>
                    <a:pt x="174" y="312"/>
                  </a:lnTo>
                  <a:lnTo>
                    <a:pt x="174" y="324"/>
                  </a:lnTo>
                  <a:lnTo>
                    <a:pt x="180" y="336"/>
                  </a:lnTo>
                  <a:lnTo>
                    <a:pt x="186" y="348"/>
                  </a:lnTo>
                  <a:lnTo>
                    <a:pt x="186" y="360"/>
                  </a:lnTo>
                  <a:lnTo>
                    <a:pt x="192" y="372"/>
                  </a:lnTo>
                  <a:lnTo>
                    <a:pt x="192" y="390"/>
                  </a:lnTo>
                  <a:lnTo>
                    <a:pt x="198" y="402"/>
                  </a:lnTo>
                  <a:lnTo>
                    <a:pt x="204" y="414"/>
                  </a:lnTo>
                  <a:lnTo>
                    <a:pt x="204" y="426"/>
                  </a:lnTo>
                  <a:lnTo>
                    <a:pt x="210" y="444"/>
                  </a:lnTo>
                  <a:lnTo>
                    <a:pt x="210" y="456"/>
                  </a:lnTo>
                  <a:lnTo>
                    <a:pt x="216" y="468"/>
                  </a:lnTo>
                  <a:lnTo>
                    <a:pt x="222" y="486"/>
                  </a:lnTo>
                  <a:lnTo>
                    <a:pt x="222" y="498"/>
                  </a:lnTo>
                  <a:lnTo>
                    <a:pt x="228" y="510"/>
                  </a:lnTo>
                  <a:lnTo>
                    <a:pt x="228" y="528"/>
                  </a:lnTo>
                  <a:lnTo>
                    <a:pt x="234" y="540"/>
                  </a:lnTo>
                  <a:lnTo>
                    <a:pt x="240" y="558"/>
                  </a:lnTo>
                  <a:lnTo>
                    <a:pt x="240" y="570"/>
                  </a:lnTo>
                  <a:lnTo>
                    <a:pt x="246" y="588"/>
                  </a:lnTo>
                  <a:lnTo>
                    <a:pt x="246" y="600"/>
                  </a:lnTo>
                  <a:lnTo>
                    <a:pt x="252" y="618"/>
                  </a:lnTo>
                  <a:lnTo>
                    <a:pt x="258" y="636"/>
                  </a:lnTo>
                  <a:lnTo>
                    <a:pt x="258" y="648"/>
                  </a:lnTo>
                  <a:lnTo>
                    <a:pt x="264" y="666"/>
                  </a:lnTo>
                  <a:lnTo>
                    <a:pt x="264" y="678"/>
                  </a:lnTo>
                  <a:lnTo>
                    <a:pt x="270" y="696"/>
                  </a:lnTo>
                  <a:lnTo>
                    <a:pt x="276" y="714"/>
                  </a:lnTo>
                  <a:lnTo>
                    <a:pt x="276" y="726"/>
                  </a:lnTo>
                  <a:lnTo>
                    <a:pt x="282" y="744"/>
                  </a:lnTo>
                  <a:lnTo>
                    <a:pt x="282" y="762"/>
                  </a:lnTo>
                  <a:lnTo>
                    <a:pt x="288" y="780"/>
                  </a:lnTo>
                  <a:lnTo>
                    <a:pt x="294" y="792"/>
                  </a:lnTo>
                  <a:lnTo>
                    <a:pt x="294" y="810"/>
                  </a:lnTo>
                  <a:lnTo>
                    <a:pt x="300" y="828"/>
                  </a:lnTo>
                  <a:lnTo>
                    <a:pt x="300" y="846"/>
                  </a:lnTo>
                  <a:lnTo>
                    <a:pt x="306" y="858"/>
                  </a:lnTo>
                  <a:lnTo>
                    <a:pt x="312" y="876"/>
                  </a:lnTo>
                  <a:lnTo>
                    <a:pt x="312" y="894"/>
                  </a:lnTo>
                  <a:lnTo>
                    <a:pt x="318" y="912"/>
                  </a:lnTo>
                  <a:lnTo>
                    <a:pt x="318" y="930"/>
                  </a:lnTo>
                  <a:lnTo>
                    <a:pt x="324" y="942"/>
                  </a:lnTo>
                  <a:lnTo>
                    <a:pt x="324" y="960"/>
                  </a:lnTo>
                  <a:lnTo>
                    <a:pt x="330" y="978"/>
                  </a:lnTo>
                  <a:lnTo>
                    <a:pt x="336" y="996"/>
                  </a:lnTo>
                  <a:lnTo>
                    <a:pt x="336" y="1014"/>
                  </a:lnTo>
                  <a:lnTo>
                    <a:pt x="342" y="1026"/>
                  </a:lnTo>
                  <a:lnTo>
                    <a:pt x="342" y="1044"/>
                  </a:lnTo>
                  <a:lnTo>
                    <a:pt x="348" y="1062"/>
                  </a:lnTo>
                  <a:lnTo>
                    <a:pt x="354" y="1080"/>
                  </a:lnTo>
                  <a:lnTo>
                    <a:pt x="354" y="1098"/>
                  </a:lnTo>
                  <a:lnTo>
                    <a:pt x="360" y="1116"/>
                  </a:lnTo>
                  <a:lnTo>
                    <a:pt x="360" y="1128"/>
                  </a:lnTo>
                  <a:lnTo>
                    <a:pt x="366" y="1146"/>
                  </a:lnTo>
                  <a:lnTo>
                    <a:pt x="372" y="1164"/>
                  </a:lnTo>
                  <a:lnTo>
                    <a:pt x="372" y="1182"/>
                  </a:lnTo>
                  <a:lnTo>
                    <a:pt x="378" y="1200"/>
                  </a:lnTo>
                  <a:lnTo>
                    <a:pt x="378" y="1218"/>
                  </a:lnTo>
                  <a:lnTo>
                    <a:pt x="384" y="1230"/>
                  </a:lnTo>
                  <a:lnTo>
                    <a:pt x="390" y="1248"/>
                  </a:lnTo>
                  <a:lnTo>
                    <a:pt x="390" y="1266"/>
                  </a:lnTo>
                  <a:lnTo>
                    <a:pt x="396" y="1284"/>
                  </a:lnTo>
                  <a:lnTo>
                    <a:pt x="396" y="1302"/>
                  </a:lnTo>
                  <a:lnTo>
                    <a:pt x="402" y="1320"/>
                  </a:lnTo>
                  <a:lnTo>
                    <a:pt x="408" y="1332"/>
                  </a:lnTo>
                  <a:lnTo>
                    <a:pt x="408" y="1350"/>
                  </a:lnTo>
                  <a:lnTo>
                    <a:pt x="414" y="1368"/>
                  </a:lnTo>
                  <a:lnTo>
                    <a:pt x="414" y="1386"/>
                  </a:lnTo>
                  <a:lnTo>
                    <a:pt x="420" y="1398"/>
                  </a:lnTo>
                  <a:lnTo>
                    <a:pt x="426" y="1416"/>
                  </a:lnTo>
                  <a:lnTo>
                    <a:pt x="426" y="1434"/>
                  </a:lnTo>
                  <a:lnTo>
                    <a:pt x="432" y="1452"/>
                  </a:lnTo>
                  <a:lnTo>
                    <a:pt x="432" y="1464"/>
                  </a:lnTo>
                  <a:lnTo>
                    <a:pt x="438" y="1482"/>
                  </a:lnTo>
                  <a:lnTo>
                    <a:pt x="444" y="1500"/>
                  </a:lnTo>
                  <a:lnTo>
                    <a:pt x="444" y="1512"/>
                  </a:lnTo>
                  <a:lnTo>
                    <a:pt x="450" y="1530"/>
                  </a:lnTo>
                  <a:lnTo>
                    <a:pt x="450" y="1548"/>
                  </a:lnTo>
                  <a:lnTo>
                    <a:pt x="456" y="1560"/>
                  </a:lnTo>
                  <a:lnTo>
                    <a:pt x="462" y="1578"/>
                  </a:lnTo>
                  <a:lnTo>
                    <a:pt x="462" y="1596"/>
                  </a:lnTo>
                  <a:lnTo>
                    <a:pt x="468" y="1608"/>
                  </a:lnTo>
                  <a:lnTo>
                    <a:pt x="468" y="1626"/>
                  </a:lnTo>
                  <a:lnTo>
                    <a:pt x="474" y="1638"/>
                  </a:lnTo>
                  <a:lnTo>
                    <a:pt x="480" y="1656"/>
                  </a:lnTo>
                  <a:lnTo>
                    <a:pt x="480" y="1674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0544" name="Freeform 107"/>
            <p:cNvSpPr>
              <a:spLocks/>
            </p:cNvSpPr>
            <p:nvPr/>
          </p:nvSpPr>
          <p:spPr bwMode="auto">
            <a:xfrm>
              <a:off x="7999413" y="2959572"/>
              <a:ext cx="455613" cy="939800"/>
            </a:xfrm>
            <a:custGeom>
              <a:avLst/>
              <a:gdLst>
                <a:gd name="T0" fmla="*/ 2 w 522"/>
                <a:gd name="T1" fmla="*/ 9 h 1074"/>
                <a:gd name="T2" fmla="*/ 5 w 522"/>
                <a:gd name="T3" fmla="*/ 22 h 1074"/>
                <a:gd name="T4" fmla="*/ 9 w 522"/>
                <a:gd name="T5" fmla="*/ 35 h 1074"/>
                <a:gd name="T6" fmla="*/ 13 w 522"/>
                <a:gd name="T7" fmla="*/ 49 h 1074"/>
                <a:gd name="T8" fmla="*/ 14 w 522"/>
                <a:gd name="T9" fmla="*/ 62 h 1074"/>
                <a:gd name="T10" fmla="*/ 18 w 522"/>
                <a:gd name="T11" fmla="*/ 73 h 1074"/>
                <a:gd name="T12" fmla="*/ 22 w 522"/>
                <a:gd name="T13" fmla="*/ 85 h 1074"/>
                <a:gd name="T14" fmla="*/ 25 w 522"/>
                <a:gd name="T15" fmla="*/ 99 h 1074"/>
                <a:gd name="T16" fmla="*/ 29 w 522"/>
                <a:gd name="T17" fmla="*/ 109 h 1074"/>
                <a:gd name="T18" fmla="*/ 31 w 522"/>
                <a:gd name="T19" fmla="*/ 120 h 1074"/>
                <a:gd name="T20" fmla="*/ 35 w 522"/>
                <a:gd name="T21" fmla="*/ 131 h 1074"/>
                <a:gd name="T22" fmla="*/ 38 w 522"/>
                <a:gd name="T23" fmla="*/ 142 h 1074"/>
                <a:gd name="T24" fmla="*/ 42 w 522"/>
                <a:gd name="T25" fmla="*/ 152 h 1074"/>
                <a:gd name="T26" fmla="*/ 45 w 522"/>
                <a:gd name="T27" fmla="*/ 162 h 1074"/>
                <a:gd name="T28" fmla="*/ 47 w 522"/>
                <a:gd name="T29" fmla="*/ 171 h 1074"/>
                <a:gd name="T30" fmla="*/ 51 w 522"/>
                <a:gd name="T31" fmla="*/ 180 h 1074"/>
                <a:gd name="T32" fmla="*/ 54 w 522"/>
                <a:gd name="T33" fmla="*/ 190 h 1074"/>
                <a:gd name="T34" fmla="*/ 58 w 522"/>
                <a:gd name="T35" fmla="*/ 197 h 1074"/>
                <a:gd name="T36" fmla="*/ 60 w 522"/>
                <a:gd name="T37" fmla="*/ 206 h 1074"/>
                <a:gd name="T38" fmla="*/ 63 w 522"/>
                <a:gd name="T39" fmla="*/ 213 h 1074"/>
                <a:gd name="T40" fmla="*/ 67 w 522"/>
                <a:gd name="T41" fmla="*/ 220 h 1074"/>
                <a:gd name="T42" fmla="*/ 71 w 522"/>
                <a:gd name="T43" fmla="*/ 228 h 1074"/>
                <a:gd name="T44" fmla="*/ 74 w 522"/>
                <a:gd name="T45" fmla="*/ 235 h 1074"/>
                <a:gd name="T46" fmla="*/ 76 w 522"/>
                <a:gd name="T47" fmla="*/ 241 h 1074"/>
                <a:gd name="T48" fmla="*/ 80 w 522"/>
                <a:gd name="T49" fmla="*/ 248 h 1074"/>
                <a:gd name="T50" fmla="*/ 84 w 522"/>
                <a:gd name="T51" fmla="*/ 254 h 1074"/>
                <a:gd name="T52" fmla="*/ 87 w 522"/>
                <a:gd name="T53" fmla="*/ 259 h 1074"/>
                <a:gd name="T54" fmla="*/ 91 w 522"/>
                <a:gd name="T55" fmla="*/ 265 h 1074"/>
                <a:gd name="T56" fmla="*/ 92 w 522"/>
                <a:gd name="T57" fmla="*/ 270 h 1074"/>
                <a:gd name="T58" fmla="*/ 96 w 522"/>
                <a:gd name="T59" fmla="*/ 273 h 1074"/>
                <a:gd name="T60" fmla="*/ 102 w 522"/>
                <a:gd name="T61" fmla="*/ 281 h 1074"/>
                <a:gd name="T62" fmla="*/ 103 w 522"/>
                <a:gd name="T63" fmla="*/ 283 h 1074"/>
                <a:gd name="T64" fmla="*/ 107 w 522"/>
                <a:gd name="T65" fmla="*/ 288 h 1074"/>
                <a:gd name="T66" fmla="*/ 111 w 522"/>
                <a:gd name="T67" fmla="*/ 293 h 1074"/>
                <a:gd name="T68" fmla="*/ 116 w 522"/>
                <a:gd name="T69" fmla="*/ 299 h 1074"/>
                <a:gd name="T70" fmla="*/ 122 w 522"/>
                <a:gd name="T71" fmla="*/ 304 h 1074"/>
                <a:gd name="T72" fmla="*/ 127 w 522"/>
                <a:gd name="T73" fmla="*/ 308 h 1074"/>
                <a:gd name="T74" fmla="*/ 133 w 522"/>
                <a:gd name="T75" fmla="*/ 314 h 1074"/>
                <a:gd name="T76" fmla="*/ 138 w 522"/>
                <a:gd name="T77" fmla="*/ 317 h 1074"/>
                <a:gd name="T78" fmla="*/ 144 w 522"/>
                <a:gd name="T79" fmla="*/ 321 h 1074"/>
                <a:gd name="T80" fmla="*/ 149 w 522"/>
                <a:gd name="T81" fmla="*/ 322 h 1074"/>
                <a:gd name="T82" fmla="*/ 154 w 522"/>
                <a:gd name="T83" fmla="*/ 326 h 107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22"/>
                <a:gd name="T127" fmla="*/ 0 h 1074"/>
                <a:gd name="T128" fmla="*/ 522 w 522"/>
                <a:gd name="T129" fmla="*/ 1074 h 107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22" h="1074">
                  <a:moveTo>
                    <a:pt x="0" y="0"/>
                  </a:moveTo>
                  <a:lnTo>
                    <a:pt x="6" y="12"/>
                  </a:lnTo>
                  <a:lnTo>
                    <a:pt x="6" y="30"/>
                  </a:lnTo>
                  <a:lnTo>
                    <a:pt x="12" y="42"/>
                  </a:lnTo>
                  <a:lnTo>
                    <a:pt x="12" y="60"/>
                  </a:lnTo>
                  <a:lnTo>
                    <a:pt x="18" y="72"/>
                  </a:lnTo>
                  <a:lnTo>
                    <a:pt x="24" y="90"/>
                  </a:lnTo>
                  <a:lnTo>
                    <a:pt x="24" y="102"/>
                  </a:lnTo>
                  <a:lnTo>
                    <a:pt x="30" y="114"/>
                  </a:lnTo>
                  <a:lnTo>
                    <a:pt x="30" y="132"/>
                  </a:lnTo>
                  <a:lnTo>
                    <a:pt x="36" y="144"/>
                  </a:lnTo>
                  <a:lnTo>
                    <a:pt x="42" y="162"/>
                  </a:lnTo>
                  <a:lnTo>
                    <a:pt x="42" y="174"/>
                  </a:lnTo>
                  <a:lnTo>
                    <a:pt x="48" y="186"/>
                  </a:lnTo>
                  <a:lnTo>
                    <a:pt x="48" y="204"/>
                  </a:lnTo>
                  <a:lnTo>
                    <a:pt x="54" y="216"/>
                  </a:lnTo>
                  <a:lnTo>
                    <a:pt x="60" y="228"/>
                  </a:lnTo>
                  <a:lnTo>
                    <a:pt x="60" y="240"/>
                  </a:lnTo>
                  <a:lnTo>
                    <a:pt x="66" y="258"/>
                  </a:lnTo>
                  <a:lnTo>
                    <a:pt x="66" y="270"/>
                  </a:lnTo>
                  <a:lnTo>
                    <a:pt x="72" y="282"/>
                  </a:lnTo>
                  <a:lnTo>
                    <a:pt x="78" y="294"/>
                  </a:lnTo>
                  <a:lnTo>
                    <a:pt x="78" y="306"/>
                  </a:lnTo>
                  <a:lnTo>
                    <a:pt x="84" y="324"/>
                  </a:lnTo>
                  <a:lnTo>
                    <a:pt x="84" y="336"/>
                  </a:lnTo>
                  <a:lnTo>
                    <a:pt x="90" y="348"/>
                  </a:lnTo>
                  <a:lnTo>
                    <a:pt x="96" y="360"/>
                  </a:lnTo>
                  <a:lnTo>
                    <a:pt x="96" y="372"/>
                  </a:lnTo>
                  <a:lnTo>
                    <a:pt x="102" y="384"/>
                  </a:lnTo>
                  <a:lnTo>
                    <a:pt x="102" y="396"/>
                  </a:lnTo>
                  <a:lnTo>
                    <a:pt x="108" y="408"/>
                  </a:lnTo>
                  <a:lnTo>
                    <a:pt x="114" y="420"/>
                  </a:lnTo>
                  <a:lnTo>
                    <a:pt x="114" y="432"/>
                  </a:lnTo>
                  <a:lnTo>
                    <a:pt x="120" y="444"/>
                  </a:lnTo>
                  <a:lnTo>
                    <a:pt x="120" y="456"/>
                  </a:lnTo>
                  <a:lnTo>
                    <a:pt x="126" y="468"/>
                  </a:lnTo>
                  <a:lnTo>
                    <a:pt x="132" y="480"/>
                  </a:lnTo>
                  <a:lnTo>
                    <a:pt x="132" y="486"/>
                  </a:lnTo>
                  <a:lnTo>
                    <a:pt x="138" y="498"/>
                  </a:lnTo>
                  <a:lnTo>
                    <a:pt x="138" y="510"/>
                  </a:lnTo>
                  <a:lnTo>
                    <a:pt x="144" y="522"/>
                  </a:lnTo>
                  <a:lnTo>
                    <a:pt x="150" y="534"/>
                  </a:lnTo>
                  <a:lnTo>
                    <a:pt x="150" y="540"/>
                  </a:lnTo>
                  <a:lnTo>
                    <a:pt x="156" y="552"/>
                  </a:lnTo>
                  <a:lnTo>
                    <a:pt x="156" y="564"/>
                  </a:lnTo>
                  <a:lnTo>
                    <a:pt x="162" y="570"/>
                  </a:lnTo>
                  <a:lnTo>
                    <a:pt x="168" y="582"/>
                  </a:lnTo>
                  <a:lnTo>
                    <a:pt x="168" y="594"/>
                  </a:lnTo>
                  <a:lnTo>
                    <a:pt x="174" y="600"/>
                  </a:lnTo>
                  <a:lnTo>
                    <a:pt x="174" y="612"/>
                  </a:lnTo>
                  <a:lnTo>
                    <a:pt x="180" y="624"/>
                  </a:lnTo>
                  <a:lnTo>
                    <a:pt x="180" y="630"/>
                  </a:lnTo>
                  <a:lnTo>
                    <a:pt x="186" y="642"/>
                  </a:lnTo>
                  <a:lnTo>
                    <a:pt x="192" y="648"/>
                  </a:lnTo>
                  <a:lnTo>
                    <a:pt x="192" y="660"/>
                  </a:lnTo>
                  <a:lnTo>
                    <a:pt x="198" y="666"/>
                  </a:lnTo>
                  <a:lnTo>
                    <a:pt x="198" y="678"/>
                  </a:lnTo>
                  <a:lnTo>
                    <a:pt x="204" y="684"/>
                  </a:lnTo>
                  <a:lnTo>
                    <a:pt x="210" y="690"/>
                  </a:lnTo>
                  <a:lnTo>
                    <a:pt x="210" y="702"/>
                  </a:lnTo>
                  <a:lnTo>
                    <a:pt x="216" y="708"/>
                  </a:lnTo>
                  <a:lnTo>
                    <a:pt x="216" y="720"/>
                  </a:lnTo>
                  <a:lnTo>
                    <a:pt x="222" y="726"/>
                  </a:lnTo>
                  <a:lnTo>
                    <a:pt x="228" y="732"/>
                  </a:lnTo>
                  <a:lnTo>
                    <a:pt x="228" y="744"/>
                  </a:lnTo>
                  <a:lnTo>
                    <a:pt x="234" y="750"/>
                  </a:lnTo>
                  <a:lnTo>
                    <a:pt x="234" y="756"/>
                  </a:lnTo>
                  <a:lnTo>
                    <a:pt x="240" y="762"/>
                  </a:lnTo>
                  <a:lnTo>
                    <a:pt x="246" y="774"/>
                  </a:lnTo>
                  <a:lnTo>
                    <a:pt x="246" y="780"/>
                  </a:lnTo>
                  <a:lnTo>
                    <a:pt x="252" y="786"/>
                  </a:lnTo>
                  <a:lnTo>
                    <a:pt x="252" y="792"/>
                  </a:lnTo>
                  <a:lnTo>
                    <a:pt x="258" y="798"/>
                  </a:lnTo>
                  <a:lnTo>
                    <a:pt x="264" y="804"/>
                  </a:lnTo>
                  <a:lnTo>
                    <a:pt x="264" y="816"/>
                  </a:lnTo>
                  <a:lnTo>
                    <a:pt x="270" y="822"/>
                  </a:lnTo>
                  <a:lnTo>
                    <a:pt x="270" y="828"/>
                  </a:lnTo>
                  <a:lnTo>
                    <a:pt x="276" y="834"/>
                  </a:lnTo>
                  <a:lnTo>
                    <a:pt x="282" y="840"/>
                  </a:lnTo>
                  <a:lnTo>
                    <a:pt x="282" y="846"/>
                  </a:lnTo>
                  <a:lnTo>
                    <a:pt x="288" y="852"/>
                  </a:lnTo>
                  <a:lnTo>
                    <a:pt x="288" y="858"/>
                  </a:lnTo>
                  <a:lnTo>
                    <a:pt x="294" y="864"/>
                  </a:lnTo>
                  <a:lnTo>
                    <a:pt x="300" y="870"/>
                  </a:lnTo>
                  <a:lnTo>
                    <a:pt x="300" y="876"/>
                  </a:lnTo>
                  <a:lnTo>
                    <a:pt x="312" y="888"/>
                  </a:lnTo>
                  <a:lnTo>
                    <a:pt x="306" y="888"/>
                  </a:lnTo>
                  <a:lnTo>
                    <a:pt x="312" y="888"/>
                  </a:lnTo>
                  <a:lnTo>
                    <a:pt x="318" y="894"/>
                  </a:lnTo>
                  <a:lnTo>
                    <a:pt x="318" y="900"/>
                  </a:lnTo>
                  <a:lnTo>
                    <a:pt x="324" y="906"/>
                  </a:lnTo>
                  <a:lnTo>
                    <a:pt x="324" y="912"/>
                  </a:lnTo>
                  <a:lnTo>
                    <a:pt x="336" y="924"/>
                  </a:lnTo>
                  <a:lnTo>
                    <a:pt x="330" y="924"/>
                  </a:lnTo>
                  <a:lnTo>
                    <a:pt x="336" y="924"/>
                  </a:lnTo>
                  <a:lnTo>
                    <a:pt x="342" y="930"/>
                  </a:lnTo>
                  <a:lnTo>
                    <a:pt x="342" y="936"/>
                  </a:lnTo>
                  <a:lnTo>
                    <a:pt x="348" y="942"/>
                  </a:lnTo>
                  <a:lnTo>
                    <a:pt x="354" y="948"/>
                  </a:lnTo>
                  <a:lnTo>
                    <a:pt x="360" y="954"/>
                  </a:lnTo>
                  <a:lnTo>
                    <a:pt x="372" y="966"/>
                  </a:lnTo>
                  <a:lnTo>
                    <a:pt x="366" y="966"/>
                  </a:lnTo>
                  <a:lnTo>
                    <a:pt x="372" y="966"/>
                  </a:lnTo>
                  <a:lnTo>
                    <a:pt x="384" y="978"/>
                  </a:lnTo>
                  <a:lnTo>
                    <a:pt x="384" y="984"/>
                  </a:lnTo>
                  <a:lnTo>
                    <a:pt x="390" y="990"/>
                  </a:lnTo>
                  <a:lnTo>
                    <a:pt x="396" y="996"/>
                  </a:lnTo>
                  <a:lnTo>
                    <a:pt x="402" y="1002"/>
                  </a:lnTo>
                  <a:lnTo>
                    <a:pt x="408" y="1002"/>
                  </a:lnTo>
                  <a:lnTo>
                    <a:pt x="414" y="1008"/>
                  </a:lnTo>
                  <a:lnTo>
                    <a:pt x="420" y="1014"/>
                  </a:lnTo>
                  <a:lnTo>
                    <a:pt x="426" y="1020"/>
                  </a:lnTo>
                  <a:lnTo>
                    <a:pt x="432" y="1026"/>
                  </a:lnTo>
                  <a:lnTo>
                    <a:pt x="438" y="1032"/>
                  </a:lnTo>
                  <a:lnTo>
                    <a:pt x="444" y="1032"/>
                  </a:lnTo>
                  <a:lnTo>
                    <a:pt x="450" y="1038"/>
                  </a:lnTo>
                  <a:lnTo>
                    <a:pt x="456" y="1044"/>
                  </a:lnTo>
                  <a:lnTo>
                    <a:pt x="462" y="1044"/>
                  </a:lnTo>
                  <a:lnTo>
                    <a:pt x="468" y="1050"/>
                  </a:lnTo>
                  <a:lnTo>
                    <a:pt x="474" y="1056"/>
                  </a:lnTo>
                  <a:lnTo>
                    <a:pt x="480" y="1056"/>
                  </a:lnTo>
                  <a:lnTo>
                    <a:pt x="486" y="1062"/>
                  </a:lnTo>
                  <a:lnTo>
                    <a:pt x="492" y="1062"/>
                  </a:lnTo>
                  <a:lnTo>
                    <a:pt x="498" y="1068"/>
                  </a:lnTo>
                  <a:lnTo>
                    <a:pt x="504" y="1068"/>
                  </a:lnTo>
                  <a:lnTo>
                    <a:pt x="510" y="1074"/>
                  </a:lnTo>
                  <a:lnTo>
                    <a:pt x="516" y="1074"/>
                  </a:lnTo>
                  <a:lnTo>
                    <a:pt x="522" y="1074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0545" name="Freeform 108"/>
            <p:cNvSpPr>
              <a:spLocks/>
            </p:cNvSpPr>
            <p:nvPr/>
          </p:nvSpPr>
          <p:spPr bwMode="auto">
            <a:xfrm>
              <a:off x="8455025" y="3899372"/>
              <a:ext cx="666750" cy="47625"/>
            </a:xfrm>
            <a:custGeom>
              <a:avLst/>
              <a:gdLst>
                <a:gd name="T0" fmla="*/ 4 w 762"/>
                <a:gd name="T1" fmla="*/ 2 h 54"/>
                <a:gd name="T2" fmla="*/ 9 w 762"/>
                <a:gd name="T3" fmla="*/ 4 h 54"/>
                <a:gd name="T4" fmla="*/ 14 w 762"/>
                <a:gd name="T5" fmla="*/ 6 h 54"/>
                <a:gd name="T6" fmla="*/ 20 w 762"/>
                <a:gd name="T7" fmla="*/ 7 h 54"/>
                <a:gd name="T8" fmla="*/ 25 w 762"/>
                <a:gd name="T9" fmla="*/ 9 h 54"/>
                <a:gd name="T10" fmla="*/ 31 w 762"/>
                <a:gd name="T11" fmla="*/ 11 h 54"/>
                <a:gd name="T12" fmla="*/ 36 w 762"/>
                <a:gd name="T13" fmla="*/ 11 h 54"/>
                <a:gd name="T14" fmla="*/ 42 w 762"/>
                <a:gd name="T15" fmla="*/ 13 h 54"/>
                <a:gd name="T16" fmla="*/ 47 w 762"/>
                <a:gd name="T17" fmla="*/ 13 h 54"/>
                <a:gd name="T18" fmla="*/ 53 w 762"/>
                <a:gd name="T19" fmla="*/ 13 h 54"/>
                <a:gd name="T20" fmla="*/ 58 w 762"/>
                <a:gd name="T21" fmla="*/ 15 h 54"/>
                <a:gd name="T22" fmla="*/ 64 w 762"/>
                <a:gd name="T23" fmla="*/ 15 h 54"/>
                <a:gd name="T24" fmla="*/ 69 w 762"/>
                <a:gd name="T25" fmla="*/ 15 h 54"/>
                <a:gd name="T26" fmla="*/ 75 w 762"/>
                <a:gd name="T27" fmla="*/ 15 h 54"/>
                <a:gd name="T28" fmla="*/ 80 w 762"/>
                <a:gd name="T29" fmla="*/ 17 h 54"/>
                <a:gd name="T30" fmla="*/ 85 w 762"/>
                <a:gd name="T31" fmla="*/ 17 h 54"/>
                <a:gd name="T32" fmla="*/ 91 w 762"/>
                <a:gd name="T33" fmla="*/ 17 h 54"/>
                <a:gd name="T34" fmla="*/ 96 w 762"/>
                <a:gd name="T35" fmla="*/ 17 h 54"/>
                <a:gd name="T36" fmla="*/ 102 w 762"/>
                <a:gd name="T37" fmla="*/ 17 h 54"/>
                <a:gd name="T38" fmla="*/ 107 w 762"/>
                <a:gd name="T39" fmla="*/ 17 h 54"/>
                <a:gd name="T40" fmla="*/ 113 w 762"/>
                <a:gd name="T41" fmla="*/ 17 h 54"/>
                <a:gd name="T42" fmla="*/ 119 w 762"/>
                <a:gd name="T43" fmla="*/ 17 h 54"/>
                <a:gd name="T44" fmla="*/ 124 w 762"/>
                <a:gd name="T45" fmla="*/ 17 h 54"/>
                <a:gd name="T46" fmla="*/ 130 w 762"/>
                <a:gd name="T47" fmla="*/ 17 h 54"/>
                <a:gd name="T48" fmla="*/ 135 w 762"/>
                <a:gd name="T49" fmla="*/ 17 h 54"/>
                <a:gd name="T50" fmla="*/ 141 w 762"/>
                <a:gd name="T51" fmla="*/ 17 h 54"/>
                <a:gd name="T52" fmla="*/ 146 w 762"/>
                <a:gd name="T53" fmla="*/ 17 h 54"/>
                <a:gd name="T54" fmla="*/ 151 w 762"/>
                <a:gd name="T55" fmla="*/ 17 h 54"/>
                <a:gd name="T56" fmla="*/ 157 w 762"/>
                <a:gd name="T57" fmla="*/ 17 h 54"/>
                <a:gd name="T58" fmla="*/ 162 w 762"/>
                <a:gd name="T59" fmla="*/ 17 h 54"/>
                <a:gd name="T60" fmla="*/ 168 w 762"/>
                <a:gd name="T61" fmla="*/ 17 h 54"/>
                <a:gd name="T62" fmla="*/ 173 w 762"/>
                <a:gd name="T63" fmla="*/ 17 h 54"/>
                <a:gd name="T64" fmla="*/ 179 w 762"/>
                <a:gd name="T65" fmla="*/ 17 h 54"/>
                <a:gd name="T66" fmla="*/ 184 w 762"/>
                <a:gd name="T67" fmla="*/ 17 h 54"/>
                <a:gd name="T68" fmla="*/ 190 w 762"/>
                <a:gd name="T69" fmla="*/ 17 h 54"/>
                <a:gd name="T70" fmla="*/ 195 w 762"/>
                <a:gd name="T71" fmla="*/ 17 h 54"/>
                <a:gd name="T72" fmla="*/ 201 w 762"/>
                <a:gd name="T73" fmla="*/ 17 h 54"/>
                <a:gd name="T74" fmla="*/ 206 w 762"/>
                <a:gd name="T75" fmla="*/ 17 h 54"/>
                <a:gd name="T76" fmla="*/ 212 w 762"/>
                <a:gd name="T77" fmla="*/ 17 h 54"/>
                <a:gd name="T78" fmla="*/ 217 w 762"/>
                <a:gd name="T79" fmla="*/ 17 h 54"/>
                <a:gd name="T80" fmla="*/ 222 w 762"/>
                <a:gd name="T81" fmla="*/ 17 h 54"/>
                <a:gd name="T82" fmla="*/ 228 w 762"/>
                <a:gd name="T83" fmla="*/ 17 h 5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62"/>
                <a:gd name="T127" fmla="*/ 0 h 54"/>
                <a:gd name="T128" fmla="*/ 762 w 762"/>
                <a:gd name="T129" fmla="*/ 54 h 5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62" h="54">
                  <a:moveTo>
                    <a:pt x="0" y="0"/>
                  </a:moveTo>
                  <a:lnTo>
                    <a:pt x="6" y="6"/>
                  </a:lnTo>
                  <a:lnTo>
                    <a:pt x="12" y="6"/>
                  </a:lnTo>
                  <a:lnTo>
                    <a:pt x="18" y="12"/>
                  </a:lnTo>
                  <a:lnTo>
                    <a:pt x="24" y="12"/>
                  </a:lnTo>
                  <a:lnTo>
                    <a:pt x="30" y="12"/>
                  </a:lnTo>
                  <a:lnTo>
                    <a:pt x="36" y="18"/>
                  </a:lnTo>
                  <a:lnTo>
                    <a:pt x="42" y="18"/>
                  </a:lnTo>
                  <a:lnTo>
                    <a:pt x="48" y="18"/>
                  </a:lnTo>
                  <a:lnTo>
                    <a:pt x="54" y="24"/>
                  </a:lnTo>
                  <a:lnTo>
                    <a:pt x="60" y="24"/>
                  </a:lnTo>
                  <a:lnTo>
                    <a:pt x="66" y="24"/>
                  </a:lnTo>
                  <a:lnTo>
                    <a:pt x="72" y="24"/>
                  </a:lnTo>
                  <a:lnTo>
                    <a:pt x="78" y="30"/>
                  </a:lnTo>
                  <a:lnTo>
                    <a:pt x="84" y="30"/>
                  </a:lnTo>
                  <a:lnTo>
                    <a:pt x="90" y="30"/>
                  </a:lnTo>
                  <a:lnTo>
                    <a:pt x="96" y="30"/>
                  </a:lnTo>
                  <a:lnTo>
                    <a:pt x="102" y="36"/>
                  </a:lnTo>
                  <a:lnTo>
                    <a:pt x="108" y="36"/>
                  </a:lnTo>
                  <a:lnTo>
                    <a:pt x="114" y="36"/>
                  </a:lnTo>
                  <a:lnTo>
                    <a:pt x="120" y="36"/>
                  </a:lnTo>
                  <a:lnTo>
                    <a:pt x="126" y="36"/>
                  </a:lnTo>
                  <a:lnTo>
                    <a:pt x="132" y="42"/>
                  </a:lnTo>
                  <a:lnTo>
                    <a:pt x="138" y="42"/>
                  </a:lnTo>
                  <a:lnTo>
                    <a:pt x="144" y="42"/>
                  </a:lnTo>
                  <a:lnTo>
                    <a:pt x="150" y="42"/>
                  </a:lnTo>
                  <a:lnTo>
                    <a:pt x="156" y="42"/>
                  </a:lnTo>
                  <a:lnTo>
                    <a:pt x="162" y="42"/>
                  </a:lnTo>
                  <a:lnTo>
                    <a:pt x="168" y="42"/>
                  </a:lnTo>
                  <a:lnTo>
                    <a:pt x="174" y="42"/>
                  </a:lnTo>
                  <a:lnTo>
                    <a:pt x="180" y="48"/>
                  </a:lnTo>
                  <a:lnTo>
                    <a:pt x="186" y="48"/>
                  </a:lnTo>
                  <a:lnTo>
                    <a:pt x="192" y="48"/>
                  </a:lnTo>
                  <a:lnTo>
                    <a:pt x="198" y="48"/>
                  </a:lnTo>
                  <a:lnTo>
                    <a:pt x="204" y="48"/>
                  </a:lnTo>
                  <a:lnTo>
                    <a:pt x="210" y="48"/>
                  </a:lnTo>
                  <a:lnTo>
                    <a:pt x="216" y="48"/>
                  </a:lnTo>
                  <a:lnTo>
                    <a:pt x="222" y="48"/>
                  </a:lnTo>
                  <a:lnTo>
                    <a:pt x="228" y="48"/>
                  </a:lnTo>
                  <a:lnTo>
                    <a:pt x="234" y="48"/>
                  </a:lnTo>
                  <a:lnTo>
                    <a:pt x="240" y="48"/>
                  </a:lnTo>
                  <a:lnTo>
                    <a:pt x="246" y="48"/>
                  </a:lnTo>
                  <a:lnTo>
                    <a:pt x="252" y="54"/>
                  </a:lnTo>
                  <a:lnTo>
                    <a:pt x="258" y="54"/>
                  </a:lnTo>
                  <a:lnTo>
                    <a:pt x="264" y="54"/>
                  </a:lnTo>
                  <a:lnTo>
                    <a:pt x="270" y="54"/>
                  </a:lnTo>
                  <a:lnTo>
                    <a:pt x="276" y="54"/>
                  </a:lnTo>
                  <a:lnTo>
                    <a:pt x="282" y="54"/>
                  </a:lnTo>
                  <a:lnTo>
                    <a:pt x="288" y="54"/>
                  </a:lnTo>
                  <a:lnTo>
                    <a:pt x="294" y="54"/>
                  </a:lnTo>
                  <a:lnTo>
                    <a:pt x="300" y="54"/>
                  </a:lnTo>
                  <a:lnTo>
                    <a:pt x="306" y="54"/>
                  </a:lnTo>
                  <a:lnTo>
                    <a:pt x="312" y="54"/>
                  </a:lnTo>
                  <a:lnTo>
                    <a:pt x="318" y="54"/>
                  </a:lnTo>
                  <a:lnTo>
                    <a:pt x="324" y="54"/>
                  </a:lnTo>
                  <a:lnTo>
                    <a:pt x="330" y="54"/>
                  </a:lnTo>
                  <a:lnTo>
                    <a:pt x="336" y="54"/>
                  </a:lnTo>
                  <a:lnTo>
                    <a:pt x="342" y="54"/>
                  </a:lnTo>
                  <a:lnTo>
                    <a:pt x="348" y="54"/>
                  </a:lnTo>
                  <a:lnTo>
                    <a:pt x="354" y="54"/>
                  </a:lnTo>
                  <a:lnTo>
                    <a:pt x="360" y="54"/>
                  </a:lnTo>
                  <a:lnTo>
                    <a:pt x="366" y="54"/>
                  </a:lnTo>
                  <a:lnTo>
                    <a:pt x="372" y="54"/>
                  </a:lnTo>
                  <a:lnTo>
                    <a:pt x="378" y="54"/>
                  </a:lnTo>
                  <a:lnTo>
                    <a:pt x="384" y="54"/>
                  </a:lnTo>
                  <a:lnTo>
                    <a:pt x="390" y="54"/>
                  </a:lnTo>
                  <a:lnTo>
                    <a:pt x="396" y="54"/>
                  </a:lnTo>
                  <a:lnTo>
                    <a:pt x="402" y="54"/>
                  </a:lnTo>
                  <a:lnTo>
                    <a:pt x="408" y="54"/>
                  </a:lnTo>
                  <a:lnTo>
                    <a:pt x="414" y="54"/>
                  </a:lnTo>
                  <a:lnTo>
                    <a:pt x="420" y="54"/>
                  </a:lnTo>
                  <a:lnTo>
                    <a:pt x="426" y="54"/>
                  </a:lnTo>
                  <a:lnTo>
                    <a:pt x="432" y="54"/>
                  </a:lnTo>
                  <a:lnTo>
                    <a:pt x="438" y="54"/>
                  </a:lnTo>
                  <a:lnTo>
                    <a:pt x="444" y="54"/>
                  </a:lnTo>
                  <a:lnTo>
                    <a:pt x="450" y="54"/>
                  </a:lnTo>
                  <a:lnTo>
                    <a:pt x="456" y="54"/>
                  </a:lnTo>
                  <a:lnTo>
                    <a:pt x="462" y="54"/>
                  </a:lnTo>
                  <a:lnTo>
                    <a:pt x="468" y="54"/>
                  </a:lnTo>
                  <a:lnTo>
                    <a:pt x="474" y="54"/>
                  </a:lnTo>
                  <a:lnTo>
                    <a:pt x="480" y="54"/>
                  </a:lnTo>
                  <a:lnTo>
                    <a:pt x="486" y="54"/>
                  </a:lnTo>
                  <a:lnTo>
                    <a:pt x="492" y="54"/>
                  </a:lnTo>
                  <a:lnTo>
                    <a:pt x="498" y="54"/>
                  </a:lnTo>
                  <a:lnTo>
                    <a:pt x="504" y="54"/>
                  </a:lnTo>
                  <a:lnTo>
                    <a:pt x="510" y="54"/>
                  </a:lnTo>
                  <a:lnTo>
                    <a:pt x="516" y="54"/>
                  </a:lnTo>
                  <a:lnTo>
                    <a:pt x="522" y="54"/>
                  </a:lnTo>
                  <a:lnTo>
                    <a:pt x="528" y="54"/>
                  </a:lnTo>
                  <a:lnTo>
                    <a:pt x="534" y="54"/>
                  </a:lnTo>
                  <a:lnTo>
                    <a:pt x="540" y="54"/>
                  </a:lnTo>
                  <a:lnTo>
                    <a:pt x="546" y="54"/>
                  </a:lnTo>
                  <a:lnTo>
                    <a:pt x="552" y="54"/>
                  </a:lnTo>
                  <a:lnTo>
                    <a:pt x="558" y="54"/>
                  </a:lnTo>
                  <a:lnTo>
                    <a:pt x="564" y="54"/>
                  </a:lnTo>
                  <a:lnTo>
                    <a:pt x="570" y="54"/>
                  </a:lnTo>
                  <a:lnTo>
                    <a:pt x="576" y="54"/>
                  </a:lnTo>
                  <a:lnTo>
                    <a:pt x="582" y="54"/>
                  </a:lnTo>
                  <a:lnTo>
                    <a:pt x="588" y="54"/>
                  </a:lnTo>
                  <a:lnTo>
                    <a:pt x="594" y="54"/>
                  </a:lnTo>
                  <a:lnTo>
                    <a:pt x="600" y="54"/>
                  </a:lnTo>
                  <a:lnTo>
                    <a:pt x="606" y="54"/>
                  </a:lnTo>
                  <a:lnTo>
                    <a:pt x="612" y="54"/>
                  </a:lnTo>
                  <a:lnTo>
                    <a:pt x="618" y="54"/>
                  </a:lnTo>
                  <a:lnTo>
                    <a:pt x="624" y="54"/>
                  </a:lnTo>
                  <a:lnTo>
                    <a:pt x="630" y="54"/>
                  </a:lnTo>
                  <a:lnTo>
                    <a:pt x="636" y="54"/>
                  </a:lnTo>
                  <a:lnTo>
                    <a:pt x="642" y="54"/>
                  </a:lnTo>
                  <a:lnTo>
                    <a:pt x="648" y="54"/>
                  </a:lnTo>
                  <a:lnTo>
                    <a:pt x="654" y="54"/>
                  </a:lnTo>
                  <a:lnTo>
                    <a:pt x="660" y="54"/>
                  </a:lnTo>
                  <a:lnTo>
                    <a:pt x="666" y="54"/>
                  </a:lnTo>
                  <a:lnTo>
                    <a:pt x="672" y="54"/>
                  </a:lnTo>
                  <a:lnTo>
                    <a:pt x="678" y="54"/>
                  </a:lnTo>
                  <a:lnTo>
                    <a:pt x="684" y="54"/>
                  </a:lnTo>
                  <a:lnTo>
                    <a:pt x="690" y="54"/>
                  </a:lnTo>
                  <a:lnTo>
                    <a:pt x="696" y="54"/>
                  </a:lnTo>
                  <a:lnTo>
                    <a:pt x="702" y="54"/>
                  </a:lnTo>
                  <a:lnTo>
                    <a:pt x="708" y="54"/>
                  </a:lnTo>
                  <a:lnTo>
                    <a:pt x="714" y="54"/>
                  </a:lnTo>
                  <a:lnTo>
                    <a:pt x="720" y="54"/>
                  </a:lnTo>
                  <a:lnTo>
                    <a:pt x="726" y="54"/>
                  </a:lnTo>
                  <a:lnTo>
                    <a:pt x="732" y="54"/>
                  </a:lnTo>
                  <a:lnTo>
                    <a:pt x="738" y="54"/>
                  </a:lnTo>
                  <a:lnTo>
                    <a:pt x="744" y="54"/>
                  </a:lnTo>
                  <a:lnTo>
                    <a:pt x="750" y="54"/>
                  </a:lnTo>
                  <a:lnTo>
                    <a:pt x="756" y="54"/>
                  </a:lnTo>
                  <a:lnTo>
                    <a:pt x="762" y="54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0546" name="Freeform 109"/>
            <p:cNvSpPr>
              <a:spLocks/>
            </p:cNvSpPr>
            <p:nvPr/>
          </p:nvSpPr>
          <p:spPr bwMode="auto">
            <a:xfrm>
              <a:off x="9121775" y="3946997"/>
              <a:ext cx="20638" cy="1588"/>
            </a:xfrm>
            <a:custGeom>
              <a:avLst/>
              <a:gdLst>
                <a:gd name="T0" fmla="*/ 0 w 24"/>
                <a:gd name="T1" fmla="*/ 0 h 1"/>
                <a:gd name="T2" fmla="*/ 2 w 24"/>
                <a:gd name="T3" fmla="*/ 0 h 1"/>
                <a:gd name="T4" fmla="*/ 4 w 24"/>
                <a:gd name="T5" fmla="*/ 0 h 1"/>
                <a:gd name="T6" fmla="*/ 5 w 24"/>
                <a:gd name="T7" fmla="*/ 0 h 1"/>
                <a:gd name="T8" fmla="*/ 7 w 24"/>
                <a:gd name="T9" fmla="*/ 0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1"/>
                <a:gd name="T17" fmla="*/ 24 w 24"/>
                <a:gd name="T18" fmla="*/ 1 h 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1">
                  <a:moveTo>
                    <a:pt x="0" y="0"/>
                  </a:moveTo>
                  <a:lnTo>
                    <a:pt x="6" y="0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4" y="0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0547" name="Text Box 111"/>
            <p:cNvSpPr txBox="1">
              <a:spLocks noChangeArrowheads="1"/>
            </p:cNvSpPr>
            <p:nvPr/>
          </p:nvSpPr>
          <p:spPr bwMode="auto">
            <a:xfrm>
              <a:off x="7467600" y="3923184"/>
              <a:ext cx="28725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600" dirty="0">
                  <a:latin typeface="+mj-lt"/>
                </a:rPr>
                <a:t>0</a:t>
              </a:r>
            </a:p>
          </p:txBody>
        </p:sp>
        <p:sp>
          <p:nvSpPr>
            <p:cNvPr id="20548" name="Text Box 112"/>
            <p:cNvSpPr txBox="1">
              <a:spLocks noChangeArrowheads="1"/>
            </p:cNvSpPr>
            <p:nvPr/>
          </p:nvSpPr>
          <p:spPr bwMode="auto">
            <a:xfrm>
              <a:off x="7620000" y="3542184"/>
              <a:ext cx="40267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600" dirty="0" smtClean="0">
                  <a:latin typeface="+mj-lt"/>
                  <a:sym typeface="Symbol" pitchFamily="18" charset="2"/>
                </a:rPr>
                <a:t>+1</a:t>
              </a:r>
              <a:endParaRPr lang="pl-PL" sz="1600" dirty="0">
                <a:latin typeface="+mj-lt"/>
              </a:endParaRPr>
            </a:p>
          </p:txBody>
        </p:sp>
        <p:sp>
          <p:nvSpPr>
            <p:cNvPr id="20549" name="Text Box 113"/>
            <p:cNvSpPr txBox="1">
              <a:spLocks noChangeArrowheads="1"/>
            </p:cNvSpPr>
            <p:nvPr/>
          </p:nvSpPr>
          <p:spPr bwMode="auto">
            <a:xfrm>
              <a:off x="7924800" y="3923184"/>
              <a:ext cx="40267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600" dirty="0">
                  <a:latin typeface="+mj-lt"/>
                  <a:sym typeface="Symbol" pitchFamily="18" charset="2"/>
                </a:rPr>
                <a:t>+</a:t>
              </a:r>
              <a:r>
                <a:rPr lang="pl-PL" sz="1600" dirty="0" smtClean="0">
                  <a:latin typeface="+mj-lt"/>
                  <a:sym typeface="Symbol" pitchFamily="18" charset="2"/>
                </a:rPr>
                <a:t>2</a:t>
              </a:r>
              <a:endParaRPr lang="pl-PL" sz="1600" dirty="0">
                <a:latin typeface="+mj-lt"/>
              </a:endParaRPr>
            </a:p>
          </p:txBody>
        </p:sp>
        <p:sp>
          <p:nvSpPr>
            <p:cNvPr id="20550" name="Text Box 115"/>
            <p:cNvSpPr txBox="1">
              <a:spLocks noChangeArrowheads="1"/>
            </p:cNvSpPr>
            <p:nvPr/>
          </p:nvSpPr>
          <p:spPr bwMode="auto">
            <a:xfrm>
              <a:off x="7010400" y="3542184"/>
              <a:ext cx="40267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600" dirty="0">
                  <a:latin typeface="+mj-lt"/>
                  <a:sym typeface="Symbol" pitchFamily="18" charset="2"/>
                </a:rPr>
                <a:t>−</a:t>
              </a:r>
              <a:r>
                <a:rPr lang="pl-PL" sz="1600" dirty="0" smtClean="0">
                  <a:latin typeface="+mj-lt"/>
                  <a:sym typeface="Symbol" pitchFamily="18" charset="2"/>
                </a:rPr>
                <a:t>1</a:t>
              </a:r>
              <a:endParaRPr lang="pl-PL" sz="1600" dirty="0">
                <a:latin typeface="+mj-lt"/>
              </a:endParaRPr>
            </a:p>
          </p:txBody>
        </p:sp>
        <p:sp>
          <p:nvSpPr>
            <p:cNvPr id="20551" name="Text Box 116"/>
            <p:cNvSpPr txBox="1">
              <a:spLocks noChangeArrowheads="1"/>
            </p:cNvSpPr>
            <p:nvPr/>
          </p:nvSpPr>
          <p:spPr bwMode="auto">
            <a:xfrm>
              <a:off x="8305800" y="3542184"/>
              <a:ext cx="40267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600" dirty="0">
                  <a:latin typeface="+mj-lt"/>
                  <a:sym typeface="Symbol" pitchFamily="18" charset="2"/>
                </a:rPr>
                <a:t>+</a:t>
              </a:r>
              <a:r>
                <a:rPr lang="pl-PL" sz="1600" dirty="0" smtClean="0">
                  <a:latin typeface="+mj-lt"/>
                  <a:sym typeface="Symbol" pitchFamily="18" charset="2"/>
                </a:rPr>
                <a:t>3</a:t>
              </a:r>
              <a:endParaRPr lang="pl-PL" sz="1600" dirty="0">
                <a:latin typeface="+mj-lt"/>
              </a:endParaRPr>
            </a:p>
          </p:txBody>
        </p:sp>
        <p:sp>
          <p:nvSpPr>
            <p:cNvPr id="20552" name="Text Box 117"/>
            <p:cNvSpPr txBox="1">
              <a:spLocks noChangeArrowheads="1"/>
            </p:cNvSpPr>
            <p:nvPr/>
          </p:nvSpPr>
          <p:spPr bwMode="auto">
            <a:xfrm>
              <a:off x="6705600" y="3923184"/>
              <a:ext cx="40267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600" dirty="0">
                  <a:latin typeface="+mj-lt"/>
                  <a:sym typeface="Symbol" pitchFamily="18" charset="2"/>
                </a:rPr>
                <a:t>−</a:t>
              </a:r>
              <a:r>
                <a:rPr lang="pl-PL" sz="1600" dirty="0" smtClean="0">
                  <a:latin typeface="+mj-lt"/>
                  <a:sym typeface="Symbol" pitchFamily="18" charset="2"/>
                </a:rPr>
                <a:t>2</a:t>
              </a:r>
              <a:endParaRPr lang="pl-PL" sz="1600" dirty="0">
                <a:latin typeface="+mj-lt"/>
              </a:endParaRPr>
            </a:p>
          </p:txBody>
        </p:sp>
        <p:sp>
          <p:nvSpPr>
            <p:cNvPr id="20553" name="Text Box 118"/>
            <p:cNvSpPr txBox="1">
              <a:spLocks noChangeArrowheads="1"/>
            </p:cNvSpPr>
            <p:nvPr/>
          </p:nvSpPr>
          <p:spPr bwMode="auto">
            <a:xfrm>
              <a:off x="6096000" y="3542184"/>
              <a:ext cx="40267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600" dirty="0">
                  <a:latin typeface="+mj-lt"/>
                  <a:sym typeface="Symbol" pitchFamily="18" charset="2"/>
                </a:rPr>
                <a:t>−</a:t>
              </a:r>
              <a:r>
                <a:rPr lang="pl-PL" sz="1600" dirty="0" smtClean="0">
                  <a:latin typeface="+mj-lt"/>
                  <a:sym typeface="Symbol" pitchFamily="18" charset="2"/>
                </a:rPr>
                <a:t>3</a:t>
              </a:r>
              <a:endParaRPr lang="pl-PL" sz="1600" dirty="0">
                <a:latin typeface="+mj-lt"/>
              </a:endParaRPr>
            </a:p>
          </p:txBody>
        </p:sp>
      </p:grpSp>
      <p:graphicFrame>
        <p:nvGraphicFramePr>
          <p:cNvPr id="2048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5129186"/>
              </p:ext>
            </p:extLst>
          </p:nvPr>
        </p:nvGraphicFramePr>
        <p:xfrm>
          <a:off x="359296" y="3085137"/>
          <a:ext cx="2946240" cy="20318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3578" name="Równanie" r:id="rId6" imgW="1473120" imgH="1015920" progId="Equation.3">
                  <p:embed/>
                </p:oleObj>
              </mc:Choice>
              <mc:Fallback>
                <p:oleObj name="Równanie" r:id="rId6" imgW="1473120" imgH="101592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9296" y="3085137"/>
                        <a:ext cx="2946240" cy="20318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4" name="Text Box 22"/>
          <p:cNvSpPr txBox="1">
            <a:spLocks noChangeArrowheads="1"/>
          </p:cNvSpPr>
          <p:nvPr/>
        </p:nvSpPr>
        <p:spPr bwMode="auto">
          <a:xfrm>
            <a:off x="251520" y="5677375"/>
            <a:ext cx="840191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 smtClean="0">
                <a:latin typeface="Arial" panose="020B0604020202020204" pitchFamily="34" charset="0"/>
              </a:rPr>
              <a:t>Zastosowania: modelowanie poziomu szumu AWGN (</a:t>
            </a:r>
            <a:r>
              <a:rPr lang="pl-PL" sz="2000" b="1" dirty="0" err="1" smtClean="0">
                <a:latin typeface="Arial" panose="020B0604020202020204" pitchFamily="34" charset="0"/>
              </a:rPr>
              <a:t>Additive</a:t>
            </a:r>
            <a:r>
              <a:rPr lang="pl-PL" sz="2000" b="1" dirty="0" smtClean="0">
                <a:latin typeface="Arial" panose="020B0604020202020204" pitchFamily="34" charset="0"/>
              </a:rPr>
              <a:t> White</a:t>
            </a:r>
            <a:br>
              <a:rPr lang="pl-PL" sz="2000" b="1" dirty="0" smtClean="0">
                <a:latin typeface="Arial" panose="020B0604020202020204" pitchFamily="34" charset="0"/>
              </a:rPr>
            </a:br>
            <a:r>
              <a:rPr lang="pl-PL" sz="2000" b="1" dirty="0" err="1" smtClean="0">
                <a:latin typeface="Arial" panose="020B0604020202020204" pitchFamily="34" charset="0"/>
              </a:rPr>
              <a:t>Gaussian</a:t>
            </a:r>
            <a:r>
              <a:rPr lang="pl-PL" sz="2000" b="1" dirty="0" smtClean="0">
                <a:latin typeface="Arial" panose="020B0604020202020204" pitchFamily="34" charset="0"/>
              </a:rPr>
              <a:t> </a:t>
            </a:r>
            <a:r>
              <a:rPr lang="pl-PL" sz="2000" b="1" dirty="0" err="1" smtClean="0">
                <a:latin typeface="Arial" panose="020B0604020202020204" pitchFamily="34" charset="0"/>
              </a:rPr>
              <a:t>Noise</a:t>
            </a:r>
            <a:r>
              <a:rPr lang="pl-PL" sz="2000" b="1" dirty="0" smtClean="0">
                <a:latin typeface="Arial" panose="020B0604020202020204" pitchFamily="34" charset="0"/>
              </a:rPr>
              <a:t>) zakłócającego transmisję w analogowych</a:t>
            </a:r>
            <a:br>
              <a:rPr lang="pl-PL" sz="2000" b="1" dirty="0" smtClean="0">
                <a:latin typeface="Arial" panose="020B0604020202020204" pitchFamily="34" charset="0"/>
              </a:rPr>
            </a:br>
            <a:r>
              <a:rPr lang="pl-PL" sz="2000" b="1" dirty="0" smtClean="0">
                <a:latin typeface="Arial" panose="020B0604020202020204" pitchFamily="34" charset="0"/>
              </a:rPr>
              <a:t>i cyfrowych łączach transmisyjnych.</a:t>
            </a:r>
            <a:endParaRPr lang="pl-PL" sz="2000" b="1" dirty="0">
              <a:latin typeface="Arial" panose="020B0604020202020204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6</a:t>
            </a:fld>
            <a:endParaRPr lang="pl-PL"/>
          </a:p>
        </p:txBody>
      </p:sp>
      <p:sp>
        <p:nvSpPr>
          <p:cNvPr id="76" name="Prostokąt 75"/>
          <p:cNvSpPr/>
          <p:nvPr/>
        </p:nvSpPr>
        <p:spPr>
          <a:xfrm>
            <a:off x="253180" y="18001"/>
            <a:ext cx="3371436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none">
            <a:spAutoFit/>
          </a:bodyPr>
          <a:lstStyle/>
          <a:p>
            <a:pPr lvl="0">
              <a:defRPr/>
            </a:pPr>
            <a:r>
              <a:rPr kumimoji="1" lang="pl-PL" sz="3200" b="1" kern="0" dirty="0" smtClean="0">
                <a:latin typeface="+mn-lt"/>
              </a:rPr>
              <a:t>Zmienna losowa</a:t>
            </a:r>
            <a:endParaRPr kumimoji="1" lang="pl-PL" sz="3200" b="1" kern="0" dirty="0">
              <a:latin typeface="+mn-lt"/>
            </a:endParaRPr>
          </a:p>
        </p:txBody>
      </p:sp>
      <p:sp>
        <p:nvSpPr>
          <p:cNvPr id="77" name="Prostokąt 76"/>
          <p:cNvSpPr/>
          <p:nvPr/>
        </p:nvSpPr>
        <p:spPr>
          <a:xfrm>
            <a:off x="176595" y="606170"/>
            <a:ext cx="3798490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6600"/>
                </a:solidFill>
                <a:latin typeface="+mn-lt"/>
              </a:rPr>
              <a:t>Rozkład normalny</a:t>
            </a:r>
            <a:endParaRPr kumimoji="1" lang="pl-PL" sz="2800" b="1" dirty="0">
              <a:solidFill>
                <a:srgbClr val="006600"/>
              </a:solidFill>
              <a:latin typeface="+mn-lt"/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68447" y="1030798"/>
            <a:ext cx="9141001" cy="939933"/>
            <a:chOff x="68447" y="1030798"/>
            <a:chExt cx="9141001" cy="939933"/>
          </a:xfrm>
        </p:grpSpPr>
        <p:graphicFrame>
          <p:nvGraphicFramePr>
            <p:cNvPr id="20482" name="Object 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04425590"/>
                </p:ext>
              </p:extLst>
            </p:nvPr>
          </p:nvGraphicFramePr>
          <p:xfrm>
            <a:off x="68447" y="1132651"/>
            <a:ext cx="5511600" cy="8380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83579" name="Równanie" r:id="rId8" imgW="2755800" imgH="419040" progId="Equation.3">
                    <p:embed/>
                  </p:oleObj>
                </mc:Choice>
                <mc:Fallback>
                  <p:oleObj name="Równanie" r:id="rId8" imgW="2755800" imgH="419040" progId="Equation.3">
                    <p:embed/>
                    <p:pic>
                      <p:nvPicPr>
                        <p:cNvPr id="0" name="Object 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447" y="1132651"/>
                          <a:ext cx="5511600" cy="838080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" name="pole tekstowe 2"/>
            <p:cNvSpPr txBox="1"/>
            <p:nvPr/>
          </p:nvSpPr>
          <p:spPr>
            <a:xfrm>
              <a:off x="5828394" y="1030798"/>
              <a:ext cx="338105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2200" i="1" dirty="0" smtClean="0"/>
                <a:t>μ</a:t>
              </a:r>
              <a:r>
                <a:rPr lang="pl-PL" dirty="0" smtClean="0"/>
                <a:t> – </a:t>
              </a:r>
              <a:r>
                <a:rPr lang="pl-PL" sz="2000" dirty="0" smtClean="0">
                  <a:latin typeface="+mn-lt"/>
                </a:rPr>
                <a:t>wartość średnia</a:t>
              </a:r>
              <a:endParaRPr lang="pl-PL" dirty="0"/>
            </a:p>
            <a:p>
              <a:r>
                <a:rPr lang="el-GR" sz="2200" i="1" dirty="0" smtClean="0">
                  <a:latin typeface="+mj-lt"/>
                  <a:cs typeface="Arial" panose="020B0604020202020204" pitchFamily="34" charset="0"/>
                </a:rPr>
                <a:t>δ</a:t>
              </a:r>
              <a:r>
                <a:rPr lang="pl-PL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pl-PL" sz="2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– odchylenie standardowe</a:t>
              </a:r>
              <a:endParaRPr lang="pl-PL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33265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Arial" panose="020B0604020202020204" pitchFamily="34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Arial" panose="020B0604020202020204" pitchFamily="34" charset="0"/>
              </a:rPr>
              <a:t> Papir</a:t>
            </a:r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90" name="Rectangle 18"/>
          <p:cNvSpPr>
            <a:spLocks noChangeArrowheads="1"/>
          </p:cNvSpPr>
          <p:nvPr/>
        </p:nvSpPr>
        <p:spPr bwMode="auto">
          <a:xfrm>
            <a:off x="1227890" y="5494032"/>
            <a:ext cx="8976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dirty="0">
                <a:solidFill>
                  <a:srgbClr val="000000"/>
                </a:solidFill>
                <a:latin typeface="+mj-lt"/>
              </a:rPr>
              <a:t>1</a:t>
            </a:r>
            <a:endParaRPr lang="pl-PL" sz="3200" dirty="0">
              <a:latin typeface="+mj-lt"/>
            </a:endParaRPr>
          </a:p>
        </p:txBody>
      </p:sp>
      <p:sp>
        <p:nvSpPr>
          <p:cNvPr id="91" name="Rectangle 19"/>
          <p:cNvSpPr>
            <a:spLocks noChangeArrowheads="1"/>
          </p:cNvSpPr>
          <p:nvPr/>
        </p:nvSpPr>
        <p:spPr bwMode="auto">
          <a:xfrm>
            <a:off x="2170865" y="5494032"/>
            <a:ext cx="8976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dirty="0">
                <a:solidFill>
                  <a:srgbClr val="000000"/>
                </a:solidFill>
                <a:latin typeface="+mj-lt"/>
              </a:rPr>
              <a:t>2</a:t>
            </a:r>
            <a:endParaRPr lang="pl-PL" sz="3200" dirty="0">
              <a:latin typeface="+mj-lt"/>
            </a:endParaRPr>
          </a:p>
        </p:txBody>
      </p:sp>
      <p:sp>
        <p:nvSpPr>
          <p:cNvPr id="92" name="Rectangle 20"/>
          <p:cNvSpPr>
            <a:spLocks noChangeArrowheads="1"/>
          </p:cNvSpPr>
          <p:nvPr/>
        </p:nvSpPr>
        <p:spPr bwMode="auto">
          <a:xfrm>
            <a:off x="3113840" y="5494032"/>
            <a:ext cx="8976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dirty="0">
                <a:solidFill>
                  <a:srgbClr val="000000"/>
                </a:solidFill>
                <a:latin typeface="+mj-lt"/>
              </a:rPr>
              <a:t>3</a:t>
            </a:r>
            <a:endParaRPr lang="pl-PL" sz="3200" dirty="0">
              <a:latin typeface="+mj-lt"/>
            </a:endParaRPr>
          </a:p>
        </p:txBody>
      </p:sp>
      <p:sp>
        <p:nvSpPr>
          <p:cNvPr id="93" name="Rectangle 21"/>
          <p:cNvSpPr>
            <a:spLocks noChangeArrowheads="1"/>
          </p:cNvSpPr>
          <p:nvPr/>
        </p:nvSpPr>
        <p:spPr bwMode="auto">
          <a:xfrm>
            <a:off x="4056815" y="5494032"/>
            <a:ext cx="8976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dirty="0">
                <a:solidFill>
                  <a:srgbClr val="000000"/>
                </a:solidFill>
                <a:latin typeface="+mj-lt"/>
              </a:rPr>
              <a:t>4</a:t>
            </a:r>
            <a:endParaRPr lang="pl-PL" sz="3200" dirty="0">
              <a:latin typeface="+mj-lt"/>
            </a:endParaRPr>
          </a:p>
        </p:txBody>
      </p:sp>
      <p:sp>
        <p:nvSpPr>
          <p:cNvPr id="94" name="Rectangle 22"/>
          <p:cNvSpPr>
            <a:spLocks noChangeArrowheads="1"/>
          </p:cNvSpPr>
          <p:nvPr/>
        </p:nvSpPr>
        <p:spPr bwMode="auto">
          <a:xfrm>
            <a:off x="4999790" y="5494032"/>
            <a:ext cx="8976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dirty="0">
                <a:solidFill>
                  <a:srgbClr val="000000"/>
                </a:solidFill>
                <a:latin typeface="+mj-lt"/>
              </a:rPr>
              <a:t>5</a:t>
            </a:r>
            <a:endParaRPr lang="pl-PL" sz="3200" dirty="0">
              <a:latin typeface="+mj-lt"/>
            </a:endParaRPr>
          </a:p>
        </p:txBody>
      </p:sp>
      <p:sp>
        <p:nvSpPr>
          <p:cNvPr id="95" name="Rectangle 23"/>
          <p:cNvSpPr>
            <a:spLocks noChangeArrowheads="1"/>
          </p:cNvSpPr>
          <p:nvPr/>
        </p:nvSpPr>
        <p:spPr bwMode="auto">
          <a:xfrm>
            <a:off x="5952290" y="5494032"/>
            <a:ext cx="8976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dirty="0">
                <a:solidFill>
                  <a:srgbClr val="000000"/>
                </a:solidFill>
                <a:latin typeface="+mj-lt"/>
              </a:rPr>
              <a:t>6</a:t>
            </a:r>
            <a:endParaRPr lang="pl-PL" sz="3200" dirty="0">
              <a:latin typeface="+mj-lt"/>
            </a:endParaRPr>
          </a:p>
        </p:txBody>
      </p:sp>
      <p:sp>
        <p:nvSpPr>
          <p:cNvPr id="96" name="Rectangle 24"/>
          <p:cNvSpPr>
            <a:spLocks noChangeArrowheads="1"/>
          </p:cNvSpPr>
          <p:nvPr/>
        </p:nvSpPr>
        <p:spPr bwMode="auto">
          <a:xfrm>
            <a:off x="208715" y="5389257"/>
            <a:ext cx="8976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dirty="0">
                <a:solidFill>
                  <a:srgbClr val="000000"/>
                </a:solidFill>
                <a:latin typeface="+mj-lt"/>
              </a:rPr>
              <a:t>0</a:t>
            </a:r>
            <a:endParaRPr lang="pl-PL" sz="3200" dirty="0">
              <a:latin typeface="+mj-lt"/>
            </a:endParaRPr>
          </a:p>
        </p:txBody>
      </p:sp>
      <p:sp>
        <p:nvSpPr>
          <p:cNvPr id="97" name="Rectangle 25"/>
          <p:cNvSpPr>
            <a:spLocks noChangeArrowheads="1"/>
          </p:cNvSpPr>
          <p:nvPr/>
        </p:nvSpPr>
        <p:spPr bwMode="auto">
          <a:xfrm>
            <a:off x="103940" y="4636782"/>
            <a:ext cx="22442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dirty="0">
                <a:solidFill>
                  <a:srgbClr val="000000"/>
                </a:solidFill>
                <a:latin typeface="+mj-lt"/>
              </a:rPr>
              <a:t>0.5</a:t>
            </a:r>
            <a:endParaRPr lang="pl-PL" sz="3200" dirty="0">
              <a:latin typeface="+mj-lt"/>
            </a:endParaRPr>
          </a:p>
        </p:txBody>
      </p:sp>
      <p:sp>
        <p:nvSpPr>
          <p:cNvPr id="98" name="Rectangle 26"/>
          <p:cNvSpPr>
            <a:spLocks noChangeArrowheads="1"/>
          </p:cNvSpPr>
          <p:nvPr/>
        </p:nvSpPr>
        <p:spPr bwMode="auto">
          <a:xfrm>
            <a:off x="208715" y="3893832"/>
            <a:ext cx="8976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dirty="0">
                <a:solidFill>
                  <a:srgbClr val="000000"/>
                </a:solidFill>
                <a:latin typeface="+mj-lt"/>
              </a:rPr>
              <a:t>1</a:t>
            </a:r>
            <a:endParaRPr lang="pl-PL" sz="3200" dirty="0">
              <a:latin typeface="+mj-lt"/>
            </a:endParaRPr>
          </a:p>
        </p:txBody>
      </p:sp>
      <p:sp>
        <p:nvSpPr>
          <p:cNvPr id="99" name="Rectangle 27"/>
          <p:cNvSpPr>
            <a:spLocks noChangeArrowheads="1"/>
          </p:cNvSpPr>
          <p:nvPr/>
        </p:nvSpPr>
        <p:spPr bwMode="auto">
          <a:xfrm>
            <a:off x="103940" y="3150882"/>
            <a:ext cx="22442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dirty="0">
                <a:solidFill>
                  <a:srgbClr val="000000"/>
                </a:solidFill>
                <a:latin typeface="+mj-lt"/>
              </a:rPr>
              <a:t>1.5</a:t>
            </a:r>
            <a:endParaRPr lang="pl-PL" sz="3200" dirty="0">
              <a:latin typeface="+mj-lt"/>
            </a:endParaRPr>
          </a:p>
        </p:txBody>
      </p:sp>
      <p:sp>
        <p:nvSpPr>
          <p:cNvPr id="100" name="Rectangle 28"/>
          <p:cNvSpPr>
            <a:spLocks noChangeArrowheads="1"/>
          </p:cNvSpPr>
          <p:nvPr/>
        </p:nvSpPr>
        <p:spPr bwMode="auto">
          <a:xfrm>
            <a:off x="208715" y="2398407"/>
            <a:ext cx="8976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dirty="0">
                <a:solidFill>
                  <a:srgbClr val="000000"/>
                </a:solidFill>
                <a:latin typeface="+mj-lt"/>
              </a:rPr>
              <a:t>2</a:t>
            </a:r>
            <a:endParaRPr lang="pl-PL" sz="3200" dirty="0">
              <a:latin typeface="+mj-lt"/>
            </a:endParaRPr>
          </a:p>
        </p:txBody>
      </p:sp>
      <p:sp>
        <p:nvSpPr>
          <p:cNvPr id="101" name="Rectangle 29"/>
          <p:cNvSpPr>
            <a:spLocks noChangeArrowheads="1"/>
          </p:cNvSpPr>
          <p:nvPr/>
        </p:nvSpPr>
        <p:spPr bwMode="auto">
          <a:xfrm>
            <a:off x="103940" y="1655457"/>
            <a:ext cx="22442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dirty="0">
                <a:solidFill>
                  <a:srgbClr val="000000"/>
                </a:solidFill>
                <a:latin typeface="+mj-lt"/>
              </a:rPr>
              <a:t>2.5</a:t>
            </a:r>
            <a:endParaRPr lang="pl-PL" sz="3200" dirty="0">
              <a:latin typeface="+mj-lt"/>
            </a:endParaRPr>
          </a:p>
        </p:txBody>
      </p:sp>
      <p:sp>
        <p:nvSpPr>
          <p:cNvPr id="102" name="Line 30"/>
          <p:cNvSpPr>
            <a:spLocks noChangeShapeType="1"/>
          </p:cNvSpPr>
          <p:nvPr/>
        </p:nvSpPr>
        <p:spPr bwMode="auto">
          <a:xfrm>
            <a:off x="353178" y="5438469"/>
            <a:ext cx="5667375" cy="158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103" name="Line 31"/>
          <p:cNvSpPr>
            <a:spLocks noChangeShapeType="1"/>
          </p:cNvSpPr>
          <p:nvPr/>
        </p:nvSpPr>
        <p:spPr bwMode="auto">
          <a:xfrm flipV="1">
            <a:off x="353178" y="961719"/>
            <a:ext cx="1587" cy="447675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 dirty="0">
              <a:latin typeface="+mj-lt"/>
            </a:endParaRPr>
          </a:p>
        </p:txBody>
      </p:sp>
      <p:sp>
        <p:nvSpPr>
          <p:cNvPr id="104" name="Freeform 32"/>
          <p:cNvSpPr>
            <a:spLocks/>
          </p:cNvSpPr>
          <p:nvPr/>
        </p:nvSpPr>
        <p:spPr bwMode="auto">
          <a:xfrm>
            <a:off x="353178" y="3943044"/>
            <a:ext cx="5667375" cy="1485900"/>
          </a:xfrm>
          <a:custGeom>
            <a:avLst/>
            <a:gdLst>
              <a:gd name="T0" fmla="*/ 2147483647 w 3570"/>
              <a:gd name="T1" fmla="*/ 2147483647 h 936"/>
              <a:gd name="T2" fmla="*/ 2147483647 w 3570"/>
              <a:gd name="T3" fmla="*/ 2147483647 h 936"/>
              <a:gd name="T4" fmla="*/ 2147483647 w 3570"/>
              <a:gd name="T5" fmla="*/ 2147483647 h 936"/>
              <a:gd name="T6" fmla="*/ 2147483647 w 3570"/>
              <a:gd name="T7" fmla="*/ 2147483647 h 936"/>
              <a:gd name="T8" fmla="*/ 2147483647 w 3570"/>
              <a:gd name="T9" fmla="*/ 2147483647 h 936"/>
              <a:gd name="T10" fmla="*/ 2147483647 w 3570"/>
              <a:gd name="T11" fmla="*/ 2147483647 h 936"/>
              <a:gd name="T12" fmla="*/ 2147483647 w 3570"/>
              <a:gd name="T13" fmla="*/ 2147483647 h 936"/>
              <a:gd name="T14" fmla="*/ 2147483647 w 3570"/>
              <a:gd name="T15" fmla="*/ 2147483647 h 936"/>
              <a:gd name="T16" fmla="*/ 2147483647 w 3570"/>
              <a:gd name="T17" fmla="*/ 2147483647 h 936"/>
              <a:gd name="T18" fmla="*/ 2147483647 w 3570"/>
              <a:gd name="T19" fmla="*/ 2147483647 h 936"/>
              <a:gd name="T20" fmla="*/ 2147483647 w 3570"/>
              <a:gd name="T21" fmla="*/ 2147483647 h 936"/>
              <a:gd name="T22" fmla="*/ 2147483647 w 3570"/>
              <a:gd name="T23" fmla="*/ 2147483647 h 936"/>
              <a:gd name="T24" fmla="*/ 2147483647 w 3570"/>
              <a:gd name="T25" fmla="*/ 2147483647 h 936"/>
              <a:gd name="T26" fmla="*/ 2147483647 w 3570"/>
              <a:gd name="T27" fmla="*/ 2147483647 h 936"/>
              <a:gd name="T28" fmla="*/ 2147483647 w 3570"/>
              <a:gd name="T29" fmla="*/ 2147483647 h 936"/>
              <a:gd name="T30" fmla="*/ 2147483647 w 3570"/>
              <a:gd name="T31" fmla="*/ 2147483647 h 936"/>
              <a:gd name="T32" fmla="*/ 2147483647 w 3570"/>
              <a:gd name="T33" fmla="*/ 2147483647 h 936"/>
              <a:gd name="T34" fmla="*/ 2147483647 w 3570"/>
              <a:gd name="T35" fmla="*/ 2147483647 h 936"/>
              <a:gd name="T36" fmla="*/ 2147483647 w 3570"/>
              <a:gd name="T37" fmla="*/ 2147483647 h 936"/>
              <a:gd name="T38" fmla="*/ 2147483647 w 3570"/>
              <a:gd name="T39" fmla="*/ 2147483647 h 936"/>
              <a:gd name="T40" fmla="*/ 2147483647 w 3570"/>
              <a:gd name="T41" fmla="*/ 2147483647 h 936"/>
              <a:gd name="T42" fmla="*/ 2147483647 w 3570"/>
              <a:gd name="T43" fmla="*/ 2147483647 h 936"/>
              <a:gd name="T44" fmla="*/ 2147483647 w 3570"/>
              <a:gd name="T45" fmla="*/ 2147483647 h 936"/>
              <a:gd name="T46" fmla="*/ 2147483647 w 3570"/>
              <a:gd name="T47" fmla="*/ 2147483647 h 936"/>
              <a:gd name="T48" fmla="*/ 2147483647 w 3570"/>
              <a:gd name="T49" fmla="*/ 2147483647 h 936"/>
              <a:gd name="T50" fmla="*/ 2147483647 w 3570"/>
              <a:gd name="T51" fmla="*/ 2147483647 h 936"/>
              <a:gd name="T52" fmla="*/ 2147483647 w 3570"/>
              <a:gd name="T53" fmla="*/ 2147483647 h 936"/>
              <a:gd name="T54" fmla="*/ 2147483647 w 3570"/>
              <a:gd name="T55" fmla="*/ 2147483647 h 936"/>
              <a:gd name="T56" fmla="*/ 2147483647 w 3570"/>
              <a:gd name="T57" fmla="*/ 2147483647 h 936"/>
              <a:gd name="T58" fmla="*/ 2147483647 w 3570"/>
              <a:gd name="T59" fmla="*/ 2147483647 h 936"/>
              <a:gd name="T60" fmla="*/ 2147483647 w 3570"/>
              <a:gd name="T61" fmla="*/ 2147483647 h 936"/>
              <a:gd name="T62" fmla="*/ 2147483647 w 3570"/>
              <a:gd name="T63" fmla="*/ 2147483647 h 936"/>
              <a:gd name="T64" fmla="*/ 2147483647 w 3570"/>
              <a:gd name="T65" fmla="*/ 2147483647 h 936"/>
              <a:gd name="T66" fmla="*/ 2147483647 w 3570"/>
              <a:gd name="T67" fmla="*/ 2147483647 h 936"/>
              <a:gd name="T68" fmla="*/ 2147483647 w 3570"/>
              <a:gd name="T69" fmla="*/ 2147483647 h 936"/>
              <a:gd name="T70" fmla="*/ 2147483647 w 3570"/>
              <a:gd name="T71" fmla="*/ 2147483647 h 936"/>
              <a:gd name="T72" fmla="*/ 2147483647 w 3570"/>
              <a:gd name="T73" fmla="*/ 2147483647 h 936"/>
              <a:gd name="T74" fmla="*/ 2147483647 w 3570"/>
              <a:gd name="T75" fmla="*/ 2147483647 h 936"/>
              <a:gd name="T76" fmla="*/ 2147483647 w 3570"/>
              <a:gd name="T77" fmla="*/ 2147483647 h 936"/>
              <a:gd name="T78" fmla="*/ 2147483647 w 3570"/>
              <a:gd name="T79" fmla="*/ 2147483647 h 936"/>
              <a:gd name="T80" fmla="*/ 2147483647 w 3570"/>
              <a:gd name="T81" fmla="*/ 2147483647 h 936"/>
              <a:gd name="T82" fmla="*/ 2147483647 w 3570"/>
              <a:gd name="T83" fmla="*/ 2147483647 h 936"/>
              <a:gd name="T84" fmla="*/ 2147483647 w 3570"/>
              <a:gd name="T85" fmla="*/ 2147483647 h 936"/>
              <a:gd name="T86" fmla="*/ 2147483647 w 3570"/>
              <a:gd name="T87" fmla="*/ 2147483647 h 936"/>
              <a:gd name="T88" fmla="*/ 2147483647 w 3570"/>
              <a:gd name="T89" fmla="*/ 2147483647 h 936"/>
              <a:gd name="T90" fmla="*/ 2147483647 w 3570"/>
              <a:gd name="T91" fmla="*/ 2147483647 h 936"/>
              <a:gd name="T92" fmla="*/ 2147483647 w 3570"/>
              <a:gd name="T93" fmla="*/ 2147483647 h 936"/>
              <a:gd name="T94" fmla="*/ 2147483647 w 3570"/>
              <a:gd name="T95" fmla="*/ 2147483647 h 936"/>
              <a:gd name="T96" fmla="*/ 2147483647 w 3570"/>
              <a:gd name="T97" fmla="*/ 2147483647 h 936"/>
              <a:gd name="T98" fmla="*/ 2147483647 w 3570"/>
              <a:gd name="T99" fmla="*/ 2147483647 h 9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3570"/>
              <a:gd name="T151" fmla="*/ 0 h 936"/>
              <a:gd name="T152" fmla="*/ 3570 w 3570"/>
              <a:gd name="T153" fmla="*/ 936 h 9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3570" h="936">
                <a:moveTo>
                  <a:pt x="0" y="0"/>
                </a:moveTo>
                <a:lnTo>
                  <a:pt x="36" y="54"/>
                </a:lnTo>
                <a:lnTo>
                  <a:pt x="72" y="108"/>
                </a:lnTo>
                <a:lnTo>
                  <a:pt x="108" y="156"/>
                </a:lnTo>
                <a:lnTo>
                  <a:pt x="144" y="204"/>
                </a:lnTo>
                <a:lnTo>
                  <a:pt x="180" y="246"/>
                </a:lnTo>
                <a:lnTo>
                  <a:pt x="216" y="288"/>
                </a:lnTo>
                <a:lnTo>
                  <a:pt x="252" y="324"/>
                </a:lnTo>
                <a:lnTo>
                  <a:pt x="288" y="360"/>
                </a:lnTo>
                <a:lnTo>
                  <a:pt x="324" y="396"/>
                </a:lnTo>
                <a:lnTo>
                  <a:pt x="360" y="426"/>
                </a:lnTo>
                <a:lnTo>
                  <a:pt x="396" y="456"/>
                </a:lnTo>
                <a:lnTo>
                  <a:pt x="432" y="486"/>
                </a:lnTo>
                <a:lnTo>
                  <a:pt x="468" y="510"/>
                </a:lnTo>
                <a:lnTo>
                  <a:pt x="504" y="534"/>
                </a:lnTo>
                <a:lnTo>
                  <a:pt x="540" y="558"/>
                </a:lnTo>
                <a:lnTo>
                  <a:pt x="576" y="582"/>
                </a:lnTo>
                <a:lnTo>
                  <a:pt x="612" y="606"/>
                </a:lnTo>
                <a:lnTo>
                  <a:pt x="648" y="624"/>
                </a:lnTo>
                <a:lnTo>
                  <a:pt x="684" y="642"/>
                </a:lnTo>
                <a:lnTo>
                  <a:pt x="720" y="660"/>
                </a:lnTo>
                <a:lnTo>
                  <a:pt x="756" y="678"/>
                </a:lnTo>
                <a:lnTo>
                  <a:pt x="792" y="690"/>
                </a:lnTo>
                <a:lnTo>
                  <a:pt x="828" y="708"/>
                </a:lnTo>
                <a:lnTo>
                  <a:pt x="864" y="720"/>
                </a:lnTo>
                <a:lnTo>
                  <a:pt x="900" y="732"/>
                </a:lnTo>
                <a:lnTo>
                  <a:pt x="936" y="744"/>
                </a:lnTo>
                <a:lnTo>
                  <a:pt x="972" y="756"/>
                </a:lnTo>
                <a:lnTo>
                  <a:pt x="1008" y="768"/>
                </a:lnTo>
                <a:lnTo>
                  <a:pt x="1044" y="774"/>
                </a:lnTo>
                <a:lnTo>
                  <a:pt x="1080" y="786"/>
                </a:lnTo>
                <a:lnTo>
                  <a:pt x="1116" y="798"/>
                </a:lnTo>
                <a:lnTo>
                  <a:pt x="1152" y="804"/>
                </a:lnTo>
                <a:lnTo>
                  <a:pt x="1188" y="810"/>
                </a:lnTo>
                <a:lnTo>
                  <a:pt x="1224" y="822"/>
                </a:lnTo>
                <a:lnTo>
                  <a:pt x="1260" y="828"/>
                </a:lnTo>
                <a:lnTo>
                  <a:pt x="1296" y="834"/>
                </a:lnTo>
                <a:lnTo>
                  <a:pt x="1332" y="840"/>
                </a:lnTo>
                <a:lnTo>
                  <a:pt x="1368" y="846"/>
                </a:lnTo>
                <a:lnTo>
                  <a:pt x="1404" y="852"/>
                </a:lnTo>
                <a:lnTo>
                  <a:pt x="1440" y="858"/>
                </a:lnTo>
                <a:lnTo>
                  <a:pt x="1476" y="858"/>
                </a:lnTo>
                <a:lnTo>
                  <a:pt x="1512" y="864"/>
                </a:lnTo>
                <a:lnTo>
                  <a:pt x="1548" y="870"/>
                </a:lnTo>
                <a:lnTo>
                  <a:pt x="1584" y="876"/>
                </a:lnTo>
                <a:lnTo>
                  <a:pt x="1620" y="876"/>
                </a:lnTo>
                <a:lnTo>
                  <a:pt x="1656" y="882"/>
                </a:lnTo>
                <a:lnTo>
                  <a:pt x="1692" y="882"/>
                </a:lnTo>
                <a:lnTo>
                  <a:pt x="1728" y="888"/>
                </a:lnTo>
                <a:lnTo>
                  <a:pt x="1764" y="888"/>
                </a:lnTo>
                <a:lnTo>
                  <a:pt x="1800" y="894"/>
                </a:lnTo>
                <a:lnTo>
                  <a:pt x="1836" y="894"/>
                </a:lnTo>
                <a:lnTo>
                  <a:pt x="1872" y="900"/>
                </a:lnTo>
                <a:lnTo>
                  <a:pt x="1908" y="900"/>
                </a:lnTo>
                <a:lnTo>
                  <a:pt x="1944" y="906"/>
                </a:lnTo>
                <a:lnTo>
                  <a:pt x="1980" y="906"/>
                </a:lnTo>
                <a:lnTo>
                  <a:pt x="2016" y="906"/>
                </a:lnTo>
                <a:lnTo>
                  <a:pt x="2052" y="912"/>
                </a:lnTo>
                <a:lnTo>
                  <a:pt x="2088" y="912"/>
                </a:lnTo>
                <a:lnTo>
                  <a:pt x="2124" y="912"/>
                </a:lnTo>
                <a:lnTo>
                  <a:pt x="2160" y="912"/>
                </a:lnTo>
                <a:lnTo>
                  <a:pt x="2196" y="918"/>
                </a:lnTo>
                <a:lnTo>
                  <a:pt x="2232" y="918"/>
                </a:lnTo>
                <a:lnTo>
                  <a:pt x="2268" y="918"/>
                </a:lnTo>
                <a:lnTo>
                  <a:pt x="2304" y="918"/>
                </a:lnTo>
                <a:lnTo>
                  <a:pt x="2340" y="918"/>
                </a:lnTo>
                <a:lnTo>
                  <a:pt x="2376" y="924"/>
                </a:lnTo>
                <a:lnTo>
                  <a:pt x="2412" y="924"/>
                </a:lnTo>
                <a:lnTo>
                  <a:pt x="2448" y="924"/>
                </a:lnTo>
                <a:lnTo>
                  <a:pt x="2484" y="924"/>
                </a:lnTo>
                <a:lnTo>
                  <a:pt x="2520" y="924"/>
                </a:lnTo>
                <a:lnTo>
                  <a:pt x="2556" y="924"/>
                </a:lnTo>
                <a:lnTo>
                  <a:pt x="2592" y="930"/>
                </a:lnTo>
                <a:lnTo>
                  <a:pt x="2628" y="930"/>
                </a:lnTo>
                <a:lnTo>
                  <a:pt x="2664" y="930"/>
                </a:lnTo>
                <a:lnTo>
                  <a:pt x="2700" y="930"/>
                </a:lnTo>
                <a:lnTo>
                  <a:pt x="2736" y="930"/>
                </a:lnTo>
                <a:lnTo>
                  <a:pt x="2772" y="930"/>
                </a:lnTo>
                <a:lnTo>
                  <a:pt x="2808" y="930"/>
                </a:lnTo>
                <a:lnTo>
                  <a:pt x="2844" y="930"/>
                </a:lnTo>
                <a:lnTo>
                  <a:pt x="2880" y="930"/>
                </a:lnTo>
                <a:lnTo>
                  <a:pt x="2916" y="930"/>
                </a:lnTo>
                <a:lnTo>
                  <a:pt x="2952" y="930"/>
                </a:lnTo>
                <a:lnTo>
                  <a:pt x="2988" y="930"/>
                </a:lnTo>
                <a:lnTo>
                  <a:pt x="3024" y="936"/>
                </a:lnTo>
                <a:lnTo>
                  <a:pt x="3060" y="936"/>
                </a:lnTo>
                <a:lnTo>
                  <a:pt x="3096" y="936"/>
                </a:lnTo>
                <a:lnTo>
                  <a:pt x="3132" y="936"/>
                </a:lnTo>
                <a:lnTo>
                  <a:pt x="3168" y="936"/>
                </a:lnTo>
                <a:lnTo>
                  <a:pt x="3204" y="936"/>
                </a:lnTo>
                <a:lnTo>
                  <a:pt x="3240" y="936"/>
                </a:lnTo>
                <a:lnTo>
                  <a:pt x="3276" y="936"/>
                </a:lnTo>
                <a:lnTo>
                  <a:pt x="3312" y="936"/>
                </a:lnTo>
                <a:lnTo>
                  <a:pt x="3348" y="936"/>
                </a:lnTo>
                <a:lnTo>
                  <a:pt x="3384" y="936"/>
                </a:lnTo>
                <a:lnTo>
                  <a:pt x="3420" y="936"/>
                </a:lnTo>
                <a:lnTo>
                  <a:pt x="3456" y="936"/>
                </a:lnTo>
                <a:lnTo>
                  <a:pt x="3492" y="936"/>
                </a:lnTo>
                <a:lnTo>
                  <a:pt x="3528" y="936"/>
                </a:lnTo>
                <a:lnTo>
                  <a:pt x="3570" y="936"/>
                </a:lnTo>
              </a:path>
            </a:pathLst>
          </a:cu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105" name="Freeform 33"/>
          <p:cNvSpPr>
            <a:spLocks/>
          </p:cNvSpPr>
          <p:nvPr/>
        </p:nvSpPr>
        <p:spPr bwMode="auto">
          <a:xfrm>
            <a:off x="353178" y="2447619"/>
            <a:ext cx="5667375" cy="2981325"/>
          </a:xfrm>
          <a:custGeom>
            <a:avLst/>
            <a:gdLst>
              <a:gd name="T0" fmla="*/ 2147483647 w 3570"/>
              <a:gd name="T1" fmla="*/ 2147483647 h 1878"/>
              <a:gd name="T2" fmla="*/ 2147483647 w 3570"/>
              <a:gd name="T3" fmla="*/ 2147483647 h 1878"/>
              <a:gd name="T4" fmla="*/ 2147483647 w 3570"/>
              <a:gd name="T5" fmla="*/ 2147483647 h 1878"/>
              <a:gd name="T6" fmla="*/ 2147483647 w 3570"/>
              <a:gd name="T7" fmla="*/ 2147483647 h 1878"/>
              <a:gd name="T8" fmla="*/ 2147483647 w 3570"/>
              <a:gd name="T9" fmla="*/ 2147483647 h 1878"/>
              <a:gd name="T10" fmla="*/ 2147483647 w 3570"/>
              <a:gd name="T11" fmla="*/ 2147483647 h 1878"/>
              <a:gd name="T12" fmla="*/ 2147483647 w 3570"/>
              <a:gd name="T13" fmla="*/ 2147483647 h 1878"/>
              <a:gd name="T14" fmla="*/ 2147483647 w 3570"/>
              <a:gd name="T15" fmla="*/ 2147483647 h 1878"/>
              <a:gd name="T16" fmla="*/ 2147483647 w 3570"/>
              <a:gd name="T17" fmla="*/ 2147483647 h 1878"/>
              <a:gd name="T18" fmla="*/ 2147483647 w 3570"/>
              <a:gd name="T19" fmla="*/ 2147483647 h 1878"/>
              <a:gd name="T20" fmla="*/ 2147483647 w 3570"/>
              <a:gd name="T21" fmla="*/ 2147483647 h 1878"/>
              <a:gd name="T22" fmla="*/ 2147483647 w 3570"/>
              <a:gd name="T23" fmla="*/ 2147483647 h 1878"/>
              <a:gd name="T24" fmla="*/ 2147483647 w 3570"/>
              <a:gd name="T25" fmla="*/ 2147483647 h 1878"/>
              <a:gd name="T26" fmla="*/ 2147483647 w 3570"/>
              <a:gd name="T27" fmla="*/ 2147483647 h 1878"/>
              <a:gd name="T28" fmla="*/ 2147483647 w 3570"/>
              <a:gd name="T29" fmla="*/ 2147483647 h 1878"/>
              <a:gd name="T30" fmla="*/ 2147483647 w 3570"/>
              <a:gd name="T31" fmla="*/ 2147483647 h 1878"/>
              <a:gd name="T32" fmla="*/ 2147483647 w 3570"/>
              <a:gd name="T33" fmla="*/ 2147483647 h 1878"/>
              <a:gd name="T34" fmla="*/ 2147483647 w 3570"/>
              <a:gd name="T35" fmla="*/ 2147483647 h 1878"/>
              <a:gd name="T36" fmla="*/ 2147483647 w 3570"/>
              <a:gd name="T37" fmla="*/ 2147483647 h 1878"/>
              <a:gd name="T38" fmla="*/ 2147483647 w 3570"/>
              <a:gd name="T39" fmla="*/ 2147483647 h 1878"/>
              <a:gd name="T40" fmla="*/ 2147483647 w 3570"/>
              <a:gd name="T41" fmla="*/ 2147483647 h 1878"/>
              <a:gd name="T42" fmla="*/ 2147483647 w 3570"/>
              <a:gd name="T43" fmla="*/ 2147483647 h 1878"/>
              <a:gd name="T44" fmla="*/ 2147483647 w 3570"/>
              <a:gd name="T45" fmla="*/ 2147483647 h 1878"/>
              <a:gd name="T46" fmla="*/ 2147483647 w 3570"/>
              <a:gd name="T47" fmla="*/ 2147483647 h 1878"/>
              <a:gd name="T48" fmla="*/ 2147483647 w 3570"/>
              <a:gd name="T49" fmla="*/ 2147483647 h 1878"/>
              <a:gd name="T50" fmla="*/ 2147483647 w 3570"/>
              <a:gd name="T51" fmla="*/ 2147483647 h 1878"/>
              <a:gd name="T52" fmla="*/ 2147483647 w 3570"/>
              <a:gd name="T53" fmla="*/ 2147483647 h 1878"/>
              <a:gd name="T54" fmla="*/ 2147483647 w 3570"/>
              <a:gd name="T55" fmla="*/ 2147483647 h 1878"/>
              <a:gd name="T56" fmla="*/ 2147483647 w 3570"/>
              <a:gd name="T57" fmla="*/ 2147483647 h 1878"/>
              <a:gd name="T58" fmla="*/ 2147483647 w 3570"/>
              <a:gd name="T59" fmla="*/ 2147483647 h 1878"/>
              <a:gd name="T60" fmla="*/ 2147483647 w 3570"/>
              <a:gd name="T61" fmla="*/ 2147483647 h 1878"/>
              <a:gd name="T62" fmla="*/ 2147483647 w 3570"/>
              <a:gd name="T63" fmla="*/ 2147483647 h 1878"/>
              <a:gd name="T64" fmla="*/ 2147483647 w 3570"/>
              <a:gd name="T65" fmla="*/ 2147483647 h 1878"/>
              <a:gd name="T66" fmla="*/ 2147483647 w 3570"/>
              <a:gd name="T67" fmla="*/ 2147483647 h 1878"/>
              <a:gd name="T68" fmla="*/ 2147483647 w 3570"/>
              <a:gd name="T69" fmla="*/ 2147483647 h 1878"/>
              <a:gd name="T70" fmla="*/ 2147483647 w 3570"/>
              <a:gd name="T71" fmla="*/ 2147483647 h 1878"/>
              <a:gd name="T72" fmla="*/ 2147483647 w 3570"/>
              <a:gd name="T73" fmla="*/ 2147483647 h 1878"/>
              <a:gd name="T74" fmla="*/ 2147483647 w 3570"/>
              <a:gd name="T75" fmla="*/ 2147483647 h 1878"/>
              <a:gd name="T76" fmla="*/ 2147483647 w 3570"/>
              <a:gd name="T77" fmla="*/ 2147483647 h 1878"/>
              <a:gd name="T78" fmla="*/ 2147483647 w 3570"/>
              <a:gd name="T79" fmla="*/ 2147483647 h 1878"/>
              <a:gd name="T80" fmla="*/ 2147483647 w 3570"/>
              <a:gd name="T81" fmla="*/ 2147483647 h 1878"/>
              <a:gd name="T82" fmla="*/ 2147483647 w 3570"/>
              <a:gd name="T83" fmla="*/ 2147483647 h 1878"/>
              <a:gd name="T84" fmla="*/ 2147483647 w 3570"/>
              <a:gd name="T85" fmla="*/ 2147483647 h 1878"/>
              <a:gd name="T86" fmla="*/ 2147483647 w 3570"/>
              <a:gd name="T87" fmla="*/ 2147483647 h 1878"/>
              <a:gd name="T88" fmla="*/ 2147483647 w 3570"/>
              <a:gd name="T89" fmla="*/ 2147483647 h 1878"/>
              <a:gd name="T90" fmla="*/ 2147483647 w 3570"/>
              <a:gd name="T91" fmla="*/ 2147483647 h 1878"/>
              <a:gd name="T92" fmla="*/ 2147483647 w 3570"/>
              <a:gd name="T93" fmla="*/ 2147483647 h 1878"/>
              <a:gd name="T94" fmla="*/ 2147483647 w 3570"/>
              <a:gd name="T95" fmla="*/ 2147483647 h 1878"/>
              <a:gd name="T96" fmla="*/ 2147483647 w 3570"/>
              <a:gd name="T97" fmla="*/ 2147483647 h 1878"/>
              <a:gd name="T98" fmla="*/ 2147483647 w 3570"/>
              <a:gd name="T99" fmla="*/ 2147483647 h 187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3570"/>
              <a:gd name="T151" fmla="*/ 0 h 1878"/>
              <a:gd name="T152" fmla="*/ 3570 w 3570"/>
              <a:gd name="T153" fmla="*/ 1878 h 1878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3570" h="1878">
                <a:moveTo>
                  <a:pt x="0" y="0"/>
                </a:moveTo>
                <a:lnTo>
                  <a:pt x="36" y="216"/>
                </a:lnTo>
                <a:lnTo>
                  <a:pt x="72" y="408"/>
                </a:lnTo>
                <a:lnTo>
                  <a:pt x="108" y="576"/>
                </a:lnTo>
                <a:lnTo>
                  <a:pt x="144" y="726"/>
                </a:lnTo>
                <a:lnTo>
                  <a:pt x="180" y="858"/>
                </a:lnTo>
                <a:lnTo>
                  <a:pt x="216" y="972"/>
                </a:lnTo>
                <a:lnTo>
                  <a:pt x="252" y="1074"/>
                </a:lnTo>
                <a:lnTo>
                  <a:pt x="288" y="1170"/>
                </a:lnTo>
                <a:lnTo>
                  <a:pt x="324" y="1248"/>
                </a:lnTo>
                <a:lnTo>
                  <a:pt x="360" y="1320"/>
                </a:lnTo>
                <a:lnTo>
                  <a:pt x="396" y="1386"/>
                </a:lnTo>
                <a:lnTo>
                  <a:pt x="432" y="1440"/>
                </a:lnTo>
                <a:lnTo>
                  <a:pt x="468" y="1494"/>
                </a:lnTo>
                <a:lnTo>
                  <a:pt x="504" y="1536"/>
                </a:lnTo>
                <a:lnTo>
                  <a:pt x="540" y="1578"/>
                </a:lnTo>
                <a:lnTo>
                  <a:pt x="576" y="1608"/>
                </a:lnTo>
                <a:lnTo>
                  <a:pt x="612" y="1644"/>
                </a:lnTo>
                <a:lnTo>
                  <a:pt x="648" y="1668"/>
                </a:lnTo>
                <a:lnTo>
                  <a:pt x="684" y="1692"/>
                </a:lnTo>
                <a:lnTo>
                  <a:pt x="720" y="1716"/>
                </a:lnTo>
                <a:lnTo>
                  <a:pt x="756" y="1734"/>
                </a:lnTo>
                <a:lnTo>
                  <a:pt x="792" y="1752"/>
                </a:lnTo>
                <a:lnTo>
                  <a:pt x="828" y="1764"/>
                </a:lnTo>
                <a:lnTo>
                  <a:pt x="864" y="1776"/>
                </a:lnTo>
                <a:lnTo>
                  <a:pt x="900" y="1788"/>
                </a:lnTo>
                <a:lnTo>
                  <a:pt x="936" y="1800"/>
                </a:lnTo>
                <a:lnTo>
                  <a:pt x="972" y="1812"/>
                </a:lnTo>
                <a:lnTo>
                  <a:pt x="1008" y="1818"/>
                </a:lnTo>
                <a:lnTo>
                  <a:pt x="1044" y="1824"/>
                </a:lnTo>
                <a:lnTo>
                  <a:pt x="1080" y="1830"/>
                </a:lnTo>
                <a:lnTo>
                  <a:pt x="1116" y="1836"/>
                </a:lnTo>
                <a:lnTo>
                  <a:pt x="1152" y="1842"/>
                </a:lnTo>
                <a:lnTo>
                  <a:pt x="1188" y="1848"/>
                </a:lnTo>
                <a:lnTo>
                  <a:pt x="1224" y="1848"/>
                </a:lnTo>
                <a:lnTo>
                  <a:pt x="1260" y="1854"/>
                </a:lnTo>
                <a:lnTo>
                  <a:pt x="1296" y="1860"/>
                </a:lnTo>
                <a:lnTo>
                  <a:pt x="1332" y="1860"/>
                </a:lnTo>
                <a:lnTo>
                  <a:pt x="1368" y="1860"/>
                </a:lnTo>
                <a:lnTo>
                  <a:pt x="1404" y="1866"/>
                </a:lnTo>
                <a:lnTo>
                  <a:pt x="1440" y="1866"/>
                </a:lnTo>
                <a:lnTo>
                  <a:pt x="1476" y="1866"/>
                </a:lnTo>
                <a:lnTo>
                  <a:pt x="1512" y="1872"/>
                </a:lnTo>
                <a:lnTo>
                  <a:pt x="1548" y="1872"/>
                </a:lnTo>
                <a:lnTo>
                  <a:pt x="1584" y="1872"/>
                </a:lnTo>
                <a:lnTo>
                  <a:pt x="1620" y="1872"/>
                </a:lnTo>
                <a:lnTo>
                  <a:pt x="1656" y="1872"/>
                </a:lnTo>
                <a:lnTo>
                  <a:pt x="1692" y="1872"/>
                </a:lnTo>
                <a:lnTo>
                  <a:pt x="1728" y="1878"/>
                </a:lnTo>
                <a:lnTo>
                  <a:pt x="1764" y="1878"/>
                </a:lnTo>
                <a:lnTo>
                  <a:pt x="1800" y="1878"/>
                </a:lnTo>
                <a:lnTo>
                  <a:pt x="1836" y="1878"/>
                </a:lnTo>
                <a:lnTo>
                  <a:pt x="1872" y="1878"/>
                </a:lnTo>
                <a:lnTo>
                  <a:pt x="1908" y="1878"/>
                </a:lnTo>
                <a:lnTo>
                  <a:pt x="1944" y="1878"/>
                </a:lnTo>
                <a:lnTo>
                  <a:pt x="1980" y="1878"/>
                </a:lnTo>
                <a:lnTo>
                  <a:pt x="2016" y="1878"/>
                </a:lnTo>
                <a:lnTo>
                  <a:pt x="2052" y="1878"/>
                </a:lnTo>
                <a:lnTo>
                  <a:pt x="2088" y="1878"/>
                </a:lnTo>
                <a:lnTo>
                  <a:pt x="2124" y="1878"/>
                </a:lnTo>
                <a:lnTo>
                  <a:pt x="2160" y="1878"/>
                </a:lnTo>
                <a:lnTo>
                  <a:pt x="2196" y="1878"/>
                </a:lnTo>
                <a:lnTo>
                  <a:pt x="2232" y="1878"/>
                </a:lnTo>
                <a:lnTo>
                  <a:pt x="2268" y="1878"/>
                </a:lnTo>
                <a:lnTo>
                  <a:pt x="2304" y="1878"/>
                </a:lnTo>
                <a:lnTo>
                  <a:pt x="2340" y="1878"/>
                </a:lnTo>
                <a:lnTo>
                  <a:pt x="2376" y="1878"/>
                </a:lnTo>
                <a:lnTo>
                  <a:pt x="2412" y="1878"/>
                </a:lnTo>
                <a:lnTo>
                  <a:pt x="2448" y="1878"/>
                </a:lnTo>
                <a:lnTo>
                  <a:pt x="2484" y="1878"/>
                </a:lnTo>
                <a:lnTo>
                  <a:pt x="2520" y="1878"/>
                </a:lnTo>
                <a:lnTo>
                  <a:pt x="2556" y="1878"/>
                </a:lnTo>
                <a:lnTo>
                  <a:pt x="2592" y="1878"/>
                </a:lnTo>
                <a:lnTo>
                  <a:pt x="2628" y="1878"/>
                </a:lnTo>
                <a:lnTo>
                  <a:pt x="2664" y="1878"/>
                </a:lnTo>
                <a:lnTo>
                  <a:pt x="2700" y="1878"/>
                </a:lnTo>
                <a:lnTo>
                  <a:pt x="2736" y="1878"/>
                </a:lnTo>
                <a:lnTo>
                  <a:pt x="2772" y="1878"/>
                </a:lnTo>
                <a:lnTo>
                  <a:pt x="2808" y="1878"/>
                </a:lnTo>
                <a:lnTo>
                  <a:pt x="2844" y="1878"/>
                </a:lnTo>
                <a:lnTo>
                  <a:pt x="2880" y="1878"/>
                </a:lnTo>
                <a:lnTo>
                  <a:pt x="2916" y="1878"/>
                </a:lnTo>
                <a:lnTo>
                  <a:pt x="2952" y="1878"/>
                </a:lnTo>
                <a:lnTo>
                  <a:pt x="2988" y="1878"/>
                </a:lnTo>
                <a:lnTo>
                  <a:pt x="3024" y="1878"/>
                </a:lnTo>
                <a:lnTo>
                  <a:pt x="3060" y="1878"/>
                </a:lnTo>
                <a:lnTo>
                  <a:pt x="3096" y="1878"/>
                </a:lnTo>
                <a:lnTo>
                  <a:pt x="3132" y="1878"/>
                </a:lnTo>
                <a:lnTo>
                  <a:pt x="3168" y="1878"/>
                </a:lnTo>
                <a:lnTo>
                  <a:pt x="3204" y="1878"/>
                </a:lnTo>
                <a:lnTo>
                  <a:pt x="3240" y="1878"/>
                </a:lnTo>
                <a:lnTo>
                  <a:pt x="3276" y="1878"/>
                </a:lnTo>
                <a:lnTo>
                  <a:pt x="3312" y="1878"/>
                </a:lnTo>
                <a:lnTo>
                  <a:pt x="3348" y="1878"/>
                </a:lnTo>
                <a:lnTo>
                  <a:pt x="3384" y="1878"/>
                </a:lnTo>
                <a:lnTo>
                  <a:pt x="3420" y="1878"/>
                </a:lnTo>
                <a:lnTo>
                  <a:pt x="3456" y="1878"/>
                </a:lnTo>
                <a:lnTo>
                  <a:pt x="3492" y="1878"/>
                </a:lnTo>
                <a:lnTo>
                  <a:pt x="3528" y="1878"/>
                </a:lnTo>
                <a:lnTo>
                  <a:pt x="3570" y="1878"/>
                </a:lnTo>
              </a:path>
            </a:pathLst>
          </a:custGeom>
          <a:noFill/>
          <a:ln w="28575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106" name="Freeform 34"/>
          <p:cNvSpPr>
            <a:spLocks/>
          </p:cNvSpPr>
          <p:nvPr/>
        </p:nvSpPr>
        <p:spPr bwMode="auto">
          <a:xfrm>
            <a:off x="353178" y="961719"/>
            <a:ext cx="5667375" cy="4467225"/>
          </a:xfrm>
          <a:custGeom>
            <a:avLst/>
            <a:gdLst>
              <a:gd name="T0" fmla="*/ 2147483647 w 3570"/>
              <a:gd name="T1" fmla="*/ 2147483647 h 2814"/>
              <a:gd name="T2" fmla="*/ 2147483647 w 3570"/>
              <a:gd name="T3" fmla="*/ 2147483647 h 2814"/>
              <a:gd name="T4" fmla="*/ 2147483647 w 3570"/>
              <a:gd name="T5" fmla="*/ 2147483647 h 2814"/>
              <a:gd name="T6" fmla="*/ 2147483647 w 3570"/>
              <a:gd name="T7" fmla="*/ 2147483647 h 2814"/>
              <a:gd name="T8" fmla="*/ 2147483647 w 3570"/>
              <a:gd name="T9" fmla="*/ 2147483647 h 2814"/>
              <a:gd name="T10" fmla="*/ 2147483647 w 3570"/>
              <a:gd name="T11" fmla="*/ 2147483647 h 2814"/>
              <a:gd name="T12" fmla="*/ 2147483647 w 3570"/>
              <a:gd name="T13" fmla="*/ 2147483647 h 2814"/>
              <a:gd name="T14" fmla="*/ 2147483647 w 3570"/>
              <a:gd name="T15" fmla="*/ 2147483647 h 2814"/>
              <a:gd name="T16" fmla="*/ 2147483647 w 3570"/>
              <a:gd name="T17" fmla="*/ 2147483647 h 2814"/>
              <a:gd name="T18" fmla="*/ 2147483647 w 3570"/>
              <a:gd name="T19" fmla="*/ 2147483647 h 2814"/>
              <a:gd name="T20" fmla="*/ 2147483647 w 3570"/>
              <a:gd name="T21" fmla="*/ 2147483647 h 2814"/>
              <a:gd name="T22" fmla="*/ 2147483647 w 3570"/>
              <a:gd name="T23" fmla="*/ 2147483647 h 2814"/>
              <a:gd name="T24" fmla="*/ 2147483647 w 3570"/>
              <a:gd name="T25" fmla="*/ 2147483647 h 2814"/>
              <a:gd name="T26" fmla="*/ 2147483647 w 3570"/>
              <a:gd name="T27" fmla="*/ 2147483647 h 2814"/>
              <a:gd name="T28" fmla="*/ 2147483647 w 3570"/>
              <a:gd name="T29" fmla="*/ 2147483647 h 2814"/>
              <a:gd name="T30" fmla="*/ 2147483647 w 3570"/>
              <a:gd name="T31" fmla="*/ 2147483647 h 2814"/>
              <a:gd name="T32" fmla="*/ 2147483647 w 3570"/>
              <a:gd name="T33" fmla="*/ 2147483647 h 2814"/>
              <a:gd name="T34" fmla="*/ 2147483647 w 3570"/>
              <a:gd name="T35" fmla="*/ 2147483647 h 2814"/>
              <a:gd name="T36" fmla="*/ 2147483647 w 3570"/>
              <a:gd name="T37" fmla="*/ 2147483647 h 2814"/>
              <a:gd name="T38" fmla="*/ 2147483647 w 3570"/>
              <a:gd name="T39" fmla="*/ 2147483647 h 2814"/>
              <a:gd name="T40" fmla="*/ 2147483647 w 3570"/>
              <a:gd name="T41" fmla="*/ 2147483647 h 2814"/>
              <a:gd name="T42" fmla="*/ 2147483647 w 3570"/>
              <a:gd name="T43" fmla="*/ 2147483647 h 2814"/>
              <a:gd name="T44" fmla="*/ 2147483647 w 3570"/>
              <a:gd name="T45" fmla="*/ 2147483647 h 2814"/>
              <a:gd name="T46" fmla="*/ 2147483647 w 3570"/>
              <a:gd name="T47" fmla="*/ 2147483647 h 2814"/>
              <a:gd name="T48" fmla="*/ 2147483647 w 3570"/>
              <a:gd name="T49" fmla="*/ 2147483647 h 2814"/>
              <a:gd name="T50" fmla="*/ 2147483647 w 3570"/>
              <a:gd name="T51" fmla="*/ 2147483647 h 2814"/>
              <a:gd name="T52" fmla="*/ 2147483647 w 3570"/>
              <a:gd name="T53" fmla="*/ 2147483647 h 2814"/>
              <a:gd name="T54" fmla="*/ 2147483647 w 3570"/>
              <a:gd name="T55" fmla="*/ 2147483647 h 2814"/>
              <a:gd name="T56" fmla="*/ 2147483647 w 3570"/>
              <a:gd name="T57" fmla="*/ 2147483647 h 2814"/>
              <a:gd name="T58" fmla="*/ 2147483647 w 3570"/>
              <a:gd name="T59" fmla="*/ 2147483647 h 2814"/>
              <a:gd name="T60" fmla="*/ 2147483647 w 3570"/>
              <a:gd name="T61" fmla="*/ 2147483647 h 2814"/>
              <a:gd name="T62" fmla="*/ 2147483647 w 3570"/>
              <a:gd name="T63" fmla="*/ 2147483647 h 2814"/>
              <a:gd name="T64" fmla="*/ 2147483647 w 3570"/>
              <a:gd name="T65" fmla="*/ 2147483647 h 2814"/>
              <a:gd name="T66" fmla="*/ 2147483647 w 3570"/>
              <a:gd name="T67" fmla="*/ 2147483647 h 2814"/>
              <a:gd name="T68" fmla="*/ 2147483647 w 3570"/>
              <a:gd name="T69" fmla="*/ 2147483647 h 2814"/>
              <a:gd name="T70" fmla="*/ 2147483647 w 3570"/>
              <a:gd name="T71" fmla="*/ 2147483647 h 2814"/>
              <a:gd name="T72" fmla="*/ 2147483647 w 3570"/>
              <a:gd name="T73" fmla="*/ 2147483647 h 2814"/>
              <a:gd name="T74" fmla="*/ 2147483647 w 3570"/>
              <a:gd name="T75" fmla="*/ 2147483647 h 2814"/>
              <a:gd name="T76" fmla="*/ 2147483647 w 3570"/>
              <a:gd name="T77" fmla="*/ 2147483647 h 2814"/>
              <a:gd name="T78" fmla="*/ 2147483647 w 3570"/>
              <a:gd name="T79" fmla="*/ 2147483647 h 2814"/>
              <a:gd name="T80" fmla="*/ 2147483647 w 3570"/>
              <a:gd name="T81" fmla="*/ 2147483647 h 2814"/>
              <a:gd name="T82" fmla="*/ 2147483647 w 3570"/>
              <a:gd name="T83" fmla="*/ 2147483647 h 2814"/>
              <a:gd name="T84" fmla="*/ 2147483647 w 3570"/>
              <a:gd name="T85" fmla="*/ 2147483647 h 2814"/>
              <a:gd name="T86" fmla="*/ 2147483647 w 3570"/>
              <a:gd name="T87" fmla="*/ 2147483647 h 2814"/>
              <a:gd name="T88" fmla="*/ 2147483647 w 3570"/>
              <a:gd name="T89" fmla="*/ 2147483647 h 2814"/>
              <a:gd name="T90" fmla="*/ 2147483647 w 3570"/>
              <a:gd name="T91" fmla="*/ 2147483647 h 2814"/>
              <a:gd name="T92" fmla="*/ 2147483647 w 3570"/>
              <a:gd name="T93" fmla="*/ 2147483647 h 2814"/>
              <a:gd name="T94" fmla="*/ 2147483647 w 3570"/>
              <a:gd name="T95" fmla="*/ 2147483647 h 2814"/>
              <a:gd name="T96" fmla="*/ 2147483647 w 3570"/>
              <a:gd name="T97" fmla="*/ 2147483647 h 2814"/>
              <a:gd name="T98" fmla="*/ 2147483647 w 3570"/>
              <a:gd name="T99" fmla="*/ 2147483647 h 2814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3570"/>
              <a:gd name="T151" fmla="*/ 0 h 2814"/>
              <a:gd name="T152" fmla="*/ 3570 w 3570"/>
              <a:gd name="T153" fmla="*/ 2814 h 2814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3570" h="2814">
                <a:moveTo>
                  <a:pt x="0" y="0"/>
                </a:moveTo>
                <a:lnTo>
                  <a:pt x="36" y="468"/>
                </a:lnTo>
                <a:lnTo>
                  <a:pt x="72" y="858"/>
                </a:lnTo>
                <a:lnTo>
                  <a:pt x="108" y="1182"/>
                </a:lnTo>
                <a:lnTo>
                  <a:pt x="144" y="1452"/>
                </a:lnTo>
                <a:lnTo>
                  <a:pt x="180" y="1680"/>
                </a:lnTo>
                <a:lnTo>
                  <a:pt x="216" y="1872"/>
                </a:lnTo>
                <a:lnTo>
                  <a:pt x="252" y="2028"/>
                </a:lnTo>
                <a:lnTo>
                  <a:pt x="288" y="2160"/>
                </a:lnTo>
                <a:lnTo>
                  <a:pt x="324" y="2268"/>
                </a:lnTo>
                <a:lnTo>
                  <a:pt x="360" y="2358"/>
                </a:lnTo>
                <a:lnTo>
                  <a:pt x="396" y="2436"/>
                </a:lnTo>
                <a:lnTo>
                  <a:pt x="432" y="2496"/>
                </a:lnTo>
                <a:lnTo>
                  <a:pt x="468" y="2550"/>
                </a:lnTo>
                <a:lnTo>
                  <a:pt x="504" y="2598"/>
                </a:lnTo>
                <a:lnTo>
                  <a:pt x="540" y="2634"/>
                </a:lnTo>
                <a:lnTo>
                  <a:pt x="576" y="2664"/>
                </a:lnTo>
                <a:lnTo>
                  <a:pt x="612" y="2688"/>
                </a:lnTo>
                <a:lnTo>
                  <a:pt x="648" y="2712"/>
                </a:lnTo>
                <a:lnTo>
                  <a:pt x="684" y="2730"/>
                </a:lnTo>
                <a:lnTo>
                  <a:pt x="720" y="2742"/>
                </a:lnTo>
                <a:lnTo>
                  <a:pt x="756" y="2754"/>
                </a:lnTo>
                <a:lnTo>
                  <a:pt x="792" y="2766"/>
                </a:lnTo>
                <a:lnTo>
                  <a:pt x="828" y="2772"/>
                </a:lnTo>
                <a:lnTo>
                  <a:pt x="864" y="2784"/>
                </a:lnTo>
                <a:lnTo>
                  <a:pt x="900" y="2790"/>
                </a:lnTo>
                <a:lnTo>
                  <a:pt x="936" y="2790"/>
                </a:lnTo>
                <a:lnTo>
                  <a:pt x="972" y="2796"/>
                </a:lnTo>
                <a:lnTo>
                  <a:pt x="1008" y="2802"/>
                </a:lnTo>
                <a:lnTo>
                  <a:pt x="1044" y="2802"/>
                </a:lnTo>
                <a:lnTo>
                  <a:pt x="1080" y="2802"/>
                </a:lnTo>
                <a:lnTo>
                  <a:pt x="1116" y="2808"/>
                </a:lnTo>
                <a:lnTo>
                  <a:pt x="1152" y="2808"/>
                </a:lnTo>
                <a:lnTo>
                  <a:pt x="1188" y="2808"/>
                </a:lnTo>
                <a:lnTo>
                  <a:pt x="1224" y="2814"/>
                </a:lnTo>
                <a:lnTo>
                  <a:pt x="1260" y="2814"/>
                </a:lnTo>
                <a:lnTo>
                  <a:pt x="1296" y="2814"/>
                </a:lnTo>
                <a:lnTo>
                  <a:pt x="1332" y="2814"/>
                </a:lnTo>
                <a:lnTo>
                  <a:pt x="1368" y="2814"/>
                </a:lnTo>
                <a:lnTo>
                  <a:pt x="1404" y="2814"/>
                </a:lnTo>
                <a:lnTo>
                  <a:pt x="1440" y="2814"/>
                </a:lnTo>
                <a:lnTo>
                  <a:pt x="1476" y="2814"/>
                </a:lnTo>
                <a:lnTo>
                  <a:pt x="1512" y="2814"/>
                </a:lnTo>
                <a:lnTo>
                  <a:pt x="1548" y="2814"/>
                </a:lnTo>
                <a:lnTo>
                  <a:pt x="1584" y="2814"/>
                </a:lnTo>
                <a:lnTo>
                  <a:pt x="1620" y="2814"/>
                </a:lnTo>
                <a:lnTo>
                  <a:pt x="1656" y="2814"/>
                </a:lnTo>
                <a:lnTo>
                  <a:pt x="1692" y="2814"/>
                </a:lnTo>
                <a:lnTo>
                  <a:pt x="1728" y="2814"/>
                </a:lnTo>
                <a:lnTo>
                  <a:pt x="1764" y="2814"/>
                </a:lnTo>
                <a:lnTo>
                  <a:pt x="1800" y="2814"/>
                </a:lnTo>
                <a:lnTo>
                  <a:pt x="1836" y="2814"/>
                </a:lnTo>
                <a:lnTo>
                  <a:pt x="1872" y="2814"/>
                </a:lnTo>
                <a:lnTo>
                  <a:pt x="1908" y="2814"/>
                </a:lnTo>
                <a:lnTo>
                  <a:pt x="1944" y="2814"/>
                </a:lnTo>
                <a:lnTo>
                  <a:pt x="1980" y="2814"/>
                </a:lnTo>
                <a:lnTo>
                  <a:pt x="2016" y="2814"/>
                </a:lnTo>
                <a:lnTo>
                  <a:pt x="2052" y="2814"/>
                </a:lnTo>
                <a:lnTo>
                  <a:pt x="2088" y="2814"/>
                </a:lnTo>
                <a:lnTo>
                  <a:pt x="2124" y="2814"/>
                </a:lnTo>
                <a:lnTo>
                  <a:pt x="2160" y="2814"/>
                </a:lnTo>
                <a:lnTo>
                  <a:pt x="2196" y="2814"/>
                </a:lnTo>
                <a:lnTo>
                  <a:pt x="2232" y="2814"/>
                </a:lnTo>
                <a:lnTo>
                  <a:pt x="2268" y="2814"/>
                </a:lnTo>
                <a:lnTo>
                  <a:pt x="2304" y="2814"/>
                </a:lnTo>
                <a:lnTo>
                  <a:pt x="2340" y="2814"/>
                </a:lnTo>
                <a:lnTo>
                  <a:pt x="2376" y="2814"/>
                </a:lnTo>
                <a:lnTo>
                  <a:pt x="2412" y="2814"/>
                </a:lnTo>
                <a:lnTo>
                  <a:pt x="2448" y="2814"/>
                </a:lnTo>
                <a:lnTo>
                  <a:pt x="2484" y="2814"/>
                </a:lnTo>
                <a:lnTo>
                  <a:pt x="2520" y="2814"/>
                </a:lnTo>
                <a:lnTo>
                  <a:pt x="2556" y="2814"/>
                </a:lnTo>
                <a:lnTo>
                  <a:pt x="2592" y="2814"/>
                </a:lnTo>
                <a:lnTo>
                  <a:pt x="2628" y="2814"/>
                </a:lnTo>
                <a:lnTo>
                  <a:pt x="2664" y="2814"/>
                </a:lnTo>
                <a:lnTo>
                  <a:pt x="2700" y="2814"/>
                </a:lnTo>
                <a:lnTo>
                  <a:pt x="2736" y="2814"/>
                </a:lnTo>
                <a:lnTo>
                  <a:pt x="2772" y="2814"/>
                </a:lnTo>
                <a:lnTo>
                  <a:pt x="2808" y="2814"/>
                </a:lnTo>
                <a:lnTo>
                  <a:pt x="2844" y="2814"/>
                </a:lnTo>
                <a:lnTo>
                  <a:pt x="2880" y="2814"/>
                </a:lnTo>
                <a:lnTo>
                  <a:pt x="2916" y="2814"/>
                </a:lnTo>
                <a:lnTo>
                  <a:pt x="2952" y="2814"/>
                </a:lnTo>
                <a:lnTo>
                  <a:pt x="2988" y="2814"/>
                </a:lnTo>
                <a:lnTo>
                  <a:pt x="3024" y="2814"/>
                </a:lnTo>
                <a:lnTo>
                  <a:pt x="3060" y="2814"/>
                </a:lnTo>
                <a:lnTo>
                  <a:pt x="3096" y="2814"/>
                </a:lnTo>
                <a:lnTo>
                  <a:pt x="3132" y="2814"/>
                </a:lnTo>
                <a:lnTo>
                  <a:pt x="3168" y="2814"/>
                </a:lnTo>
                <a:lnTo>
                  <a:pt x="3204" y="2814"/>
                </a:lnTo>
                <a:lnTo>
                  <a:pt x="3240" y="2814"/>
                </a:lnTo>
                <a:lnTo>
                  <a:pt x="3276" y="2814"/>
                </a:lnTo>
                <a:lnTo>
                  <a:pt x="3312" y="2814"/>
                </a:lnTo>
                <a:lnTo>
                  <a:pt x="3348" y="2814"/>
                </a:lnTo>
                <a:lnTo>
                  <a:pt x="3384" y="2814"/>
                </a:lnTo>
                <a:lnTo>
                  <a:pt x="3420" y="2814"/>
                </a:lnTo>
                <a:lnTo>
                  <a:pt x="3456" y="2814"/>
                </a:lnTo>
                <a:lnTo>
                  <a:pt x="3492" y="2814"/>
                </a:lnTo>
                <a:lnTo>
                  <a:pt x="3528" y="2814"/>
                </a:lnTo>
                <a:lnTo>
                  <a:pt x="3570" y="2814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107" name="Text Box 35"/>
          <p:cNvSpPr txBox="1">
            <a:spLocks noChangeArrowheads="1"/>
          </p:cNvSpPr>
          <p:nvPr/>
        </p:nvSpPr>
        <p:spPr bwMode="auto">
          <a:xfrm>
            <a:off x="5436096" y="4974810"/>
            <a:ext cx="29848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i="1" dirty="0">
                <a:solidFill>
                  <a:srgbClr val="000000"/>
                </a:solidFill>
                <a:latin typeface="+mj-lt"/>
              </a:rPr>
              <a:t>τ</a:t>
            </a:r>
            <a:endParaRPr lang="pl-PL" sz="1800" i="1" dirty="0">
              <a:latin typeface="+mj-lt"/>
            </a:endParaRPr>
          </a:p>
        </p:txBody>
      </p:sp>
      <p:sp>
        <p:nvSpPr>
          <p:cNvPr id="108" name="Text Box 36"/>
          <p:cNvSpPr txBox="1">
            <a:spLocks noChangeArrowheads="1"/>
          </p:cNvSpPr>
          <p:nvPr/>
        </p:nvSpPr>
        <p:spPr bwMode="auto">
          <a:xfrm>
            <a:off x="467544" y="1099742"/>
            <a:ext cx="5164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i="1" dirty="0">
                <a:solidFill>
                  <a:srgbClr val="000000"/>
                </a:solidFill>
                <a:latin typeface="+mj-lt"/>
              </a:rPr>
              <a:t>f</a:t>
            </a:r>
            <a:r>
              <a:rPr lang="pl-PL" sz="2000" dirty="0" smtClean="0">
                <a:solidFill>
                  <a:srgbClr val="000000"/>
                </a:solidFill>
                <a:latin typeface="+mj-lt"/>
              </a:rPr>
              <a:t>(</a:t>
            </a:r>
            <a:r>
              <a:rPr lang="pl-PL" sz="2000" i="1" dirty="0" smtClean="0">
                <a:solidFill>
                  <a:srgbClr val="000000"/>
                </a:solidFill>
                <a:latin typeface="+mj-lt"/>
              </a:rPr>
              <a:t>τ</a:t>
            </a:r>
            <a:r>
              <a:rPr lang="pl-PL" sz="2000" dirty="0">
                <a:solidFill>
                  <a:srgbClr val="000000"/>
                </a:solidFill>
                <a:latin typeface="+mj-lt"/>
              </a:rPr>
              <a:t>)</a:t>
            </a:r>
            <a:endParaRPr lang="pl-PL" sz="1800" dirty="0">
              <a:latin typeface="+mj-lt"/>
            </a:endParaRPr>
          </a:p>
        </p:txBody>
      </p:sp>
      <p:grpSp>
        <p:nvGrpSpPr>
          <p:cNvPr id="109" name="Group 37"/>
          <p:cNvGrpSpPr>
            <a:grpSpLocks/>
          </p:cNvGrpSpPr>
          <p:nvPr/>
        </p:nvGrpSpPr>
        <p:grpSpPr bwMode="auto">
          <a:xfrm>
            <a:off x="1227890" y="3245214"/>
            <a:ext cx="1462088" cy="1466850"/>
            <a:chOff x="2544" y="2544"/>
            <a:chExt cx="921" cy="924"/>
          </a:xfrm>
        </p:grpSpPr>
        <p:sp>
          <p:nvSpPr>
            <p:cNvPr id="110" name="Line 38"/>
            <p:cNvSpPr>
              <a:spLocks noChangeShapeType="1"/>
            </p:cNvSpPr>
            <p:nvPr/>
          </p:nvSpPr>
          <p:spPr bwMode="auto">
            <a:xfrm>
              <a:off x="2544" y="2688"/>
              <a:ext cx="33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111" name="Line 39"/>
            <p:cNvSpPr>
              <a:spLocks noChangeShapeType="1"/>
            </p:cNvSpPr>
            <p:nvPr/>
          </p:nvSpPr>
          <p:spPr bwMode="auto">
            <a:xfrm>
              <a:off x="2544" y="3056"/>
              <a:ext cx="336" cy="0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112" name="Line 40"/>
            <p:cNvSpPr>
              <a:spLocks noChangeShapeType="1"/>
            </p:cNvSpPr>
            <p:nvPr/>
          </p:nvSpPr>
          <p:spPr bwMode="auto">
            <a:xfrm>
              <a:off x="2544" y="3360"/>
              <a:ext cx="336" cy="0"/>
            </a:xfrm>
            <a:prstGeom prst="line">
              <a:avLst/>
            </a:prstGeom>
            <a:noFill/>
            <a:ln w="38100">
              <a:solidFill>
                <a:srgbClr val="00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113" name="Text Box 41"/>
            <p:cNvSpPr txBox="1">
              <a:spLocks noChangeArrowheads="1"/>
            </p:cNvSpPr>
            <p:nvPr/>
          </p:nvSpPr>
          <p:spPr bwMode="auto">
            <a:xfrm>
              <a:off x="3024" y="3216"/>
              <a:ext cx="441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i="1" dirty="0">
                  <a:solidFill>
                    <a:srgbClr val="000000"/>
                  </a:solidFill>
                  <a:latin typeface="+mj-lt"/>
                </a:rPr>
                <a:t>λ </a:t>
              </a:r>
              <a:r>
                <a:rPr lang="pl-PL" sz="2000" dirty="0">
                  <a:solidFill>
                    <a:srgbClr val="000000"/>
                  </a:solidFill>
                  <a:latin typeface="+mj-lt"/>
                </a:rPr>
                <a:t>= 1</a:t>
              </a:r>
              <a:endParaRPr lang="pl-PL" sz="2000" dirty="0">
                <a:latin typeface="+mj-lt"/>
              </a:endParaRPr>
            </a:p>
          </p:txBody>
        </p:sp>
        <p:sp>
          <p:nvSpPr>
            <p:cNvPr id="114" name="Text Box 42"/>
            <p:cNvSpPr txBox="1">
              <a:spLocks noChangeArrowheads="1"/>
            </p:cNvSpPr>
            <p:nvPr/>
          </p:nvSpPr>
          <p:spPr bwMode="auto">
            <a:xfrm>
              <a:off x="3024" y="2880"/>
              <a:ext cx="441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i="1" dirty="0">
                  <a:solidFill>
                    <a:srgbClr val="000000"/>
                  </a:solidFill>
                  <a:latin typeface="+mj-lt"/>
                </a:rPr>
                <a:t>λ</a:t>
              </a:r>
              <a:r>
                <a:rPr lang="pl-PL" sz="2000" dirty="0">
                  <a:solidFill>
                    <a:srgbClr val="000000"/>
                  </a:solidFill>
                  <a:latin typeface="+mj-lt"/>
                </a:rPr>
                <a:t> = 2</a:t>
              </a:r>
              <a:endParaRPr lang="pl-PL" sz="2000" dirty="0">
                <a:latin typeface="+mj-lt"/>
              </a:endParaRPr>
            </a:p>
          </p:txBody>
        </p:sp>
        <p:sp>
          <p:nvSpPr>
            <p:cNvPr id="115" name="Text Box 43"/>
            <p:cNvSpPr txBox="1">
              <a:spLocks noChangeArrowheads="1"/>
            </p:cNvSpPr>
            <p:nvPr/>
          </p:nvSpPr>
          <p:spPr bwMode="auto">
            <a:xfrm>
              <a:off x="3024" y="2544"/>
              <a:ext cx="441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i="1" dirty="0">
                  <a:solidFill>
                    <a:srgbClr val="000000"/>
                  </a:solidFill>
                  <a:latin typeface="+mj-lt"/>
                </a:rPr>
                <a:t>λ</a:t>
              </a:r>
              <a:r>
                <a:rPr lang="pl-PL" sz="2000" dirty="0">
                  <a:solidFill>
                    <a:srgbClr val="000000"/>
                  </a:solidFill>
                  <a:latin typeface="+mj-lt"/>
                </a:rPr>
                <a:t> = 3</a:t>
              </a:r>
              <a:endParaRPr lang="pl-PL" sz="2000" dirty="0">
                <a:latin typeface="+mj-lt"/>
              </a:endParaRPr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7</a:t>
            </a:fld>
            <a:endParaRPr lang="pl-PL"/>
          </a:p>
        </p:txBody>
      </p:sp>
      <p:sp>
        <p:nvSpPr>
          <p:cNvPr id="43" name="Prostokąt 42"/>
          <p:cNvSpPr/>
          <p:nvPr/>
        </p:nvSpPr>
        <p:spPr>
          <a:xfrm>
            <a:off x="253180" y="18001"/>
            <a:ext cx="3371436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none">
            <a:spAutoFit/>
          </a:bodyPr>
          <a:lstStyle/>
          <a:p>
            <a:pPr lvl="0">
              <a:defRPr/>
            </a:pPr>
            <a:r>
              <a:rPr kumimoji="1" lang="pl-PL" sz="3200" b="1" kern="0" dirty="0" smtClean="0">
                <a:latin typeface="+mn-lt"/>
              </a:rPr>
              <a:t>Zmienna losowa</a:t>
            </a:r>
            <a:endParaRPr kumimoji="1" lang="pl-PL" sz="3200" b="1" kern="0" dirty="0">
              <a:latin typeface="+mn-lt"/>
            </a:endParaRPr>
          </a:p>
        </p:txBody>
      </p:sp>
      <p:sp>
        <p:nvSpPr>
          <p:cNvPr id="44" name="Prostokąt 43"/>
          <p:cNvSpPr/>
          <p:nvPr/>
        </p:nvSpPr>
        <p:spPr>
          <a:xfrm>
            <a:off x="176595" y="606170"/>
            <a:ext cx="3798490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6600"/>
                </a:solidFill>
                <a:latin typeface="+mn-lt"/>
              </a:rPr>
              <a:t>Rozkład wykładniczy</a:t>
            </a:r>
            <a:endParaRPr kumimoji="1" lang="pl-PL" sz="2800" b="1" dirty="0">
              <a:solidFill>
                <a:srgbClr val="006600"/>
              </a:solidFill>
              <a:latin typeface="+mn-lt"/>
            </a:endParaRPr>
          </a:p>
        </p:txBody>
      </p:sp>
      <p:sp>
        <p:nvSpPr>
          <p:cNvPr id="45" name="Line 3"/>
          <p:cNvSpPr>
            <a:spLocks noChangeShapeType="1"/>
          </p:cNvSpPr>
          <p:nvPr/>
        </p:nvSpPr>
        <p:spPr bwMode="auto">
          <a:xfrm>
            <a:off x="2221210" y="1370112"/>
            <a:ext cx="61960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46" name="Rectangle 4"/>
          <p:cNvSpPr>
            <a:spLocks noChangeArrowheads="1"/>
          </p:cNvSpPr>
          <p:nvPr/>
        </p:nvSpPr>
        <p:spPr bwMode="auto">
          <a:xfrm>
            <a:off x="7872710" y="838811"/>
            <a:ext cx="63991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dirty="0" smtClean="0">
                <a:latin typeface="+mj-lt"/>
              </a:rPr>
              <a:t>czas</a:t>
            </a:r>
            <a:endParaRPr lang="pl-PL" sz="2000" dirty="0">
              <a:latin typeface="+mj-lt"/>
            </a:endParaRPr>
          </a:p>
        </p:txBody>
      </p:sp>
      <p:sp>
        <p:nvSpPr>
          <p:cNvPr id="47" name="Text Box 6"/>
          <p:cNvSpPr txBox="1">
            <a:spLocks noChangeArrowheads="1"/>
          </p:cNvSpPr>
          <p:nvPr/>
        </p:nvSpPr>
        <p:spPr bwMode="auto">
          <a:xfrm>
            <a:off x="4547507" y="507612"/>
            <a:ext cx="185018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2200" i="1" dirty="0">
                <a:solidFill>
                  <a:srgbClr val="000000"/>
                </a:solidFill>
                <a:latin typeface="+mj-lt"/>
              </a:rPr>
              <a:t>τ</a:t>
            </a:r>
            <a:r>
              <a:rPr lang="pl-PL" sz="2200" i="1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pl-PL" sz="2000" dirty="0" smtClean="0">
                <a:solidFill>
                  <a:srgbClr val="000000"/>
                </a:solidFill>
                <a:latin typeface="+mj-lt"/>
              </a:rPr>
              <a:t>– odstęp czasu</a:t>
            </a:r>
            <a:endParaRPr lang="pl-PL" sz="1600" dirty="0">
              <a:latin typeface="+mj-lt"/>
            </a:endParaRPr>
          </a:p>
        </p:txBody>
      </p:sp>
      <p:sp>
        <p:nvSpPr>
          <p:cNvPr id="48" name="Oval 7"/>
          <p:cNvSpPr>
            <a:spLocks noChangeArrowheads="1"/>
          </p:cNvSpPr>
          <p:nvPr/>
        </p:nvSpPr>
        <p:spPr bwMode="auto">
          <a:xfrm>
            <a:off x="3997623" y="1292325"/>
            <a:ext cx="152400" cy="152400"/>
          </a:xfrm>
          <a:prstGeom prst="ellipse">
            <a:avLst/>
          </a:prstGeom>
          <a:solidFill>
            <a:srgbClr val="0000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49" name="Oval 8"/>
          <p:cNvSpPr>
            <a:spLocks noChangeArrowheads="1"/>
          </p:cNvSpPr>
          <p:nvPr/>
        </p:nvSpPr>
        <p:spPr bwMode="auto">
          <a:xfrm>
            <a:off x="6817023" y="1292325"/>
            <a:ext cx="152400" cy="152400"/>
          </a:xfrm>
          <a:prstGeom prst="ellipse">
            <a:avLst/>
          </a:prstGeom>
          <a:solidFill>
            <a:srgbClr val="0000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graphicFrame>
        <p:nvGraphicFramePr>
          <p:cNvPr id="50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5535461"/>
              </p:ext>
            </p:extLst>
          </p:nvPr>
        </p:nvGraphicFramePr>
        <p:xfrm>
          <a:off x="3071638" y="1729326"/>
          <a:ext cx="5410200" cy="127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5495" name="Równanie" r:id="rId4" imgW="2705040" imgH="634680" progId="Equation.3">
                  <p:embed/>
                </p:oleObj>
              </mc:Choice>
              <mc:Fallback>
                <p:oleObj name="Równanie" r:id="rId4" imgW="2705040" imgH="634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1638" y="1729326"/>
                        <a:ext cx="5410200" cy="127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" name="Line 5"/>
          <p:cNvSpPr>
            <a:spLocks noChangeShapeType="1"/>
          </p:cNvSpPr>
          <p:nvPr/>
        </p:nvSpPr>
        <p:spPr bwMode="auto">
          <a:xfrm>
            <a:off x="3997623" y="1065312"/>
            <a:ext cx="2895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3490971" y="1370112"/>
            <a:ext cx="11657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dirty="0" smtClean="0"/>
              <a:t>zdarzenie</a:t>
            </a:r>
            <a:endParaRPr lang="pl-PL" dirty="0"/>
          </a:p>
        </p:txBody>
      </p:sp>
      <p:sp>
        <p:nvSpPr>
          <p:cNvPr id="53" name="pole tekstowe 52"/>
          <p:cNvSpPr txBox="1"/>
          <p:nvPr/>
        </p:nvSpPr>
        <p:spPr>
          <a:xfrm>
            <a:off x="6339286" y="1370112"/>
            <a:ext cx="11657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dirty="0" smtClean="0"/>
              <a:t>zdarzenie</a:t>
            </a:r>
            <a:endParaRPr lang="pl-PL" dirty="0"/>
          </a:p>
        </p:txBody>
      </p:sp>
      <p:sp>
        <p:nvSpPr>
          <p:cNvPr id="54" name="Text Box 22"/>
          <p:cNvSpPr txBox="1">
            <a:spLocks noChangeArrowheads="1"/>
          </p:cNvSpPr>
          <p:nvPr/>
        </p:nvSpPr>
        <p:spPr bwMode="auto">
          <a:xfrm>
            <a:off x="218050" y="5756778"/>
            <a:ext cx="765466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 smtClean="0">
                <a:latin typeface="Arial" panose="020B0604020202020204" pitchFamily="34" charset="0"/>
              </a:rPr>
              <a:t>Zastosowanie: czas trwania sesji lub odstęp czasu</a:t>
            </a:r>
            <a:br>
              <a:rPr lang="pl-PL" sz="2000" b="1" dirty="0" smtClean="0">
                <a:latin typeface="Arial" panose="020B0604020202020204" pitchFamily="34" charset="0"/>
              </a:rPr>
            </a:br>
            <a:r>
              <a:rPr lang="pl-PL" sz="2000" b="1" dirty="0" smtClean="0">
                <a:latin typeface="Arial" panose="020B0604020202020204" pitchFamily="34" charset="0"/>
              </a:rPr>
              <a:t>pomiędzy kolejnymi sesjami, czas transmisji bloku informacji</a:t>
            </a:r>
            <a:endParaRPr lang="pl-PL" sz="20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33265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Arial" panose="020B0604020202020204" pitchFamily="34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Arial" panose="020B0604020202020204" pitchFamily="34" charset="0"/>
              </a:rPr>
              <a:t> Papir</a:t>
            </a:r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87" name="Line 15"/>
          <p:cNvSpPr>
            <a:spLocks noChangeShapeType="1"/>
          </p:cNvSpPr>
          <p:nvPr/>
        </p:nvSpPr>
        <p:spPr bwMode="auto">
          <a:xfrm>
            <a:off x="1419523" y="1804078"/>
            <a:ext cx="4762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graphicFrame>
        <p:nvGraphicFramePr>
          <p:cNvPr id="116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586140"/>
              </p:ext>
            </p:extLst>
          </p:nvPr>
        </p:nvGraphicFramePr>
        <p:xfrm>
          <a:off x="5522913" y="2108778"/>
          <a:ext cx="2869920" cy="21333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8512" name="Equation" r:id="rId4" imgW="1434960" imgH="1066680" progId="Equation.3">
                  <p:embed/>
                </p:oleObj>
              </mc:Choice>
              <mc:Fallback>
                <p:oleObj name="Equation" r:id="rId4" imgW="1434960" imgH="106668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22913" y="2108778"/>
                        <a:ext cx="2869920" cy="21333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8" name="Text Box 22"/>
          <p:cNvSpPr txBox="1">
            <a:spLocks noChangeArrowheads="1"/>
          </p:cNvSpPr>
          <p:nvPr/>
        </p:nvSpPr>
        <p:spPr bwMode="auto">
          <a:xfrm>
            <a:off x="200803" y="5988005"/>
            <a:ext cx="818525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 smtClean="0">
                <a:latin typeface="Arial" panose="020B0604020202020204" pitchFamily="34" charset="0"/>
              </a:rPr>
              <a:t>Zastosowanie: modelowanie długości plików w szerokim zakresie</a:t>
            </a:r>
            <a:br>
              <a:rPr lang="pl-PL" sz="2000" b="1" dirty="0" smtClean="0">
                <a:latin typeface="Arial" panose="020B0604020202020204" pitchFamily="34" charset="0"/>
              </a:rPr>
            </a:br>
            <a:r>
              <a:rPr lang="pl-PL" sz="2000" b="1" dirty="0" smtClean="0">
                <a:latin typeface="Arial" panose="020B0604020202020204" pitchFamily="34" charset="0"/>
              </a:rPr>
              <a:t>jej zmienności</a:t>
            </a:r>
            <a:endParaRPr lang="pl-PL" sz="2000" b="1" dirty="0">
              <a:latin typeface="Arial" panose="020B0604020202020204" pitchFamily="34" charset="0"/>
            </a:endParaRPr>
          </a:p>
        </p:txBody>
      </p:sp>
      <p:sp>
        <p:nvSpPr>
          <p:cNvPr id="45" name="Line 15"/>
          <p:cNvSpPr>
            <a:spLocks noChangeShapeType="1"/>
          </p:cNvSpPr>
          <p:nvPr/>
        </p:nvSpPr>
        <p:spPr bwMode="auto">
          <a:xfrm>
            <a:off x="1419523" y="1804078"/>
            <a:ext cx="4762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46" name="Rectangle 18"/>
          <p:cNvSpPr>
            <a:spLocks noChangeArrowheads="1"/>
          </p:cNvSpPr>
          <p:nvPr/>
        </p:nvSpPr>
        <p:spPr bwMode="auto">
          <a:xfrm>
            <a:off x="2278360" y="5661703"/>
            <a:ext cx="8976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dirty="0">
                <a:solidFill>
                  <a:srgbClr val="000000"/>
                </a:solidFill>
                <a:latin typeface="+mj-lt"/>
              </a:rPr>
              <a:t>1</a:t>
            </a:r>
            <a:endParaRPr lang="pl-PL" sz="3200" dirty="0">
              <a:latin typeface="+mj-lt"/>
            </a:endParaRPr>
          </a:p>
        </p:txBody>
      </p:sp>
      <p:sp>
        <p:nvSpPr>
          <p:cNvPr id="47" name="Rectangle 19"/>
          <p:cNvSpPr>
            <a:spLocks noChangeArrowheads="1"/>
          </p:cNvSpPr>
          <p:nvPr/>
        </p:nvSpPr>
        <p:spPr bwMode="auto">
          <a:xfrm>
            <a:off x="3221335" y="5661703"/>
            <a:ext cx="8976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dirty="0">
                <a:solidFill>
                  <a:srgbClr val="000000"/>
                </a:solidFill>
                <a:latin typeface="+mj-lt"/>
              </a:rPr>
              <a:t>2</a:t>
            </a:r>
            <a:endParaRPr lang="pl-PL" sz="3200" dirty="0">
              <a:latin typeface="+mj-lt"/>
            </a:endParaRPr>
          </a:p>
        </p:txBody>
      </p:sp>
      <p:sp>
        <p:nvSpPr>
          <p:cNvPr id="48" name="Rectangle 20"/>
          <p:cNvSpPr>
            <a:spLocks noChangeArrowheads="1"/>
          </p:cNvSpPr>
          <p:nvPr/>
        </p:nvSpPr>
        <p:spPr bwMode="auto">
          <a:xfrm>
            <a:off x="4164310" y="5661703"/>
            <a:ext cx="8976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dirty="0">
                <a:solidFill>
                  <a:srgbClr val="000000"/>
                </a:solidFill>
                <a:latin typeface="+mj-lt"/>
              </a:rPr>
              <a:t>3</a:t>
            </a:r>
            <a:endParaRPr lang="pl-PL" sz="3200" dirty="0">
              <a:latin typeface="+mj-lt"/>
            </a:endParaRPr>
          </a:p>
        </p:txBody>
      </p:sp>
      <p:sp>
        <p:nvSpPr>
          <p:cNvPr id="49" name="Rectangle 21"/>
          <p:cNvSpPr>
            <a:spLocks noChangeArrowheads="1"/>
          </p:cNvSpPr>
          <p:nvPr/>
        </p:nvSpPr>
        <p:spPr bwMode="auto">
          <a:xfrm>
            <a:off x="5107285" y="5661703"/>
            <a:ext cx="8976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dirty="0">
                <a:solidFill>
                  <a:srgbClr val="000000"/>
                </a:solidFill>
                <a:latin typeface="+mj-lt"/>
              </a:rPr>
              <a:t>4</a:t>
            </a:r>
            <a:endParaRPr lang="pl-PL" sz="3200" dirty="0">
              <a:latin typeface="+mj-lt"/>
            </a:endParaRPr>
          </a:p>
        </p:txBody>
      </p:sp>
      <p:sp>
        <p:nvSpPr>
          <p:cNvPr id="50" name="Rectangle 22"/>
          <p:cNvSpPr>
            <a:spLocks noChangeArrowheads="1"/>
          </p:cNvSpPr>
          <p:nvPr/>
        </p:nvSpPr>
        <p:spPr bwMode="auto">
          <a:xfrm>
            <a:off x="6050260" y="5661703"/>
            <a:ext cx="8976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dirty="0">
                <a:solidFill>
                  <a:srgbClr val="000000"/>
                </a:solidFill>
                <a:latin typeface="+mj-lt"/>
              </a:rPr>
              <a:t>5</a:t>
            </a:r>
            <a:endParaRPr lang="pl-PL" sz="3200" dirty="0">
              <a:latin typeface="+mj-lt"/>
            </a:endParaRPr>
          </a:p>
        </p:txBody>
      </p:sp>
      <p:sp>
        <p:nvSpPr>
          <p:cNvPr id="51" name="Rectangle 23"/>
          <p:cNvSpPr>
            <a:spLocks noChangeArrowheads="1"/>
          </p:cNvSpPr>
          <p:nvPr/>
        </p:nvSpPr>
        <p:spPr bwMode="auto">
          <a:xfrm>
            <a:off x="7002760" y="5661703"/>
            <a:ext cx="8976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dirty="0">
                <a:solidFill>
                  <a:srgbClr val="000000"/>
                </a:solidFill>
                <a:latin typeface="+mj-lt"/>
              </a:rPr>
              <a:t>6</a:t>
            </a:r>
            <a:endParaRPr lang="pl-PL" sz="3200" dirty="0">
              <a:latin typeface="+mj-lt"/>
            </a:endParaRPr>
          </a:p>
        </p:txBody>
      </p:sp>
      <p:sp>
        <p:nvSpPr>
          <p:cNvPr id="52" name="Rectangle 24"/>
          <p:cNvSpPr>
            <a:spLocks noChangeArrowheads="1"/>
          </p:cNvSpPr>
          <p:nvPr/>
        </p:nvSpPr>
        <p:spPr bwMode="auto">
          <a:xfrm>
            <a:off x="1259185" y="5556928"/>
            <a:ext cx="8976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dirty="0">
                <a:solidFill>
                  <a:srgbClr val="000000"/>
                </a:solidFill>
                <a:latin typeface="+mj-lt"/>
              </a:rPr>
              <a:t>0</a:t>
            </a:r>
            <a:endParaRPr lang="pl-PL" sz="3200" dirty="0">
              <a:latin typeface="+mj-lt"/>
            </a:endParaRPr>
          </a:p>
        </p:txBody>
      </p:sp>
      <p:sp>
        <p:nvSpPr>
          <p:cNvPr id="53" name="Rectangle 25"/>
          <p:cNvSpPr>
            <a:spLocks noChangeArrowheads="1"/>
          </p:cNvSpPr>
          <p:nvPr/>
        </p:nvSpPr>
        <p:spPr bwMode="auto">
          <a:xfrm>
            <a:off x="975507" y="4804453"/>
            <a:ext cx="40332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pl-PL" sz="1400" dirty="0">
                <a:solidFill>
                  <a:srgbClr val="000000"/>
                </a:solidFill>
                <a:latin typeface="+mj-lt"/>
              </a:rPr>
              <a:t>0.5</a:t>
            </a:r>
            <a:endParaRPr lang="pl-PL" sz="3200" dirty="0">
              <a:latin typeface="+mj-lt"/>
            </a:endParaRPr>
          </a:p>
        </p:txBody>
      </p:sp>
      <p:sp>
        <p:nvSpPr>
          <p:cNvPr id="54" name="Rectangle 26"/>
          <p:cNvSpPr>
            <a:spLocks noChangeArrowheads="1"/>
          </p:cNvSpPr>
          <p:nvPr/>
        </p:nvSpPr>
        <p:spPr bwMode="auto">
          <a:xfrm>
            <a:off x="975507" y="4061503"/>
            <a:ext cx="16132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pl-PL" sz="1400" dirty="0">
                <a:solidFill>
                  <a:srgbClr val="000000"/>
                </a:solidFill>
                <a:latin typeface="+mj-lt"/>
              </a:rPr>
              <a:t>1</a:t>
            </a:r>
            <a:endParaRPr lang="pl-PL" sz="3200" dirty="0">
              <a:latin typeface="+mj-lt"/>
            </a:endParaRPr>
          </a:p>
        </p:txBody>
      </p:sp>
      <p:sp>
        <p:nvSpPr>
          <p:cNvPr id="55" name="Rectangle 27"/>
          <p:cNvSpPr>
            <a:spLocks noChangeArrowheads="1"/>
          </p:cNvSpPr>
          <p:nvPr/>
        </p:nvSpPr>
        <p:spPr bwMode="auto">
          <a:xfrm>
            <a:off x="975507" y="3396674"/>
            <a:ext cx="40332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pl-PL" sz="1400" dirty="0">
                <a:solidFill>
                  <a:srgbClr val="000000"/>
                </a:solidFill>
                <a:latin typeface="+mj-lt"/>
              </a:rPr>
              <a:t>1.5</a:t>
            </a:r>
            <a:endParaRPr lang="pl-PL" sz="3200" dirty="0">
              <a:latin typeface="+mj-lt"/>
            </a:endParaRPr>
          </a:p>
        </p:txBody>
      </p:sp>
      <p:sp>
        <p:nvSpPr>
          <p:cNvPr id="56" name="Rectangle 28"/>
          <p:cNvSpPr>
            <a:spLocks noChangeArrowheads="1"/>
          </p:cNvSpPr>
          <p:nvPr/>
        </p:nvSpPr>
        <p:spPr bwMode="auto">
          <a:xfrm>
            <a:off x="975507" y="2644199"/>
            <a:ext cx="16132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pl-PL" sz="1400" dirty="0">
                <a:solidFill>
                  <a:srgbClr val="000000"/>
                </a:solidFill>
                <a:latin typeface="+mj-lt"/>
              </a:rPr>
              <a:t>2</a:t>
            </a:r>
            <a:endParaRPr lang="pl-PL" sz="3200" dirty="0">
              <a:latin typeface="+mj-lt"/>
            </a:endParaRPr>
          </a:p>
        </p:txBody>
      </p:sp>
      <p:sp>
        <p:nvSpPr>
          <p:cNvPr id="57" name="Rectangle 29"/>
          <p:cNvSpPr>
            <a:spLocks noChangeArrowheads="1"/>
          </p:cNvSpPr>
          <p:nvPr/>
        </p:nvSpPr>
        <p:spPr bwMode="auto">
          <a:xfrm>
            <a:off x="975507" y="1901249"/>
            <a:ext cx="40332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pl-PL" sz="1400" dirty="0">
                <a:solidFill>
                  <a:srgbClr val="000000"/>
                </a:solidFill>
                <a:latin typeface="+mj-lt"/>
              </a:rPr>
              <a:t>2.5</a:t>
            </a:r>
            <a:endParaRPr lang="pl-PL" sz="3200" dirty="0">
              <a:latin typeface="+mj-lt"/>
            </a:endParaRPr>
          </a:p>
        </p:txBody>
      </p:sp>
      <p:sp>
        <p:nvSpPr>
          <p:cNvPr id="58" name="Line 30"/>
          <p:cNvSpPr>
            <a:spLocks noChangeShapeType="1"/>
          </p:cNvSpPr>
          <p:nvPr/>
        </p:nvSpPr>
        <p:spPr bwMode="auto">
          <a:xfrm>
            <a:off x="1403648" y="5606140"/>
            <a:ext cx="5667375" cy="1588"/>
          </a:xfrm>
          <a:prstGeom prst="line">
            <a:avLst/>
          </a:prstGeom>
          <a:noFill/>
          <a:ln w="317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59" name="Line 31"/>
          <p:cNvSpPr>
            <a:spLocks noChangeShapeType="1"/>
          </p:cNvSpPr>
          <p:nvPr/>
        </p:nvSpPr>
        <p:spPr bwMode="auto">
          <a:xfrm flipV="1">
            <a:off x="1402384" y="1129390"/>
            <a:ext cx="2852" cy="4476750"/>
          </a:xfrm>
          <a:prstGeom prst="line">
            <a:avLst/>
          </a:prstGeom>
          <a:noFill/>
          <a:ln w="317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 dirty="0">
              <a:latin typeface="+mj-lt"/>
            </a:endParaRPr>
          </a:p>
        </p:txBody>
      </p:sp>
      <p:sp>
        <p:nvSpPr>
          <p:cNvPr id="62" name="Freeform 34"/>
          <p:cNvSpPr>
            <a:spLocks/>
          </p:cNvSpPr>
          <p:nvPr/>
        </p:nvSpPr>
        <p:spPr bwMode="auto">
          <a:xfrm>
            <a:off x="1403648" y="1129390"/>
            <a:ext cx="5667375" cy="4467225"/>
          </a:xfrm>
          <a:custGeom>
            <a:avLst/>
            <a:gdLst>
              <a:gd name="T0" fmla="*/ 2147483647 w 3570"/>
              <a:gd name="T1" fmla="*/ 2147483647 h 2814"/>
              <a:gd name="T2" fmla="*/ 2147483647 w 3570"/>
              <a:gd name="T3" fmla="*/ 2147483647 h 2814"/>
              <a:gd name="T4" fmla="*/ 2147483647 w 3570"/>
              <a:gd name="T5" fmla="*/ 2147483647 h 2814"/>
              <a:gd name="T6" fmla="*/ 2147483647 w 3570"/>
              <a:gd name="T7" fmla="*/ 2147483647 h 2814"/>
              <a:gd name="T8" fmla="*/ 2147483647 w 3570"/>
              <a:gd name="T9" fmla="*/ 2147483647 h 2814"/>
              <a:gd name="T10" fmla="*/ 2147483647 w 3570"/>
              <a:gd name="T11" fmla="*/ 2147483647 h 2814"/>
              <a:gd name="T12" fmla="*/ 2147483647 w 3570"/>
              <a:gd name="T13" fmla="*/ 2147483647 h 2814"/>
              <a:gd name="T14" fmla="*/ 2147483647 w 3570"/>
              <a:gd name="T15" fmla="*/ 2147483647 h 2814"/>
              <a:gd name="T16" fmla="*/ 2147483647 w 3570"/>
              <a:gd name="T17" fmla="*/ 2147483647 h 2814"/>
              <a:gd name="T18" fmla="*/ 2147483647 w 3570"/>
              <a:gd name="T19" fmla="*/ 2147483647 h 2814"/>
              <a:gd name="T20" fmla="*/ 2147483647 w 3570"/>
              <a:gd name="T21" fmla="*/ 2147483647 h 2814"/>
              <a:gd name="T22" fmla="*/ 2147483647 w 3570"/>
              <a:gd name="T23" fmla="*/ 2147483647 h 2814"/>
              <a:gd name="T24" fmla="*/ 2147483647 w 3570"/>
              <a:gd name="T25" fmla="*/ 2147483647 h 2814"/>
              <a:gd name="T26" fmla="*/ 2147483647 w 3570"/>
              <a:gd name="T27" fmla="*/ 2147483647 h 2814"/>
              <a:gd name="T28" fmla="*/ 2147483647 w 3570"/>
              <a:gd name="T29" fmla="*/ 2147483647 h 2814"/>
              <a:gd name="T30" fmla="*/ 2147483647 w 3570"/>
              <a:gd name="T31" fmla="*/ 2147483647 h 2814"/>
              <a:gd name="T32" fmla="*/ 2147483647 w 3570"/>
              <a:gd name="T33" fmla="*/ 2147483647 h 2814"/>
              <a:gd name="T34" fmla="*/ 2147483647 w 3570"/>
              <a:gd name="T35" fmla="*/ 2147483647 h 2814"/>
              <a:gd name="T36" fmla="*/ 2147483647 w 3570"/>
              <a:gd name="T37" fmla="*/ 2147483647 h 2814"/>
              <a:gd name="T38" fmla="*/ 2147483647 w 3570"/>
              <a:gd name="T39" fmla="*/ 2147483647 h 2814"/>
              <a:gd name="T40" fmla="*/ 2147483647 w 3570"/>
              <a:gd name="T41" fmla="*/ 2147483647 h 2814"/>
              <a:gd name="T42" fmla="*/ 2147483647 w 3570"/>
              <a:gd name="T43" fmla="*/ 2147483647 h 2814"/>
              <a:gd name="T44" fmla="*/ 2147483647 w 3570"/>
              <a:gd name="T45" fmla="*/ 2147483647 h 2814"/>
              <a:gd name="T46" fmla="*/ 2147483647 w 3570"/>
              <a:gd name="T47" fmla="*/ 2147483647 h 2814"/>
              <a:gd name="T48" fmla="*/ 2147483647 w 3570"/>
              <a:gd name="T49" fmla="*/ 2147483647 h 2814"/>
              <a:gd name="T50" fmla="*/ 2147483647 w 3570"/>
              <a:gd name="T51" fmla="*/ 2147483647 h 2814"/>
              <a:gd name="T52" fmla="*/ 2147483647 w 3570"/>
              <a:gd name="T53" fmla="*/ 2147483647 h 2814"/>
              <a:gd name="T54" fmla="*/ 2147483647 w 3570"/>
              <a:gd name="T55" fmla="*/ 2147483647 h 2814"/>
              <a:gd name="T56" fmla="*/ 2147483647 w 3570"/>
              <a:gd name="T57" fmla="*/ 2147483647 h 2814"/>
              <a:gd name="T58" fmla="*/ 2147483647 w 3570"/>
              <a:gd name="T59" fmla="*/ 2147483647 h 2814"/>
              <a:gd name="T60" fmla="*/ 2147483647 w 3570"/>
              <a:gd name="T61" fmla="*/ 2147483647 h 2814"/>
              <a:gd name="T62" fmla="*/ 2147483647 w 3570"/>
              <a:gd name="T63" fmla="*/ 2147483647 h 2814"/>
              <a:gd name="T64" fmla="*/ 2147483647 w 3570"/>
              <a:gd name="T65" fmla="*/ 2147483647 h 2814"/>
              <a:gd name="T66" fmla="*/ 2147483647 w 3570"/>
              <a:gd name="T67" fmla="*/ 2147483647 h 2814"/>
              <a:gd name="T68" fmla="*/ 2147483647 w 3570"/>
              <a:gd name="T69" fmla="*/ 2147483647 h 2814"/>
              <a:gd name="T70" fmla="*/ 2147483647 w 3570"/>
              <a:gd name="T71" fmla="*/ 2147483647 h 2814"/>
              <a:gd name="T72" fmla="*/ 2147483647 w 3570"/>
              <a:gd name="T73" fmla="*/ 2147483647 h 2814"/>
              <a:gd name="T74" fmla="*/ 2147483647 w 3570"/>
              <a:gd name="T75" fmla="*/ 2147483647 h 2814"/>
              <a:gd name="T76" fmla="*/ 2147483647 w 3570"/>
              <a:gd name="T77" fmla="*/ 2147483647 h 2814"/>
              <a:gd name="T78" fmla="*/ 2147483647 w 3570"/>
              <a:gd name="T79" fmla="*/ 2147483647 h 2814"/>
              <a:gd name="T80" fmla="*/ 2147483647 w 3570"/>
              <a:gd name="T81" fmla="*/ 2147483647 h 2814"/>
              <a:gd name="T82" fmla="*/ 2147483647 w 3570"/>
              <a:gd name="T83" fmla="*/ 2147483647 h 2814"/>
              <a:gd name="T84" fmla="*/ 2147483647 w 3570"/>
              <a:gd name="T85" fmla="*/ 2147483647 h 2814"/>
              <a:gd name="T86" fmla="*/ 2147483647 w 3570"/>
              <a:gd name="T87" fmla="*/ 2147483647 h 2814"/>
              <a:gd name="T88" fmla="*/ 2147483647 w 3570"/>
              <a:gd name="T89" fmla="*/ 2147483647 h 2814"/>
              <a:gd name="T90" fmla="*/ 2147483647 w 3570"/>
              <a:gd name="T91" fmla="*/ 2147483647 h 2814"/>
              <a:gd name="T92" fmla="*/ 2147483647 w 3570"/>
              <a:gd name="T93" fmla="*/ 2147483647 h 2814"/>
              <a:gd name="T94" fmla="*/ 2147483647 w 3570"/>
              <a:gd name="T95" fmla="*/ 2147483647 h 2814"/>
              <a:gd name="T96" fmla="*/ 2147483647 w 3570"/>
              <a:gd name="T97" fmla="*/ 2147483647 h 2814"/>
              <a:gd name="T98" fmla="*/ 2147483647 w 3570"/>
              <a:gd name="T99" fmla="*/ 2147483647 h 2814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3570"/>
              <a:gd name="T151" fmla="*/ 0 h 2814"/>
              <a:gd name="T152" fmla="*/ 3570 w 3570"/>
              <a:gd name="T153" fmla="*/ 2814 h 2814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3570" h="2814">
                <a:moveTo>
                  <a:pt x="0" y="0"/>
                </a:moveTo>
                <a:lnTo>
                  <a:pt x="36" y="468"/>
                </a:lnTo>
                <a:lnTo>
                  <a:pt x="72" y="858"/>
                </a:lnTo>
                <a:lnTo>
                  <a:pt x="108" y="1182"/>
                </a:lnTo>
                <a:lnTo>
                  <a:pt x="144" y="1452"/>
                </a:lnTo>
                <a:lnTo>
                  <a:pt x="180" y="1680"/>
                </a:lnTo>
                <a:lnTo>
                  <a:pt x="216" y="1872"/>
                </a:lnTo>
                <a:lnTo>
                  <a:pt x="252" y="2028"/>
                </a:lnTo>
                <a:lnTo>
                  <a:pt x="288" y="2160"/>
                </a:lnTo>
                <a:lnTo>
                  <a:pt x="324" y="2268"/>
                </a:lnTo>
                <a:lnTo>
                  <a:pt x="360" y="2358"/>
                </a:lnTo>
                <a:lnTo>
                  <a:pt x="396" y="2436"/>
                </a:lnTo>
                <a:lnTo>
                  <a:pt x="432" y="2496"/>
                </a:lnTo>
                <a:lnTo>
                  <a:pt x="468" y="2550"/>
                </a:lnTo>
                <a:lnTo>
                  <a:pt x="504" y="2598"/>
                </a:lnTo>
                <a:lnTo>
                  <a:pt x="540" y="2634"/>
                </a:lnTo>
                <a:lnTo>
                  <a:pt x="576" y="2664"/>
                </a:lnTo>
                <a:lnTo>
                  <a:pt x="612" y="2688"/>
                </a:lnTo>
                <a:lnTo>
                  <a:pt x="648" y="2712"/>
                </a:lnTo>
                <a:lnTo>
                  <a:pt x="684" y="2730"/>
                </a:lnTo>
                <a:lnTo>
                  <a:pt x="720" y="2742"/>
                </a:lnTo>
                <a:lnTo>
                  <a:pt x="756" y="2754"/>
                </a:lnTo>
                <a:lnTo>
                  <a:pt x="792" y="2766"/>
                </a:lnTo>
                <a:lnTo>
                  <a:pt x="828" y="2772"/>
                </a:lnTo>
                <a:lnTo>
                  <a:pt x="864" y="2784"/>
                </a:lnTo>
                <a:lnTo>
                  <a:pt x="900" y="2790"/>
                </a:lnTo>
                <a:lnTo>
                  <a:pt x="936" y="2790"/>
                </a:lnTo>
                <a:lnTo>
                  <a:pt x="972" y="2796"/>
                </a:lnTo>
                <a:lnTo>
                  <a:pt x="1008" y="2802"/>
                </a:lnTo>
                <a:lnTo>
                  <a:pt x="1044" y="2802"/>
                </a:lnTo>
                <a:lnTo>
                  <a:pt x="1080" y="2802"/>
                </a:lnTo>
                <a:lnTo>
                  <a:pt x="1116" y="2808"/>
                </a:lnTo>
                <a:lnTo>
                  <a:pt x="1152" y="2808"/>
                </a:lnTo>
                <a:lnTo>
                  <a:pt x="1188" y="2808"/>
                </a:lnTo>
                <a:lnTo>
                  <a:pt x="1224" y="2814"/>
                </a:lnTo>
                <a:lnTo>
                  <a:pt x="1260" y="2814"/>
                </a:lnTo>
                <a:lnTo>
                  <a:pt x="1296" y="2814"/>
                </a:lnTo>
                <a:lnTo>
                  <a:pt x="1332" y="2814"/>
                </a:lnTo>
                <a:lnTo>
                  <a:pt x="1368" y="2814"/>
                </a:lnTo>
                <a:lnTo>
                  <a:pt x="1404" y="2814"/>
                </a:lnTo>
                <a:lnTo>
                  <a:pt x="1440" y="2814"/>
                </a:lnTo>
                <a:lnTo>
                  <a:pt x="1476" y="2814"/>
                </a:lnTo>
                <a:lnTo>
                  <a:pt x="1512" y="2814"/>
                </a:lnTo>
                <a:lnTo>
                  <a:pt x="1548" y="2814"/>
                </a:lnTo>
                <a:lnTo>
                  <a:pt x="1584" y="2814"/>
                </a:lnTo>
                <a:lnTo>
                  <a:pt x="1620" y="2814"/>
                </a:lnTo>
                <a:lnTo>
                  <a:pt x="1656" y="2814"/>
                </a:lnTo>
                <a:lnTo>
                  <a:pt x="1692" y="2814"/>
                </a:lnTo>
                <a:lnTo>
                  <a:pt x="1728" y="2814"/>
                </a:lnTo>
                <a:lnTo>
                  <a:pt x="1764" y="2814"/>
                </a:lnTo>
                <a:lnTo>
                  <a:pt x="1800" y="2814"/>
                </a:lnTo>
                <a:lnTo>
                  <a:pt x="1836" y="2814"/>
                </a:lnTo>
                <a:lnTo>
                  <a:pt x="1872" y="2814"/>
                </a:lnTo>
                <a:lnTo>
                  <a:pt x="1908" y="2814"/>
                </a:lnTo>
                <a:lnTo>
                  <a:pt x="1944" y="2814"/>
                </a:lnTo>
                <a:lnTo>
                  <a:pt x="1980" y="2814"/>
                </a:lnTo>
                <a:lnTo>
                  <a:pt x="2016" y="2814"/>
                </a:lnTo>
                <a:lnTo>
                  <a:pt x="2052" y="2814"/>
                </a:lnTo>
                <a:lnTo>
                  <a:pt x="2088" y="2814"/>
                </a:lnTo>
                <a:lnTo>
                  <a:pt x="2124" y="2814"/>
                </a:lnTo>
                <a:lnTo>
                  <a:pt x="2160" y="2814"/>
                </a:lnTo>
                <a:lnTo>
                  <a:pt x="2196" y="2814"/>
                </a:lnTo>
                <a:lnTo>
                  <a:pt x="2232" y="2814"/>
                </a:lnTo>
                <a:lnTo>
                  <a:pt x="2268" y="2814"/>
                </a:lnTo>
                <a:lnTo>
                  <a:pt x="2304" y="2814"/>
                </a:lnTo>
                <a:lnTo>
                  <a:pt x="2340" y="2814"/>
                </a:lnTo>
                <a:lnTo>
                  <a:pt x="2376" y="2814"/>
                </a:lnTo>
                <a:lnTo>
                  <a:pt x="2412" y="2814"/>
                </a:lnTo>
                <a:lnTo>
                  <a:pt x="2448" y="2814"/>
                </a:lnTo>
                <a:lnTo>
                  <a:pt x="2484" y="2814"/>
                </a:lnTo>
                <a:lnTo>
                  <a:pt x="2520" y="2814"/>
                </a:lnTo>
                <a:lnTo>
                  <a:pt x="2556" y="2814"/>
                </a:lnTo>
                <a:lnTo>
                  <a:pt x="2592" y="2814"/>
                </a:lnTo>
                <a:lnTo>
                  <a:pt x="2628" y="2814"/>
                </a:lnTo>
                <a:lnTo>
                  <a:pt x="2664" y="2814"/>
                </a:lnTo>
                <a:lnTo>
                  <a:pt x="2700" y="2814"/>
                </a:lnTo>
                <a:lnTo>
                  <a:pt x="2736" y="2814"/>
                </a:lnTo>
                <a:lnTo>
                  <a:pt x="2772" y="2814"/>
                </a:lnTo>
                <a:lnTo>
                  <a:pt x="2808" y="2814"/>
                </a:lnTo>
                <a:lnTo>
                  <a:pt x="2844" y="2814"/>
                </a:lnTo>
                <a:lnTo>
                  <a:pt x="2880" y="2814"/>
                </a:lnTo>
                <a:lnTo>
                  <a:pt x="2916" y="2814"/>
                </a:lnTo>
                <a:lnTo>
                  <a:pt x="2952" y="2814"/>
                </a:lnTo>
                <a:lnTo>
                  <a:pt x="2988" y="2814"/>
                </a:lnTo>
                <a:lnTo>
                  <a:pt x="3024" y="2814"/>
                </a:lnTo>
                <a:lnTo>
                  <a:pt x="3060" y="2814"/>
                </a:lnTo>
                <a:lnTo>
                  <a:pt x="3096" y="2814"/>
                </a:lnTo>
                <a:lnTo>
                  <a:pt x="3132" y="2814"/>
                </a:lnTo>
                <a:lnTo>
                  <a:pt x="3168" y="2814"/>
                </a:lnTo>
                <a:lnTo>
                  <a:pt x="3204" y="2814"/>
                </a:lnTo>
                <a:lnTo>
                  <a:pt x="3240" y="2814"/>
                </a:lnTo>
                <a:lnTo>
                  <a:pt x="3276" y="2814"/>
                </a:lnTo>
                <a:lnTo>
                  <a:pt x="3312" y="2814"/>
                </a:lnTo>
                <a:lnTo>
                  <a:pt x="3348" y="2814"/>
                </a:lnTo>
                <a:lnTo>
                  <a:pt x="3384" y="2814"/>
                </a:lnTo>
                <a:lnTo>
                  <a:pt x="3420" y="2814"/>
                </a:lnTo>
                <a:lnTo>
                  <a:pt x="3456" y="2814"/>
                </a:lnTo>
                <a:lnTo>
                  <a:pt x="3492" y="2814"/>
                </a:lnTo>
                <a:lnTo>
                  <a:pt x="3528" y="2814"/>
                </a:lnTo>
                <a:lnTo>
                  <a:pt x="3570" y="2814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63" name="Text Box 35"/>
          <p:cNvSpPr txBox="1">
            <a:spLocks noChangeArrowheads="1"/>
          </p:cNvSpPr>
          <p:nvPr/>
        </p:nvSpPr>
        <p:spPr bwMode="auto">
          <a:xfrm>
            <a:off x="6734362" y="5115338"/>
            <a:ext cx="2760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i="1" dirty="0">
                <a:solidFill>
                  <a:srgbClr val="000000"/>
                </a:solidFill>
                <a:latin typeface="+mj-lt"/>
              </a:rPr>
              <a:t>τ</a:t>
            </a:r>
            <a:endParaRPr lang="pl-PL" sz="1800" i="1" dirty="0">
              <a:latin typeface="+mj-lt"/>
            </a:endParaRPr>
          </a:p>
        </p:txBody>
      </p:sp>
      <p:sp>
        <p:nvSpPr>
          <p:cNvPr id="64" name="Text Box 36"/>
          <p:cNvSpPr txBox="1">
            <a:spLocks noChangeArrowheads="1"/>
          </p:cNvSpPr>
          <p:nvPr/>
        </p:nvSpPr>
        <p:spPr bwMode="auto">
          <a:xfrm>
            <a:off x="1534728" y="1317054"/>
            <a:ext cx="5164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i="1" dirty="0">
                <a:solidFill>
                  <a:srgbClr val="000000"/>
                </a:solidFill>
                <a:latin typeface="+mj-lt"/>
              </a:rPr>
              <a:t>f</a:t>
            </a:r>
            <a:r>
              <a:rPr lang="pl-PL" sz="2000" dirty="0" smtClean="0">
                <a:solidFill>
                  <a:srgbClr val="000000"/>
                </a:solidFill>
                <a:latin typeface="+mj-lt"/>
              </a:rPr>
              <a:t>(</a:t>
            </a:r>
            <a:r>
              <a:rPr lang="pl-PL" sz="2000" i="1" dirty="0" smtClean="0">
                <a:solidFill>
                  <a:srgbClr val="000000"/>
                </a:solidFill>
                <a:latin typeface="+mj-lt"/>
              </a:rPr>
              <a:t>τ</a:t>
            </a:r>
            <a:r>
              <a:rPr lang="pl-PL" sz="2000" dirty="0">
                <a:solidFill>
                  <a:srgbClr val="000000"/>
                </a:solidFill>
                <a:latin typeface="+mj-lt"/>
              </a:rPr>
              <a:t>)</a:t>
            </a:r>
            <a:endParaRPr lang="pl-PL" sz="1800" dirty="0">
              <a:latin typeface="+mj-lt"/>
            </a:endParaRPr>
          </a:p>
        </p:txBody>
      </p:sp>
      <p:sp>
        <p:nvSpPr>
          <p:cNvPr id="82" name="Dowolny kształt 81"/>
          <p:cNvSpPr/>
          <p:nvPr/>
        </p:nvSpPr>
        <p:spPr bwMode="auto">
          <a:xfrm>
            <a:off x="1979712" y="1921478"/>
            <a:ext cx="6276975" cy="2867025"/>
          </a:xfrm>
          <a:custGeom>
            <a:avLst/>
            <a:gdLst>
              <a:gd name="connsiteX0" fmla="*/ 0 w 6276975"/>
              <a:gd name="connsiteY0" fmla="*/ 0 h 2867025"/>
              <a:gd name="connsiteX1" fmla="*/ 314325 w 6276975"/>
              <a:gd name="connsiteY1" fmla="*/ 1238250 h 2867025"/>
              <a:gd name="connsiteX2" fmla="*/ 1381125 w 6276975"/>
              <a:gd name="connsiteY2" fmla="*/ 2219325 h 2867025"/>
              <a:gd name="connsiteX3" fmla="*/ 3362325 w 6276975"/>
              <a:gd name="connsiteY3" fmla="*/ 2714625 h 2867025"/>
              <a:gd name="connsiteX4" fmla="*/ 6276975 w 6276975"/>
              <a:gd name="connsiteY4" fmla="*/ 2867025 h 2867025"/>
              <a:gd name="connsiteX5" fmla="*/ 6276975 w 6276975"/>
              <a:gd name="connsiteY5" fmla="*/ 2867025 h 2867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76975" h="2867025">
                <a:moveTo>
                  <a:pt x="0" y="0"/>
                </a:moveTo>
                <a:cubicBezTo>
                  <a:pt x="42069" y="434181"/>
                  <a:pt x="84138" y="868363"/>
                  <a:pt x="314325" y="1238250"/>
                </a:cubicBezTo>
                <a:cubicBezTo>
                  <a:pt x="544512" y="1608137"/>
                  <a:pt x="873125" y="1973263"/>
                  <a:pt x="1381125" y="2219325"/>
                </a:cubicBezTo>
                <a:cubicBezTo>
                  <a:pt x="1889125" y="2465388"/>
                  <a:pt x="2546350" y="2606675"/>
                  <a:pt x="3362325" y="2714625"/>
                </a:cubicBezTo>
                <a:cubicBezTo>
                  <a:pt x="4178300" y="2822575"/>
                  <a:pt x="6276975" y="2867025"/>
                  <a:pt x="6276975" y="2867025"/>
                </a:cubicBezTo>
                <a:lnTo>
                  <a:pt x="6276975" y="2867025"/>
                </a:lnTo>
              </a:path>
            </a:pathLst>
          </a:custGeom>
          <a:noFill/>
          <a:ln w="2540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3" name="pole tekstowe 82"/>
          <p:cNvSpPr txBox="1"/>
          <p:nvPr/>
        </p:nvSpPr>
        <p:spPr>
          <a:xfrm>
            <a:off x="2003389" y="4642423"/>
            <a:ext cx="1906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latin typeface="Arial" panose="020B0604020202020204" pitchFamily="34" charset="0"/>
              </a:rPr>
              <a:t>r. wykładniczy</a:t>
            </a:r>
            <a:endParaRPr lang="pl-PL" sz="2000" b="1" dirty="0">
              <a:latin typeface="Arial" panose="020B0604020202020204" pitchFamily="34" charset="0"/>
            </a:endParaRPr>
          </a:p>
        </p:txBody>
      </p:sp>
      <p:sp>
        <p:nvSpPr>
          <p:cNvPr id="84" name="pole tekstowe 83"/>
          <p:cNvSpPr txBox="1"/>
          <p:nvPr/>
        </p:nvSpPr>
        <p:spPr>
          <a:xfrm>
            <a:off x="2267744" y="2713566"/>
            <a:ext cx="12092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latin typeface="Arial" panose="020B0604020202020204" pitchFamily="34" charset="0"/>
              </a:rPr>
              <a:t>r. </a:t>
            </a:r>
            <a:r>
              <a:rPr lang="pl-PL" sz="2000" b="1" dirty="0" err="1" smtClean="0">
                <a:latin typeface="Arial" panose="020B0604020202020204" pitchFamily="34" charset="0"/>
              </a:rPr>
              <a:t>Pareto</a:t>
            </a:r>
            <a:endParaRPr lang="pl-PL" sz="2000" b="1" dirty="0">
              <a:latin typeface="Arial" panose="020B0604020202020204" pitchFamily="34" charset="0"/>
            </a:endParaRPr>
          </a:p>
        </p:txBody>
      </p:sp>
      <p:grpSp>
        <p:nvGrpSpPr>
          <p:cNvPr id="37" name="Grupa 36"/>
          <p:cNvGrpSpPr/>
          <p:nvPr/>
        </p:nvGrpSpPr>
        <p:grpSpPr>
          <a:xfrm>
            <a:off x="3859892" y="1102756"/>
            <a:ext cx="1144008" cy="661157"/>
            <a:chOff x="4479591" y="827187"/>
            <a:chExt cx="1144008" cy="661157"/>
          </a:xfrm>
        </p:grpSpPr>
        <p:sp>
          <p:nvSpPr>
            <p:cNvPr id="38" name="Prostokąt 37"/>
            <p:cNvSpPr/>
            <p:nvPr/>
          </p:nvSpPr>
          <p:spPr bwMode="auto">
            <a:xfrm>
              <a:off x="4479591" y="827187"/>
              <a:ext cx="114870" cy="658937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" name="Prostokąt 38"/>
            <p:cNvSpPr/>
            <p:nvPr/>
          </p:nvSpPr>
          <p:spPr bwMode="auto">
            <a:xfrm>
              <a:off x="4593172" y="827187"/>
              <a:ext cx="114870" cy="658937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" name="Prostokąt 39"/>
            <p:cNvSpPr/>
            <p:nvPr/>
          </p:nvSpPr>
          <p:spPr bwMode="auto">
            <a:xfrm>
              <a:off x="4706753" y="827187"/>
              <a:ext cx="114870" cy="658937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" name="Prostokąt 43"/>
            <p:cNvSpPr/>
            <p:nvPr/>
          </p:nvSpPr>
          <p:spPr bwMode="auto">
            <a:xfrm>
              <a:off x="4820334" y="827187"/>
              <a:ext cx="114870" cy="658937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0" name="Prostokąt 59"/>
            <p:cNvSpPr/>
            <p:nvPr/>
          </p:nvSpPr>
          <p:spPr bwMode="auto">
            <a:xfrm>
              <a:off x="4933915" y="827187"/>
              <a:ext cx="114870" cy="658937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1" name="Prostokąt 60"/>
            <p:cNvSpPr/>
            <p:nvPr/>
          </p:nvSpPr>
          <p:spPr bwMode="auto">
            <a:xfrm>
              <a:off x="5054405" y="829407"/>
              <a:ext cx="114870" cy="658937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5" name="Prostokąt 64"/>
            <p:cNvSpPr/>
            <p:nvPr/>
          </p:nvSpPr>
          <p:spPr bwMode="auto">
            <a:xfrm>
              <a:off x="5167986" y="829407"/>
              <a:ext cx="114870" cy="658937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6" name="Prostokąt 65"/>
            <p:cNvSpPr/>
            <p:nvPr/>
          </p:nvSpPr>
          <p:spPr bwMode="auto">
            <a:xfrm>
              <a:off x="5281567" y="829407"/>
              <a:ext cx="114870" cy="658937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7" name="Prostokąt 66"/>
            <p:cNvSpPr/>
            <p:nvPr/>
          </p:nvSpPr>
          <p:spPr bwMode="auto">
            <a:xfrm>
              <a:off x="5395148" y="829407"/>
              <a:ext cx="114870" cy="658937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8" name="Prostokąt 67"/>
            <p:cNvSpPr/>
            <p:nvPr/>
          </p:nvSpPr>
          <p:spPr bwMode="auto">
            <a:xfrm>
              <a:off x="5508729" y="829407"/>
              <a:ext cx="114870" cy="658937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cxnSp>
        <p:nvCxnSpPr>
          <p:cNvPr id="69" name="Łącznik prosty ze strzałką 68"/>
          <p:cNvCxnSpPr/>
          <p:nvPr/>
        </p:nvCxnSpPr>
        <p:spPr bwMode="auto">
          <a:xfrm>
            <a:off x="3859892" y="2049800"/>
            <a:ext cx="1144008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sp>
        <p:nvSpPr>
          <p:cNvPr id="70" name="Text Box 36"/>
          <p:cNvSpPr txBox="1">
            <a:spLocks noChangeArrowheads="1"/>
          </p:cNvSpPr>
          <p:nvPr/>
        </p:nvSpPr>
        <p:spPr bwMode="auto">
          <a:xfrm>
            <a:off x="3756904" y="1980071"/>
            <a:ext cx="155202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200" i="1" dirty="0">
                <a:solidFill>
                  <a:srgbClr val="000000"/>
                </a:solidFill>
                <a:latin typeface="+mj-lt"/>
              </a:rPr>
              <a:t>τ</a:t>
            </a:r>
            <a:r>
              <a:rPr lang="pl-PL" sz="28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pl-PL" dirty="0" smtClean="0">
                <a:solidFill>
                  <a:srgbClr val="000000"/>
                </a:solidFill>
                <a:latin typeface="Arial" panose="020B0604020202020204" pitchFamily="34" charset="0"/>
              </a:rPr>
              <a:t>- </a:t>
            </a:r>
            <a:r>
              <a:rPr lang="pl-PL" sz="2000" dirty="0" smtClean="0">
                <a:solidFill>
                  <a:srgbClr val="000000"/>
                </a:solidFill>
                <a:latin typeface="Arial" panose="020B0604020202020204" pitchFamily="34" charset="0"/>
              </a:rPr>
              <a:t># bajtów</a:t>
            </a:r>
            <a:endParaRPr lang="pl-PL" sz="2000" dirty="0">
              <a:latin typeface="Arial" panose="020B0604020202020204" pitchFamily="34" charset="0"/>
            </a:endParaRPr>
          </a:p>
        </p:txBody>
      </p:sp>
      <p:sp>
        <p:nvSpPr>
          <p:cNvPr id="71" name="pole tekstowe 70"/>
          <p:cNvSpPr txBox="1"/>
          <p:nvPr/>
        </p:nvSpPr>
        <p:spPr>
          <a:xfrm>
            <a:off x="4139643" y="1245635"/>
            <a:ext cx="614011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sz="2000" dirty="0" smtClean="0">
                <a:latin typeface="Arial" panose="020B0604020202020204" pitchFamily="34" charset="0"/>
              </a:rPr>
              <a:t>plik</a:t>
            </a:r>
            <a:endParaRPr lang="pl-PL" sz="2000" dirty="0">
              <a:latin typeface="Arial" panose="020B0604020202020204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8</a:t>
            </a:fld>
            <a:endParaRPr lang="pl-PL"/>
          </a:p>
        </p:txBody>
      </p:sp>
      <p:sp>
        <p:nvSpPr>
          <p:cNvPr id="43" name="Prostokąt 42"/>
          <p:cNvSpPr/>
          <p:nvPr/>
        </p:nvSpPr>
        <p:spPr>
          <a:xfrm>
            <a:off x="253180" y="18001"/>
            <a:ext cx="3371436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none">
            <a:spAutoFit/>
          </a:bodyPr>
          <a:lstStyle/>
          <a:p>
            <a:pPr lvl="0">
              <a:defRPr/>
            </a:pPr>
            <a:r>
              <a:rPr kumimoji="1" lang="pl-PL" sz="3200" b="1" kern="0" dirty="0" smtClean="0">
                <a:latin typeface="+mn-lt"/>
              </a:rPr>
              <a:t>Zmienna losowa</a:t>
            </a:r>
            <a:endParaRPr kumimoji="1" lang="pl-PL" sz="3200" b="1" kern="0" dirty="0">
              <a:latin typeface="+mn-lt"/>
            </a:endParaRPr>
          </a:p>
        </p:txBody>
      </p:sp>
      <p:sp>
        <p:nvSpPr>
          <p:cNvPr id="72" name="Prostokąt 71"/>
          <p:cNvSpPr/>
          <p:nvPr/>
        </p:nvSpPr>
        <p:spPr>
          <a:xfrm>
            <a:off x="176595" y="606170"/>
            <a:ext cx="3798490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6600"/>
                </a:solidFill>
                <a:latin typeface="+mn-lt"/>
              </a:rPr>
              <a:t>Rozkład </a:t>
            </a:r>
            <a:r>
              <a:rPr kumimoji="1" lang="pl-PL" sz="2800" b="1" dirty="0" err="1" smtClean="0">
                <a:solidFill>
                  <a:srgbClr val="006600"/>
                </a:solidFill>
                <a:latin typeface="+mn-lt"/>
              </a:rPr>
              <a:t>Pareto</a:t>
            </a:r>
            <a:endParaRPr kumimoji="1" lang="pl-PL" sz="2800" b="1" dirty="0">
              <a:solidFill>
                <a:srgbClr val="0066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 Box 29"/>
          <p:cNvSpPr txBox="1">
            <a:spLocks noChangeArrowheads="1"/>
          </p:cNvSpPr>
          <p:nvPr/>
        </p:nvSpPr>
        <p:spPr bwMode="auto">
          <a:xfrm>
            <a:off x="152028" y="2984684"/>
            <a:ext cx="556434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600" b="1" dirty="0" smtClean="0">
                <a:latin typeface="Verdana" pitchFamily="34" charset="0"/>
              </a:rPr>
              <a:t>x</a:t>
            </a:r>
            <a:r>
              <a:rPr lang="pl-PL" sz="1600" dirty="0" smtClean="0">
                <a:latin typeface="Arial" panose="020B0604020202020204" pitchFamily="34" charset="0"/>
              </a:rPr>
              <a:t>(</a:t>
            </a:r>
            <a:r>
              <a:rPr lang="pl-PL" sz="1800" i="1" dirty="0" smtClean="0">
                <a:latin typeface="+mj-lt"/>
              </a:rPr>
              <a:t>t </a:t>
            </a:r>
            <a:r>
              <a:rPr lang="pl-PL" sz="1600" i="1" dirty="0" smtClean="0">
                <a:latin typeface="Arial" panose="020B0604020202020204" pitchFamily="34" charset="0"/>
              </a:rPr>
              <a:t>= </a:t>
            </a:r>
            <a:r>
              <a:rPr lang="pl-PL" sz="1600" dirty="0" err="1" smtClean="0">
                <a:latin typeface="Arial" panose="020B0604020202020204" pitchFamily="34" charset="0"/>
              </a:rPr>
              <a:t>const</a:t>
            </a:r>
            <a:r>
              <a:rPr lang="pl-PL" sz="1600" dirty="0" smtClean="0">
                <a:latin typeface="Arial" panose="020B0604020202020204" pitchFamily="34" charset="0"/>
              </a:rPr>
              <a:t>, </a:t>
            </a:r>
            <a:r>
              <a:rPr lang="el-GR" sz="1800" i="1" dirty="0" smtClean="0">
                <a:latin typeface="+mj-lt"/>
                <a:ea typeface="Cambria Math" panose="02040503050406030204" pitchFamily="18" charset="0"/>
              </a:rPr>
              <a:t>ω</a:t>
            </a:r>
            <a:r>
              <a:rPr lang="pl-PL" sz="1800" i="1" dirty="0" smtClean="0">
                <a:latin typeface="+mj-lt"/>
                <a:ea typeface="Cambria Math" panose="02040503050406030204" pitchFamily="18" charset="0"/>
              </a:rPr>
              <a:t> </a:t>
            </a:r>
            <a:r>
              <a:rPr lang="pl-PL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= </a:t>
            </a:r>
            <a:r>
              <a:rPr lang="pl-PL" sz="1600" dirty="0" err="1" smtClean="0">
                <a:latin typeface="Cambria Math" panose="02040503050406030204" pitchFamily="18" charset="0"/>
                <a:ea typeface="Cambria Math" panose="02040503050406030204" pitchFamily="18" charset="0"/>
              </a:rPr>
              <a:t>const</a:t>
            </a:r>
            <a:r>
              <a:rPr lang="pl-PL" sz="1600" dirty="0" smtClean="0">
                <a:latin typeface="Arial" panose="020B0604020202020204" pitchFamily="34" charset="0"/>
              </a:rPr>
              <a:t>)</a:t>
            </a:r>
            <a:r>
              <a:rPr lang="pl-PL" sz="1600" dirty="0">
                <a:latin typeface="Arial" panose="020B0604020202020204" pitchFamily="34" charset="0"/>
              </a:rPr>
              <a:t> </a:t>
            </a:r>
            <a:r>
              <a:rPr lang="pl-PL" sz="1600" dirty="0" smtClean="0">
                <a:latin typeface="Arial" panose="020B0604020202020204" pitchFamily="34" charset="0"/>
              </a:rPr>
              <a:t> – </a:t>
            </a:r>
            <a:r>
              <a:rPr lang="pl-PL" sz="1600" b="1" dirty="0" smtClean="0">
                <a:latin typeface="Arial" panose="020B0604020202020204" pitchFamily="34" charset="0"/>
              </a:rPr>
              <a:t>próbka (liczba)</a:t>
            </a:r>
          </a:p>
          <a:p>
            <a:r>
              <a:rPr lang="pl-PL" sz="1600" b="1" dirty="0" smtClean="0">
                <a:latin typeface="Verdana" pitchFamily="34" charset="0"/>
              </a:rPr>
              <a:t>x</a:t>
            </a:r>
            <a:r>
              <a:rPr lang="pl-PL" sz="1600" dirty="0" smtClean="0">
                <a:latin typeface="Arial" panose="020B0604020202020204" pitchFamily="34" charset="0"/>
              </a:rPr>
              <a:t>(</a:t>
            </a:r>
            <a:r>
              <a:rPr lang="pl-PL" sz="1800" i="1" dirty="0" smtClean="0">
                <a:latin typeface="+mj-lt"/>
              </a:rPr>
              <a:t>t </a:t>
            </a:r>
            <a:r>
              <a:rPr lang="pl-PL" sz="1600" i="1" dirty="0" smtClean="0">
                <a:latin typeface="Arial" panose="020B0604020202020204" pitchFamily="34" charset="0"/>
              </a:rPr>
              <a:t>= </a:t>
            </a:r>
            <a:r>
              <a:rPr lang="pl-PL" sz="1600" dirty="0" err="1" smtClean="0">
                <a:latin typeface="Arial" panose="020B0604020202020204" pitchFamily="34" charset="0"/>
              </a:rPr>
              <a:t>const</a:t>
            </a:r>
            <a:r>
              <a:rPr lang="pl-PL" sz="1600" dirty="0">
                <a:latin typeface="Arial" panose="020B0604020202020204" pitchFamily="34" charset="0"/>
              </a:rPr>
              <a:t>, </a:t>
            </a:r>
            <a:r>
              <a:rPr lang="el-GR" sz="1800" i="1" dirty="0" smtClean="0">
                <a:latin typeface="+mj-lt"/>
                <a:ea typeface="Cambria Math" panose="02040503050406030204" pitchFamily="18" charset="0"/>
              </a:rPr>
              <a:t>ω</a:t>
            </a:r>
            <a:r>
              <a:rPr lang="pl-PL" sz="1800" i="1" dirty="0" smtClean="0">
                <a:latin typeface="+mj-lt"/>
                <a:ea typeface="Cambria Math" panose="02040503050406030204" pitchFamily="18" charset="0"/>
              </a:rPr>
              <a:t> </a:t>
            </a:r>
            <a:r>
              <a:rPr lang="pl-PL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= </a:t>
            </a:r>
            <a:r>
              <a:rPr lang="pl-PL" sz="1600" dirty="0" err="1" smtClean="0">
                <a:latin typeface="Cambria Math" panose="02040503050406030204" pitchFamily="18" charset="0"/>
                <a:ea typeface="Cambria Math" panose="02040503050406030204" pitchFamily="18" charset="0"/>
              </a:rPr>
              <a:t>var</a:t>
            </a:r>
            <a:r>
              <a:rPr lang="pl-PL" sz="1600" dirty="0" smtClean="0">
                <a:latin typeface="Arial" panose="020B0604020202020204" pitchFamily="34" charset="0"/>
              </a:rPr>
              <a:t>) </a:t>
            </a:r>
            <a:r>
              <a:rPr lang="pl-PL" sz="1600" dirty="0">
                <a:latin typeface="Arial" panose="020B0604020202020204" pitchFamily="34" charset="0"/>
              </a:rPr>
              <a:t> </a:t>
            </a:r>
            <a:r>
              <a:rPr lang="pl-PL" sz="1600" dirty="0" smtClean="0">
                <a:latin typeface="Arial" panose="020B0604020202020204" pitchFamily="34" charset="0"/>
              </a:rPr>
              <a:t>   – </a:t>
            </a:r>
            <a:r>
              <a:rPr lang="pl-PL" sz="1600" b="1" dirty="0" smtClean="0">
                <a:latin typeface="Arial" panose="020B0604020202020204" pitchFamily="34" charset="0"/>
              </a:rPr>
              <a:t>zmienna losowa</a:t>
            </a:r>
            <a:endParaRPr lang="pl-PL" sz="1600" b="1" dirty="0">
              <a:latin typeface="Arial" panose="020B0604020202020204" pitchFamily="34" charset="0"/>
            </a:endParaRPr>
          </a:p>
          <a:p>
            <a:r>
              <a:rPr lang="pl-PL" sz="1600" b="1" dirty="0" smtClean="0">
                <a:latin typeface="Verdana" pitchFamily="34" charset="0"/>
              </a:rPr>
              <a:t>x</a:t>
            </a:r>
            <a:r>
              <a:rPr lang="pl-PL" sz="1600" dirty="0" smtClean="0">
                <a:latin typeface="Arial" panose="020B0604020202020204" pitchFamily="34" charset="0"/>
              </a:rPr>
              <a:t>(</a:t>
            </a:r>
            <a:r>
              <a:rPr lang="pl-PL" sz="1800" i="1" dirty="0" smtClean="0">
                <a:latin typeface="+mj-lt"/>
              </a:rPr>
              <a:t>t </a:t>
            </a:r>
            <a:r>
              <a:rPr lang="pl-PL" sz="1600" i="1" dirty="0" smtClean="0">
                <a:latin typeface="Arial" panose="020B0604020202020204" pitchFamily="34" charset="0"/>
              </a:rPr>
              <a:t>= </a:t>
            </a:r>
            <a:r>
              <a:rPr lang="pl-PL" sz="1600" dirty="0" err="1" smtClean="0">
                <a:latin typeface="Arial" panose="020B0604020202020204" pitchFamily="34" charset="0"/>
              </a:rPr>
              <a:t>var</a:t>
            </a:r>
            <a:r>
              <a:rPr lang="pl-PL" sz="1600" dirty="0" smtClean="0">
                <a:latin typeface="Arial" panose="020B0604020202020204" pitchFamily="34" charset="0"/>
              </a:rPr>
              <a:t>, </a:t>
            </a:r>
            <a:r>
              <a:rPr lang="el-GR" sz="1800" i="1" dirty="0" smtClean="0">
                <a:latin typeface="+mj-lt"/>
                <a:ea typeface="Cambria Math" panose="02040503050406030204" pitchFamily="18" charset="0"/>
              </a:rPr>
              <a:t>ω</a:t>
            </a:r>
            <a:r>
              <a:rPr lang="pl-PL" sz="1800" i="1" dirty="0" smtClean="0">
                <a:latin typeface="+mj-lt"/>
                <a:ea typeface="Cambria Math" panose="02040503050406030204" pitchFamily="18" charset="0"/>
              </a:rPr>
              <a:t> </a:t>
            </a:r>
            <a:r>
              <a:rPr lang="pl-PL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= </a:t>
            </a:r>
            <a:r>
              <a:rPr lang="pl-PL" sz="1600" dirty="0" err="1" smtClean="0">
                <a:latin typeface="Cambria Math" panose="02040503050406030204" pitchFamily="18" charset="0"/>
                <a:ea typeface="Cambria Math" panose="02040503050406030204" pitchFamily="18" charset="0"/>
              </a:rPr>
              <a:t>const</a:t>
            </a:r>
            <a:r>
              <a:rPr lang="pl-PL" sz="1600" dirty="0" smtClean="0">
                <a:latin typeface="Arial" panose="020B0604020202020204" pitchFamily="34" charset="0"/>
              </a:rPr>
              <a:t>)      – </a:t>
            </a:r>
            <a:r>
              <a:rPr lang="pl-PL" sz="1600" b="1" dirty="0" smtClean="0">
                <a:latin typeface="Arial" panose="020B0604020202020204" pitchFamily="34" charset="0"/>
              </a:rPr>
              <a:t>realizacja sygnału losowego</a:t>
            </a:r>
            <a:endParaRPr lang="pl-PL" sz="1600" b="1" dirty="0">
              <a:latin typeface="Arial" panose="020B0604020202020204" pitchFamily="34" charset="0"/>
            </a:endParaRPr>
          </a:p>
          <a:p>
            <a:r>
              <a:rPr lang="pl-PL" sz="1600" b="1" dirty="0" smtClean="0">
                <a:latin typeface="Verdana" pitchFamily="34" charset="0"/>
              </a:rPr>
              <a:t>x</a:t>
            </a:r>
            <a:r>
              <a:rPr lang="pl-PL" sz="1600" dirty="0" smtClean="0">
                <a:latin typeface="Arial" panose="020B0604020202020204" pitchFamily="34" charset="0"/>
              </a:rPr>
              <a:t>(</a:t>
            </a:r>
            <a:r>
              <a:rPr lang="pl-PL" sz="1800" i="1" dirty="0" smtClean="0">
                <a:latin typeface="+mj-lt"/>
              </a:rPr>
              <a:t>t </a:t>
            </a:r>
            <a:r>
              <a:rPr lang="pl-PL" sz="1600" dirty="0" smtClean="0">
                <a:latin typeface="Arial" panose="020B0604020202020204" pitchFamily="34" charset="0"/>
              </a:rPr>
              <a:t>= </a:t>
            </a:r>
            <a:r>
              <a:rPr lang="pl-PL" sz="1600" dirty="0" err="1" smtClean="0">
                <a:latin typeface="Arial" panose="020B0604020202020204" pitchFamily="34" charset="0"/>
              </a:rPr>
              <a:t>var</a:t>
            </a:r>
            <a:r>
              <a:rPr lang="pl-PL" sz="1600" dirty="0" smtClean="0">
                <a:latin typeface="Arial" panose="020B0604020202020204" pitchFamily="34" charset="0"/>
              </a:rPr>
              <a:t>, </a:t>
            </a:r>
            <a:r>
              <a:rPr lang="el-GR" sz="1800" i="1" dirty="0" smtClean="0">
                <a:latin typeface="+mj-lt"/>
                <a:ea typeface="Cambria Math" panose="02040503050406030204" pitchFamily="18" charset="0"/>
              </a:rPr>
              <a:t>ω</a:t>
            </a:r>
            <a:r>
              <a:rPr lang="pl-PL" sz="1800" i="1" dirty="0" smtClean="0">
                <a:latin typeface="+mj-lt"/>
                <a:ea typeface="Cambria Math" panose="02040503050406030204" pitchFamily="18" charset="0"/>
              </a:rPr>
              <a:t> </a:t>
            </a:r>
            <a:r>
              <a:rPr lang="pl-PL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= </a:t>
            </a:r>
            <a:r>
              <a:rPr lang="pl-PL" sz="1600" dirty="0" err="1" smtClean="0">
                <a:latin typeface="Cambria Math" panose="02040503050406030204" pitchFamily="18" charset="0"/>
                <a:ea typeface="Cambria Math" panose="02040503050406030204" pitchFamily="18" charset="0"/>
              </a:rPr>
              <a:t>var</a:t>
            </a:r>
            <a:r>
              <a:rPr lang="pl-PL" sz="1600" dirty="0" smtClean="0">
                <a:latin typeface="Arial" panose="020B0604020202020204" pitchFamily="34" charset="0"/>
              </a:rPr>
              <a:t>)</a:t>
            </a:r>
            <a:r>
              <a:rPr lang="pl-PL" sz="1600" dirty="0">
                <a:latin typeface="Arial" panose="020B0604020202020204" pitchFamily="34" charset="0"/>
              </a:rPr>
              <a:t>	</a:t>
            </a:r>
            <a:r>
              <a:rPr lang="pl-PL" sz="1600" dirty="0" smtClean="0">
                <a:latin typeface="Arial" panose="020B0604020202020204" pitchFamily="34" charset="0"/>
              </a:rPr>
              <a:t>      – </a:t>
            </a:r>
            <a:r>
              <a:rPr lang="pl-PL" sz="1600" b="1" dirty="0" smtClean="0">
                <a:latin typeface="Arial" panose="020B0604020202020204" pitchFamily="34" charset="0"/>
              </a:rPr>
              <a:t>sygnał losowy (zbiór realizacji)</a:t>
            </a:r>
            <a:endParaRPr lang="pl-PL" sz="1600" b="1" dirty="0">
              <a:latin typeface="Arial" panose="020B0604020202020204" pitchFamily="34" charset="0"/>
            </a:endParaRPr>
          </a:p>
        </p:txBody>
      </p:sp>
      <p:sp>
        <p:nvSpPr>
          <p:cNvPr id="62" name="Text Box 41"/>
          <p:cNvSpPr txBox="1">
            <a:spLocks noChangeArrowheads="1"/>
          </p:cNvSpPr>
          <p:nvPr/>
        </p:nvSpPr>
        <p:spPr bwMode="auto">
          <a:xfrm>
            <a:off x="7159" y="6405282"/>
            <a:ext cx="680458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2000" b="1" dirty="0" smtClean="0">
                <a:latin typeface="Arial" panose="020B0604020202020204" pitchFamily="34" charset="0"/>
              </a:rPr>
              <a:t>W praktyce posługujemy się prostszą notacją </a:t>
            </a:r>
            <a:r>
              <a:rPr lang="pl-PL" sz="1600" b="1" dirty="0" smtClean="0">
                <a:latin typeface="Verdana" pitchFamily="34" charset="0"/>
              </a:rPr>
              <a:t>x</a:t>
            </a:r>
            <a:r>
              <a:rPr lang="pl-PL" sz="1700" b="1" dirty="0" smtClean="0">
                <a:latin typeface="Arial" panose="020B0604020202020204" pitchFamily="34" charset="0"/>
              </a:rPr>
              <a:t>(</a:t>
            </a:r>
            <a:r>
              <a:rPr lang="pl-PL" sz="2000" b="1" i="1" dirty="0" smtClean="0">
                <a:latin typeface="+mj-lt"/>
              </a:rPr>
              <a:t>t</a:t>
            </a:r>
            <a:r>
              <a:rPr lang="pl-PL" sz="1700" b="1" dirty="0" smtClean="0">
                <a:latin typeface="Arial" panose="020B0604020202020204" pitchFamily="34" charset="0"/>
              </a:rPr>
              <a:t>)</a:t>
            </a:r>
            <a:r>
              <a:rPr lang="pl-PL" sz="1700" b="1" dirty="0" smtClean="0">
                <a:latin typeface="Arial" panose="020B0604020202020204" pitchFamily="34" charset="0"/>
                <a:sym typeface="Symbol" pitchFamily="18" charset="2"/>
              </a:rPr>
              <a:t> </a:t>
            </a:r>
            <a:r>
              <a:rPr lang="pl-PL" sz="2000" b="1" i="1" dirty="0">
                <a:latin typeface="+mj-lt"/>
                <a:cs typeface="Arial" panose="020B0604020202020204" pitchFamily="34" charset="0"/>
              </a:rPr>
              <a:t>x</a:t>
            </a:r>
            <a:r>
              <a:rPr lang="pl-PL" sz="2000" b="1" dirty="0">
                <a:latin typeface="+mj-lt"/>
              </a:rPr>
              <a:t>(</a:t>
            </a:r>
            <a:r>
              <a:rPr lang="pl-PL" sz="2000" b="1" i="1" dirty="0">
                <a:latin typeface="+mj-lt"/>
              </a:rPr>
              <a:t>t</a:t>
            </a:r>
            <a:r>
              <a:rPr lang="pl-PL" sz="2000" b="1" dirty="0" smtClean="0">
                <a:latin typeface="+mj-lt"/>
              </a:rPr>
              <a:t>)</a:t>
            </a:r>
            <a:r>
              <a:rPr lang="pl-PL" sz="1700" b="1" dirty="0" smtClean="0">
                <a:latin typeface="Arial" panose="020B0604020202020204" pitchFamily="34" charset="0"/>
              </a:rPr>
              <a:t>.</a:t>
            </a:r>
            <a:endParaRPr lang="pl-PL" sz="1700" b="1" i="1" dirty="0">
              <a:latin typeface="Arial" panose="020B0604020202020204" pitchFamily="34" charset="0"/>
            </a:endParaRPr>
          </a:p>
        </p:txBody>
      </p:sp>
      <p:grpSp>
        <p:nvGrpSpPr>
          <p:cNvPr id="3" name="Grupa 2"/>
          <p:cNvGrpSpPr/>
          <p:nvPr/>
        </p:nvGrpSpPr>
        <p:grpSpPr>
          <a:xfrm>
            <a:off x="4485747" y="245365"/>
            <a:ext cx="4459594" cy="3648182"/>
            <a:chOff x="4485747" y="245365"/>
            <a:chExt cx="4459594" cy="3648182"/>
          </a:xfrm>
        </p:grpSpPr>
        <p:grpSp>
          <p:nvGrpSpPr>
            <p:cNvPr id="68" name="Grupa 67"/>
            <p:cNvGrpSpPr/>
            <p:nvPr/>
          </p:nvGrpSpPr>
          <p:grpSpPr>
            <a:xfrm>
              <a:off x="6583141" y="245365"/>
              <a:ext cx="2362200" cy="1460500"/>
              <a:chOff x="6629400" y="685800"/>
              <a:chExt cx="2362200" cy="1460500"/>
            </a:xfrm>
          </p:grpSpPr>
          <p:grpSp>
            <p:nvGrpSpPr>
              <p:cNvPr id="69" name="Group 44"/>
              <p:cNvGrpSpPr>
                <a:grpSpLocks/>
              </p:cNvGrpSpPr>
              <p:nvPr/>
            </p:nvGrpSpPr>
            <p:grpSpPr bwMode="auto">
              <a:xfrm>
                <a:off x="6629400" y="685800"/>
                <a:ext cx="2362200" cy="1460500"/>
                <a:chOff x="4176" y="432"/>
                <a:chExt cx="1488" cy="920"/>
              </a:xfrm>
            </p:grpSpPr>
            <p:sp>
              <p:nvSpPr>
                <p:cNvPr id="71" name="Freeform 24"/>
                <p:cNvSpPr>
                  <a:spLocks/>
                </p:cNvSpPr>
                <p:nvPr/>
              </p:nvSpPr>
              <p:spPr bwMode="auto">
                <a:xfrm>
                  <a:off x="4320" y="448"/>
                  <a:ext cx="1104" cy="904"/>
                </a:xfrm>
                <a:custGeom>
                  <a:avLst/>
                  <a:gdLst>
                    <a:gd name="T0" fmla="*/ 0 w 1104"/>
                    <a:gd name="T1" fmla="*/ 608 h 904"/>
                    <a:gd name="T2" fmla="*/ 96 w 1104"/>
                    <a:gd name="T3" fmla="*/ 320 h 904"/>
                    <a:gd name="T4" fmla="*/ 144 w 1104"/>
                    <a:gd name="T5" fmla="*/ 512 h 904"/>
                    <a:gd name="T6" fmla="*/ 192 w 1104"/>
                    <a:gd name="T7" fmla="*/ 128 h 904"/>
                    <a:gd name="T8" fmla="*/ 240 w 1104"/>
                    <a:gd name="T9" fmla="*/ 224 h 904"/>
                    <a:gd name="T10" fmla="*/ 288 w 1104"/>
                    <a:gd name="T11" fmla="*/ 848 h 904"/>
                    <a:gd name="T12" fmla="*/ 336 w 1104"/>
                    <a:gd name="T13" fmla="*/ 560 h 904"/>
                    <a:gd name="T14" fmla="*/ 384 w 1104"/>
                    <a:gd name="T15" fmla="*/ 752 h 904"/>
                    <a:gd name="T16" fmla="*/ 432 w 1104"/>
                    <a:gd name="T17" fmla="*/ 368 h 904"/>
                    <a:gd name="T18" fmla="*/ 480 w 1104"/>
                    <a:gd name="T19" fmla="*/ 512 h 904"/>
                    <a:gd name="T20" fmla="*/ 672 w 1104"/>
                    <a:gd name="T21" fmla="*/ 416 h 904"/>
                    <a:gd name="T22" fmla="*/ 768 w 1104"/>
                    <a:gd name="T23" fmla="*/ 512 h 904"/>
                    <a:gd name="T24" fmla="*/ 864 w 1104"/>
                    <a:gd name="T25" fmla="*/ 752 h 904"/>
                    <a:gd name="T26" fmla="*/ 960 w 1104"/>
                    <a:gd name="T27" fmla="*/ 80 h 904"/>
                    <a:gd name="T28" fmla="*/ 1104 w 1104"/>
                    <a:gd name="T29" fmla="*/ 272 h 904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1104"/>
                    <a:gd name="T46" fmla="*/ 0 h 904"/>
                    <a:gd name="T47" fmla="*/ 1104 w 1104"/>
                    <a:gd name="T48" fmla="*/ 904 h 904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1104" h="904">
                      <a:moveTo>
                        <a:pt x="0" y="608"/>
                      </a:moveTo>
                      <a:cubicBezTo>
                        <a:pt x="36" y="472"/>
                        <a:pt x="72" y="336"/>
                        <a:pt x="96" y="320"/>
                      </a:cubicBezTo>
                      <a:cubicBezTo>
                        <a:pt x="120" y="304"/>
                        <a:pt x="128" y="544"/>
                        <a:pt x="144" y="512"/>
                      </a:cubicBezTo>
                      <a:cubicBezTo>
                        <a:pt x="160" y="480"/>
                        <a:pt x="176" y="176"/>
                        <a:pt x="192" y="128"/>
                      </a:cubicBezTo>
                      <a:cubicBezTo>
                        <a:pt x="208" y="80"/>
                        <a:pt x="224" y="104"/>
                        <a:pt x="240" y="224"/>
                      </a:cubicBezTo>
                      <a:cubicBezTo>
                        <a:pt x="256" y="344"/>
                        <a:pt x="272" y="792"/>
                        <a:pt x="288" y="848"/>
                      </a:cubicBezTo>
                      <a:cubicBezTo>
                        <a:pt x="304" y="904"/>
                        <a:pt x="320" y="576"/>
                        <a:pt x="336" y="560"/>
                      </a:cubicBezTo>
                      <a:cubicBezTo>
                        <a:pt x="352" y="544"/>
                        <a:pt x="368" y="784"/>
                        <a:pt x="384" y="752"/>
                      </a:cubicBezTo>
                      <a:cubicBezTo>
                        <a:pt x="400" y="720"/>
                        <a:pt x="416" y="408"/>
                        <a:pt x="432" y="368"/>
                      </a:cubicBezTo>
                      <a:cubicBezTo>
                        <a:pt x="448" y="328"/>
                        <a:pt x="440" y="504"/>
                        <a:pt x="480" y="512"/>
                      </a:cubicBezTo>
                      <a:cubicBezTo>
                        <a:pt x="520" y="520"/>
                        <a:pt x="624" y="416"/>
                        <a:pt x="672" y="416"/>
                      </a:cubicBezTo>
                      <a:cubicBezTo>
                        <a:pt x="720" y="416"/>
                        <a:pt x="736" y="456"/>
                        <a:pt x="768" y="512"/>
                      </a:cubicBezTo>
                      <a:cubicBezTo>
                        <a:pt x="800" y="568"/>
                        <a:pt x="832" y="824"/>
                        <a:pt x="864" y="752"/>
                      </a:cubicBezTo>
                      <a:cubicBezTo>
                        <a:pt x="896" y="680"/>
                        <a:pt x="920" y="160"/>
                        <a:pt x="960" y="80"/>
                      </a:cubicBezTo>
                      <a:cubicBezTo>
                        <a:pt x="1000" y="0"/>
                        <a:pt x="1052" y="136"/>
                        <a:pt x="1104" y="272"/>
                      </a:cubicBezTo>
                    </a:path>
                  </a:pathLst>
                </a:custGeom>
                <a:noFill/>
                <a:ln w="28575" cmpd="sng">
                  <a:solidFill>
                    <a:srgbClr val="D6009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2" name="Line 25"/>
                <p:cNvSpPr>
                  <a:spLocks noChangeShapeType="1"/>
                </p:cNvSpPr>
                <p:nvPr/>
              </p:nvSpPr>
              <p:spPr bwMode="auto">
                <a:xfrm>
                  <a:off x="4176" y="912"/>
                  <a:ext cx="1488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3" name="Line 26"/>
                <p:cNvSpPr>
                  <a:spLocks noChangeShapeType="1"/>
                </p:cNvSpPr>
                <p:nvPr/>
              </p:nvSpPr>
              <p:spPr bwMode="auto">
                <a:xfrm flipV="1">
                  <a:off x="4224" y="432"/>
                  <a:ext cx="0" cy="86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</p:grpSp>
          <p:sp>
            <p:nvSpPr>
              <p:cNvPr id="70" name="Prostokąt 69"/>
              <p:cNvSpPr/>
              <p:nvPr/>
            </p:nvSpPr>
            <p:spPr>
              <a:xfrm>
                <a:off x="7489781" y="778377"/>
                <a:ext cx="1471878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:r>
                  <a:rPr lang="pl-PL" sz="1800" dirty="0" smtClean="0">
                    <a:latin typeface="+mj-lt"/>
                  </a:rPr>
                  <a:t>realizacja, </a:t>
                </a:r>
                <a:r>
                  <a:rPr lang="el-GR" sz="1800" i="1" dirty="0" smtClean="0">
                    <a:latin typeface="+mj-lt"/>
                    <a:ea typeface="Cambria Math" panose="02040503050406030204" pitchFamily="18" charset="0"/>
                  </a:rPr>
                  <a:t>ω</a:t>
                </a:r>
                <a:r>
                  <a:rPr lang="pl-PL" sz="1800" baseline="-25000" dirty="0" smtClean="0">
                    <a:latin typeface="+mj-lt"/>
                    <a:ea typeface="Cambria Math" panose="02040503050406030204" pitchFamily="18" charset="0"/>
                  </a:rPr>
                  <a:t>1</a:t>
                </a:r>
                <a:r>
                  <a:rPr lang="pl-PL" sz="1800" dirty="0" smtClean="0">
                    <a:latin typeface="+mj-lt"/>
                  </a:rPr>
                  <a:t> </a:t>
                </a:r>
                <a:endParaRPr lang="pl-PL" dirty="0">
                  <a:latin typeface="+mj-lt"/>
                </a:endParaRPr>
              </a:p>
            </p:txBody>
          </p:sp>
        </p:grpSp>
        <p:grpSp>
          <p:nvGrpSpPr>
            <p:cNvPr id="74" name="Grupa 73"/>
            <p:cNvGrpSpPr/>
            <p:nvPr/>
          </p:nvGrpSpPr>
          <p:grpSpPr>
            <a:xfrm>
              <a:off x="6376186" y="2191747"/>
              <a:ext cx="2545158" cy="1701800"/>
              <a:chOff x="6629400" y="2286000"/>
              <a:chExt cx="2545158" cy="1701800"/>
            </a:xfrm>
          </p:grpSpPr>
          <p:grpSp>
            <p:nvGrpSpPr>
              <p:cNvPr id="75" name="Group 33"/>
              <p:cNvGrpSpPr>
                <a:grpSpLocks/>
              </p:cNvGrpSpPr>
              <p:nvPr/>
            </p:nvGrpSpPr>
            <p:grpSpPr bwMode="auto">
              <a:xfrm>
                <a:off x="6629400" y="2286000"/>
                <a:ext cx="2514600" cy="1701800"/>
                <a:chOff x="816" y="1536"/>
                <a:chExt cx="1584" cy="1072"/>
              </a:xfrm>
            </p:grpSpPr>
            <p:sp>
              <p:nvSpPr>
                <p:cNvPr id="77" name="Freeform 30"/>
                <p:cNvSpPr>
                  <a:spLocks/>
                </p:cNvSpPr>
                <p:nvPr/>
              </p:nvSpPr>
              <p:spPr bwMode="auto">
                <a:xfrm>
                  <a:off x="912" y="1608"/>
                  <a:ext cx="1344" cy="1000"/>
                </a:xfrm>
                <a:custGeom>
                  <a:avLst/>
                  <a:gdLst>
                    <a:gd name="T0" fmla="*/ 0 w 1344"/>
                    <a:gd name="T1" fmla="*/ 312 h 1000"/>
                    <a:gd name="T2" fmla="*/ 144 w 1344"/>
                    <a:gd name="T3" fmla="*/ 792 h 1000"/>
                    <a:gd name="T4" fmla="*/ 192 w 1344"/>
                    <a:gd name="T5" fmla="*/ 456 h 1000"/>
                    <a:gd name="T6" fmla="*/ 240 w 1344"/>
                    <a:gd name="T7" fmla="*/ 24 h 1000"/>
                    <a:gd name="T8" fmla="*/ 288 w 1344"/>
                    <a:gd name="T9" fmla="*/ 312 h 1000"/>
                    <a:gd name="T10" fmla="*/ 336 w 1344"/>
                    <a:gd name="T11" fmla="*/ 72 h 1000"/>
                    <a:gd name="T12" fmla="*/ 384 w 1344"/>
                    <a:gd name="T13" fmla="*/ 456 h 1000"/>
                    <a:gd name="T14" fmla="*/ 480 w 1344"/>
                    <a:gd name="T15" fmla="*/ 264 h 1000"/>
                    <a:gd name="T16" fmla="*/ 576 w 1344"/>
                    <a:gd name="T17" fmla="*/ 936 h 1000"/>
                    <a:gd name="T18" fmla="*/ 672 w 1344"/>
                    <a:gd name="T19" fmla="*/ 648 h 1000"/>
                    <a:gd name="T20" fmla="*/ 960 w 1344"/>
                    <a:gd name="T21" fmla="*/ 696 h 1000"/>
                    <a:gd name="T22" fmla="*/ 1104 w 1344"/>
                    <a:gd name="T23" fmla="*/ 360 h 1000"/>
                    <a:gd name="T24" fmla="*/ 1344 w 1344"/>
                    <a:gd name="T25" fmla="*/ 360 h 1000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1344"/>
                    <a:gd name="T40" fmla="*/ 0 h 1000"/>
                    <a:gd name="T41" fmla="*/ 1344 w 1344"/>
                    <a:gd name="T42" fmla="*/ 1000 h 1000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1344" h="1000">
                      <a:moveTo>
                        <a:pt x="0" y="312"/>
                      </a:moveTo>
                      <a:cubicBezTo>
                        <a:pt x="56" y="540"/>
                        <a:pt x="112" y="768"/>
                        <a:pt x="144" y="792"/>
                      </a:cubicBezTo>
                      <a:cubicBezTo>
                        <a:pt x="176" y="816"/>
                        <a:pt x="176" y="584"/>
                        <a:pt x="192" y="456"/>
                      </a:cubicBezTo>
                      <a:cubicBezTo>
                        <a:pt x="208" y="328"/>
                        <a:pt x="224" y="48"/>
                        <a:pt x="240" y="24"/>
                      </a:cubicBezTo>
                      <a:cubicBezTo>
                        <a:pt x="256" y="0"/>
                        <a:pt x="272" y="304"/>
                        <a:pt x="288" y="312"/>
                      </a:cubicBezTo>
                      <a:cubicBezTo>
                        <a:pt x="304" y="320"/>
                        <a:pt x="320" y="48"/>
                        <a:pt x="336" y="72"/>
                      </a:cubicBezTo>
                      <a:cubicBezTo>
                        <a:pt x="352" y="96"/>
                        <a:pt x="360" y="424"/>
                        <a:pt x="384" y="456"/>
                      </a:cubicBezTo>
                      <a:cubicBezTo>
                        <a:pt x="408" y="488"/>
                        <a:pt x="448" y="184"/>
                        <a:pt x="480" y="264"/>
                      </a:cubicBezTo>
                      <a:cubicBezTo>
                        <a:pt x="512" y="344"/>
                        <a:pt x="544" y="872"/>
                        <a:pt x="576" y="936"/>
                      </a:cubicBezTo>
                      <a:cubicBezTo>
                        <a:pt x="608" y="1000"/>
                        <a:pt x="608" y="688"/>
                        <a:pt x="672" y="648"/>
                      </a:cubicBezTo>
                      <a:cubicBezTo>
                        <a:pt x="736" y="608"/>
                        <a:pt x="888" y="744"/>
                        <a:pt x="960" y="696"/>
                      </a:cubicBezTo>
                      <a:cubicBezTo>
                        <a:pt x="1032" y="648"/>
                        <a:pt x="1040" y="416"/>
                        <a:pt x="1104" y="360"/>
                      </a:cubicBezTo>
                      <a:cubicBezTo>
                        <a:pt x="1168" y="304"/>
                        <a:pt x="1256" y="332"/>
                        <a:pt x="1344" y="360"/>
                      </a:cubicBezTo>
                    </a:path>
                  </a:pathLst>
                </a:custGeom>
                <a:noFill/>
                <a:ln w="28575" cmpd="sng">
                  <a:solidFill>
                    <a:srgbClr val="33CC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8" name="Line 31"/>
                <p:cNvSpPr>
                  <a:spLocks noChangeShapeType="1"/>
                </p:cNvSpPr>
                <p:nvPr/>
              </p:nvSpPr>
              <p:spPr bwMode="auto">
                <a:xfrm>
                  <a:off x="816" y="2112"/>
                  <a:ext cx="158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9" name="Line 32"/>
                <p:cNvSpPr>
                  <a:spLocks noChangeShapeType="1"/>
                </p:cNvSpPr>
                <p:nvPr/>
              </p:nvSpPr>
              <p:spPr bwMode="auto">
                <a:xfrm flipV="1">
                  <a:off x="864" y="1536"/>
                  <a:ext cx="0" cy="105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</p:grpSp>
          <p:sp>
            <p:nvSpPr>
              <p:cNvPr id="76" name="Prostokąt 75"/>
              <p:cNvSpPr/>
              <p:nvPr/>
            </p:nvSpPr>
            <p:spPr>
              <a:xfrm>
                <a:off x="7702680" y="2391656"/>
                <a:ext cx="147187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l-PL" sz="1800" dirty="0" smtClean="0">
                    <a:latin typeface="+mj-lt"/>
                  </a:rPr>
                  <a:t>realizacja </a:t>
                </a:r>
                <a:r>
                  <a:rPr lang="pl-PL" sz="1800" dirty="0">
                    <a:latin typeface="+mj-lt"/>
                  </a:rPr>
                  <a:t>, </a:t>
                </a:r>
                <a:r>
                  <a:rPr lang="el-GR" sz="1800" i="1" dirty="0" smtClean="0">
                    <a:latin typeface="+mj-lt"/>
                    <a:ea typeface="Cambria Math" panose="02040503050406030204" pitchFamily="18" charset="0"/>
                  </a:rPr>
                  <a:t>ω</a:t>
                </a:r>
                <a:r>
                  <a:rPr lang="pl-PL" sz="1800" baseline="-25000" dirty="0" smtClean="0">
                    <a:latin typeface="+mj-lt"/>
                    <a:ea typeface="Cambria Math" panose="02040503050406030204" pitchFamily="18" charset="0"/>
                  </a:rPr>
                  <a:t>2</a:t>
                </a:r>
                <a:endParaRPr lang="pl-PL" sz="1800" baseline="-25000" dirty="0">
                  <a:latin typeface="+mj-lt"/>
                </a:endParaRPr>
              </a:p>
            </p:txBody>
          </p:sp>
        </p:grpSp>
        <p:grpSp>
          <p:nvGrpSpPr>
            <p:cNvPr id="80" name="Grupa 79"/>
            <p:cNvGrpSpPr/>
            <p:nvPr/>
          </p:nvGrpSpPr>
          <p:grpSpPr>
            <a:xfrm>
              <a:off x="4485747" y="910662"/>
              <a:ext cx="2514600" cy="2044700"/>
              <a:chOff x="1143000" y="1447800"/>
              <a:chExt cx="2514600" cy="2044700"/>
            </a:xfrm>
          </p:grpSpPr>
          <p:grpSp>
            <p:nvGrpSpPr>
              <p:cNvPr id="81" name="Group 38"/>
              <p:cNvGrpSpPr>
                <a:grpSpLocks/>
              </p:cNvGrpSpPr>
              <p:nvPr/>
            </p:nvGrpSpPr>
            <p:grpSpPr bwMode="auto">
              <a:xfrm>
                <a:off x="1143000" y="1447800"/>
                <a:ext cx="2514600" cy="2044700"/>
                <a:chOff x="672" y="1560"/>
                <a:chExt cx="1584" cy="1288"/>
              </a:xfrm>
            </p:grpSpPr>
            <p:sp>
              <p:nvSpPr>
                <p:cNvPr id="83" name="Freeform 35"/>
                <p:cNvSpPr>
                  <a:spLocks/>
                </p:cNvSpPr>
                <p:nvPr/>
              </p:nvSpPr>
              <p:spPr bwMode="auto">
                <a:xfrm>
                  <a:off x="768" y="1560"/>
                  <a:ext cx="1248" cy="1288"/>
                </a:xfrm>
                <a:custGeom>
                  <a:avLst/>
                  <a:gdLst>
                    <a:gd name="T0" fmla="*/ 0 w 1248"/>
                    <a:gd name="T1" fmla="*/ 840 h 1288"/>
                    <a:gd name="T2" fmla="*/ 48 w 1248"/>
                    <a:gd name="T3" fmla="*/ 744 h 1288"/>
                    <a:gd name="T4" fmla="*/ 96 w 1248"/>
                    <a:gd name="T5" fmla="*/ 744 h 1288"/>
                    <a:gd name="T6" fmla="*/ 144 w 1248"/>
                    <a:gd name="T7" fmla="*/ 936 h 1288"/>
                    <a:gd name="T8" fmla="*/ 192 w 1248"/>
                    <a:gd name="T9" fmla="*/ 792 h 1288"/>
                    <a:gd name="T10" fmla="*/ 288 w 1248"/>
                    <a:gd name="T11" fmla="*/ 936 h 1288"/>
                    <a:gd name="T12" fmla="*/ 336 w 1248"/>
                    <a:gd name="T13" fmla="*/ 648 h 1288"/>
                    <a:gd name="T14" fmla="*/ 384 w 1248"/>
                    <a:gd name="T15" fmla="*/ 744 h 1288"/>
                    <a:gd name="T16" fmla="*/ 528 w 1248"/>
                    <a:gd name="T17" fmla="*/ 504 h 1288"/>
                    <a:gd name="T18" fmla="*/ 576 w 1248"/>
                    <a:gd name="T19" fmla="*/ 1224 h 1288"/>
                    <a:gd name="T20" fmla="*/ 672 w 1248"/>
                    <a:gd name="T21" fmla="*/ 120 h 1288"/>
                    <a:gd name="T22" fmla="*/ 768 w 1248"/>
                    <a:gd name="T23" fmla="*/ 504 h 1288"/>
                    <a:gd name="T24" fmla="*/ 1056 w 1248"/>
                    <a:gd name="T25" fmla="*/ 408 h 1288"/>
                    <a:gd name="T26" fmla="*/ 1248 w 1248"/>
                    <a:gd name="T27" fmla="*/ 936 h 1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1248"/>
                    <a:gd name="T43" fmla="*/ 0 h 1288"/>
                    <a:gd name="T44" fmla="*/ 1248 w 1248"/>
                    <a:gd name="T45" fmla="*/ 1288 h 1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1248" h="1288">
                      <a:moveTo>
                        <a:pt x="0" y="840"/>
                      </a:moveTo>
                      <a:cubicBezTo>
                        <a:pt x="16" y="800"/>
                        <a:pt x="32" y="760"/>
                        <a:pt x="48" y="744"/>
                      </a:cubicBezTo>
                      <a:cubicBezTo>
                        <a:pt x="64" y="728"/>
                        <a:pt x="80" y="712"/>
                        <a:pt x="96" y="744"/>
                      </a:cubicBezTo>
                      <a:cubicBezTo>
                        <a:pt x="112" y="776"/>
                        <a:pt x="128" y="928"/>
                        <a:pt x="144" y="936"/>
                      </a:cubicBezTo>
                      <a:cubicBezTo>
                        <a:pt x="160" y="944"/>
                        <a:pt x="168" y="792"/>
                        <a:pt x="192" y="792"/>
                      </a:cubicBezTo>
                      <a:cubicBezTo>
                        <a:pt x="216" y="792"/>
                        <a:pt x="264" y="960"/>
                        <a:pt x="288" y="936"/>
                      </a:cubicBezTo>
                      <a:cubicBezTo>
                        <a:pt x="312" y="912"/>
                        <a:pt x="320" y="680"/>
                        <a:pt x="336" y="648"/>
                      </a:cubicBezTo>
                      <a:cubicBezTo>
                        <a:pt x="352" y="616"/>
                        <a:pt x="352" y="768"/>
                        <a:pt x="384" y="744"/>
                      </a:cubicBezTo>
                      <a:cubicBezTo>
                        <a:pt x="416" y="720"/>
                        <a:pt x="496" y="424"/>
                        <a:pt x="528" y="504"/>
                      </a:cubicBezTo>
                      <a:cubicBezTo>
                        <a:pt x="560" y="584"/>
                        <a:pt x="552" y="1288"/>
                        <a:pt x="576" y="1224"/>
                      </a:cubicBezTo>
                      <a:cubicBezTo>
                        <a:pt x="600" y="1160"/>
                        <a:pt x="640" y="240"/>
                        <a:pt x="672" y="120"/>
                      </a:cubicBezTo>
                      <a:cubicBezTo>
                        <a:pt x="704" y="0"/>
                        <a:pt x="704" y="456"/>
                        <a:pt x="768" y="504"/>
                      </a:cubicBezTo>
                      <a:cubicBezTo>
                        <a:pt x="832" y="552"/>
                        <a:pt x="976" y="336"/>
                        <a:pt x="1056" y="408"/>
                      </a:cubicBezTo>
                      <a:cubicBezTo>
                        <a:pt x="1136" y="480"/>
                        <a:pt x="1192" y="708"/>
                        <a:pt x="1248" y="936"/>
                      </a:cubicBezTo>
                    </a:path>
                  </a:pathLst>
                </a:custGeom>
                <a:noFill/>
                <a:ln w="28575" cmpd="sng">
                  <a:solidFill>
                    <a:schemeClr val="tx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4" name="Line 36"/>
                <p:cNvSpPr>
                  <a:spLocks noChangeShapeType="1"/>
                </p:cNvSpPr>
                <p:nvPr/>
              </p:nvSpPr>
              <p:spPr bwMode="auto">
                <a:xfrm>
                  <a:off x="672" y="2352"/>
                  <a:ext cx="158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5" name="Line 37"/>
                <p:cNvSpPr>
                  <a:spLocks noChangeShapeType="1"/>
                </p:cNvSpPr>
                <p:nvPr/>
              </p:nvSpPr>
              <p:spPr bwMode="auto">
                <a:xfrm flipV="1">
                  <a:off x="720" y="1680"/>
                  <a:ext cx="0" cy="110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</p:grpSp>
          <p:sp>
            <p:nvSpPr>
              <p:cNvPr id="82" name="Prostokąt 81"/>
              <p:cNvSpPr/>
              <p:nvPr/>
            </p:nvSpPr>
            <p:spPr>
              <a:xfrm>
                <a:off x="1546707" y="1757839"/>
                <a:ext cx="141417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:r>
                  <a:rPr lang="pl-PL" sz="1800" dirty="0" smtClean="0">
                    <a:latin typeface="+mj-lt"/>
                  </a:rPr>
                  <a:t>realizacja, </a:t>
                </a:r>
                <a:r>
                  <a:rPr lang="el-GR" sz="1800" i="1" dirty="0" smtClean="0">
                    <a:latin typeface="+mj-lt"/>
                    <a:ea typeface="Cambria Math" panose="02040503050406030204" pitchFamily="18" charset="0"/>
                  </a:rPr>
                  <a:t>ω</a:t>
                </a:r>
                <a:r>
                  <a:rPr lang="pl-PL" sz="1800" baseline="-25000" dirty="0" smtClean="0">
                    <a:latin typeface="+mj-lt"/>
                    <a:ea typeface="Cambria Math" panose="02040503050406030204" pitchFamily="18" charset="0"/>
                  </a:rPr>
                  <a:t>3</a:t>
                </a:r>
                <a:endParaRPr lang="pl-PL" sz="1800" baseline="-25000" dirty="0">
                  <a:latin typeface="+mj-lt"/>
                </a:endParaRPr>
              </a:p>
            </p:txBody>
          </p:sp>
        </p:grpSp>
      </p:grpSp>
      <p:sp>
        <p:nvSpPr>
          <p:cNvPr id="86" name="pole tekstowe 85"/>
          <p:cNvSpPr txBox="1"/>
          <p:nvPr/>
        </p:nvSpPr>
        <p:spPr>
          <a:xfrm>
            <a:off x="152028" y="745199"/>
            <a:ext cx="4841390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sz="1400" b="1" dirty="0" smtClean="0">
                <a:latin typeface="Arial" panose="020B0604020202020204" pitchFamily="34" charset="0"/>
              </a:rPr>
              <a:t>Losowość sygnału nie polega na pozornie chaotycznej</a:t>
            </a:r>
          </a:p>
          <a:p>
            <a:r>
              <a:rPr lang="pl-PL" sz="1400" b="1" dirty="0">
                <a:latin typeface="Arial" panose="020B0604020202020204" pitchFamily="34" charset="0"/>
              </a:rPr>
              <a:t>z</a:t>
            </a:r>
            <a:r>
              <a:rPr lang="pl-PL" sz="1400" b="1" dirty="0" smtClean="0">
                <a:latin typeface="Arial" panose="020B0604020202020204" pitchFamily="34" charset="0"/>
              </a:rPr>
              <a:t>mienności </a:t>
            </a:r>
            <a:r>
              <a:rPr lang="pl-PL" sz="1400" b="1" i="1" dirty="0" smtClean="0">
                <a:latin typeface="Arial" panose="020B0604020202020204" pitchFamily="34" charset="0"/>
              </a:rPr>
              <a:t>realizacji </a:t>
            </a:r>
            <a:r>
              <a:rPr lang="pl-PL" sz="1400" b="1" dirty="0" smtClean="0">
                <a:latin typeface="Arial" panose="020B0604020202020204" pitchFamily="34" charset="0"/>
              </a:rPr>
              <a:t>dla wybranego obiektu </a:t>
            </a:r>
            <a:r>
              <a:rPr lang="el-GR" sz="1800" b="1" i="1" dirty="0" smtClean="0">
                <a:latin typeface="+mj-lt"/>
                <a:ea typeface="Cambria Math" panose="02040503050406030204" pitchFamily="18" charset="0"/>
              </a:rPr>
              <a:t>ω</a:t>
            </a:r>
            <a:r>
              <a:rPr lang="pl-PL" sz="1400" b="1" dirty="0" smtClean="0">
                <a:latin typeface="Arial" panose="020B0604020202020204" pitchFamily="34" charset="0"/>
              </a:rPr>
              <a:t> .</a:t>
            </a:r>
            <a:endParaRPr lang="pl-PL" sz="1400" b="1" dirty="0">
              <a:latin typeface="Arial" panose="020B0604020202020204" pitchFamily="34" charset="0"/>
            </a:endParaRPr>
          </a:p>
        </p:txBody>
      </p:sp>
      <p:sp>
        <p:nvSpPr>
          <p:cNvPr id="87" name="pole tekstowe 86"/>
          <p:cNvSpPr txBox="1"/>
          <p:nvPr/>
        </p:nvSpPr>
        <p:spPr>
          <a:xfrm>
            <a:off x="163598" y="2153828"/>
            <a:ext cx="4307589" cy="80021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sz="1400" b="1" dirty="0" smtClean="0">
                <a:latin typeface="Arial" panose="020B0604020202020204" pitchFamily="34" charset="0"/>
              </a:rPr>
              <a:t>Losowość sygnału powstaje, gdy obserwujemy</a:t>
            </a:r>
            <a:br>
              <a:rPr lang="pl-PL" sz="1400" b="1" dirty="0" smtClean="0">
                <a:latin typeface="Arial" panose="020B0604020202020204" pitchFamily="34" charset="0"/>
              </a:rPr>
            </a:br>
            <a:r>
              <a:rPr lang="pl-PL" sz="1400" b="1" dirty="0" smtClean="0">
                <a:latin typeface="Arial" panose="020B0604020202020204" pitchFamily="34" charset="0"/>
              </a:rPr>
              <a:t>zbiór (wiązkę, pęczek) </a:t>
            </a:r>
            <a:r>
              <a:rPr lang="pl-PL" sz="1400" b="1" i="1" dirty="0" smtClean="0">
                <a:latin typeface="Arial" panose="020B0604020202020204" pitchFamily="34" charset="0"/>
              </a:rPr>
              <a:t>realizacji</a:t>
            </a:r>
            <a:r>
              <a:rPr lang="pl-PL" sz="1400" b="1" dirty="0" smtClean="0">
                <a:latin typeface="Arial" panose="020B0604020202020204" pitchFamily="34" charset="0"/>
              </a:rPr>
              <a:t> dla wielu</a:t>
            </a:r>
            <a:br>
              <a:rPr lang="pl-PL" sz="1400" b="1" dirty="0" smtClean="0">
                <a:latin typeface="Arial" panose="020B0604020202020204" pitchFamily="34" charset="0"/>
              </a:rPr>
            </a:br>
            <a:r>
              <a:rPr lang="pl-PL" sz="1400" b="1" dirty="0" smtClean="0">
                <a:latin typeface="Arial" panose="020B0604020202020204" pitchFamily="34" charset="0"/>
              </a:rPr>
              <a:t>przypadkowo wybieranych obiektów </a:t>
            </a:r>
            <a:r>
              <a:rPr lang="el-GR" sz="1800" b="1" i="1" dirty="0" smtClean="0">
                <a:latin typeface="+mj-lt"/>
                <a:ea typeface="Cambria Math" panose="02040503050406030204" pitchFamily="18" charset="0"/>
              </a:rPr>
              <a:t>ω</a:t>
            </a:r>
            <a:r>
              <a:rPr lang="pl-PL" sz="1400" b="1" baseline="-25000" dirty="0" smtClean="0">
                <a:latin typeface="+mj-lt"/>
                <a:ea typeface="Cambria Math" panose="02040503050406030204" pitchFamily="18" charset="0"/>
              </a:rPr>
              <a:t>1</a:t>
            </a:r>
            <a:r>
              <a:rPr lang="pl-PL" sz="1400" b="1" dirty="0" smtClean="0">
                <a:latin typeface="+mj-lt"/>
                <a:ea typeface="Cambria Math" panose="02040503050406030204" pitchFamily="18" charset="0"/>
              </a:rPr>
              <a:t>, </a:t>
            </a:r>
            <a:r>
              <a:rPr lang="el-GR" sz="1800" b="1" i="1" dirty="0" smtClean="0">
                <a:latin typeface="+mj-lt"/>
                <a:ea typeface="Cambria Math" panose="02040503050406030204" pitchFamily="18" charset="0"/>
              </a:rPr>
              <a:t>ω</a:t>
            </a:r>
            <a:r>
              <a:rPr lang="pl-PL" sz="1400" b="1" baseline="-25000" dirty="0" smtClean="0">
                <a:latin typeface="+mj-lt"/>
                <a:ea typeface="Cambria Math" panose="02040503050406030204" pitchFamily="18" charset="0"/>
              </a:rPr>
              <a:t>2</a:t>
            </a:r>
            <a:r>
              <a:rPr lang="pl-PL" sz="1400" b="1" dirty="0" smtClean="0">
                <a:latin typeface="+mj-lt"/>
                <a:ea typeface="Cambria Math" panose="02040503050406030204" pitchFamily="18" charset="0"/>
              </a:rPr>
              <a:t>, </a:t>
            </a:r>
            <a:r>
              <a:rPr lang="el-GR" sz="1800" b="1" i="1" dirty="0" smtClean="0">
                <a:latin typeface="+mj-lt"/>
                <a:ea typeface="Cambria Math" panose="02040503050406030204" pitchFamily="18" charset="0"/>
              </a:rPr>
              <a:t>ω</a:t>
            </a:r>
            <a:r>
              <a:rPr lang="pl-PL" sz="1400" b="1" baseline="-25000" dirty="0" smtClean="0">
                <a:latin typeface="+mj-lt"/>
                <a:ea typeface="Cambria Math" panose="02040503050406030204" pitchFamily="18" charset="0"/>
              </a:rPr>
              <a:t>3</a:t>
            </a:r>
            <a:r>
              <a:rPr lang="pl-PL" sz="14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…</a:t>
            </a:r>
            <a:endParaRPr lang="pl-PL" sz="1400" b="1" dirty="0" smtClean="0">
              <a:latin typeface="Arial" panose="020B0604020202020204" pitchFamily="34" charset="0"/>
            </a:endParaRPr>
          </a:p>
        </p:txBody>
      </p:sp>
      <p:sp>
        <p:nvSpPr>
          <p:cNvPr id="88" name="pole tekstowe 87"/>
          <p:cNvSpPr txBox="1"/>
          <p:nvPr/>
        </p:nvSpPr>
        <p:spPr>
          <a:xfrm>
            <a:off x="168117" y="1317303"/>
            <a:ext cx="4243545" cy="80021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sz="1400" b="1" dirty="0" smtClean="0">
                <a:latin typeface="Arial" panose="020B0604020202020204" pitchFamily="34" charset="0"/>
              </a:rPr>
              <a:t>Zaobserwowana </a:t>
            </a:r>
            <a:r>
              <a:rPr lang="pl-PL" sz="1400" b="1" i="1" dirty="0" smtClean="0">
                <a:latin typeface="Arial" panose="020B0604020202020204" pitchFamily="34" charset="0"/>
              </a:rPr>
              <a:t>realizacja</a:t>
            </a:r>
            <a:r>
              <a:rPr lang="pl-PL" sz="1400" b="1" dirty="0" smtClean="0">
                <a:latin typeface="Arial" panose="020B0604020202020204" pitchFamily="34" charset="0"/>
              </a:rPr>
              <a:t> dla wybranego obiektu </a:t>
            </a:r>
            <a:r>
              <a:rPr lang="el-GR" sz="1800" b="1" i="1" dirty="0">
                <a:ea typeface="Cambria Math" panose="02040503050406030204" pitchFamily="18" charset="0"/>
              </a:rPr>
              <a:t>ω</a:t>
            </a:r>
            <a:r>
              <a:rPr lang="el-GR" sz="1400" b="1" i="1" dirty="0">
                <a:ea typeface="Cambria Math" panose="02040503050406030204" pitchFamily="18" charset="0"/>
              </a:rPr>
              <a:t> </a:t>
            </a:r>
            <a:r>
              <a:rPr lang="pl-PL" sz="1400" b="1" i="1" dirty="0" smtClean="0">
                <a:ea typeface="Cambria Math" panose="02040503050406030204" pitchFamily="18" charset="0"/>
              </a:rPr>
              <a:t> </a:t>
            </a:r>
            <a:r>
              <a:rPr lang="pl-PL" sz="1400" b="1" dirty="0" smtClean="0">
                <a:latin typeface="Arial" panose="020B0604020202020204" pitchFamily="34" charset="0"/>
              </a:rPr>
              <a:t>jest sygnałem </a:t>
            </a:r>
            <a:r>
              <a:rPr lang="pl-PL" sz="1400" b="1" i="1" dirty="0" smtClean="0">
                <a:latin typeface="Arial" panose="020B0604020202020204" pitchFamily="34" charset="0"/>
              </a:rPr>
              <a:t>deterministycznym</a:t>
            </a:r>
            <a:r>
              <a:rPr lang="pl-PL" sz="1400" b="1" dirty="0">
                <a:latin typeface="Arial" panose="020B0604020202020204" pitchFamily="34" charset="0"/>
              </a:rPr>
              <a:t> </a:t>
            </a:r>
            <a:r>
              <a:rPr lang="pl-PL" sz="1400" b="1" dirty="0" smtClean="0">
                <a:latin typeface="Arial" panose="020B0604020202020204" pitchFamily="34" charset="0"/>
              </a:rPr>
              <a:t>(energii?, mocy?). </a:t>
            </a:r>
          </a:p>
        </p:txBody>
      </p:sp>
      <p:grpSp>
        <p:nvGrpSpPr>
          <p:cNvPr id="98" name="Grupa 97"/>
          <p:cNvGrpSpPr/>
          <p:nvPr/>
        </p:nvGrpSpPr>
        <p:grpSpPr>
          <a:xfrm>
            <a:off x="253180" y="4255951"/>
            <a:ext cx="5134261" cy="1989889"/>
            <a:chOff x="5867024" y="3821378"/>
            <a:chExt cx="5134261" cy="1989889"/>
          </a:xfrm>
        </p:grpSpPr>
        <p:grpSp>
          <p:nvGrpSpPr>
            <p:cNvPr id="99" name="Grupa 98"/>
            <p:cNvGrpSpPr/>
            <p:nvPr/>
          </p:nvGrpSpPr>
          <p:grpSpPr>
            <a:xfrm>
              <a:off x="5867024" y="3821378"/>
              <a:ext cx="2514600" cy="1989889"/>
              <a:chOff x="3844833" y="1115080"/>
              <a:chExt cx="2514600" cy="1989889"/>
            </a:xfrm>
          </p:grpSpPr>
          <p:sp>
            <p:nvSpPr>
              <p:cNvPr id="101" name="Freeform 30"/>
              <p:cNvSpPr>
                <a:spLocks/>
              </p:cNvSpPr>
              <p:nvPr/>
            </p:nvSpPr>
            <p:spPr bwMode="auto">
              <a:xfrm rot="10800000">
                <a:off x="3997233" y="1517469"/>
                <a:ext cx="2133600" cy="1587500"/>
              </a:xfrm>
              <a:custGeom>
                <a:avLst/>
                <a:gdLst>
                  <a:gd name="T0" fmla="*/ 0 w 1344"/>
                  <a:gd name="T1" fmla="*/ 312 h 1000"/>
                  <a:gd name="T2" fmla="*/ 144 w 1344"/>
                  <a:gd name="T3" fmla="*/ 792 h 1000"/>
                  <a:gd name="T4" fmla="*/ 192 w 1344"/>
                  <a:gd name="T5" fmla="*/ 456 h 1000"/>
                  <a:gd name="T6" fmla="*/ 240 w 1344"/>
                  <a:gd name="T7" fmla="*/ 24 h 1000"/>
                  <a:gd name="T8" fmla="*/ 288 w 1344"/>
                  <a:gd name="T9" fmla="*/ 312 h 1000"/>
                  <a:gd name="T10" fmla="*/ 336 w 1344"/>
                  <a:gd name="T11" fmla="*/ 72 h 1000"/>
                  <a:gd name="T12" fmla="*/ 384 w 1344"/>
                  <a:gd name="T13" fmla="*/ 456 h 1000"/>
                  <a:gd name="T14" fmla="*/ 480 w 1344"/>
                  <a:gd name="T15" fmla="*/ 264 h 1000"/>
                  <a:gd name="T16" fmla="*/ 576 w 1344"/>
                  <a:gd name="T17" fmla="*/ 936 h 1000"/>
                  <a:gd name="T18" fmla="*/ 672 w 1344"/>
                  <a:gd name="T19" fmla="*/ 648 h 1000"/>
                  <a:gd name="T20" fmla="*/ 960 w 1344"/>
                  <a:gd name="T21" fmla="*/ 696 h 1000"/>
                  <a:gd name="T22" fmla="*/ 1104 w 1344"/>
                  <a:gd name="T23" fmla="*/ 360 h 1000"/>
                  <a:gd name="T24" fmla="*/ 1344 w 1344"/>
                  <a:gd name="T25" fmla="*/ 360 h 100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344"/>
                  <a:gd name="T40" fmla="*/ 0 h 1000"/>
                  <a:gd name="T41" fmla="*/ 1344 w 1344"/>
                  <a:gd name="T42" fmla="*/ 1000 h 100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344" h="1000">
                    <a:moveTo>
                      <a:pt x="0" y="312"/>
                    </a:moveTo>
                    <a:cubicBezTo>
                      <a:pt x="56" y="540"/>
                      <a:pt x="112" y="768"/>
                      <a:pt x="144" y="792"/>
                    </a:cubicBezTo>
                    <a:cubicBezTo>
                      <a:pt x="176" y="816"/>
                      <a:pt x="176" y="584"/>
                      <a:pt x="192" y="456"/>
                    </a:cubicBezTo>
                    <a:cubicBezTo>
                      <a:pt x="208" y="328"/>
                      <a:pt x="224" y="48"/>
                      <a:pt x="240" y="24"/>
                    </a:cubicBezTo>
                    <a:cubicBezTo>
                      <a:pt x="256" y="0"/>
                      <a:pt x="272" y="304"/>
                      <a:pt x="288" y="312"/>
                    </a:cubicBezTo>
                    <a:cubicBezTo>
                      <a:pt x="304" y="320"/>
                      <a:pt x="320" y="48"/>
                      <a:pt x="336" y="72"/>
                    </a:cubicBezTo>
                    <a:cubicBezTo>
                      <a:pt x="352" y="96"/>
                      <a:pt x="360" y="424"/>
                      <a:pt x="384" y="456"/>
                    </a:cubicBezTo>
                    <a:cubicBezTo>
                      <a:pt x="408" y="488"/>
                      <a:pt x="448" y="184"/>
                      <a:pt x="480" y="264"/>
                    </a:cubicBezTo>
                    <a:cubicBezTo>
                      <a:pt x="512" y="344"/>
                      <a:pt x="544" y="872"/>
                      <a:pt x="576" y="936"/>
                    </a:cubicBezTo>
                    <a:cubicBezTo>
                      <a:pt x="608" y="1000"/>
                      <a:pt x="608" y="688"/>
                      <a:pt x="672" y="648"/>
                    </a:cubicBezTo>
                    <a:cubicBezTo>
                      <a:pt x="736" y="608"/>
                      <a:pt x="888" y="744"/>
                      <a:pt x="960" y="696"/>
                    </a:cubicBezTo>
                    <a:cubicBezTo>
                      <a:pt x="1032" y="648"/>
                      <a:pt x="1040" y="416"/>
                      <a:pt x="1104" y="360"/>
                    </a:cubicBezTo>
                    <a:cubicBezTo>
                      <a:pt x="1168" y="304"/>
                      <a:pt x="1256" y="332"/>
                      <a:pt x="1344" y="360"/>
                    </a:cubicBez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02" name="Line 31"/>
              <p:cNvSpPr>
                <a:spLocks noChangeShapeType="1"/>
              </p:cNvSpPr>
              <p:nvPr/>
            </p:nvSpPr>
            <p:spPr bwMode="auto">
              <a:xfrm>
                <a:off x="3844833" y="2317569"/>
                <a:ext cx="25146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03" name="Line 32"/>
              <p:cNvSpPr>
                <a:spLocks noChangeShapeType="1"/>
              </p:cNvSpPr>
              <p:nvPr/>
            </p:nvSpPr>
            <p:spPr bwMode="auto">
              <a:xfrm flipV="1">
                <a:off x="3921033" y="1403169"/>
                <a:ext cx="0" cy="16764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04" name="Text Box 46"/>
              <p:cNvSpPr txBox="1">
                <a:spLocks noChangeArrowheads="1"/>
              </p:cNvSpPr>
              <p:nvPr/>
            </p:nvSpPr>
            <p:spPr bwMode="auto">
              <a:xfrm>
                <a:off x="4049096" y="1115080"/>
                <a:ext cx="184731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endParaRPr lang="pl-PL" sz="1600" dirty="0">
                  <a:latin typeface="Arial" panose="020B0604020202020204" pitchFamily="34" charset="0"/>
                </a:endParaRPr>
              </a:p>
            </p:txBody>
          </p:sp>
          <p:grpSp>
            <p:nvGrpSpPr>
              <p:cNvPr id="105" name="Grupa 104"/>
              <p:cNvGrpSpPr/>
              <p:nvPr/>
            </p:nvGrpSpPr>
            <p:grpSpPr>
              <a:xfrm>
                <a:off x="4173657" y="2324102"/>
                <a:ext cx="106953" cy="504056"/>
                <a:chOff x="5753916" y="332656"/>
                <a:chExt cx="106953" cy="504056"/>
              </a:xfrm>
            </p:grpSpPr>
            <p:cxnSp>
              <p:nvCxnSpPr>
                <p:cNvPr id="115" name="Łącznik prosty ze strzałką 114"/>
                <p:cNvCxnSpPr/>
                <p:nvPr/>
              </p:nvCxnSpPr>
              <p:spPr bwMode="auto">
                <a:xfrm>
                  <a:off x="5796136" y="332656"/>
                  <a:ext cx="0" cy="504056"/>
                </a:xfrm>
                <a:prstGeom prst="straightConnector1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rgbClr val="FF0000"/>
                  </a:solidFill>
                  <a:prstDash val="sysDash"/>
                  <a:round/>
                  <a:headEnd type="triangle" w="med" len="med"/>
                  <a:tailEnd type="triangle"/>
                </a:ln>
                <a:effectLst/>
              </p:spPr>
            </p:cxnSp>
            <p:sp>
              <p:nvSpPr>
                <p:cNvPr id="116" name="Elipsa 115"/>
                <p:cNvSpPr/>
                <p:nvPr/>
              </p:nvSpPr>
              <p:spPr bwMode="auto">
                <a:xfrm>
                  <a:off x="5753916" y="531586"/>
                  <a:ext cx="106953" cy="106953"/>
                </a:xfrm>
                <a:prstGeom prst="ellipse">
                  <a:avLst/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106" name="Grupa 105"/>
              <p:cNvGrpSpPr/>
              <p:nvPr/>
            </p:nvGrpSpPr>
            <p:grpSpPr>
              <a:xfrm>
                <a:off x="4648201" y="1752600"/>
                <a:ext cx="106953" cy="504056"/>
                <a:chOff x="5753916" y="332656"/>
                <a:chExt cx="106953" cy="504056"/>
              </a:xfrm>
            </p:grpSpPr>
            <p:cxnSp>
              <p:nvCxnSpPr>
                <p:cNvPr id="113" name="Łącznik prosty ze strzałką 112"/>
                <p:cNvCxnSpPr/>
                <p:nvPr/>
              </p:nvCxnSpPr>
              <p:spPr bwMode="auto">
                <a:xfrm>
                  <a:off x="5796136" y="332656"/>
                  <a:ext cx="0" cy="504056"/>
                </a:xfrm>
                <a:prstGeom prst="straightConnector1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rgbClr val="FF0000"/>
                  </a:solidFill>
                  <a:prstDash val="sysDash"/>
                  <a:round/>
                  <a:headEnd type="triangle" w="med" len="med"/>
                  <a:tailEnd type="triangle"/>
                </a:ln>
                <a:effectLst/>
              </p:spPr>
            </p:cxnSp>
            <p:sp>
              <p:nvSpPr>
                <p:cNvPr id="114" name="Elipsa 113"/>
                <p:cNvSpPr/>
                <p:nvPr/>
              </p:nvSpPr>
              <p:spPr bwMode="auto">
                <a:xfrm>
                  <a:off x="5753916" y="531586"/>
                  <a:ext cx="106953" cy="106953"/>
                </a:xfrm>
                <a:prstGeom prst="ellipse">
                  <a:avLst/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107" name="Grupa 106"/>
              <p:cNvGrpSpPr/>
              <p:nvPr/>
            </p:nvGrpSpPr>
            <p:grpSpPr>
              <a:xfrm>
                <a:off x="5858766" y="1614353"/>
                <a:ext cx="106953" cy="504056"/>
                <a:chOff x="5753916" y="332656"/>
                <a:chExt cx="106953" cy="504056"/>
              </a:xfrm>
            </p:grpSpPr>
            <p:cxnSp>
              <p:nvCxnSpPr>
                <p:cNvPr id="111" name="Łącznik prosty ze strzałką 110"/>
                <p:cNvCxnSpPr/>
                <p:nvPr/>
              </p:nvCxnSpPr>
              <p:spPr bwMode="auto">
                <a:xfrm>
                  <a:off x="5796136" y="332656"/>
                  <a:ext cx="0" cy="504056"/>
                </a:xfrm>
                <a:prstGeom prst="straightConnector1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rgbClr val="FF0000"/>
                  </a:solidFill>
                  <a:prstDash val="sysDash"/>
                  <a:round/>
                  <a:headEnd type="triangle" w="med" len="med"/>
                  <a:tailEnd type="triangle"/>
                </a:ln>
                <a:effectLst/>
              </p:spPr>
            </p:cxnSp>
            <p:sp>
              <p:nvSpPr>
                <p:cNvPr id="112" name="Elipsa 111"/>
                <p:cNvSpPr/>
                <p:nvPr/>
              </p:nvSpPr>
              <p:spPr bwMode="auto">
                <a:xfrm>
                  <a:off x="5753916" y="531586"/>
                  <a:ext cx="106953" cy="106953"/>
                </a:xfrm>
                <a:prstGeom prst="ellipse">
                  <a:avLst/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108" name="Grupa 107"/>
              <p:cNvGrpSpPr/>
              <p:nvPr/>
            </p:nvGrpSpPr>
            <p:grpSpPr>
              <a:xfrm>
                <a:off x="4994368" y="1841634"/>
                <a:ext cx="106953" cy="504056"/>
                <a:chOff x="5753916" y="332656"/>
                <a:chExt cx="106953" cy="504056"/>
              </a:xfrm>
            </p:grpSpPr>
            <p:cxnSp>
              <p:nvCxnSpPr>
                <p:cNvPr id="109" name="Łącznik prosty ze strzałką 108"/>
                <p:cNvCxnSpPr/>
                <p:nvPr/>
              </p:nvCxnSpPr>
              <p:spPr bwMode="auto">
                <a:xfrm>
                  <a:off x="5796136" y="332656"/>
                  <a:ext cx="0" cy="504056"/>
                </a:xfrm>
                <a:prstGeom prst="straightConnector1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rgbClr val="FF0000"/>
                  </a:solidFill>
                  <a:prstDash val="sysDash"/>
                  <a:round/>
                  <a:headEnd type="triangle" w="med" len="med"/>
                  <a:tailEnd type="triangle"/>
                </a:ln>
                <a:effectLst/>
              </p:spPr>
            </p:cxnSp>
            <p:sp>
              <p:nvSpPr>
                <p:cNvPr id="110" name="Elipsa 109"/>
                <p:cNvSpPr/>
                <p:nvPr/>
              </p:nvSpPr>
              <p:spPr bwMode="auto">
                <a:xfrm>
                  <a:off x="5753916" y="531586"/>
                  <a:ext cx="106953" cy="106953"/>
                </a:xfrm>
                <a:prstGeom prst="ellipse">
                  <a:avLst/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100" name="Prostokąt 99"/>
            <p:cNvSpPr/>
            <p:nvPr/>
          </p:nvSpPr>
          <p:spPr>
            <a:xfrm>
              <a:off x="7179405" y="3997977"/>
              <a:ext cx="382188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pl-PL" sz="1600" b="1" dirty="0">
                  <a:latin typeface="Verdana" pitchFamily="34" charset="0"/>
                  <a:ea typeface="Verdana" pitchFamily="34" charset="0"/>
                  <a:cs typeface="Verdana" pitchFamily="34" charset="0"/>
                </a:rPr>
                <a:t>x</a:t>
              </a:r>
              <a:r>
                <a:rPr lang="pl-PL" sz="1600" dirty="0">
                  <a:latin typeface="Arial" panose="020B0604020202020204" pitchFamily="34" charset="0"/>
                </a:rPr>
                <a:t>(</a:t>
              </a:r>
              <a:r>
                <a:rPr lang="pl-PL" sz="1800" i="1" dirty="0">
                  <a:latin typeface="+mj-lt"/>
                </a:rPr>
                <a:t>t</a:t>
              </a:r>
              <a:r>
                <a:rPr lang="pl-PL" sz="1600" dirty="0" smtClean="0">
                  <a:latin typeface="Arial" panose="020B0604020202020204" pitchFamily="34" charset="0"/>
                </a:rPr>
                <a:t>)</a:t>
              </a:r>
              <a:r>
                <a:rPr lang="pl-PL" sz="1600" b="1" dirty="0" smtClean="0">
                  <a:latin typeface="Arial" panose="020B0604020202020204" pitchFamily="34" charset="0"/>
                </a:rPr>
                <a:t> </a:t>
              </a:r>
              <a:r>
                <a:rPr lang="pl-PL" sz="1800" dirty="0" smtClean="0">
                  <a:latin typeface="+mj-lt"/>
                </a:rPr>
                <a:t>– sygnał losowy = zmienna losowa</a:t>
              </a:r>
              <a:br>
                <a:rPr lang="pl-PL" sz="1800" dirty="0" smtClean="0">
                  <a:latin typeface="+mj-lt"/>
                </a:rPr>
              </a:br>
              <a:r>
                <a:rPr lang="pl-PL" sz="1800" dirty="0" smtClean="0">
                  <a:latin typeface="+mj-lt"/>
                </a:rPr>
                <a:t>wędrująca wzdłuż osi czasu</a:t>
              </a:r>
              <a:endParaRPr lang="pl-PL" sz="2000" dirty="0">
                <a:latin typeface="+mj-lt"/>
              </a:endParaRPr>
            </a:p>
          </p:txBody>
        </p:sp>
      </p:grpSp>
      <p:grpSp>
        <p:nvGrpSpPr>
          <p:cNvPr id="8" name="Grupa 7"/>
          <p:cNvGrpSpPr/>
          <p:nvPr/>
        </p:nvGrpSpPr>
        <p:grpSpPr>
          <a:xfrm>
            <a:off x="6563325" y="3962210"/>
            <a:ext cx="2272183" cy="2859236"/>
            <a:chOff x="6563325" y="3962210"/>
            <a:chExt cx="2272183" cy="2859236"/>
          </a:xfrm>
        </p:grpSpPr>
        <p:cxnSp>
          <p:nvCxnSpPr>
            <p:cNvPr id="4" name="Łącznik prosty 3"/>
            <p:cNvCxnSpPr/>
            <p:nvPr/>
          </p:nvCxnSpPr>
          <p:spPr bwMode="auto">
            <a:xfrm>
              <a:off x="7286177" y="4622782"/>
              <a:ext cx="0" cy="1620847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7" name="Grupa 6"/>
            <p:cNvGrpSpPr/>
            <p:nvPr/>
          </p:nvGrpSpPr>
          <p:grpSpPr>
            <a:xfrm>
              <a:off x="6563325" y="3962210"/>
              <a:ext cx="2272183" cy="2859236"/>
              <a:chOff x="6563325" y="3962210"/>
              <a:chExt cx="2272183" cy="2859236"/>
            </a:xfrm>
          </p:grpSpPr>
          <p:grpSp>
            <p:nvGrpSpPr>
              <p:cNvPr id="89" name="Grupa 88"/>
              <p:cNvGrpSpPr/>
              <p:nvPr/>
            </p:nvGrpSpPr>
            <p:grpSpPr>
              <a:xfrm>
                <a:off x="6563325" y="3962210"/>
                <a:ext cx="2272183" cy="2414158"/>
                <a:chOff x="4096995" y="3442953"/>
                <a:chExt cx="2272183" cy="2414158"/>
              </a:xfrm>
            </p:grpSpPr>
            <p:grpSp>
              <p:nvGrpSpPr>
                <p:cNvPr id="90" name="Group 22"/>
                <p:cNvGrpSpPr>
                  <a:grpSpLocks/>
                </p:cNvGrpSpPr>
                <p:nvPr/>
              </p:nvGrpSpPr>
              <p:grpSpPr bwMode="auto">
                <a:xfrm>
                  <a:off x="4096995" y="3937000"/>
                  <a:ext cx="2085847" cy="1920111"/>
                  <a:chOff x="2688" y="2640"/>
                  <a:chExt cx="1587" cy="1461"/>
                </a:xfrm>
              </p:grpSpPr>
              <p:sp>
                <p:nvSpPr>
                  <p:cNvPr id="92" name="Freeform 10"/>
                  <p:cNvSpPr>
                    <a:spLocks/>
                  </p:cNvSpPr>
                  <p:nvPr/>
                </p:nvSpPr>
                <p:spPr bwMode="auto">
                  <a:xfrm>
                    <a:off x="2928" y="2832"/>
                    <a:ext cx="1347" cy="1269"/>
                  </a:xfrm>
                  <a:custGeom>
                    <a:avLst/>
                    <a:gdLst>
                      <a:gd name="T0" fmla="*/ 0 w 1344"/>
                      <a:gd name="T1" fmla="*/ 503 h 1000"/>
                      <a:gd name="T2" fmla="*/ 144 w 1344"/>
                      <a:gd name="T3" fmla="*/ 1275 h 1000"/>
                      <a:gd name="T4" fmla="*/ 192 w 1344"/>
                      <a:gd name="T5" fmla="*/ 735 h 1000"/>
                      <a:gd name="T6" fmla="*/ 242 w 1344"/>
                      <a:gd name="T7" fmla="*/ 38 h 1000"/>
                      <a:gd name="T8" fmla="*/ 290 w 1344"/>
                      <a:gd name="T9" fmla="*/ 503 h 1000"/>
                      <a:gd name="T10" fmla="*/ 338 w 1344"/>
                      <a:gd name="T11" fmla="*/ 115 h 1000"/>
                      <a:gd name="T12" fmla="*/ 386 w 1344"/>
                      <a:gd name="T13" fmla="*/ 735 h 1000"/>
                      <a:gd name="T14" fmla="*/ 482 w 1344"/>
                      <a:gd name="T15" fmla="*/ 425 h 1000"/>
                      <a:gd name="T16" fmla="*/ 578 w 1344"/>
                      <a:gd name="T17" fmla="*/ 1508 h 1000"/>
                      <a:gd name="T18" fmla="*/ 676 w 1344"/>
                      <a:gd name="T19" fmla="*/ 1043 h 1000"/>
                      <a:gd name="T20" fmla="*/ 964 w 1344"/>
                      <a:gd name="T21" fmla="*/ 1121 h 1000"/>
                      <a:gd name="T22" fmla="*/ 1108 w 1344"/>
                      <a:gd name="T23" fmla="*/ 580 h 1000"/>
                      <a:gd name="T24" fmla="*/ 1350 w 1344"/>
                      <a:gd name="T25" fmla="*/ 580 h 1000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w 1344"/>
                      <a:gd name="T40" fmla="*/ 0 h 1000"/>
                      <a:gd name="T41" fmla="*/ 1344 w 1344"/>
                      <a:gd name="T42" fmla="*/ 1000 h 1000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T39" t="T40" r="T41" b="T42"/>
                    <a:pathLst>
                      <a:path w="1344" h="1000">
                        <a:moveTo>
                          <a:pt x="0" y="312"/>
                        </a:moveTo>
                        <a:cubicBezTo>
                          <a:pt x="56" y="540"/>
                          <a:pt x="112" y="768"/>
                          <a:pt x="144" y="792"/>
                        </a:cubicBezTo>
                        <a:cubicBezTo>
                          <a:pt x="176" y="816"/>
                          <a:pt x="176" y="584"/>
                          <a:pt x="192" y="456"/>
                        </a:cubicBezTo>
                        <a:cubicBezTo>
                          <a:pt x="208" y="328"/>
                          <a:pt x="224" y="48"/>
                          <a:pt x="240" y="24"/>
                        </a:cubicBezTo>
                        <a:cubicBezTo>
                          <a:pt x="256" y="0"/>
                          <a:pt x="272" y="304"/>
                          <a:pt x="288" y="312"/>
                        </a:cubicBezTo>
                        <a:cubicBezTo>
                          <a:pt x="304" y="320"/>
                          <a:pt x="320" y="48"/>
                          <a:pt x="336" y="72"/>
                        </a:cubicBezTo>
                        <a:cubicBezTo>
                          <a:pt x="352" y="96"/>
                          <a:pt x="360" y="424"/>
                          <a:pt x="384" y="456"/>
                        </a:cubicBezTo>
                        <a:cubicBezTo>
                          <a:pt x="408" y="488"/>
                          <a:pt x="448" y="184"/>
                          <a:pt x="480" y="264"/>
                        </a:cubicBezTo>
                        <a:cubicBezTo>
                          <a:pt x="512" y="344"/>
                          <a:pt x="544" y="872"/>
                          <a:pt x="576" y="936"/>
                        </a:cubicBezTo>
                        <a:cubicBezTo>
                          <a:pt x="608" y="1000"/>
                          <a:pt x="608" y="688"/>
                          <a:pt x="672" y="648"/>
                        </a:cubicBezTo>
                        <a:cubicBezTo>
                          <a:pt x="736" y="608"/>
                          <a:pt x="888" y="744"/>
                          <a:pt x="960" y="696"/>
                        </a:cubicBezTo>
                        <a:cubicBezTo>
                          <a:pt x="1032" y="648"/>
                          <a:pt x="1040" y="416"/>
                          <a:pt x="1104" y="360"/>
                        </a:cubicBezTo>
                        <a:cubicBezTo>
                          <a:pt x="1168" y="304"/>
                          <a:pt x="1256" y="332"/>
                          <a:pt x="1344" y="360"/>
                        </a:cubicBezTo>
                      </a:path>
                    </a:pathLst>
                  </a:custGeom>
                  <a:noFill/>
                  <a:ln w="28575" cmpd="sng">
                    <a:solidFill>
                      <a:srgbClr val="33CC33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l-PL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93" name="Freeform 15"/>
                  <p:cNvSpPr>
                    <a:spLocks/>
                  </p:cNvSpPr>
                  <p:nvPr/>
                </p:nvSpPr>
                <p:spPr bwMode="auto">
                  <a:xfrm>
                    <a:off x="2832" y="2688"/>
                    <a:ext cx="1177" cy="1270"/>
                  </a:xfrm>
                  <a:custGeom>
                    <a:avLst/>
                    <a:gdLst>
                      <a:gd name="T0" fmla="*/ 0 w 1104"/>
                      <a:gd name="T1" fmla="*/ 1200 h 904"/>
                      <a:gd name="T2" fmla="*/ 109 w 1104"/>
                      <a:gd name="T3" fmla="*/ 632 h 904"/>
                      <a:gd name="T4" fmla="*/ 164 w 1104"/>
                      <a:gd name="T5" fmla="*/ 1010 h 904"/>
                      <a:gd name="T6" fmla="*/ 219 w 1104"/>
                      <a:gd name="T7" fmla="*/ 253 h 904"/>
                      <a:gd name="T8" fmla="*/ 273 w 1104"/>
                      <a:gd name="T9" fmla="*/ 443 h 904"/>
                      <a:gd name="T10" fmla="*/ 327 w 1104"/>
                      <a:gd name="T11" fmla="*/ 1673 h 904"/>
                      <a:gd name="T12" fmla="*/ 382 w 1104"/>
                      <a:gd name="T13" fmla="*/ 1106 h 904"/>
                      <a:gd name="T14" fmla="*/ 436 w 1104"/>
                      <a:gd name="T15" fmla="*/ 1484 h 904"/>
                      <a:gd name="T16" fmla="*/ 491 w 1104"/>
                      <a:gd name="T17" fmla="*/ 726 h 904"/>
                      <a:gd name="T18" fmla="*/ 546 w 1104"/>
                      <a:gd name="T19" fmla="*/ 1010 h 904"/>
                      <a:gd name="T20" fmla="*/ 763 w 1104"/>
                      <a:gd name="T21" fmla="*/ 820 h 904"/>
                      <a:gd name="T22" fmla="*/ 873 w 1104"/>
                      <a:gd name="T23" fmla="*/ 1010 h 904"/>
                      <a:gd name="T24" fmla="*/ 982 w 1104"/>
                      <a:gd name="T25" fmla="*/ 1484 h 904"/>
                      <a:gd name="T26" fmla="*/ 1091 w 1104"/>
                      <a:gd name="T27" fmla="*/ 157 h 904"/>
                      <a:gd name="T28" fmla="*/ 1255 w 1104"/>
                      <a:gd name="T29" fmla="*/ 537 h 904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w 1104"/>
                      <a:gd name="T46" fmla="*/ 0 h 904"/>
                      <a:gd name="T47" fmla="*/ 1104 w 1104"/>
                      <a:gd name="T48" fmla="*/ 904 h 904"/>
                    </a:gdLst>
                    <a:ahLst/>
                    <a:cxnLst>
                      <a:cxn ang="T30">
                        <a:pos x="T0" y="T1"/>
                      </a:cxn>
                      <a:cxn ang="T31">
                        <a:pos x="T2" y="T3"/>
                      </a:cxn>
                      <a:cxn ang="T32">
                        <a:pos x="T4" y="T5"/>
                      </a:cxn>
                      <a:cxn ang="T33">
                        <a:pos x="T6" y="T7"/>
                      </a:cxn>
                      <a:cxn ang="T34">
                        <a:pos x="T8" y="T9"/>
                      </a:cxn>
                      <a:cxn ang="T35">
                        <a:pos x="T10" y="T11"/>
                      </a:cxn>
                      <a:cxn ang="T36">
                        <a:pos x="T12" y="T13"/>
                      </a:cxn>
                      <a:cxn ang="T37">
                        <a:pos x="T14" y="T15"/>
                      </a:cxn>
                      <a:cxn ang="T38">
                        <a:pos x="T16" y="T17"/>
                      </a:cxn>
                      <a:cxn ang="T39">
                        <a:pos x="T18" y="T19"/>
                      </a:cxn>
                      <a:cxn ang="T40">
                        <a:pos x="T20" y="T21"/>
                      </a:cxn>
                      <a:cxn ang="T41">
                        <a:pos x="T22" y="T23"/>
                      </a:cxn>
                      <a:cxn ang="T42">
                        <a:pos x="T24" y="T25"/>
                      </a:cxn>
                      <a:cxn ang="T43">
                        <a:pos x="T26" y="T27"/>
                      </a:cxn>
                      <a:cxn ang="T44">
                        <a:pos x="T28" y="T29"/>
                      </a:cxn>
                    </a:cxnLst>
                    <a:rect l="T45" t="T46" r="T47" b="T48"/>
                    <a:pathLst>
                      <a:path w="1104" h="904">
                        <a:moveTo>
                          <a:pt x="0" y="608"/>
                        </a:moveTo>
                        <a:cubicBezTo>
                          <a:pt x="36" y="472"/>
                          <a:pt x="72" y="336"/>
                          <a:pt x="96" y="320"/>
                        </a:cubicBezTo>
                        <a:cubicBezTo>
                          <a:pt x="120" y="304"/>
                          <a:pt x="128" y="544"/>
                          <a:pt x="144" y="512"/>
                        </a:cubicBezTo>
                        <a:cubicBezTo>
                          <a:pt x="160" y="480"/>
                          <a:pt x="176" y="176"/>
                          <a:pt x="192" y="128"/>
                        </a:cubicBezTo>
                        <a:cubicBezTo>
                          <a:pt x="208" y="80"/>
                          <a:pt x="224" y="104"/>
                          <a:pt x="240" y="224"/>
                        </a:cubicBezTo>
                        <a:cubicBezTo>
                          <a:pt x="256" y="344"/>
                          <a:pt x="272" y="792"/>
                          <a:pt x="288" y="848"/>
                        </a:cubicBezTo>
                        <a:cubicBezTo>
                          <a:pt x="304" y="904"/>
                          <a:pt x="320" y="576"/>
                          <a:pt x="336" y="560"/>
                        </a:cubicBezTo>
                        <a:cubicBezTo>
                          <a:pt x="352" y="544"/>
                          <a:pt x="368" y="784"/>
                          <a:pt x="384" y="752"/>
                        </a:cubicBezTo>
                        <a:cubicBezTo>
                          <a:pt x="400" y="720"/>
                          <a:pt x="416" y="408"/>
                          <a:pt x="432" y="368"/>
                        </a:cubicBezTo>
                        <a:cubicBezTo>
                          <a:pt x="448" y="328"/>
                          <a:pt x="440" y="504"/>
                          <a:pt x="480" y="512"/>
                        </a:cubicBezTo>
                        <a:cubicBezTo>
                          <a:pt x="520" y="520"/>
                          <a:pt x="624" y="416"/>
                          <a:pt x="672" y="416"/>
                        </a:cubicBezTo>
                        <a:cubicBezTo>
                          <a:pt x="720" y="416"/>
                          <a:pt x="736" y="456"/>
                          <a:pt x="768" y="512"/>
                        </a:cubicBezTo>
                        <a:cubicBezTo>
                          <a:pt x="800" y="568"/>
                          <a:pt x="832" y="824"/>
                          <a:pt x="864" y="752"/>
                        </a:cubicBezTo>
                        <a:cubicBezTo>
                          <a:pt x="896" y="680"/>
                          <a:pt x="920" y="160"/>
                          <a:pt x="960" y="80"/>
                        </a:cubicBezTo>
                        <a:cubicBezTo>
                          <a:pt x="1000" y="0"/>
                          <a:pt x="1052" y="136"/>
                          <a:pt x="1104" y="272"/>
                        </a:cubicBezTo>
                      </a:path>
                    </a:pathLst>
                  </a:custGeom>
                  <a:noFill/>
                  <a:ln w="28575" cmpd="sng">
                    <a:solidFill>
                      <a:srgbClr val="D60093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l-PL" dirty="0">
                      <a:latin typeface="Arial" panose="020B0604020202020204" pitchFamily="34" charset="0"/>
                    </a:endParaRPr>
                  </a:p>
                </p:txBody>
              </p:sp>
              <p:grpSp>
                <p:nvGrpSpPr>
                  <p:cNvPr id="94" name="Group 18"/>
                  <p:cNvGrpSpPr>
                    <a:grpSpLocks/>
                  </p:cNvGrpSpPr>
                  <p:nvPr/>
                </p:nvGrpSpPr>
                <p:grpSpPr bwMode="auto">
                  <a:xfrm>
                    <a:off x="2688" y="2640"/>
                    <a:ext cx="1587" cy="1360"/>
                    <a:chOff x="672" y="1560"/>
                    <a:chExt cx="1584" cy="1288"/>
                  </a:xfrm>
                </p:grpSpPr>
                <p:sp>
                  <p:nvSpPr>
                    <p:cNvPr id="95" name="Freeform 19"/>
                    <p:cNvSpPr>
                      <a:spLocks/>
                    </p:cNvSpPr>
                    <p:nvPr/>
                  </p:nvSpPr>
                  <p:spPr bwMode="auto">
                    <a:xfrm>
                      <a:off x="768" y="1560"/>
                      <a:ext cx="1248" cy="1288"/>
                    </a:xfrm>
                    <a:custGeom>
                      <a:avLst/>
                      <a:gdLst>
                        <a:gd name="T0" fmla="*/ 0 w 1248"/>
                        <a:gd name="T1" fmla="*/ 840 h 1288"/>
                        <a:gd name="T2" fmla="*/ 48 w 1248"/>
                        <a:gd name="T3" fmla="*/ 744 h 1288"/>
                        <a:gd name="T4" fmla="*/ 96 w 1248"/>
                        <a:gd name="T5" fmla="*/ 744 h 1288"/>
                        <a:gd name="T6" fmla="*/ 144 w 1248"/>
                        <a:gd name="T7" fmla="*/ 936 h 1288"/>
                        <a:gd name="T8" fmla="*/ 192 w 1248"/>
                        <a:gd name="T9" fmla="*/ 792 h 1288"/>
                        <a:gd name="T10" fmla="*/ 288 w 1248"/>
                        <a:gd name="T11" fmla="*/ 936 h 1288"/>
                        <a:gd name="T12" fmla="*/ 336 w 1248"/>
                        <a:gd name="T13" fmla="*/ 648 h 1288"/>
                        <a:gd name="T14" fmla="*/ 384 w 1248"/>
                        <a:gd name="T15" fmla="*/ 744 h 1288"/>
                        <a:gd name="T16" fmla="*/ 528 w 1248"/>
                        <a:gd name="T17" fmla="*/ 504 h 1288"/>
                        <a:gd name="T18" fmla="*/ 576 w 1248"/>
                        <a:gd name="T19" fmla="*/ 1224 h 1288"/>
                        <a:gd name="T20" fmla="*/ 672 w 1248"/>
                        <a:gd name="T21" fmla="*/ 120 h 1288"/>
                        <a:gd name="T22" fmla="*/ 768 w 1248"/>
                        <a:gd name="T23" fmla="*/ 504 h 1288"/>
                        <a:gd name="T24" fmla="*/ 1056 w 1248"/>
                        <a:gd name="T25" fmla="*/ 408 h 1288"/>
                        <a:gd name="T26" fmla="*/ 1248 w 1248"/>
                        <a:gd name="T27" fmla="*/ 936 h 1288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w 1248"/>
                        <a:gd name="T43" fmla="*/ 0 h 1288"/>
                        <a:gd name="T44" fmla="*/ 1248 w 1248"/>
                        <a:gd name="T45" fmla="*/ 1288 h 1288"/>
                      </a:gdLst>
                      <a:ahLst/>
                      <a:cxnLst>
                        <a:cxn ang="T28">
                          <a:pos x="T0" y="T1"/>
                        </a:cxn>
                        <a:cxn ang="T29">
                          <a:pos x="T2" y="T3"/>
                        </a:cxn>
                        <a:cxn ang="T30">
                          <a:pos x="T4" y="T5"/>
                        </a:cxn>
                        <a:cxn ang="T31">
                          <a:pos x="T6" y="T7"/>
                        </a:cxn>
                        <a:cxn ang="T32">
                          <a:pos x="T8" y="T9"/>
                        </a:cxn>
                        <a:cxn ang="T33">
                          <a:pos x="T10" y="T11"/>
                        </a:cxn>
                        <a:cxn ang="T34">
                          <a:pos x="T12" y="T13"/>
                        </a:cxn>
                        <a:cxn ang="T35">
                          <a:pos x="T14" y="T15"/>
                        </a:cxn>
                        <a:cxn ang="T36">
                          <a:pos x="T16" y="T17"/>
                        </a:cxn>
                        <a:cxn ang="T37">
                          <a:pos x="T18" y="T19"/>
                        </a:cxn>
                        <a:cxn ang="T38">
                          <a:pos x="T20" y="T21"/>
                        </a:cxn>
                        <a:cxn ang="T39">
                          <a:pos x="T22" y="T23"/>
                        </a:cxn>
                        <a:cxn ang="T40">
                          <a:pos x="T24" y="T25"/>
                        </a:cxn>
                        <a:cxn ang="T41">
                          <a:pos x="T26" y="T27"/>
                        </a:cxn>
                      </a:cxnLst>
                      <a:rect l="T42" t="T43" r="T44" b="T45"/>
                      <a:pathLst>
                        <a:path w="1248" h="1288">
                          <a:moveTo>
                            <a:pt x="0" y="840"/>
                          </a:moveTo>
                          <a:cubicBezTo>
                            <a:pt x="16" y="800"/>
                            <a:pt x="32" y="760"/>
                            <a:pt x="48" y="744"/>
                          </a:cubicBezTo>
                          <a:cubicBezTo>
                            <a:pt x="64" y="728"/>
                            <a:pt x="80" y="712"/>
                            <a:pt x="96" y="744"/>
                          </a:cubicBezTo>
                          <a:cubicBezTo>
                            <a:pt x="112" y="776"/>
                            <a:pt x="128" y="928"/>
                            <a:pt x="144" y="936"/>
                          </a:cubicBezTo>
                          <a:cubicBezTo>
                            <a:pt x="160" y="944"/>
                            <a:pt x="168" y="792"/>
                            <a:pt x="192" y="792"/>
                          </a:cubicBezTo>
                          <a:cubicBezTo>
                            <a:pt x="216" y="792"/>
                            <a:pt x="264" y="960"/>
                            <a:pt x="288" y="936"/>
                          </a:cubicBezTo>
                          <a:cubicBezTo>
                            <a:pt x="312" y="912"/>
                            <a:pt x="320" y="680"/>
                            <a:pt x="336" y="648"/>
                          </a:cubicBezTo>
                          <a:cubicBezTo>
                            <a:pt x="352" y="616"/>
                            <a:pt x="352" y="768"/>
                            <a:pt x="384" y="744"/>
                          </a:cubicBezTo>
                          <a:cubicBezTo>
                            <a:pt x="416" y="720"/>
                            <a:pt x="496" y="424"/>
                            <a:pt x="528" y="504"/>
                          </a:cubicBezTo>
                          <a:cubicBezTo>
                            <a:pt x="560" y="584"/>
                            <a:pt x="552" y="1288"/>
                            <a:pt x="576" y="1224"/>
                          </a:cubicBezTo>
                          <a:cubicBezTo>
                            <a:pt x="600" y="1160"/>
                            <a:pt x="640" y="240"/>
                            <a:pt x="672" y="120"/>
                          </a:cubicBezTo>
                          <a:cubicBezTo>
                            <a:pt x="704" y="0"/>
                            <a:pt x="704" y="456"/>
                            <a:pt x="768" y="504"/>
                          </a:cubicBezTo>
                          <a:cubicBezTo>
                            <a:pt x="832" y="552"/>
                            <a:pt x="976" y="336"/>
                            <a:pt x="1056" y="408"/>
                          </a:cubicBezTo>
                          <a:cubicBezTo>
                            <a:pt x="1136" y="480"/>
                            <a:pt x="1192" y="708"/>
                            <a:pt x="1248" y="936"/>
                          </a:cubicBezTo>
                        </a:path>
                      </a:pathLst>
                    </a:custGeom>
                    <a:noFill/>
                    <a:ln w="28575" cmpd="sng">
                      <a:solidFill>
                        <a:srgbClr val="00206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96" name="Line 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72" y="2352"/>
                      <a:ext cx="1584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 type="stealth" w="med" len="med"/>
                    </a:ln>
                  </p:spPr>
                  <p:txBody>
                    <a:bodyPr/>
                    <a:lstStyle/>
                    <a:p>
                      <a:endParaRPr lang="pl-PL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97" name="Line 21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720" y="1680"/>
                      <a:ext cx="0" cy="1104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 type="stealth" w="med" len="med"/>
                    </a:ln>
                  </p:spPr>
                  <p:txBody>
                    <a:bodyPr/>
                    <a:lstStyle/>
                    <a:p>
                      <a:endParaRPr lang="pl-PL" dirty="0">
                        <a:latin typeface="Arial" panose="020B0604020202020204" pitchFamily="34" charset="0"/>
                      </a:endParaRPr>
                    </a:p>
                  </p:txBody>
                </p:sp>
              </p:grpSp>
            </p:grpSp>
            <p:sp>
              <p:nvSpPr>
                <p:cNvPr id="91" name="Prostokąt 90"/>
                <p:cNvSpPr/>
                <p:nvPr/>
              </p:nvSpPr>
              <p:spPr>
                <a:xfrm>
                  <a:off x="4099005" y="3442953"/>
                  <a:ext cx="2270173" cy="64633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pl-PL" sz="1600" b="1" dirty="0">
                      <a:latin typeface="Verdana" pitchFamily="34" charset="0"/>
                      <a:ea typeface="Verdana" pitchFamily="34" charset="0"/>
                      <a:cs typeface="Verdana" pitchFamily="34" charset="0"/>
                    </a:rPr>
                    <a:t>x</a:t>
                  </a:r>
                  <a:r>
                    <a:rPr lang="pl-PL" sz="1600" dirty="0">
                      <a:latin typeface="Arial" panose="020B0604020202020204" pitchFamily="34" charset="0"/>
                    </a:rPr>
                    <a:t>(</a:t>
                  </a:r>
                  <a:r>
                    <a:rPr lang="pl-PL" sz="1800" i="1" dirty="0">
                      <a:latin typeface="+mj-lt"/>
                    </a:rPr>
                    <a:t>t</a:t>
                  </a:r>
                  <a:r>
                    <a:rPr lang="pl-PL" sz="1600" dirty="0" smtClean="0">
                      <a:latin typeface="Arial" panose="020B0604020202020204" pitchFamily="34" charset="0"/>
                    </a:rPr>
                    <a:t>)</a:t>
                  </a:r>
                  <a:r>
                    <a:rPr lang="pl-PL" sz="1600" b="1" dirty="0" smtClean="0">
                      <a:latin typeface="Arial" panose="020B0604020202020204" pitchFamily="34" charset="0"/>
                    </a:rPr>
                    <a:t> </a:t>
                  </a:r>
                  <a:r>
                    <a:rPr lang="pl-PL" sz="1800" dirty="0" smtClean="0">
                      <a:latin typeface="+mj-lt"/>
                    </a:rPr>
                    <a:t>– sygnał losowy =</a:t>
                  </a:r>
                  <a:br>
                    <a:rPr lang="pl-PL" sz="1800" dirty="0" smtClean="0">
                      <a:latin typeface="+mj-lt"/>
                    </a:rPr>
                  </a:br>
                  <a:r>
                    <a:rPr lang="pl-PL" sz="1800" dirty="0" smtClean="0">
                      <a:latin typeface="+mj-lt"/>
                    </a:rPr>
                    <a:t>= zbiór realizacji</a:t>
                  </a:r>
                  <a:endParaRPr lang="pl-PL" sz="1800" dirty="0">
                    <a:latin typeface="+mj-lt"/>
                  </a:endParaRPr>
                </a:p>
              </p:txBody>
            </p:sp>
          </p:grpSp>
          <p:sp>
            <p:nvSpPr>
              <p:cNvPr id="6" name="Prostokąt 5"/>
              <p:cNvSpPr/>
              <p:nvPr/>
            </p:nvSpPr>
            <p:spPr>
              <a:xfrm>
                <a:off x="6936146" y="6175115"/>
                <a:ext cx="1184941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pl-PL" sz="1800" dirty="0">
                    <a:latin typeface="+mj-lt"/>
                  </a:rPr>
                  <a:t>c</a:t>
                </a:r>
                <a:r>
                  <a:rPr lang="pl-PL" sz="1800" dirty="0" smtClean="0">
                    <a:latin typeface="+mj-lt"/>
                  </a:rPr>
                  <a:t>hwila</a:t>
                </a:r>
                <a:br>
                  <a:rPr lang="pl-PL" sz="1800" dirty="0" smtClean="0">
                    <a:latin typeface="+mj-lt"/>
                  </a:rPr>
                </a:br>
                <a:r>
                  <a:rPr lang="pl-PL" sz="1800" dirty="0" smtClean="0">
                    <a:latin typeface="+mj-lt"/>
                  </a:rPr>
                  <a:t>obserwacji</a:t>
                </a:r>
                <a:endParaRPr lang="pl-PL" sz="1800" dirty="0">
                  <a:latin typeface="+mj-lt"/>
                </a:endParaRPr>
              </a:p>
            </p:txBody>
          </p:sp>
        </p:grpSp>
      </p:grpSp>
      <p:sp>
        <p:nvSpPr>
          <p:cNvPr id="60" name="Prostokąt 59"/>
          <p:cNvSpPr/>
          <p:nvPr/>
        </p:nvSpPr>
        <p:spPr>
          <a:xfrm>
            <a:off x="253180" y="18001"/>
            <a:ext cx="3029997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none">
            <a:spAutoFit/>
          </a:bodyPr>
          <a:lstStyle/>
          <a:p>
            <a:pPr lvl="0">
              <a:defRPr/>
            </a:pPr>
            <a:r>
              <a:rPr kumimoji="1" lang="pl-PL" sz="3200" b="1" kern="0" dirty="0" smtClean="0">
                <a:latin typeface="+mn-lt"/>
              </a:rPr>
              <a:t>Sygnał losowy</a:t>
            </a:r>
            <a:endParaRPr kumimoji="1" lang="pl-PL" sz="3200" b="1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62" grpId="0"/>
      <p:bldP spid="86" grpId="0" animBg="1"/>
      <p:bldP spid="87" grpId="0" animBg="1"/>
      <p:bldP spid="88" grpId="0" animBg="1"/>
    </p:bldLst>
  </p:timing>
</p:sld>
</file>

<file path=ppt/theme/theme1.xml><?xml version="1.0" encoding="utf-8"?>
<a:theme xmlns:a="http://schemas.openxmlformats.org/drawingml/2006/main" name="Teoria sygnałów">
  <a:themeElements>
    <a:clrScheme name="Teoria sygnałów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Teoria sygnałów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oria sygnałów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oria sygnałów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C:\Microsoft Office\Szablony\Teoria sygnałów.pot</Template>
  <TotalTime>14237</TotalTime>
  <Words>1641</Words>
  <Application>Microsoft Office PowerPoint</Application>
  <PresentationFormat>Pokaz na ekranie (4:3)</PresentationFormat>
  <Paragraphs>432</Paragraphs>
  <Slides>31</Slides>
  <Notes>29</Notes>
  <HiddenSlides>0</HiddenSlides>
  <MMClips>0</MMClips>
  <ScaleCrop>false</ScaleCrop>
  <HeadingPairs>
    <vt:vector size="8" baseType="variant">
      <vt:variant>
        <vt:lpstr>Używane czcionki</vt:lpstr>
      </vt:variant>
      <vt:variant>
        <vt:i4>7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3</vt:i4>
      </vt:variant>
      <vt:variant>
        <vt:lpstr>Tytuły slajdów</vt:lpstr>
      </vt:variant>
      <vt:variant>
        <vt:i4>31</vt:i4>
      </vt:variant>
    </vt:vector>
  </HeadingPairs>
  <TitlesOfParts>
    <vt:vector size="42" baseType="lpstr">
      <vt:lpstr>Arial</vt:lpstr>
      <vt:lpstr>Cambria Math</vt:lpstr>
      <vt:lpstr>Monotype Sorts</vt:lpstr>
      <vt:lpstr>Symbol</vt:lpstr>
      <vt:lpstr>Times New Roman</vt:lpstr>
      <vt:lpstr>Verdana</vt:lpstr>
      <vt:lpstr>Wingdings</vt:lpstr>
      <vt:lpstr>Teoria sygnałów</vt:lpstr>
      <vt:lpstr>Equation</vt:lpstr>
      <vt:lpstr>Równanie</vt:lpstr>
      <vt:lpstr>Microsoft Equation 3.0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Katedra Telekomunikacji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Przekształcenie Fouriera</dc:title>
  <dc:creator>Zdzislaw Papir</dc:creator>
  <cp:lastModifiedBy>Konto Microsoft</cp:lastModifiedBy>
  <cp:revision>1613</cp:revision>
  <cp:lastPrinted>2019-09-18T05:50:04Z</cp:lastPrinted>
  <dcterms:created xsi:type="dcterms:W3CDTF">2001-11-16T13:59:19Z</dcterms:created>
  <dcterms:modified xsi:type="dcterms:W3CDTF">2024-06-30T10:32:24Z</dcterms:modified>
</cp:coreProperties>
</file>