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4"/>
  </p:notesMasterIdLst>
  <p:handoutMasterIdLst>
    <p:handoutMasterId r:id="rId35"/>
  </p:handoutMasterIdLst>
  <p:sldIdLst>
    <p:sldId id="257" r:id="rId2"/>
    <p:sldId id="346" r:id="rId3"/>
    <p:sldId id="357" r:id="rId4"/>
    <p:sldId id="348" r:id="rId5"/>
    <p:sldId id="345" r:id="rId6"/>
    <p:sldId id="259" r:id="rId7"/>
    <p:sldId id="353" r:id="rId8"/>
    <p:sldId id="303" r:id="rId9"/>
    <p:sldId id="302" r:id="rId10"/>
    <p:sldId id="260" r:id="rId11"/>
    <p:sldId id="349" r:id="rId12"/>
    <p:sldId id="358" r:id="rId13"/>
    <p:sldId id="347" r:id="rId14"/>
    <p:sldId id="262" r:id="rId15"/>
    <p:sldId id="354" r:id="rId16"/>
    <p:sldId id="307" r:id="rId17"/>
    <p:sldId id="258" r:id="rId18"/>
    <p:sldId id="298" r:id="rId19"/>
    <p:sldId id="318" r:id="rId20"/>
    <p:sldId id="350" r:id="rId21"/>
    <p:sldId id="320" r:id="rId22"/>
    <p:sldId id="321" r:id="rId23"/>
    <p:sldId id="351" r:id="rId24"/>
    <p:sldId id="352" r:id="rId25"/>
    <p:sldId id="324" r:id="rId26"/>
    <p:sldId id="263" r:id="rId27"/>
    <p:sldId id="311" r:id="rId28"/>
    <p:sldId id="359" r:id="rId29"/>
    <p:sldId id="327" r:id="rId30"/>
    <p:sldId id="325" r:id="rId31"/>
    <p:sldId id="326" r:id="rId32"/>
    <p:sldId id="328" r:id="rId33"/>
  </p:sldIdLst>
  <p:sldSz cx="9144000" cy="6858000" type="screen4x3"/>
  <p:notesSz cx="6858000" cy="9726613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7" userDrawn="1">
          <p15:clr>
            <a:srgbClr val="A4A3A4"/>
          </p15:clr>
        </p15:guide>
        <p15:guide id="2" orient="horz" pos="3135" userDrawn="1">
          <p15:clr>
            <a:srgbClr val="A4A3A4"/>
          </p15:clr>
        </p15:guide>
        <p15:guide id="3" orient="horz" pos="1581">
          <p15:clr>
            <a:srgbClr val="A4A3A4"/>
          </p15:clr>
        </p15:guide>
        <p15:guide id="4" orient="horz" pos="2047" userDrawn="1">
          <p15:clr>
            <a:srgbClr val="A4A3A4"/>
          </p15:clr>
        </p15:guide>
        <p15:guide id="5" orient="horz" pos="1690">
          <p15:clr>
            <a:srgbClr val="A4A3A4"/>
          </p15:clr>
        </p15:guide>
        <p15:guide id="6" orient="horz" pos="1684">
          <p15:clr>
            <a:srgbClr val="A4A3A4"/>
          </p15:clr>
        </p15:guide>
        <p15:guide id="7" orient="horz" pos="2772" userDrawn="1">
          <p15:clr>
            <a:srgbClr val="A4A3A4"/>
          </p15:clr>
        </p15:guide>
        <p15:guide id="8" orient="horz" pos="1389">
          <p15:clr>
            <a:srgbClr val="A4A3A4"/>
          </p15:clr>
        </p15:guide>
        <p15:guide id="9" pos="3288" userDrawn="1">
          <p15:clr>
            <a:srgbClr val="A4A3A4"/>
          </p15:clr>
        </p15:guide>
        <p15:guide id="10" pos="1837" userDrawn="1">
          <p15:clr>
            <a:srgbClr val="A4A3A4"/>
          </p15:clr>
        </p15:guide>
        <p15:guide id="11" pos="2191">
          <p15:clr>
            <a:srgbClr val="A4A3A4"/>
          </p15:clr>
        </p15:guide>
        <p15:guide id="12" pos="2903" userDrawn="1">
          <p15:clr>
            <a:srgbClr val="A4A3A4"/>
          </p15:clr>
        </p15:guide>
        <p15:guide id="13" pos="4553">
          <p15:clr>
            <a:srgbClr val="A4A3A4"/>
          </p15:clr>
        </p15:guide>
        <p15:guide id="14" pos="2541">
          <p15:clr>
            <a:srgbClr val="A4A3A4"/>
          </p15:clr>
        </p15:guide>
        <p15:guide id="15" pos="3661">
          <p15:clr>
            <a:srgbClr val="A4A3A4"/>
          </p15:clr>
        </p15:guide>
        <p15:guide id="16" pos="475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CC9900"/>
    <a:srgbClr val="006600"/>
    <a:srgbClr val="003300"/>
    <a:srgbClr val="FFFFFF"/>
    <a:srgbClr val="FF9900"/>
    <a:srgbClr val="000099"/>
    <a:srgbClr val="009900"/>
    <a:srgbClr val="00B0F0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25" autoAdjust="0"/>
    <p:restoredTop sz="93196" autoAdjust="0"/>
  </p:normalViewPr>
  <p:slideViewPr>
    <p:cSldViewPr snapToGrid="0">
      <p:cViewPr varScale="1">
        <p:scale>
          <a:sx n="70" d="100"/>
          <a:sy n="70" d="100"/>
        </p:scale>
        <p:origin x="1080" y="60"/>
      </p:cViewPr>
      <p:guideLst>
        <p:guide orient="horz" pos="2387"/>
        <p:guide orient="horz" pos="3135"/>
        <p:guide orient="horz" pos="1581"/>
        <p:guide orient="horz" pos="2047"/>
        <p:guide orient="horz" pos="1690"/>
        <p:guide orient="horz" pos="1684"/>
        <p:guide orient="horz" pos="2772"/>
        <p:guide orient="horz" pos="1389"/>
        <p:guide pos="3288"/>
        <p:guide pos="1837"/>
        <p:guide pos="2191"/>
        <p:guide pos="2903"/>
        <p:guide pos="4553"/>
        <p:guide pos="2541"/>
        <p:guide pos="3661"/>
        <p:guide pos="4755"/>
      </p:guideLst>
    </p:cSldViewPr>
  </p:slideViewPr>
  <p:outlineViewPr>
    <p:cViewPr>
      <p:scale>
        <a:sx n="33" d="100"/>
        <a:sy n="33" d="100"/>
      </p:scale>
      <p:origin x="0" y="-269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png"/><Relationship Id="rId4" Type="http://schemas.openxmlformats.org/officeDocument/2006/relationships/image" Target="../media/image27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30.wmf"/><Relationship Id="rId7" Type="http://schemas.openxmlformats.org/officeDocument/2006/relationships/image" Target="../media/image24.png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10" Type="http://schemas.openxmlformats.org/officeDocument/2006/relationships/image" Target="../media/image27.wmf"/><Relationship Id="rId4" Type="http://schemas.openxmlformats.org/officeDocument/2006/relationships/image" Target="../media/image31.wmf"/><Relationship Id="rId9" Type="http://schemas.openxmlformats.org/officeDocument/2006/relationships/image" Target="../media/image26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28.wmf"/><Relationship Id="rId4" Type="http://schemas.openxmlformats.org/officeDocument/2006/relationships/image" Target="../media/image37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2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e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image" Target="../media/image45.e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l-PL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40838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240838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9088FD4-D67D-453A-B9FB-9C0ACAC370A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99592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l-PL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8538" y="730250"/>
            <a:ext cx="4862512" cy="3646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19625"/>
            <a:ext cx="5029200" cy="437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40838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240838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3A4D8D3-5B53-45D0-885E-B1999C96255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83892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A4D8D3-5B53-45D0-885E-B1999C96255B}" type="slidenum">
              <a:rPr lang="pl-PL" smtClean="0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9418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4099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4100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1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2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3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4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5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6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2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3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4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5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6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7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8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4119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4121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4123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pl-PL"/>
          </a:p>
        </p:txBody>
      </p:sp>
      <p:sp>
        <p:nvSpPr>
          <p:cNvPr id="4124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pl-PL"/>
          </a:p>
        </p:txBody>
      </p:sp>
      <p:sp>
        <p:nvSpPr>
          <p:cNvPr id="4125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E31BDEFD-F36B-4F9A-8661-D6EB79BB2605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84354-5522-48C8-BBFE-407EF75B3DBE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674CE8-0BD8-4A34-B28F-BA707A9B9FAB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0451E1-F9F0-4F04-87E6-0CCFA1B42761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E17089-F7A4-4EBE-A086-07EC29B7E1EC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F35214-BB92-4600-A7F1-B45D38FD811F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6FFB5-FF2A-4DA7-87F4-AB2CC47B3C81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83925-B7F6-4A5F-9AB6-B20208268016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0E8FEB-9733-4F00-83D8-76F90BC4B2B9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624091-8C67-493C-9AF4-F058FF9AD803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C6559-76E3-4A4A-B8C2-2438BA23C80C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fld id="{99E9BC18-67F7-47D8-B405-7C29211D32ED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0.jpeg"/><Relationship Id="rId4" Type="http://schemas.openxmlformats.org/officeDocument/2006/relationships/image" Target="../media/image9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9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7.png"/><Relationship Id="rId4" Type="http://schemas.openxmlformats.org/officeDocument/2006/relationships/image" Target="../media/image15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15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2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27.wmf"/><Relationship Id="rId4" Type="http://schemas.openxmlformats.org/officeDocument/2006/relationships/image" Target="../media/image24.png"/><Relationship Id="rId9" Type="http://schemas.openxmlformats.org/officeDocument/2006/relationships/oleObject" Target="../embeddings/oleObject21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13" Type="http://schemas.openxmlformats.org/officeDocument/2006/relationships/oleObject" Target="../embeddings/oleObject27.bin"/><Relationship Id="rId18" Type="http://schemas.openxmlformats.org/officeDocument/2006/relationships/image" Target="../media/image34.wmf"/><Relationship Id="rId3" Type="http://schemas.openxmlformats.org/officeDocument/2006/relationships/oleObject" Target="../embeddings/oleObject22.bin"/><Relationship Id="rId21" Type="http://schemas.openxmlformats.org/officeDocument/2006/relationships/oleObject" Target="../embeddings/oleObject31.bin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32.wmf"/><Relationship Id="rId17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4.png"/><Relationship Id="rId20" Type="http://schemas.openxmlformats.org/officeDocument/2006/relationships/image" Target="../media/image26.w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9.wmf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3.bin"/><Relationship Id="rId15" Type="http://schemas.openxmlformats.org/officeDocument/2006/relationships/oleObject" Target="../embeddings/oleObject28.bin"/><Relationship Id="rId10" Type="http://schemas.openxmlformats.org/officeDocument/2006/relationships/image" Target="../media/image31.wmf"/><Relationship Id="rId19" Type="http://schemas.openxmlformats.org/officeDocument/2006/relationships/oleObject" Target="../embeddings/oleObject30.bin"/><Relationship Id="rId4" Type="http://schemas.openxmlformats.org/officeDocument/2006/relationships/image" Target="../media/image28.wmf"/><Relationship Id="rId9" Type="http://schemas.openxmlformats.org/officeDocument/2006/relationships/oleObject" Target="../embeddings/oleObject25.bin"/><Relationship Id="rId14" Type="http://schemas.openxmlformats.org/officeDocument/2006/relationships/image" Target="../media/image33.wmf"/><Relationship Id="rId22" Type="http://schemas.openxmlformats.org/officeDocument/2006/relationships/image" Target="../media/image27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33.bin"/><Relationship Id="rId10" Type="http://schemas.openxmlformats.org/officeDocument/2006/relationships/image" Target="../media/image37.w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35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28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oleObject" Target="../embeddings/oleObject39.bin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40.emf"/><Relationship Id="rId4" Type="http://schemas.openxmlformats.org/officeDocument/2006/relationships/oleObject" Target="../embeddings/Microsoft_Excel_97-2003_Worksheet1.xls"/><Relationship Id="rId9" Type="http://schemas.openxmlformats.org/officeDocument/2006/relationships/image" Target="../media/image4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3.bin"/><Relationship Id="rId4" Type="http://schemas.openxmlformats.org/officeDocument/2006/relationships/image" Target="../media/image43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emf"/><Relationship Id="rId3" Type="http://schemas.openxmlformats.org/officeDocument/2006/relationships/oleObject" Target="../embeddings/oleObject44.bin"/><Relationship Id="rId7" Type="http://schemas.openxmlformats.org/officeDocument/2006/relationships/oleObject" Target="../embeddings/Microsoft_Excel_97-2003_Worksheet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45.bin"/><Relationship Id="rId5" Type="http://schemas.openxmlformats.org/officeDocument/2006/relationships/image" Target="../media/image45.emf"/><Relationship Id="rId4" Type="http://schemas.openxmlformats.org/officeDocument/2006/relationships/oleObject" Target="../embeddings/Microsoft_Excel_97-2003_Worksheet2.xls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47.bin"/><Relationship Id="rId4" Type="http://schemas.openxmlformats.org/officeDocument/2006/relationships/image" Target="../media/image47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49.bin"/><Relationship Id="rId4" Type="http://schemas.openxmlformats.org/officeDocument/2006/relationships/image" Target="../media/image49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52.wmf"/><Relationship Id="rId5" Type="http://schemas.openxmlformats.org/officeDocument/2006/relationships/oleObject" Target="../embeddings/oleObject51.bin"/><Relationship Id="rId4" Type="http://schemas.openxmlformats.org/officeDocument/2006/relationships/image" Target="../media/image51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5418138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1</a:t>
            </a:fld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432486" y="229113"/>
            <a:ext cx="8482913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dirty="0">
                <a:latin typeface="+mn-lt"/>
              </a:rPr>
              <a:t>MODULACJA KODOWO-IMPULSOWA (05)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432486" y="1375719"/>
            <a:ext cx="4647426" cy="3862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20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+mn-lt"/>
              </a:rPr>
              <a:t>Przetwarzanie A/C</a:t>
            </a:r>
          </a:p>
          <a:p>
            <a:pPr marL="720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+mn-lt"/>
              </a:rPr>
              <a:t>Modulacja kodowo-impulsowa</a:t>
            </a:r>
          </a:p>
          <a:p>
            <a:pPr marL="720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+mn-lt"/>
              </a:rPr>
              <a:t>Kodowanie binarne</a:t>
            </a:r>
          </a:p>
          <a:p>
            <a:pPr marL="720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+mn-lt"/>
              </a:rPr>
              <a:t>Kwantyzacja</a:t>
            </a:r>
          </a:p>
          <a:p>
            <a:pPr marL="720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+mn-lt"/>
              </a:rPr>
              <a:t>Błąd i szum kwantyzacji</a:t>
            </a:r>
          </a:p>
          <a:p>
            <a:pPr marL="720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+mn-lt"/>
              </a:rPr>
              <a:t>Kwantyzacja równomierna</a:t>
            </a:r>
          </a:p>
          <a:p>
            <a:pPr marL="720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+mn-lt"/>
              </a:rPr>
              <a:t>Kwantyzacja nierównomierna</a:t>
            </a:r>
          </a:p>
          <a:p>
            <a:pPr marL="720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+mn-lt"/>
              </a:rPr>
              <a:t>Nieliniowa kompresja sygnału</a:t>
            </a:r>
          </a:p>
          <a:p>
            <a:pPr marL="720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+mn-lt"/>
              </a:rPr>
              <a:t>Kompresja stosowana w praktyce</a:t>
            </a:r>
          </a:p>
          <a:p>
            <a:pPr marL="720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+mn-lt"/>
              </a:rPr>
              <a:t>Kompresja 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344520" y="1295315"/>
            <a:ext cx="8447313" cy="3785652"/>
          </a:xfrm>
          <a:prstGeom prst="rect">
            <a:avLst/>
          </a:prstGeom>
          <a:solidFill>
            <a:schemeClr val="bg1"/>
          </a:solidFill>
          <a:ln w="1587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Kwantyzacja jest procesem aproksymacji </a:t>
            </a:r>
            <a:r>
              <a:rPr lang="pl-PL" sz="2000" dirty="0">
                <a:latin typeface="+mn-lt"/>
              </a:rPr>
              <a:t>amplitudy próbki </a:t>
            </a:r>
            <a:r>
              <a:rPr lang="pl-PL" sz="2200" i="1" dirty="0" smtClean="0">
                <a:latin typeface="+mj-lt"/>
              </a:rPr>
              <a:t>x</a:t>
            </a:r>
            <a:r>
              <a:rPr lang="pl-PL" sz="2200" dirty="0" smtClean="0">
                <a:latin typeface="+mj-lt"/>
              </a:rPr>
              <a:t>(</a:t>
            </a:r>
            <a:r>
              <a:rPr lang="pl-PL" sz="2200" i="1" dirty="0">
                <a:latin typeface="+mj-lt"/>
              </a:rPr>
              <a:t>k</a:t>
            </a:r>
            <a:r>
              <a:rPr lang="pl-PL" sz="2200" i="1" dirty="0" smtClean="0">
                <a:latin typeface="+mj-lt"/>
              </a:rPr>
              <a:t>T</a:t>
            </a:r>
            <a:r>
              <a:rPr lang="pl-PL" sz="2200" baseline="-25000" dirty="0" smtClean="0">
                <a:latin typeface="+mj-lt"/>
              </a:rPr>
              <a:t>0</a:t>
            </a:r>
            <a:r>
              <a:rPr lang="pl-PL" sz="2200" i="1" baseline="-25000" dirty="0" smtClean="0">
                <a:latin typeface="+mj-lt"/>
              </a:rPr>
              <a:t> </a:t>
            </a:r>
            <a:r>
              <a:rPr lang="pl-PL" sz="2200" dirty="0">
                <a:latin typeface="+mj-lt"/>
              </a:rPr>
              <a:t>)</a:t>
            </a:r>
            <a:r>
              <a:rPr lang="pl-PL" sz="2000" dirty="0">
                <a:latin typeface="+mn-lt"/>
              </a:rPr>
              <a:t> sygnału informacyjnego </a:t>
            </a:r>
            <a:r>
              <a:rPr lang="pl-PL" sz="2200" i="1" dirty="0">
                <a:latin typeface="+mj-lt"/>
              </a:rPr>
              <a:t>x</a:t>
            </a:r>
            <a:r>
              <a:rPr lang="pl-PL" sz="2200" dirty="0">
                <a:latin typeface="+mj-lt"/>
              </a:rPr>
              <a:t>(</a:t>
            </a:r>
            <a:r>
              <a:rPr lang="pl-PL" sz="2200" i="1" dirty="0">
                <a:latin typeface="+mj-lt"/>
              </a:rPr>
              <a:t>t</a:t>
            </a:r>
            <a:r>
              <a:rPr lang="pl-PL" sz="2200" dirty="0">
                <a:latin typeface="+mj-lt"/>
              </a:rPr>
              <a:t>)</a:t>
            </a:r>
            <a:r>
              <a:rPr lang="pl-PL" sz="2000" dirty="0">
                <a:latin typeface="+mn-lt"/>
              </a:rPr>
              <a:t> w </a:t>
            </a:r>
            <a:r>
              <a:rPr lang="pl-PL" sz="2000" dirty="0" smtClean="0">
                <a:latin typeface="+mn-lt"/>
              </a:rPr>
              <a:t>chwili </a:t>
            </a:r>
            <a:r>
              <a:rPr lang="pl-PL" sz="2200" i="1" dirty="0" smtClean="0">
                <a:latin typeface="+mj-lt"/>
              </a:rPr>
              <a:t>t = kT</a:t>
            </a:r>
            <a:r>
              <a:rPr lang="pl-PL" sz="2200" baseline="-25000" dirty="0" smtClean="0">
                <a:latin typeface="+mj-lt"/>
              </a:rPr>
              <a:t>0</a:t>
            </a:r>
            <a:r>
              <a:rPr lang="pl-PL" dirty="0">
                <a:latin typeface="+mj-lt"/>
              </a:rPr>
              <a:t> </a:t>
            </a:r>
            <a:r>
              <a:rPr lang="pl-PL" sz="2000" dirty="0" smtClean="0">
                <a:latin typeface="+mn-lt"/>
              </a:rPr>
              <a:t>przez poziom kwantyzacji </a:t>
            </a:r>
            <a:r>
              <a:rPr lang="pl-PL" sz="2200" i="1" dirty="0" smtClean="0">
                <a:latin typeface="+mj-lt"/>
              </a:rPr>
              <a:t>v</a:t>
            </a:r>
            <a:r>
              <a:rPr lang="pl-PL" sz="2200" dirty="0" smtClean="0">
                <a:latin typeface="+mj-lt"/>
              </a:rPr>
              <a:t>(</a:t>
            </a:r>
            <a:r>
              <a:rPr lang="pl-PL" sz="2200" i="1" dirty="0" smtClean="0">
                <a:latin typeface="+mj-lt"/>
              </a:rPr>
              <a:t>kT</a:t>
            </a:r>
            <a:r>
              <a:rPr lang="pl-PL" sz="2200" baseline="-25000" dirty="0" smtClean="0">
                <a:latin typeface="+mj-lt"/>
              </a:rPr>
              <a:t>0</a:t>
            </a:r>
            <a:r>
              <a:rPr lang="pl-PL" sz="2200" dirty="0" smtClean="0">
                <a:latin typeface="+mj-lt"/>
              </a:rPr>
              <a:t>), </a:t>
            </a:r>
            <a:r>
              <a:rPr lang="pl-PL" sz="2200" i="1" dirty="0" smtClean="0">
                <a:latin typeface="+mj-lt"/>
              </a:rPr>
              <a:t>x</a:t>
            </a:r>
            <a:r>
              <a:rPr lang="pl-PL" sz="2200" dirty="0" smtClean="0">
                <a:latin typeface="+mj-lt"/>
              </a:rPr>
              <a:t>(</a:t>
            </a:r>
            <a:r>
              <a:rPr lang="pl-PL" sz="2200" i="1" dirty="0" smtClean="0">
                <a:latin typeface="+mj-lt"/>
              </a:rPr>
              <a:t>kT</a:t>
            </a:r>
            <a:r>
              <a:rPr lang="pl-PL" sz="2200" baseline="-25000" dirty="0" smtClean="0">
                <a:latin typeface="+mj-lt"/>
              </a:rPr>
              <a:t>0</a:t>
            </a:r>
            <a:r>
              <a:rPr lang="pl-PL" sz="2200" dirty="0">
                <a:latin typeface="+mj-lt"/>
              </a:rPr>
              <a:t>) </a:t>
            </a:r>
            <a:r>
              <a:rPr lang="pl-PL" sz="2200" dirty="0">
                <a:latin typeface="+mj-lt"/>
                <a:cs typeface="Arial" panose="020B0604020202020204" pitchFamily="34" charset="0"/>
              </a:rPr>
              <a:t>≈</a:t>
            </a:r>
            <a:r>
              <a:rPr lang="pl-PL" sz="2200" i="1" dirty="0">
                <a:latin typeface="+mj-lt"/>
              </a:rPr>
              <a:t> v</a:t>
            </a:r>
            <a:r>
              <a:rPr lang="pl-PL" sz="2200" dirty="0">
                <a:latin typeface="+mj-lt"/>
              </a:rPr>
              <a:t>(</a:t>
            </a:r>
            <a:r>
              <a:rPr lang="pl-PL" sz="2200" i="1" dirty="0">
                <a:latin typeface="+mj-lt"/>
              </a:rPr>
              <a:t>kT</a:t>
            </a:r>
            <a:r>
              <a:rPr lang="pl-PL" sz="2200" baseline="-25000" dirty="0">
                <a:latin typeface="+mj-lt"/>
              </a:rPr>
              <a:t>0</a:t>
            </a:r>
            <a:r>
              <a:rPr lang="pl-PL" sz="2200" dirty="0" smtClean="0">
                <a:latin typeface="+mj-lt"/>
              </a:rPr>
              <a:t>)</a:t>
            </a:r>
            <a:r>
              <a:rPr lang="pl-PL" sz="2200" dirty="0" smtClean="0"/>
              <a:t>,</a:t>
            </a:r>
            <a:r>
              <a:rPr lang="pl-PL" sz="2000" dirty="0"/>
              <a:t> </a:t>
            </a:r>
            <a:r>
              <a:rPr lang="pl-PL" sz="2200" i="1" dirty="0" smtClean="0">
                <a:latin typeface="+mj-lt"/>
              </a:rPr>
              <a:t>T</a:t>
            </a:r>
            <a:r>
              <a:rPr lang="pl-PL" sz="2200" baseline="-25000" dirty="0" smtClean="0">
                <a:latin typeface="+mj-lt"/>
              </a:rPr>
              <a:t>0</a:t>
            </a:r>
            <a:r>
              <a:rPr lang="pl-PL" sz="2000" dirty="0" smtClean="0">
                <a:latin typeface="+mn-lt"/>
              </a:rPr>
              <a:t> </a:t>
            </a:r>
            <a:r>
              <a:rPr lang="pl-PL" sz="2000" dirty="0">
                <a:latin typeface="+mn-lt"/>
              </a:rPr>
              <a:t>jest okresem próbkowania (twierdzenie </a:t>
            </a:r>
            <a:r>
              <a:rPr lang="pl-PL" sz="2000" dirty="0" err="1" smtClean="0">
                <a:latin typeface="+mn-lt"/>
              </a:rPr>
              <a:t>Nyquista</a:t>
            </a:r>
            <a:r>
              <a:rPr lang="pl-PL" sz="2000" dirty="0">
                <a:latin typeface="+mn-lt"/>
              </a:rPr>
              <a:t> </a:t>
            </a:r>
            <a:r>
              <a:rPr lang="pl-PL" sz="2000" dirty="0" smtClean="0">
                <a:latin typeface="+mn-lt"/>
              </a:rPr>
              <a:t>o </a:t>
            </a:r>
            <a:r>
              <a:rPr lang="pl-PL" sz="2000" dirty="0">
                <a:latin typeface="+mn-lt"/>
              </a:rPr>
              <a:t>próbkowaniu</a:t>
            </a:r>
            <a:r>
              <a:rPr lang="pl-PL" sz="2000" dirty="0" smtClean="0">
                <a:latin typeface="+mn-lt"/>
              </a:rPr>
              <a:t>).</a:t>
            </a:r>
            <a:endParaRPr lang="pl-PL" sz="2000" b="0" dirty="0">
              <a:latin typeface="+mn-lt"/>
            </a:endParaRPr>
          </a:p>
          <a:p>
            <a:pPr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Poziom kwantyzacji </a:t>
            </a:r>
            <a:r>
              <a:rPr lang="pl-PL" sz="2200" i="1" dirty="0" err="1" smtClean="0">
                <a:latin typeface="+mj-lt"/>
              </a:rPr>
              <a:t>v</a:t>
            </a:r>
            <a:r>
              <a:rPr lang="pl-PL" sz="2200" i="1" baseline="-25000" dirty="0" err="1" smtClean="0">
                <a:latin typeface="+mj-lt"/>
              </a:rPr>
              <a:t>l</a:t>
            </a:r>
            <a:r>
              <a:rPr lang="pl-PL" sz="2000" dirty="0">
                <a:latin typeface="+mn-lt"/>
              </a:rPr>
              <a:t> </a:t>
            </a:r>
            <a:r>
              <a:rPr lang="pl-PL" sz="2000" dirty="0" smtClean="0">
                <a:latin typeface="+mn-lt"/>
              </a:rPr>
              <a:t>jest jednym ze skończonego </a:t>
            </a:r>
            <a:r>
              <a:rPr lang="pl-PL" sz="2000" dirty="0">
                <a:latin typeface="+mn-lt"/>
              </a:rPr>
              <a:t>zbioru </a:t>
            </a:r>
            <a:r>
              <a:rPr lang="pl-PL" sz="2000" dirty="0" smtClean="0">
                <a:latin typeface="+mn-lt"/>
              </a:rPr>
              <a:t>możliwych poziomów</a:t>
            </a:r>
            <a:r>
              <a:rPr lang="pl-PL" sz="2000" dirty="0">
                <a:latin typeface="+mn-lt"/>
              </a:rPr>
              <a:t> </a:t>
            </a:r>
            <a:r>
              <a:rPr lang="pl-PL" sz="2200" dirty="0" smtClean="0">
                <a:latin typeface="+mn-lt"/>
              </a:rPr>
              <a:t>[</a:t>
            </a:r>
            <a:r>
              <a:rPr lang="pl-PL" sz="2200" i="1" dirty="0" smtClean="0">
                <a:latin typeface="+mj-lt"/>
              </a:rPr>
              <a:t>v</a:t>
            </a:r>
            <a:r>
              <a:rPr lang="pl-PL" sz="2200" baseline="-25000" dirty="0" smtClean="0">
                <a:latin typeface="+mj-lt"/>
              </a:rPr>
              <a:t>0</a:t>
            </a:r>
            <a:r>
              <a:rPr lang="pl-PL" sz="2200" i="1" dirty="0" smtClean="0">
                <a:latin typeface="+mj-lt"/>
              </a:rPr>
              <a:t> ,v</a:t>
            </a:r>
            <a:r>
              <a:rPr lang="pl-PL" sz="2200" baseline="-25000" dirty="0">
                <a:latin typeface="+mj-lt"/>
              </a:rPr>
              <a:t>1</a:t>
            </a:r>
            <a:r>
              <a:rPr lang="pl-PL" sz="2200" i="1" dirty="0" smtClean="0">
                <a:latin typeface="+mj-lt"/>
              </a:rPr>
              <a:t> ,v</a:t>
            </a:r>
            <a:r>
              <a:rPr lang="pl-PL" sz="2200" baseline="-25000" dirty="0">
                <a:latin typeface="+mj-lt"/>
              </a:rPr>
              <a:t>2</a:t>
            </a:r>
            <a:r>
              <a:rPr lang="pl-PL" sz="2200" i="1" dirty="0" smtClean="0">
                <a:latin typeface="+mj-lt"/>
              </a:rPr>
              <a:t> ,…, </a:t>
            </a:r>
            <a:r>
              <a:rPr lang="pl-PL" sz="2200" i="1" dirty="0" err="1" smtClean="0">
                <a:latin typeface="+mj-lt"/>
              </a:rPr>
              <a:t>v</a:t>
            </a:r>
            <a:r>
              <a:rPr lang="pl-PL" sz="2200" i="1" baseline="-25000" dirty="0" err="1" smtClean="0">
                <a:latin typeface="+mj-lt"/>
              </a:rPr>
              <a:t>l</a:t>
            </a:r>
            <a:r>
              <a:rPr lang="pl-PL" sz="2200" i="1" dirty="0" smtClean="0">
                <a:latin typeface="+mj-lt"/>
              </a:rPr>
              <a:t> </a:t>
            </a:r>
            <a:r>
              <a:rPr lang="pl-PL" sz="2200" i="1" dirty="0">
                <a:latin typeface="+mj-lt"/>
              </a:rPr>
              <a:t>,…, v</a:t>
            </a:r>
            <a:r>
              <a:rPr lang="pl-PL" sz="2200" i="1" baseline="-25000" dirty="0" smtClean="0">
                <a:latin typeface="+mj-lt"/>
              </a:rPr>
              <a:t>L</a:t>
            </a:r>
            <a:r>
              <a:rPr lang="pl-PL" sz="2200" baseline="-25000" dirty="0" smtClean="0">
                <a:latin typeface="+mj-lt"/>
              </a:rPr>
              <a:t>-1</a:t>
            </a:r>
            <a:r>
              <a:rPr lang="pl-PL" sz="2200" dirty="0" smtClean="0">
                <a:latin typeface="+mn-lt"/>
              </a:rPr>
              <a:t>], </a:t>
            </a:r>
            <a:r>
              <a:rPr lang="pl-PL" sz="2200" i="1" dirty="0" smtClean="0">
                <a:latin typeface="+mj-lt"/>
              </a:rPr>
              <a:t>L</a:t>
            </a:r>
            <a:r>
              <a:rPr lang="pl-PL" sz="2200" dirty="0" smtClean="0">
                <a:latin typeface="+mj-lt"/>
              </a:rPr>
              <a:t> = 2</a:t>
            </a:r>
            <a:r>
              <a:rPr lang="pl-PL" sz="2200" i="1" baseline="30000" dirty="0" smtClean="0">
                <a:latin typeface="+mj-lt"/>
              </a:rPr>
              <a:t>R</a:t>
            </a:r>
            <a:r>
              <a:rPr lang="pl-PL" sz="2000" dirty="0" smtClean="0">
                <a:latin typeface="+mn-lt"/>
              </a:rPr>
              <a:t>,</a:t>
            </a:r>
            <a:br>
              <a:rPr lang="pl-PL" sz="2000" dirty="0" smtClean="0">
                <a:latin typeface="+mn-lt"/>
              </a:rPr>
            </a:br>
            <a:r>
              <a:rPr lang="pl-PL" sz="2200" i="1" dirty="0" smtClean="0">
                <a:latin typeface="+mj-lt"/>
              </a:rPr>
              <a:t>R</a:t>
            </a:r>
            <a:r>
              <a:rPr lang="pl-PL" sz="2000" dirty="0" smtClean="0">
                <a:latin typeface="+mn-lt"/>
              </a:rPr>
              <a:t> – długość słowa kodowego. Poziom kwantyzacji </a:t>
            </a:r>
            <a:r>
              <a:rPr lang="pl-PL" sz="2000" dirty="0">
                <a:latin typeface="+mn-lt"/>
              </a:rPr>
              <a:t>r</a:t>
            </a:r>
            <a:r>
              <a:rPr lang="pl-PL" sz="2000" dirty="0" smtClean="0">
                <a:latin typeface="+mn-lt"/>
              </a:rPr>
              <a:t>eprezentuje przedział kwantyzacji </a:t>
            </a:r>
            <a:r>
              <a:rPr lang="pl-PL" sz="2200" i="1" dirty="0" err="1" smtClean="0">
                <a:latin typeface="+mj-lt"/>
              </a:rPr>
              <a:t>v</a:t>
            </a:r>
            <a:r>
              <a:rPr lang="pl-PL" sz="2200" i="1" baseline="-25000" dirty="0" err="1" smtClean="0">
                <a:latin typeface="+mj-lt"/>
              </a:rPr>
              <a:t>l</a:t>
            </a:r>
            <a:r>
              <a:rPr lang="pl-PL" sz="2200" dirty="0" smtClean="0">
                <a:latin typeface="+mj-lt"/>
              </a:rPr>
              <a:t> ≡ (</a:t>
            </a:r>
            <a:r>
              <a:rPr lang="pl-PL" sz="2200" i="1" dirty="0" smtClean="0">
                <a:latin typeface="+mj-lt"/>
              </a:rPr>
              <a:t>x</a:t>
            </a:r>
            <a:r>
              <a:rPr lang="pl-PL" sz="2200" i="1" baseline="-25000" dirty="0" smtClean="0">
                <a:latin typeface="+mj-lt"/>
              </a:rPr>
              <a:t>l</a:t>
            </a:r>
            <a:r>
              <a:rPr lang="pl-PL" sz="2200" dirty="0" smtClean="0">
                <a:latin typeface="+mj-lt"/>
              </a:rPr>
              <a:t>, </a:t>
            </a:r>
            <a:r>
              <a:rPr lang="pl-PL" sz="2200" i="1" dirty="0" smtClean="0">
                <a:latin typeface="+mj-lt"/>
              </a:rPr>
              <a:t>x</a:t>
            </a:r>
            <a:r>
              <a:rPr lang="pl-PL" sz="2200" i="1" baseline="-25000" dirty="0" smtClean="0">
                <a:latin typeface="+mj-lt"/>
              </a:rPr>
              <a:t>l</a:t>
            </a:r>
            <a:r>
              <a:rPr lang="pl-PL" sz="2200" baseline="-25000" dirty="0" smtClean="0">
                <a:latin typeface="+mj-lt"/>
              </a:rPr>
              <a:t>+1</a:t>
            </a:r>
            <a:r>
              <a:rPr lang="pl-PL" sz="2200" dirty="0" smtClean="0">
                <a:latin typeface="+mj-lt"/>
              </a:rPr>
              <a:t>].</a:t>
            </a:r>
          </a:p>
          <a:p>
            <a:pPr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Czy zróżnicowana szerokość przedziałów kwantowania </a:t>
            </a:r>
            <a:r>
              <a:rPr lang="el-GR" sz="2200" i="1" dirty="0">
                <a:cs typeface="Arial" panose="020B0604020202020204" pitchFamily="34" charset="0"/>
              </a:rPr>
              <a:t>δ</a:t>
            </a:r>
            <a:r>
              <a:rPr lang="pl-PL" sz="2200" i="1" baseline="-25000" dirty="0">
                <a:cs typeface="Arial" panose="020B0604020202020204" pitchFamily="34" charset="0"/>
              </a:rPr>
              <a:t>l</a:t>
            </a:r>
            <a:r>
              <a:rPr lang="pl-PL" sz="2200" i="1" dirty="0">
                <a:cs typeface="Arial" panose="020B0604020202020204" pitchFamily="34" charset="0"/>
              </a:rPr>
              <a:t> </a:t>
            </a:r>
            <a:r>
              <a:rPr lang="pl-PL" sz="2200" dirty="0">
                <a:cs typeface="Arial" panose="020B0604020202020204" pitchFamily="34" charset="0"/>
              </a:rPr>
              <a:t> </a:t>
            </a:r>
            <a:r>
              <a:rPr lang="pl-PL" sz="2200" dirty="0">
                <a:latin typeface="+mn-lt"/>
              </a:rPr>
              <a:t>= </a:t>
            </a:r>
            <a:r>
              <a:rPr lang="pl-PL" sz="2200" i="1" dirty="0" err="1">
                <a:latin typeface="+mj-lt"/>
              </a:rPr>
              <a:t>var</a:t>
            </a:r>
            <a:r>
              <a:rPr lang="pl-PL" sz="2200" dirty="0">
                <a:latin typeface="+mn-lt"/>
              </a:rPr>
              <a:t> </a:t>
            </a:r>
            <a:r>
              <a:rPr lang="pl-PL" sz="2000" dirty="0" smtClean="0">
                <a:latin typeface="+mn-lt"/>
              </a:rPr>
              <a:t>może wpływać na poziom szumu (błędu) kwantowania?</a:t>
            </a:r>
            <a:endParaRPr lang="pl-PL" sz="2000" dirty="0">
              <a:latin typeface="+mn-lt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10</a:t>
            </a:fld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153718" y="25833"/>
            <a:ext cx="2746001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 smtClean="0">
                <a:latin typeface="+mn-lt"/>
                <a:ea typeface="+mj-ea"/>
                <a:cs typeface="+mj-cs"/>
              </a:rPr>
              <a:t>Kwantyzacja</a:t>
            </a:r>
          </a:p>
        </p:txBody>
      </p:sp>
      <p:sp>
        <p:nvSpPr>
          <p:cNvPr id="8" name="Prostokąt 7"/>
          <p:cNvSpPr/>
          <p:nvPr/>
        </p:nvSpPr>
        <p:spPr>
          <a:xfrm>
            <a:off x="71339" y="610608"/>
            <a:ext cx="52180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dirty="0" smtClean="0">
                <a:solidFill>
                  <a:srgbClr val="FF0000"/>
                </a:solidFill>
                <a:latin typeface="+mn-lt"/>
              </a:rPr>
              <a:t>Kwantyzacja nierównomierna</a:t>
            </a:r>
            <a:endParaRPr lang="pl-PL" sz="28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154099" y="4734790"/>
            <a:ext cx="8883190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dirty="0">
                <a:solidFill>
                  <a:srgbClr val="FF0000"/>
                </a:solidFill>
                <a:latin typeface="+mn-lt"/>
              </a:rPr>
              <a:t>O</a:t>
            </a:r>
            <a:r>
              <a:rPr lang="pl-PL" sz="1800" dirty="0" smtClean="0">
                <a:solidFill>
                  <a:srgbClr val="FF0000"/>
                </a:solidFill>
                <a:latin typeface="+mn-lt"/>
              </a:rPr>
              <a:t>ptymalny dobór </a:t>
            </a:r>
            <a:r>
              <a:rPr lang="pl-PL" sz="1800" dirty="0">
                <a:solidFill>
                  <a:srgbClr val="FF0000"/>
                </a:solidFill>
                <a:latin typeface="+mn-lt"/>
              </a:rPr>
              <a:t>granic przedziałów </a:t>
            </a:r>
            <a:r>
              <a:rPr lang="pl-PL" sz="1800" dirty="0" smtClean="0">
                <a:solidFill>
                  <a:srgbClr val="FF0000"/>
                </a:solidFill>
                <a:latin typeface="+mn-lt"/>
              </a:rPr>
              <a:t>kwantyzacji </a:t>
            </a:r>
            <a:r>
              <a:rPr lang="pl-PL" sz="2000" dirty="0" smtClean="0">
                <a:solidFill>
                  <a:srgbClr val="FF0000"/>
                </a:solidFill>
                <a:latin typeface="+mj-lt"/>
              </a:rPr>
              <a:t>(</a:t>
            </a:r>
            <a:r>
              <a:rPr lang="pl-PL" sz="2000" i="1" dirty="0" smtClean="0">
                <a:solidFill>
                  <a:srgbClr val="FF0000"/>
                </a:solidFill>
                <a:latin typeface="+mj-lt"/>
              </a:rPr>
              <a:t>x</a:t>
            </a:r>
            <a:r>
              <a:rPr lang="pl-PL" sz="2000" i="1" baseline="-25000" dirty="0" smtClean="0">
                <a:solidFill>
                  <a:srgbClr val="FF0000"/>
                </a:solidFill>
                <a:latin typeface="+mj-lt"/>
              </a:rPr>
              <a:t>l</a:t>
            </a:r>
            <a:r>
              <a:rPr lang="pl-PL" sz="2000" dirty="0" smtClean="0">
                <a:solidFill>
                  <a:srgbClr val="FF0000"/>
                </a:solidFill>
                <a:latin typeface="+mj-lt"/>
              </a:rPr>
              <a:t>, </a:t>
            </a:r>
            <a:r>
              <a:rPr lang="pl-PL" sz="2000" i="1" dirty="0" smtClean="0">
                <a:solidFill>
                  <a:srgbClr val="FF0000"/>
                </a:solidFill>
                <a:latin typeface="+mj-lt"/>
              </a:rPr>
              <a:t>x</a:t>
            </a:r>
            <a:r>
              <a:rPr lang="pl-PL" sz="2000" i="1" baseline="-25000" dirty="0" smtClean="0">
                <a:solidFill>
                  <a:srgbClr val="FF0000"/>
                </a:solidFill>
                <a:latin typeface="+mj-lt"/>
              </a:rPr>
              <a:t>l</a:t>
            </a:r>
            <a:r>
              <a:rPr lang="pl-PL" sz="2000" baseline="-25000" dirty="0" smtClean="0">
                <a:solidFill>
                  <a:srgbClr val="FF0000"/>
                </a:solidFill>
                <a:latin typeface="+mj-lt"/>
              </a:rPr>
              <a:t>+1</a:t>
            </a:r>
            <a:r>
              <a:rPr lang="pl-PL" sz="2000" dirty="0" smtClean="0">
                <a:solidFill>
                  <a:srgbClr val="FF0000"/>
                </a:solidFill>
                <a:latin typeface="+mj-lt"/>
              </a:rPr>
              <a:t>] </a:t>
            </a:r>
            <a:r>
              <a:rPr lang="pl-PL" sz="1800" dirty="0" smtClean="0">
                <a:solidFill>
                  <a:srgbClr val="FF0000"/>
                </a:solidFill>
                <a:latin typeface="+mn-lt"/>
              </a:rPr>
              <a:t>oraz reprezentujących je poziomów kwantyzacji </a:t>
            </a:r>
            <a:r>
              <a:rPr lang="pl-PL" sz="2000" i="1" dirty="0" err="1" smtClean="0">
                <a:solidFill>
                  <a:srgbClr val="FF0000"/>
                </a:solidFill>
                <a:latin typeface="+mj-lt"/>
              </a:rPr>
              <a:t>v</a:t>
            </a:r>
            <a:r>
              <a:rPr lang="pl-PL" sz="2000" i="1" baseline="-25000" dirty="0" err="1">
                <a:solidFill>
                  <a:srgbClr val="FF0000"/>
                </a:solidFill>
                <a:latin typeface="+mj-lt"/>
              </a:rPr>
              <a:t>l</a:t>
            </a:r>
            <a:r>
              <a:rPr lang="pl-PL" sz="1800" i="1" baseline="-25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pl-PL" sz="1800" i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pl-PL" sz="1800" dirty="0" smtClean="0">
                <a:solidFill>
                  <a:srgbClr val="FF0000"/>
                </a:solidFill>
                <a:latin typeface="+mn-lt"/>
              </a:rPr>
              <a:t>minimalizuje błąd </a:t>
            </a:r>
            <a:r>
              <a:rPr lang="pl-PL" sz="1800" dirty="0">
                <a:solidFill>
                  <a:srgbClr val="FF0000"/>
                </a:solidFill>
                <a:latin typeface="+mn-lt"/>
              </a:rPr>
              <a:t>kwantyzacji przy ustalonej liczbie poziomów </a:t>
            </a:r>
            <a:r>
              <a:rPr lang="pl-PL" sz="1800" dirty="0" smtClean="0">
                <a:solidFill>
                  <a:srgbClr val="FF0000"/>
                </a:solidFill>
                <a:latin typeface="+mn-lt"/>
              </a:rPr>
              <a:t>kwantyzacji </a:t>
            </a:r>
            <a:r>
              <a:rPr lang="pl-PL" sz="2000" i="1" dirty="0" smtClean="0">
                <a:solidFill>
                  <a:srgbClr val="FF0000"/>
                </a:solidFill>
                <a:latin typeface="+mj-lt"/>
              </a:rPr>
              <a:t>L</a:t>
            </a:r>
            <a:r>
              <a:rPr lang="pl-PL" sz="1800" dirty="0" smtClean="0">
                <a:solidFill>
                  <a:srgbClr val="FF0000"/>
                </a:solidFill>
                <a:latin typeface="+mn-lt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pl-PL" sz="1800" dirty="0" smtClean="0">
                <a:latin typeface="+mn-lt"/>
              </a:rPr>
              <a:t>Rozwiązanie problemu istnieje, ale nie jest stosowane w praktyce, ponieważ dla różnych sygnałów (różne funkcje gęstości prawdopodobieństwa) otrzymujemy różne przedziały/poziomy kwantyzacji.</a:t>
            </a:r>
            <a:endParaRPr lang="pl-PL" sz="1800" dirty="0">
              <a:latin typeface="+mn-lt"/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4863119" y="1060264"/>
            <a:ext cx="4280881" cy="3674526"/>
            <a:chOff x="4355674" y="1074805"/>
            <a:chExt cx="4280881" cy="3674526"/>
          </a:xfrm>
        </p:grpSpPr>
        <p:cxnSp>
          <p:nvCxnSpPr>
            <p:cNvPr id="27" name="Łącznik prosty 26"/>
            <p:cNvCxnSpPr/>
            <p:nvPr/>
          </p:nvCxnSpPr>
          <p:spPr bwMode="auto">
            <a:xfrm>
              <a:off x="4408043" y="4108824"/>
              <a:ext cx="8709" cy="47415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259" name="Text Box 19"/>
            <p:cNvSpPr txBox="1">
              <a:spLocks noChangeArrowheads="1"/>
            </p:cNvSpPr>
            <p:nvPr/>
          </p:nvSpPr>
          <p:spPr bwMode="auto">
            <a:xfrm>
              <a:off x="4896296" y="3378303"/>
              <a:ext cx="1282700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pl-PL" sz="1200"/>
            </a:p>
            <a:p>
              <a:pPr algn="ctr">
                <a:spcBef>
                  <a:spcPct val="50000"/>
                </a:spcBef>
              </a:pPr>
              <a:endParaRPr lang="pl-PL" sz="1200"/>
            </a:p>
          </p:txBody>
        </p:sp>
        <p:cxnSp>
          <p:nvCxnSpPr>
            <p:cNvPr id="3" name="Łącznik prosty 2"/>
            <p:cNvCxnSpPr>
              <a:endCxn id="50" idx="2"/>
            </p:cNvCxnSpPr>
            <p:nvPr/>
          </p:nvCxnSpPr>
          <p:spPr bwMode="auto">
            <a:xfrm>
              <a:off x="4402340" y="1764604"/>
              <a:ext cx="5441" cy="2408597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" name="Prostokąt 48"/>
            <p:cNvSpPr/>
            <p:nvPr/>
          </p:nvSpPr>
          <p:spPr>
            <a:xfrm>
              <a:off x="4361022" y="1711892"/>
              <a:ext cx="93518" cy="93518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099"/>
                </a:solidFill>
              </a:endParaRPr>
            </a:p>
          </p:txBody>
        </p:sp>
        <p:sp>
          <p:nvSpPr>
            <p:cNvPr id="50" name="Prostokąt 49"/>
            <p:cNvSpPr/>
            <p:nvPr/>
          </p:nvSpPr>
          <p:spPr>
            <a:xfrm>
              <a:off x="4361022" y="4079683"/>
              <a:ext cx="93518" cy="93518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099"/>
                </a:solidFill>
              </a:endParaRPr>
            </a:p>
          </p:txBody>
        </p:sp>
        <p:sp>
          <p:nvSpPr>
            <p:cNvPr id="51" name="Prostokąt 50"/>
            <p:cNvSpPr/>
            <p:nvPr/>
          </p:nvSpPr>
          <p:spPr>
            <a:xfrm>
              <a:off x="4361022" y="2215183"/>
              <a:ext cx="93518" cy="93518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099"/>
                </a:solidFill>
              </a:endParaRPr>
            </a:p>
          </p:txBody>
        </p:sp>
        <p:sp>
          <p:nvSpPr>
            <p:cNvPr id="52" name="Prostokąt 51"/>
            <p:cNvSpPr/>
            <p:nvPr/>
          </p:nvSpPr>
          <p:spPr>
            <a:xfrm>
              <a:off x="4361022" y="3333747"/>
              <a:ext cx="93518" cy="93518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099"/>
                </a:solidFill>
              </a:endParaRPr>
            </a:p>
          </p:txBody>
        </p:sp>
        <p:sp>
          <p:nvSpPr>
            <p:cNvPr id="54" name="pole tekstowe 53"/>
            <p:cNvSpPr txBox="1"/>
            <p:nvPr/>
          </p:nvSpPr>
          <p:spPr>
            <a:xfrm>
              <a:off x="4459156" y="2050446"/>
              <a:ext cx="4940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0" i="1" dirty="0" smtClean="0"/>
                <a:t>x</a:t>
              </a:r>
              <a:r>
                <a:rPr lang="pl-PL" sz="1800" b="0" i="1" baseline="-25000" dirty="0" smtClean="0"/>
                <a:t>l</a:t>
              </a:r>
              <a:r>
                <a:rPr lang="pl-PL" sz="1800" b="0" baseline="-25000" dirty="0" smtClean="0"/>
                <a:t>+1</a:t>
              </a:r>
              <a:endParaRPr lang="pl-PL" sz="1800" b="0" baseline="-25000" dirty="0"/>
            </a:p>
          </p:txBody>
        </p:sp>
        <p:sp>
          <p:nvSpPr>
            <p:cNvPr id="55" name="pole tekstowe 54"/>
            <p:cNvSpPr txBox="1"/>
            <p:nvPr/>
          </p:nvSpPr>
          <p:spPr>
            <a:xfrm>
              <a:off x="4449009" y="3923983"/>
              <a:ext cx="4587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0" i="1" dirty="0" smtClean="0"/>
                <a:t>x</a:t>
              </a:r>
              <a:r>
                <a:rPr lang="pl-PL" sz="1800" b="0" i="1" baseline="-25000" dirty="0" smtClean="0"/>
                <a:t>l</a:t>
              </a:r>
              <a:r>
                <a:rPr lang="pl-PL" sz="1800" b="0" baseline="-25000" dirty="0" smtClean="0"/>
                <a:t>-1</a:t>
              </a:r>
              <a:endParaRPr lang="pl-PL" sz="1800" b="0" baseline="-25000" dirty="0"/>
            </a:p>
          </p:txBody>
        </p:sp>
        <p:sp>
          <p:nvSpPr>
            <p:cNvPr id="5" name="Nawias klamrowy zamykający 4"/>
            <p:cNvSpPr/>
            <p:nvPr/>
          </p:nvSpPr>
          <p:spPr bwMode="auto">
            <a:xfrm>
              <a:off x="4796720" y="2215183"/>
              <a:ext cx="476505" cy="1193936"/>
            </a:xfrm>
            <a:prstGeom prst="rightBrac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" name="pole tekstowe 5"/>
            <p:cNvSpPr txBox="1"/>
            <p:nvPr/>
          </p:nvSpPr>
          <p:spPr>
            <a:xfrm>
              <a:off x="5181763" y="2162451"/>
              <a:ext cx="3454792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0" i="1" dirty="0"/>
                <a:t>l</a:t>
              </a:r>
              <a:r>
                <a:rPr lang="pl-PL" sz="1800" b="0" dirty="0" smtClean="0"/>
                <a:t>-ty </a:t>
              </a:r>
              <a:r>
                <a:rPr lang="pl-PL" sz="1800" b="0" dirty="0"/>
                <a:t>przedział kwantyzacji </a:t>
              </a:r>
              <a:r>
                <a:rPr lang="pl-PL" sz="1800" b="0" dirty="0" smtClean="0"/>
                <a:t>(</a:t>
              </a:r>
              <a:r>
                <a:rPr lang="pl-PL" sz="1800" b="0" i="1" dirty="0" smtClean="0"/>
                <a:t>x</a:t>
              </a:r>
              <a:r>
                <a:rPr lang="pl-PL" sz="1800" b="0" i="1" baseline="-25000" dirty="0" smtClean="0"/>
                <a:t>l</a:t>
              </a:r>
              <a:r>
                <a:rPr lang="pl-PL" sz="1800" b="0" dirty="0" smtClean="0"/>
                <a:t>, </a:t>
              </a:r>
              <a:r>
                <a:rPr lang="pl-PL" sz="1800" b="0" i="1" dirty="0" smtClean="0"/>
                <a:t>x</a:t>
              </a:r>
              <a:r>
                <a:rPr lang="pl-PL" sz="1800" b="0" i="1" baseline="-25000" dirty="0" smtClean="0"/>
                <a:t>l</a:t>
              </a:r>
              <a:r>
                <a:rPr lang="pl-PL" sz="1800" b="0" baseline="-25000" dirty="0" smtClean="0"/>
                <a:t>+1</a:t>
              </a:r>
              <a:r>
                <a:rPr lang="pl-PL" sz="1800" b="0" dirty="0" smtClean="0"/>
                <a:t>]</a:t>
              </a:r>
            </a:p>
            <a:p>
              <a:r>
                <a:rPr lang="pl-PL" sz="1800" b="0" i="1" dirty="0"/>
                <a:t>l</a:t>
              </a:r>
              <a:r>
                <a:rPr lang="pl-PL" sz="1800" b="0" dirty="0"/>
                <a:t>-ty poziom kwantyzacji </a:t>
              </a:r>
              <a:r>
                <a:rPr lang="pl-PL" sz="1800" b="0" i="1" dirty="0" err="1" smtClean="0"/>
                <a:t>v</a:t>
              </a:r>
              <a:r>
                <a:rPr lang="pl-PL" sz="1800" b="0" i="1" baseline="-25000" dirty="0" err="1" smtClean="0"/>
                <a:t>l</a:t>
              </a:r>
              <a:endParaRPr lang="pl-PL" sz="1800" b="0" dirty="0" smtClean="0"/>
            </a:p>
            <a:p>
              <a:r>
                <a:rPr lang="el-GR" sz="1800" b="0" i="1" dirty="0" smtClean="0"/>
                <a:t>δ</a:t>
              </a:r>
              <a:r>
                <a:rPr lang="pl-PL" sz="1800" b="0" i="1" baseline="-25000" dirty="0"/>
                <a:t>l</a:t>
              </a:r>
              <a:r>
                <a:rPr lang="pl-PL" sz="1800" b="0" i="1" baseline="-25000" dirty="0" smtClean="0"/>
                <a:t> </a:t>
              </a:r>
              <a:r>
                <a:rPr lang="pl-PL" sz="1800" b="0" i="1" dirty="0" smtClean="0"/>
                <a:t> = x</a:t>
              </a:r>
              <a:r>
                <a:rPr lang="pl-PL" sz="1800" b="0" i="1" baseline="-25000" dirty="0" smtClean="0"/>
                <a:t>l</a:t>
              </a:r>
              <a:r>
                <a:rPr lang="pl-PL" sz="1800" b="0" baseline="-25000" dirty="0" smtClean="0"/>
                <a:t>+1</a:t>
              </a:r>
              <a:r>
                <a:rPr lang="pl-PL" sz="1800" b="0" dirty="0" smtClean="0"/>
                <a:t> − </a:t>
              </a:r>
              <a:r>
                <a:rPr lang="pl-PL" sz="1800" b="0" i="1" dirty="0" smtClean="0"/>
                <a:t>x</a:t>
              </a:r>
              <a:r>
                <a:rPr lang="pl-PL" sz="1800" b="0" i="1" baseline="-25000" dirty="0" smtClean="0"/>
                <a:t>l </a:t>
              </a:r>
              <a:r>
                <a:rPr lang="pl-PL" sz="1800" b="0" i="1" dirty="0" smtClean="0"/>
                <a:t>–</a:t>
              </a:r>
              <a:r>
                <a:rPr lang="pl-PL" sz="1800" b="0" i="1" baseline="-25000" dirty="0" smtClean="0"/>
                <a:t> </a:t>
              </a:r>
              <a:r>
                <a:rPr lang="pl-PL" sz="1800" b="0" dirty="0" smtClean="0"/>
                <a:t>szerokość</a:t>
              </a:r>
              <a:br>
                <a:rPr lang="pl-PL" sz="1800" b="0" dirty="0" smtClean="0"/>
              </a:br>
              <a:r>
                <a:rPr lang="pl-PL" sz="1800" b="0" i="1" dirty="0" smtClean="0"/>
                <a:t>l</a:t>
              </a:r>
              <a:r>
                <a:rPr lang="pl-PL" sz="1800" b="0" dirty="0" smtClean="0"/>
                <a:t>-tego przedziału kwantyzacji</a:t>
              </a:r>
            </a:p>
            <a:p>
              <a:r>
                <a:rPr lang="pl-PL" sz="1800" b="0" i="1" dirty="0"/>
                <a:t>l </a:t>
              </a:r>
              <a:r>
                <a:rPr lang="pl-PL" sz="1800" b="0" dirty="0"/>
                <a:t>= 0, 1, …,</a:t>
              </a:r>
              <a:r>
                <a:rPr lang="pl-PL" sz="1800" b="0" i="1" dirty="0"/>
                <a:t> </a:t>
              </a:r>
              <a:r>
                <a:rPr lang="pl-PL" sz="1800" b="0" i="1" dirty="0" smtClean="0"/>
                <a:t>L </a:t>
              </a:r>
              <a:r>
                <a:rPr lang="pl-PL" sz="1800" b="0" dirty="0"/>
                <a:t>− </a:t>
              </a:r>
              <a:r>
                <a:rPr lang="pl-PL" sz="1800" b="0" dirty="0" smtClean="0"/>
                <a:t>1</a:t>
              </a:r>
            </a:p>
            <a:p>
              <a:r>
                <a:rPr lang="pl-PL" sz="1800" b="0" i="1" dirty="0"/>
                <a:t>L</a:t>
              </a:r>
              <a:r>
                <a:rPr lang="pl-PL" sz="1800" b="0" dirty="0"/>
                <a:t> – liczba przedziałów </a:t>
              </a:r>
              <a:r>
                <a:rPr lang="pl-PL" sz="1800" b="0" dirty="0" smtClean="0"/>
                <a:t>kwantyzacji</a:t>
              </a:r>
              <a:endParaRPr lang="pl-PL" sz="1800" b="0" dirty="0"/>
            </a:p>
          </p:txBody>
        </p:sp>
        <p:sp>
          <p:nvSpPr>
            <p:cNvPr id="58" name="Prostokąt 57"/>
            <p:cNvSpPr/>
            <p:nvPr/>
          </p:nvSpPr>
          <p:spPr>
            <a:xfrm>
              <a:off x="4369993" y="2887197"/>
              <a:ext cx="93518" cy="93518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099"/>
                </a:solidFill>
              </a:endParaRPr>
            </a:p>
          </p:txBody>
        </p:sp>
        <p:sp>
          <p:nvSpPr>
            <p:cNvPr id="18" name="pole tekstowe 17"/>
            <p:cNvSpPr txBox="1"/>
            <p:nvPr/>
          </p:nvSpPr>
          <p:spPr>
            <a:xfrm>
              <a:off x="4449009" y="3181116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0" i="1" dirty="0" smtClean="0"/>
                <a:t>x</a:t>
              </a:r>
              <a:r>
                <a:rPr lang="pl-PL" sz="1800" b="0" i="1" baseline="-25000" dirty="0" smtClean="0"/>
                <a:t>l</a:t>
              </a:r>
              <a:endParaRPr lang="pl-PL" sz="1800" b="0" baseline="-25000" dirty="0"/>
            </a:p>
          </p:txBody>
        </p:sp>
        <p:cxnSp>
          <p:nvCxnSpPr>
            <p:cNvPr id="7" name="Łącznik prosty 6"/>
            <p:cNvCxnSpPr/>
            <p:nvPr/>
          </p:nvCxnSpPr>
          <p:spPr bwMode="auto">
            <a:xfrm>
              <a:off x="4391831" y="1240690"/>
              <a:ext cx="8709" cy="47415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" name="Prostokąt 24"/>
            <p:cNvSpPr/>
            <p:nvPr/>
          </p:nvSpPr>
          <p:spPr>
            <a:xfrm>
              <a:off x="4355674" y="1228101"/>
              <a:ext cx="93518" cy="93518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099"/>
                </a:solidFill>
              </a:endParaRPr>
            </a:p>
          </p:txBody>
        </p:sp>
        <p:sp>
          <p:nvSpPr>
            <p:cNvPr id="28" name="Prostokąt 27"/>
            <p:cNvSpPr/>
            <p:nvPr/>
          </p:nvSpPr>
          <p:spPr>
            <a:xfrm>
              <a:off x="4365638" y="4536215"/>
              <a:ext cx="93518" cy="93518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099"/>
                </a:solidFill>
              </a:endParaRPr>
            </a:p>
          </p:txBody>
        </p:sp>
        <p:sp>
          <p:nvSpPr>
            <p:cNvPr id="29" name="pole tekstowe 28"/>
            <p:cNvSpPr txBox="1"/>
            <p:nvPr/>
          </p:nvSpPr>
          <p:spPr>
            <a:xfrm>
              <a:off x="4623931" y="1074805"/>
              <a:ext cx="11645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0" i="1" dirty="0" err="1" smtClean="0"/>
                <a:t>x</a:t>
              </a:r>
              <a:r>
                <a:rPr lang="pl-PL" sz="1800" b="0" i="1" baseline="-25000" dirty="0" err="1" smtClean="0"/>
                <a:t>L</a:t>
              </a:r>
              <a:r>
                <a:rPr lang="pl-PL" sz="1800" b="0" i="1" dirty="0" smtClean="0"/>
                <a:t> = +</a:t>
              </a:r>
              <a:r>
                <a:rPr lang="pl-PL" sz="1800" b="0" i="1" dirty="0" err="1" smtClean="0"/>
                <a:t>x</a:t>
              </a:r>
              <a:r>
                <a:rPr lang="pl-PL" sz="1800" b="0" baseline="-25000" dirty="0" err="1" smtClean="0"/>
                <a:t>max</a:t>
              </a:r>
              <a:endParaRPr lang="pl-PL" sz="1800" b="0" baseline="-25000" dirty="0"/>
            </a:p>
          </p:txBody>
        </p:sp>
        <p:sp>
          <p:nvSpPr>
            <p:cNvPr id="30" name="pole tekstowe 29"/>
            <p:cNvSpPr txBox="1"/>
            <p:nvPr/>
          </p:nvSpPr>
          <p:spPr>
            <a:xfrm>
              <a:off x="4687733" y="4379999"/>
              <a:ext cx="1133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0" i="1" dirty="0" smtClean="0"/>
                <a:t>x</a:t>
              </a:r>
              <a:r>
                <a:rPr lang="pl-PL" sz="1800" b="0" baseline="-25000" dirty="0" smtClean="0"/>
                <a:t>0</a:t>
              </a:r>
              <a:r>
                <a:rPr lang="pl-PL" sz="1800" b="0" i="1" dirty="0" smtClean="0"/>
                <a:t> = </a:t>
              </a:r>
              <a:r>
                <a:rPr lang="pl-PL" sz="1800" b="0" dirty="0" smtClean="0"/>
                <a:t>−</a:t>
              </a:r>
              <a:r>
                <a:rPr lang="pl-PL" sz="1800" b="0" i="1" dirty="0" err="1" smtClean="0"/>
                <a:t>x</a:t>
              </a:r>
              <a:r>
                <a:rPr lang="pl-PL" sz="1800" b="0" baseline="-25000" dirty="0" err="1" smtClean="0"/>
                <a:t>max</a:t>
              </a:r>
              <a:endParaRPr lang="pl-PL" sz="1800" b="0" baseline="-25000" dirty="0"/>
            </a:p>
          </p:txBody>
        </p:sp>
      </p:grpSp>
      <p:sp>
        <p:nvSpPr>
          <p:cNvPr id="26" name="Prostokąt 25"/>
          <p:cNvSpPr/>
          <p:nvPr/>
        </p:nvSpPr>
        <p:spPr>
          <a:xfrm>
            <a:off x="153718" y="25833"/>
            <a:ext cx="2746001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 smtClean="0">
                <a:latin typeface="+mn-lt"/>
                <a:ea typeface="+mj-ea"/>
                <a:cs typeface="+mj-cs"/>
              </a:rPr>
              <a:t>Kwantyzacja</a:t>
            </a:r>
          </a:p>
        </p:txBody>
      </p:sp>
      <p:sp>
        <p:nvSpPr>
          <p:cNvPr id="31" name="Prostokąt 30"/>
          <p:cNvSpPr/>
          <p:nvPr/>
        </p:nvSpPr>
        <p:spPr>
          <a:xfrm>
            <a:off x="71339" y="610608"/>
            <a:ext cx="52180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dirty="0" smtClean="0">
                <a:solidFill>
                  <a:srgbClr val="FF0000"/>
                </a:solidFill>
                <a:latin typeface="+mn-lt"/>
              </a:rPr>
              <a:t>Kwantyzacja nierównomierna</a:t>
            </a:r>
            <a:endParaRPr lang="pl-PL" sz="2800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11" name="Grupa 10"/>
          <p:cNvGrpSpPr/>
          <p:nvPr/>
        </p:nvGrpSpPr>
        <p:grpSpPr>
          <a:xfrm>
            <a:off x="131354" y="1911548"/>
            <a:ext cx="4274001" cy="2599338"/>
            <a:chOff x="131354" y="1911548"/>
            <a:chExt cx="4274001" cy="2599338"/>
          </a:xfrm>
        </p:grpSpPr>
        <p:sp>
          <p:nvSpPr>
            <p:cNvPr id="8" name="Nawias klamrowy otwierający 7"/>
            <p:cNvSpPr/>
            <p:nvPr/>
          </p:nvSpPr>
          <p:spPr bwMode="auto">
            <a:xfrm rot="16200000">
              <a:off x="2596308" y="2669709"/>
              <a:ext cx="296562" cy="2305453"/>
            </a:xfrm>
            <a:prstGeom prst="leftBrace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10" name="Grupa 9"/>
            <p:cNvGrpSpPr/>
            <p:nvPr/>
          </p:nvGrpSpPr>
          <p:grpSpPr>
            <a:xfrm>
              <a:off x="131354" y="1911548"/>
              <a:ext cx="4274001" cy="2599338"/>
              <a:chOff x="131354" y="1911548"/>
              <a:chExt cx="4274001" cy="2599338"/>
            </a:xfrm>
          </p:grpSpPr>
          <p:grpSp>
            <p:nvGrpSpPr>
              <p:cNvPr id="4" name="Grupa 3"/>
              <p:cNvGrpSpPr/>
              <p:nvPr/>
            </p:nvGrpSpPr>
            <p:grpSpPr>
              <a:xfrm>
                <a:off x="131354" y="1911548"/>
                <a:ext cx="4274001" cy="1914327"/>
                <a:chOff x="131354" y="1911548"/>
                <a:chExt cx="4274001" cy="1914327"/>
              </a:xfrm>
            </p:grpSpPr>
            <p:sp>
              <p:nvSpPr>
                <p:cNvPr id="32" name="Text Box 3"/>
                <p:cNvSpPr txBox="1">
                  <a:spLocks noChangeArrowheads="1"/>
                </p:cNvSpPr>
                <p:nvPr/>
              </p:nvSpPr>
              <p:spPr bwMode="auto">
                <a:xfrm>
                  <a:off x="131354" y="1911548"/>
                  <a:ext cx="4274001" cy="98488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800" dirty="0" smtClean="0">
                      <a:solidFill>
                        <a:srgbClr val="333333"/>
                      </a:solidFill>
                      <a:latin typeface="+mn-lt"/>
                    </a:rPr>
                    <a:t>Średniokwadratowy błąd kwantyzacji</a:t>
                  </a:r>
                  <a:br>
                    <a:rPr lang="pl-PL" sz="1800" dirty="0" smtClean="0">
                      <a:solidFill>
                        <a:srgbClr val="333333"/>
                      </a:solidFill>
                      <a:latin typeface="+mn-lt"/>
                    </a:rPr>
                  </a:br>
                  <a:r>
                    <a:rPr lang="pl-PL" sz="1800" dirty="0" smtClean="0">
                      <a:solidFill>
                        <a:srgbClr val="333333"/>
                      </a:solidFill>
                      <a:latin typeface="+mn-lt"/>
                    </a:rPr>
                    <a:t>dla sygnału </a:t>
                  </a:r>
                  <a:r>
                    <a:rPr lang="pl-PL" sz="2000" i="1" dirty="0" smtClean="0">
                      <a:solidFill>
                        <a:srgbClr val="333333"/>
                      </a:solidFill>
                      <a:latin typeface="+mj-lt"/>
                    </a:rPr>
                    <a:t>x</a:t>
                  </a:r>
                  <a:r>
                    <a:rPr lang="pl-PL" sz="2000" dirty="0" smtClean="0">
                      <a:solidFill>
                        <a:srgbClr val="333333"/>
                      </a:solidFill>
                      <a:latin typeface="+mj-lt"/>
                    </a:rPr>
                    <a:t>(</a:t>
                  </a:r>
                  <a:r>
                    <a:rPr lang="pl-PL" sz="2000" i="1" dirty="0" smtClean="0">
                      <a:solidFill>
                        <a:srgbClr val="333333"/>
                      </a:solidFill>
                      <a:latin typeface="+mj-lt"/>
                    </a:rPr>
                    <a:t>t</a:t>
                  </a:r>
                  <a:r>
                    <a:rPr lang="pl-PL" sz="2000" dirty="0" smtClean="0">
                      <a:solidFill>
                        <a:srgbClr val="333333"/>
                      </a:solidFill>
                      <a:latin typeface="+mj-lt"/>
                    </a:rPr>
                    <a:t>)</a:t>
                  </a:r>
                  <a:r>
                    <a:rPr lang="pl-PL" sz="1800" dirty="0" smtClean="0">
                      <a:solidFill>
                        <a:srgbClr val="333333"/>
                      </a:solidFill>
                      <a:latin typeface="+mn-lt"/>
                    </a:rPr>
                    <a:t>, którego wartości</a:t>
                  </a:r>
                  <a:br>
                    <a:rPr lang="pl-PL" sz="1800" dirty="0" smtClean="0">
                      <a:solidFill>
                        <a:srgbClr val="333333"/>
                      </a:solidFill>
                      <a:latin typeface="+mn-lt"/>
                    </a:rPr>
                  </a:br>
                  <a:r>
                    <a:rPr lang="pl-PL" sz="1800" dirty="0" smtClean="0">
                      <a:solidFill>
                        <a:srgbClr val="333333"/>
                      </a:solidFill>
                      <a:latin typeface="+mn-lt"/>
                    </a:rPr>
                    <a:t>opisuje </a:t>
                  </a:r>
                  <a:r>
                    <a:rPr lang="pl-PL" sz="1800" dirty="0" err="1" smtClean="0">
                      <a:solidFill>
                        <a:srgbClr val="333333"/>
                      </a:solidFill>
                      <a:latin typeface="+mn-lt"/>
                    </a:rPr>
                    <a:t>fgp</a:t>
                  </a:r>
                  <a:r>
                    <a:rPr lang="pl-PL" sz="1800" dirty="0" smtClean="0">
                      <a:solidFill>
                        <a:srgbClr val="333333"/>
                      </a:solidFill>
                      <a:latin typeface="+mn-lt"/>
                    </a:rPr>
                    <a:t> </a:t>
                  </a:r>
                  <a:r>
                    <a:rPr lang="pl-PL" sz="2000" i="1" dirty="0" smtClean="0">
                      <a:solidFill>
                        <a:srgbClr val="333333"/>
                      </a:solidFill>
                      <a:latin typeface="+mj-lt"/>
                    </a:rPr>
                    <a:t>f</a:t>
                  </a:r>
                  <a:r>
                    <a:rPr lang="pl-PL" sz="2000" dirty="0" smtClean="0">
                      <a:solidFill>
                        <a:srgbClr val="333333"/>
                      </a:solidFill>
                      <a:latin typeface="+mj-lt"/>
                    </a:rPr>
                    <a:t>(</a:t>
                  </a:r>
                  <a:r>
                    <a:rPr lang="pl-PL" sz="2000" i="1" dirty="0" smtClean="0">
                      <a:solidFill>
                        <a:srgbClr val="333333"/>
                      </a:solidFill>
                      <a:latin typeface="+mj-lt"/>
                    </a:rPr>
                    <a:t>x</a:t>
                  </a:r>
                  <a:r>
                    <a:rPr lang="pl-PL" sz="2000" dirty="0" smtClean="0">
                      <a:solidFill>
                        <a:srgbClr val="333333"/>
                      </a:solidFill>
                      <a:latin typeface="+mj-lt"/>
                    </a:rPr>
                    <a:t>)</a:t>
                  </a:r>
                  <a:r>
                    <a:rPr lang="pl-PL" sz="1800" dirty="0" smtClean="0">
                      <a:solidFill>
                        <a:srgbClr val="333333"/>
                      </a:solidFill>
                      <a:latin typeface="+mj-lt"/>
                    </a:rPr>
                    <a:t>:</a:t>
                  </a:r>
                  <a:endParaRPr lang="pl-PL" sz="1800" dirty="0">
                    <a:latin typeface="+mj-lt"/>
                  </a:endParaRPr>
                </a:p>
              </p:txBody>
            </p:sp>
            <p:graphicFrame>
              <p:nvGraphicFramePr>
                <p:cNvPr id="33" name="Obiekt 3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615023246"/>
                    </p:ext>
                  </p:extLst>
                </p:nvPr>
              </p:nvGraphicFramePr>
              <p:xfrm>
                <a:off x="596900" y="2963863"/>
                <a:ext cx="3300413" cy="86201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43407" name="Równanie" r:id="rId3" imgW="1650960" imgH="431640" progId="Equation.3">
                        <p:embed/>
                      </p:oleObj>
                    </mc:Choice>
                    <mc:Fallback>
                      <p:oleObj name="Równanie" r:id="rId3" imgW="1650960" imgH="43164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96900" y="2963863"/>
                              <a:ext cx="3300413" cy="862012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9" name="pole tekstowe 8"/>
              <p:cNvSpPr txBox="1"/>
              <p:nvPr/>
            </p:nvSpPr>
            <p:spPr>
              <a:xfrm>
                <a:off x="1548748" y="3926111"/>
                <a:ext cx="277351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600" b="0" dirty="0"/>
                  <a:t>ś</a:t>
                </a:r>
                <a:r>
                  <a:rPr lang="pl-PL" sz="1600" b="0" dirty="0" smtClean="0"/>
                  <a:t>redniokwadratowy błąd</a:t>
                </a:r>
                <a:br>
                  <a:rPr lang="pl-PL" sz="1600" b="0" dirty="0" smtClean="0"/>
                </a:br>
                <a:r>
                  <a:rPr lang="pl-PL" sz="1600" b="0" dirty="0" smtClean="0"/>
                  <a:t>kwantyzacji w </a:t>
                </a:r>
                <a:r>
                  <a:rPr lang="pl-PL" sz="1600" b="0" i="1" dirty="0" smtClean="0"/>
                  <a:t>l</a:t>
                </a:r>
                <a:r>
                  <a:rPr lang="pl-PL" sz="1600" b="0" dirty="0" smtClean="0"/>
                  <a:t>-tym przedziale</a:t>
                </a:r>
                <a:endParaRPr lang="pl-PL" sz="1600" b="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65815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153718" y="25833"/>
            <a:ext cx="2746001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 smtClean="0">
                <a:latin typeface="+mn-lt"/>
                <a:ea typeface="+mj-ea"/>
                <a:cs typeface="+mj-cs"/>
              </a:rPr>
              <a:t>Kwantyzacja</a:t>
            </a:r>
          </a:p>
        </p:txBody>
      </p:sp>
      <p:sp>
        <p:nvSpPr>
          <p:cNvPr id="31" name="Prostokąt 30"/>
          <p:cNvSpPr/>
          <p:nvPr/>
        </p:nvSpPr>
        <p:spPr>
          <a:xfrm>
            <a:off x="71339" y="610608"/>
            <a:ext cx="69958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dirty="0" smtClean="0">
                <a:solidFill>
                  <a:srgbClr val="006600"/>
                </a:solidFill>
                <a:latin typeface="+mn-lt"/>
              </a:rPr>
              <a:t>Kwantyzacja nierównomierna - przykład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36760" y="1195383"/>
            <a:ext cx="878050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dirty="0" smtClean="0">
                <a:solidFill>
                  <a:srgbClr val="333333"/>
                </a:solidFill>
                <a:latin typeface="+mn-lt"/>
              </a:rPr>
              <a:t>Średniokwadratowy błąd kwantyzacji dla sygnału </a:t>
            </a:r>
            <a:r>
              <a:rPr lang="pl-PL" sz="2000" i="1" dirty="0" smtClean="0">
                <a:solidFill>
                  <a:srgbClr val="333333"/>
                </a:solidFill>
                <a:latin typeface="+mj-lt"/>
              </a:rPr>
              <a:t>x</a:t>
            </a:r>
            <a:r>
              <a:rPr lang="pl-PL" sz="2000" dirty="0" smtClean="0">
                <a:solidFill>
                  <a:srgbClr val="333333"/>
                </a:solidFill>
                <a:latin typeface="+mj-lt"/>
              </a:rPr>
              <a:t>(</a:t>
            </a:r>
            <a:r>
              <a:rPr lang="pl-PL" sz="2000" i="1" dirty="0" smtClean="0">
                <a:solidFill>
                  <a:srgbClr val="333333"/>
                </a:solidFill>
                <a:latin typeface="+mj-lt"/>
              </a:rPr>
              <a:t>t</a:t>
            </a:r>
            <a:r>
              <a:rPr lang="pl-PL" sz="2000" dirty="0" smtClean="0">
                <a:solidFill>
                  <a:srgbClr val="333333"/>
                </a:solidFill>
                <a:latin typeface="+mj-lt"/>
              </a:rPr>
              <a:t>)</a:t>
            </a:r>
            <a:r>
              <a:rPr lang="pl-PL" sz="1800" dirty="0" smtClean="0">
                <a:solidFill>
                  <a:srgbClr val="333333"/>
                </a:solidFill>
                <a:latin typeface="+mn-lt"/>
              </a:rPr>
              <a:t>, którego wartości</a:t>
            </a:r>
            <a:br>
              <a:rPr lang="pl-PL" sz="1800" dirty="0" smtClean="0">
                <a:solidFill>
                  <a:srgbClr val="333333"/>
                </a:solidFill>
                <a:latin typeface="+mn-lt"/>
              </a:rPr>
            </a:br>
            <a:r>
              <a:rPr lang="pl-PL" sz="1800" dirty="0" smtClean="0">
                <a:solidFill>
                  <a:srgbClr val="333333"/>
                </a:solidFill>
                <a:latin typeface="+mn-lt"/>
              </a:rPr>
              <a:t>opisuje funkcja gęstości prawdopodobieństwa </a:t>
            </a:r>
            <a:r>
              <a:rPr lang="pl-PL" sz="2000" i="1" dirty="0" smtClean="0">
                <a:solidFill>
                  <a:srgbClr val="333333"/>
                </a:solidFill>
                <a:latin typeface="+mj-lt"/>
              </a:rPr>
              <a:t>f</a:t>
            </a:r>
            <a:r>
              <a:rPr lang="pl-PL" sz="2000" dirty="0" smtClean="0">
                <a:solidFill>
                  <a:srgbClr val="333333"/>
                </a:solidFill>
                <a:latin typeface="+mj-lt"/>
              </a:rPr>
              <a:t>(</a:t>
            </a:r>
            <a:r>
              <a:rPr lang="pl-PL" sz="2000" i="1" dirty="0" smtClean="0">
                <a:solidFill>
                  <a:srgbClr val="333333"/>
                </a:solidFill>
                <a:latin typeface="+mj-lt"/>
              </a:rPr>
              <a:t>x</a:t>
            </a:r>
            <a:r>
              <a:rPr lang="pl-PL" sz="2000" dirty="0" smtClean="0">
                <a:solidFill>
                  <a:srgbClr val="333333"/>
                </a:solidFill>
                <a:latin typeface="+mj-lt"/>
              </a:rPr>
              <a:t>)</a:t>
            </a:r>
            <a:r>
              <a:rPr lang="pl-PL" sz="1800" dirty="0" smtClean="0">
                <a:solidFill>
                  <a:srgbClr val="333333"/>
                </a:solidFill>
                <a:latin typeface="+mj-lt"/>
              </a:rPr>
              <a:t>:</a:t>
            </a:r>
            <a:endParaRPr lang="pl-PL" sz="1800" dirty="0">
              <a:latin typeface="+mj-lt"/>
            </a:endParaRPr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2783646"/>
              </p:ext>
            </p:extLst>
          </p:nvPr>
        </p:nvGraphicFramePr>
        <p:xfrm>
          <a:off x="2704153" y="1995054"/>
          <a:ext cx="3098160" cy="99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99" name="Równanie" r:id="rId3" imgW="1549080" imgH="495000" progId="Equation.3">
                  <p:embed/>
                </p:oleObj>
              </mc:Choice>
              <mc:Fallback>
                <p:oleObj name="Równanie" r:id="rId3" imgW="1549080" imgH="495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04153" y="1995054"/>
                        <a:ext cx="3098160" cy="99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" name="Grupa 33"/>
          <p:cNvGrpSpPr/>
          <p:nvPr/>
        </p:nvGrpSpPr>
        <p:grpSpPr>
          <a:xfrm>
            <a:off x="2249158" y="4333282"/>
            <a:ext cx="4185494" cy="2373806"/>
            <a:chOff x="2257396" y="3912973"/>
            <a:chExt cx="4185494" cy="2373806"/>
          </a:xfrm>
        </p:grpSpPr>
        <p:grpSp>
          <p:nvGrpSpPr>
            <p:cNvPr id="15" name="Grupa 14"/>
            <p:cNvGrpSpPr/>
            <p:nvPr/>
          </p:nvGrpSpPr>
          <p:grpSpPr>
            <a:xfrm>
              <a:off x="2257396" y="3912973"/>
              <a:ext cx="4185494" cy="2373806"/>
              <a:chOff x="593353" y="2718486"/>
              <a:chExt cx="4185494" cy="2373806"/>
            </a:xfrm>
          </p:grpSpPr>
          <p:cxnSp>
            <p:nvCxnSpPr>
              <p:cNvPr id="33" name="Łącznik prosty 32"/>
              <p:cNvCxnSpPr/>
              <p:nvPr/>
            </p:nvCxnSpPr>
            <p:spPr bwMode="auto">
              <a:xfrm flipV="1">
                <a:off x="2971485" y="3429000"/>
                <a:ext cx="0" cy="745074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33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" name="Łącznik prosty ze strzałką 7"/>
              <p:cNvCxnSpPr/>
              <p:nvPr/>
            </p:nvCxnSpPr>
            <p:spPr bwMode="auto">
              <a:xfrm flipV="1">
                <a:off x="2397211" y="2718486"/>
                <a:ext cx="0" cy="1705233"/>
              </a:xfrm>
              <a:prstGeom prst="straightConnector1">
                <a:avLst/>
              </a:prstGeom>
              <a:solidFill>
                <a:schemeClr val="accent1"/>
              </a:solidFill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9" name="Trójkąt równoramienny 8"/>
              <p:cNvSpPr/>
              <p:nvPr/>
            </p:nvSpPr>
            <p:spPr bwMode="auto">
              <a:xfrm>
                <a:off x="1334530" y="2985054"/>
                <a:ext cx="2125362" cy="1183292"/>
              </a:xfrm>
              <a:prstGeom prst="triangle">
                <a:avLst/>
              </a:prstGeom>
              <a:noFill/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11" name="Łącznik prosty ze strzałką 10"/>
              <p:cNvCxnSpPr/>
              <p:nvPr/>
            </p:nvCxnSpPr>
            <p:spPr bwMode="auto">
              <a:xfrm>
                <a:off x="724930" y="4177481"/>
                <a:ext cx="3163329" cy="0"/>
              </a:xfrm>
              <a:prstGeom prst="straightConnector1">
                <a:avLst/>
              </a:prstGeom>
              <a:solidFill>
                <a:schemeClr val="accent1"/>
              </a:solidFill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16" name="pole tekstowe 15"/>
              <p:cNvSpPr txBox="1"/>
              <p:nvPr/>
            </p:nvSpPr>
            <p:spPr>
              <a:xfrm>
                <a:off x="3095133" y="4445961"/>
                <a:ext cx="168371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800" b="0" i="1" dirty="0" smtClean="0"/>
                  <a:t>x</a:t>
                </a:r>
                <a:r>
                  <a:rPr lang="pl-PL" sz="1800" b="0" baseline="-25000" dirty="0"/>
                  <a:t>2</a:t>
                </a:r>
                <a:r>
                  <a:rPr lang="pl-PL" sz="1800" b="0" dirty="0" smtClean="0"/>
                  <a:t> = +1</a:t>
                </a:r>
              </a:p>
              <a:p>
                <a:r>
                  <a:rPr lang="pl-PL" sz="1800" b="0" i="1" dirty="0"/>
                  <a:t>+</a:t>
                </a:r>
                <a:r>
                  <a:rPr lang="pl-PL" sz="1800" b="0" i="1" dirty="0" err="1" smtClean="0"/>
                  <a:t>x</a:t>
                </a:r>
                <a:r>
                  <a:rPr lang="pl-PL" sz="1800" b="0" baseline="-25000" dirty="0" err="1" smtClean="0"/>
                  <a:t>max</a:t>
                </a:r>
                <a:endParaRPr lang="pl-PL" sz="1800" b="0" dirty="0"/>
              </a:p>
            </p:txBody>
          </p:sp>
          <p:sp>
            <p:nvSpPr>
              <p:cNvPr id="17" name="pole tekstowe 16"/>
              <p:cNvSpPr txBox="1"/>
              <p:nvPr/>
            </p:nvSpPr>
            <p:spPr>
              <a:xfrm>
                <a:off x="593353" y="4445961"/>
                <a:ext cx="168371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800" b="0" i="1" dirty="0" smtClean="0"/>
                  <a:t>x</a:t>
                </a:r>
                <a:r>
                  <a:rPr lang="pl-PL" sz="1800" b="0" baseline="-25000" dirty="0" smtClean="0"/>
                  <a:t>0</a:t>
                </a:r>
                <a:r>
                  <a:rPr lang="pl-PL" sz="1800" b="0" dirty="0" smtClean="0"/>
                  <a:t> = </a:t>
                </a:r>
                <a:r>
                  <a:rPr lang="pl-PL" sz="1800" b="0" dirty="0"/>
                  <a:t>− </a:t>
                </a:r>
                <a:r>
                  <a:rPr lang="pl-PL" sz="1800" b="0" dirty="0" smtClean="0"/>
                  <a:t>1</a:t>
                </a:r>
              </a:p>
              <a:p>
                <a:r>
                  <a:rPr lang="pl-PL" sz="1800" b="0" dirty="0"/>
                  <a:t>−</a:t>
                </a:r>
                <a:r>
                  <a:rPr lang="pl-PL" sz="1800" b="0" i="1" dirty="0" err="1" smtClean="0"/>
                  <a:t>x</a:t>
                </a:r>
                <a:r>
                  <a:rPr lang="pl-PL" sz="1800" b="0" baseline="-25000" dirty="0" err="1" smtClean="0"/>
                  <a:t>max</a:t>
                </a:r>
                <a:endParaRPr lang="pl-PL" sz="1800" b="0" dirty="0"/>
              </a:p>
            </p:txBody>
          </p:sp>
          <p:sp>
            <p:nvSpPr>
              <p:cNvPr id="18" name="Prostokąt 17"/>
              <p:cNvSpPr/>
              <p:nvPr/>
            </p:nvSpPr>
            <p:spPr>
              <a:xfrm>
                <a:off x="1287771" y="4187024"/>
                <a:ext cx="93518" cy="93518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rgbClr val="000099"/>
                  </a:solidFill>
                </a:endParaRPr>
              </a:p>
            </p:txBody>
          </p:sp>
          <p:sp>
            <p:nvSpPr>
              <p:cNvPr id="19" name="Prostokąt 18"/>
              <p:cNvSpPr/>
              <p:nvPr/>
            </p:nvSpPr>
            <p:spPr>
              <a:xfrm>
                <a:off x="3413133" y="4187024"/>
                <a:ext cx="93518" cy="93518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rgbClr val="000099"/>
                  </a:solidFill>
                </a:endParaRPr>
              </a:p>
            </p:txBody>
          </p:sp>
          <p:sp>
            <p:nvSpPr>
              <p:cNvPr id="20" name="Prostokąt 19"/>
              <p:cNvSpPr/>
              <p:nvPr/>
            </p:nvSpPr>
            <p:spPr>
              <a:xfrm>
                <a:off x="2350452" y="4187024"/>
                <a:ext cx="93518" cy="93518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rgbClr val="000099"/>
                  </a:solidFill>
                </a:endParaRPr>
              </a:p>
            </p:txBody>
          </p:sp>
          <p:sp>
            <p:nvSpPr>
              <p:cNvPr id="22" name="pole tekstowe 21"/>
              <p:cNvSpPr txBox="1"/>
              <p:nvPr/>
            </p:nvSpPr>
            <p:spPr>
              <a:xfrm>
                <a:off x="2210493" y="4445961"/>
                <a:ext cx="3734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800" b="0" i="1" dirty="0" smtClean="0"/>
                  <a:t>x</a:t>
                </a:r>
                <a:r>
                  <a:rPr lang="pl-PL" sz="1800" b="0" baseline="-25000" dirty="0"/>
                  <a:t>1</a:t>
                </a:r>
                <a:endParaRPr lang="pl-PL" sz="1800" b="0" dirty="0"/>
              </a:p>
            </p:txBody>
          </p:sp>
          <p:sp>
            <p:nvSpPr>
              <p:cNvPr id="25" name="Prostokąt 24"/>
              <p:cNvSpPr/>
              <p:nvPr/>
            </p:nvSpPr>
            <p:spPr>
              <a:xfrm>
                <a:off x="1789964" y="4063130"/>
                <a:ext cx="93518" cy="93518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rgbClr val="000099"/>
                  </a:solidFill>
                </a:endParaRPr>
              </a:p>
            </p:txBody>
          </p:sp>
          <p:sp>
            <p:nvSpPr>
              <p:cNvPr id="27" name="Prostokąt 26"/>
              <p:cNvSpPr/>
              <p:nvPr/>
            </p:nvSpPr>
            <p:spPr>
              <a:xfrm>
                <a:off x="2924726" y="4072265"/>
                <a:ext cx="93518" cy="93518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rgbClr val="000099"/>
                  </a:solidFill>
                </a:endParaRPr>
              </a:p>
            </p:txBody>
          </p:sp>
          <p:sp>
            <p:nvSpPr>
              <p:cNvPr id="28" name="pole tekstowe 27"/>
              <p:cNvSpPr txBox="1"/>
              <p:nvPr/>
            </p:nvSpPr>
            <p:spPr>
              <a:xfrm>
                <a:off x="3008270" y="3817692"/>
                <a:ext cx="3734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800" b="0" i="1" dirty="0"/>
                  <a:t>v</a:t>
                </a:r>
                <a:r>
                  <a:rPr lang="pl-PL" sz="1800" b="0" baseline="-25000" dirty="0" smtClean="0"/>
                  <a:t>1</a:t>
                </a:r>
                <a:endParaRPr lang="pl-PL" sz="1800" b="0" dirty="0"/>
              </a:p>
            </p:txBody>
          </p:sp>
          <p:cxnSp>
            <p:nvCxnSpPr>
              <p:cNvPr id="14" name="Łącznik prosty 13"/>
              <p:cNvCxnSpPr/>
              <p:nvPr/>
            </p:nvCxnSpPr>
            <p:spPr bwMode="auto">
              <a:xfrm flipV="1">
                <a:off x="1835121" y="3429000"/>
                <a:ext cx="0" cy="745074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33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9" name="pole tekstowe 28"/>
              <p:cNvSpPr txBox="1"/>
              <p:nvPr/>
            </p:nvSpPr>
            <p:spPr>
              <a:xfrm>
                <a:off x="1896383" y="3817692"/>
                <a:ext cx="3734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800" b="0" i="1" dirty="0" smtClean="0"/>
                  <a:t>v</a:t>
                </a:r>
                <a:r>
                  <a:rPr lang="pl-PL" sz="1800" b="0" baseline="-25000" dirty="0"/>
                  <a:t>0</a:t>
                </a:r>
                <a:endParaRPr lang="pl-PL" sz="1800" b="0" dirty="0"/>
              </a:p>
            </p:txBody>
          </p:sp>
        </p:grpSp>
        <p:sp>
          <p:nvSpPr>
            <p:cNvPr id="30" name="Prostokąt 29"/>
            <p:cNvSpPr/>
            <p:nvPr/>
          </p:nvSpPr>
          <p:spPr>
            <a:xfrm>
              <a:off x="4156514" y="3918390"/>
              <a:ext cx="60785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0" dirty="0">
                  <a:solidFill>
                    <a:srgbClr val="333333"/>
                  </a:solidFill>
                </a:rPr>
                <a:t>Λ</a:t>
              </a:r>
              <a:r>
                <a:rPr lang="pl-PL" sz="1800" b="0" dirty="0" smtClean="0">
                  <a:solidFill>
                    <a:srgbClr val="333333"/>
                  </a:solidFill>
                </a:rPr>
                <a:t>(</a:t>
              </a:r>
              <a:r>
                <a:rPr lang="pl-PL" sz="1800" b="0" i="1" dirty="0" smtClean="0">
                  <a:solidFill>
                    <a:srgbClr val="333333"/>
                  </a:solidFill>
                </a:rPr>
                <a:t>x</a:t>
              </a:r>
              <a:r>
                <a:rPr lang="pl-PL" sz="1800" b="0" dirty="0">
                  <a:solidFill>
                    <a:srgbClr val="333333"/>
                  </a:solidFill>
                </a:rPr>
                <a:t>)</a:t>
              </a:r>
              <a:endParaRPr lang="pl-PL" sz="1800" b="0" dirty="0"/>
            </a:p>
          </p:txBody>
        </p:sp>
        <p:sp>
          <p:nvSpPr>
            <p:cNvPr id="35" name="Prostokąt 34"/>
            <p:cNvSpPr/>
            <p:nvPr/>
          </p:nvSpPr>
          <p:spPr>
            <a:xfrm>
              <a:off x="5313775" y="4992525"/>
              <a:ext cx="2872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0" i="1" dirty="0" smtClean="0">
                  <a:solidFill>
                    <a:srgbClr val="333333"/>
                  </a:solidFill>
                </a:rPr>
                <a:t>x</a:t>
              </a:r>
              <a:endParaRPr lang="pl-PL" sz="1800" b="0" dirty="0"/>
            </a:p>
          </p:txBody>
        </p:sp>
      </p:grpSp>
      <p:sp>
        <p:nvSpPr>
          <p:cNvPr id="37" name="Text Box 3"/>
          <p:cNvSpPr txBox="1">
            <a:spLocks noChangeArrowheads="1"/>
          </p:cNvSpPr>
          <p:nvPr/>
        </p:nvSpPr>
        <p:spPr bwMode="auto">
          <a:xfrm>
            <a:off x="170612" y="3249682"/>
            <a:ext cx="8780508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dirty="0" smtClean="0">
                <a:solidFill>
                  <a:srgbClr val="006600"/>
                </a:solidFill>
                <a:latin typeface="+mn-lt"/>
              </a:rPr>
              <a:t>Dla sygnału o trójkątnym rozkładzie prawdopodobieństwa </a:t>
            </a:r>
            <a:r>
              <a:rPr lang="el-GR" sz="2000" dirty="0" smtClean="0">
                <a:solidFill>
                  <a:srgbClr val="006600"/>
                </a:solidFill>
                <a:latin typeface="+mj-lt"/>
              </a:rPr>
              <a:t>Λ</a:t>
            </a:r>
            <a:r>
              <a:rPr lang="pl-PL" sz="2000" dirty="0" smtClean="0">
                <a:solidFill>
                  <a:srgbClr val="006600"/>
                </a:solidFill>
                <a:latin typeface="+mj-lt"/>
              </a:rPr>
              <a:t>(</a:t>
            </a:r>
            <a:r>
              <a:rPr lang="pl-PL" sz="2000" i="1" dirty="0" smtClean="0">
                <a:solidFill>
                  <a:srgbClr val="006600"/>
                </a:solidFill>
                <a:latin typeface="+mj-lt"/>
              </a:rPr>
              <a:t>x</a:t>
            </a:r>
            <a:r>
              <a:rPr lang="pl-PL" sz="2000" dirty="0" smtClean="0">
                <a:solidFill>
                  <a:srgbClr val="006600"/>
                </a:solidFill>
                <a:latin typeface="+mj-lt"/>
              </a:rPr>
              <a:t>) </a:t>
            </a:r>
            <a:r>
              <a:rPr lang="pl-PL" sz="1800" dirty="0" smtClean="0">
                <a:solidFill>
                  <a:srgbClr val="006600"/>
                </a:solidFill>
                <a:latin typeface="+mn-lt"/>
              </a:rPr>
              <a:t>wyznacz przedziały oraz poziomy kwantyzacji minimalizujące średniokwadratowy </a:t>
            </a:r>
            <a:r>
              <a:rPr lang="pl-PL" sz="1800" dirty="0">
                <a:solidFill>
                  <a:srgbClr val="006600"/>
                </a:solidFill>
                <a:latin typeface="+mn-lt"/>
              </a:rPr>
              <a:t>błąd </a:t>
            </a:r>
            <a:r>
              <a:rPr lang="pl-PL" sz="1800" dirty="0" smtClean="0">
                <a:solidFill>
                  <a:srgbClr val="006600"/>
                </a:solidFill>
                <a:latin typeface="+mn-lt"/>
              </a:rPr>
              <a:t>kwantyzacji (dla </a:t>
            </a:r>
            <a:r>
              <a:rPr lang="pl-PL" sz="2000" i="1" dirty="0" smtClean="0">
                <a:solidFill>
                  <a:srgbClr val="006600"/>
                </a:solidFill>
                <a:latin typeface="+mj-lt"/>
              </a:rPr>
              <a:t>L</a:t>
            </a:r>
            <a:r>
              <a:rPr lang="pl-PL" sz="2000" dirty="0" smtClean="0">
                <a:solidFill>
                  <a:srgbClr val="006600"/>
                </a:solidFill>
                <a:latin typeface="+mj-lt"/>
              </a:rPr>
              <a:t> = 2</a:t>
            </a:r>
            <a:r>
              <a:rPr lang="pl-PL" sz="2000" dirty="0" smtClean="0">
                <a:solidFill>
                  <a:srgbClr val="006600"/>
                </a:solidFill>
                <a:latin typeface="+mn-lt"/>
              </a:rPr>
              <a:t>), następnie </a:t>
            </a:r>
            <a:r>
              <a:rPr lang="pl-PL" sz="1800" dirty="0">
                <a:solidFill>
                  <a:srgbClr val="006600"/>
                </a:solidFill>
                <a:latin typeface="+mn-lt"/>
              </a:rPr>
              <a:t>średniokwadratowy błąd kwantyzacji</a:t>
            </a:r>
            <a:r>
              <a:rPr lang="pl-PL" sz="1800" dirty="0" smtClean="0">
                <a:solidFill>
                  <a:srgbClr val="006600"/>
                </a:solidFill>
                <a:latin typeface="+mn-lt"/>
              </a:rPr>
              <a:t>.</a:t>
            </a:r>
            <a:endParaRPr lang="pl-PL" sz="1800" dirty="0">
              <a:solidFill>
                <a:srgbClr val="006600"/>
              </a:solidFill>
              <a:latin typeface="+mn-lt"/>
            </a:endParaRPr>
          </a:p>
        </p:txBody>
      </p:sp>
      <p:pic>
        <p:nvPicPr>
          <p:cNvPr id="32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35280" y="98292"/>
            <a:ext cx="1080120" cy="1080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5096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238897" y="1094173"/>
            <a:ext cx="882272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Dla </a:t>
            </a:r>
            <a:r>
              <a:rPr lang="pl-PL" sz="2000" dirty="0" smtClean="0">
                <a:solidFill>
                  <a:srgbClr val="003399"/>
                </a:solidFill>
                <a:latin typeface="+mn-lt"/>
              </a:rPr>
              <a:t>kwantyzatora równomiernego </a:t>
            </a:r>
            <a:r>
              <a:rPr lang="pl-PL" sz="2000" dirty="0" smtClean="0">
                <a:latin typeface="+mn-lt"/>
              </a:rPr>
              <a:t>pracującego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w zakresie </a:t>
            </a:r>
            <a:r>
              <a:rPr lang="pl-PL" sz="2200" dirty="0" smtClean="0">
                <a:latin typeface="+mj-lt"/>
                <a:sym typeface="Symbol" pitchFamily="18" charset="2"/>
              </a:rPr>
              <a:t>[</a:t>
            </a:r>
            <a:r>
              <a:rPr lang="pl-PL" sz="2200" i="1" dirty="0" smtClean="0">
                <a:latin typeface="+mj-lt"/>
                <a:sym typeface="Symbol" pitchFamily="18" charset="2"/>
              </a:rPr>
              <a:t>-</a:t>
            </a:r>
            <a:r>
              <a:rPr lang="pl-PL" sz="2200" i="1" dirty="0" err="1" smtClean="0">
                <a:latin typeface="+mj-lt"/>
                <a:sym typeface="Symbol" pitchFamily="18" charset="2"/>
              </a:rPr>
              <a:t>x</a:t>
            </a:r>
            <a:r>
              <a:rPr lang="pl-PL" sz="2200" baseline="-25000" dirty="0" err="1" smtClean="0">
                <a:latin typeface="+mj-lt"/>
                <a:sym typeface="Symbol" pitchFamily="18" charset="2"/>
              </a:rPr>
              <a:t>max</a:t>
            </a:r>
            <a:r>
              <a:rPr lang="pl-PL" sz="2200" i="1" dirty="0" smtClean="0">
                <a:latin typeface="+mj-lt"/>
                <a:sym typeface="Symbol" pitchFamily="18" charset="2"/>
              </a:rPr>
              <a:t>, +</a:t>
            </a:r>
            <a:r>
              <a:rPr lang="pl-PL" sz="2200" i="1" dirty="0" err="1" smtClean="0">
                <a:latin typeface="+mj-lt"/>
                <a:sym typeface="Symbol" pitchFamily="18" charset="2"/>
              </a:rPr>
              <a:t>x</a:t>
            </a:r>
            <a:r>
              <a:rPr lang="pl-PL" sz="2200" baseline="-25000" dirty="0" err="1" smtClean="0">
                <a:latin typeface="+mj-lt"/>
                <a:sym typeface="Symbol" pitchFamily="18" charset="2"/>
              </a:rPr>
              <a:t>max</a:t>
            </a:r>
            <a:r>
              <a:rPr lang="pl-PL" sz="2200" dirty="0" smtClean="0">
                <a:latin typeface="+mj-lt"/>
                <a:sym typeface="Symbol" pitchFamily="18" charset="2"/>
              </a:rPr>
              <a:t>]</a:t>
            </a:r>
            <a:r>
              <a:rPr lang="pl-PL" sz="2200" i="1" dirty="0" smtClean="0">
                <a:latin typeface="+mj-lt"/>
                <a:sym typeface="Symbol" pitchFamily="18" charset="2"/>
              </a:rPr>
              <a:t> </a:t>
            </a:r>
            <a:r>
              <a:rPr lang="pl-PL" sz="2000" dirty="0" smtClean="0">
                <a:latin typeface="+mn-lt"/>
                <a:sym typeface="Symbol" pitchFamily="18" charset="2"/>
              </a:rPr>
              <a:t>mamy</a:t>
            </a:r>
            <a:r>
              <a:rPr lang="pl-PL" sz="2000" dirty="0">
                <a:latin typeface="+mn-lt"/>
                <a:sym typeface="Symbol" pitchFamily="18" charset="2"/>
              </a:rPr>
              <a:t>:</a:t>
            </a:r>
            <a:r>
              <a:rPr lang="pl-PL" sz="2000" dirty="0">
                <a:latin typeface="+mn-lt"/>
              </a:rPr>
              <a:t> </a:t>
            </a:r>
          </a:p>
        </p:txBody>
      </p:sp>
      <p:sp>
        <p:nvSpPr>
          <p:cNvPr id="12320" name="Text Box 32"/>
          <p:cNvSpPr txBox="1">
            <a:spLocks noChangeArrowheads="1"/>
          </p:cNvSpPr>
          <p:nvPr/>
        </p:nvSpPr>
        <p:spPr bwMode="auto">
          <a:xfrm>
            <a:off x="3733800" y="1968713"/>
            <a:ext cx="518346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i="1" dirty="0"/>
              <a:t>L</a:t>
            </a:r>
            <a:r>
              <a:rPr lang="pl-PL" dirty="0" smtClean="0"/>
              <a:t> </a:t>
            </a:r>
            <a:r>
              <a:rPr lang="pl-PL" dirty="0"/>
              <a:t>– </a:t>
            </a:r>
            <a:r>
              <a:rPr lang="pl-PL" sz="2000" dirty="0" smtClean="0">
                <a:latin typeface="+mn-lt"/>
              </a:rPr>
              <a:t>liczba poziomów/przedziałów kwantyzacji</a:t>
            </a:r>
            <a:endParaRPr lang="pl-PL" sz="2000" dirty="0">
              <a:latin typeface="+mn-lt"/>
            </a:endParaRPr>
          </a:p>
          <a:p>
            <a:pPr>
              <a:spcBef>
                <a:spcPct val="50000"/>
              </a:spcBef>
            </a:pPr>
            <a:r>
              <a:rPr lang="el-GR" sz="2200" i="1" dirty="0" smtClean="0"/>
              <a:t>δ</a:t>
            </a:r>
            <a:r>
              <a:rPr lang="pl-PL" dirty="0"/>
              <a:t> – </a:t>
            </a:r>
            <a:r>
              <a:rPr lang="pl-PL" sz="2000" dirty="0">
                <a:latin typeface="+mn-lt"/>
              </a:rPr>
              <a:t>rozdzielczość kwantyzatora</a:t>
            </a:r>
            <a:endParaRPr lang="pl-PL" dirty="0">
              <a:latin typeface="+mn-lt"/>
            </a:endParaRPr>
          </a:p>
        </p:txBody>
      </p:sp>
      <p:graphicFrame>
        <p:nvGraphicFramePr>
          <p:cNvPr id="12323" name="Object 35"/>
          <p:cNvGraphicFramePr>
            <a:graphicFrameLocks noChangeAspect="1"/>
          </p:cNvGraphicFramePr>
          <p:nvPr/>
        </p:nvGraphicFramePr>
        <p:xfrm>
          <a:off x="0" y="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16" name="Equation" r:id="rId3" imgW="914400" imgH="198720" progId="Equation.DSMT4">
                  <p:embed/>
                </p:oleObj>
              </mc:Choice>
              <mc:Fallback>
                <p:oleObj name="Equation" r:id="rId3" imgW="914400" imgH="198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" cy="198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8141447"/>
              </p:ext>
            </p:extLst>
          </p:nvPr>
        </p:nvGraphicFramePr>
        <p:xfrm>
          <a:off x="1613860" y="2289643"/>
          <a:ext cx="1295280" cy="786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17" name="Równanie" r:id="rId5" imgW="647640" imgH="393480" progId="Equation.3">
                  <p:embed/>
                </p:oleObj>
              </mc:Choice>
              <mc:Fallback>
                <p:oleObj name="Równanie" r:id="rId5" imgW="64764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13860" y="2289643"/>
                        <a:ext cx="1295280" cy="7869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Prostokąt 24"/>
          <p:cNvSpPr/>
          <p:nvPr/>
        </p:nvSpPr>
        <p:spPr>
          <a:xfrm>
            <a:off x="153718" y="25833"/>
            <a:ext cx="5510844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 smtClean="0">
                <a:latin typeface="+mn-lt"/>
                <a:ea typeface="+mj-ea"/>
                <a:cs typeface="+mj-cs"/>
              </a:rPr>
              <a:t>Kwantyzacja równomierna</a:t>
            </a:r>
          </a:p>
        </p:txBody>
      </p:sp>
      <p:sp>
        <p:nvSpPr>
          <p:cNvPr id="27" name="Prostokąt 26"/>
          <p:cNvSpPr/>
          <p:nvPr/>
        </p:nvSpPr>
        <p:spPr>
          <a:xfrm>
            <a:off x="71339" y="610608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dirty="0" smtClean="0">
                <a:solidFill>
                  <a:srgbClr val="003399"/>
                </a:solidFill>
                <a:latin typeface="+mn-lt"/>
              </a:rPr>
              <a:t>Błąd kwantyzacji (równomiernej)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15" name="Grupa 14"/>
          <p:cNvGrpSpPr/>
          <p:nvPr/>
        </p:nvGrpSpPr>
        <p:grpSpPr>
          <a:xfrm>
            <a:off x="153718" y="3559215"/>
            <a:ext cx="9267711" cy="3197577"/>
            <a:chOff x="153718" y="3559215"/>
            <a:chExt cx="9267711" cy="3197577"/>
          </a:xfrm>
        </p:grpSpPr>
        <p:sp>
          <p:nvSpPr>
            <p:cNvPr id="12322" name="Text Box 34"/>
            <p:cNvSpPr txBox="1">
              <a:spLocks noChangeArrowheads="1"/>
            </p:cNvSpPr>
            <p:nvPr/>
          </p:nvSpPr>
          <p:spPr bwMode="auto">
            <a:xfrm>
              <a:off x="153718" y="3559215"/>
              <a:ext cx="750739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dirty="0">
                  <a:latin typeface="+mn-lt"/>
                </a:rPr>
                <a:t>Dla </a:t>
              </a:r>
              <a:r>
                <a:rPr lang="pl-PL" sz="1800" dirty="0" smtClean="0">
                  <a:solidFill>
                    <a:srgbClr val="003399"/>
                  </a:solidFill>
                  <a:latin typeface="+mn-lt"/>
                </a:rPr>
                <a:t>gęstej (</a:t>
              </a:r>
              <a:r>
                <a:rPr lang="pl-PL" sz="2000" i="1" dirty="0">
                  <a:solidFill>
                    <a:srgbClr val="003399"/>
                  </a:solidFill>
                  <a:latin typeface="+mj-lt"/>
                </a:rPr>
                <a:t>L</a:t>
              </a:r>
              <a:r>
                <a:rPr lang="pl-PL" sz="2000" dirty="0" smtClean="0">
                  <a:solidFill>
                    <a:srgbClr val="003399"/>
                  </a:solidFill>
                  <a:latin typeface="+mj-lt"/>
                </a:rPr>
                <a:t>↑</a:t>
              </a:r>
              <a:r>
                <a:rPr lang="pl-PL" sz="1800" dirty="0" smtClean="0">
                  <a:solidFill>
                    <a:srgbClr val="003399"/>
                  </a:solidFill>
                  <a:latin typeface="+mn-lt"/>
                </a:rPr>
                <a:t>) kwantyzacji równomiernej </a:t>
              </a:r>
              <a:r>
                <a:rPr lang="pl-PL" sz="1800" dirty="0" smtClean="0">
                  <a:latin typeface="+mn-lt"/>
                </a:rPr>
                <a:t>przyjmujemy:</a:t>
              </a:r>
              <a:endParaRPr lang="pl-PL" sz="1800" dirty="0">
                <a:latin typeface="+mn-lt"/>
              </a:endParaRPr>
            </a:p>
          </p:txBody>
        </p:sp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7745338"/>
                </p:ext>
              </p:extLst>
            </p:nvPr>
          </p:nvGraphicFramePr>
          <p:xfrm>
            <a:off x="3990763" y="4870036"/>
            <a:ext cx="1752480" cy="7869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818" name="Równanie" r:id="rId7" imgW="876240" imgH="393480" progId="Equation.3">
                    <p:embed/>
                  </p:oleObj>
                </mc:Choice>
                <mc:Fallback>
                  <p:oleObj name="Równanie" r:id="rId7" imgW="876240" imgH="393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990763" y="4870036"/>
                          <a:ext cx="1752480" cy="78696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9" name="Grupa 8"/>
            <p:cNvGrpSpPr/>
            <p:nvPr/>
          </p:nvGrpSpPr>
          <p:grpSpPr>
            <a:xfrm>
              <a:off x="6065706" y="4415862"/>
              <a:ext cx="3355723" cy="2063931"/>
              <a:chOff x="6025607" y="4058195"/>
              <a:chExt cx="3355723" cy="2063931"/>
            </a:xfrm>
          </p:grpSpPr>
          <p:cxnSp>
            <p:nvCxnSpPr>
              <p:cNvPr id="13" name="Łącznik prosty 12"/>
              <p:cNvCxnSpPr/>
              <p:nvPr/>
            </p:nvCxnSpPr>
            <p:spPr bwMode="auto">
              <a:xfrm flipH="1">
                <a:off x="6844938" y="4058195"/>
                <a:ext cx="8709" cy="2063931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" name="Prostokąt 15"/>
              <p:cNvSpPr/>
              <p:nvPr/>
            </p:nvSpPr>
            <p:spPr>
              <a:xfrm>
                <a:off x="6812015" y="4428973"/>
                <a:ext cx="93518" cy="93518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rgbClr val="000099"/>
                  </a:solidFill>
                </a:endParaRPr>
              </a:p>
            </p:txBody>
          </p:sp>
          <p:sp>
            <p:nvSpPr>
              <p:cNvPr id="17" name="Prostokąt 16"/>
              <p:cNvSpPr/>
              <p:nvPr/>
            </p:nvSpPr>
            <p:spPr>
              <a:xfrm>
                <a:off x="6812015" y="5547537"/>
                <a:ext cx="93518" cy="93518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rgbClr val="000099"/>
                  </a:solidFill>
                </a:endParaRPr>
              </a:p>
            </p:txBody>
          </p:sp>
          <p:sp>
            <p:nvSpPr>
              <p:cNvPr id="18" name="pole tekstowe 17"/>
              <p:cNvSpPr txBox="1"/>
              <p:nvPr/>
            </p:nvSpPr>
            <p:spPr>
              <a:xfrm>
                <a:off x="6076088" y="5284145"/>
                <a:ext cx="4251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000" b="0" i="1" dirty="0" smtClean="0"/>
                  <a:t>x</a:t>
                </a:r>
                <a:r>
                  <a:rPr lang="pl-PL" sz="2000" b="0" i="1" baseline="-25000" dirty="0" smtClean="0"/>
                  <a:t>l</a:t>
                </a:r>
                <a:r>
                  <a:rPr lang="pl-PL" sz="2000" i="1" dirty="0" smtClean="0"/>
                  <a:t> </a:t>
                </a:r>
                <a:endParaRPr lang="pl-PL" sz="2000" i="1" dirty="0"/>
              </a:p>
            </p:txBody>
          </p:sp>
          <p:sp>
            <p:nvSpPr>
              <p:cNvPr id="19" name="pole tekstowe 18"/>
              <p:cNvSpPr txBox="1"/>
              <p:nvPr/>
            </p:nvSpPr>
            <p:spPr>
              <a:xfrm>
                <a:off x="6025607" y="4179421"/>
                <a:ext cx="54373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000" b="0" i="1" dirty="0" smtClean="0"/>
                  <a:t>x</a:t>
                </a:r>
                <a:r>
                  <a:rPr lang="pl-PL" sz="2000" b="0" i="1" baseline="-25000" dirty="0" smtClean="0"/>
                  <a:t>l</a:t>
                </a:r>
                <a:r>
                  <a:rPr lang="pl-PL" sz="2000" b="0" baseline="-25000" dirty="0" smtClean="0"/>
                  <a:t>+1</a:t>
                </a:r>
                <a:endParaRPr lang="pl-PL" sz="2000" b="0" baseline="-25000" dirty="0"/>
              </a:p>
            </p:txBody>
          </p:sp>
          <p:sp>
            <p:nvSpPr>
              <p:cNvPr id="21" name="Prostokąt 20"/>
              <p:cNvSpPr/>
              <p:nvPr/>
            </p:nvSpPr>
            <p:spPr>
              <a:xfrm>
                <a:off x="6820723" y="5019672"/>
                <a:ext cx="93518" cy="93518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rgbClr val="000099"/>
                  </a:solidFill>
                </a:endParaRPr>
              </a:p>
            </p:txBody>
          </p:sp>
          <p:cxnSp>
            <p:nvCxnSpPr>
              <p:cNvPr id="5" name="Łącznik prosty 4"/>
              <p:cNvCxnSpPr/>
              <p:nvPr/>
            </p:nvCxnSpPr>
            <p:spPr bwMode="auto">
              <a:xfrm flipV="1">
                <a:off x="6828294" y="4473824"/>
                <a:ext cx="1915112" cy="5124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Łącznik prosty 25"/>
              <p:cNvCxnSpPr/>
              <p:nvPr/>
            </p:nvCxnSpPr>
            <p:spPr bwMode="auto">
              <a:xfrm>
                <a:off x="6828294" y="5589291"/>
                <a:ext cx="1915112" cy="5005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" name="Łącznik prosty ze strzałką 6"/>
              <p:cNvCxnSpPr/>
              <p:nvPr/>
            </p:nvCxnSpPr>
            <p:spPr bwMode="auto">
              <a:xfrm>
                <a:off x="8747760" y="4465116"/>
                <a:ext cx="0" cy="1148571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sp>
            <p:nvSpPr>
              <p:cNvPr id="22" name="pole tekstowe 21"/>
              <p:cNvSpPr txBox="1"/>
              <p:nvPr/>
            </p:nvSpPr>
            <p:spPr>
              <a:xfrm>
                <a:off x="6936013" y="4719131"/>
                <a:ext cx="1486304" cy="7386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l-PL" sz="2200" b="0" i="1" dirty="0" err="1" smtClean="0"/>
                  <a:t>v</a:t>
                </a:r>
                <a:r>
                  <a:rPr lang="pl-PL" sz="2200" b="0" i="1" baseline="-25000" dirty="0" err="1"/>
                  <a:t>l</a:t>
                </a:r>
                <a:r>
                  <a:rPr lang="pl-PL" sz="2200" b="0" i="1" baseline="-25000" dirty="0" smtClean="0"/>
                  <a:t> </a:t>
                </a:r>
                <a:r>
                  <a:rPr lang="pl-PL" sz="2000" b="0" dirty="0" smtClean="0"/>
                  <a:t>– poziom</a:t>
                </a:r>
                <a:br>
                  <a:rPr lang="pl-PL" sz="2000" b="0" dirty="0" smtClean="0"/>
                </a:br>
                <a:r>
                  <a:rPr lang="pl-PL" sz="2000" b="0" dirty="0" smtClean="0"/>
                  <a:t>kwantyzacji</a:t>
                </a:r>
                <a:r>
                  <a:rPr lang="pl-PL" sz="2000" b="0" i="1" dirty="0" smtClean="0"/>
                  <a:t> </a:t>
                </a:r>
                <a:endParaRPr lang="pl-PL" sz="2000" b="0" i="1" dirty="0"/>
              </a:p>
            </p:txBody>
          </p:sp>
          <p:sp>
            <p:nvSpPr>
              <p:cNvPr id="10" name="pole tekstowe 9"/>
              <p:cNvSpPr txBox="1"/>
              <p:nvPr/>
            </p:nvSpPr>
            <p:spPr>
              <a:xfrm>
                <a:off x="8806565" y="4766129"/>
                <a:ext cx="57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2000" b="0" i="1" dirty="0" smtClean="0"/>
                  <a:t>δ</a:t>
                </a:r>
                <a:r>
                  <a:rPr lang="pl-PL" sz="2000" b="0" i="1" dirty="0" smtClean="0"/>
                  <a:t> </a:t>
                </a:r>
                <a:endParaRPr lang="pl-PL" sz="2000" b="0" i="1" dirty="0"/>
              </a:p>
            </p:txBody>
          </p:sp>
        </p:grpSp>
        <p:graphicFrame>
          <p:nvGraphicFramePr>
            <p:cNvPr id="8" name="Obiek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69862659"/>
                </p:ext>
              </p:extLst>
            </p:nvPr>
          </p:nvGraphicFramePr>
          <p:xfrm>
            <a:off x="3990763" y="3965765"/>
            <a:ext cx="1600200" cy="787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819" name="Równanie" r:id="rId9" imgW="799920" imgH="393480" progId="Equation.3">
                    <p:embed/>
                  </p:oleObj>
                </mc:Choice>
                <mc:Fallback>
                  <p:oleObj name="Równanie" r:id="rId9" imgW="799920" imgH="393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3990763" y="3965765"/>
                          <a:ext cx="1600200" cy="7874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pole tekstowe 10"/>
            <p:cNvSpPr txBox="1"/>
            <p:nvPr/>
          </p:nvSpPr>
          <p:spPr>
            <a:xfrm>
              <a:off x="168377" y="4113273"/>
              <a:ext cx="36279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smtClean="0">
                  <a:latin typeface="+mn-lt"/>
                </a:rPr>
                <a:t>1. Poziom kwantyzacji =</a:t>
              </a:r>
              <a:r>
                <a:rPr lang="pl-PL" sz="1800" dirty="0">
                  <a:latin typeface="+mn-lt"/>
                </a:rPr>
                <a:t> </a:t>
              </a:r>
              <a:r>
                <a:rPr lang="pl-PL" sz="1800" dirty="0" smtClean="0">
                  <a:latin typeface="+mn-lt"/>
                </a:rPr>
                <a:t>środek</a:t>
              </a:r>
              <a:br>
                <a:rPr lang="pl-PL" sz="1800" dirty="0" smtClean="0">
                  <a:latin typeface="+mn-lt"/>
                </a:rPr>
              </a:br>
              <a:r>
                <a:rPr lang="pl-PL" sz="1800" dirty="0" smtClean="0">
                  <a:latin typeface="+mn-lt"/>
                </a:rPr>
                <a:t>przedziału kwantyzacji</a:t>
              </a:r>
              <a:endParaRPr lang="pl-PL" sz="1800" dirty="0">
                <a:latin typeface="+mn-lt"/>
              </a:endParaRPr>
            </a:p>
          </p:txBody>
        </p:sp>
        <p:sp>
          <p:nvSpPr>
            <p:cNvPr id="28" name="pole tekstowe 27"/>
            <p:cNvSpPr txBox="1"/>
            <p:nvPr/>
          </p:nvSpPr>
          <p:spPr>
            <a:xfrm>
              <a:off x="182274" y="4946789"/>
              <a:ext cx="359585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smtClean="0">
                  <a:latin typeface="+mn-lt"/>
                </a:rPr>
                <a:t>2. Zakres wahań błędu (szumu)</a:t>
              </a:r>
              <a:br>
                <a:rPr lang="pl-PL" sz="1800" dirty="0" smtClean="0">
                  <a:latin typeface="+mn-lt"/>
                </a:rPr>
              </a:br>
              <a:r>
                <a:rPr lang="pl-PL" sz="1800" dirty="0" smtClean="0">
                  <a:latin typeface="+mn-lt"/>
                </a:rPr>
                <a:t>kwantyzacji</a:t>
              </a:r>
              <a:endParaRPr lang="pl-PL" sz="1800" dirty="0">
                <a:latin typeface="+mn-lt"/>
              </a:endParaRPr>
            </a:p>
          </p:txBody>
        </p:sp>
        <p:sp>
          <p:nvSpPr>
            <p:cNvPr id="30" name="Prostokąt 29"/>
            <p:cNvSpPr/>
            <p:nvPr/>
          </p:nvSpPr>
          <p:spPr>
            <a:xfrm>
              <a:off x="196014" y="5833462"/>
              <a:ext cx="435638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1800" dirty="0" smtClean="0">
                  <a:latin typeface="+mn-lt"/>
                </a:rPr>
                <a:t>3. Błąd kwantyzacji jest zmienną</a:t>
              </a:r>
              <a:br>
                <a:rPr lang="pl-PL" sz="1800" dirty="0" smtClean="0">
                  <a:latin typeface="+mn-lt"/>
                </a:rPr>
              </a:br>
              <a:r>
                <a:rPr lang="pl-PL" sz="1800" dirty="0" smtClean="0">
                  <a:latin typeface="+mn-lt"/>
                </a:rPr>
                <a:t>losową</a:t>
              </a:r>
              <a:r>
                <a:rPr lang="pl-PL" sz="1800" dirty="0">
                  <a:latin typeface="+mn-lt"/>
                </a:rPr>
                <a:t> </a:t>
              </a:r>
              <a:r>
                <a:rPr lang="pl-PL" sz="1800" dirty="0" smtClean="0">
                  <a:latin typeface="+mn-lt"/>
                </a:rPr>
                <a:t>o rozkładzie</a:t>
              </a:r>
              <a:br>
                <a:rPr lang="pl-PL" sz="1800" dirty="0" smtClean="0">
                  <a:latin typeface="+mn-lt"/>
                </a:rPr>
              </a:br>
              <a:r>
                <a:rPr lang="pl-PL" sz="1800" dirty="0" smtClean="0">
                  <a:latin typeface="+mn-lt"/>
                </a:rPr>
                <a:t>równomiernym</a:t>
              </a:r>
              <a:endParaRPr lang="pl-PL" sz="1800" dirty="0">
                <a:latin typeface="+mn-lt"/>
              </a:endParaRPr>
            </a:p>
          </p:txBody>
        </p:sp>
        <p:sp>
          <p:nvSpPr>
            <p:cNvPr id="14" name="pole tekstowe 13"/>
            <p:cNvSpPr txBox="1"/>
            <p:nvPr/>
          </p:nvSpPr>
          <p:spPr>
            <a:xfrm>
              <a:off x="3990763" y="6165637"/>
              <a:ext cx="2356735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pl-PL" b="0" i="1" dirty="0"/>
                <a:t>q</a:t>
              </a:r>
              <a:r>
                <a:rPr lang="pl-PL" b="0" dirty="0" smtClean="0"/>
                <a:t> ~ U[-</a:t>
              </a:r>
              <a:r>
                <a:rPr lang="el-GR" b="0" i="1" dirty="0" smtClean="0">
                  <a:cs typeface="Times New Roman" panose="02020603050405020304" pitchFamily="18" charset="0"/>
                </a:rPr>
                <a:t>δ</a:t>
              </a:r>
              <a:r>
                <a:rPr lang="pl-PL" b="0" dirty="0" smtClean="0">
                  <a:cs typeface="Times New Roman" panose="02020603050405020304" pitchFamily="18" charset="0"/>
                </a:rPr>
                <a:t>/2, </a:t>
              </a:r>
              <a:r>
                <a:rPr lang="pl-PL" b="0" dirty="0" smtClean="0"/>
                <a:t>+</a:t>
              </a:r>
              <a:r>
                <a:rPr lang="el-GR" b="0" i="1" dirty="0" smtClean="0">
                  <a:cs typeface="Times New Roman" panose="02020603050405020304" pitchFamily="18" charset="0"/>
                </a:rPr>
                <a:t>δ</a:t>
              </a:r>
              <a:r>
                <a:rPr lang="pl-PL" b="0" dirty="0">
                  <a:cs typeface="Times New Roman" panose="02020603050405020304" pitchFamily="18" charset="0"/>
                </a:rPr>
                <a:t>/2</a:t>
              </a:r>
              <a:r>
                <a:rPr lang="pl-PL" b="0" dirty="0" smtClean="0"/>
                <a:t>] </a:t>
              </a:r>
              <a:endParaRPr lang="pl-PL" b="0" dirty="0"/>
            </a:p>
          </p:txBody>
        </p:sp>
      </p:grpSp>
    </p:spTree>
    <p:extLst>
      <p:ext uri="{BB962C8B-B14F-4D97-AF65-F5344CB8AC3E}">
        <p14:creationId xmlns:p14="http://schemas.microsoft.com/office/powerpoint/2010/main" val="670936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2" name="Text Box 60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13386" name="Text Box 74"/>
          <p:cNvSpPr txBox="1">
            <a:spLocks noChangeArrowheads="1"/>
          </p:cNvSpPr>
          <p:nvPr/>
        </p:nvSpPr>
        <p:spPr bwMode="auto">
          <a:xfrm>
            <a:off x="92970" y="1213769"/>
            <a:ext cx="825196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Dla gęstej kwantyzacji </a:t>
            </a:r>
            <a:r>
              <a:rPr lang="pl-PL" sz="2000" dirty="0">
                <a:latin typeface="+mn-lt"/>
              </a:rPr>
              <a:t>równomiernej (</a:t>
            </a:r>
            <a:r>
              <a:rPr lang="pl-PL" sz="2200" i="1" dirty="0">
                <a:latin typeface="+mj-lt"/>
              </a:rPr>
              <a:t>L</a:t>
            </a:r>
            <a:r>
              <a:rPr lang="pl-PL" sz="2200" dirty="0">
                <a:latin typeface="+mj-lt"/>
              </a:rPr>
              <a:t>↑</a:t>
            </a:r>
            <a:r>
              <a:rPr lang="pl-PL" sz="2000" dirty="0">
                <a:latin typeface="+mn-lt"/>
              </a:rPr>
              <a:t>) </a:t>
            </a:r>
            <a:r>
              <a:rPr lang="pl-PL" sz="2000" dirty="0" smtClean="0">
                <a:latin typeface="+mn-lt"/>
              </a:rPr>
              <a:t>błąd kwantyzacji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jest </a:t>
            </a:r>
            <a:r>
              <a:rPr lang="pl-PL" sz="2000" dirty="0">
                <a:latin typeface="+mn-lt"/>
              </a:rPr>
              <a:t>zmienną losową o rozkładzie </a:t>
            </a:r>
            <a:r>
              <a:rPr lang="pl-PL" sz="2000" dirty="0" smtClean="0">
                <a:latin typeface="+mn-lt"/>
              </a:rPr>
              <a:t>równomiernym </a:t>
            </a:r>
            <a:r>
              <a:rPr lang="pl-PL" sz="2200" dirty="0"/>
              <a:t>U[-</a:t>
            </a:r>
            <a:r>
              <a:rPr lang="el-GR" sz="2200" i="1" dirty="0">
                <a:cs typeface="Times New Roman" panose="02020603050405020304" pitchFamily="18" charset="0"/>
              </a:rPr>
              <a:t>δ</a:t>
            </a:r>
            <a:r>
              <a:rPr lang="pl-PL" sz="2200" dirty="0">
                <a:cs typeface="Times New Roman" panose="02020603050405020304" pitchFamily="18" charset="0"/>
              </a:rPr>
              <a:t>/2, </a:t>
            </a:r>
            <a:r>
              <a:rPr lang="pl-PL" sz="2200" dirty="0"/>
              <a:t>+</a:t>
            </a:r>
            <a:r>
              <a:rPr lang="el-GR" sz="2200" i="1" dirty="0">
                <a:cs typeface="Times New Roman" panose="02020603050405020304" pitchFamily="18" charset="0"/>
              </a:rPr>
              <a:t>δ</a:t>
            </a:r>
            <a:r>
              <a:rPr lang="pl-PL" sz="2200" dirty="0">
                <a:cs typeface="Times New Roman" panose="02020603050405020304" pitchFamily="18" charset="0"/>
              </a:rPr>
              <a:t>/2</a:t>
            </a:r>
            <a:r>
              <a:rPr lang="pl-PL" sz="2200" dirty="0"/>
              <a:t>] </a:t>
            </a:r>
            <a:r>
              <a:rPr lang="pl-PL" sz="2200" dirty="0" smtClean="0">
                <a:latin typeface="+mn-lt"/>
              </a:rPr>
              <a:t>:</a:t>
            </a:r>
            <a:endParaRPr lang="pl-PL" sz="2200" dirty="0">
              <a:latin typeface="+mn-lt"/>
            </a:endParaRPr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8393638"/>
              </p:ext>
            </p:extLst>
          </p:nvPr>
        </p:nvGraphicFramePr>
        <p:xfrm>
          <a:off x="153718" y="2378737"/>
          <a:ext cx="524475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3" name="Równanie" r:id="rId3" imgW="2997000" imgH="457200" progId="Equation.3">
                  <p:embed/>
                </p:oleObj>
              </mc:Choice>
              <mc:Fallback>
                <p:oleObj name="Równanie" r:id="rId3" imgW="29970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3718" y="2378737"/>
                        <a:ext cx="5244750" cy="800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14</a:t>
            </a:fld>
            <a:endParaRPr lang="pl-PL"/>
          </a:p>
        </p:txBody>
      </p:sp>
      <p:sp>
        <p:nvSpPr>
          <p:cNvPr id="19" name="Prostokąt 18"/>
          <p:cNvSpPr/>
          <p:nvPr/>
        </p:nvSpPr>
        <p:spPr>
          <a:xfrm>
            <a:off x="153718" y="25833"/>
            <a:ext cx="5510844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 smtClean="0">
                <a:latin typeface="+mn-lt"/>
                <a:ea typeface="+mj-ea"/>
                <a:cs typeface="+mj-cs"/>
              </a:rPr>
              <a:t>Kwantyzacja równomierna</a:t>
            </a:r>
          </a:p>
        </p:txBody>
      </p:sp>
      <p:sp>
        <p:nvSpPr>
          <p:cNvPr id="21" name="Prostokąt 20"/>
          <p:cNvSpPr/>
          <p:nvPr/>
        </p:nvSpPr>
        <p:spPr>
          <a:xfrm>
            <a:off x="71339" y="610608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dirty="0" smtClean="0">
                <a:solidFill>
                  <a:srgbClr val="003399"/>
                </a:solidFill>
                <a:latin typeface="+mn-lt"/>
              </a:rPr>
              <a:t>Błąd kwantyzacji (równomiernej)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9" r="746"/>
          <a:stretch/>
        </p:blipFill>
        <p:spPr>
          <a:xfrm>
            <a:off x="5664562" y="1912041"/>
            <a:ext cx="3385752" cy="1662324"/>
          </a:xfrm>
          <a:prstGeom prst="rect">
            <a:avLst/>
          </a:prstGeom>
        </p:spPr>
      </p:pic>
      <p:grpSp>
        <p:nvGrpSpPr>
          <p:cNvPr id="11" name="Grupa 10"/>
          <p:cNvGrpSpPr/>
          <p:nvPr/>
        </p:nvGrpSpPr>
        <p:grpSpPr>
          <a:xfrm>
            <a:off x="153718" y="3625528"/>
            <a:ext cx="7124700" cy="2656210"/>
            <a:chOff x="153718" y="3625528"/>
            <a:chExt cx="7124700" cy="2656210"/>
          </a:xfrm>
        </p:grpSpPr>
        <p:sp>
          <p:nvSpPr>
            <p:cNvPr id="26" name="Text Box 74"/>
            <p:cNvSpPr txBox="1">
              <a:spLocks noChangeArrowheads="1"/>
            </p:cNvSpPr>
            <p:nvPr/>
          </p:nvSpPr>
          <p:spPr bwMode="auto">
            <a:xfrm>
              <a:off x="153718" y="3625528"/>
              <a:ext cx="7124700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dirty="0">
                  <a:latin typeface="+mn-lt"/>
                </a:rPr>
                <a:t>Dla gęstej kwantyzacji równomiernej (</a:t>
              </a:r>
              <a:r>
                <a:rPr lang="pl-PL" sz="2100" i="1" dirty="0">
                  <a:latin typeface="+mj-lt"/>
                </a:rPr>
                <a:t>L</a:t>
              </a:r>
              <a:r>
                <a:rPr lang="pl-PL" sz="2100" dirty="0">
                  <a:latin typeface="+mj-lt"/>
                </a:rPr>
                <a:t>↑</a:t>
              </a:r>
              <a:r>
                <a:rPr lang="pl-PL" sz="2000" dirty="0" smtClean="0">
                  <a:latin typeface="+mn-lt"/>
                </a:rPr>
                <a:t>) wartość średniokwadratowa błędu kwantyzacji wynosi:</a:t>
              </a:r>
              <a:endParaRPr lang="pl-PL" sz="2000" dirty="0">
                <a:latin typeface="+mn-lt"/>
              </a:endParaRPr>
            </a:p>
          </p:txBody>
        </p:sp>
        <p:graphicFrame>
          <p:nvGraphicFramePr>
            <p:cNvPr id="27" name="Obiek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3078597"/>
                </p:ext>
              </p:extLst>
            </p:nvPr>
          </p:nvGraphicFramePr>
          <p:xfrm>
            <a:off x="1149350" y="4637088"/>
            <a:ext cx="5133975" cy="1644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024" name="Równanie" r:id="rId6" imgW="2933640" imgH="939600" progId="Equation.3">
                    <p:embed/>
                  </p:oleObj>
                </mc:Choice>
                <mc:Fallback>
                  <p:oleObj name="Równanie" r:id="rId6" imgW="2933640" imgH="939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149350" y="4637088"/>
                          <a:ext cx="5133975" cy="164465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15</a:t>
            </a:fld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153718" y="25833"/>
            <a:ext cx="2746001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 smtClean="0">
                <a:latin typeface="+mn-lt"/>
                <a:ea typeface="+mj-ea"/>
                <a:cs typeface="+mj-cs"/>
              </a:rPr>
              <a:t>Kwantyzacja</a:t>
            </a:r>
          </a:p>
        </p:txBody>
      </p:sp>
      <p:sp>
        <p:nvSpPr>
          <p:cNvPr id="9" name="Prostokąt 8"/>
          <p:cNvSpPr/>
          <p:nvPr/>
        </p:nvSpPr>
        <p:spPr>
          <a:xfrm>
            <a:off x="277286" y="1312564"/>
            <a:ext cx="7433491" cy="2277547"/>
          </a:xfrm>
          <a:prstGeom prst="rect">
            <a:avLst/>
          </a:prstGeom>
          <a:ln w="19050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>
                <a:latin typeface="+mn-lt"/>
              </a:rPr>
              <a:t>K</a:t>
            </a:r>
            <a:r>
              <a:rPr lang="pl-PL" sz="2000" dirty="0" smtClean="0">
                <a:latin typeface="+mn-lt"/>
              </a:rPr>
              <a:t>wantyzacja jest przyczyną szumu</a:t>
            </a:r>
            <a:r>
              <a:rPr lang="pl-PL" sz="2000" dirty="0">
                <a:latin typeface="+mn-lt"/>
              </a:rPr>
              <a:t> </a:t>
            </a:r>
            <a:r>
              <a:rPr lang="pl-PL" sz="2000" dirty="0" smtClean="0">
                <a:latin typeface="+mn-lt"/>
              </a:rPr>
              <a:t>(błędów) kwantyzacji, którego poziom można zmniejszać kosztem wzrostu szybkości transmisji </a:t>
            </a:r>
            <a:r>
              <a:rPr lang="pl-PL" sz="2200" i="1" dirty="0">
                <a:latin typeface="+mj-lt"/>
              </a:rPr>
              <a:t>R</a:t>
            </a:r>
            <a:r>
              <a:rPr lang="pl-PL" sz="2200" i="1" dirty="0" smtClean="0">
                <a:latin typeface="+mj-lt"/>
              </a:rPr>
              <a:t>×</a:t>
            </a:r>
            <a:r>
              <a:rPr lang="pl-PL" sz="2200" dirty="0" smtClean="0">
                <a:latin typeface="+mj-lt"/>
              </a:rPr>
              <a:t>(</a:t>
            </a:r>
            <a:r>
              <a:rPr lang="pl-PL" sz="2200" dirty="0">
                <a:latin typeface="+mj-lt"/>
              </a:rPr>
              <a:t>1/</a:t>
            </a:r>
            <a:r>
              <a:rPr lang="pl-PL" sz="2200" i="1" dirty="0">
                <a:latin typeface="+mj-lt"/>
              </a:rPr>
              <a:t>T</a:t>
            </a:r>
            <a:r>
              <a:rPr lang="pl-PL" sz="2200" baseline="-25000" dirty="0">
                <a:latin typeface="+mj-lt"/>
              </a:rPr>
              <a:t>0</a:t>
            </a:r>
            <a:r>
              <a:rPr lang="pl-PL" sz="2200" dirty="0">
                <a:latin typeface="+mj-lt"/>
              </a:rPr>
              <a:t>) </a:t>
            </a:r>
            <a:r>
              <a:rPr lang="pl-PL" sz="2000" dirty="0" smtClean="0">
                <a:latin typeface="+mn-lt"/>
              </a:rPr>
              <a:t>– na ile jest to zasadne?</a:t>
            </a:r>
          </a:p>
          <a:p>
            <a:pPr>
              <a:spcBef>
                <a:spcPct val="50000"/>
              </a:spcBef>
            </a:pPr>
            <a:r>
              <a:rPr lang="pl-PL" dirty="0">
                <a:latin typeface="+mn-lt"/>
              </a:rPr>
              <a:t/>
            </a:r>
            <a:br>
              <a:rPr lang="pl-PL" dirty="0">
                <a:latin typeface="+mn-lt"/>
              </a:rPr>
            </a:br>
            <a:r>
              <a:rPr lang="pl-PL" sz="2000" dirty="0" smtClean="0">
                <a:latin typeface="+mn-lt"/>
              </a:rPr>
              <a:t>Jak to przeprowadzić – czy przez </a:t>
            </a:r>
            <a:r>
              <a:rPr lang="pl-PL" sz="2000" dirty="0" err="1" smtClean="0">
                <a:latin typeface="+mn-lt"/>
              </a:rPr>
              <a:t>nadpróbkowanie</a:t>
            </a:r>
            <a:r>
              <a:rPr lang="pl-PL" sz="2000" dirty="0" smtClean="0">
                <a:latin typeface="+mn-lt"/>
              </a:rPr>
              <a:t> </a:t>
            </a:r>
            <a:r>
              <a:rPr lang="pl-PL" sz="2200" i="1" dirty="0" smtClean="0">
                <a:latin typeface="+mj-lt"/>
              </a:rPr>
              <a:t>T</a:t>
            </a:r>
            <a:r>
              <a:rPr lang="pl-PL" sz="2200" baseline="-25000" dirty="0" smtClean="0">
                <a:latin typeface="+mj-lt"/>
              </a:rPr>
              <a:t>0</a:t>
            </a:r>
            <a:r>
              <a:rPr lang="pl-PL" sz="2000" dirty="0">
                <a:latin typeface="+mn-lt"/>
                <a:cs typeface="Times New Roman" panose="02020603050405020304" pitchFamily="18" charset="0"/>
              </a:rPr>
              <a:t>↓</a:t>
            </a:r>
            <a:r>
              <a:rPr lang="pl-PL" sz="2000" dirty="0" smtClean="0">
                <a:latin typeface="+mn-lt"/>
                <a:cs typeface="Times New Roman" panose="02020603050405020304" pitchFamily="18" charset="0"/>
              </a:rPr>
              <a:t> czy też przez wzrost liczby poziomów kwantyzacji </a:t>
            </a:r>
            <a:r>
              <a:rPr lang="pl-PL" sz="2200" i="1" dirty="0" smtClean="0">
                <a:latin typeface="+mj-lt"/>
                <a:cs typeface="Times New Roman" panose="02020603050405020304" pitchFamily="18" charset="0"/>
              </a:rPr>
              <a:t>L = </a:t>
            </a:r>
            <a:r>
              <a:rPr lang="pl-PL" sz="22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pl-PL" sz="2200" i="1" baseline="30000" dirty="0" smtClean="0">
                <a:latin typeface="+mj-lt"/>
                <a:cs typeface="Times New Roman" panose="02020603050405020304" pitchFamily="18" charset="0"/>
              </a:rPr>
              <a:t>R</a:t>
            </a:r>
            <a:r>
              <a:rPr lang="pl-PL" sz="2200" dirty="0" smtClean="0">
                <a:latin typeface="+mj-lt"/>
                <a:cs typeface="Times New Roman" panose="02020603050405020304" pitchFamily="18" charset="0"/>
              </a:rPr>
              <a:t>↑ (</a:t>
            </a:r>
            <a:r>
              <a:rPr lang="pl-PL" sz="2200" i="1" dirty="0" smtClean="0">
                <a:latin typeface="+mj-lt"/>
                <a:cs typeface="Times New Roman" panose="02020603050405020304" pitchFamily="18" charset="0"/>
              </a:rPr>
              <a:t>R</a:t>
            </a:r>
            <a:r>
              <a:rPr lang="pl-PL" sz="2200" dirty="0" smtClean="0">
                <a:latin typeface="+mj-lt"/>
                <a:cs typeface="Times New Roman" panose="02020603050405020304" pitchFamily="18" charset="0"/>
              </a:rPr>
              <a:t>↑)</a:t>
            </a:r>
            <a:r>
              <a:rPr lang="pl-PL" sz="2000" dirty="0" smtClean="0">
                <a:latin typeface="+mn-lt"/>
                <a:cs typeface="Times New Roman" panose="02020603050405020304" pitchFamily="18" charset="0"/>
              </a:rPr>
              <a:t>?</a:t>
            </a:r>
            <a:endParaRPr lang="pl-PL" sz="2000" baseline="-25000" dirty="0">
              <a:latin typeface="+mn-lt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71339" y="610608"/>
            <a:ext cx="49375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dirty="0" smtClean="0">
                <a:solidFill>
                  <a:srgbClr val="FF0000"/>
                </a:solidFill>
                <a:latin typeface="+mn-lt"/>
              </a:rPr>
              <a:t>Wpływ </a:t>
            </a:r>
            <a:r>
              <a:rPr kumimoji="1" lang="pl-PL" sz="2800" dirty="0">
                <a:solidFill>
                  <a:srgbClr val="FF0000"/>
                </a:solidFill>
                <a:latin typeface="+mn-lt"/>
              </a:rPr>
              <a:t>szybkości transmisji</a:t>
            </a:r>
            <a:endParaRPr lang="pl-PL" sz="28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997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53718" y="1088940"/>
            <a:ext cx="768191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Zakładamy, </a:t>
            </a:r>
            <a:r>
              <a:rPr lang="pl-PL" sz="2000" dirty="0">
                <a:latin typeface="+mn-lt"/>
              </a:rPr>
              <a:t>ż</a:t>
            </a:r>
            <a:r>
              <a:rPr lang="pl-PL" sz="2000" dirty="0" smtClean="0">
                <a:latin typeface="+mn-lt"/>
              </a:rPr>
              <a:t>e moc szumu kwantyzacji </a:t>
            </a:r>
            <a:r>
              <a:rPr lang="pl-PL" sz="2000" i="1" dirty="0" smtClean="0">
                <a:latin typeface="+mj-lt"/>
              </a:rPr>
              <a:t>Q</a:t>
            </a:r>
            <a:r>
              <a:rPr lang="pl-PL" sz="2000" dirty="0" smtClean="0">
                <a:latin typeface="+mn-lt"/>
              </a:rPr>
              <a:t> jest równa wartości średniokwadratowej błędu kwantyzacji (równomiernej):</a:t>
            </a:r>
          </a:p>
          <a:p>
            <a:pPr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Moc sygnału informacyjnego: </a:t>
            </a:r>
            <a:endParaRPr lang="pl-PL" sz="2000" dirty="0">
              <a:latin typeface="+mn-lt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71340" y="4615696"/>
            <a:ext cx="899028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Wydłużenie słowa </a:t>
            </a:r>
            <a:r>
              <a:rPr lang="pl-PL" sz="2000" dirty="0">
                <a:solidFill>
                  <a:srgbClr val="FF0000"/>
                </a:solidFill>
                <a:latin typeface="+mn-lt"/>
              </a:rPr>
              <a:t>kodowego o 1 bit </a:t>
            </a: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(</a:t>
            </a:r>
            <a:r>
              <a:rPr lang="pl-PL" sz="2000" i="1" dirty="0" smtClean="0">
                <a:solidFill>
                  <a:srgbClr val="FF0000"/>
                </a:solidFill>
                <a:latin typeface="+mj-lt"/>
              </a:rPr>
              <a:t>R </a:t>
            </a:r>
            <a:r>
              <a:rPr lang="pl-PL" sz="2000" i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→ R</a:t>
            </a:r>
            <a:r>
              <a:rPr lang="pl-PL" sz="20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 + 1</a:t>
            </a:r>
            <a:r>
              <a:rPr lang="pl-PL" sz="20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) zwiększa </a:t>
            </a:r>
            <a:r>
              <a:rPr lang="pl-PL" sz="2000" dirty="0">
                <a:solidFill>
                  <a:srgbClr val="FF0000"/>
                </a:solidFill>
                <a:latin typeface="+mn-lt"/>
              </a:rPr>
              <a:t>odstęp sygnał – szum </a:t>
            </a: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kwantyzacji </a:t>
            </a:r>
            <a:r>
              <a:rPr lang="pl-PL" sz="2000" dirty="0">
                <a:solidFill>
                  <a:srgbClr val="FF0000"/>
                </a:solidFill>
                <a:latin typeface="+mn-lt"/>
              </a:rPr>
              <a:t>o 6 [</a:t>
            </a:r>
            <a:r>
              <a:rPr lang="pl-PL" sz="2000" dirty="0" err="1" smtClean="0">
                <a:solidFill>
                  <a:srgbClr val="FF0000"/>
                </a:solidFill>
                <a:latin typeface="+mn-lt"/>
              </a:rPr>
              <a:t>dB</a:t>
            </a: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] (wzrost 4x).</a:t>
            </a:r>
          </a:p>
          <a:p>
            <a:pPr>
              <a:spcBef>
                <a:spcPct val="50000"/>
              </a:spcBef>
            </a:pPr>
            <a:r>
              <a:rPr lang="pl-PL" sz="2000" dirty="0">
                <a:solidFill>
                  <a:srgbClr val="FF0000"/>
                </a:solidFill>
                <a:latin typeface="+mn-lt"/>
              </a:rPr>
              <a:t>W</a:t>
            </a: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ydłużenie </a:t>
            </a:r>
            <a:r>
              <a:rPr lang="pl-PL" sz="2000" dirty="0">
                <a:solidFill>
                  <a:srgbClr val="FF0000"/>
                </a:solidFill>
                <a:latin typeface="+mn-lt"/>
              </a:rPr>
              <a:t>słowa kodowego o 1 bit (</a:t>
            </a:r>
            <a:r>
              <a:rPr lang="pl-PL" sz="2000" i="1" dirty="0">
                <a:solidFill>
                  <a:srgbClr val="FF0000"/>
                </a:solidFill>
                <a:latin typeface="+mj-lt"/>
              </a:rPr>
              <a:t>R </a:t>
            </a:r>
            <a:r>
              <a:rPr lang="pl-PL" sz="2000" i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→ R</a:t>
            </a:r>
            <a:r>
              <a:rPr lang="pl-PL" sz="20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 + 1</a:t>
            </a:r>
            <a:r>
              <a:rPr lang="pl-PL" sz="2000" dirty="0">
                <a:solidFill>
                  <a:srgbClr val="FF0000"/>
                </a:solidFill>
                <a:latin typeface="+mj-lt"/>
              </a:rPr>
              <a:t> </a:t>
            </a:r>
            <a:r>
              <a:rPr lang="pl-PL" sz="2000" dirty="0">
                <a:solidFill>
                  <a:srgbClr val="FF0000"/>
                </a:solidFill>
                <a:latin typeface="+mn-lt"/>
              </a:rPr>
              <a:t>) </a:t>
            </a: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praktycznie nie poszerza pasma transmisyjnego (wzrost w stosunku </a:t>
            </a:r>
            <a:r>
              <a:rPr lang="pl-PL" sz="2000" dirty="0" smtClean="0">
                <a:solidFill>
                  <a:srgbClr val="FF0000"/>
                </a:solidFill>
                <a:latin typeface="+mj-lt"/>
              </a:rPr>
              <a:t>1 + 1/</a:t>
            </a:r>
            <a:r>
              <a:rPr lang="pl-PL" sz="2000" i="1" dirty="0" smtClean="0">
                <a:solidFill>
                  <a:srgbClr val="FF0000"/>
                </a:solidFill>
                <a:latin typeface="+mj-lt"/>
              </a:rPr>
              <a:t>R</a:t>
            </a: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).</a:t>
            </a:r>
          </a:p>
          <a:p>
            <a:pPr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W efekcie, niewielki wzrost szerokości pasma powoduje istotny wzrost odstępu </a:t>
            </a:r>
            <a:r>
              <a:rPr lang="pl-PL" sz="2000" i="1" dirty="0" smtClean="0">
                <a:latin typeface="+mj-lt"/>
              </a:rPr>
              <a:t>SQR</a:t>
            </a:r>
            <a:r>
              <a:rPr lang="pl-PL" sz="2000" dirty="0" smtClean="0">
                <a:latin typeface="+mn-lt"/>
              </a:rPr>
              <a:t>.</a:t>
            </a:r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8782841"/>
              </p:ext>
            </p:extLst>
          </p:nvPr>
        </p:nvGraphicFramePr>
        <p:xfrm>
          <a:off x="7832725" y="1040808"/>
          <a:ext cx="1054100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875" name="Równanie" r:id="rId3" imgW="482400" imgH="253800" progId="Equation.3">
                  <p:embed/>
                </p:oleObj>
              </mc:Choice>
              <mc:Fallback>
                <p:oleObj name="Równanie" r:id="rId3" imgW="48240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832725" y="1040808"/>
                        <a:ext cx="1054100" cy="554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i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3088845"/>
              </p:ext>
            </p:extLst>
          </p:nvPr>
        </p:nvGraphicFramePr>
        <p:xfrm>
          <a:off x="7819890" y="1688434"/>
          <a:ext cx="1082675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876" name="Równanie" r:id="rId5" imgW="495000" imgH="228600" progId="Equation.3">
                  <p:embed/>
                </p:oleObj>
              </mc:Choice>
              <mc:Fallback>
                <p:oleObj name="Równanie" r:id="rId5" imgW="4950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819890" y="1688434"/>
                        <a:ext cx="1082675" cy="498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upa 5"/>
          <p:cNvGrpSpPr/>
          <p:nvPr/>
        </p:nvGrpSpPr>
        <p:grpSpPr>
          <a:xfrm>
            <a:off x="71339" y="2354633"/>
            <a:ext cx="8180173" cy="2261063"/>
            <a:chOff x="71339" y="2354633"/>
            <a:chExt cx="8180173" cy="2261063"/>
          </a:xfrm>
        </p:grpSpPr>
        <p:graphicFrame>
          <p:nvGraphicFramePr>
            <p:cNvPr id="2" name="Obi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25902171"/>
                </p:ext>
              </p:extLst>
            </p:nvPr>
          </p:nvGraphicFramePr>
          <p:xfrm>
            <a:off x="2463800" y="2876550"/>
            <a:ext cx="3867150" cy="8429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877" name="Równanie" r:id="rId7" imgW="2209680" imgH="482400" progId="Equation.3">
                    <p:embed/>
                  </p:oleObj>
                </mc:Choice>
                <mc:Fallback>
                  <p:oleObj name="Równanie" r:id="rId7" imgW="2209680" imgH="4824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463800" y="2876550"/>
                          <a:ext cx="3867150" cy="842963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iek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71984492"/>
                </p:ext>
              </p:extLst>
            </p:nvPr>
          </p:nvGraphicFramePr>
          <p:xfrm>
            <a:off x="2275317" y="3861633"/>
            <a:ext cx="4156075" cy="754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878" name="Równanie" r:id="rId9" imgW="2374560" imgH="431640" progId="Equation.3">
                    <p:embed/>
                  </p:oleObj>
                </mc:Choice>
                <mc:Fallback>
                  <p:oleObj name="Równanie" r:id="rId9" imgW="2374560" imgH="431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2275317" y="3861633"/>
                          <a:ext cx="4156075" cy="754063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Prostokąt 11"/>
            <p:cNvSpPr/>
            <p:nvPr/>
          </p:nvSpPr>
          <p:spPr>
            <a:xfrm>
              <a:off x="71339" y="2354633"/>
              <a:ext cx="818017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i="1" dirty="0" smtClean="0">
                  <a:latin typeface="+mj-lt"/>
                </a:rPr>
                <a:t>SQR</a:t>
              </a:r>
              <a:r>
                <a:rPr lang="pl-PL" sz="2000" dirty="0" smtClean="0">
                  <a:latin typeface="+mn-lt"/>
                </a:rPr>
                <a:t> – </a:t>
              </a:r>
              <a:r>
                <a:rPr lang="pl-PL" sz="2000" dirty="0" err="1" smtClean="0">
                  <a:latin typeface="+mn-lt"/>
                </a:rPr>
                <a:t>Signal</a:t>
              </a:r>
              <a:r>
                <a:rPr lang="pl-PL" sz="2000" dirty="0" smtClean="0">
                  <a:latin typeface="+mn-lt"/>
                </a:rPr>
                <a:t> to </a:t>
              </a:r>
              <a:r>
                <a:rPr lang="pl-PL" sz="2000" dirty="0" err="1" smtClean="0">
                  <a:latin typeface="+mn-lt"/>
                </a:rPr>
                <a:t>Quantization</a:t>
              </a:r>
              <a:r>
                <a:rPr lang="pl-PL" sz="2000" dirty="0" smtClean="0">
                  <a:latin typeface="+mn-lt"/>
                </a:rPr>
                <a:t> </a:t>
              </a:r>
              <a:r>
                <a:rPr lang="pl-PL" sz="2000" dirty="0" err="1" smtClean="0">
                  <a:latin typeface="+mn-lt"/>
                </a:rPr>
                <a:t>Noise</a:t>
              </a:r>
              <a:r>
                <a:rPr lang="pl-PL" sz="2000" dirty="0" smtClean="0">
                  <a:latin typeface="+mn-lt"/>
                </a:rPr>
                <a:t> Ratio</a:t>
              </a:r>
              <a:r>
                <a:rPr lang="pl-PL" sz="2000" dirty="0">
                  <a:latin typeface="+mn-lt"/>
                </a:rPr>
                <a:t> – </a:t>
              </a:r>
              <a:r>
                <a:rPr lang="pl-PL" sz="2000" dirty="0" smtClean="0">
                  <a:latin typeface="+mn-lt"/>
                </a:rPr>
                <a:t> odstęp sygnał – szum kwantyzacji </a:t>
              </a:r>
              <a:endParaRPr lang="pl-PL" sz="2000" dirty="0">
                <a:latin typeface="+mn-lt"/>
              </a:endParaRPr>
            </a:p>
          </p:txBody>
        </p:sp>
      </p:grpSp>
      <p:sp>
        <p:nvSpPr>
          <p:cNvPr id="13" name="Prostokąt 12"/>
          <p:cNvSpPr/>
          <p:nvPr/>
        </p:nvSpPr>
        <p:spPr>
          <a:xfrm>
            <a:off x="153718" y="25833"/>
            <a:ext cx="5510844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 smtClean="0">
                <a:latin typeface="+mn-lt"/>
                <a:ea typeface="+mj-ea"/>
                <a:cs typeface="+mj-cs"/>
              </a:rPr>
              <a:t>Kwantyzacja równomierna</a:t>
            </a:r>
          </a:p>
        </p:txBody>
      </p:sp>
      <p:sp>
        <p:nvSpPr>
          <p:cNvPr id="14" name="Prostokąt 13"/>
          <p:cNvSpPr/>
          <p:nvPr/>
        </p:nvSpPr>
        <p:spPr>
          <a:xfrm>
            <a:off x="71339" y="610608"/>
            <a:ext cx="60789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dirty="0" smtClean="0">
                <a:solidFill>
                  <a:srgbClr val="FF0000"/>
                </a:solidFill>
                <a:latin typeface="+mn-lt"/>
              </a:rPr>
              <a:t>Odstęp sygnał – szum kwantyzacji</a:t>
            </a:r>
            <a:endParaRPr lang="pl-PL" sz="28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5819495" y="6550223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6183" name="Text Box 39"/>
          <p:cNvSpPr txBox="1">
            <a:spLocks noChangeArrowheads="1"/>
          </p:cNvSpPr>
          <p:nvPr/>
        </p:nvSpPr>
        <p:spPr bwMode="auto">
          <a:xfrm>
            <a:off x="1343025" y="1819275"/>
            <a:ext cx="733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pl-PL"/>
          </a:p>
        </p:txBody>
      </p:sp>
      <p:sp>
        <p:nvSpPr>
          <p:cNvPr id="6187" name="Text Box 43"/>
          <p:cNvSpPr txBox="1">
            <a:spLocks noChangeArrowheads="1"/>
          </p:cNvSpPr>
          <p:nvPr/>
        </p:nvSpPr>
        <p:spPr bwMode="auto">
          <a:xfrm>
            <a:off x="153718" y="2053533"/>
            <a:ext cx="8046992" cy="83099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smtClean="0">
                <a:latin typeface="+mn-lt"/>
              </a:rPr>
              <a:t>Aproksymacja </a:t>
            </a:r>
            <a:r>
              <a:rPr lang="pl-PL" sz="1600" dirty="0">
                <a:latin typeface="+mn-lt"/>
              </a:rPr>
              <a:t>oryginalnego sygnału analogowego </a:t>
            </a:r>
            <a:r>
              <a:rPr lang="pl-PL" sz="1600" dirty="0" smtClean="0">
                <a:latin typeface="+mn-lt"/>
              </a:rPr>
              <a:t>zbiorem dyskretnych wartości kodowanych dwójkowo</a:t>
            </a:r>
            <a:r>
              <a:rPr lang="pl-PL" sz="1600" dirty="0">
                <a:latin typeface="+mn-lt"/>
              </a:rPr>
              <a:t> </a:t>
            </a:r>
            <a:r>
              <a:rPr lang="pl-PL" sz="1600" dirty="0" smtClean="0">
                <a:latin typeface="+mn-lt"/>
              </a:rPr>
              <a:t>w celu uzyskania odporności na szumy</a:t>
            </a:r>
            <a:br>
              <a:rPr lang="pl-PL" sz="1600" dirty="0" smtClean="0">
                <a:latin typeface="+mn-lt"/>
              </a:rPr>
            </a:br>
            <a:r>
              <a:rPr lang="pl-PL" sz="1600" dirty="0" smtClean="0">
                <a:latin typeface="+mn-lt"/>
              </a:rPr>
              <a:t>i zakłócenia w procesie transmisji.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17</a:t>
            </a:fld>
            <a:endParaRPr lang="pl-PL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53718" y="2986020"/>
            <a:ext cx="8780732" cy="5847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l-PL" sz="1600" dirty="0" smtClean="0">
                <a:latin typeface="+mn-lt"/>
              </a:rPr>
              <a:t>Próbkowanie sygnału NIE PROWADZI do utraty informacji (</a:t>
            </a:r>
            <a:r>
              <a:rPr lang="pl-PL" sz="1600" smtClean="0">
                <a:latin typeface="+mn-lt"/>
              </a:rPr>
              <a:t>przy spełnieniu</a:t>
            </a:r>
            <a:br>
              <a:rPr lang="pl-PL" sz="1600" smtClean="0">
                <a:latin typeface="+mn-lt"/>
              </a:rPr>
            </a:br>
            <a:r>
              <a:rPr lang="pl-PL" sz="1600" smtClean="0">
                <a:latin typeface="+mn-lt"/>
              </a:rPr>
              <a:t>założeń </a:t>
            </a:r>
            <a:r>
              <a:rPr lang="pl-PL" sz="1600" dirty="0" smtClean="0">
                <a:latin typeface="+mn-lt"/>
              </a:rPr>
              <a:t>twierdzenia o próbkowaniu).</a:t>
            </a:r>
          </a:p>
        </p:txBody>
      </p:sp>
      <p:sp>
        <p:nvSpPr>
          <p:cNvPr id="4" name="Prostokąt 3"/>
          <p:cNvSpPr/>
          <p:nvPr/>
        </p:nvSpPr>
        <p:spPr>
          <a:xfrm>
            <a:off x="153719" y="874825"/>
            <a:ext cx="8911904" cy="1077218"/>
          </a:xfrm>
          <a:prstGeom prst="rect">
            <a:avLst/>
          </a:prstGeom>
          <a:ln w="19050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>
                <a:latin typeface="+mn-lt"/>
              </a:rPr>
              <a:t>Sygnał </a:t>
            </a:r>
            <a:r>
              <a:rPr lang="pl-PL" sz="1600" dirty="0" smtClean="0">
                <a:latin typeface="+mn-lt"/>
              </a:rPr>
              <a:t>analogowy: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1600" dirty="0" smtClean="0">
                <a:latin typeface="+mn-lt"/>
              </a:rPr>
              <a:t>wartości </a:t>
            </a:r>
            <a:r>
              <a:rPr lang="pl-PL" sz="1600" dirty="0">
                <a:latin typeface="+mn-lt"/>
              </a:rPr>
              <a:t>zmieniają się w sposób ciągły (</a:t>
            </a:r>
            <a:r>
              <a:rPr lang="pl-PL" sz="1600" dirty="0" smtClean="0">
                <a:latin typeface="+mn-lt"/>
              </a:rPr>
              <a:t>płynny),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1600" dirty="0" smtClean="0">
                <a:latin typeface="+mn-lt"/>
              </a:rPr>
              <a:t>nieskończenie </a:t>
            </a:r>
            <a:r>
              <a:rPr lang="pl-PL" sz="1600" dirty="0">
                <a:latin typeface="+mn-lt"/>
              </a:rPr>
              <a:t>wiele wartości </a:t>
            </a:r>
            <a:r>
              <a:rPr lang="pl-PL" sz="1600" dirty="0" smtClean="0">
                <a:latin typeface="+mn-lt"/>
              </a:rPr>
              <a:t>sygnału w </a:t>
            </a:r>
            <a:r>
              <a:rPr lang="pl-PL" sz="1600" dirty="0">
                <a:latin typeface="+mn-lt"/>
              </a:rPr>
              <a:t>skończonym zakresie </a:t>
            </a:r>
            <a:r>
              <a:rPr lang="pl-PL" sz="1600" dirty="0" smtClean="0">
                <a:latin typeface="+mn-lt"/>
              </a:rPr>
              <a:t>wartości,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1600" dirty="0" smtClean="0">
                <a:latin typeface="+mn-lt"/>
              </a:rPr>
              <a:t>zmysły rozróżniają tylko </a:t>
            </a:r>
            <a:r>
              <a:rPr lang="pl-PL" sz="1600" dirty="0">
                <a:latin typeface="+mn-lt"/>
              </a:rPr>
              <a:t>skończone różnice poziomów </a:t>
            </a:r>
            <a:r>
              <a:rPr lang="pl-PL" sz="1600" dirty="0" smtClean="0">
                <a:latin typeface="+mn-lt"/>
              </a:rPr>
              <a:t>sygnału</a:t>
            </a:r>
            <a:r>
              <a:rPr lang="pl-PL" sz="1600" dirty="0">
                <a:latin typeface="+mn-lt"/>
              </a:rPr>
              <a:t>.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153718" y="3672285"/>
            <a:ext cx="8397189" cy="107721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l-PL" sz="1600" dirty="0" smtClean="0">
                <a:latin typeface="+mn-lt"/>
              </a:rPr>
              <a:t>Kwantyzacja sygnału PROWADZI do utraty informacji  (błąd czy szum kwantyzacji). Szum kwantyzacji można zmniejszać przez </a:t>
            </a:r>
            <a:r>
              <a:rPr lang="pl-PL" sz="1600" dirty="0">
                <a:latin typeface="+mn-lt"/>
                <a:cs typeface="Times New Roman" panose="02020603050405020304" pitchFamily="18" charset="0"/>
              </a:rPr>
              <a:t>wzrost szybkości </a:t>
            </a:r>
            <a:r>
              <a:rPr lang="pl-PL" sz="1600" dirty="0" smtClean="0">
                <a:latin typeface="+mn-lt"/>
                <a:cs typeface="Times New Roman" panose="02020603050405020304" pitchFamily="18" charset="0"/>
              </a:rPr>
              <a:t>transmisji</a:t>
            </a:r>
            <a:r>
              <a:rPr lang="pl-PL" sz="1600" dirty="0">
                <a:latin typeface="+mn-lt"/>
              </a:rPr>
              <a:t> </a:t>
            </a:r>
            <a:r>
              <a:rPr lang="pl-PL" sz="1600" dirty="0" smtClean="0">
                <a:latin typeface="+mn-lt"/>
              </a:rPr>
              <a:t>w wyniku: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1600" dirty="0" smtClean="0">
                <a:latin typeface="+mn-lt"/>
              </a:rPr>
              <a:t>zwiększenia liczby poziomów kwantyzacji,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1600" dirty="0">
                <a:latin typeface="+mn-lt"/>
              </a:rPr>
              <a:t>nadpróbkowania </a:t>
            </a:r>
            <a:r>
              <a:rPr lang="pl-PL" sz="1600" dirty="0" smtClean="0">
                <a:latin typeface="+mn-lt"/>
              </a:rPr>
              <a:t>sygnału</a:t>
            </a:r>
            <a:r>
              <a:rPr lang="pl-PL" sz="1600" dirty="0">
                <a:latin typeface="+mn-lt"/>
              </a:rPr>
              <a:t>.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53718" y="4850993"/>
            <a:ext cx="8523557" cy="132343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l-PL" sz="1600" dirty="0" smtClean="0">
                <a:latin typeface="+mn-lt"/>
              </a:rPr>
              <a:t>„Rekompensatą” za pojawienie się szumu kwantyzacji jest zwiększona odporność transmisji na zakłócenia (szumy) w kanale transmisyjnym, gdyż detekcja sygnału cyfrowego sprowadza się wyłącznie do stwierdzenia, czy nadano „0” czy też „1”. W tak pojętym procesie detekcji nie odtwarzamy kształtu impulsu (tak jak ma to miejsce w modulacji amplitudy impulsów – PAM).</a:t>
            </a:r>
          </a:p>
        </p:txBody>
      </p:sp>
      <p:sp>
        <p:nvSpPr>
          <p:cNvPr id="12" name="Prostokąt 11"/>
          <p:cNvSpPr/>
          <p:nvPr/>
        </p:nvSpPr>
        <p:spPr>
          <a:xfrm>
            <a:off x="153718" y="25833"/>
            <a:ext cx="5999948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 smtClean="0">
                <a:latin typeface="+mn-lt"/>
                <a:ea typeface="+mj-ea"/>
                <a:cs typeface="+mj-cs"/>
              </a:rPr>
              <a:t>Podsumowanie - kwantyzacja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87" grpId="0"/>
      <p:bldP spid="10" grpId="0"/>
      <p:bldP spid="4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82" name="Text Box 34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53292" name="Text Box 44"/>
          <p:cNvSpPr txBox="1">
            <a:spLocks noChangeArrowheads="1"/>
          </p:cNvSpPr>
          <p:nvPr/>
        </p:nvSpPr>
        <p:spPr bwMode="auto">
          <a:xfrm>
            <a:off x="259278" y="2433723"/>
            <a:ext cx="777239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>
                <a:solidFill>
                  <a:srgbClr val="333333"/>
                </a:solidFill>
                <a:latin typeface="+mn-lt"/>
              </a:rPr>
              <a:t>Celem kwantyzacji nierównomiernej </a:t>
            </a: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nie jest minimalizacja poziomu szumu kwantowania</a:t>
            </a:r>
            <a:r>
              <a:rPr lang="pl-PL" sz="2000" dirty="0" smtClean="0">
                <a:solidFill>
                  <a:srgbClr val="333333"/>
                </a:solidFill>
                <a:latin typeface="+mn-lt"/>
              </a:rPr>
              <a:t>, gdyż takie rozwiązanie – aczkolwiek możliwe – uzależnia  przedziały/poziomy kwantyzacji od rozkładu wartości sygnału.</a:t>
            </a:r>
            <a:endParaRPr lang="pl-PL" sz="2000" dirty="0" smtClean="0">
              <a:latin typeface="+mn-lt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18</a:t>
            </a:fld>
            <a:endParaRPr lang="pl-PL" dirty="0"/>
          </a:p>
        </p:txBody>
      </p:sp>
      <p:sp>
        <p:nvSpPr>
          <p:cNvPr id="6" name="Text Box 44"/>
          <p:cNvSpPr txBox="1">
            <a:spLocks noChangeArrowheads="1"/>
          </p:cNvSpPr>
          <p:nvPr/>
        </p:nvSpPr>
        <p:spPr bwMode="auto">
          <a:xfrm>
            <a:off x="259278" y="3871693"/>
            <a:ext cx="762433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>
                <a:solidFill>
                  <a:srgbClr val="333333"/>
                </a:solidFill>
                <a:latin typeface="+mn-lt"/>
              </a:rPr>
              <a:t>Celem kwantyzacji nierównomiernej </a:t>
            </a: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jest zapewnienie</a:t>
            </a:r>
            <a:br>
              <a:rPr lang="pl-PL" sz="2000" dirty="0" smtClean="0">
                <a:solidFill>
                  <a:srgbClr val="FF0000"/>
                </a:solidFill>
                <a:latin typeface="+mn-lt"/>
              </a:rPr>
            </a:b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stałego odstępu </a:t>
            </a:r>
            <a:r>
              <a:rPr lang="pl-PL" sz="2000" i="1" dirty="0" smtClean="0">
                <a:solidFill>
                  <a:srgbClr val="FF0000"/>
                </a:solidFill>
                <a:latin typeface="+mj-lt"/>
              </a:rPr>
              <a:t>SQR</a:t>
            </a:r>
            <a:r>
              <a:rPr lang="pl-PL" sz="2000" dirty="0">
                <a:solidFill>
                  <a:srgbClr val="333333"/>
                </a:solidFill>
                <a:latin typeface="+mn-lt"/>
              </a:rPr>
              <a:t> </a:t>
            </a:r>
            <a:r>
              <a:rPr lang="pl-PL" sz="2000" dirty="0">
                <a:solidFill>
                  <a:srgbClr val="333333"/>
                </a:solidFill>
              </a:rPr>
              <a:t>– </a:t>
            </a:r>
            <a:r>
              <a:rPr lang="pl-PL" sz="2000" dirty="0" smtClean="0">
                <a:solidFill>
                  <a:srgbClr val="333333"/>
                </a:solidFill>
                <a:latin typeface="+mn-lt"/>
              </a:rPr>
              <a:t>takie rozwiązanie zapewnia, że zarówno sygnały słabe jak i sygnały silne są kwantowane z tą samą jakością.</a:t>
            </a:r>
            <a:endParaRPr lang="pl-PL" sz="2000" dirty="0">
              <a:latin typeface="+mn-lt"/>
            </a:endParaRPr>
          </a:p>
        </p:txBody>
      </p:sp>
      <p:sp>
        <p:nvSpPr>
          <p:cNvPr id="7" name="Text Box 44"/>
          <p:cNvSpPr txBox="1">
            <a:spLocks noChangeArrowheads="1"/>
          </p:cNvSpPr>
          <p:nvPr/>
        </p:nvSpPr>
        <p:spPr bwMode="auto">
          <a:xfrm>
            <a:off x="259278" y="5309663"/>
            <a:ext cx="779938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>
                <a:solidFill>
                  <a:srgbClr val="333333"/>
                </a:solidFill>
                <a:latin typeface="+mn-lt"/>
              </a:rPr>
              <a:t>Efekt stałego odstępu </a:t>
            </a:r>
            <a:r>
              <a:rPr lang="pl-PL" sz="2000" i="1" dirty="0" smtClean="0">
                <a:solidFill>
                  <a:srgbClr val="333333"/>
                </a:solidFill>
                <a:latin typeface="+mj-lt"/>
              </a:rPr>
              <a:t>SQR</a:t>
            </a:r>
            <a:r>
              <a:rPr lang="pl-PL" sz="2000" dirty="0" smtClean="0">
                <a:solidFill>
                  <a:srgbClr val="333333"/>
                </a:solidFill>
                <a:latin typeface="+mn-lt"/>
              </a:rPr>
              <a:t> można uzyskać kwantując gęściej (dokładniej) sygnały słabe, a rzadziej (mniej dokładniej) sygnały silne. </a:t>
            </a:r>
            <a:endParaRPr lang="pl-PL" sz="2000" dirty="0">
              <a:latin typeface="+mn-lt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259278" y="1303529"/>
            <a:ext cx="78889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>
                <a:latin typeface="+mn-lt"/>
              </a:rPr>
              <a:t>O</a:t>
            </a:r>
            <a:r>
              <a:rPr lang="pl-PL" sz="2000" dirty="0" smtClean="0">
                <a:latin typeface="+mn-lt"/>
              </a:rPr>
              <a:t>dstęp </a:t>
            </a:r>
            <a:r>
              <a:rPr lang="pl-PL" sz="2000" dirty="0">
                <a:latin typeface="+mn-lt"/>
              </a:rPr>
              <a:t>sygnał – szum kwantyzacji </a:t>
            </a:r>
            <a:r>
              <a:rPr lang="pl-PL" sz="2000" dirty="0" smtClean="0">
                <a:latin typeface="+mn-lt"/>
              </a:rPr>
              <a:t>równomiernej rośnie </a:t>
            </a:r>
            <a:r>
              <a:rPr lang="pl-PL" sz="2000" dirty="0">
                <a:latin typeface="+mn-lt"/>
              </a:rPr>
              <a:t>liniowo ze wzrostem poziomu sygnału </a:t>
            </a:r>
            <a:r>
              <a:rPr lang="pl-PL" sz="2000" i="1" dirty="0" smtClean="0">
                <a:latin typeface="+mn-lt"/>
              </a:rPr>
              <a:t>P</a:t>
            </a:r>
            <a:r>
              <a:rPr lang="pl-PL" sz="2000" dirty="0" smtClean="0">
                <a:latin typeface="+mn-lt"/>
              </a:rPr>
              <a:t>, </a:t>
            </a:r>
            <a:r>
              <a:rPr lang="pl-PL" sz="2000" dirty="0">
                <a:latin typeface="+mn-lt"/>
              </a:rPr>
              <a:t>a ten może zmieniać się nawet w zakresie 40 </a:t>
            </a:r>
            <a:r>
              <a:rPr lang="pl-PL" sz="2000" dirty="0" err="1">
                <a:latin typeface="+mn-lt"/>
              </a:rPr>
              <a:t>dB</a:t>
            </a:r>
            <a:r>
              <a:rPr lang="pl-PL" sz="2000" dirty="0">
                <a:latin typeface="+mn-lt"/>
              </a:rPr>
              <a:t> (jak 1 : 10</a:t>
            </a:r>
            <a:r>
              <a:rPr lang="pl-PL" sz="2000" baseline="30000" dirty="0">
                <a:latin typeface="+mn-lt"/>
              </a:rPr>
              <a:t>4</a:t>
            </a:r>
            <a:r>
              <a:rPr lang="pl-PL" sz="2000" dirty="0" smtClean="0">
                <a:latin typeface="+mn-lt"/>
              </a:rPr>
              <a:t>), </a:t>
            </a:r>
            <a:r>
              <a:rPr lang="pl-PL" sz="2000" i="1" dirty="0" smtClean="0">
                <a:latin typeface="+mj-lt"/>
              </a:rPr>
              <a:t>SQR</a:t>
            </a:r>
            <a:r>
              <a:rPr lang="pl-PL" sz="2000" dirty="0" smtClean="0">
                <a:latin typeface="+mj-lt"/>
              </a:rPr>
              <a:t> [</a:t>
            </a:r>
            <a:r>
              <a:rPr lang="pl-PL" sz="2000" dirty="0" err="1" smtClean="0">
                <a:latin typeface="+mj-lt"/>
              </a:rPr>
              <a:t>dB</a:t>
            </a:r>
            <a:r>
              <a:rPr lang="pl-PL" sz="2000" dirty="0" smtClean="0">
                <a:latin typeface="+mj-lt"/>
              </a:rPr>
              <a:t>] ~ </a:t>
            </a:r>
            <a:r>
              <a:rPr lang="pl-PL" sz="2000" i="1" dirty="0" smtClean="0">
                <a:latin typeface="+mj-lt"/>
              </a:rPr>
              <a:t>P</a:t>
            </a:r>
            <a:r>
              <a:rPr lang="pl-PL" sz="2000" dirty="0" smtClean="0">
                <a:latin typeface="+mj-lt"/>
              </a:rPr>
              <a:t> [</a:t>
            </a:r>
            <a:r>
              <a:rPr lang="pl-PL" sz="2000" dirty="0" err="1" smtClean="0">
                <a:latin typeface="+mj-lt"/>
              </a:rPr>
              <a:t>dB</a:t>
            </a:r>
            <a:r>
              <a:rPr lang="pl-PL" sz="2000" dirty="0" smtClean="0">
                <a:latin typeface="+mj-lt"/>
              </a:rPr>
              <a:t>].</a:t>
            </a:r>
            <a:endParaRPr lang="pl-PL" sz="2000" dirty="0">
              <a:latin typeface="+mj-lt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153718" y="25833"/>
            <a:ext cx="5996530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 smtClean="0">
                <a:latin typeface="+mn-lt"/>
                <a:ea typeface="+mj-ea"/>
                <a:cs typeface="+mj-cs"/>
              </a:rPr>
              <a:t>Kwantyzacja nierównomierna</a:t>
            </a:r>
          </a:p>
        </p:txBody>
      </p:sp>
      <p:sp>
        <p:nvSpPr>
          <p:cNvPr id="11" name="Prostokąt 10"/>
          <p:cNvSpPr/>
          <p:nvPr/>
        </p:nvSpPr>
        <p:spPr>
          <a:xfrm>
            <a:off x="71339" y="610608"/>
            <a:ext cx="60789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dirty="0" smtClean="0">
                <a:solidFill>
                  <a:srgbClr val="FF0000"/>
                </a:solidFill>
                <a:latin typeface="+mn-lt"/>
              </a:rPr>
              <a:t>Odstęp sygnał – szum kwantyzacji</a:t>
            </a:r>
            <a:endParaRPr lang="pl-PL" sz="28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92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60" name="Line 16"/>
          <p:cNvSpPr>
            <a:spLocks noChangeShapeType="1"/>
          </p:cNvSpPr>
          <p:nvPr/>
        </p:nvSpPr>
        <p:spPr bwMode="auto">
          <a:xfrm>
            <a:off x="1360016" y="3816545"/>
            <a:ext cx="6048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65" name="Line 21"/>
          <p:cNvSpPr>
            <a:spLocks noChangeShapeType="1"/>
          </p:cNvSpPr>
          <p:nvPr/>
        </p:nvSpPr>
        <p:spPr bwMode="auto">
          <a:xfrm>
            <a:off x="4579466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67" name="Line 23"/>
          <p:cNvSpPr>
            <a:spLocks noChangeShapeType="1"/>
          </p:cNvSpPr>
          <p:nvPr/>
        </p:nvSpPr>
        <p:spPr bwMode="auto">
          <a:xfrm>
            <a:off x="4715991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68" name="Line 24"/>
          <p:cNvSpPr>
            <a:spLocks noChangeShapeType="1"/>
          </p:cNvSpPr>
          <p:nvPr/>
        </p:nvSpPr>
        <p:spPr bwMode="auto">
          <a:xfrm>
            <a:off x="4877916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69" name="Line 25"/>
          <p:cNvSpPr>
            <a:spLocks noChangeShapeType="1"/>
          </p:cNvSpPr>
          <p:nvPr/>
        </p:nvSpPr>
        <p:spPr bwMode="auto">
          <a:xfrm>
            <a:off x="5027141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0" name="Line 26"/>
          <p:cNvSpPr>
            <a:spLocks noChangeShapeType="1"/>
          </p:cNvSpPr>
          <p:nvPr/>
        </p:nvSpPr>
        <p:spPr bwMode="auto">
          <a:xfrm>
            <a:off x="5185891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1" name="Line 27"/>
          <p:cNvSpPr>
            <a:spLocks noChangeShapeType="1"/>
          </p:cNvSpPr>
          <p:nvPr/>
        </p:nvSpPr>
        <p:spPr bwMode="auto">
          <a:xfrm>
            <a:off x="5335116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2" name="Line 28"/>
          <p:cNvSpPr>
            <a:spLocks noChangeShapeType="1"/>
          </p:cNvSpPr>
          <p:nvPr/>
        </p:nvSpPr>
        <p:spPr bwMode="auto">
          <a:xfrm>
            <a:off x="5484341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3" name="Line 29"/>
          <p:cNvSpPr>
            <a:spLocks noChangeShapeType="1"/>
          </p:cNvSpPr>
          <p:nvPr/>
        </p:nvSpPr>
        <p:spPr bwMode="auto">
          <a:xfrm>
            <a:off x="5633566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4" name="Line 30"/>
          <p:cNvSpPr>
            <a:spLocks noChangeShapeType="1"/>
          </p:cNvSpPr>
          <p:nvPr/>
        </p:nvSpPr>
        <p:spPr bwMode="auto">
          <a:xfrm>
            <a:off x="5797079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5" name="Line 31"/>
          <p:cNvSpPr>
            <a:spLocks noChangeShapeType="1"/>
          </p:cNvSpPr>
          <p:nvPr/>
        </p:nvSpPr>
        <p:spPr bwMode="auto">
          <a:xfrm>
            <a:off x="5944716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6" name="Line 32"/>
          <p:cNvSpPr>
            <a:spLocks noChangeShapeType="1"/>
          </p:cNvSpPr>
          <p:nvPr/>
        </p:nvSpPr>
        <p:spPr bwMode="auto">
          <a:xfrm>
            <a:off x="6092354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7" name="Line 33"/>
          <p:cNvSpPr>
            <a:spLocks noChangeShapeType="1"/>
          </p:cNvSpPr>
          <p:nvPr/>
        </p:nvSpPr>
        <p:spPr bwMode="auto">
          <a:xfrm>
            <a:off x="6249516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9" name="Line 35"/>
          <p:cNvSpPr>
            <a:spLocks noChangeShapeType="1"/>
          </p:cNvSpPr>
          <p:nvPr/>
        </p:nvSpPr>
        <p:spPr bwMode="auto">
          <a:xfrm>
            <a:off x="6398741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80" name="Line 36"/>
          <p:cNvSpPr>
            <a:spLocks noChangeShapeType="1"/>
          </p:cNvSpPr>
          <p:nvPr/>
        </p:nvSpPr>
        <p:spPr bwMode="auto">
          <a:xfrm>
            <a:off x="6551141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81" name="Line 37"/>
          <p:cNvSpPr>
            <a:spLocks noChangeShapeType="1"/>
          </p:cNvSpPr>
          <p:nvPr/>
        </p:nvSpPr>
        <p:spPr bwMode="auto">
          <a:xfrm>
            <a:off x="6701954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82" name="Line 38"/>
          <p:cNvSpPr>
            <a:spLocks noChangeShapeType="1"/>
          </p:cNvSpPr>
          <p:nvPr/>
        </p:nvSpPr>
        <p:spPr bwMode="auto">
          <a:xfrm>
            <a:off x="6855941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83" name="Line 39"/>
          <p:cNvSpPr>
            <a:spLocks noChangeShapeType="1"/>
          </p:cNvSpPr>
          <p:nvPr/>
        </p:nvSpPr>
        <p:spPr bwMode="auto">
          <a:xfrm>
            <a:off x="7014691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47" name="Line 3"/>
          <p:cNvSpPr>
            <a:spLocks noChangeShapeType="1"/>
          </p:cNvSpPr>
          <p:nvPr/>
        </p:nvSpPr>
        <p:spPr bwMode="auto">
          <a:xfrm flipV="1">
            <a:off x="4417541" y="1343219"/>
            <a:ext cx="0" cy="38004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61" name="Line 17"/>
          <p:cNvSpPr>
            <a:spLocks noChangeShapeType="1"/>
          </p:cNvSpPr>
          <p:nvPr/>
        </p:nvSpPr>
        <p:spPr bwMode="auto">
          <a:xfrm>
            <a:off x="1360016" y="4808732"/>
            <a:ext cx="6048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48" name="Line 4"/>
          <p:cNvSpPr>
            <a:spLocks noChangeShapeType="1"/>
          </p:cNvSpPr>
          <p:nvPr/>
        </p:nvSpPr>
        <p:spPr bwMode="auto">
          <a:xfrm>
            <a:off x="1436216" y="2800544"/>
            <a:ext cx="603885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56" name="Freeform 12"/>
          <p:cNvSpPr>
            <a:spLocks/>
          </p:cNvSpPr>
          <p:nvPr/>
        </p:nvSpPr>
        <p:spPr bwMode="auto">
          <a:xfrm>
            <a:off x="1798166" y="1825819"/>
            <a:ext cx="2609850" cy="974725"/>
          </a:xfrm>
          <a:custGeom>
            <a:avLst/>
            <a:gdLst/>
            <a:ahLst/>
            <a:cxnLst>
              <a:cxn ang="0">
                <a:pos x="0" y="614"/>
              </a:cxn>
              <a:cxn ang="0">
                <a:pos x="504" y="560"/>
              </a:cxn>
              <a:cxn ang="0">
                <a:pos x="918" y="458"/>
              </a:cxn>
              <a:cxn ang="0">
                <a:pos x="1212" y="296"/>
              </a:cxn>
              <a:cxn ang="0">
                <a:pos x="1422" y="86"/>
              </a:cxn>
              <a:cxn ang="0">
                <a:pos x="1554" y="14"/>
              </a:cxn>
              <a:cxn ang="0">
                <a:pos x="1644" y="2"/>
              </a:cxn>
            </a:cxnLst>
            <a:rect l="0" t="0" r="r" b="b"/>
            <a:pathLst>
              <a:path w="1644" h="614">
                <a:moveTo>
                  <a:pt x="0" y="614"/>
                </a:moveTo>
                <a:cubicBezTo>
                  <a:pt x="175" y="600"/>
                  <a:pt x="351" y="586"/>
                  <a:pt x="504" y="560"/>
                </a:cubicBezTo>
                <a:cubicBezTo>
                  <a:pt x="657" y="534"/>
                  <a:pt x="800" y="502"/>
                  <a:pt x="918" y="458"/>
                </a:cubicBezTo>
                <a:cubicBezTo>
                  <a:pt x="1036" y="414"/>
                  <a:pt x="1128" y="358"/>
                  <a:pt x="1212" y="296"/>
                </a:cubicBezTo>
                <a:cubicBezTo>
                  <a:pt x="1296" y="234"/>
                  <a:pt x="1365" y="133"/>
                  <a:pt x="1422" y="86"/>
                </a:cubicBezTo>
                <a:cubicBezTo>
                  <a:pt x="1479" y="39"/>
                  <a:pt x="1517" y="28"/>
                  <a:pt x="1554" y="14"/>
                </a:cubicBezTo>
                <a:cubicBezTo>
                  <a:pt x="1591" y="0"/>
                  <a:pt x="1617" y="1"/>
                  <a:pt x="1644" y="2"/>
                </a:cubicBezTo>
              </a:path>
            </a:pathLst>
          </a:custGeom>
          <a:noFill/>
          <a:ln w="19050" cap="flat" cmpd="sng">
            <a:solidFill>
              <a:srgbClr val="9933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57" name="Freeform 13"/>
          <p:cNvSpPr>
            <a:spLocks/>
          </p:cNvSpPr>
          <p:nvPr/>
        </p:nvSpPr>
        <p:spPr bwMode="auto">
          <a:xfrm flipH="1">
            <a:off x="4398491" y="1825819"/>
            <a:ext cx="2609850" cy="974725"/>
          </a:xfrm>
          <a:custGeom>
            <a:avLst/>
            <a:gdLst/>
            <a:ahLst/>
            <a:cxnLst>
              <a:cxn ang="0">
                <a:pos x="0" y="614"/>
              </a:cxn>
              <a:cxn ang="0">
                <a:pos x="504" y="560"/>
              </a:cxn>
              <a:cxn ang="0">
                <a:pos x="918" y="458"/>
              </a:cxn>
              <a:cxn ang="0">
                <a:pos x="1212" y="296"/>
              </a:cxn>
              <a:cxn ang="0">
                <a:pos x="1422" y="86"/>
              </a:cxn>
              <a:cxn ang="0">
                <a:pos x="1554" y="14"/>
              </a:cxn>
              <a:cxn ang="0">
                <a:pos x="1644" y="2"/>
              </a:cxn>
            </a:cxnLst>
            <a:rect l="0" t="0" r="r" b="b"/>
            <a:pathLst>
              <a:path w="1644" h="614">
                <a:moveTo>
                  <a:pt x="0" y="614"/>
                </a:moveTo>
                <a:cubicBezTo>
                  <a:pt x="175" y="600"/>
                  <a:pt x="351" y="586"/>
                  <a:pt x="504" y="560"/>
                </a:cubicBezTo>
                <a:cubicBezTo>
                  <a:pt x="657" y="534"/>
                  <a:pt x="800" y="502"/>
                  <a:pt x="918" y="458"/>
                </a:cubicBezTo>
                <a:cubicBezTo>
                  <a:pt x="1036" y="414"/>
                  <a:pt x="1128" y="358"/>
                  <a:pt x="1212" y="296"/>
                </a:cubicBezTo>
                <a:cubicBezTo>
                  <a:pt x="1296" y="234"/>
                  <a:pt x="1365" y="133"/>
                  <a:pt x="1422" y="86"/>
                </a:cubicBezTo>
                <a:cubicBezTo>
                  <a:pt x="1479" y="39"/>
                  <a:pt x="1517" y="28"/>
                  <a:pt x="1554" y="14"/>
                </a:cubicBezTo>
                <a:cubicBezTo>
                  <a:pt x="1591" y="0"/>
                  <a:pt x="1617" y="1"/>
                  <a:pt x="1644" y="2"/>
                </a:cubicBezTo>
              </a:path>
            </a:pathLst>
          </a:custGeom>
          <a:noFill/>
          <a:ln w="19050" cap="flat" cmpd="sng">
            <a:solidFill>
              <a:srgbClr val="9933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58" name="Line 14"/>
          <p:cNvSpPr>
            <a:spLocks noChangeShapeType="1"/>
          </p:cNvSpPr>
          <p:nvPr/>
        </p:nvSpPr>
        <p:spPr bwMode="auto">
          <a:xfrm>
            <a:off x="1804516" y="2771969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59" name="Line 15"/>
          <p:cNvSpPr>
            <a:spLocks noChangeShapeType="1"/>
          </p:cNvSpPr>
          <p:nvPr/>
        </p:nvSpPr>
        <p:spPr bwMode="auto">
          <a:xfrm>
            <a:off x="6998816" y="277673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63" name="Text Box 19"/>
          <p:cNvSpPr txBox="1">
            <a:spLocks noChangeArrowheads="1"/>
          </p:cNvSpPr>
          <p:nvPr/>
        </p:nvSpPr>
        <p:spPr bwMode="auto">
          <a:xfrm>
            <a:off x="1563216" y="2833882"/>
            <a:ext cx="11049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/>
              <a:t>–</a:t>
            </a:r>
            <a:r>
              <a:rPr lang="pl-PL" sz="2000" b="0" i="1" dirty="0" err="1" smtClean="0"/>
              <a:t>x</a:t>
            </a:r>
            <a:r>
              <a:rPr lang="pl-PL" sz="2000" b="0" baseline="-25000" dirty="0" err="1" smtClean="0"/>
              <a:t>max</a:t>
            </a:r>
            <a:endParaRPr lang="pl-PL" sz="2000" b="0" dirty="0"/>
          </a:p>
        </p:txBody>
      </p:sp>
      <p:sp>
        <p:nvSpPr>
          <p:cNvPr id="82964" name="Text Box 20"/>
          <p:cNvSpPr txBox="1">
            <a:spLocks noChangeArrowheads="1"/>
          </p:cNvSpPr>
          <p:nvPr/>
        </p:nvSpPr>
        <p:spPr bwMode="auto">
          <a:xfrm>
            <a:off x="6684491" y="2833882"/>
            <a:ext cx="1104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b="0" i="1" dirty="0" smtClean="0"/>
              <a:t>+</a:t>
            </a:r>
            <a:r>
              <a:rPr lang="pl-PL" sz="2000" b="0" i="1" dirty="0" err="1" smtClean="0"/>
              <a:t>x</a:t>
            </a:r>
            <a:r>
              <a:rPr lang="pl-PL" sz="2000" b="0" baseline="-25000" dirty="0" err="1" smtClean="0"/>
              <a:t>max</a:t>
            </a:r>
            <a:endParaRPr lang="pl-PL" sz="2000" b="0" baseline="-25000" dirty="0"/>
          </a:p>
        </p:txBody>
      </p:sp>
      <p:sp>
        <p:nvSpPr>
          <p:cNvPr id="83007" name="Line 63"/>
          <p:cNvSpPr>
            <a:spLocks noChangeShapeType="1"/>
          </p:cNvSpPr>
          <p:nvPr/>
        </p:nvSpPr>
        <p:spPr bwMode="auto">
          <a:xfrm>
            <a:off x="1829916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08" name="Line 64"/>
          <p:cNvSpPr>
            <a:spLocks noChangeShapeType="1"/>
          </p:cNvSpPr>
          <p:nvPr/>
        </p:nvSpPr>
        <p:spPr bwMode="auto">
          <a:xfrm>
            <a:off x="1966441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09" name="Line 65"/>
          <p:cNvSpPr>
            <a:spLocks noChangeShapeType="1"/>
          </p:cNvSpPr>
          <p:nvPr/>
        </p:nvSpPr>
        <p:spPr bwMode="auto">
          <a:xfrm>
            <a:off x="2128366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0" name="Line 66"/>
          <p:cNvSpPr>
            <a:spLocks noChangeShapeType="1"/>
          </p:cNvSpPr>
          <p:nvPr/>
        </p:nvSpPr>
        <p:spPr bwMode="auto">
          <a:xfrm>
            <a:off x="2277591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1" name="Line 67"/>
          <p:cNvSpPr>
            <a:spLocks noChangeShapeType="1"/>
          </p:cNvSpPr>
          <p:nvPr/>
        </p:nvSpPr>
        <p:spPr bwMode="auto">
          <a:xfrm>
            <a:off x="2436341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2" name="Line 68"/>
          <p:cNvSpPr>
            <a:spLocks noChangeShapeType="1"/>
          </p:cNvSpPr>
          <p:nvPr/>
        </p:nvSpPr>
        <p:spPr bwMode="auto">
          <a:xfrm>
            <a:off x="2585566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3" name="Line 69"/>
          <p:cNvSpPr>
            <a:spLocks noChangeShapeType="1"/>
          </p:cNvSpPr>
          <p:nvPr/>
        </p:nvSpPr>
        <p:spPr bwMode="auto">
          <a:xfrm>
            <a:off x="2734791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4" name="Line 70"/>
          <p:cNvSpPr>
            <a:spLocks noChangeShapeType="1"/>
          </p:cNvSpPr>
          <p:nvPr/>
        </p:nvSpPr>
        <p:spPr bwMode="auto">
          <a:xfrm>
            <a:off x="2884016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5" name="Line 71"/>
          <p:cNvSpPr>
            <a:spLocks noChangeShapeType="1"/>
          </p:cNvSpPr>
          <p:nvPr/>
        </p:nvSpPr>
        <p:spPr bwMode="auto">
          <a:xfrm>
            <a:off x="3047529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6" name="Line 72"/>
          <p:cNvSpPr>
            <a:spLocks noChangeShapeType="1"/>
          </p:cNvSpPr>
          <p:nvPr/>
        </p:nvSpPr>
        <p:spPr bwMode="auto">
          <a:xfrm>
            <a:off x="3195166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7" name="Line 73"/>
          <p:cNvSpPr>
            <a:spLocks noChangeShapeType="1"/>
          </p:cNvSpPr>
          <p:nvPr/>
        </p:nvSpPr>
        <p:spPr bwMode="auto">
          <a:xfrm>
            <a:off x="3342804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8" name="Line 74"/>
          <p:cNvSpPr>
            <a:spLocks noChangeShapeType="1"/>
          </p:cNvSpPr>
          <p:nvPr/>
        </p:nvSpPr>
        <p:spPr bwMode="auto">
          <a:xfrm>
            <a:off x="3499966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9" name="Line 75"/>
          <p:cNvSpPr>
            <a:spLocks noChangeShapeType="1"/>
          </p:cNvSpPr>
          <p:nvPr/>
        </p:nvSpPr>
        <p:spPr bwMode="auto">
          <a:xfrm>
            <a:off x="3649191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20" name="Line 76"/>
          <p:cNvSpPr>
            <a:spLocks noChangeShapeType="1"/>
          </p:cNvSpPr>
          <p:nvPr/>
        </p:nvSpPr>
        <p:spPr bwMode="auto">
          <a:xfrm>
            <a:off x="3801591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21" name="Line 77"/>
          <p:cNvSpPr>
            <a:spLocks noChangeShapeType="1"/>
          </p:cNvSpPr>
          <p:nvPr/>
        </p:nvSpPr>
        <p:spPr bwMode="auto">
          <a:xfrm>
            <a:off x="3952404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22" name="Line 78"/>
          <p:cNvSpPr>
            <a:spLocks noChangeShapeType="1"/>
          </p:cNvSpPr>
          <p:nvPr/>
        </p:nvSpPr>
        <p:spPr bwMode="auto">
          <a:xfrm>
            <a:off x="4106391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23" name="Line 79"/>
          <p:cNvSpPr>
            <a:spLocks noChangeShapeType="1"/>
          </p:cNvSpPr>
          <p:nvPr/>
        </p:nvSpPr>
        <p:spPr bwMode="auto">
          <a:xfrm>
            <a:off x="4265141" y="3786382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33" name="Line 89"/>
          <p:cNvSpPr>
            <a:spLocks noChangeShapeType="1"/>
          </p:cNvSpPr>
          <p:nvPr/>
        </p:nvSpPr>
        <p:spPr bwMode="auto">
          <a:xfrm>
            <a:off x="4461991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35" name="Line 91"/>
          <p:cNvSpPr>
            <a:spLocks noChangeShapeType="1"/>
          </p:cNvSpPr>
          <p:nvPr/>
        </p:nvSpPr>
        <p:spPr bwMode="auto">
          <a:xfrm>
            <a:off x="4514379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36" name="Line 92"/>
          <p:cNvSpPr>
            <a:spLocks noChangeShapeType="1"/>
          </p:cNvSpPr>
          <p:nvPr/>
        </p:nvSpPr>
        <p:spPr bwMode="auto">
          <a:xfrm>
            <a:off x="4595341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37" name="Line 93"/>
          <p:cNvSpPr>
            <a:spLocks noChangeShapeType="1"/>
          </p:cNvSpPr>
          <p:nvPr/>
        </p:nvSpPr>
        <p:spPr bwMode="auto">
          <a:xfrm>
            <a:off x="4684241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38" name="Line 94"/>
          <p:cNvSpPr>
            <a:spLocks noChangeShapeType="1"/>
          </p:cNvSpPr>
          <p:nvPr/>
        </p:nvSpPr>
        <p:spPr bwMode="auto">
          <a:xfrm>
            <a:off x="4823941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39" name="Line 95"/>
          <p:cNvSpPr>
            <a:spLocks noChangeShapeType="1"/>
          </p:cNvSpPr>
          <p:nvPr/>
        </p:nvSpPr>
        <p:spPr bwMode="auto">
          <a:xfrm>
            <a:off x="4982691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0" name="Line 96"/>
          <p:cNvSpPr>
            <a:spLocks noChangeShapeType="1"/>
          </p:cNvSpPr>
          <p:nvPr/>
        </p:nvSpPr>
        <p:spPr bwMode="auto">
          <a:xfrm>
            <a:off x="5143029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4" name="Line 100"/>
          <p:cNvSpPr>
            <a:spLocks noChangeShapeType="1"/>
          </p:cNvSpPr>
          <p:nvPr/>
        </p:nvSpPr>
        <p:spPr bwMode="auto">
          <a:xfrm flipH="1">
            <a:off x="4349279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5" name="Line 101"/>
          <p:cNvSpPr>
            <a:spLocks noChangeShapeType="1"/>
          </p:cNvSpPr>
          <p:nvPr/>
        </p:nvSpPr>
        <p:spPr bwMode="auto">
          <a:xfrm flipH="1">
            <a:off x="4296891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6" name="Line 102"/>
          <p:cNvSpPr>
            <a:spLocks noChangeShapeType="1"/>
          </p:cNvSpPr>
          <p:nvPr/>
        </p:nvSpPr>
        <p:spPr bwMode="auto">
          <a:xfrm flipH="1">
            <a:off x="4215929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7" name="Line 103"/>
          <p:cNvSpPr>
            <a:spLocks noChangeShapeType="1"/>
          </p:cNvSpPr>
          <p:nvPr/>
        </p:nvSpPr>
        <p:spPr bwMode="auto">
          <a:xfrm flipH="1">
            <a:off x="4127029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8" name="Line 104"/>
          <p:cNvSpPr>
            <a:spLocks noChangeShapeType="1"/>
          </p:cNvSpPr>
          <p:nvPr/>
        </p:nvSpPr>
        <p:spPr bwMode="auto">
          <a:xfrm flipH="1">
            <a:off x="3987329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9" name="Line 105"/>
          <p:cNvSpPr>
            <a:spLocks noChangeShapeType="1"/>
          </p:cNvSpPr>
          <p:nvPr/>
        </p:nvSpPr>
        <p:spPr bwMode="auto">
          <a:xfrm flipH="1">
            <a:off x="3828579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0" name="Line 106"/>
          <p:cNvSpPr>
            <a:spLocks noChangeShapeType="1"/>
          </p:cNvSpPr>
          <p:nvPr/>
        </p:nvSpPr>
        <p:spPr bwMode="auto">
          <a:xfrm flipH="1">
            <a:off x="3668241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1" name="Line 107"/>
          <p:cNvSpPr>
            <a:spLocks noChangeShapeType="1"/>
          </p:cNvSpPr>
          <p:nvPr/>
        </p:nvSpPr>
        <p:spPr bwMode="auto">
          <a:xfrm flipH="1">
            <a:off x="3452341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1" name="Line 97"/>
          <p:cNvSpPr>
            <a:spLocks noChangeShapeType="1"/>
          </p:cNvSpPr>
          <p:nvPr/>
        </p:nvSpPr>
        <p:spPr bwMode="auto">
          <a:xfrm>
            <a:off x="5358929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3" name="Line 109"/>
          <p:cNvSpPr>
            <a:spLocks noChangeShapeType="1"/>
          </p:cNvSpPr>
          <p:nvPr/>
        </p:nvSpPr>
        <p:spPr bwMode="auto">
          <a:xfrm>
            <a:off x="5593879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4" name="Line 110"/>
          <p:cNvSpPr>
            <a:spLocks noChangeShapeType="1"/>
          </p:cNvSpPr>
          <p:nvPr/>
        </p:nvSpPr>
        <p:spPr bwMode="auto">
          <a:xfrm>
            <a:off x="5854229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5" name="Line 111"/>
          <p:cNvSpPr>
            <a:spLocks noChangeShapeType="1"/>
          </p:cNvSpPr>
          <p:nvPr/>
        </p:nvSpPr>
        <p:spPr bwMode="auto">
          <a:xfrm>
            <a:off x="6109816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6" name="Line 112"/>
          <p:cNvSpPr>
            <a:spLocks noChangeShapeType="1"/>
          </p:cNvSpPr>
          <p:nvPr/>
        </p:nvSpPr>
        <p:spPr bwMode="auto">
          <a:xfrm>
            <a:off x="6397154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7" name="Line 113"/>
          <p:cNvSpPr>
            <a:spLocks noChangeShapeType="1"/>
          </p:cNvSpPr>
          <p:nvPr/>
        </p:nvSpPr>
        <p:spPr bwMode="auto">
          <a:xfrm>
            <a:off x="6692429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8" name="Line 114"/>
          <p:cNvSpPr>
            <a:spLocks noChangeShapeType="1"/>
          </p:cNvSpPr>
          <p:nvPr/>
        </p:nvSpPr>
        <p:spPr bwMode="auto">
          <a:xfrm>
            <a:off x="7011516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62" name="Line 118"/>
          <p:cNvSpPr>
            <a:spLocks noChangeShapeType="1"/>
          </p:cNvSpPr>
          <p:nvPr/>
        </p:nvSpPr>
        <p:spPr bwMode="auto">
          <a:xfrm rot="10800000">
            <a:off x="3253904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63" name="Line 119"/>
          <p:cNvSpPr>
            <a:spLocks noChangeShapeType="1"/>
          </p:cNvSpPr>
          <p:nvPr/>
        </p:nvSpPr>
        <p:spPr bwMode="auto">
          <a:xfrm rot="10800000">
            <a:off x="2993554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64" name="Line 120"/>
          <p:cNvSpPr>
            <a:spLocks noChangeShapeType="1"/>
          </p:cNvSpPr>
          <p:nvPr/>
        </p:nvSpPr>
        <p:spPr bwMode="auto">
          <a:xfrm rot="10800000">
            <a:off x="2737966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65" name="Line 121"/>
          <p:cNvSpPr>
            <a:spLocks noChangeShapeType="1"/>
          </p:cNvSpPr>
          <p:nvPr/>
        </p:nvSpPr>
        <p:spPr bwMode="auto">
          <a:xfrm rot="10800000">
            <a:off x="2450629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66" name="Line 122"/>
          <p:cNvSpPr>
            <a:spLocks noChangeShapeType="1"/>
          </p:cNvSpPr>
          <p:nvPr/>
        </p:nvSpPr>
        <p:spPr bwMode="auto">
          <a:xfrm rot="10800000">
            <a:off x="2155354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67" name="Line 123"/>
          <p:cNvSpPr>
            <a:spLocks noChangeShapeType="1"/>
          </p:cNvSpPr>
          <p:nvPr/>
        </p:nvSpPr>
        <p:spPr bwMode="auto">
          <a:xfrm rot="10800000">
            <a:off x="1836266" y="47809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69" name="Text Box 125"/>
          <p:cNvSpPr txBox="1">
            <a:spLocks noChangeArrowheads="1"/>
          </p:cNvSpPr>
          <p:nvPr/>
        </p:nvSpPr>
        <p:spPr bwMode="auto">
          <a:xfrm>
            <a:off x="4514379" y="1111861"/>
            <a:ext cx="4539005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b="0" i="1" dirty="0"/>
              <a:t>f</a:t>
            </a:r>
            <a:r>
              <a:rPr lang="pl-PL" sz="2000" b="0" dirty="0"/>
              <a:t>(</a:t>
            </a:r>
            <a:r>
              <a:rPr lang="pl-PL" sz="2000" b="0" i="1" dirty="0"/>
              <a:t>x</a:t>
            </a:r>
            <a:r>
              <a:rPr lang="pl-PL" sz="2000" b="0" dirty="0" smtClean="0"/>
              <a:t>) – </a:t>
            </a:r>
            <a:r>
              <a:rPr lang="pl-PL" sz="2000" b="0" dirty="0" err="1" smtClean="0"/>
              <a:t>fgp</a:t>
            </a:r>
            <a:r>
              <a:rPr lang="pl-PL" sz="2000" b="0" dirty="0" smtClean="0"/>
              <a:t> sygnału informacyjnego</a:t>
            </a:r>
            <a:br>
              <a:rPr lang="pl-PL" sz="2000" b="0" dirty="0" smtClean="0"/>
            </a:br>
            <a:r>
              <a:rPr lang="pl-PL" sz="2000" b="0" dirty="0" smtClean="0"/>
              <a:t>o wartościach z przedziału [</a:t>
            </a:r>
            <a:r>
              <a:rPr lang="pl-PL" sz="2000" dirty="0" smtClean="0"/>
              <a:t>–</a:t>
            </a:r>
            <a:r>
              <a:rPr lang="pl-PL" sz="2000" b="0" i="1" dirty="0" err="1" smtClean="0"/>
              <a:t>x</a:t>
            </a:r>
            <a:r>
              <a:rPr lang="pl-PL" sz="2000" b="0" baseline="-25000" dirty="0" err="1" smtClean="0"/>
              <a:t>max</a:t>
            </a:r>
            <a:r>
              <a:rPr lang="pl-PL" sz="2000" b="0" dirty="0" smtClean="0"/>
              <a:t>, +</a:t>
            </a:r>
            <a:r>
              <a:rPr lang="pl-PL" sz="2000" b="0" i="1" dirty="0" err="1" smtClean="0"/>
              <a:t>x</a:t>
            </a:r>
            <a:r>
              <a:rPr lang="pl-PL" sz="2000" b="0" baseline="-25000" dirty="0" err="1" smtClean="0"/>
              <a:t>max</a:t>
            </a:r>
            <a:r>
              <a:rPr lang="pl-PL" sz="2000" b="0" dirty="0" smtClean="0"/>
              <a:t>]</a:t>
            </a:r>
            <a:endParaRPr lang="pl-PL" sz="2000" b="0" dirty="0"/>
          </a:p>
        </p:txBody>
      </p:sp>
      <p:sp>
        <p:nvSpPr>
          <p:cNvPr id="83070" name="Text Box 126"/>
          <p:cNvSpPr txBox="1">
            <a:spLocks noChangeArrowheads="1"/>
          </p:cNvSpPr>
          <p:nvPr/>
        </p:nvSpPr>
        <p:spPr bwMode="auto">
          <a:xfrm>
            <a:off x="1591791" y="3910207"/>
            <a:ext cx="11049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/>
              <a:t>–</a:t>
            </a:r>
            <a:r>
              <a:rPr lang="pl-PL" sz="2000" b="0" i="1" dirty="0" err="1" smtClean="0"/>
              <a:t>x</a:t>
            </a:r>
            <a:r>
              <a:rPr lang="pl-PL" sz="2000" b="0" baseline="-25000" dirty="0" err="1" smtClean="0"/>
              <a:t>max</a:t>
            </a:r>
            <a:endParaRPr lang="pl-PL" sz="2000" b="0" dirty="0"/>
          </a:p>
        </p:txBody>
      </p:sp>
      <p:sp>
        <p:nvSpPr>
          <p:cNvPr id="83071" name="Text Box 127"/>
          <p:cNvSpPr txBox="1">
            <a:spLocks noChangeArrowheads="1"/>
          </p:cNvSpPr>
          <p:nvPr/>
        </p:nvSpPr>
        <p:spPr bwMode="auto">
          <a:xfrm>
            <a:off x="1620366" y="4900807"/>
            <a:ext cx="11049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/>
              <a:t>–</a:t>
            </a:r>
            <a:r>
              <a:rPr lang="pl-PL" sz="2000" b="0" i="1" dirty="0" err="1" smtClean="0"/>
              <a:t>x</a:t>
            </a:r>
            <a:r>
              <a:rPr lang="pl-PL" sz="2000" b="0" baseline="-25000" dirty="0" err="1" smtClean="0"/>
              <a:t>max</a:t>
            </a:r>
            <a:endParaRPr lang="pl-PL" sz="2000" b="0" dirty="0"/>
          </a:p>
        </p:txBody>
      </p:sp>
      <p:sp>
        <p:nvSpPr>
          <p:cNvPr id="83075" name="Text Box 131"/>
          <p:cNvSpPr txBox="1">
            <a:spLocks noChangeArrowheads="1"/>
          </p:cNvSpPr>
          <p:nvPr/>
        </p:nvSpPr>
        <p:spPr bwMode="auto">
          <a:xfrm>
            <a:off x="6705773" y="4937890"/>
            <a:ext cx="1104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b="0" dirty="0" smtClean="0"/>
              <a:t>+</a:t>
            </a:r>
            <a:r>
              <a:rPr lang="pl-PL" sz="2000" b="0" i="1" dirty="0" err="1" smtClean="0"/>
              <a:t>x</a:t>
            </a:r>
            <a:r>
              <a:rPr lang="pl-PL" sz="2000" b="0" baseline="-25000" dirty="0" err="1" smtClean="0"/>
              <a:t>max</a:t>
            </a:r>
            <a:endParaRPr lang="pl-PL" sz="2000" b="0" baseline="-25000" dirty="0"/>
          </a:p>
        </p:txBody>
      </p:sp>
      <p:sp>
        <p:nvSpPr>
          <p:cNvPr id="90" name="Text Box 20"/>
          <p:cNvSpPr txBox="1">
            <a:spLocks noChangeArrowheads="1"/>
          </p:cNvSpPr>
          <p:nvPr/>
        </p:nvSpPr>
        <p:spPr bwMode="auto">
          <a:xfrm>
            <a:off x="6684491" y="3876870"/>
            <a:ext cx="1104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b="0" i="1" dirty="0" smtClean="0"/>
              <a:t>+</a:t>
            </a:r>
            <a:r>
              <a:rPr lang="pl-PL" sz="2000" b="0" i="1" dirty="0" err="1" smtClean="0"/>
              <a:t>x</a:t>
            </a:r>
            <a:r>
              <a:rPr lang="pl-PL" sz="2000" b="0" baseline="-25000" dirty="0" err="1" smtClean="0"/>
              <a:t>max</a:t>
            </a:r>
            <a:endParaRPr lang="pl-PL" sz="2000" b="0" baseline="-250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3047529" y="3997004"/>
            <a:ext cx="28953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dirty="0"/>
              <a:t>k</a:t>
            </a:r>
            <a:r>
              <a:rPr lang="pl-PL" sz="2000" b="0" dirty="0" smtClean="0"/>
              <a:t>wantyzacja równomierna</a:t>
            </a:r>
            <a:endParaRPr lang="pl-PL" sz="2000" b="0" dirty="0"/>
          </a:p>
        </p:txBody>
      </p:sp>
      <p:sp>
        <p:nvSpPr>
          <p:cNvPr id="92" name="pole tekstowe 91"/>
          <p:cNvSpPr txBox="1"/>
          <p:nvPr/>
        </p:nvSpPr>
        <p:spPr>
          <a:xfrm>
            <a:off x="3047529" y="5208464"/>
            <a:ext cx="32079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dirty="0"/>
              <a:t>k</a:t>
            </a:r>
            <a:r>
              <a:rPr lang="pl-PL" sz="2000" b="0" dirty="0" smtClean="0"/>
              <a:t>wantyzacja nierównomierna</a:t>
            </a:r>
            <a:endParaRPr lang="pl-PL" sz="2000" b="0" dirty="0"/>
          </a:p>
        </p:txBody>
      </p:sp>
      <p:sp>
        <p:nvSpPr>
          <p:cNvPr id="93" name="Prostokąt 92"/>
          <p:cNvSpPr/>
          <p:nvPr/>
        </p:nvSpPr>
        <p:spPr>
          <a:xfrm>
            <a:off x="1293441" y="5737731"/>
            <a:ext cx="68450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>
                <a:solidFill>
                  <a:srgbClr val="003399"/>
                </a:solidFill>
                <a:latin typeface="+mn-lt"/>
              </a:rPr>
              <a:t>Kwantyzacja nierównomierna zapewnia dokładniejszą</a:t>
            </a:r>
            <a:br>
              <a:rPr lang="pl-PL" sz="2000" dirty="0" smtClean="0">
                <a:solidFill>
                  <a:srgbClr val="003399"/>
                </a:solidFill>
                <a:latin typeface="+mn-lt"/>
              </a:rPr>
            </a:br>
            <a:r>
              <a:rPr lang="pl-PL" sz="2000" dirty="0" smtClean="0">
                <a:solidFill>
                  <a:srgbClr val="003399"/>
                </a:solidFill>
                <a:latin typeface="+mn-lt"/>
              </a:rPr>
              <a:t>kwantyzację (mniejszy błąd kwantyzacji) dla małych,</a:t>
            </a:r>
            <a:br>
              <a:rPr lang="pl-PL" sz="2000" dirty="0" smtClean="0">
                <a:solidFill>
                  <a:srgbClr val="003399"/>
                </a:solidFill>
                <a:latin typeface="+mn-lt"/>
              </a:rPr>
            </a:br>
            <a:r>
              <a:rPr lang="pl-PL" sz="2000" dirty="0" smtClean="0">
                <a:solidFill>
                  <a:srgbClr val="003399"/>
                </a:solidFill>
                <a:latin typeface="+mn-lt"/>
              </a:rPr>
              <a:t>ale częściej pojawiających się wartości sygnału.</a:t>
            </a:r>
            <a:endParaRPr lang="pl-PL" sz="2000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153717" y="25833"/>
            <a:ext cx="6015307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 smtClean="0">
                <a:latin typeface="+mn-lt"/>
                <a:ea typeface="+mj-ea"/>
                <a:cs typeface="+mj-cs"/>
              </a:rPr>
              <a:t>Kwantyzacja nierównomierna</a:t>
            </a:r>
          </a:p>
        </p:txBody>
      </p:sp>
      <p:sp>
        <p:nvSpPr>
          <p:cNvPr id="86" name="Prostokąt 85"/>
          <p:cNvSpPr/>
          <p:nvPr/>
        </p:nvSpPr>
        <p:spPr>
          <a:xfrm>
            <a:off x="71339" y="610608"/>
            <a:ext cx="14253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dirty="0" smtClean="0">
                <a:solidFill>
                  <a:srgbClr val="003399"/>
                </a:solidFill>
                <a:latin typeface="+mn-lt"/>
              </a:rPr>
              <a:t>Zasada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Tabela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859921"/>
              </p:ext>
            </p:extLst>
          </p:nvPr>
        </p:nvGraphicFramePr>
        <p:xfrm>
          <a:off x="804223" y="1870128"/>
          <a:ext cx="8128002" cy="4901814"/>
        </p:xfrm>
        <a:graphic>
          <a:graphicData uri="http://schemas.openxmlformats.org/drawingml/2006/table">
            <a:tbl>
              <a:tblPr firstRow="1" bandRow="1"/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9" name="Dowolny kształt 38"/>
          <p:cNvSpPr/>
          <p:nvPr/>
        </p:nvSpPr>
        <p:spPr>
          <a:xfrm>
            <a:off x="798450" y="387445"/>
            <a:ext cx="8104909" cy="5688308"/>
          </a:xfrm>
          <a:custGeom>
            <a:avLst/>
            <a:gdLst>
              <a:gd name="connsiteX0" fmla="*/ 0 w 8676409"/>
              <a:gd name="connsiteY0" fmla="*/ 4085205 h 4085205"/>
              <a:gd name="connsiteX1" fmla="*/ 1600200 w 8676409"/>
              <a:gd name="connsiteY1" fmla="*/ 1851160 h 4085205"/>
              <a:gd name="connsiteX2" fmla="*/ 2847109 w 8676409"/>
              <a:gd name="connsiteY2" fmla="*/ 2703214 h 4085205"/>
              <a:gd name="connsiteX3" fmla="*/ 4655128 w 8676409"/>
              <a:gd name="connsiteY3" fmla="*/ 884805 h 4085205"/>
              <a:gd name="connsiteX4" fmla="*/ 7377546 w 8676409"/>
              <a:gd name="connsiteY4" fmla="*/ 136660 h 4085205"/>
              <a:gd name="connsiteX5" fmla="*/ 8676409 w 8676409"/>
              <a:gd name="connsiteY5" fmla="*/ 3586442 h 4085205"/>
              <a:gd name="connsiteX0" fmla="*/ 0 w 8676409"/>
              <a:gd name="connsiteY0" fmla="*/ 4102488 h 4102488"/>
              <a:gd name="connsiteX1" fmla="*/ 1600200 w 8676409"/>
              <a:gd name="connsiteY1" fmla="*/ 1868443 h 4102488"/>
              <a:gd name="connsiteX2" fmla="*/ 3358140 w 8676409"/>
              <a:gd name="connsiteY2" fmla="*/ 3593333 h 4102488"/>
              <a:gd name="connsiteX3" fmla="*/ 4655128 w 8676409"/>
              <a:gd name="connsiteY3" fmla="*/ 902088 h 4102488"/>
              <a:gd name="connsiteX4" fmla="*/ 7377546 w 8676409"/>
              <a:gd name="connsiteY4" fmla="*/ 153943 h 4102488"/>
              <a:gd name="connsiteX5" fmla="*/ 8676409 w 8676409"/>
              <a:gd name="connsiteY5" fmla="*/ 3603725 h 4102488"/>
              <a:gd name="connsiteX0" fmla="*/ 0 w 8676409"/>
              <a:gd name="connsiteY0" fmla="*/ 4102488 h 4102488"/>
              <a:gd name="connsiteX1" fmla="*/ 1533544 w 8676409"/>
              <a:gd name="connsiteY1" fmla="*/ 1639843 h 4102488"/>
              <a:gd name="connsiteX2" fmla="*/ 3358140 w 8676409"/>
              <a:gd name="connsiteY2" fmla="*/ 3593333 h 4102488"/>
              <a:gd name="connsiteX3" fmla="*/ 4655128 w 8676409"/>
              <a:gd name="connsiteY3" fmla="*/ 902088 h 4102488"/>
              <a:gd name="connsiteX4" fmla="*/ 7377546 w 8676409"/>
              <a:gd name="connsiteY4" fmla="*/ 153943 h 4102488"/>
              <a:gd name="connsiteX5" fmla="*/ 8676409 w 8676409"/>
              <a:gd name="connsiteY5" fmla="*/ 3603725 h 4102488"/>
              <a:gd name="connsiteX0" fmla="*/ 0 w 8676409"/>
              <a:gd name="connsiteY0" fmla="*/ 4151086 h 4151086"/>
              <a:gd name="connsiteX1" fmla="*/ 1533544 w 8676409"/>
              <a:gd name="connsiteY1" fmla="*/ 1688441 h 4151086"/>
              <a:gd name="connsiteX2" fmla="*/ 3358140 w 8676409"/>
              <a:gd name="connsiteY2" fmla="*/ 3641931 h 4151086"/>
              <a:gd name="connsiteX3" fmla="*/ 4521816 w 8676409"/>
              <a:gd name="connsiteY3" fmla="*/ 753259 h 4151086"/>
              <a:gd name="connsiteX4" fmla="*/ 7377546 w 8676409"/>
              <a:gd name="connsiteY4" fmla="*/ 202541 h 4151086"/>
              <a:gd name="connsiteX5" fmla="*/ 8676409 w 8676409"/>
              <a:gd name="connsiteY5" fmla="*/ 3652323 h 4151086"/>
              <a:gd name="connsiteX0" fmla="*/ 0 w 8676409"/>
              <a:gd name="connsiteY0" fmla="*/ 3982854 h 3982854"/>
              <a:gd name="connsiteX1" fmla="*/ 1533544 w 8676409"/>
              <a:gd name="connsiteY1" fmla="*/ 1520209 h 3982854"/>
              <a:gd name="connsiteX2" fmla="*/ 3358140 w 8676409"/>
              <a:gd name="connsiteY2" fmla="*/ 3473699 h 3982854"/>
              <a:gd name="connsiteX3" fmla="*/ 4521816 w 8676409"/>
              <a:gd name="connsiteY3" fmla="*/ 585027 h 3982854"/>
              <a:gd name="connsiteX4" fmla="*/ 7377546 w 8676409"/>
              <a:gd name="connsiteY4" fmla="*/ 34309 h 3982854"/>
              <a:gd name="connsiteX5" fmla="*/ 7721003 w 8676409"/>
              <a:gd name="connsiteY5" fmla="*/ 1146136 h 3982854"/>
              <a:gd name="connsiteX6" fmla="*/ 8676409 w 8676409"/>
              <a:gd name="connsiteY6" fmla="*/ 3484091 h 3982854"/>
              <a:gd name="connsiteX0" fmla="*/ 0 w 8698628"/>
              <a:gd name="connsiteY0" fmla="*/ 3982854 h 3982854"/>
              <a:gd name="connsiteX1" fmla="*/ 1533544 w 8698628"/>
              <a:gd name="connsiteY1" fmla="*/ 1520209 h 3982854"/>
              <a:gd name="connsiteX2" fmla="*/ 3358140 w 8698628"/>
              <a:gd name="connsiteY2" fmla="*/ 3473699 h 3982854"/>
              <a:gd name="connsiteX3" fmla="*/ 4521816 w 8698628"/>
              <a:gd name="connsiteY3" fmla="*/ 585027 h 3982854"/>
              <a:gd name="connsiteX4" fmla="*/ 7377546 w 8698628"/>
              <a:gd name="connsiteY4" fmla="*/ 34309 h 3982854"/>
              <a:gd name="connsiteX5" fmla="*/ 7721003 w 8698628"/>
              <a:gd name="connsiteY5" fmla="*/ 1146136 h 3982854"/>
              <a:gd name="connsiteX6" fmla="*/ 8698628 w 8698628"/>
              <a:gd name="connsiteY6" fmla="*/ 3764646 h 3982854"/>
              <a:gd name="connsiteX0" fmla="*/ 0 w 8665300"/>
              <a:gd name="connsiteY0" fmla="*/ 3982854 h 3982854"/>
              <a:gd name="connsiteX1" fmla="*/ 1533544 w 8665300"/>
              <a:gd name="connsiteY1" fmla="*/ 1520209 h 3982854"/>
              <a:gd name="connsiteX2" fmla="*/ 3358140 w 8665300"/>
              <a:gd name="connsiteY2" fmla="*/ 3473699 h 3982854"/>
              <a:gd name="connsiteX3" fmla="*/ 4521816 w 8665300"/>
              <a:gd name="connsiteY3" fmla="*/ 585027 h 3982854"/>
              <a:gd name="connsiteX4" fmla="*/ 7377546 w 8665300"/>
              <a:gd name="connsiteY4" fmla="*/ 34309 h 3982854"/>
              <a:gd name="connsiteX5" fmla="*/ 7721003 w 8665300"/>
              <a:gd name="connsiteY5" fmla="*/ 1146136 h 3982854"/>
              <a:gd name="connsiteX6" fmla="*/ 8665300 w 8665300"/>
              <a:gd name="connsiteY6" fmla="*/ 2070928 h 3982854"/>
              <a:gd name="connsiteX0" fmla="*/ 0 w 8665300"/>
              <a:gd name="connsiteY0" fmla="*/ 3707997 h 3707997"/>
              <a:gd name="connsiteX1" fmla="*/ 1533544 w 8665300"/>
              <a:gd name="connsiteY1" fmla="*/ 1245352 h 3707997"/>
              <a:gd name="connsiteX2" fmla="*/ 3358140 w 8665300"/>
              <a:gd name="connsiteY2" fmla="*/ 3198842 h 3707997"/>
              <a:gd name="connsiteX3" fmla="*/ 4521816 w 8665300"/>
              <a:gd name="connsiteY3" fmla="*/ 310170 h 3707997"/>
              <a:gd name="connsiteX4" fmla="*/ 6855406 w 8665300"/>
              <a:gd name="connsiteY4" fmla="*/ 143916 h 3707997"/>
              <a:gd name="connsiteX5" fmla="*/ 7721003 w 8665300"/>
              <a:gd name="connsiteY5" fmla="*/ 871279 h 3707997"/>
              <a:gd name="connsiteX6" fmla="*/ 8665300 w 8665300"/>
              <a:gd name="connsiteY6" fmla="*/ 1796071 h 3707997"/>
              <a:gd name="connsiteX0" fmla="*/ 0 w 8665300"/>
              <a:gd name="connsiteY0" fmla="*/ 4054174 h 4054174"/>
              <a:gd name="connsiteX1" fmla="*/ 1533544 w 8665300"/>
              <a:gd name="connsiteY1" fmla="*/ 1591529 h 4054174"/>
              <a:gd name="connsiteX2" fmla="*/ 3358140 w 8665300"/>
              <a:gd name="connsiteY2" fmla="*/ 3545019 h 4054174"/>
              <a:gd name="connsiteX3" fmla="*/ 4521816 w 8665300"/>
              <a:gd name="connsiteY3" fmla="*/ 656347 h 4054174"/>
              <a:gd name="connsiteX4" fmla="*/ 5832414 w 8665300"/>
              <a:gd name="connsiteY4" fmla="*/ 1719 h 4054174"/>
              <a:gd name="connsiteX5" fmla="*/ 6855406 w 8665300"/>
              <a:gd name="connsiteY5" fmla="*/ 490093 h 4054174"/>
              <a:gd name="connsiteX6" fmla="*/ 7721003 w 8665300"/>
              <a:gd name="connsiteY6" fmla="*/ 1217456 h 4054174"/>
              <a:gd name="connsiteX7" fmla="*/ 8665300 w 8665300"/>
              <a:gd name="connsiteY7" fmla="*/ 2142248 h 4054174"/>
              <a:gd name="connsiteX0" fmla="*/ 0 w 8665300"/>
              <a:gd name="connsiteY0" fmla="*/ 4053982 h 4053982"/>
              <a:gd name="connsiteX1" fmla="*/ 1533544 w 8665300"/>
              <a:gd name="connsiteY1" fmla="*/ 1591337 h 4053982"/>
              <a:gd name="connsiteX2" fmla="*/ 3358140 w 8665300"/>
              <a:gd name="connsiteY2" fmla="*/ 3544827 h 4053982"/>
              <a:gd name="connsiteX3" fmla="*/ 4521816 w 8665300"/>
              <a:gd name="connsiteY3" fmla="*/ 656155 h 4053982"/>
              <a:gd name="connsiteX4" fmla="*/ 5832414 w 8665300"/>
              <a:gd name="connsiteY4" fmla="*/ 1527 h 4053982"/>
              <a:gd name="connsiteX5" fmla="*/ 6855406 w 8665300"/>
              <a:gd name="connsiteY5" fmla="*/ 489901 h 4053982"/>
              <a:gd name="connsiteX6" fmla="*/ 7098881 w 8665300"/>
              <a:gd name="connsiteY6" fmla="*/ 957491 h 4053982"/>
              <a:gd name="connsiteX7" fmla="*/ 7721003 w 8665300"/>
              <a:gd name="connsiteY7" fmla="*/ 1217264 h 4053982"/>
              <a:gd name="connsiteX8" fmla="*/ 8665300 w 8665300"/>
              <a:gd name="connsiteY8" fmla="*/ 2142056 h 4053982"/>
              <a:gd name="connsiteX0" fmla="*/ 0 w 8665300"/>
              <a:gd name="connsiteY0" fmla="*/ 5688308 h 5688308"/>
              <a:gd name="connsiteX1" fmla="*/ 1533544 w 8665300"/>
              <a:gd name="connsiteY1" fmla="*/ 3225663 h 5688308"/>
              <a:gd name="connsiteX2" fmla="*/ 3358140 w 8665300"/>
              <a:gd name="connsiteY2" fmla="*/ 5179153 h 5688308"/>
              <a:gd name="connsiteX3" fmla="*/ 4521816 w 8665300"/>
              <a:gd name="connsiteY3" fmla="*/ 2290481 h 5688308"/>
              <a:gd name="connsiteX4" fmla="*/ 5832414 w 8665300"/>
              <a:gd name="connsiteY4" fmla="*/ 1635853 h 5688308"/>
              <a:gd name="connsiteX5" fmla="*/ 6855406 w 8665300"/>
              <a:gd name="connsiteY5" fmla="*/ 2124227 h 5688308"/>
              <a:gd name="connsiteX6" fmla="*/ 7247853 w 8665300"/>
              <a:gd name="connsiteY6" fmla="*/ 5371 h 5688308"/>
              <a:gd name="connsiteX7" fmla="*/ 7721003 w 8665300"/>
              <a:gd name="connsiteY7" fmla="*/ 2851590 h 5688308"/>
              <a:gd name="connsiteX8" fmla="*/ 8665300 w 8665300"/>
              <a:gd name="connsiteY8" fmla="*/ 3776382 h 5688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65300" h="5688308">
                <a:moveTo>
                  <a:pt x="0" y="5688308"/>
                </a:moveTo>
                <a:cubicBezTo>
                  <a:pt x="562841" y="4686451"/>
                  <a:pt x="973854" y="3310522"/>
                  <a:pt x="1533544" y="3225663"/>
                </a:cubicBezTo>
                <a:cubicBezTo>
                  <a:pt x="2093234" y="3140804"/>
                  <a:pt x="2860095" y="5335017"/>
                  <a:pt x="3358140" y="5179153"/>
                </a:cubicBezTo>
                <a:cubicBezTo>
                  <a:pt x="3856185" y="5023289"/>
                  <a:pt x="4109437" y="2881031"/>
                  <a:pt x="4521816" y="2290481"/>
                </a:cubicBezTo>
                <a:cubicBezTo>
                  <a:pt x="4934195" y="1699931"/>
                  <a:pt x="5443482" y="1663562"/>
                  <a:pt x="5832414" y="1635853"/>
                </a:cubicBezTo>
                <a:cubicBezTo>
                  <a:pt x="6221346" y="1608144"/>
                  <a:pt x="6619500" y="2395974"/>
                  <a:pt x="6855406" y="2124227"/>
                </a:cubicBezTo>
                <a:cubicBezTo>
                  <a:pt x="7091313" y="1852480"/>
                  <a:pt x="7103587" y="-115856"/>
                  <a:pt x="7247853" y="5371"/>
                </a:cubicBezTo>
                <a:cubicBezTo>
                  <a:pt x="7392119" y="126598"/>
                  <a:pt x="7509925" y="2622990"/>
                  <a:pt x="7721003" y="2851590"/>
                </a:cubicBezTo>
                <a:cubicBezTo>
                  <a:pt x="7937480" y="3426554"/>
                  <a:pt x="8541245" y="3371137"/>
                  <a:pt x="8665300" y="3776382"/>
                </a:cubicBezTo>
              </a:path>
            </a:pathLst>
          </a:custGeom>
          <a:noFill/>
          <a:ln w="381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0" name="Elipsa 39"/>
          <p:cNvSpPr/>
          <p:nvPr/>
        </p:nvSpPr>
        <p:spPr>
          <a:xfrm>
            <a:off x="2116708" y="3603753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1" name="Elipsa 40"/>
          <p:cNvSpPr/>
          <p:nvPr/>
        </p:nvSpPr>
        <p:spPr>
          <a:xfrm>
            <a:off x="753422" y="603072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2" name="Elipsa 41"/>
          <p:cNvSpPr/>
          <p:nvPr/>
        </p:nvSpPr>
        <p:spPr>
          <a:xfrm>
            <a:off x="6184404" y="199316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3" name="Elipsa 42"/>
          <p:cNvSpPr/>
          <p:nvPr/>
        </p:nvSpPr>
        <p:spPr>
          <a:xfrm>
            <a:off x="4832894" y="3001083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4" name="Elipsa 43"/>
          <p:cNvSpPr/>
          <p:nvPr/>
        </p:nvSpPr>
        <p:spPr>
          <a:xfrm>
            <a:off x="3472031" y="5248289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6" name="Prostokąt 45"/>
          <p:cNvSpPr/>
          <p:nvPr/>
        </p:nvSpPr>
        <p:spPr>
          <a:xfrm>
            <a:off x="753422" y="6377090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7" name="Prostokąt 46"/>
          <p:cNvSpPr/>
          <p:nvPr/>
        </p:nvSpPr>
        <p:spPr>
          <a:xfrm>
            <a:off x="8884308" y="3886041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8" name="Prostokąt 47"/>
          <p:cNvSpPr/>
          <p:nvPr/>
        </p:nvSpPr>
        <p:spPr>
          <a:xfrm>
            <a:off x="4832894" y="3103952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9" name="Prostokąt 48"/>
          <p:cNvSpPr/>
          <p:nvPr/>
        </p:nvSpPr>
        <p:spPr>
          <a:xfrm>
            <a:off x="6184404" y="2278221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0" name="Prostokąt 49"/>
          <p:cNvSpPr/>
          <p:nvPr/>
        </p:nvSpPr>
        <p:spPr>
          <a:xfrm>
            <a:off x="7545193" y="682360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1" name="Prostokąt 50"/>
          <p:cNvSpPr/>
          <p:nvPr/>
        </p:nvSpPr>
        <p:spPr>
          <a:xfrm>
            <a:off x="2117053" y="3932800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2" name="Elipsa 51"/>
          <p:cNvSpPr/>
          <p:nvPr/>
        </p:nvSpPr>
        <p:spPr>
          <a:xfrm>
            <a:off x="8879113" y="4112563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3" name="Prostokąt 52"/>
          <p:cNvSpPr/>
          <p:nvPr/>
        </p:nvSpPr>
        <p:spPr>
          <a:xfrm>
            <a:off x="3472031" y="5541313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9" name="pole tekstowe 58"/>
          <p:cNvSpPr txBox="1"/>
          <p:nvPr/>
        </p:nvSpPr>
        <p:spPr>
          <a:xfrm>
            <a:off x="1454404" y="2139276"/>
            <a:ext cx="254749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000" b="0" dirty="0">
                <a:solidFill>
                  <a:srgbClr val="003399"/>
                </a:solidFill>
              </a:rPr>
              <a:t>s</a:t>
            </a:r>
            <a:r>
              <a:rPr lang="pl-PL" sz="2000" b="0" dirty="0" smtClean="0">
                <a:solidFill>
                  <a:srgbClr val="003399"/>
                </a:solidFill>
              </a:rPr>
              <a:t>ygnał analogowy </a:t>
            </a:r>
            <a:r>
              <a:rPr lang="pl-PL" sz="2000" b="0" i="1" dirty="0" smtClean="0">
                <a:solidFill>
                  <a:srgbClr val="003399"/>
                </a:solidFill>
              </a:rPr>
              <a:t>x</a:t>
            </a:r>
            <a:r>
              <a:rPr lang="pl-PL" sz="2000" b="0" dirty="0" smtClean="0">
                <a:solidFill>
                  <a:srgbClr val="003399"/>
                </a:solidFill>
              </a:rPr>
              <a:t>(</a:t>
            </a:r>
            <a:r>
              <a:rPr lang="pl-PL" sz="2000" b="0" i="1" dirty="0" smtClean="0">
                <a:solidFill>
                  <a:srgbClr val="003399"/>
                </a:solidFill>
              </a:rPr>
              <a:t>t</a:t>
            </a:r>
            <a:r>
              <a:rPr lang="pl-PL" sz="2000" b="0" dirty="0" smtClean="0">
                <a:solidFill>
                  <a:srgbClr val="003399"/>
                </a:solidFill>
              </a:rPr>
              <a:t>)</a:t>
            </a:r>
            <a:endParaRPr lang="pl-PL" sz="2000" b="0" dirty="0">
              <a:solidFill>
                <a:srgbClr val="003399"/>
              </a:solidFill>
            </a:endParaRPr>
          </a:p>
        </p:txBody>
      </p:sp>
      <p:sp>
        <p:nvSpPr>
          <p:cNvPr id="61" name="pole tekstowe 60"/>
          <p:cNvSpPr txBox="1"/>
          <p:nvPr/>
        </p:nvSpPr>
        <p:spPr>
          <a:xfrm>
            <a:off x="3155350" y="6273946"/>
            <a:ext cx="245208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000" b="0" dirty="0" smtClean="0">
                <a:solidFill>
                  <a:srgbClr val="FF0000"/>
                </a:solidFill>
              </a:rPr>
              <a:t>próbkowanie sygnału</a:t>
            </a:r>
            <a:endParaRPr lang="pl-PL" b="0" dirty="0">
              <a:solidFill>
                <a:srgbClr val="FF0000"/>
              </a:solidFill>
            </a:endParaRPr>
          </a:p>
        </p:txBody>
      </p:sp>
      <p:sp>
        <p:nvSpPr>
          <p:cNvPr id="62" name="pole tekstowe 61"/>
          <p:cNvSpPr txBox="1"/>
          <p:nvPr/>
        </p:nvSpPr>
        <p:spPr>
          <a:xfrm rot="16200000">
            <a:off x="-819121" y="4006026"/>
            <a:ext cx="2326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dirty="0" smtClean="0">
                <a:solidFill>
                  <a:srgbClr val="006600"/>
                </a:solidFill>
              </a:rPr>
              <a:t>kwantyzacja sygnału</a:t>
            </a:r>
            <a:endParaRPr lang="pl-PL" b="0" dirty="0">
              <a:solidFill>
                <a:srgbClr val="006600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767215" y="6723455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767215" y="183453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5" name="Prostokąt 64"/>
          <p:cNvSpPr/>
          <p:nvPr/>
        </p:nvSpPr>
        <p:spPr>
          <a:xfrm>
            <a:off x="767215" y="264225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767215" y="345759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767215" y="428055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767215" y="508065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767215" y="588837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5905676" y="4488941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3" name="pole tekstowe 72"/>
          <p:cNvSpPr txBox="1"/>
          <p:nvPr/>
        </p:nvSpPr>
        <p:spPr>
          <a:xfrm>
            <a:off x="6042755" y="4274889"/>
            <a:ext cx="291155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2000" b="0" dirty="0"/>
              <a:t>p</a:t>
            </a:r>
            <a:r>
              <a:rPr lang="pl-PL" sz="2000" b="0" dirty="0" smtClean="0"/>
              <a:t>oziom kwantyzacji</a:t>
            </a:r>
            <a:endParaRPr lang="pl-PL" sz="2000" b="0" dirty="0"/>
          </a:p>
        </p:txBody>
      </p:sp>
      <p:sp>
        <p:nvSpPr>
          <p:cNvPr id="74" name="Elipsa 73"/>
          <p:cNvSpPr/>
          <p:nvPr/>
        </p:nvSpPr>
        <p:spPr>
          <a:xfrm>
            <a:off x="5917843" y="4895146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5" name="pole tekstowe 74"/>
          <p:cNvSpPr txBox="1"/>
          <p:nvPr/>
        </p:nvSpPr>
        <p:spPr>
          <a:xfrm>
            <a:off x="6054922" y="4683089"/>
            <a:ext cx="274637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2000" b="0" dirty="0"/>
              <a:t>p</a:t>
            </a:r>
            <a:r>
              <a:rPr lang="pl-PL" sz="2000" b="0" dirty="0" smtClean="0"/>
              <a:t>róbka sygnału </a:t>
            </a:r>
            <a:r>
              <a:rPr lang="pl-PL" sz="2000" b="0" i="1" dirty="0" smtClean="0"/>
              <a:t>x</a:t>
            </a:r>
            <a:r>
              <a:rPr lang="pl-PL" sz="2000" b="0" dirty="0" smtClean="0"/>
              <a:t>(</a:t>
            </a:r>
            <a:r>
              <a:rPr lang="pl-PL" sz="2000" b="0" i="1" dirty="0" smtClean="0"/>
              <a:t>t</a:t>
            </a:r>
            <a:r>
              <a:rPr lang="pl-PL" sz="2000" b="0" dirty="0" smtClean="0"/>
              <a:t>)</a:t>
            </a:r>
            <a:endParaRPr lang="pl-PL" sz="2000" b="0" dirty="0"/>
          </a:p>
        </p:txBody>
      </p:sp>
      <p:sp>
        <p:nvSpPr>
          <p:cNvPr id="76" name="Prostokąt 75"/>
          <p:cNvSpPr/>
          <p:nvPr/>
        </p:nvSpPr>
        <p:spPr>
          <a:xfrm>
            <a:off x="5912948" y="5381548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77" name="pole tekstowe 76"/>
          <p:cNvSpPr txBox="1"/>
          <p:nvPr/>
        </p:nvSpPr>
        <p:spPr>
          <a:xfrm>
            <a:off x="6065919" y="5163448"/>
            <a:ext cx="281319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2000" b="0" dirty="0" smtClean="0"/>
              <a:t>granice przedziałów</a:t>
            </a:r>
            <a:br>
              <a:rPr lang="pl-PL" sz="2000" b="0" dirty="0" smtClean="0"/>
            </a:br>
            <a:r>
              <a:rPr lang="pl-PL" sz="2000" b="0" dirty="0" smtClean="0"/>
              <a:t>kwantyzacji</a:t>
            </a:r>
            <a:endParaRPr lang="pl-PL" sz="2000" b="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881166" y="6211669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0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55" name="pole tekstowe 54"/>
          <p:cNvSpPr txBox="1"/>
          <p:nvPr/>
        </p:nvSpPr>
        <p:spPr>
          <a:xfrm>
            <a:off x="881166" y="5428307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1</a:t>
            </a:r>
          </a:p>
        </p:txBody>
      </p:sp>
      <p:sp>
        <p:nvSpPr>
          <p:cNvPr id="56" name="pole tekstowe 55"/>
          <p:cNvSpPr txBox="1"/>
          <p:nvPr/>
        </p:nvSpPr>
        <p:spPr>
          <a:xfrm>
            <a:off x="881166" y="4549224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2</a:t>
            </a:r>
          </a:p>
        </p:txBody>
      </p:sp>
      <p:sp>
        <p:nvSpPr>
          <p:cNvPr id="57" name="pole tekstowe 56"/>
          <p:cNvSpPr txBox="1"/>
          <p:nvPr/>
        </p:nvSpPr>
        <p:spPr>
          <a:xfrm>
            <a:off x="881166" y="3729074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3</a:t>
            </a:r>
          </a:p>
        </p:txBody>
      </p:sp>
      <p:sp>
        <p:nvSpPr>
          <p:cNvPr id="58" name="pole tekstowe 57"/>
          <p:cNvSpPr txBox="1"/>
          <p:nvPr/>
        </p:nvSpPr>
        <p:spPr>
          <a:xfrm>
            <a:off x="881166" y="2917248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4</a:t>
            </a:r>
          </a:p>
        </p:txBody>
      </p:sp>
      <p:sp>
        <p:nvSpPr>
          <p:cNvPr id="71" name="pole tekstowe 70"/>
          <p:cNvSpPr txBox="1"/>
          <p:nvPr/>
        </p:nvSpPr>
        <p:spPr>
          <a:xfrm>
            <a:off x="881166" y="2105698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5</a:t>
            </a:r>
          </a:p>
        </p:txBody>
      </p:sp>
      <p:graphicFrame>
        <p:nvGraphicFramePr>
          <p:cNvPr id="84" name="Tabela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846"/>
              </p:ext>
            </p:extLst>
          </p:nvPr>
        </p:nvGraphicFramePr>
        <p:xfrm>
          <a:off x="804220" y="234391"/>
          <a:ext cx="8128008" cy="163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8"/>
                <a:gridCol w="1354668"/>
                <a:gridCol w="1354668"/>
                <a:gridCol w="1354668"/>
                <a:gridCol w="1354668"/>
                <a:gridCol w="1354668"/>
              </a:tblGrid>
              <a:tr h="81805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805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2" name="pole tekstowe 91"/>
          <p:cNvSpPr txBox="1"/>
          <p:nvPr/>
        </p:nvSpPr>
        <p:spPr>
          <a:xfrm>
            <a:off x="881166" y="1300642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6</a:t>
            </a:r>
          </a:p>
        </p:txBody>
      </p:sp>
      <p:sp>
        <p:nvSpPr>
          <p:cNvPr id="93" name="pole tekstowe 92"/>
          <p:cNvSpPr txBox="1"/>
          <p:nvPr/>
        </p:nvSpPr>
        <p:spPr>
          <a:xfrm>
            <a:off x="881166" y="421559"/>
            <a:ext cx="184731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94" name="Elipsa 93"/>
          <p:cNvSpPr/>
          <p:nvPr/>
        </p:nvSpPr>
        <p:spPr>
          <a:xfrm>
            <a:off x="7532631" y="374800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5" name="pole tekstowe 104"/>
          <p:cNvSpPr txBox="1"/>
          <p:nvPr/>
        </p:nvSpPr>
        <p:spPr>
          <a:xfrm>
            <a:off x="881166" y="498260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7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1661928" y="4548371"/>
            <a:ext cx="3791423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pl-PL" sz="2000" b="0" dirty="0">
                <a:solidFill>
                  <a:srgbClr val="006600"/>
                </a:solidFill>
              </a:rPr>
              <a:t>numer poziomu </a:t>
            </a:r>
            <a:r>
              <a:rPr lang="pl-PL" sz="2000" b="0" dirty="0" smtClean="0">
                <a:solidFill>
                  <a:srgbClr val="006600"/>
                </a:solidFill>
              </a:rPr>
              <a:t>sygnału (0, 1,…,7)</a:t>
            </a:r>
            <a:endParaRPr lang="pl-PL" sz="2000" b="0" dirty="0">
              <a:solidFill>
                <a:srgbClr val="006600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767215" y="208818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753422" y="1004851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-107334" y="115989"/>
            <a:ext cx="7649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i="1" dirty="0" smtClean="0"/>
              <a:t>+</a:t>
            </a:r>
            <a:r>
              <a:rPr lang="pl-PL" sz="2000" b="0" i="1" dirty="0" err="1" smtClean="0"/>
              <a:t>x</a:t>
            </a:r>
            <a:r>
              <a:rPr lang="pl-PL" sz="2000" b="0" baseline="-25000" dirty="0" err="1" smtClean="0"/>
              <a:t>max</a:t>
            </a:r>
            <a:endParaRPr lang="pl-PL" sz="2000" b="0" i="1" baseline="-25000" dirty="0"/>
          </a:p>
        </p:txBody>
      </p:sp>
      <p:sp>
        <p:nvSpPr>
          <p:cNvPr id="60" name="pole tekstowe 59"/>
          <p:cNvSpPr txBox="1"/>
          <p:nvPr/>
        </p:nvSpPr>
        <p:spPr>
          <a:xfrm>
            <a:off x="-25471" y="6364450"/>
            <a:ext cx="7328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i="1" dirty="0" smtClean="0">
                <a:sym typeface="Symbol" panose="05050102010706020507" pitchFamily="18" charset="2"/>
              </a:rPr>
              <a:t></a:t>
            </a:r>
            <a:r>
              <a:rPr lang="pl-PL" sz="2000" b="0" i="1" dirty="0" err="1" smtClean="0"/>
              <a:t>x</a:t>
            </a:r>
            <a:r>
              <a:rPr lang="pl-PL" sz="2000" b="0" baseline="-25000" dirty="0" err="1" smtClean="0"/>
              <a:t>max</a:t>
            </a:r>
            <a:endParaRPr lang="pl-PL" sz="2000" b="0" i="1" baseline="-25000" dirty="0"/>
          </a:p>
        </p:txBody>
      </p:sp>
      <p:sp>
        <p:nvSpPr>
          <p:cNvPr id="70" name="pole tekstowe 69"/>
          <p:cNvSpPr txBox="1"/>
          <p:nvPr/>
        </p:nvSpPr>
        <p:spPr>
          <a:xfrm>
            <a:off x="1251853" y="988148"/>
            <a:ext cx="2004075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003399"/>
                </a:solidFill>
                <a:latin typeface="+mn-lt"/>
              </a:rPr>
              <a:t>Koncepcja</a:t>
            </a:r>
            <a:endParaRPr lang="pl-PL" sz="3200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8" name="Grupa 7"/>
          <p:cNvGrpSpPr/>
          <p:nvPr/>
        </p:nvGrpSpPr>
        <p:grpSpPr>
          <a:xfrm>
            <a:off x="1180835" y="244642"/>
            <a:ext cx="4093028" cy="767362"/>
            <a:chOff x="1044577" y="2327239"/>
            <a:chExt cx="4093028" cy="767362"/>
          </a:xfrm>
        </p:grpSpPr>
        <p:sp>
          <p:nvSpPr>
            <p:cNvPr id="6" name="Prostokąt 5"/>
            <p:cNvSpPr/>
            <p:nvPr/>
          </p:nvSpPr>
          <p:spPr bwMode="auto">
            <a:xfrm>
              <a:off x="1044577" y="2327239"/>
              <a:ext cx="4093028" cy="76736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" name="pole tekstowe 4"/>
            <p:cNvSpPr txBox="1"/>
            <p:nvPr/>
          </p:nvSpPr>
          <p:spPr>
            <a:xfrm>
              <a:off x="1154787" y="2478795"/>
              <a:ext cx="3724866" cy="584775"/>
            </a:xfrm>
            <a:prstGeom prst="rect">
              <a:avLst/>
            </a:prstGeom>
            <a:solidFill>
              <a:srgbClr val="CC9900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pl-PL" sz="3200" dirty="0" smtClean="0">
                  <a:latin typeface="+mn-lt"/>
                </a:rPr>
                <a:t>Przetwarzanie A/C</a:t>
              </a:r>
              <a:endParaRPr lang="pl-PL" sz="32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651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 Box 74"/>
          <p:cNvSpPr txBox="1">
            <a:spLocks noChangeArrowheads="1"/>
          </p:cNvSpPr>
          <p:nvPr/>
        </p:nvSpPr>
        <p:spPr bwMode="auto">
          <a:xfrm>
            <a:off x="153717" y="1209675"/>
            <a:ext cx="8142558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>
                <a:latin typeface="+mn-lt"/>
              </a:rPr>
              <a:t>Dla dostatecznie </a:t>
            </a:r>
            <a:r>
              <a:rPr lang="pl-PL" sz="2000" dirty="0" smtClean="0">
                <a:latin typeface="+mn-lt"/>
              </a:rPr>
              <a:t>dużej liczby przedziałów kwantyzacji </a:t>
            </a:r>
            <a:r>
              <a:rPr lang="pl-PL" sz="2100" i="1" dirty="0" smtClean="0">
                <a:latin typeface="+mj-lt"/>
              </a:rPr>
              <a:t>L</a:t>
            </a:r>
            <a:r>
              <a:rPr lang="pl-PL" sz="2100" dirty="0" smtClean="0">
                <a:latin typeface="+mj-lt"/>
              </a:rPr>
              <a:t>↑</a:t>
            </a:r>
            <a:r>
              <a:rPr lang="pl-PL" sz="2000" dirty="0" smtClean="0">
                <a:latin typeface="+mn-lt"/>
              </a:rPr>
              <a:t> </a:t>
            </a:r>
            <a:r>
              <a:rPr lang="pl-PL" sz="2000" dirty="0">
                <a:latin typeface="+mn-lt"/>
              </a:rPr>
              <a:t>wartość </a:t>
            </a:r>
            <a:r>
              <a:rPr lang="pl-PL" sz="2000" dirty="0" smtClean="0">
                <a:latin typeface="+mn-lt"/>
              </a:rPr>
              <a:t>średniokwadratowa błędu kwantyzacji równomiernej wynosi:</a:t>
            </a:r>
            <a:endParaRPr lang="pl-PL" sz="2000" dirty="0">
              <a:latin typeface="+mn-lt"/>
            </a:endParaRPr>
          </a:p>
        </p:txBody>
      </p:sp>
      <p:graphicFrame>
        <p:nvGraphicFramePr>
          <p:cNvPr id="85" name="Obiekt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7275524"/>
              </p:ext>
            </p:extLst>
          </p:nvPr>
        </p:nvGraphicFramePr>
        <p:xfrm>
          <a:off x="3364040" y="2005526"/>
          <a:ext cx="1574640" cy="838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728" name="Równanie" r:id="rId3" imgW="787320" imgH="419040" progId="Equation.3">
                  <p:embed/>
                </p:oleObj>
              </mc:Choice>
              <mc:Fallback>
                <p:oleObj name="Równanie" r:id="rId3" imgW="78732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64040" y="2005526"/>
                        <a:ext cx="1574640" cy="83808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" name="Obiekt 8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2405565"/>
              </p:ext>
            </p:extLst>
          </p:nvPr>
        </p:nvGraphicFramePr>
        <p:xfrm>
          <a:off x="2459395" y="3809020"/>
          <a:ext cx="3514725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729" name="Równanie" r:id="rId5" imgW="1752480" imgH="431640" progId="Equation.3">
                  <p:embed/>
                </p:oleObj>
              </mc:Choice>
              <mc:Fallback>
                <p:oleObj name="Równanie" r:id="rId5" imgW="175248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59395" y="3809020"/>
                        <a:ext cx="3514725" cy="86677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255373" y="2843606"/>
            <a:ext cx="8636055" cy="3744016"/>
            <a:chOff x="255373" y="2843606"/>
            <a:chExt cx="8636055" cy="3744016"/>
          </a:xfrm>
        </p:grpSpPr>
        <p:sp>
          <p:nvSpPr>
            <p:cNvPr id="86" name="Text Box 74"/>
            <p:cNvSpPr txBox="1">
              <a:spLocks noChangeArrowheads="1"/>
            </p:cNvSpPr>
            <p:nvPr/>
          </p:nvSpPr>
          <p:spPr bwMode="auto">
            <a:xfrm>
              <a:off x="255373" y="2843606"/>
              <a:ext cx="8452021" cy="723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dirty="0">
                  <a:latin typeface="+mn-lt"/>
                </a:rPr>
                <a:t>Dla dostatecznie </a:t>
              </a:r>
              <a:r>
                <a:rPr lang="pl-PL" sz="2000" dirty="0" smtClean="0">
                  <a:latin typeface="+mn-lt"/>
                </a:rPr>
                <a:t>dużej liczby przedziałów kwantyzacji </a:t>
              </a:r>
              <a:r>
                <a:rPr lang="pl-PL" sz="2100" i="1" dirty="0" smtClean="0">
                  <a:latin typeface="+mj-lt"/>
                </a:rPr>
                <a:t>L</a:t>
              </a:r>
              <a:r>
                <a:rPr lang="pl-PL" sz="2100" dirty="0" smtClean="0">
                  <a:latin typeface="+mj-lt"/>
                </a:rPr>
                <a:t>↑ </a:t>
              </a:r>
              <a:r>
                <a:rPr lang="pl-PL" sz="2000" dirty="0" smtClean="0">
                  <a:latin typeface="+mn-lt"/>
                </a:rPr>
                <a:t>wartość średniokwadratowa błędu kwantyzacji nierównomiernej wynosi:</a:t>
              </a:r>
              <a:endParaRPr lang="pl-PL" sz="1600" dirty="0">
                <a:latin typeface="+mn-lt"/>
              </a:endParaRPr>
            </a:p>
          </p:txBody>
        </p:sp>
        <p:sp>
          <p:nvSpPr>
            <p:cNvPr id="88" name="Text Box 57"/>
            <p:cNvSpPr txBox="1">
              <a:spLocks noChangeArrowheads="1"/>
            </p:cNvSpPr>
            <p:nvPr/>
          </p:nvSpPr>
          <p:spPr bwMode="auto">
            <a:xfrm>
              <a:off x="255373" y="4917934"/>
              <a:ext cx="8636055" cy="1669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2100" i="1" dirty="0" smtClean="0">
                  <a:latin typeface="+mj-lt"/>
                </a:rPr>
                <a:t>δ</a:t>
              </a:r>
              <a:r>
                <a:rPr lang="pl-PL" sz="2100" i="1" baseline="-25000" dirty="0">
                  <a:latin typeface="+mj-lt"/>
                </a:rPr>
                <a:t>l</a:t>
              </a:r>
              <a:r>
                <a:rPr lang="pl-PL" sz="2100" dirty="0" smtClean="0">
                  <a:latin typeface="+mj-lt"/>
                </a:rPr>
                <a:t> </a:t>
              </a:r>
              <a:r>
                <a:rPr lang="pl-PL" sz="2100" dirty="0">
                  <a:latin typeface="+mj-lt"/>
                </a:rPr>
                <a:t>= </a:t>
              </a:r>
              <a:r>
                <a:rPr lang="pl-PL" sz="2100" i="1" dirty="0" smtClean="0">
                  <a:latin typeface="+mj-lt"/>
                </a:rPr>
                <a:t>x</a:t>
              </a:r>
              <a:r>
                <a:rPr lang="pl-PL" sz="2100" i="1" baseline="-25000" dirty="0">
                  <a:latin typeface="+mj-lt"/>
                </a:rPr>
                <a:t>l</a:t>
              </a:r>
              <a:r>
                <a:rPr lang="pl-PL" sz="2100" baseline="-25000" dirty="0" smtClean="0">
                  <a:latin typeface="+mj-lt"/>
                </a:rPr>
                <a:t>+1</a:t>
              </a:r>
              <a:r>
                <a:rPr lang="pl-PL" sz="2100" dirty="0" smtClean="0">
                  <a:latin typeface="+mj-lt"/>
                </a:rPr>
                <a:t> </a:t>
              </a:r>
              <a:r>
                <a:rPr lang="pl-PL" sz="2100" dirty="0">
                  <a:latin typeface="+mj-lt"/>
                </a:rPr>
                <a:t>– </a:t>
              </a:r>
              <a:r>
                <a:rPr lang="pl-PL" sz="2100" i="1" dirty="0" smtClean="0">
                  <a:latin typeface="+mj-lt"/>
                </a:rPr>
                <a:t>x</a:t>
              </a:r>
              <a:r>
                <a:rPr lang="pl-PL" sz="2100" i="1" baseline="-25000" dirty="0">
                  <a:latin typeface="+mj-lt"/>
                </a:rPr>
                <a:t>l</a:t>
              </a:r>
              <a:r>
                <a:rPr lang="pl-PL" sz="2100" dirty="0" smtClean="0">
                  <a:latin typeface="+mj-lt"/>
                </a:rPr>
                <a:t> </a:t>
              </a:r>
              <a:r>
                <a:rPr lang="pl-PL" sz="2000" dirty="0">
                  <a:latin typeface="+mn-lt"/>
                </a:rPr>
                <a:t>–</a:t>
              </a:r>
              <a:r>
                <a:rPr lang="pl-PL" sz="2000" dirty="0" smtClean="0">
                  <a:latin typeface="+mn-lt"/>
                </a:rPr>
                <a:t> szerokość </a:t>
              </a:r>
              <a:r>
                <a:rPr lang="pl-PL" sz="2100" i="1" dirty="0">
                  <a:latin typeface="+mj-lt"/>
                </a:rPr>
                <a:t>l</a:t>
              </a:r>
              <a:r>
                <a:rPr lang="pl-PL" sz="2000" dirty="0" smtClean="0">
                  <a:latin typeface="+mj-lt"/>
                </a:rPr>
                <a:t>-</a:t>
              </a:r>
              <a:r>
                <a:rPr lang="pl-PL" sz="2100" dirty="0" smtClean="0">
                  <a:latin typeface="+mj-lt"/>
                </a:rPr>
                <a:t>tego</a:t>
              </a:r>
              <a:r>
                <a:rPr lang="pl-PL" sz="2000" dirty="0" smtClean="0">
                  <a:latin typeface="+mn-lt"/>
                </a:rPr>
                <a:t> przedziału kwantyzacji</a:t>
              </a:r>
            </a:p>
            <a:p>
              <a:pPr>
                <a:spcBef>
                  <a:spcPct val="50000"/>
                </a:spcBef>
              </a:pPr>
              <a:r>
                <a:rPr lang="pl-PL" sz="2000" i="1" dirty="0" err="1" smtClean="0"/>
                <a:t>p</a:t>
              </a:r>
              <a:r>
                <a:rPr lang="pl-PL" sz="2000" i="1" baseline="-25000" dirty="0" err="1"/>
                <a:t>l</a:t>
              </a:r>
              <a:r>
                <a:rPr lang="pl-PL" sz="2000" i="1" dirty="0" smtClean="0"/>
                <a:t> = </a:t>
              </a:r>
              <a:r>
                <a:rPr lang="pl-PL" sz="2000" dirty="0" smtClean="0"/>
                <a:t>Pr{</a:t>
              </a:r>
              <a:r>
                <a:rPr lang="pl-PL" sz="2000" i="1" dirty="0" smtClean="0"/>
                <a:t>x</a:t>
              </a:r>
              <a:r>
                <a:rPr lang="pl-PL" sz="2000" i="1" baseline="-25000" dirty="0"/>
                <a:t>l</a:t>
              </a:r>
              <a:r>
                <a:rPr lang="pl-PL" sz="2000" dirty="0" smtClean="0"/>
                <a:t>  &lt; </a:t>
              </a:r>
              <a:r>
                <a:rPr lang="pl-PL" sz="2000" i="1" dirty="0" smtClean="0"/>
                <a:t>x &lt; x</a:t>
              </a:r>
              <a:r>
                <a:rPr lang="pl-PL" sz="2000" i="1" baseline="-25000" dirty="0"/>
                <a:t>l</a:t>
              </a:r>
              <a:r>
                <a:rPr lang="pl-PL" sz="2000" baseline="-25000" dirty="0" smtClean="0"/>
                <a:t>+1</a:t>
              </a:r>
              <a:r>
                <a:rPr lang="pl-PL" sz="2000" dirty="0" smtClean="0"/>
                <a:t>}</a:t>
              </a:r>
              <a:r>
                <a:rPr lang="pl-PL" sz="2000" dirty="0"/>
                <a:t> – </a:t>
              </a:r>
              <a:r>
                <a:rPr lang="pl-PL" sz="2000" dirty="0" smtClean="0">
                  <a:latin typeface="+mn-lt"/>
                </a:rPr>
                <a:t>prawdopodobieństwo</a:t>
              </a:r>
              <a:r>
                <a:rPr lang="pl-PL" sz="2000" dirty="0" smtClean="0"/>
                <a:t> </a:t>
              </a:r>
              <a:r>
                <a:rPr lang="pl-PL" sz="2100" i="1" dirty="0" smtClean="0"/>
                <a:t>l</a:t>
              </a:r>
              <a:r>
                <a:rPr lang="pl-PL" sz="2100" dirty="0" smtClean="0"/>
                <a:t>-tego</a:t>
              </a:r>
              <a:r>
                <a:rPr lang="pl-PL" sz="2000" dirty="0" smtClean="0"/>
                <a:t> </a:t>
              </a:r>
              <a:r>
                <a:rPr lang="pl-PL" sz="2000" dirty="0"/>
                <a:t>przedziału </a:t>
              </a:r>
              <a:r>
                <a:rPr lang="pl-PL" sz="2000" dirty="0" smtClean="0"/>
                <a:t>kwantyzacji</a:t>
              </a:r>
            </a:p>
            <a:p>
              <a:pPr>
                <a:spcBef>
                  <a:spcPct val="50000"/>
                </a:spcBef>
              </a:pPr>
              <a:r>
                <a:rPr lang="pl-PL" sz="2000" dirty="0" smtClean="0">
                  <a:solidFill>
                    <a:srgbClr val="003399"/>
                  </a:solidFill>
                  <a:latin typeface="+mn-lt"/>
                </a:rPr>
                <a:t>Błąd kwantyzacji nierównomiernej jest proporcjonalny do średniokwadratowej szerokości przedziału kwantyzacji.</a:t>
              </a:r>
              <a:endParaRPr lang="pl-PL" sz="2000" dirty="0">
                <a:solidFill>
                  <a:srgbClr val="003399"/>
                </a:solidFill>
                <a:latin typeface="+mn-lt"/>
              </a:endParaRPr>
            </a:p>
          </p:txBody>
        </p:sp>
      </p:grpSp>
      <p:sp>
        <p:nvSpPr>
          <p:cNvPr id="10" name="Prostokąt 9"/>
          <p:cNvSpPr/>
          <p:nvPr/>
        </p:nvSpPr>
        <p:spPr>
          <a:xfrm>
            <a:off x="153717" y="25833"/>
            <a:ext cx="6015307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 smtClean="0">
                <a:latin typeface="+mn-lt"/>
                <a:ea typeface="+mj-ea"/>
                <a:cs typeface="+mj-cs"/>
              </a:rPr>
              <a:t>Kwantyzacja nierównomierna</a:t>
            </a:r>
          </a:p>
        </p:txBody>
      </p:sp>
      <p:sp>
        <p:nvSpPr>
          <p:cNvPr id="11" name="Prostokąt 10"/>
          <p:cNvSpPr/>
          <p:nvPr/>
        </p:nvSpPr>
        <p:spPr>
          <a:xfrm>
            <a:off x="71339" y="610608"/>
            <a:ext cx="30620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dirty="0" smtClean="0">
                <a:solidFill>
                  <a:srgbClr val="003399"/>
                </a:solidFill>
                <a:latin typeface="+mn-lt"/>
              </a:rPr>
              <a:t>Błąd kwantyzacji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12" name="Text Box 34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13" name="Symbol zastępczy numeru slajdu 1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/>
          <a:p>
            <a:r>
              <a:rPr lang="pl-PL" dirty="0" smtClean="0"/>
              <a:t>20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48473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00" name="Text Box 8"/>
          <p:cNvSpPr txBox="1">
            <a:spLocks noChangeArrowheads="1"/>
          </p:cNvSpPr>
          <p:nvPr/>
        </p:nvSpPr>
        <p:spPr bwMode="auto">
          <a:xfrm>
            <a:off x="1405654" y="2525012"/>
            <a:ext cx="21965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2000" dirty="0">
                <a:solidFill>
                  <a:srgbClr val="003399"/>
                </a:solidFill>
                <a:latin typeface="+mn-lt"/>
              </a:rPr>
              <a:t>k</a:t>
            </a:r>
            <a:r>
              <a:rPr lang="pl-PL" sz="2000" dirty="0" smtClean="0">
                <a:solidFill>
                  <a:srgbClr val="003399"/>
                </a:solidFill>
                <a:latin typeface="+mn-lt"/>
              </a:rPr>
              <a:t>wantyzacja</a:t>
            </a:r>
            <a:br>
              <a:rPr lang="pl-PL" sz="2000" dirty="0" smtClean="0">
                <a:solidFill>
                  <a:srgbClr val="003399"/>
                </a:solidFill>
                <a:latin typeface="+mn-lt"/>
              </a:rPr>
            </a:br>
            <a:r>
              <a:rPr lang="pl-PL" sz="2000" dirty="0" smtClean="0">
                <a:solidFill>
                  <a:srgbClr val="003399"/>
                </a:solidFill>
                <a:latin typeface="+mn-lt"/>
              </a:rPr>
              <a:t>nierównomierna</a:t>
            </a:r>
            <a:endParaRPr lang="pl-PL" sz="2000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85043" name="Group 51"/>
          <p:cNvGrpSpPr>
            <a:grpSpLocks/>
          </p:cNvGrpSpPr>
          <p:nvPr/>
        </p:nvGrpSpPr>
        <p:grpSpPr bwMode="auto">
          <a:xfrm>
            <a:off x="795338" y="4502812"/>
            <a:ext cx="7321551" cy="725489"/>
            <a:chOff x="596" y="2967"/>
            <a:chExt cx="4612" cy="457"/>
          </a:xfrm>
        </p:grpSpPr>
        <p:sp>
          <p:nvSpPr>
            <p:cNvPr id="85004" name="Text Box 12"/>
            <p:cNvSpPr txBox="1">
              <a:spLocks noChangeArrowheads="1"/>
            </p:cNvSpPr>
            <p:nvPr/>
          </p:nvSpPr>
          <p:spPr bwMode="auto">
            <a:xfrm>
              <a:off x="2664" y="3030"/>
              <a:ext cx="936" cy="36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600" dirty="0" smtClean="0">
                  <a:latin typeface="+mn-lt"/>
                </a:rPr>
                <a:t>Kwantyzacja</a:t>
              </a:r>
              <a:br>
                <a:rPr lang="pl-PL" sz="1600" dirty="0" smtClean="0">
                  <a:latin typeface="+mn-lt"/>
                </a:rPr>
              </a:br>
              <a:r>
                <a:rPr lang="pl-PL" sz="1600" dirty="0" smtClean="0">
                  <a:latin typeface="+mn-lt"/>
                </a:rPr>
                <a:t>równomierna</a:t>
              </a:r>
              <a:endParaRPr lang="pl-PL" sz="1600" dirty="0">
                <a:latin typeface="+mn-lt"/>
              </a:endParaRPr>
            </a:p>
          </p:txBody>
        </p:sp>
        <p:sp>
          <p:nvSpPr>
            <p:cNvPr id="85005" name="Text Box 13"/>
            <p:cNvSpPr txBox="1">
              <a:spLocks noChangeArrowheads="1"/>
            </p:cNvSpPr>
            <p:nvPr/>
          </p:nvSpPr>
          <p:spPr bwMode="auto">
            <a:xfrm>
              <a:off x="3900" y="3020"/>
              <a:ext cx="936" cy="36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600" dirty="0" smtClean="0">
                  <a:latin typeface="+mn-lt"/>
                </a:rPr>
                <a:t>Kodowanie</a:t>
              </a:r>
              <a:br>
                <a:rPr lang="pl-PL" sz="1600" dirty="0" smtClean="0">
                  <a:latin typeface="+mn-lt"/>
                </a:rPr>
              </a:br>
              <a:r>
                <a:rPr lang="pl-PL" sz="1600" dirty="0" smtClean="0">
                  <a:latin typeface="+mn-lt"/>
                </a:rPr>
                <a:t>binarne</a:t>
              </a:r>
              <a:endParaRPr lang="pl-PL" sz="1600" dirty="0">
                <a:latin typeface="+mn-lt"/>
              </a:endParaRPr>
            </a:p>
          </p:txBody>
        </p:sp>
        <p:sp>
          <p:nvSpPr>
            <p:cNvPr id="85010" name="Line 18"/>
            <p:cNvSpPr>
              <a:spLocks noChangeShapeType="1"/>
            </p:cNvSpPr>
            <p:nvPr/>
          </p:nvSpPr>
          <p:spPr bwMode="auto">
            <a:xfrm flipH="1">
              <a:off x="1236" y="3204"/>
              <a:ext cx="13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12" name="Line 20"/>
            <p:cNvSpPr>
              <a:spLocks noChangeShapeType="1"/>
            </p:cNvSpPr>
            <p:nvPr/>
          </p:nvSpPr>
          <p:spPr bwMode="auto">
            <a:xfrm flipV="1">
              <a:off x="1068" y="3072"/>
              <a:ext cx="120" cy="11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13" name="Text Box 21"/>
            <p:cNvSpPr txBox="1">
              <a:spLocks noChangeArrowheads="1"/>
            </p:cNvSpPr>
            <p:nvPr/>
          </p:nvSpPr>
          <p:spPr bwMode="auto">
            <a:xfrm>
              <a:off x="596" y="3172"/>
              <a:ext cx="69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0" i="1" dirty="0"/>
                <a:t>x</a:t>
              </a:r>
              <a:r>
                <a:rPr lang="pl-PL" sz="2000" b="0" dirty="0"/>
                <a:t>(</a:t>
              </a:r>
              <a:r>
                <a:rPr lang="pl-PL" sz="2000" b="0" i="1" dirty="0"/>
                <a:t>t</a:t>
              </a:r>
              <a:r>
                <a:rPr lang="pl-PL" sz="2000" b="0" dirty="0"/>
                <a:t>)</a:t>
              </a:r>
              <a:r>
                <a:rPr lang="pl-PL" sz="1400" dirty="0"/>
                <a:t>       </a:t>
              </a:r>
              <a:r>
                <a:rPr lang="pl-PL" sz="2000" b="0" i="1" dirty="0" smtClean="0"/>
                <a:t>T</a:t>
              </a:r>
              <a:r>
                <a:rPr lang="pl-PL" sz="2000" b="0" baseline="-25000" dirty="0" smtClean="0"/>
                <a:t>0</a:t>
              </a:r>
              <a:endParaRPr lang="pl-PL" sz="2000" b="0" baseline="-25000" dirty="0"/>
            </a:p>
          </p:txBody>
        </p:sp>
        <p:sp>
          <p:nvSpPr>
            <p:cNvPr id="85014" name="Oval 22"/>
            <p:cNvSpPr>
              <a:spLocks noChangeArrowheads="1"/>
            </p:cNvSpPr>
            <p:nvPr/>
          </p:nvSpPr>
          <p:spPr bwMode="auto">
            <a:xfrm>
              <a:off x="1236" y="3162"/>
              <a:ext cx="56" cy="5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15" name="Oval 23"/>
            <p:cNvSpPr>
              <a:spLocks noChangeArrowheads="1"/>
            </p:cNvSpPr>
            <p:nvPr/>
          </p:nvSpPr>
          <p:spPr bwMode="auto">
            <a:xfrm>
              <a:off x="1026" y="3162"/>
              <a:ext cx="56" cy="5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16" name="Line 24"/>
            <p:cNvSpPr>
              <a:spLocks noChangeShapeType="1"/>
            </p:cNvSpPr>
            <p:nvPr/>
          </p:nvSpPr>
          <p:spPr bwMode="auto">
            <a:xfrm>
              <a:off x="4836" y="3204"/>
              <a:ext cx="37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36" name="Text Box 44"/>
            <p:cNvSpPr txBox="1">
              <a:spLocks noChangeArrowheads="1"/>
            </p:cNvSpPr>
            <p:nvPr/>
          </p:nvSpPr>
          <p:spPr bwMode="auto">
            <a:xfrm>
              <a:off x="2334" y="2967"/>
              <a:ext cx="588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0" i="1" dirty="0"/>
                <a:t>y</a:t>
              </a:r>
              <a:r>
                <a:rPr lang="pl-PL" sz="2000" b="0" dirty="0"/>
                <a:t>(</a:t>
              </a:r>
              <a:r>
                <a:rPr lang="pl-PL" sz="2000" b="0" i="1" dirty="0"/>
                <a:t>t</a:t>
              </a:r>
              <a:r>
                <a:rPr lang="pl-PL" sz="2000" b="0" dirty="0"/>
                <a:t>)</a:t>
              </a:r>
              <a:r>
                <a:rPr lang="pl-PL" sz="1400" dirty="0"/>
                <a:t>       </a:t>
              </a:r>
            </a:p>
          </p:txBody>
        </p:sp>
        <p:sp>
          <p:nvSpPr>
            <p:cNvPr id="85041" name="Line 49"/>
            <p:cNvSpPr>
              <a:spLocks noChangeShapeType="1"/>
            </p:cNvSpPr>
            <p:nvPr/>
          </p:nvSpPr>
          <p:spPr bwMode="auto">
            <a:xfrm>
              <a:off x="2322" y="3216"/>
              <a:ext cx="336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42" name="Line 50"/>
            <p:cNvSpPr>
              <a:spLocks noChangeShapeType="1"/>
            </p:cNvSpPr>
            <p:nvPr/>
          </p:nvSpPr>
          <p:spPr bwMode="auto">
            <a:xfrm>
              <a:off x="3594" y="3204"/>
              <a:ext cx="31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85044" name="Text Box 52"/>
          <p:cNvSpPr txBox="1">
            <a:spLocks noChangeArrowheads="1"/>
          </p:cNvSpPr>
          <p:nvPr/>
        </p:nvSpPr>
        <p:spPr bwMode="auto">
          <a:xfrm>
            <a:off x="1938509" y="5343304"/>
            <a:ext cx="591696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>
                <a:solidFill>
                  <a:srgbClr val="003399"/>
                </a:solidFill>
                <a:latin typeface="+mn-lt"/>
              </a:rPr>
              <a:t>Schemat blokowy </a:t>
            </a:r>
            <a:r>
              <a:rPr lang="pl-PL" sz="2000" dirty="0" smtClean="0">
                <a:solidFill>
                  <a:srgbClr val="003399"/>
                </a:solidFill>
                <a:latin typeface="+mn-lt"/>
              </a:rPr>
              <a:t>kwantyzacji nierównomiernej</a:t>
            </a:r>
            <a:r>
              <a:rPr lang="pl-PL" sz="2000" dirty="0">
                <a:solidFill>
                  <a:srgbClr val="003399"/>
                </a:solidFill>
                <a:latin typeface="+mn-lt"/>
              </a:rPr>
              <a:t/>
            </a:r>
            <a:br>
              <a:rPr lang="pl-PL" sz="2000" dirty="0">
                <a:solidFill>
                  <a:srgbClr val="003399"/>
                </a:solidFill>
                <a:latin typeface="+mn-lt"/>
              </a:rPr>
            </a:br>
            <a:r>
              <a:rPr lang="pl-PL" sz="2000" dirty="0" smtClean="0">
                <a:solidFill>
                  <a:srgbClr val="003399"/>
                </a:solidFill>
                <a:latin typeface="+mn-lt"/>
              </a:rPr>
              <a:t>z wykorzystaniem kompresji nieliniowej</a:t>
            </a:r>
            <a:br>
              <a:rPr lang="pl-PL" sz="2000" dirty="0" smtClean="0">
                <a:solidFill>
                  <a:srgbClr val="003399"/>
                </a:solidFill>
                <a:latin typeface="+mn-lt"/>
              </a:rPr>
            </a:br>
            <a:r>
              <a:rPr lang="pl-PL" sz="2000" dirty="0" smtClean="0">
                <a:solidFill>
                  <a:srgbClr val="003399"/>
                </a:solidFill>
                <a:latin typeface="+mn-lt"/>
              </a:rPr>
              <a:t>i kwantyzacji równomiernej</a:t>
            </a:r>
            <a:endParaRPr lang="pl-PL" sz="2000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85045" name="Text Box 53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21</a:t>
            </a:fld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4676775" y="836814"/>
            <a:ext cx="4442392" cy="3495901"/>
            <a:chOff x="4676775" y="836814"/>
            <a:chExt cx="4442392" cy="3495901"/>
          </a:xfrm>
        </p:grpSpPr>
        <p:sp>
          <p:nvSpPr>
            <p:cNvPr id="70" name="Text Box 46"/>
            <p:cNvSpPr txBox="1">
              <a:spLocks noChangeArrowheads="1"/>
            </p:cNvSpPr>
            <p:nvPr/>
          </p:nvSpPr>
          <p:spPr bwMode="auto">
            <a:xfrm>
              <a:off x="6886648" y="836814"/>
              <a:ext cx="223251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800" b="0" dirty="0" smtClean="0"/>
                <a:t>krzywa kompresji</a:t>
              </a:r>
              <a:br>
                <a:rPr lang="pl-PL" sz="1800" b="0" dirty="0" smtClean="0"/>
              </a:br>
              <a:r>
                <a:rPr lang="pl-PL" sz="1800" b="0" i="1" dirty="0" smtClean="0"/>
                <a:t>y = y</a:t>
              </a:r>
              <a:r>
                <a:rPr lang="pl-PL" sz="1800" b="0" dirty="0" smtClean="0"/>
                <a:t>(</a:t>
              </a:r>
              <a:r>
                <a:rPr lang="pl-PL" sz="1800" b="0" i="1" dirty="0" smtClean="0"/>
                <a:t>x</a:t>
              </a:r>
              <a:r>
                <a:rPr lang="pl-PL" sz="1800" b="0" dirty="0" smtClean="0"/>
                <a:t>)</a:t>
              </a:r>
              <a:endParaRPr lang="pl-PL" sz="1800" b="0" i="1" dirty="0"/>
            </a:p>
          </p:txBody>
        </p:sp>
        <p:grpSp>
          <p:nvGrpSpPr>
            <p:cNvPr id="71" name="Grupa 70"/>
            <p:cNvGrpSpPr/>
            <p:nvPr/>
          </p:nvGrpSpPr>
          <p:grpSpPr>
            <a:xfrm>
              <a:off x="4676775" y="976373"/>
              <a:ext cx="3600450" cy="3356342"/>
              <a:chOff x="791527" y="1109479"/>
              <a:chExt cx="3600450" cy="3356342"/>
            </a:xfrm>
          </p:grpSpPr>
          <p:grpSp>
            <p:nvGrpSpPr>
              <p:cNvPr id="72" name="Grupa 71"/>
              <p:cNvGrpSpPr/>
              <p:nvPr/>
            </p:nvGrpSpPr>
            <p:grpSpPr>
              <a:xfrm>
                <a:off x="791527" y="1109479"/>
                <a:ext cx="3600450" cy="3356342"/>
                <a:chOff x="2273528" y="1465894"/>
                <a:chExt cx="3600450" cy="3356342"/>
              </a:xfrm>
            </p:grpSpPr>
            <p:sp>
              <p:nvSpPr>
                <p:cNvPr id="76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4124782" y="1465894"/>
                  <a:ext cx="314325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800" b="0" i="1" dirty="0"/>
                    <a:t>y</a:t>
                  </a:r>
                </a:p>
              </p:txBody>
            </p:sp>
            <p:graphicFrame>
              <p:nvGraphicFramePr>
                <p:cNvPr id="77" name="Object 3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049717984"/>
                    </p:ext>
                  </p:extLst>
                </p:nvPr>
              </p:nvGraphicFramePr>
              <p:xfrm>
                <a:off x="2273528" y="1950448"/>
                <a:ext cx="3600450" cy="28717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30984" name="Obraz - mapa bitowa" r:id="rId3" imgW="3952381" imgH="4210638" progId="Paint.Picture">
                        <p:embed/>
                      </p:oleObj>
                    </mc:Choice>
                    <mc:Fallback>
                      <p:oleObj name="Obraz - mapa bitowa" r:id="rId3" imgW="3952381" imgH="4210638" progId="Paint.Picture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273528" y="1950448"/>
                              <a:ext cx="3600450" cy="287178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78" name="Line 32"/>
                <p:cNvSpPr>
                  <a:spLocks noChangeShapeType="1"/>
                </p:cNvSpPr>
                <p:nvPr/>
              </p:nvSpPr>
              <p:spPr bwMode="auto">
                <a:xfrm>
                  <a:off x="2522765" y="3207748"/>
                  <a:ext cx="319087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79" name="Line 33"/>
                <p:cNvSpPr>
                  <a:spLocks noChangeShapeType="1"/>
                </p:cNvSpPr>
                <p:nvPr/>
              </p:nvSpPr>
              <p:spPr bwMode="auto">
                <a:xfrm rot="16200000">
                  <a:off x="2510068" y="3159330"/>
                  <a:ext cx="3190875" cy="158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0" name="Line 34"/>
                <p:cNvSpPr>
                  <a:spLocks noChangeShapeType="1"/>
                </p:cNvSpPr>
                <p:nvPr/>
              </p:nvSpPr>
              <p:spPr bwMode="auto">
                <a:xfrm flipH="1" flipV="1">
                  <a:off x="4294415" y="2697366"/>
                  <a:ext cx="0" cy="8092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1" name="Line 35"/>
                <p:cNvSpPr>
                  <a:spLocks noChangeShapeType="1"/>
                </p:cNvSpPr>
                <p:nvPr/>
              </p:nvSpPr>
              <p:spPr bwMode="auto">
                <a:xfrm flipH="1" flipV="1">
                  <a:off x="4540404" y="2470044"/>
                  <a:ext cx="495" cy="10365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2" name="Line 36"/>
                <p:cNvSpPr>
                  <a:spLocks noChangeShapeType="1"/>
                </p:cNvSpPr>
                <p:nvPr/>
              </p:nvSpPr>
              <p:spPr bwMode="auto">
                <a:xfrm flipH="1">
                  <a:off x="3821024" y="2697366"/>
                  <a:ext cx="45720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3" name="Line 37"/>
                <p:cNvSpPr>
                  <a:spLocks noChangeShapeType="1"/>
                </p:cNvSpPr>
                <p:nvPr/>
              </p:nvSpPr>
              <p:spPr bwMode="auto">
                <a:xfrm flipH="1">
                  <a:off x="3813225" y="2463137"/>
                  <a:ext cx="705599" cy="690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4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5251677" y="3168012"/>
                  <a:ext cx="314325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800" b="0" dirty="0"/>
                    <a:t>1</a:t>
                  </a:r>
                </a:p>
              </p:txBody>
            </p:sp>
            <p:sp>
              <p:nvSpPr>
                <p:cNvPr id="85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3881657" y="1763556"/>
                  <a:ext cx="314325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800" b="0" dirty="0"/>
                    <a:t>1</a:t>
                  </a:r>
                </a:p>
              </p:txBody>
            </p:sp>
            <p:sp>
              <p:nvSpPr>
                <p:cNvPr id="86" name="Line 40"/>
                <p:cNvSpPr>
                  <a:spLocks noChangeShapeType="1"/>
                </p:cNvSpPr>
                <p:nvPr/>
              </p:nvSpPr>
              <p:spPr bwMode="auto">
                <a:xfrm>
                  <a:off x="4299178" y="3355386"/>
                  <a:ext cx="238531" cy="122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7" name="Line 41"/>
                <p:cNvSpPr>
                  <a:spLocks noChangeShapeType="1"/>
                </p:cNvSpPr>
                <p:nvPr/>
              </p:nvSpPr>
              <p:spPr bwMode="auto">
                <a:xfrm>
                  <a:off x="3821023" y="2465070"/>
                  <a:ext cx="0" cy="22753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8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5531458" y="2871129"/>
                  <a:ext cx="314325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800" b="0" i="1" dirty="0"/>
                    <a:t>x</a:t>
                  </a:r>
                </a:p>
              </p:txBody>
            </p:sp>
            <p:cxnSp>
              <p:nvCxnSpPr>
                <p:cNvPr id="89" name="Łącznik prosty 88"/>
                <p:cNvCxnSpPr/>
                <p:nvPr/>
              </p:nvCxnSpPr>
              <p:spPr bwMode="auto">
                <a:xfrm flipH="1">
                  <a:off x="5326380" y="2074274"/>
                  <a:ext cx="6741" cy="1137556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0" name="Łącznik prosty 89"/>
                <p:cNvCxnSpPr/>
                <p:nvPr/>
              </p:nvCxnSpPr>
              <p:spPr bwMode="auto">
                <a:xfrm flipH="1">
                  <a:off x="4110990" y="2062130"/>
                  <a:ext cx="1209510" cy="289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1" name="Łącznik prosty 90"/>
                <p:cNvCxnSpPr/>
                <p:nvPr/>
              </p:nvCxnSpPr>
              <p:spPr bwMode="auto">
                <a:xfrm>
                  <a:off x="4104712" y="2577193"/>
                  <a:ext cx="284953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2" name="Łącznik prosty 91"/>
                <p:cNvCxnSpPr/>
                <p:nvPr/>
              </p:nvCxnSpPr>
              <p:spPr bwMode="auto">
                <a:xfrm>
                  <a:off x="4389665" y="2577193"/>
                  <a:ext cx="0" cy="63627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graphicFrame>
              <p:nvGraphicFramePr>
                <p:cNvPr id="93" name="Obiekt 9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84024925"/>
                    </p:ext>
                  </p:extLst>
                </p:nvPr>
              </p:nvGraphicFramePr>
              <p:xfrm>
                <a:off x="4295718" y="3400729"/>
                <a:ext cx="228420" cy="3429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30985" name="Równanie" r:id="rId5" imgW="152280" imgH="228600" progId="Equation.3">
                        <p:embed/>
                      </p:oleObj>
                    </mc:Choice>
                    <mc:Fallback>
                      <p:oleObj name="Równanie" r:id="rId5" imgW="152280" imgH="22860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295718" y="3400729"/>
                              <a:ext cx="228420" cy="3429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94" name="Obiekt 9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141828628"/>
                    </p:ext>
                  </p:extLst>
                </p:nvPr>
              </p:nvGraphicFramePr>
              <p:xfrm>
                <a:off x="4293631" y="2789164"/>
                <a:ext cx="209520" cy="3429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30986" name="Równanie" r:id="rId7" imgW="139680" imgH="228600" progId="Equation.3">
                        <p:embed/>
                      </p:oleObj>
                    </mc:Choice>
                    <mc:Fallback>
                      <p:oleObj name="Równanie" r:id="rId7" imgW="139680" imgH="22860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8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293631" y="2789164"/>
                              <a:ext cx="209520" cy="342900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73" name="Line 35"/>
              <p:cNvSpPr>
                <a:spLocks noChangeShapeType="1"/>
              </p:cNvSpPr>
              <p:nvPr/>
            </p:nvSpPr>
            <p:spPr bwMode="auto">
              <a:xfrm flipV="1">
                <a:off x="3388514" y="1906327"/>
                <a:ext cx="4661" cy="94500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4" name="Line 37"/>
              <p:cNvSpPr>
                <a:spLocks noChangeShapeType="1"/>
              </p:cNvSpPr>
              <p:nvPr/>
            </p:nvSpPr>
            <p:spPr bwMode="auto">
              <a:xfrm flipH="1" flipV="1">
                <a:off x="2622710" y="1900613"/>
                <a:ext cx="772952" cy="35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75" name="Obiekt 7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58818948"/>
                  </p:ext>
                </p:extLst>
              </p:nvPr>
            </p:nvGraphicFramePr>
            <p:xfrm>
              <a:off x="1766397" y="2042576"/>
              <a:ext cx="419040" cy="3234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0987" name="Equation" r:id="rId9" imgW="279360" imgH="215640" progId="Equation.3">
                      <p:embed/>
                    </p:oleObj>
                  </mc:Choice>
                  <mc:Fallback>
                    <p:oleObj name="Equation" r:id="rId9" imgW="279360" imgH="215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1766397" y="2042576"/>
                            <a:ext cx="419040" cy="32346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9" name="Text Box 48"/>
            <p:cNvSpPr txBox="1">
              <a:spLocks noChangeArrowheads="1"/>
            </p:cNvSpPr>
            <p:nvPr/>
          </p:nvSpPr>
          <p:spPr bwMode="auto">
            <a:xfrm>
              <a:off x="4778946" y="3269199"/>
              <a:ext cx="4286250" cy="6463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800" b="0" dirty="0"/>
                <a:t>Przykładowa charakterystyka </a:t>
              </a:r>
              <a:r>
                <a:rPr lang="pl-PL" sz="1800" b="0" dirty="0" smtClean="0"/>
                <a:t>kompresji</a:t>
              </a:r>
              <a:br>
                <a:rPr lang="pl-PL" sz="1800" b="0" dirty="0" smtClean="0"/>
              </a:br>
              <a:r>
                <a:rPr lang="pl-PL" sz="1800" b="0" dirty="0" smtClean="0"/>
                <a:t>(sygnał znormalizowany </a:t>
              </a:r>
              <a:r>
                <a:rPr lang="pl-PL" sz="1800" b="0" i="1" dirty="0" smtClean="0"/>
                <a:t>x</a:t>
              </a:r>
              <a:r>
                <a:rPr lang="pl-PL" sz="1800" b="0" dirty="0" smtClean="0"/>
                <a:t>/</a:t>
              </a:r>
              <a:r>
                <a:rPr lang="pl-PL" sz="1800" b="0" i="1" dirty="0" err="1" smtClean="0"/>
                <a:t>x</a:t>
              </a:r>
              <a:r>
                <a:rPr lang="pl-PL" sz="1800" b="0" baseline="-25000" dirty="0" err="1" smtClean="0"/>
                <a:t>max</a:t>
              </a:r>
              <a:r>
                <a:rPr lang="pl-PL" sz="1800" b="0" dirty="0" smtClean="0"/>
                <a:t>,</a:t>
              </a:r>
              <a:r>
                <a:rPr lang="pl-PL" sz="1800" b="0" baseline="30000" dirty="0" smtClean="0"/>
                <a:t> </a:t>
              </a:r>
              <a:r>
                <a:rPr lang="pl-PL" sz="1800" b="0" i="1" dirty="0" smtClean="0"/>
                <a:t>y</a:t>
              </a:r>
              <a:r>
                <a:rPr lang="pl-PL" sz="1800" b="0" dirty="0" smtClean="0"/>
                <a:t>/</a:t>
              </a:r>
              <a:r>
                <a:rPr lang="pl-PL" sz="1800" b="0" i="1" dirty="0" err="1"/>
                <a:t>y</a:t>
              </a:r>
              <a:r>
                <a:rPr lang="pl-PL" sz="1800" b="0" baseline="-25000" dirty="0" err="1" smtClean="0"/>
                <a:t>max</a:t>
              </a:r>
              <a:r>
                <a:rPr lang="pl-PL" sz="1800" b="0" dirty="0" smtClean="0"/>
                <a:t>)</a:t>
              </a:r>
              <a:endParaRPr lang="pl-PL" sz="1800" b="0" dirty="0"/>
            </a:p>
          </p:txBody>
        </p:sp>
      </p:grpSp>
      <p:sp>
        <p:nvSpPr>
          <p:cNvPr id="52" name="Prostokąt 51"/>
          <p:cNvSpPr/>
          <p:nvPr/>
        </p:nvSpPr>
        <p:spPr>
          <a:xfrm>
            <a:off x="153717" y="25833"/>
            <a:ext cx="6015307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 smtClean="0">
                <a:latin typeface="+mn-lt"/>
                <a:ea typeface="+mj-ea"/>
                <a:cs typeface="+mj-cs"/>
              </a:rPr>
              <a:t>Nieliniowa kompresja sygnału</a:t>
            </a:r>
          </a:p>
        </p:txBody>
      </p:sp>
      <p:sp>
        <p:nvSpPr>
          <p:cNvPr id="53" name="Prostokąt 52"/>
          <p:cNvSpPr/>
          <p:nvPr/>
        </p:nvSpPr>
        <p:spPr>
          <a:xfrm>
            <a:off x="71339" y="610608"/>
            <a:ext cx="14253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dirty="0" smtClean="0">
                <a:solidFill>
                  <a:srgbClr val="003399"/>
                </a:solidFill>
                <a:latin typeface="+mn-lt"/>
              </a:rPr>
              <a:t>Zasada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461858" y="1483145"/>
            <a:ext cx="151336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kompresja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nieliniowa</a:t>
            </a:r>
            <a:endParaRPr lang="pl-PL" sz="2000" dirty="0">
              <a:latin typeface="+mn-lt"/>
            </a:endParaRPr>
          </a:p>
        </p:txBody>
      </p:sp>
      <p:sp>
        <p:nvSpPr>
          <p:cNvPr id="3" name="Nawias klamrowy otwierający 2"/>
          <p:cNvSpPr/>
          <p:nvPr/>
        </p:nvSpPr>
        <p:spPr bwMode="auto">
          <a:xfrm rot="16200000">
            <a:off x="2133247" y="538778"/>
            <a:ext cx="422189" cy="3571152"/>
          </a:xfrm>
          <a:prstGeom prst="lef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Text Box 4"/>
          <p:cNvSpPr txBox="1">
            <a:spLocks noChangeArrowheads="1"/>
          </p:cNvSpPr>
          <p:nvPr/>
        </p:nvSpPr>
        <p:spPr bwMode="auto">
          <a:xfrm>
            <a:off x="2421134" y="1477152"/>
            <a:ext cx="18018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kwantyzacja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równomierna</a:t>
            </a:r>
            <a:endParaRPr lang="pl-PL" sz="2000" dirty="0">
              <a:latin typeface="+mn-lt"/>
            </a:endParaRPr>
          </a:p>
        </p:txBody>
      </p:sp>
      <p:sp>
        <p:nvSpPr>
          <p:cNvPr id="54" name="Text Box 4"/>
          <p:cNvSpPr txBox="1">
            <a:spLocks noChangeArrowheads="1"/>
          </p:cNvSpPr>
          <p:nvPr/>
        </p:nvSpPr>
        <p:spPr bwMode="auto">
          <a:xfrm>
            <a:off x="1950937" y="1560296"/>
            <a:ext cx="4156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800" dirty="0" smtClean="0">
                <a:latin typeface="+mn-lt"/>
              </a:rPr>
              <a:t>+</a:t>
            </a:r>
            <a:endParaRPr lang="pl-PL" dirty="0">
              <a:latin typeface="+mn-lt"/>
            </a:endParaRPr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2046326" y="4586950"/>
            <a:ext cx="1485900" cy="584201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1600" dirty="0" smtClean="0">
                <a:latin typeface="+mn-lt"/>
              </a:rPr>
              <a:t>Kompresja</a:t>
            </a:r>
            <a:br>
              <a:rPr lang="pl-PL" sz="1600" dirty="0" smtClean="0">
                <a:latin typeface="+mn-lt"/>
              </a:rPr>
            </a:br>
            <a:r>
              <a:rPr lang="pl-PL" sz="1600" dirty="0" smtClean="0">
                <a:latin typeface="+mn-lt"/>
              </a:rPr>
              <a:t>nieliniowa</a:t>
            </a:r>
            <a:endParaRPr lang="pl-PL" sz="1600" dirty="0">
              <a:latin typeface="+mn-lt"/>
            </a:endParaRPr>
          </a:p>
        </p:txBody>
      </p:sp>
      <p:sp>
        <p:nvSpPr>
          <p:cNvPr id="56" name="Line 49"/>
          <p:cNvSpPr>
            <a:spLocks noChangeShapeType="1"/>
          </p:cNvSpPr>
          <p:nvPr/>
        </p:nvSpPr>
        <p:spPr bwMode="auto">
          <a:xfrm>
            <a:off x="1033462" y="4863839"/>
            <a:ext cx="5334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023" name="Object 7"/>
          <p:cNvGraphicFramePr>
            <a:graphicFrameLocks noChangeAspect="1"/>
          </p:cNvGraphicFramePr>
          <p:nvPr/>
        </p:nvGraphicFramePr>
        <p:xfrm>
          <a:off x="361950" y="-7938"/>
          <a:ext cx="190500" cy="215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197" name="Equation" r:id="rId3" imgW="190440" imgH="215640" progId="Equation.DSMT4">
                  <p:embed/>
                </p:oleObj>
              </mc:Choice>
              <mc:Fallback>
                <p:oleObj name="Equation" r:id="rId3" imgW="190440" imgH="2156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" y="-7938"/>
                        <a:ext cx="190500" cy="2159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Obiek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3047850"/>
              </p:ext>
            </p:extLst>
          </p:nvPr>
        </p:nvGraphicFramePr>
        <p:xfrm>
          <a:off x="159214" y="1255170"/>
          <a:ext cx="1933470" cy="1955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198" name="Równanie" r:id="rId5" imgW="1104840" imgH="1117440" progId="Equation.3">
                  <p:embed/>
                </p:oleObj>
              </mc:Choice>
              <mc:Fallback>
                <p:oleObj name="Równanie" r:id="rId5" imgW="1104840" imgH="1117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214" y="1255170"/>
                        <a:ext cx="1933470" cy="19555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2214727"/>
              </p:ext>
            </p:extLst>
          </p:nvPr>
        </p:nvGraphicFramePr>
        <p:xfrm>
          <a:off x="1125949" y="5208761"/>
          <a:ext cx="680085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199" name="Równanie" r:id="rId7" imgW="3886200" imgH="914400" progId="Equation.3">
                  <p:embed/>
                </p:oleObj>
              </mc:Choice>
              <mc:Fallback>
                <p:oleObj name="Równanie" r:id="rId7" imgW="3886200" imgH="914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25949" y="5208761"/>
                        <a:ext cx="6800850" cy="1600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a 23"/>
          <p:cNvGrpSpPr/>
          <p:nvPr/>
        </p:nvGrpSpPr>
        <p:grpSpPr>
          <a:xfrm>
            <a:off x="153717" y="3079387"/>
            <a:ext cx="6760843" cy="1859995"/>
            <a:chOff x="-18730" y="3655449"/>
            <a:chExt cx="6760843" cy="1859995"/>
          </a:xfrm>
        </p:grpSpPr>
        <p:sp>
          <p:nvSpPr>
            <p:cNvPr id="41" name="Text Box 20"/>
            <p:cNvSpPr txBox="1">
              <a:spLocks noChangeArrowheads="1"/>
            </p:cNvSpPr>
            <p:nvPr/>
          </p:nvSpPr>
          <p:spPr bwMode="auto">
            <a:xfrm>
              <a:off x="5637213" y="5130340"/>
              <a:ext cx="11049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b="0" i="1" dirty="0" smtClean="0"/>
                <a:t>+</a:t>
              </a:r>
              <a:r>
                <a:rPr lang="pl-PL" sz="1800" b="0" i="1" dirty="0" err="1" smtClean="0"/>
                <a:t>x</a:t>
              </a:r>
              <a:r>
                <a:rPr lang="pl-PL" sz="1800" b="0" baseline="-25000" dirty="0" err="1" smtClean="0"/>
                <a:t>max</a:t>
              </a:r>
              <a:endParaRPr lang="pl-PL" sz="1800" b="0" baseline="-25000" dirty="0"/>
            </a:p>
          </p:txBody>
        </p:sp>
        <p:grpSp>
          <p:nvGrpSpPr>
            <p:cNvPr id="22" name="Grupa 21"/>
            <p:cNvGrpSpPr/>
            <p:nvPr/>
          </p:nvGrpSpPr>
          <p:grpSpPr>
            <a:xfrm>
              <a:off x="-18730" y="3655449"/>
              <a:ext cx="6038850" cy="1859995"/>
              <a:chOff x="0" y="3319474"/>
              <a:chExt cx="6038850" cy="1859995"/>
            </a:xfrm>
          </p:grpSpPr>
          <p:sp>
            <p:nvSpPr>
              <p:cNvPr id="36" name="Line 3"/>
              <p:cNvSpPr>
                <a:spLocks noChangeShapeType="1"/>
              </p:cNvSpPr>
              <p:nvPr/>
            </p:nvSpPr>
            <p:spPr bwMode="auto">
              <a:xfrm flipH="1" flipV="1">
                <a:off x="3167235" y="3319474"/>
                <a:ext cx="1" cy="1436648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7" name="Line 4"/>
              <p:cNvSpPr>
                <a:spLocks noChangeShapeType="1"/>
              </p:cNvSpPr>
              <p:nvPr/>
            </p:nvSpPr>
            <p:spPr bwMode="auto">
              <a:xfrm>
                <a:off x="0" y="4805390"/>
                <a:ext cx="6038850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547861" y="3802074"/>
                <a:ext cx="2609850" cy="974725"/>
              </a:xfrm>
              <a:custGeom>
                <a:avLst/>
                <a:gdLst/>
                <a:ahLst/>
                <a:cxnLst>
                  <a:cxn ang="0">
                    <a:pos x="0" y="614"/>
                  </a:cxn>
                  <a:cxn ang="0">
                    <a:pos x="504" y="560"/>
                  </a:cxn>
                  <a:cxn ang="0">
                    <a:pos x="918" y="458"/>
                  </a:cxn>
                  <a:cxn ang="0">
                    <a:pos x="1212" y="296"/>
                  </a:cxn>
                  <a:cxn ang="0">
                    <a:pos x="1422" y="86"/>
                  </a:cxn>
                  <a:cxn ang="0">
                    <a:pos x="1554" y="14"/>
                  </a:cxn>
                  <a:cxn ang="0">
                    <a:pos x="1644" y="2"/>
                  </a:cxn>
                </a:cxnLst>
                <a:rect l="0" t="0" r="r" b="b"/>
                <a:pathLst>
                  <a:path w="1644" h="614">
                    <a:moveTo>
                      <a:pt x="0" y="614"/>
                    </a:moveTo>
                    <a:cubicBezTo>
                      <a:pt x="175" y="600"/>
                      <a:pt x="351" y="586"/>
                      <a:pt x="504" y="560"/>
                    </a:cubicBezTo>
                    <a:cubicBezTo>
                      <a:pt x="657" y="534"/>
                      <a:pt x="800" y="502"/>
                      <a:pt x="918" y="458"/>
                    </a:cubicBezTo>
                    <a:cubicBezTo>
                      <a:pt x="1036" y="414"/>
                      <a:pt x="1128" y="358"/>
                      <a:pt x="1212" y="296"/>
                    </a:cubicBezTo>
                    <a:cubicBezTo>
                      <a:pt x="1296" y="234"/>
                      <a:pt x="1365" y="133"/>
                      <a:pt x="1422" y="86"/>
                    </a:cubicBezTo>
                    <a:cubicBezTo>
                      <a:pt x="1479" y="39"/>
                      <a:pt x="1517" y="28"/>
                      <a:pt x="1554" y="14"/>
                    </a:cubicBezTo>
                    <a:cubicBezTo>
                      <a:pt x="1591" y="0"/>
                      <a:pt x="1617" y="1"/>
                      <a:pt x="1644" y="2"/>
                    </a:cubicBezTo>
                  </a:path>
                </a:pathLst>
              </a:custGeom>
              <a:noFill/>
              <a:ln w="19050" cap="flat" cmpd="sng">
                <a:solidFill>
                  <a:srgbClr val="99330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9" name="Freeform 13"/>
              <p:cNvSpPr>
                <a:spLocks/>
              </p:cNvSpPr>
              <p:nvPr/>
            </p:nvSpPr>
            <p:spPr bwMode="auto">
              <a:xfrm flipH="1">
                <a:off x="3148186" y="3802074"/>
                <a:ext cx="2609850" cy="974725"/>
              </a:xfrm>
              <a:custGeom>
                <a:avLst/>
                <a:gdLst/>
                <a:ahLst/>
                <a:cxnLst>
                  <a:cxn ang="0">
                    <a:pos x="0" y="614"/>
                  </a:cxn>
                  <a:cxn ang="0">
                    <a:pos x="504" y="560"/>
                  </a:cxn>
                  <a:cxn ang="0">
                    <a:pos x="918" y="458"/>
                  </a:cxn>
                  <a:cxn ang="0">
                    <a:pos x="1212" y="296"/>
                  </a:cxn>
                  <a:cxn ang="0">
                    <a:pos x="1422" y="86"/>
                  </a:cxn>
                  <a:cxn ang="0">
                    <a:pos x="1554" y="14"/>
                  </a:cxn>
                  <a:cxn ang="0">
                    <a:pos x="1644" y="2"/>
                  </a:cxn>
                </a:cxnLst>
                <a:rect l="0" t="0" r="r" b="b"/>
                <a:pathLst>
                  <a:path w="1644" h="614">
                    <a:moveTo>
                      <a:pt x="0" y="614"/>
                    </a:moveTo>
                    <a:cubicBezTo>
                      <a:pt x="175" y="600"/>
                      <a:pt x="351" y="586"/>
                      <a:pt x="504" y="560"/>
                    </a:cubicBezTo>
                    <a:cubicBezTo>
                      <a:pt x="657" y="534"/>
                      <a:pt x="800" y="502"/>
                      <a:pt x="918" y="458"/>
                    </a:cubicBezTo>
                    <a:cubicBezTo>
                      <a:pt x="1036" y="414"/>
                      <a:pt x="1128" y="358"/>
                      <a:pt x="1212" y="296"/>
                    </a:cubicBezTo>
                    <a:cubicBezTo>
                      <a:pt x="1296" y="234"/>
                      <a:pt x="1365" y="133"/>
                      <a:pt x="1422" y="86"/>
                    </a:cubicBezTo>
                    <a:cubicBezTo>
                      <a:pt x="1479" y="39"/>
                      <a:pt x="1517" y="28"/>
                      <a:pt x="1554" y="14"/>
                    </a:cubicBezTo>
                    <a:cubicBezTo>
                      <a:pt x="1591" y="0"/>
                      <a:pt x="1617" y="1"/>
                      <a:pt x="1644" y="2"/>
                    </a:cubicBezTo>
                  </a:path>
                </a:pathLst>
              </a:custGeom>
              <a:noFill/>
              <a:ln w="19050" cap="flat" cmpd="sng">
                <a:solidFill>
                  <a:srgbClr val="99330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0" name="Text Box 19"/>
              <p:cNvSpPr txBox="1">
                <a:spLocks noChangeArrowheads="1"/>
              </p:cNvSpPr>
              <p:nvPr/>
            </p:nvSpPr>
            <p:spPr bwMode="auto">
              <a:xfrm>
                <a:off x="312911" y="4810137"/>
                <a:ext cx="1104900" cy="3693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800" b="0" dirty="0" smtClean="0"/>
                  <a:t>-</a:t>
                </a:r>
                <a:r>
                  <a:rPr lang="pl-PL" sz="1800" b="0" i="1" dirty="0" err="1" smtClean="0"/>
                  <a:t>x</a:t>
                </a:r>
                <a:r>
                  <a:rPr lang="pl-PL" sz="1800" b="0" baseline="-25000" dirty="0" err="1" smtClean="0"/>
                  <a:t>max</a:t>
                </a:r>
                <a:endParaRPr lang="pl-PL" sz="1800" b="0" dirty="0"/>
              </a:p>
            </p:txBody>
          </p:sp>
          <p:sp>
            <p:nvSpPr>
              <p:cNvPr id="42" name="Text Box 125"/>
              <p:cNvSpPr txBox="1">
                <a:spLocks noChangeArrowheads="1"/>
              </p:cNvSpPr>
              <p:nvPr/>
            </p:nvSpPr>
            <p:spPr bwMode="auto">
              <a:xfrm>
                <a:off x="751898" y="3509685"/>
                <a:ext cx="1934997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800" b="0" i="1" dirty="0">
                    <a:latin typeface="+mj-lt"/>
                  </a:rPr>
                  <a:t>f</a:t>
                </a:r>
                <a:r>
                  <a:rPr lang="pl-PL" sz="1800" b="0" dirty="0">
                    <a:latin typeface="+mj-lt"/>
                  </a:rPr>
                  <a:t>(</a:t>
                </a:r>
                <a:r>
                  <a:rPr lang="pl-PL" sz="1800" b="0" i="1" dirty="0">
                    <a:latin typeface="+mj-lt"/>
                  </a:rPr>
                  <a:t>x</a:t>
                </a:r>
                <a:r>
                  <a:rPr lang="pl-PL" sz="1800" b="0" dirty="0" smtClean="0">
                    <a:latin typeface="+mj-lt"/>
                  </a:rPr>
                  <a:t>) – </a:t>
                </a:r>
                <a:r>
                  <a:rPr lang="pl-PL" sz="1800" b="0" dirty="0" err="1" smtClean="0">
                    <a:latin typeface="+mj-lt"/>
                  </a:rPr>
                  <a:t>fgp</a:t>
                </a:r>
                <a:r>
                  <a:rPr lang="pl-PL" sz="1800" b="0" dirty="0" smtClean="0">
                    <a:latin typeface="+mj-lt"/>
                  </a:rPr>
                  <a:t> sygnału</a:t>
                </a:r>
                <a:br>
                  <a:rPr lang="pl-PL" sz="1800" b="0" dirty="0" smtClean="0">
                    <a:latin typeface="+mj-lt"/>
                  </a:rPr>
                </a:br>
                <a:r>
                  <a:rPr lang="pl-PL" sz="1800" b="0" dirty="0" smtClean="0">
                    <a:latin typeface="+mj-lt"/>
                  </a:rPr>
                  <a:t>informacyjnego</a:t>
                </a:r>
                <a:endParaRPr lang="pl-PL" sz="1800" b="0" dirty="0">
                  <a:latin typeface="+mj-lt"/>
                </a:endParaRPr>
              </a:p>
            </p:txBody>
          </p:sp>
          <p:graphicFrame>
            <p:nvGraphicFramePr>
              <p:cNvPr id="43" name="Obiekt 4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88798194"/>
                  </p:ext>
                </p:extLst>
              </p:nvPr>
            </p:nvGraphicFramePr>
            <p:xfrm>
              <a:off x="3341283" y="3546789"/>
              <a:ext cx="234950" cy="3540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0200" name="Równanie" r:id="rId9" imgW="152280" imgH="228600" progId="Equation.3">
                      <p:embed/>
                    </p:oleObj>
                  </mc:Choice>
                  <mc:Fallback>
                    <p:oleObj name="Równanie" r:id="rId9" imgW="152280" imgH="2286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3341283" y="3546789"/>
                            <a:ext cx="234950" cy="35401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4" name="Line 34"/>
              <p:cNvSpPr>
                <a:spLocks noChangeShapeType="1"/>
              </p:cNvSpPr>
              <p:nvPr/>
            </p:nvSpPr>
            <p:spPr bwMode="auto">
              <a:xfrm flipH="1" flipV="1">
                <a:off x="3623619" y="3734220"/>
                <a:ext cx="0" cy="1021902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5" name="Line 35"/>
              <p:cNvSpPr>
                <a:spLocks noChangeShapeType="1"/>
              </p:cNvSpPr>
              <p:nvPr/>
            </p:nvSpPr>
            <p:spPr bwMode="auto">
              <a:xfrm flipV="1">
                <a:off x="3293516" y="3814776"/>
                <a:ext cx="1273" cy="962024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6" name="Line 40"/>
              <p:cNvSpPr>
                <a:spLocks noChangeShapeType="1"/>
              </p:cNvSpPr>
              <p:nvPr/>
            </p:nvSpPr>
            <p:spPr bwMode="auto">
              <a:xfrm>
                <a:off x="3282330" y="3904539"/>
                <a:ext cx="3412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47" name="Obiekt 4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07076633"/>
                  </p:ext>
                </p:extLst>
              </p:nvPr>
            </p:nvGraphicFramePr>
            <p:xfrm>
              <a:off x="3282330" y="4769325"/>
              <a:ext cx="217487" cy="3540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0201" name="Equation" r:id="rId11" imgW="139680" imgH="228600" progId="Equation.3">
                      <p:embed/>
                    </p:oleObj>
                  </mc:Choice>
                  <mc:Fallback>
                    <p:oleObj name="Equation" r:id="rId11" imgW="139680" imgH="2286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3282330" y="4769325"/>
                            <a:ext cx="217487" cy="354012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48" name="Łącznik prosty 47"/>
              <p:cNvCxnSpPr/>
              <p:nvPr/>
            </p:nvCxnSpPr>
            <p:spPr bwMode="auto">
              <a:xfrm flipH="1">
                <a:off x="3426259" y="3914776"/>
                <a:ext cx="5348" cy="877690"/>
              </a:xfrm>
              <a:prstGeom prst="line">
                <a:avLst/>
              </a:prstGeom>
              <a:solidFill>
                <a:schemeClr val="accent1"/>
              </a:solidFill>
              <a:ln w="22225" cap="flat" cmpd="sng" algn="ctr">
                <a:solidFill>
                  <a:srgbClr val="FF0000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graphicFrame>
            <p:nvGraphicFramePr>
              <p:cNvPr id="62" name="Obiekt 6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83826384"/>
                  </p:ext>
                </p:extLst>
              </p:nvPr>
            </p:nvGraphicFramePr>
            <p:xfrm>
              <a:off x="3795609" y="4230051"/>
              <a:ext cx="1187450" cy="3540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0202" name="Equation" r:id="rId13" imgW="761760" imgH="228600" progId="Equation.3">
                      <p:embed/>
                    </p:oleObj>
                  </mc:Choice>
                  <mc:Fallback>
                    <p:oleObj name="Equation" r:id="rId13" imgW="761760" imgH="2286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4"/>
                          <a:stretch>
                            <a:fillRect/>
                          </a:stretch>
                        </p:blipFill>
                        <p:spPr>
                          <a:xfrm>
                            <a:off x="3795609" y="4230051"/>
                            <a:ext cx="1187450" cy="3540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100" name="Prostokąt 99"/>
          <p:cNvSpPr/>
          <p:nvPr/>
        </p:nvSpPr>
        <p:spPr>
          <a:xfrm>
            <a:off x="153717" y="25833"/>
            <a:ext cx="6012399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>
                <a:latin typeface="+mn-lt"/>
              </a:rPr>
              <a:t>Nieliniowa kompresja sygnału</a:t>
            </a:r>
          </a:p>
        </p:txBody>
      </p:sp>
      <p:sp>
        <p:nvSpPr>
          <p:cNvPr id="101" name="Prostokąt 100"/>
          <p:cNvSpPr/>
          <p:nvPr/>
        </p:nvSpPr>
        <p:spPr>
          <a:xfrm>
            <a:off x="71339" y="610608"/>
            <a:ext cx="30620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dirty="0" smtClean="0">
                <a:solidFill>
                  <a:srgbClr val="FF0000"/>
                </a:solidFill>
                <a:latin typeface="+mn-lt"/>
              </a:rPr>
              <a:t>Błąd kwantyzacji</a:t>
            </a:r>
            <a:endParaRPr lang="pl-PL" sz="2800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8" name="Grupa 7"/>
          <p:cNvGrpSpPr/>
          <p:nvPr/>
        </p:nvGrpSpPr>
        <p:grpSpPr>
          <a:xfrm>
            <a:off x="4431748" y="412583"/>
            <a:ext cx="4740555" cy="3643118"/>
            <a:chOff x="4431748" y="412583"/>
            <a:chExt cx="4740555" cy="3643118"/>
          </a:xfrm>
        </p:grpSpPr>
        <p:grpSp>
          <p:nvGrpSpPr>
            <p:cNvPr id="73" name="Grupa 72"/>
            <p:cNvGrpSpPr/>
            <p:nvPr/>
          </p:nvGrpSpPr>
          <p:grpSpPr>
            <a:xfrm>
              <a:off x="4431748" y="412583"/>
              <a:ext cx="4740555" cy="3495901"/>
              <a:chOff x="4378612" y="836814"/>
              <a:chExt cx="4740555" cy="3495901"/>
            </a:xfrm>
          </p:grpSpPr>
          <p:sp>
            <p:nvSpPr>
              <p:cNvPr id="74" name="Text Box 46"/>
              <p:cNvSpPr txBox="1">
                <a:spLocks noChangeArrowheads="1"/>
              </p:cNvSpPr>
              <p:nvPr/>
            </p:nvSpPr>
            <p:spPr bwMode="auto">
              <a:xfrm>
                <a:off x="6886648" y="836814"/>
                <a:ext cx="2232519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800" b="0" dirty="0" smtClean="0">
                    <a:latin typeface="+mj-lt"/>
                  </a:rPr>
                  <a:t>krzywa kompresji</a:t>
                </a:r>
                <a:r>
                  <a:rPr lang="pl-PL" sz="1800" b="0" dirty="0" smtClean="0"/>
                  <a:t/>
                </a:r>
                <a:br>
                  <a:rPr lang="pl-PL" sz="1800" b="0" dirty="0" smtClean="0"/>
                </a:br>
                <a:r>
                  <a:rPr lang="pl-PL" sz="1800" b="0" i="1" dirty="0" smtClean="0"/>
                  <a:t>y = y</a:t>
                </a:r>
                <a:r>
                  <a:rPr lang="pl-PL" sz="1800" b="0" dirty="0" smtClean="0"/>
                  <a:t>(</a:t>
                </a:r>
                <a:r>
                  <a:rPr lang="pl-PL" sz="1800" b="0" i="1" dirty="0" smtClean="0"/>
                  <a:t>x</a:t>
                </a:r>
                <a:r>
                  <a:rPr lang="pl-PL" sz="1800" b="0" dirty="0" smtClean="0"/>
                  <a:t>)</a:t>
                </a:r>
                <a:endParaRPr lang="pl-PL" sz="1800" b="0" i="1" dirty="0"/>
              </a:p>
            </p:txBody>
          </p:sp>
          <p:grpSp>
            <p:nvGrpSpPr>
              <p:cNvPr id="75" name="Grupa 74"/>
              <p:cNvGrpSpPr/>
              <p:nvPr/>
            </p:nvGrpSpPr>
            <p:grpSpPr>
              <a:xfrm>
                <a:off x="4676775" y="976373"/>
                <a:ext cx="3600450" cy="3356342"/>
                <a:chOff x="791527" y="1109479"/>
                <a:chExt cx="3600450" cy="3356342"/>
              </a:xfrm>
            </p:grpSpPr>
            <p:grpSp>
              <p:nvGrpSpPr>
                <p:cNvPr id="77" name="Grupa 76"/>
                <p:cNvGrpSpPr/>
                <p:nvPr/>
              </p:nvGrpSpPr>
              <p:grpSpPr>
                <a:xfrm>
                  <a:off x="791527" y="1109479"/>
                  <a:ext cx="3600450" cy="3356342"/>
                  <a:chOff x="2273528" y="1465894"/>
                  <a:chExt cx="3600450" cy="3356342"/>
                </a:xfrm>
              </p:grpSpPr>
              <p:sp>
                <p:nvSpPr>
                  <p:cNvPr id="81" name="Text Box 4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24782" y="1465894"/>
                    <a:ext cx="314325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pl-PL" sz="1800" b="0" i="1" dirty="0"/>
                      <a:t>y</a:t>
                    </a:r>
                  </a:p>
                </p:txBody>
              </p:sp>
              <p:graphicFrame>
                <p:nvGraphicFramePr>
                  <p:cNvPr id="82" name="Object 31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377024160"/>
                      </p:ext>
                    </p:extLst>
                  </p:nvPr>
                </p:nvGraphicFramePr>
                <p:xfrm>
                  <a:off x="2273528" y="1950448"/>
                  <a:ext cx="3600450" cy="2871788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40203" name="Obraz - mapa bitowa" r:id="rId15" imgW="3952381" imgH="4210638" progId="Paint.Picture">
                          <p:embed/>
                        </p:oleObj>
                      </mc:Choice>
                      <mc:Fallback>
                        <p:oleObj name="Obraz - mapa bitowa" r:id="rId15" imgW="3952381" imgH="4210638" progId="Paint.Picture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6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273528" y="1950448"/>
                                <a:ext cx="3600450" cy="2871788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83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2522765" y="3207748"/>
                    <a:ext cx="3190875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84" name="Line 33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2510068" y="3159330"/>
                    <a:ext cx="3190875" cy="158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85" name="Line 3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294415" y="2697366"/>
                    <a:ext cx="0" cy="80920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86" name="Line 35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540404" y="2470044"/>
                    <a:ext cx="495" cy="103652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87" name="Line 3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21024" y="2697366"/>
                    <a:ext cx="45720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88" name="Line 3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13225" y="2463137"/>
                    <a:ext cx="705599" cy="690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89" name="Text Box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51677" y="3168012"/>
                    <a:ext cx="314325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pl-PL" sz="1800" b="0" dirty="0"/>
                      <a:t>1</a:t>
                    </a:r>
                  </a:p>
                </p:txBody>
              </p:sp>
              <p:sp>
                <p:nvSpPr>
                  <p:cNvPr id="90" name="Text 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81657" y="1763556"/>
                    <a:ext cx="314325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pl-PL" sz="1800" b="0" dirty="0"/>
                      <a:t>1</a:t>
                    </a:r>
                  </a:p>
                </p:txBody>
              </p:sp>
              <p:sp>
                <p:nvSpPr>
                  <p:cNvPr id="91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4299178" y="3355386"/>
                    <a:ext cx="238531" cy="122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 type="triangle" w="med" len="med"/>
                    <a:tailEnd type="triangl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92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3821023" y="2465070"/>
                    <a:ext cx="0" cy="22753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 type="triangle" w="med" len="med"/>
                    <a:tailEnd type="triangl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93" name="Text Box 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31458" y="2871129"/>
                    <a:ext cx="314325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pl-PL" sz="1800" b="0" i="1" dirty="0"/>
                      <a:t>x</a:t>
                    </a:r>
                  </a:p>
                </p:txBody>
              </p:sp>
              <p:cxnSp>
                <p:nvCxnSpPr>
                  <p:cNvPr id="94" name="Łącznik prosty 93"/>
                  <p:cNvCxnSpPr/>
                  <p:nvPr/>
                </p:nvCxnSpPr>
                <p:spPr bwMode="auto">
                  <a:xfrm flipH="1">
                    <a:off x="5326380" y="2074274"/>
                    <a:ext cx="6741" cy="1137556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95" name="Łącznik prosty 94"/>
                  <p:cNvCxnSpPr/>
                  <p:nvPr/>
                </p:nvCxnSpPr>
                <p:spPr bwMode="auto">
                  <a:xfrm flipH="1">
                    <a:off x="4110990" y="2062130"/>
                    <a:ext cx="1209510" cy="289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96" name="Łącznik prosty 95"/>
                  <p:cNvCxnSpPr/>
                  <p:nvPr/>
                </p:nvCxnSpPr>
                <p:spPr bwMode="auto">
                  <a:xfrm>
                    <a:off x="4104712" y="2577193"/>
                    <a:ext cx="284953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FF0000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97" name="Łącznik prosty 96"/>
                  <p:cNvCxnSpPr/>
                  <p:nvPr/>
                </p:nvCxnSpPr>
                <p:spPr bwMode="auto">
                  <a:xfrm>
                    <a:off x="4389665" y="2577193"/>
                    <a:ext cx="0" cy="63627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FF0000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graphicFrame>
                <p:nvGraphicFramePr>
                  <p:cNvPr id="98" name="Obiekt 97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431110950"/>
                      </p:ext>
                    </p:extLst>
                  </p:nvPr>
                </p:nvGraphicFramePr>
                <p:xfrm>
                  <a:off x="4353072" y="3402999"/>
                  <a:ext cx="228420" cy="34290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40204" name="Równanie" r:id="rId17" imgW="152280" imgH="228600" progId="Equation.3">
                          <p:embed/>
                        </p:oleObj>
                      </mc:Choice>
                      <mc:Fallback>
                        <p:oleObj name="Równanie" r:id="rId17" imgW="152280" imgH="228600" progId="Equation.3">
                          <p:embed/>
                          <p:pic>
                            <p:nvPicPr>
                              <p:cNvPr id="0" name=""/>
                              <p:cNvPicPr/>
                              <p:nvPr/>
                            </p:nvPicPr>
                            <p:blipFill>
                              <a:blip r:embed="rId18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4353072" y="3402999"/>
                                <a:ext cx="228420" cy="342900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99" name="Obiekt 98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457479666"/>
                      </p:ext>
                    </p:extLst>
                  </p:nvPr>
                </p:nvGraphicFramePr>
                <p:xfrm>
                  <a:off x="4293631" y="2789164"/>
                  <a:ext cx="209520" cy="34290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40205" name="Równanie" r:id="rId19" imgW="139680" imgH="228600" progId="Equation.3">
                          <p:embed/>
                        </p:oleObj>
                      </mc:Choice>
                      <mc:Fallback>
                        <p:oleObj name="Równanie" r:id="rId19" imgW="139680" imgH="228600" progId="Equation.3">
                          <p:embed/>
                          <p:pic>
                            <p:nvPicPr>
                              <p:cNvPr id="0" name=""/>
                              <p:cNvPicPr/>
                              <p:nvPr/>
                            </p:nvPicPr>
                            <p:blipFill>
                              <a:blip r:embed="rId20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4293631" y="2789164"/>
                                <a:ext cx="209520" cy="3429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sp>
              <p:nvSpPr>
                <p:cNvPr id="78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3388514" y="1906327"/>
                  <a:ext cx="4661" cy="94500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79" name="Line 37"/>
                <p:cNvSpPr>
                  <a:spLocks noChangeShapeType="1"/>
                </p:cNvSpPr>
                <p:nvPr/>
              </p:nvSpPr>
              <p:spPr bwMode="auto">
                <a:xfrm flipH="1" flipV="1">
                  <a:off x="2622710" y="1900613"/>
                  <a:ext cx="772952" cy="356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graphicFrame>
              <p:nvGraphicFramePr>
                <p:cNvPr id="80" name="Obiekt 7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852307368"/>
                    </p:ext>
                  </p:extLst>
                </p:nvPr>
              </p:nvGraphicFramePr>
              <p:xfrm>
                <a:off x="1766397" y="2042576"/>
                <a:ext cx="419040" cy="32346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40206" name="Equation" r:id="rId21" imgW="279360" imgH="215640" progId="Equation.3">
                        <p:embed/>
                      </p:oleObj>
                    </mc:Choice>
                    <mc:Fallback>
                      <p:oleObj name="Equation" r:id="rId21" imgW="279360" imgH="21564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22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766397" y="2042576"/>
                              <a:ext cx="419040" cy="32346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76" name="Text Box 48"/>
              <p:cNvSpPr txBox="1">
                <a:spLocks noChangeArrowheads="1"/>
              </p:cNvSpPr>
              <p:nvPr/>
            </p:nvSpPr>
            <p:spPr bwMode="auto">
              <a:xfrm>
                <a:off x="4378612" y="3263993"/>
                <a:ext cx="3975497" cy="64633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800" b="0" dirty="0"/>
                  <a:t>Przykładowa charakterystyka </a:t>
                </a:r>
                <a:r>
                  <a:rPr lang="pl-PL" sz="1800" b="0" dirty="0" smtClean="0"/>
                  <a:t>kompresji</a:t>
                </a:r>
                <a:br>
                  <a:rPr lang="pl-PL" sz="1800" b="0" dirty="0" smtClean="0"/>
                </a:br>
                <a:r>
                  <a:rPr lang="pl-PL" sz="1800" b="0" dirty="0" smtClean="0"/>
                  <a:t>(sygnał znormalizowany </a:t>
                </a:r>
                <a:r>
                  <a:rPr lang="pl-PL" sz="1800" b="0" i="1" dirty="0" smtClean="0"/>
                  <a:t>x</a:t>
                </a:r>
                <a:r>
                  <a:rPr lang="pl-PL" sz="1800" b="0" dirty="0" smtClean="0"/>
                  <a:t>/</a:t>
                </a:r>
                <a:r>
                  <a:rPr lang="pl-PL" sz="1800" b="0" i="1" dirty="0" err="1" smtClean="0"/>
                  <a:t>x</a:t>
                </a:r>
                <a:r>
                  <a:rPr lang="pl-PL" sz="1800" b="0" baseline="-25000" dirty="0" err="1" smtClean="0"/>
                  <a:t>max</a:t>
                </a:r>
                <a:r>
                  <a:rPr lang="pl-PL" sz="1800" b="0" dirty="0" smtClean="0"/>
                  <a:t>,</a:t>
                </a:r>
                <a:r>
                  <a:rPr lang="pl-PL" sz="1800" b="0" baseline="30000" dirty="0" smtClean="0"/>
                  <a:t> </a:t>
                </a:r>
                <a:r>
                  <a:rPr lang="pl-PL" sz="1800" b="0" i="1" dirty="0" smtClean="0"/>
                  <a:t>y</a:t>
                </a:r>
                <a:r>
                  <a:rPr lang="pl-PL" sz="1800" b="0" dirty="0" smtClean="0"/>
                  <a:t>/</a:t>
                </a:r>
                <a:r>
                  <a:rPr lang="pl-PL" sz="1800" b="0" i="1" dirty="0" err="1"/>
                  <a:t>y</a:t>
                </a:r>
                <a:r>
                  <a:rPr lang="pl-PL" sz="1800" b="0" baseline="-25000" dirty="0" err="1" smtClean="0"/>
                  <a:t>max</a:t>
                </a:r>
                <a:r>
                  <a:rPr lang="pl-PL" sz="1800" b="0" dirty="0" smtClean="0"/>
                  <a:t>)</a:t>
                </a:r>
                <a:endParaRPr lang="pl-PL" sz="1800" b="0" dirty="0"/>
              </a:p>
            </p:txBody>
          </p:sp>
        </p:grpSp>
        <p:sp>
          <p:nvSpPr>
            <p:cNvPr id="6" name="Prostokąt 5"/>
            <p:cNvSpPr/>
            <p:nvPr/>
          </p:nvSpPr>
          <p:spPr bwMode="auto">
            <a:xfrm>
              <a:off x="5136775" y="3448290"/>
              <a:ext cx="1596515" cy="60741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023" name="Object 7"/>
          <p:cNvGraphicFramePr>
            <a:graphicFrameLocks noChangeAspect="1"/>
          </p:cNvGraphicFramePr>
          <p:nvPr/>
        </p:nvGraphicFramePr>
        <p:xfrm>
          <a:off x="361950" y="-7938"/>
          <a:ext cx="190500" cy="215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652" name="Equation" r:id="rId3" imgW="190440" imgH="215640" progId="Equation.DSMT4">
                  <p:embed/>
                </p:oleObj>
              </mc:Choice>
              <mc:Fallback>
                <p:oleObj name="Equation" r:id="rId3" imgW="19044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" y="-7938"/>
                        <a:ext cx="190500" cy="2159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027" name="Text Box 11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724710"/>
              </p:ext>
            </p:extLst>
          </p:nvPr>
        </p:nvGraphicFramePr>
        <p:xfrm>
          <a:off x="2427975" y="1365964"/>
          <a:ext cx="3251200" cy="92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653" name="Równanie" r:id="rId5" imgW="1650960" imgH="469800" progId="Equation.3">
                  <p:embed/>
                </p:oleObj>
              </mc:Choice>
              <mc:Fallback>
                <p:oleObj name="Równanie" r:id="rId5" imgW="165096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27975" y="1365964"/>
                        <a:ext cx="3251200" cy="9255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4296009"/>
              </p:ext>
            </p:extLst>
          </p:nvPr>
        </p:nvGraphicFramePr>
        <p:xfrm>
          <a:off x="1999179" y="3758437"/>
          <a:ext cx="4500562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654" name="Równanie" r:id="rId7" imgW="2158920" imgH="634680" progId="Equation.3">
                  <p:embed/>
                </p:oleObj>
              </mc:Choice>
              <mc:Fallback>
                <p:oleObj name="Równanie" r:id="rId7" imgW="2158920" imgH="634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99179" y="3758437"/>
                        <a:ext cx="4500562" cy="132397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1168951" y="5417696"/>
            <a:ext cx="681949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Jak dobrać charakterystykę nieliniowej kompresji </a:t>
            </a:r>
            <a:r>
              <a:rPr lang="pl-PL" sz="2100" i="1" dirty="0" smtClean="0">
                <a:solidFill>
                  <a:srgbClr val="FF0000"/>
                </a:solidFill>
                <a:latin typeface="+mj-lt"/>
              </a:rPr>
              <a:t>y</a:t>
            </a:r>
            <a:r>
              <a:rPr lang="pl-PL" sz="2100" dirty="0" smtClean="0">
                <a:solidFill>
                  <a:srgbClr val="FF0000"/>
                </a:solidFill>
                <a:latin typeface="+mj-lt"/>
              </a:rPr>
              <a:t>(</a:t>
            </a:r>
            <a:r>
              <a:rPr lang="pl-PL" sz="2100" i="1" dirty="0" smtClean="0">
                <a:solidFill>
                  <a:srgbClr val="FF0000"/>
                </a:solidFill>
                <a:latin typeface="+mj-lt"/>
              </a:rPr>
              <a:t>x</a:t>
            </a:r>
            <a:r>
              <a:rPr lang="pl-PL" sz="2100" dirty="0" smtClean="0">
                <a:solidFill>
                  <a:srgbClr val="FF0000"/>
                </a:solidFill>
                <a:latin typeface="+mj-lt"/>
              </a:rPr>
              <a:t>)</a:t>
            </a: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,</a:t>
            </a:r>
            <a:br>
              <a:rPr lang="pl-PL" sz="2000" dirty="0" smtClean="0">
                <a:solidFill>
                  <a:srgbClr val="FF0000"/>
                </a:solidFill>
                <a:latin typeface="+mn-lt"/>
              </a:rPr>
            </a:b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aby odstęp sygnał – szum kwantyzacji </a:t>
            </a:r>
            <a:r>
              <a:rPr lang="pl-PL" sz="2000" i="1" dirty="0" smtClean="0">
                <a:solidFill>
                  <a:srgbClr val="FF0000"/>
                </a:solidFill>
                <a:latin typeface="+mj-lt"/>
              </a:rPr>
              <a:t>SQR</a:t>
            </a: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 nie zależał</a:t>
            </a:r>
            <a:br>
              <a:rPr lang="pl-PL" sz="2000" dirty="0" smtClean="0">
                <a:solidFill>
                  <a:srgbClr val="FF0000"/>
                </a:solidFill>
                <a:latin typeface="+mn-lt"/>
              </a:rPr>
            </a:b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od mocy </a:t>
            </a:r>
            <a:r>
              <a:rPr lang="pl-PL" sz="2100" i="1" dirty="0" smtClean="0">
                <a:solidFill>
                  <a:srgbClr val="FF0000"/>
                </a:solidFill>
                <a:latin typeface="+mj-lt"/>
              </a:rPr>
              <a:t>P</a:t>
            </a: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 sygnału kwantowanego ? </a:t>
            </a:r>
            <a:endParaRPr lang="pl-PL" sz="2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23</a:t>
            </a:fld>
            <a:endParaRPr lang="pl-PL"/>
          </a:p>
        </p:txBody>
      </p:sp>
      <p:sp>
        <p:nvSpPr>
          <p:cNvPr id="9" name="Prostokąt 8"/>
          <p:cNvSpPr/>
          <p:nvPr/>
        </p:nvSpPr>
        <p:spPr>
          <a:xfrm>
            <a:off x="153717" y="25833"/>
            <a:ext cx="6015307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 smtClean="0">
                <a:latin typeface="+mn-lt"/>
                <a:ea typeface="+mj-ea"/>
                <a:cs typeface="+mj-cs"/>
              </a:rPr>
              <a:t>Nieliniowa kompresja sygnału</a:t>
            </a:r>
          </a:p>
        </p:txBody>
      </p:sp>
      <p:sp>
        <p:nvSpPr>
          <p:cNvPr id="10" name="Prostokąt 9"/>
          <p:cNvSpPr/>
          <p:nvPr/>
        </p:nvSpPr>
        <p:spPr>
          <a:xfrm>
            <a:off x="71339" y="610608"/>
            <a:ext cx="60789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dirty="0" smtClean="0">
                <a:solidFill>
                  <a:srgbClr val="FF0000"/>
                </a:solidFill>
                <a:latin typeface="+mn-lt"/>
              </a:rPr>
              <a:t>Odstęp sygnał – szum kwantyzacji</a:t>
            </a:r>
            <a:endParaRPr lang="pl-PL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6030098" y="1590392"/>
            <a:ext cx="22349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>
                <a:latin typeface="+mn-lt"/>
              </a:rPr>
              <a:t>Błąd kwantyzacji</a:t>
            </a:r>
            <a:endParaRPr lang="pl-PL" sz="2000" dirty="0">
              <a:latin typeface="+mn-lt"/>
            </a:endParaRPr>
          </a:p>
        </p:txBody>
      </p:sp>
      <p:graphicFrame>
        <p:nvGraphicFramePr>
          <p:cNvPr id="12" name="Obi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7656935"/>
              </p:ext>
            </p:extLst>
          </p:nvPr>
        </p:nvGraphicFramePr>
        <p:xfrm>
          <a:off x="2427975" y="2405700"/>
          <a:ext cx="2476500" cy="92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655" name="Równanie" r:id="rId9" imgW="1257120" imgH="469800" progId="Equation.3">
                  <p:embed/>
                </p:oleObj>
              </mc:Choice>
              <mc:Fallback>
                <p:oleObj name="Równanie" r:id="rId9" imgW="125712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427975" y="2405700"/>
                        <a:ext cx="2476500" cy="9255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pole tekstowe 12"/>
          <p:cNvSpPr txBox="1"/>
          <p:nvPr/>
        </p:nvSpPr>
        <p:spPr>
          <a:xfrm>
            <a:off x="6030098" y="2609569"/>
            <a:ext cx="17379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>
                <a:latin typeface="+mn-lt"/>
              </a:rPr>
              <a:t>Moc sygnału</a:t>
            </a:r>
            <a:endParaRPr lang="pl-PL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285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023" name="Object 7"/>
          <p:cNvGraphicFramePr>
            <a:graphicFrameLocks noChangeAspect="1"/>
          </p:cNvGraphicFramePr>
          <p:nvPr/>
        </p:nvGraphicFramePr>
        <p:xfrm>
          <a:off x="361950" y="-7938"/>
          <a:ext cx="190500" cy="215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550" name="Equation" r:id="rId3" imgW="190440" imgH="215640" progId="Equation.DSMT4">
                  <p:embed/>
                </p:oleObj>
              </mc:Choice>
              <mc:Fallback>
                <p:oleObj name="Equation" r:id="rId3" imgW="19044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" y="-7938"/>
                        <a:ext cx="190500" cy="2159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027" name="Text Box 11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768122"/>
              </p:ext>
            </p:extLst>
          </p:nvPr>
        </p:nvGraphicFramePr>
        <p:xfrm>
          <a:off x="2240692" y="1242571"/>
          <a:ext cx="4497388" cy="132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551" name="Równanie" r:id="rId5" imgW="2158920" imgH="634680" progId="Equation.3">
                  <p:embed/>
                </p:oleObj>
              </mc:Choice>
              <mc:Fallback>
                <p:oleObj name="Równanie" r:id="rId5" imgW="2158920" imgH="634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40692" y="1242571"/>
                        <a:ext cx="4497388" cy="132238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3765725"/>
              </p:ext>
            </p:extLst>
          </p:nvPr>
        </p:nvGraphicFramePr>
        <p:xfrm>
          <a:off x="3110793" y="3882983"/>
          <a:ext cx="2698750" cy="207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552" name="Równanie" r:id="rId7" imgW="1371600" imgH="1054080" progId="Equation.3">
                  <p:embed/>
                </p:oleObj>
              </mc:Choice>
              <mc:Fallback>
                <p:oleObj name="Równanie" r:id="rId7" imgW="1371600" imgH="1054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10793" y="3882983"/>
                        <a:ext cx="2698750" cy="207327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334294" y="2750770"/>
            <a:ext cx="731520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>
                <a:latin typeface="+mn-lt"/>
              </a:rPr>
              <a:t>Niezależność </a:t>
            </a:r>
            <a:r>
              <a:rPr lang="pl-PL" sz="2000" i="1" dirty="0" smtClean="0">
                <a:latin typeface="+mj-lt"/>
              </a:rPr>
              <a:t>SQR</a:t>
            </a:r>
            <a:r>
              <a:rPr lang="pl-PL" sz="2000" dirty="0" smtClean="0">
                <a:latin typeface="+mn-lt"/>
              </a:rPr>
              <a:t> </a:t>
            </a:r>
            <a:r>
              <a:rPr lang="pl-PL" sz="2000" dirty="0">
                <a:latin typeface="+mn-lt"/>
              </a:rPr>
              <a:t>od </a:t>
            </a:r>
            <a:r>
              <a:rPr lang="pl-PL" sz="2000" dirty="0" smtClean="0">
                <a:latin typeface="+mn-lt"/>
              </a:rPr>
              <a:t>mocy sygnału </a:t>
            </a:r>
            <a:r>
              <a:rPr lang="pl-PL" sz="2100" i="1" dirty="0" smtClean="0">
                <a:latin typeface="+mj-lt"/>
              </a:rPr>
              <a:t>P</a:t>
            </a:r>
            <a:r>
              <a:rPr lang="pl-PL" sz="2000" dirty="0" smtClean="0">
                <a:latin typeface="+mn-lt"/>
              </a:rPr>
              <a:t> można </a:t>
            </a:r>
            <a:r>
              <a:rPr lang="pl-PL" sz="2000" dirty="0">
                <a:latin typeface="+mn-lt"/>
              </a:rPr>
              <a:t>uzyskać zapewniając proporcjonalność: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24</a:t>
            </a:fld>
            <a:endParaRPr lang="pl-PL"/>
          </a:p>
        </p:txBody>
      </p:sp>
      <p:sp>
        <p:nvSpPr>
          <p:cNvPr id="10" name="Prostokąt 9"/>
          <p:cNvSpPr/>
          <p:nvPr/>
        </p:nvSpPr>
        <p:spPr>
          <a:xfrm>
            <a:off x="153717" y="25833"/>
            <a:ext cx="6015307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 smtClean="0">
                <a:latin typeface="+mn-lt"/>
                <a:ea typeface="+mj-ea"/>
                <a:cs typeface="+mj-cs"/>
              </a:rPr>
              <a:t>Nieliniowa kompresja sygnału</a:t>
            </a:r>
          </a:p>
        </p:txBody>
      </p:sp>
      <p:sp>
        <p:nvSpPr>
          <p:cNvPr id="11" name="Prostokąt 10"/>
          <p:cNvSpPr/>
          <p:nvPr/>
        </p:nvSpPr>
        <p:spPr>
          <a:xfrm>
            <a:off x="71339" y="610608"/>
            <a:ext cx="60789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dirty="0" smtClean="0">
                <a:solidFill>
                  <a:srgbClr val="FF0000"/>
                </a:solidFill>
                <a:latin typeface="+mn-lt"/>
              </a:rPr>
              <a:t>Odstęp sygnał – szum kwantyzacji</a:t>
            </a:r>
            <a:endParaRPr lang="pl-PL" sz="28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0879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07" name="Text Box 19"/>
          <p:cNvSpPr txBox="1">
            <a:spLocks noChangeArrowheads="1"/>
          </p:cNvSpPr>
          <p:nvPr/>
        </p:nvSpPr>
        <p:spPr bwMode="auto">
          <a:xfrm>
            <a:off x="3108325" y="42989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89113" name="Text Box 25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pSp>
        <p:nvGrpSpPr>
          <p:cNvPr id="9" name="Grupa 8"/>
          <p:cNvGrpSpPr/>
          <p:nvPr/>
        </p:nvGrpSpPr>
        <p:grpSpPr>
          <a:xfrm>
            <a:off x="5151663" y="944482"/>
            <a:ext cx="3195638" cy="2847257"/>
            <a:chOff x="4139566" y="922603"/>
            <a:chExt cx="3195638" cy="2847257"/>
          </a:xfrm>
        </p:grpSpPr>
        <p:graphicFrame>
          <p:nvGraphicFramePr>
            <p:cNvPr id="89092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15507355"/>
                </p:ext>
              </p:extLst>
            </p:nvPr>
          </p:nvGraphicFramePr>
          <p:xfrm>
            <a:off x="4280563" y="1137864"/>
            <a:ext cx="2983203" cy="25869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644" name="Wykres" r:id="rId4" imgW="3829431" imgH="3696208" progId="Excel.Chart.8">
                    <p:embed/>
                  </p:oleObj>
                </mc:Choice>
                <mc:Fallback>
                  <p:oleObj name="Wykres" r:id="rId4" imgW="3829431" imgH="3696208" progId="Excel.Chart.8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0563" y="1137864"/>
                          <a:ext cx="2983203" cy="25869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9093" name="Line 5"/>
            <p:cNvSpPr>
              <a:spLocks noChangeShapeType="1"/>
            </p:cNvSpPr>
            <p:nvPr/>
          </p:nvSpPr>
          <p:spPr bwMode="auto">
            <a:xfrm>
              <a:off x="4139566" y="2424691"/>
              <a:ext cx="311677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9095" name="Line 7"/>
            <p:cNvSpPr>
              <a:spLocks noChangeShapeType="1"/>
            </p:cNvSpPr>
            <p:nvPr/>
          </p:nvSpPr>
          <p:spPr bwMode="auto">
            <a:xfrm rot="16200000">
              <a:off x="3117857" y="2369066"/>
              <a:ext cx="2800350" cy="12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9097" name="Text Box 9"/>
            <p:cNvSpPr txBox="1">
              <a:spLocks noChangeArrowheads="1"/>
            </p:cNvSpPr>
            <p:nvPr/>
          </p:nvSpPr>
          <p:spPr bwMode="auto">
            <a:xfrm>
              <a:off x="7020879" y="2462315"/>
              <a:ext cx="3143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b="0" i="1" dirty="0" smtClean="0"/>
                <a:t>x</a:t>
              </a:r>
              <a:endParaRPr lang="pl-PL" sz="1800" b="0" i="1" dirty="0"/>
            </a:p>
          </p:txBody>
        </p:sp>
        <p:sp>
          <p:nvSpPr>
            <p:cNvPr id="89102" name="Text Box 14"/>
            <p:cNvSpPr txBox="1">
              <a:spLocks noChangeArrowheads="1"/>
            </p:cNvSpPr>
            <p:nvPr/>
          </p:nvSpPr>
          <p:spPr bwMode="auto">
            <a:xfrm>
              <a:off x="4517413" y="922603"/>
              <a:ext cx="3143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b="0" i="1" dirty="0"/>
                <a:t>y</a:t>
              </a:r>
            </a:p>
          </p:txBody>
        </p:sp>
        <p:sp>
          <p:nvSpPr>
            <p:cNvPr id="89103" name="Text Box 15"/>
            <p:cNvSpPr txBox="1">
              <a:spLocks noChangeArrowheads="1"/>
            </p:cNvSpPr>
            <p:nvPr/>
          </p:nvSpPr>
          <p:spPr bwMode="auto">
            <a:xfrm>
              <a:off x="6716079" y="2500415"/>
              <a:ext cx="3143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b="0" dirty="0"/>
                <a:t>1</a:t>
              </a:r>
            </a:p>
          </p:txBody>
        </p:sp>
        <p:sp>
          <p:nvSpPr>
            <p:cNvPr id="89104" name="Text Box 16"/>
            <p:cNvSpPr txBox="1">
              <a:spLocks noChangeArrowheads="1"/>
            </p:cNvSpPr>
            <p:nvPr/>
          </p:nvSpPr>
          <p:spPr bwMode="auto">
            <a:xfrm>
              <a:off x="4144329" y="1281215"/>
              <a:ext cx="31432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0" dirty="0"/>
                <a:t>1</a:t>
              </a:r>
            </a:p>
          </p:txBody>
        </p:sp>
        <p:sp>
          <p:nvSpPr>
            <p:cNvPr id="89106" name="Text Box 18"/>
            <p:cNvSpPr txBox="1">
              <a:spLocks noChangeArrowheads="1"/>
            </p:cNvSpPr>
            <p:nvPr/>
          </p:nvSpPr>
          <p:spPr bwMode="auto">
            <a:xfrm>
              <a:off x="5286389" y="2461761"/>
              <a:ext cx="50616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0" dirty="0" smtClean="0"/>
                <a:t>e</a:t>
              </a:r>
              <a:r>
                <a:rPr lang="pl-PL" sz="2000" b="0" baseline="30000" dirty="0" smtClean="0"/>
                <a:t>-</a:t>
              </a:r>
              <a:r>
                <a:rPr lang="pl-PL" sz="2000" b="0" i="1" baseline="30000" dirty="0"/>
                <a:t>m</a:t>
              </a:r>
            </a:p>
          </p:txBody>
        </p:sp>
        <p:graphicFrame>
          <p:nvGraphicFramePr>
            <p:cNvPr id="2" name="Obi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74781077"/>
                </p:ext>
              </p:extLst>
            </p:nvPr>
          </p:nvGraphicFramePr>
          <p:xfrm>
            <a:off x="4139566" y="2846134"/>
            <a:ext cx="2101850" cy="603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645" name="Równanie" r:id="rId6" imgW="1371600" imgH="393480" progId="Equation.3">
                    <p:embed/>
                  </p:oleObj>
                </mc:Choice>
                <mc:Fallback>
                  <p:oleObj name="Równanie" r:id="rId6" imgW="1371600" imgH="393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4139566" y="2846134"/>
                          <a:ext cx="2101850" cy="6032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" name="Łącznik prosty 3"/>
            <p:cNvCxnSpPr/>
            <p:nvPr/>
          </p:nvCxnSpPr>
          <p:spPr bwMode="auto">
            <a:xfrm>
              <a:off x="6836230" y="1371817"/>
              <a:ext cx="0" cy="101795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Łącznik prosty 5"/>
            <p:cNvCxnSpPr/>
            <p:nvPr/>
          </p:nvCxnSpPr>
          <p:spPr bwMode="auto">
            <a:xfrm flipH="1">
              <a:off x="4498363" y="1371817"/>
              <a:ext cx="2337867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9108" name="Text Box 20"/>
          <p:cNvSpPr txBox="1">
            <a:spLocks noChangeArrowheads="1"/>
          </p:cNvSpPr>
          <p:nvPr/>
        </p:nvSpPr>
        <p:spPr bwMode="auto">
          <a:xfrm>
            <a:off x="3141571" y="4903692"/>
            <a:ext cx="434403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>
                <a:latin typeface="+mn-lt"/>
              </a:rPr>
              <a:t>Względna szerokość przedziałów </a:t>
            </a:r>
            <a:r>
              <a:rPr lang="pl-PL" sz="2000" dirty="0" smtClean="0">
                <a:latin typeface="+mn-lt"/>
              </a:rPr>
              <a:t>kwantyzacji </a:t>
            </a:r>
            <a:r>
              <a:rPr lang="pl-PL" sz="2000" dirty="0">
                <a:latin typeface="+mn-lt"/>
              </a:rPr>
              <a:t>jest </a:t>
            </a:r>
            <a:r>
              <a:rPr lang="pl-PL" sz="2000" dirty="0" smtClean="0">
                <a:latin typeface="+mn-lt"/>
              </a:rPr>
              <a:t>stała.</a:t>
            </a:r>
            <a:endParaRPr lang="pl-PL" sz="2000" dirty="0">
              <a:latin typeface="+mn-lt"/>
            </a:endParaRPr>
          </a:p>
        </p:txBody>
      </p:sp>
      <p:sp>
        <p:nvSpPr>
          <p:cNvPr id="89111" name="Text Box 23"/>
          <p:cNvSpPr txBox="1">
            <a:spLocks noChangeArrowheads="1"/>
          </p:cNvSpPr>
          <p:nvPr/>
        </p:nvSpPr>
        <p:spPr bwMode="auto">
          <a:xfrm>
            <a:off x="3129419" y="5813792"/>
            <a:ext cx="63020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dirty="0">
                <a:latin typeface="+mn-lt"/>
              </a:rPr>
              <a:t>S</a:t>
            </a:r>
            <a:r>
              <a:rPr lang="pl-PL" sz="1800" dirty="0" smtClean="0">
                <a:latin typeface="+mn-lt"/>
              </a:rPr>
              <a:t>zerokość </a:t>
            </a:r>
            <a:r>
              <a:rPr lang="pl-PL" sz="1800" dirty="0">
                <a:latin typeface="+mn-lt"/>
              </a:rPr>
              <a:t>przedziału </a:t>
            </a:r>
            <a:r>
              <a:rPr lang="pl-PL" sz="1800" dirty="0" smtClean="0">
                <a:latin typeface="+mn-lt"/>
              </a:rPr>
              <a:t>kwantyzacji </a:t>
            </a:r>
            <a:r>
              <a:rPr lang="pl-PL" sz="1800" dirty="0">
                <a:latin typeface="+mn-lt"/>
              </a:rPr>
              <a:t>dostosowuje </a:t>
            </a:r>
            <a:r>
              <a:rPr lang="pl-PL" sz="1800" dirty="0" smtClean="0">
                <a:latin typeface="+mn-lt"/>
              </a:rPr>
              <a:t>się</a:t>
            </a:r>
            <a:br>
              <a:rPr lang="pl-PL" sz="1800" dirty="0" smtClean="0">
                <a:latin typeface="+mn-lt"/>
              </a:rPr>
            </a:br>
            <a:r>
              <a:rPr lang="pl-PL" sz="1800" dirty="0" smtClean="0">
                <a:latin typeface="+mn-lt"/>
              </a:rPr>
              <a:t>do </a:t>
            </a:r>
            <a:r>
              <a:rPr lang="pl-PL" sz="1800" dirty="0">
                <a:latin typeface="+mn-lt"/>
              </a:rPr>
              <a:t>chwilowej wartości </a:t>
            </a:r>
            <a:r>
              <a:rPr lang="pl-PL" sz="1800" dirty="0" smtClean="0">
                <a:latin typeface="+mn-lt"/>
              </a:rPr>
              <a:t>próbki.</a:t>
            </a:r>
            <a:endParaRPr lang="pl-PL" sz="1800" dirty="0">
              <a:latin typeface="+mn-lt"/>
            </a:endParaRPr>
          </a:p>
        </p:txBody>
      </p:sp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8378267"/>
              </p:ext>
            </p:extLst>
          </p:nvPr>
        </p:nvGraphicFramePr>
        <p:xfrm>
          <a:off x="416603" y="2583613"/>
          <a:ext cx="2437920" cy="3911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646" name="Równanie" r:id="rId8" imgW="1218960" imgH="1955520" progId="Equation.3">
                  <p:embed/>
                </p:oleObj>
              </mc:Choice>
              <mc:Fallback>
                <p:oleObj name="Równanie" r:id="rId8" imgW="1218960" imgH="19555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16603" y="2583613"/>
                        <a:ext cx="2437920" cy="391104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451E1-F9F0-4F04-87E6-0CCFA1B42761}" type="slidenum">
              <a:rPr lang="pl-PL" smtClean="0"/>
              <a:pPr/>
              <a:t>25</a:t>
            </a:fld>
            <a:endParaRPr lang="pl-PL"/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auto">
          <a:xfrm>
            <a:off x="4693920" y="3892802"/>
            <a:ext cx="43016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b="0" dirty="0" smtClean="0">
                <a:latin typeface="+mj-lt"/>
              </a:rPr>
              <a:t>Teoretyczna krzywa kompresji </a:t>
            </a:r>
            <a:r>
              <a:rPr lang="pl-PL" sz="1800" b="0" i="1" dirty="0" smtClean="0">
                <a:latin typeface="+mj-lt"/>
              </a:rPr>
              <a:t>SQR</a:t>
            </a:r>
            <a:r>
              <a:rPr lang="pl-PL" sz="1800" b="0" dirty="0" smtClean="0">
                <a:latin typeface="+mj-lt"/>
              </a:rPr>
              <a:t> = </a:t>
            </a:r>
            <a:r>
              <a:rPr lang="pl-PL" sz="1800" b="0" i="1" dirty="0" err="1" smtClean="0">
                <a:latin typeface="+mj-lt"/>
              </a:rPr>
              <a:t>const</a:t>
            </a:r>
            <a:r>
              <a:rPr lang="pl-PL" sz="1800" b="0" i="1" dirty="0" smtClean="0">
                <a:latin typeface="+mj-lt"/>
              </a:rPr>
              <a:t/>
            </a:r>
            <a:br>
              <a:rPr lang="pl-PL" sz="1800" b="0" i="1" dirty="0" smtClean="0">
                <a:latin typeface="+mj-lt"/>
              </a:rPr>
            </a:br>
            <a:r>
              <a:rPr lang="pl-PL" sz="1800" b="0" dirty="0" smtClean="0">
                <a:latin typeface="+mj-lt"/>
              </a:rPr>
              <a:t>(nie obejmuje ujemnych wartości sygnału!)</a:t>
            </a:r>
            <a:endParaRPr lang="pl-PL" sz="1800" b="0" dirty="0">
              <a:latin typeface="+mj-lt"/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153717" y="25833"/>
            <a:ext cx="6015307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 smtClean="0">
                <a:latin typeface="+mn-lt"/>
                <a:ea typeface="+mj-ea"/>
                <a:cs typeface="+mj-cs"/>
              </a:rPr>
              <a:t>Nieliniowa kompresja sygnału</a:t>
            </a:r>
          </a:p>
        </p:txBody>
      </p:sp>
      <p:sp>
        <p:nvSpPr>
          <p:cNvPr id="27" name="Prostokąt 26"/>
          <p:cNvSpPr/>
          <p:nvPr/>
        </p:nvSpPr>
        <p:spPr>
          <a:xfrm>
            <a:off x="63468" y="512175"/>
            <a:ext cx="595066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dirty="0" smtClean="0">
                <a:solidFill>
                  <a:srgbClr val="FF0000"/>
                </a:solidFill>
                <a:latin typeface="+mn-lt"/>
              </a:rPr>
              <a:t>Krzywa kompresji dla </a:t>
            </a:r>
            <a:r>
              <a:rPr kumimoji="1" lang="pl-PL" sz="3000" i="1" dirty="0" smtClean="0">
                <a:solidFill>
                  <a:srgbClr val="FF0000"/>
                </a:solidFill>
                <a:latin typeface="+mj-lt"/>
              </a:rPr>
              <a:t>SQR = </a:t>
            </a:r>
            <a:r>
              <a:rPr kumimoji="1" lang="pl-PL" sz="3000" i="1" dirty="0" err="1" smtClean="0">
                <a:solidFill>
                  <a:srgbClr val="FF0000"/>
                </a:solidFill>
                <a:latin typeface="+mj-lt"/>
              </a:rPr>
              <a:t>const</a:t>
            </a:r>
            <a:endParaRPr lang="pl-PL" sz="3000" i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23274" y="6119336"/>
            <a:ext cx="73152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Krzywe kompresji </a:t>
            </a:r>
            <a:r>
              <a:rPr lang="pl-PL" sz="2200" i="1" dirty="0" smtClean="0">
                <a:latin typeface="+mj-lt"/>
              </a:rPr>
              <a:t>µ</a:t>
            </a:r>
            <a:r>
              <a:rPr lang="pl-PL" sz="2000" dirty="0" smtClean="0">
                <a:latin typeface="+mn-lt"/>
              </a:rPr>
              <a:t> oraz </a:t>
            </a:r>
            <a:r>
              <a:rPr lang="pl-PL" sz="2100" i="1" dirty="0" smtClean="0">
                <a:latin typeface="+mj-lt"/>
              </a:rPr>
              <a:t>A</a:t>
            </a:r>
            <a:r>
              <a:rPr lang="pl-PL" sz="2000" dirty="0" smtClean="0">
                <a:latin typeface="+mn-lt"/>
              </a:rPr>
              <a:t> są liniowe dla małych wartości sygnału i logarytmiczne dla dużych wartości sygnału.</a:t>
            </a:r>
            <a:endParaRPr lang="pl-PL" sz="2000" dirty="0">
              <a:latin typeface="+mn-lt"/>
            </a:endParaRPr>
          </a:p>
        </p:txBody>
      </p:sp>
      <p:grpSp>
        <p:nvGrpSpPr>
          <p:cNvPr id="7" name="Grupa 6"/>
          <p:cNvGrpSpPr/>
          <p:nvPr/>
        </p:nvGrpSpPr>
        <p:grpSpPr>
          <a:xfrm>
            <a:off x="623274" y="1807685"/>
            <a:ext cx="4114800" cy="2280564"/>
            <a:chOff x="978352" y="1187811"/>
            <a:chExt cx="4114800" cy="2280564"/>
          </a:xfrm>
        </p:grpSpPr>
        <p:graphicFrame>
          <p:nvGraphicFramePr>
            <p:cNvPr id="2" name="Obi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29426404"/>
                </p:ext>
              </p:extLst>
            </p:nvPr>
          </p:nvGraphicFramePr>
          <p:xfrm>
            <a:off x="978352" y="1639575"/>
            <a:ext cx="4114800" cy="182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600" name="Równanie" r:id="rId3" imgW="2057400" imgH="914400" progId="Equation.3">
                    <p:embed/>
                  </p:oleObj>
                </mc:Choice>
                <mc:Fallback>
                  <p:oleObj name="Równanie" r:id="rId3" imgW="2057400" imgH="9144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978352" y="1639575"/>
                          <a:ext cx="4114800" cy="1828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Prostokąt 4"/>
            <p:cNvSpPr/>
            <p:nvPr/>
          </p:nvSpPr>
          <p:spPr>
            <a:xfrm>
              <a:off x="978352" y="1187811"/>
              <a:ext cx="3534942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2000" dirty="0">
                  <a:solidFill>
                    <a:srgbClr val="003399"/>
                  </a:solidFill>
                  <a:latin typeface="+mn-lt"/>
                </a:rPr>
                <a:t>Kompresja </a:t>
              </a:r>
              <a:r>
                <a:rPr lang="pl-PL" sz="2200" i="1" dirty="0">
                  <a:solidFill>
                    <a:srgbClr val="003399"/>
                  </a:solidFill>
                  <a:latin typeface="+mj-lt"/>
                  <a:cs typeface="Times New Roman" pitchFamily="18" charset="0"/>
                </a:rPr>
                <a:t>μ</a:t>
              </a:r>
              <a:r>
                <a:rPr lang="pl-PL" sz="2000" dirty="0">
                  <a:solidFill>
                    <a:srgbClr val="003399"/>
                  </a:solidFill>
                  <a:latin typeface="+mn-lt"/>
                </a:rPr>
                <a:t> (</a:t>
              </a:r>
              <a:r>
                <a:rPr lang="pl-PL" sz="2200" i="1" dirty="0">
                  <a:solidFill>
                    <a:srgbClr val="003399"/>
                  </a:solidFill>
                  <a:latin typeface="+mj-lt"/>
                  <a:cs typeface="Times New Roman" pitchFamily="18" charset="0"/>
                </a:rPr>
                <a:t>μ</a:t>
              </a:r>
              <a:r>
                <a:rPr lang="pl-PL" sz="2000" i="1" dirty="0">
                  <a:solidFill>
                    <a:srgbClr val="003399"/>
                  </a:solidFill>
                  <a:latin typeface="+mn-lt"/>
                  <a:cs typeface="Times New Roman" pitchFamily="18" charset="0"/>
                </a:rPr>
                <a:t> </a:t>
              </a:r>
              <a:r>
                <a:rPr lang="pl-PL" sz="2000" dirty="0">
                  <a:solidFill>
                    <a:srgbClr val="003399"/>
                  </a:solidFill>
                  <a:latin typeface="+mn-lt"/>
                  <a:cs typeface="Times New Roman" pitchFamily="18" charset="0"/>
                </a:rPr>
                <a:t>= 100…300)</a:t>
              </a:r>
              <a:endParaRPr lang="pl-PL" sz="2000" dirty="0">
                <a:solidFill>
                  <a:srgbClr val="003399"/>
                </a:solidFill>
                <a:latin typeface="+mn-lt"/>
              </a:endParaRPr>
            </a:p>
          </p:txBody>
        </p:sp>
      </p:grpSp>
      <p:grpSp>
        <p:nvGrpSpPr>
          <p:cNvPr id="6" name="Grupa 5"/>
          <p:cNvGrpSpPr/>
          <p:nvPr/>
        </p:nvGrpSpPr>
        <p:grpSpPr>
          <a:xfrm>
            <a:off x="623274" y="4393049"/>
            <a:ext cx="5029200" cy="1421487"/>
            <a:chOff x="1241963" y="4212824"/>
            <a:chExt cx="5029200" cy="1421487"/>
          </a:xfrm>
        </p:grpSpPr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78396391"/>
                </p:ext>
              </p:extLst>
            </p:nvPr>
          </p:nvGraphicFramePr>
          <p:xfrm>
            <a:off x="1241963" y="4719911"/>
            <a:ext cx="5029200" cy="914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601" name="Równanie" r:id="rId5" imgW="2514600" imgH="457200" progId="Equation.3">
                    <p:embed/>
                  </p:oleObj>
                </mc:Choice>
                <mc:Fallback>
                  <p:oleObj name="Równanie" r:id="rId5" imgW="2514600" imgH="457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241963" y="4719911"/>
                          <a:ext cx="5029200" cy="9144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Prostokąt 10"/>
            <p:cNvSpPr/>
            <p:nvPr/>
          </p:nvSpPr>
          <p:spPr>
            <a:xfrm>
              <a:off x="1241963" y="4212824"/>
              <a:ext cx="3599062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2000" dirty="0">
                  <a:solidFill>
                    <a:srgbClr val="003399"/>
                  </a:solidFill>
                  <a:latin typeface="+mn-lt"/>
                </a:rPr>
                <a:t>Kompresja </a:t>
              </a:r>
              <a:r>
                <a:rPr lang="pl-PL" sz="2000" dirty="0">
                  <a:solidFill>
                    <a:srgbClr val="003399"/>
                  </a:solidFill>
                  <a:latin typeface="+mn-lt"/>
                  <a:cs typeface="Times New Roman" pitchFamily="18" charset="0"/>
                </a:rPr>
                <a:t>A</a:t>
              </a:r>
              <a:r>
                <a:rPr lang="pl-PL" sz="2000" dirty="0" smtClean="0">
                  <a:solidFill>
                    <a:srgbClr val="003399"/>
                  </a:solidFill>
                  <a:latin typeface="+mn-lt"/>
                </a:rPr>
                <a:t> (</a:t>
              </a:r>
              <a:r>
                <a:rPr lang="pl-PL" sz="2200" i="1" dirty="0">
                  <a:solidFill>
                    <a:srgbClr val="003399"/>
                  </a:solidFill>
                  <a:latin typeface="+mj-lt"/>
                  <a:cs typeface="Times New Roman" pitchFamily="18" charset="0"/>
                </a:rPr>
                <a:t>A</a:t>
              </a:r>
              <a:r>
                <a:rPr lang="pl-PL" sz="2000" i="1" dirty="0" smtClean="0">
                  <a:solidFill>
                    <a:srgbClr val="003399"/>
                  </a:solidFill>
                  <a:latin typeface="+mn-lt"/>
                  <a:cs typeface="Times New Roman" pitchFamily="18" charset="0"/>
                </a:rPr>
                <a:t> </a:t>
              </a:r>
              <a:r>
                <a:rPr lang="pl-PL" sz="2000" dirty="0">
                  <a:solidFill>
                    <a:srgbClr val="003399"/>
                  </a:solidFill>
                  <a:latin typeface="+mn-lt"/>
                  <a:cs typeface="Times New Roman" pitchFamily="18" charset="0"/>
                </a:rPr>
                <a:t>= 100…300)</a:t>
              </a:r>
              <a:endParaRPr lang="pl-PL" sz="2000" dirty="0">
                <a:solidFill>
                  <a:srgbClr val="003399"/>
                </a:solidFill>
                <a:latin typeface="+mn-lt"/>
              </a:endParaRPr>
            </a:p>
          </p:txBody>
        </p:sp>
      </p:grpSp>
      <p:sp>
        <p:nvSpPr>
          <p:cNvPr id="12" name="Prostokąt 11"/>
          <p:cNvSpPr/>
          <p:nvPr/>
        </p:nvSpPr>
        <p:spPr>
          <a:xfrm>
            <a:off x="153717" y="25833"/>
            <a:ext cx="6782542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 smtClean="0">
                <a:latin typeface="+mn-lt"/>
                <a:ea typeface="+mj-ea"/>
                <a:cs typeface="+mj-cs"/>
              </a:rPr>
              <a:t>Kompresja stosowana w praktyce</a:t>
            </a:r>
          </a:p>
        </p:txBody>
      </p:sp>
      <p:sp>
        <p:nvSpPr>
          <p:cNvPr id="13" name="Prostokąt 12"/>
          <p:cNvSpPr/>
          <p:nvPr/>
        </p:nvSpPr>
        <p:spPr>
          <a:xfrm>
            <a:off x="55609" y="507054"/>
            <a:ext cx="45817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dirty="0" err="1" smtClean="0">
                <a:solidFill>
                  <a:srgbClr val="003399"/>
                </a:solidFill>
                <a:latin typeface="+mn-lt"/>
              </a:rPr>
              <a:t>Charakterystki</a:t>
            </a:r>
            <a:r>
              <a:rPr kumimoji="1" lang="pl-PL" sz="2800" dirty="0" smtClean="0">
                <a:solidFill>
                  <a:srgbClr val="003399"/>
                </a:solidFill>
                <a:latin typeface="+mn-lt"/>
              </a:rPr>
              <a:t> kompresji</a:t>
            </a:r>
            <a:endParaRPr lang="pl-PL" sz="3000" i="1" dirty="0">
              <a:solidFill>
                <a:srgbClr val="003399"/>
              </a:solidFill>
              <a:latin typeface="+mj-lt"/>
            </a:endParaRPr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540526" y="973436"/>
            <a:ext cx="8257486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Teoretyczna krzywa kompresji </a:t>
            </a:r>
            <a:r>
              <a:rPr lang="pl-PL" sz="2100" i="1" dirty="0" smtClean="0">
                <a:latin typeface="+mj-lt"/>
              </a:rPr>
              <a:t>SQR</a:t>
            </a:r>
            <a:r>
              <a:rPr lang="pl-PL" sz="2100" dirty="0" smtClean="0">
                <a:latin typeface="+mj-lt"/>
              </a:rPr>
              <a:t> </a:t>
            </a:r>
            <a:r>
              <a:rPr lang="pl-PL" sz="2100" i="1" dirty="0">
                <a:latin typeface="+mj-lt"/>
              </a:rPr>
              <a:t>= </a:t>
            </a:r>
            <a:r>
              <a:rPr lang="pl-PL" sz="2100" i="1" dirty="0" err="1" smtClean="0">
                <a:latin typeface="+mj-lt"/>
              </a:rPr>
              <a:t>const</a:t>
            </a:r>
            <a:r>
              <a:rPr lang="pl-PL" sz="2000" i="1" dirty="0">
                <a:latin typeface="+mn-lt"/>
              </a:rPr>
              <a:t> </a:t>
            </a:r>
            <a:r>
              <a:rPr lang="pl-PL" sz="2000" dirty="0" smtClean="0">
                <a:latin typeface="+mn-lt"/>
              </a:rPr>
              <a:t>nie obejmuje ujemnych wartości sygnału</a:t>
            </a:r>
            <a:r>
              <a:rPr lang="pl-PL" sz="2000" dirty="0">
                <a:latin typeface="+mn-lt"/>
              </a:rPr>
              <a:t> </a:t>
            </a:r>
            <a:r>
              <a:rPr lang="pl-PL" sz="2000" dirty="0" smtClean="0">
                <a:latin typeface="+mn-lt"/>
              </a:rPr>
              <a:t>– niezbędna jest jej modyfikacja.</a:t>
            </a:r>
            <a:endParaRPr lang="pl-PL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75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8447787"/>
              </p:ext>
            </p:extLst>
          </p:nvPr>
        </p:nvGraphicFramePr>
        <p:xfrm>
          <a:off x="1572714" y="1143000"/>
          <a:ext cx="3390900" cy="317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44" name="Wykres" r:id="rId4" imgW="3391281" imgH="3172358" progId="Excel.Chart.8">
                  <p:embed/>
                </p:oleObj>
              </mc:Choice>
              <mc:Fallback>
                <p:oleObj name="Wykres" r:id="rId4" imgW="3391281" imgH="3172358" progId="Excel.Char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2714" y="1143000"/>
                        <a:ext cx="3390900" cy="3171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5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0769980"/>
              </p:ext>
            </p:extLst>
          </p:nvPr>
        </p:nvGraphicFramePr>
        <p:xfrm>
          <a:off x="5144589" y="1143000"/>
          <a:ext cx="3390900" cy="317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45" name="Wykres" r:id="rId7" imgW="3391281" imgH="3172358" progId="Excel.Chart.8">
                  <p:embed/>
                </p:oleObj>
              </mc:Choice>
              <mc:Fallback>
                <p:oleObj name="Wykres" r:id="rId7" imgW="3391281" imgH="3172358" progId="Excel.Chart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4589" y="1143000"/>
                        <a:ext cx="3390900" cy="3171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63" name="Text Box 11"/>
          <p:cNvSpPr txBox="1">
            <a:spLocks noChangeArrowheads="1"/>
          </p:cNvSpPr>
          <p:nvPr/>
        </p:nvSpPr>
        <p:spPr bwMode="auto">
          <a:xfrm>
            <a:off x="2737486" y="2548545"/>
            <a:ext cx="857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b="0" i="1" dirty="0">
                <a:cs typeface="Times New Roman" pitchFamily="18" charset="0"/>
              </a:rPr>
              <a:t>μ</a:t>
            </a:r>
            <a:r>
              <a:rPr lang="pl-PL" sz="1800" b="0" dirty="0"/>
              <a:t>=0</a:t>
            </a:r>
          </a:p>
        </p:txBody>
      </p:sp>
      <p:sp>
        <p:nvSpPr>
          <p:cNvPr id="74764" name="Text Box 12"/>
          <p:cNvSpPr txBox="1">
            <a:spLocks noChangeArrowheads="1"/>
          </p:cNvSpPr>
          <p:nvPr/>
        </p:nvSpPr>
        <p:spPr bwMode="auto">
          <a:xfrm>
            <a:off x="2439489" y="2219960"/>
            <a:ext cx="857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b="0" i="1" dirty="0">
                <a:cs typeface="Times New Roman" pitchFamily="18" charset="0"/>
              </a:rPr>
              <a:t>μ</a:t>
            </a:r>
            <a:r>
              <a:rPr lang="pl-PL" sz="1800" b="0" dirty="0"/>
              <a:t>=5</a:t>
            </a:r>
          </a:p>
        </p:txBody>
      </p:sp>
      <p:sp>
        <p:nvSpPr>
          <p:cNvPr id="74765" name="Text Box 13"/>
          <p:cNvSpPr txBox="1">
            <a:spLocks noChangeArrowheads="1"/>
          </p:cNvSpPr>
          <p:nvPr/>
        </p:nvSpPr>
        <p:spPr bwMode="auto">
          <a:xfrm>
            <a:off x="2087064" y="1756945"/>
            <a:ext cx="857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b="0" i="1" dirty="0">
                <a:cs typeface="Times New Roman" pitchFamily="18" charset="0"/>
              </a:rPr>
              <a:t>μ</a:t>
            </a:r>
            <a:r>
              <a:rPr lang="pl-PL" sz="1800" b="0" dirty="0"/>
              <a:t>=100</a:t>
            </a:r>
          </a:p>
        </p:txBody>
      </p:sp>
      <p:sp>
        <p:nvSpPr>
          <p:cNvPr id="74766" name="Text Box 14"/>
          <p:cNvSpPr txBox="1">
            <a:spLocks noChangeArrowheads="1"/>
          </p:cNvSpPr>
          <p:nvPr/>
        </p:nvSpPr>
        <p:spPr bwMode="auto">
          <a:xfrm>
            <a:off x="5689102" y="1542633"/>
            <a:ext cx="857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b="0" i="1" dirty="0"/>
              <a:t>A</a:t>
            </a:r>
            <a:r>
              <a:rPr lang="pl-PL" sz="1800" b="0" dirty="0"/>
              <a:t>=100</a:t>
            </a:r>
          </a:p>
        </p:txBody>
      </p:sp>
      <p:sp>
        <p:nvSpPr>
          <p:cNvPr id="74767" name="Text Box 15"/>
          <p:cNvSpPr txBox="1">
            <a:spLocks noChangeArrowheads="1"/>
          </p:cNvSpPr>
          <p:nvPr/>
        </p:nvSpPr>
        <p:spPr bwMode="auto">
          <a:xfrm>
            <a:off x="6078039" y="2121689"/>
            <a:ext cx="857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b="0" i="1" dirty="0"/>
              <a:t>A</a:t>
            </a:r>
            <a:r>
              <a:rPr lang="pl-PL" sz="1800" b="0" dirty="0"/>
              <a:t>=2</a:t>
            </a:r>
          </a:p>
        </p:txBody>
      </p:sp>
      <p:sp>
        <p:nvSpPr>
          <p:cNvPr id="74769" name="Text Box 17"/>
          <p:cNvSpPr txBox="1">
            <a:spLocks noChangeArrowheads="1"/>
          </p:cNvSpPr>
          <p:nvPr/>
        </p:nvSpPr>
        <p:spPr bwMode="auto">
          <a:xfrm>
            <a:off x="6866437" y="2538412"/>
            <a:ext cx="857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b="0" i="1" dirty="0"/>
              <a:t>A</a:t>
            </a:r>
            <a:r>
              <a:rPr lang="pl-PL" sz="1800" b="0" dirty="0"/>
              <a:t>=1</a:t>
            </a:r>
          </a:p>
        </p:txBody>
      </p:sp>
      <p:sp>
        <p:nvSpPr>
          <p:cNvPr id="74772" name="Text Box 20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1672046" y="4777482"/>
            <a:ext cx="67752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>
                <a:latin typeface="+mn-lt"/>
              </a:rPr>
              <a:t>K</a:t>
            </a:r>
            <a:r>
              <a:rPr lang="pl-PL" sz="2000" dirty="0" smtClean="0">
                <a:latin typeface="+mn-lt"/>
              </a:rPr>
              <a:t>wantyzacja </a:t>
            </a:r>
            <a:r>
              <a:rPr lang="pl-PL" sz="2000" dirty="0">
                <a:latin typeface="+mn-lt"/>
              </a:rPr>
              <a:t>małych wartości sygnału jest bardzo </a:t>
            </a:r>
            <a:r>
              <a:rPr lang="pl-PL" sz="2000" dirty="0" smtClean="0">
                <a:latin typeface="+mn-lt"/>
              </a:rPr>
              <a:t>dokładna z uwagi na liniowość charakterystyk (ekstremalny kąt nachylenia ~ 87</a:t>
            </a:r>
            <a:r>
              <a:rPr lang="pl-PL" sz="2000" baseline="30000" dirty="0" smtClean="0">
                <a:latin typeface="+mn-lt"/>
              </a:rPr>
              <a:t>o</a:t>
            </a:r>
            <a:r>
              <a:rPr lang="pl-PL" sz="2000" dirty="0" smtClean="0">
                <a:latin typeface="+mn-lt"/>
              </a:rPr>
              <a:t>…88</a:t>
            </a:r>
            <a:r>
              <a:rPr lang="pl-PL" sz="2000" baseline="30000" dirty="0" smtClean="0">
                <a:latin typeface="+mn-lt"/>
              </a:rPr>
              <a:t>o</a:t>
            </a:r>
            <a:r>
              <a:rPr lang="pl-PL" sz="2000" dirty="0" smtClean="0">
                <a:latin typeface="+mn-lt"/>
              </a:rPr>
              <a:t>).</a:t>
            </a:r>
            <a:endParaRPr lang="pl-PL" sz="2000" dirty="0">
              <a:latin typeface="+mn-lt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451E1-F9F0-4F04-87E6-0CCFA1B42761}" type="slidenum">
              <a:rPr lang="pl-PL" smtClean="0"/>
              <a:pPr/>
              <a:t>27</a:t>
            </a:fld>
            <a:endParaRPr lang="pl-PL"/>
          </a:p>
        </p:txBody>
      </p:sp>
      <p:sp>
        <p:nvSpPr>
          <p:cNvPr id="17" name="Prostokąt 16"/>
          <p:cNvSpPr/>
          <p:nvPr/>
        </p:nvSpPr>
        <p:spPr>
          <a:xfrm>
            <a:off x="153717" y="25833"/>
            <a:ext cx="6782542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 smtClean="0">
                <a:latin typeface="+mn-lt"/>
                <a:ea typeface="+mj-ea"/>
                <a:cs typeface="+mj-cs"/>
              </a:rPr>
              <a:t>Kompresja stosowana w praktyce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55609" y="507054"/>
            <a:ext cx="45817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dirty="0" err="1" smtClean="0">
                <a:solidFill>
                  <a:srgbClr val="003399"/>
                </a:solidFill>
                <a:latin typeface="+mn-lt"/>
              </a:rPr>
              <a:t>Charakterystki</a:t>
            </a:r>
            <a:r>
              <a:rPr kumimoji="1" lang="pl-PL" sz="2800" dirty="0" smtClean="0">
                <a:solidFill>
                  <a:srgbClr val="003399"/>
                </a:solidFill>
                <a:latin typeface="+mn-lt"/>
              </a:rPr>
              <a:t> kompresji</a:t>
            </a:r>
            <a:endParaRPr lang="pl-PL" sz="3000" i="1" dirty="0">
              <a:solidFill>
                <a:srgbClr val="003399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3" name="Text Box 53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451E1-F9F0-4F04-87E6-0CCFA1B42761}" type="slidenum">
              <a:rPr lang="pl-PL" smtClean="0"/>
              <a:pPr/>
              <a:t>28</a:t>
            </a:fld>
            <a:endParaRPr lang="pl-PL"/>
          </a:p>
        </p:txBody>
      </p:sp>
      <p:sp>
        <p:nvSpPr>
          <p:cNvPr id="41" name="Prostokąt 40"/>
          <p:cNvSpPr/>
          <p:nvPr/>
        </p:nvSpPr>
        <p:spPr>
          <a:xfrm>
            <a:off x="153717" y="25833"/>
            <a:ext cx="6015307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 smtClean="0">
                <a:latin typeface="+mn-lt"/>
                <a:ea typeface="+mj-ea"/>
                <a:cs typeface="+mj-cs"/>
              </a:rPr>
              <a:t>Kwantyzacja nierównomierna</a:t>
            </a:r>
          </a:p>
        </p:txBody>
      </p:sp>
      <p:sp>
        <p:nvSpPr>
          <p:cNvPr id="42" name="Prostokąt 41"/>
          <p:cNvSpPr/>
          <p:nvPr/>
        </p:nvSpPr>
        <p:spPr>
          <a:xfrm>
            <a:off x="80323" y="608668"/>
            <a:ext cx="28023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dirty="0" smtClean="0">
                <a:solidFill>
                  <a:srgbClr val="003399"/>
                </a:solidFill>
                <a:latin typeface="+mn-lt"/>
              </a:rPr>
              <a:t>Zysk kompresji</a:t>
            </a:r>
            <a:endParaRPr lang="pl-PL" sz="3000" i="1" dirty="0">
              <a:solidFill>
                <a:srgbClr val="003399"/>
              </a:solidFill>
              <a:latin typeface="+mj-lt"/>
            </a:endParaRPr>
          </a:p>
        </p:txBody>
      </p:sp>
      <p:grpSp>
        <p:nvGrpSpPr>
          <p:cNvPr id="28" name="Grupa 27"/>
          <p:cNvGrpSpPr/>
          <p:nvPr/>
        </p:nvGrpSpPr>
        <p:grpSpPr>
          <a:xfrm>
            <a:off x="1825953" y="915408"/>
            <a:ext cx="5184447" cy="4063933"/>
            <a:chOff x="1825953" y="915408"/>
            <a:chExt cx="5184447" cy="4063933"/>
          </a:xfrm>
        </p:grpSpPr>
        <p:grpSp>
          <p:nvGrpSpPr>
            <p:cNvPr id="27" name="Grupa 26"/>
            <p:cNvGrpSpPr/>
            <p:nvPr/>
          </p:nvGrpSpPr>
          <p:grpSpPr>
            <a:xfrm>
              <a:off x="2447166" y="915408"/>
              <a:ext cx="4563234" cy="4063933"/>
              <a:chOff x="1392672" y="1315611"/>
              <a:chExt cx="4563234" cy="4063933"/>
            </a:xfrm>
          </p:grpSpPr>
          <p:grpSp>
            <p:nvGrpSpPr>
              <p:cNvPr id="13" name="Grupa 12"/>
              <p:cNvGrpSpPr/>
              <p:nvPr/>
            </p:nvGrpSpPr>
            <p:grpSpPr>
              <a:xfrm>
                <a:off x="2650402" y="1315611"/>
                <a:ext cx="3305504" cy="3240583"/>
                <a:chOff x="2393227" y="1629936"/>
                <a:chExt cx="3305504" cy="3240583"/>
              </a:xfrm>
            </p:grpSpPr>
            <p:sp>
              <p:nvSpPr>
                <p:cNvPr id="45" name="Line 5"/>
                <p:cNvSpPr>
                  <a:spLocks noChangeShapeType="1"/>
                </p:cNvSpPr>
                <p:nvPr/>
              </p:nvSpPr>
              <p:spPr bwMode="auto">
                <a:xfrm>
                  <a:off x="2425409" y="4483328"/>
                  <a:ext cx="311677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6" name="Line 7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1384280" y="3292991"/>
                  <a:ext cx="2990047" cy="451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7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5384406" y="4113996"/>
                  <a:ext cx="314325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800" b="0" i="1" dirty="0" smtClean="0"/>
                    <a:t>x</a:t>
                  </a:r>
                  <a:endParaRPr lang="pl-PL" sz="1800" b="0" i="1" dirty="0"/>
                </a:p>
              </p:txBody>
            </p:sp>
            <p:sp>
              <p:nvSpPr>
                <p:cNvPr id="49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2424985" y="1629936"/>
                  <a:ext cx="314325" cy="36933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800" b="0" i="1" dirty="0"/>
                    <a:t>y</a:t>
                  </a:r>
                </a:p>
              </p:txBody>
            </p:sp>
            <p:sp>
              <p:nvSpPr>
                <p:cNvPr id="51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5043214" y="4470409"/>
                  <a:ext cx="314325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2000" b="0" dirty="0"/>
                    <a:t>1</a:t>
                  </a:r>
                </a:p>
              </p:txBody>
            </p:sp>
            <p:cxnSp>
              <p:nvCxnSpPr>
                <p:cNvPr id="54" name="Łącznik prosty 53"/>
                <p:cNvCxnSpPr/>
                <p:nvPr/>
              </p:nvCxnSpPr>
              <p:spPr bwMode="auto">
                <a:xfrm>
                  <a:off x="5200376" y="2116004"/>
                  <a:ext cx="1" cy="2367324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5" name="Łącznik prosty 54"/>
                <p:cNvCxnSpPr/>
                <p:nvPr/>
              </p:nvCxnSpPr>
              <p:spPr bwMode="auto">
                <a:xfrm flipH="1">
                  <a:off x="2877044" y="2116004"/>
                  <a:ext cx="2337867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56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2393227" y="1899077"/>
                  <a:ext cx="314325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2000" b="0" dirty="0"/>
                    <a:t>1</a:t>
                  </a:r>
                </a:p>
              </p:txBody>
            </p:sp>
          </p:grpSp>
          <p:cxnSp>
            <p:nvCxnSpPr>
              <p:cNvPr id="18" name="Łącznik prosty 17"/>
              <p:cNvCxnSpPr/>
              <p:nvPr/>
            </p:nvCxnSpPr>
            <p:spPr bwMode="auto">
              <a:xfrm flipV="1">
                <a:off x="2946352" y="3418710"/>
                <a:ext cx="2853011" cy="13187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3399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Łącznik prosty 68"/>
              <p:cNvCxnSpPr/>
              <p:nvPr/>
            </p:nvCxnSpPr>
            <p:spPr bwMode="auto">
              <a:xfrm flipV="1">
                <a:off x="2946352" y="2329401"/>
                <a:ext cx="2853011" cy="13187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3399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0" name="Łącznik prosty 69"/>
              <p:cNvCxnSpPr/>
              <p:nvPr/>
            </p:nvCxnSpPr>
            <p:spPr bwMode="auto">
              <a:xfrm flipV="1">
                <a:off x="2946352" y="3781813"/>
                <a:ext cx="2853011" cy="13187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3399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1" name="Łącznik prosty 70"/>
              <p:cNvCxnSpPr/>
              <p:nvPr/>
            </p:nvCxnSpPr>
            <p:spPr bwMode="auto">
              <a:xfrm flipV="1">
                <a:off x="2946352" y="3055607"/>
                <a:ext cx="2853011" cy="13187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3399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2" name="Łącznik prosty 71"/>
              <p:cNvCxnSpPr/>
              <p:nvPr/>
            </p:nvCxnSpPr>
            <p:spPr bwMode="auto">
              <a:xfrm flipV="1">
                <a:off x="2946352" y="2692504"/>
                <a:ext cx="2853011" cy="13187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3399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" name="Łącznik prosty 20"/>
              <p:cNvCxnSpPr/>
              <p:nvPr/>
            </p:nvCxnSpPr>
            <p:spPr bwMode="auto">
              <a:xfrm flipV="1">
                <a:off x="3134219" y="2329401"/>
                <a:ext cx="713881" cy="1826683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" name="Łącznik prosty 22"/>
              <p:cNvCxnSpPr/>
              <p:nvPr/>
            </p:nvCxnSpPr>
            <p:spPr bwMode="auto">
              <a:xfrm flipV="1">
                <a:off x="3848100" y="1801679"/>
                <a:ext cx="1609451" cy="527722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CC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7" name="Łącznik prosty 76"/>
              <p:cNvCxnSpPr/>
              <p:nvPr/>
            </p:nvCxnSpPr>
            <p:spPr bwMode="auto">
              <a:xfrm flipV="1">
                <a:off x="2946352" y="2058946"/>
                <a:ext cx="2853011" cy="13187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3399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Łącznik prosty 24"/>
              <p:cNvCxnSpPr/>
              <p:nvPr/>
            </p:nvCxnSpPr>
            <p:spPr bwMode="auto">
              <a:xfrm flipH="1">
                <a:off x="3264584" y="1405652"/>
                <a:ext cx="19050" cy="3070295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0" name="Łącznik prosty 79"/>
              <p:cNvCxnSpPr/>
              <p:nvPr/>
            </p:nvCxnSpPr>
            <p:spPr bwMode="auto">
              <a:xfrm flipH="1">
                <a:off x="3419664" y="1405652"/>
                <a:ext cx="19050" cy="3070295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1" name="Łącznik prosty 80"/>
              <p:cNvCxnSpPr/>
              <p:nvPr/>
            </p:nvCxnSpPr>
            <p:spPr bwMode="auto">
              <a:xfrm flipH="1">
                <a:off x="3558170" y="1405652"/>
                <a:ext cx="19050" cy="3070295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2" name="Łącznik prosty 81"/>
              <p:cNvCxnSpPr/>
              <p:nvPr/>
            </p:nvCxnSpPr>
            <p:spPr bwMode="auto">
              <a:xfrm flipH="1">
                <a:off x="3684085" y="1405652"/>
                <a:ext cx="19050" cy="3070295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3" name="Łącznik prosty 82"/>
              <p:cNvCxnSpPr/>
              <p:nvPr/>
            </p:nvCxnSpPr>
            <p:spPr bwMode="auto">
              <a:xfrm flipH="1">
                <a:off x="3826792" y="1405652"/>
                <a:ext cx="19050" cy="3070295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4" name="Łącznik prosty 83"/>
              <p:cNvCxnSpPr/>
              <p:nvPr/>
            </p:nvCxnSpPr>
            <p:spPr bwMode="auto">
              <a:xfrm flipH="1">
                <a:off x="4608274" y="1405652"/>
                <a:ext cx="19050" cy="3070295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5" name="Text Box 51"/>
              <p:cNvSpPr txBox="1">
                <a:spLocks noChangeArrowheads="1"/>
              </p:cNvSpPr>
              <p:nvPr/>
            </p:nvSpPr>
            <p:spPr bwMode="auto">
              <a:xfrm>
                <a:off x="1392672" y="2582427"/>
                <a:ext cx="1508753" cy="64633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800" b="0" dirty="0">
                    <a:latin typeface="+mj-lt"/>
                  </a:rPr>
                  <a:t>k</a:t>
                </a:r>
                <a:r>
                  <a:rPr lang="pl-PL" sz="1800" b="0" dirty="0" smtClean="0">
                    <a:latin typeface="+mj-lt"/>
                  </a:rPr>
                  <a:t>wantyzacja równomierna</a:t>
                </a:r>
                <a:endParaRPr lang="pl-PL" sz="1800" b="0" dirty="0">
                  <a:latin typeface="+mj-lt"/>
                </a:endParaRPr>
              </a:p>
            </p:txBody>
          </p:sp>
          <p:sp>
            <p:nvSpPr>
              <p:cNvPr id="86" name="Text Box 51"/>
              <p:cNvSpPr txBox="1">
                <a:spLocks noChangeArrowheads="1"/>
              </p:cNvSpPr>
              <p:nvPr/>
            </p:nvSpPr>
            <p:spPr bwMode="auto">
              <a:xfrm>
                <a:off x="3491159" y="4733213"/>
                <a:ext cx="1743133" cy="64633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800" b="0" dirty="0">
                    <a:latin typeface="+mj-lt"/>
                  </a:rPr>
                  <a:t>k</a:t>
                </a:r>
                <a:r>
                  <a:rPr lang="pl-PL" sz="1800" b="0" dirty="0" smtClean="0">
                    <a:latin typeface="+mj-lt"/>
                  </a:rPr>
                  <a:t>wantyzacja nierównomierna</a:t>
                </a:r>
                <a:endParaRPr lang="pl-PL" sz="1800" b="0" dirty="0">
                  <a:latin typeface="+mj-lt"/>
                </a:endParaRPr>
              </a:p>
            </p:txBody>
          </p:sp>
          <p:sp>
            <p:nvSpPr>
              <p:cNvPr id="88" name="Text Box 51"/>
              <p:cNvSpPr txBox="1">
                <a:spLocks noChangeArrowheads="1"/>
              </p:cNvSpPr>
              <p:nvPr/>
            </p:nvSpPr>
            <p:spPr bwMode="auto">
              <a:xfrm>
                <a:off x="2807564" y="4442011"/>
                <a:ext cx="1368820" cy="30777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400" b="0" dirty="0" smtClean="0">
                    <a:solidFill>
                      <a:srgbClr val="FF0000"/>
                    </a:solidFill>
                    <a:latin typeface="+mj-lt"/>
                  </a:rPr>
                  <a:t>sygnały słabe</a:t>
                </a:r>
                <a:endParaRPr lang="pl-PL" sz="1400" b="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89" name="Text Box 51"/>
              <p:cNvSpPr txBox="1">
                <a:spLocks noChangeArrowheads="1"/>
              </p:cNvSpPr>
              <p:nvPr/>
            </p:nvSpPr>
            <p:spPr bwMode="auto">
              <a:xfrm>
                <a:off x="4412492" y="4442011"/>
                <a:ext cx="1368820" cy="30777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400" b="0" dirty="0" smtClean="0">
                    <a:solidFill>
                      <a:srgbClr val="CC9900"/>
                    </a:solidFill>
                    <a:latin typeface="+mj-lt"/>
                  </a:rPr>
                  <a:t>sygnały silne</a:t>
                </a:r>
                <a:endParaRPr lang="pl-PL" sz="1400" b="0" dirty="0">
                  <a:solidFill>
                    <a:srgbClr val="CC9900"/>
                  </a:solidFill>
                  <a:latin typeface="+mj-lt"/>
                </a:endParaRPr>
              </a:p>
            </p:txBody>
          </p:sp>
        </p:grpSp>
        <p:sp>
          <p:nvSpPr>
            <p:cNvPr id="91" name="Text Box 51"/>
            <p:cNvSpPr txBox="1">
              <a:spLocks noChangeArrowheads="1"/>
            </p:cNvSpPr>
            <p:nvPr/>
          </p:nvSpPr>
          <p:spPr bwMode="auto">
            <a:xfrm>
              <a:off x="1825953" y="2841474"/>
              <a:ext cx="2136941" cy="5539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400" b="0" dirty="0">
                  <a:solidFill>
                    <a:srgbClr val="FF0000"/>
                  </a:solidFill>
                  <a:latin typeface="+mj-lt"/>
                </a:rPr>
                <a:t>k</a:t>
              </a:r>
              <a:r>
                <a:rPr lang="pl-PL" sz="1400" b="0" dirty="0" smtClean="0">
                  <a:solidFill>
                    <a:srgbClr val="FF0000"/>
                  </a:solidFill>
                  <a:latin typeface="+mj-lt"/>
                </a:rPr>
                <a:t>ompresja liniowa </a:t>
              </a:r>
              <a:r>
                <a:rPr lang="pl-PL" sz="1600" b="0" i="1" dirty="0">
                  <a:solidFill>
                    <a:srgbClr val="FF0000"/>
                  </a:solidFill>
                </a:rPr>
                <a:t>y = </a:t>
              </a:r>
              <a:r>
                <a:rPr lang="pl-PL" sz="1600" b="0" i="1" dirty="0" err="1">
                  <a:solidFill>
                    <a:srgbClr val="FF0000"/>
                  </a:solidFill>
                </a:rPr>
                <a:t>gx</a:t>
              </a:r>
              <a:r>
                <a:rPr lang="pl-PL" sz="1600" dirty="0">
                  <a:solidFill>
                    <a:srgbClr val="FF0000"/>
                  </a:solidFill>
                </a:rPr>
                <a:t> </a:t>
              </a:r>
              <a:r>
                <a:rPr lang="pl-PL" sz="1400" b="0" dirty="0" smtClean="0">
                  <a:solidFill>
                    <a:srgbClr val="FF0000"/>
                  </a:solidFill>
                  <a:latin typeface="+mj-lt"/>
                </a:rPr>
                <a:t/>
              </a:r>
              <a:br>
                <a:rPr lang="pl-PL" sz="1400" b="0" dirty="0" smtClean="0">
                  <a:solidFill>
                    <a:srgbClr val="FF0000"/>
                  </a:solidFill>
                  <a:latin typeface="+mj-lt"/>
                </a:rPr>
              </a:br>
              <a:r>
                <a:rPr lang="pl-PL" sz="1400" b="0" dirty="0" smtClean="0">
                  <a:solidFill>
                    <a:srgbClr val="FF0000"/>
                  </a:solidFill>
                  <a:latin typeface="+mj-lt"/>
                </a:rPr>
                <a:t>sygnały słabe</a:t>
              </a:r>
              <a:endParaRPr lang="pl-PL" sz="1400" b="0" dirty="0">
                <a:solidFill>
                  <a:srgbClr val="FF0000"/>
                </a:solidFill>
                <a:latin typeface="+mj-lt"/>
              </a:endParaRPr>
            </a:p>
          </p:txBody>
        </p:sp>
      </p:grpSp>
      <p:sp>
        <p:nvSpPr>
          <p:cNvPr id="93" name="Prostokąt 92"/>
          <p:cNvSpPr/>
          <p:nvPr/>
        </p:nvSpPr>
        <p:spPr>
          <a:xfrm>
            <a:off x="281106" y="5272049"/>
            <a:ext cx="870121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800" dirty="0" smtClean="0">
                <a:solidFill>
                  <a:srgbClr val="003399"/>
                </a:solidFill>
                <a:latin typeface="+mn-lt"/>
              </a:rPr>
              <a:t>Zysk kompresji</a:t>
            </a:r>
          </a:p>
          <a:p>
            <a:r>
              <a:rPr lang="pl-PL" sz="1800" dirty="0" smtClean="0">
                <a:latin typeface="+mn-lt"/>
              </a:rPr>
              <a:t>Kompresja liniowa </a:t>
            </a:r>
            <a:r>
              <a:rPr lang="pl-PL" sz="2000" i="1" dirty="0" smtClean="0">
                <a:latin typeface="+mj-lt"/>
              </a:rPr>
              <a:t>y</a:t>
            </a:r>
            <a:r>
              <a:rPr lang="pl-PL" sz="2000" dirty="0" smtClean="0">
                <a:latin typeface="+mj-lt"/>
              </a:rPr>
              <a:t> = </a:t>
            </a:r>
            <a:r>
              <a:rPr lang="pl-PL" sz="2000" i="1" dirty="0" err="1" smtClean="0">
                <a:latin typeface="+mj-lt"/>
              </a:rPr>
              <a:t>gx</a:t>
            </a:r>
            <a:r>
              <a:rPr lang="pl-PL" sz="2000" dirty="0" smtClean="0">
                <a:latin typeface="+mj-lt"/>
              </a:rPr>
              <a:t>, </a:t>
            </a:r>
            <a:r>
              <a:rPr lang="pl-PL" sz="2000" i="1" dirty="0" smtClean="0">
                <a:latin typeface="+mj-lt"/>
              </a:rPr>
              <a:t>g</a:t>
            </a:r>
            <a:r>
              <a:rPr lang="pl-PL" sz="2000" dirty="0" smtClean="0">
                <a:latin typeface="+mj-lt"/>
              </a:rPr>
              <a:t> &gt;&gt; 1 </a:t>
            </a:r>
            <a:r>
              <a:rPr lang="pl-PL" sz="1800" dirty="0" smtClean="0">
                <a:latin typeface="+mn-lt"/>
              </a:rPr>
              <a:t>powoduje </a:t>
            </a:r>
            <a:r>
              <a:rPr lang="pl-PL" sz="2000" i="1" dirty="0" smtClean="0">
                <a:latin typeface="+mj-lt"/>
              </a:rPr>
              <a:t>g</a:t>
            </a:r>
            <a:r>
              <a:rPr lang="pl-PL" sz="1800" dirty="0" smtClean="0">
                <a:latin typeface="+mn-lt"/>
              </a:rPr>
              <a:t>-krotne zawężenie przedziałów</a:t>
            </a:r>
            <a:br>
              <a:rPr lang="pl-PL" sz="1800" dirty="0" smtClean="0">
                <a:latin typeface="+mn-lt"/>
              </a:rPr>
            </a:br>
            <a:r>
              <a:rPr lang="pl-PL" sz="1800" dirty="0" smtClean="0">
                <a:latin typeface="+mn-lt"/>
              </a:rPr>
              <a:t>kwantyzacji sygnałów słabych, a więc </a:t>
            </a:r>
            <a:r>
              <a:rPr lang="pl-PL" sz="2000" i="1" dirty="0">
                <a:latin typeface="+mj-lt"/>
              </a:rPr>
              <a:t>g</a:t>
            </a:r>
            <a:r>
              <a:rPr lang="pl-PL" sz="1800" dirty="0" smtClean="0">
                <a:latin typeface="+mn-lt"/>
              </a:rPr>
              <a:t>-krotne zwiększenie ich liczby </a:t>
            </a:r>
            <a:r>
              <a:rPr lang="pl-PL" sz="2000" i="1" dirty="0" smtClean="0">
                <a:latin typeface="+mj-lt"/>
              </a:rPr>
              <a:t>L </a:t>
            </a:r>
            <a:r>
              <a:rPr lang="pl-PL" sz="2000" i="1" dirty="0" smtClean="0">
                <a:latin typeface="+mj-lt"/>
                <a:cs typeface="Times New Roman" panose="02020603050405020304" pitchFamily="18" charset="0"/>
              </a:rPr>
              <a:t>→</a:t>
            </a:r>
            <a:r>
              <a:rPr lang="pl-PL" sz="2000" i="1" dirty="0" err="1" smtClean="0">
                <a:latin typeface="+mj-lt"/>
                <a:cs typeface="Times New Roman" panose="02020603050405020304" pitchFamily="18" charset="0"/>
              </a:rPr>
              <a:t>gL</a:t>
            </a:r>
            <a:r>
              <a:rPr lang="pl-PL" sz="1800" dirty="0" smtClean="0">
                <a:cs typeface="Times New Roman" panose="02020603050405020304" pitchFamily="18" charset="0"/>
              </a:rPr>
              <a:t>.</a:t>
            </a:r>
            <a:r>
              <a:rPr lang="pl-PL" sz="1800" dirty="0" smtClean="0">
                <a:latin typeface="+mn-lt"/>
              </a:rPr>
              <a:t> </a:t>
            </a:r>
            <a:endParaRPr lang="pl-PL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500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3" name="Text Box 53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pSp>
        <p:nvGrpSpPr>
          <p:cNvPr id="11" name="Grupa 10"/>
          <p:cNvGrpSpPr/>
          <p:nvPr/>
        </p:nvGrpSpPr>
        <p:grpSpPr>
          <a:xfrm>
            <a:off x="80323" y="3224720"/>
            <a:ext cx="6568868" cy="3438525"/>
            <a:chOff x="1978829" y="1616869"/>
            <a:chExt cx="6377782" cy="3438525"/>
          </a:xfrm>
        </p:grpSpPr>
        <p:grpSp>
          <p:nvGrpSpPr>
            <p:cNvPr id="3" name="Grupa 2"/>
            <p:cNvGrpSpPr/>
            <p:nvPr/>
          </p:nvGrpSpPr>
          <p:grpSpPr>
            <a:xfrm>
              <a:off x="1978829" y="1616869"/>
              <a:ext cx="4734316" cy="3438525"/>
              <a:chOff x="2428875" y="2046288"/>
              <a:chExt cx="4734316" cy="3438525"/>
            </a:xfrm>
          </p:grpSpPr>
          <p:sp>
            <p:nvSpPr>
              <p:cNvPr id="92165" name="Line 5"/>
              <p:cNvSpPr>
                <a:spLocks noChangeShapeType="1"/>
              </p:cNvSpPr>
              <p:nvPr/>
            </p:nvSpPr>
            <p:spPr bwMode="auto">
              <a:xfrm>
                <a:off x="2428875" y="4962525"/>
                <a:ext cx="3810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166" name="Line 6"/>
              <p:cNvSpPr>
                <a:spLocks noChangeShapeType="1"/>
              </p:cNvSpPr>
              <p:nvPr/>
            </p:nvSpPr>
            <p:spPr bwMode="auto">
              <a:xfrm rot="16200000">
                <a:off x="1204119" y="3764757"/>
                <a:ext cx="3438525" cy="158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167" name="Line 7"/>
              <p:cNvSpPr>
                <a:spLocks noChangeShapeType="1"/>
              </p:cNvSpPr>
              <p:nvPr/>
            </p:nvSpPr>
            <p:spPr bwMode="auto">
              <a:xfrm flipV="1">
                <a:off x="2921000" y="2085975"/>
                <a:ext cx="3060700" cy="314325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170" name="Line 10"/>
              <p:cNvSpPr>
                <a:spLocks noChangeShapeType="1"/>
              </p:cNvSpPr>
              <p:nvPr/>
            </p:nvSpPr>
            <p:spPr bwMode="auto">
              <a:xfrm flipV="1">
                <a:off x="2867025" y="4379913"/>
                <a:ext cx="114300" cy="158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171" name="Line 11"/>
              <p:cNvSpPr>
                <a:spLocks noChangeShapeType="1"/>
              </p:cNvSpPr>
              <p:nvPr/>
            </p:nvSpPr>
            <p:spPr bwMode="auto">
              <a:xfrm flipV="1">
                <a:off x="2857500" y="3817938"/>
                <a:ext cx="114300" cy="158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173" name="Line 13"/>
              <p:cNvSpPr>
                <a:spLocks noChangeShapeType="1"/>
              </p:cNvSpPr>
              <p:nvPr/>
            </p:nvSpPr>
            <p:spPr bwMode="auto">
              <a:xfrm>
                <a:off x="2867025" y="3267075"/>
                <a:ext cx="1143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182" name="Line 22"/>
              <p:cNvSpPr>
                <a:spLocks noChangeShapeType="1"/>
              </p:cNvSpPr>
              <p:nvPr/>
            </p:nvSpPr>
            <p:spPr bwMode="auto">
              <a:xfrm>
                <a:off x="2867025" y="2673350"/>
                <a:ext cx="1143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183" name="Text Box 23"/>
              <p:cNvSpPr txBox="1">
                <a:spLocks noChangeArrowheads="1"/>
              </p:cNvSpPr>
              <p:nvPr/>
            </p:nvSpPr>
            <p:spPr bwMode="auto">
              <a:xfrm>
                <a:off x="2514600" y="4210050"/>
                <a:ext cx="55245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400" b="0" dirty="0"/>
                  <a:t>10</a:t>
                </a:r>
              </a:p>
            </p:txBody>
          </p:sp>
          <p:sp>
            <p:nvSpPr>
              <p:cNvPr id="92184" name="Text Box 24"/>
              <p:cNvSpPr txBox="1">
                <a:spLocks noChangeArrowheads="1"/>
              </p:cNvSpPr>
              <p:nvPr/>
            </p:nvSpPr>
            <p:spPr bwMode="auto">
              <a:xfrm>
                <a:off x="2514600" y="3657600"/>
                <a:ext cx="55245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400" b="0" dirty="0"/>
                  <a:t>20</a:t>
                </a:r>
              </a:p>
            </p:txBody>
          </p:sp>
          <p:sp>
            <p:nvSpPr>
              <p:cNvPr id="92185" name="Text Box 25"/>
              <p:cNvSpPr txBox="1">
                <a:spLocks noChangeArrowheads="1"/>
              </p:cNvSpPr>
              <p:nvPr/>
            </p:nvSpPr>
            <p:spPr bwMode="auto">
              <a:xfrm>
                <a:off x="2514600" y="3095625"/>
                <a:ext cx="55245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400" b="0" dirty="0"/>
                  <a:t>30</a:t>
                </a:r>
              </a:p>
            </p:txBody>
          </p:sp>
          <p:sp>
            <p:nvSpPr>
              <p:cNvPr id="92186" name="Text Box 26"/>
              <p:cNvSpPr txBox="1">
                <a:spLocks noChangeArrowheads="1"/>
              </p:cNvSpPr>
              <p:nvPr/>
            </p:nvSpPr>
            <p:spPr bwMode="auto">
              <a:xfrm>
                <a:off x="2514600" y="2495550"/>
                <a:ext cx="55245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400" b="0" dirty="0"/>
                  <a:t>40</a:t>
                </a:r>
              </a:p>
            </p:txBody>
          </p:sp>
          <p:sp>
            <p:nvSpPr>
              <p:cNvPr id="92189" name="Line 29"/>
              <p:cNvSpPr>
                <a:spLocks noChangeShapeType="1"/>
              </p:cNvSpPr>
              <p:nvPr/>
            </p:nvSpPr>
            <p:spPr bwMode="auto">
              <a:xfrm flipV="1">
                <a:off x="3473450" y="4894263"/>
                <a:ext cx="4763" cy="1333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190" name="Line 30"/>
              <p:cNvSpPr>
                <a:spLocks noChangeShapeType="1"/>
              </p:cNvSpPr>
              <p:nvPr/>
            </p:nvSpPr>
            <p:spPr bwMode="auto">
              <a:xfrm flipV="1">
                <a:off x="4033838" y="4894263"/>
                <a:ext cx="4762" cy="1333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191" name="Line 31"/>
              <p:cNvSpPr>
                <a:spLocks noChangeShapeType="1"/>
              </p:cNvSpPr>
              <p:nvPr/>
            </p:nvSpPr>
            <p:spPr bwMode="auto">
              <a:xfrm flipV="1">
                <a:off x="4622800" y="4894263"/>
                <a:ext cx="4763" cy="1333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192" name="Line 32"/>
              <p:cNvSpPr>
                <a:spLocks noChangeShapeType="1"/>
              </p:cNvSpPr>
              <p:nvPr/>
            </p:nvSpPr>
            <p:spPr bwMode="auto">
              <a:xfrm flipV="1">
                <a:off x="5213350" y="4894263"/>
                <a:ext cx="4763" cy="1333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193" name="Line 33"/>
              <p:cNvSpPr>
                <a:spLocks noChangeShapeType="1"/>
              </p:cNvSpPr>
              <p:nvPr/>
            </p:nvSpPr>
            <p:spPr bwMode="auto">
              <a:xfrm flipV="1">
                <a:off x="5808663" y="4894263"/>
                <a:ext cx="4762" cy="1333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195" name="Text Box 35"/>
              <p:cNvSpPr txBox="1">
                <a:spLocks noChangeArrowheads="1"/>
              </p:cNvSpPr>
              <p:nvPr/>
            </p:nvSpPr>
            <p:spPr bwMode="auto">
              <a:xfrm>
                <a:off x="5681663" y="5019675"/>
                <a:ext cx="55245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400" b="0" dirty="0"/>
                  <a:t>0</a:t>
                </a:r>
              </a:p>
            </p:txBody>
          </p:sp>
          <p:sp>
            <p:nvSpPr>
              <p:cNvPr id="92196" name="Text Box 36"/>
              <p:cNvSpPr txBox="1">
                <a:spLocks noChangeArrowheads="1"/>
              </p:cNvSpPr>
              <p:nvPr/>
            </p:nvSpPr>
            <p:spPr bwMode="auto">
              <a:xfrm>
                <a:off x="4981575" y="5018088"/>
                <a:ext cx="500063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400" dirty="0"/>
                  <a:t>-</a:t>
                </a:r>
                <a:r>
                  <a:rPr lang="pl-PL" sz="1400" b="0" dirty="0"/>
                  <a:t>10</a:t>
                </a:r>
              </a:p>
            </p:txBody>
          </p:sp>
          <p:sp>
            <p:nvSpPr>
              <p:cNvPr id="92197" name="Text Box 37"/>
              <p:cNvSpPr txBox="1">
                <a:spLocks noChangeArrowheads="1"/>
              </p:cNvSpPr>
              <p:nvPr/>
            </p:nvSpPr>
            <p:spPr bwMode="auto">
              <a:xfrm>
                <a:off x="4376738" y="5018088"/>
                <a:ext cx="500062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400" dirty="0"/>
                  <a:t>-</a:t>
                </a:r>
                <a:r>
                  <a:rPr lang="pl-PL" sz="1400" b="0" dirty="0"/>
                  <a:t>20</a:t>
                </a:r>
              </a:p>
            </p:txBody>
          </p:sp>
          <p:sp>
            <p:nvSpPr>
              <p:cNvPr id="92198" name="Text Box 38"/>
              <p:cNvSpPr txBox="1">
                <a:spLocks noChangeArrowheads="1"/>
              </p:cNvSpPr>
              <p:nvPr/>
            </p:nvSpPr>
            <p:spPr bwMode="auto">
              <a:xfrm>
                <a:off x="3783013" y="5018088"/>
                <a:ext cx="500062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400" dirty="0"/>
                  <a:t>-</a:t>
                </a:r>
                <a:r>
                  <a:rPr lang="pl-PL" sz="1400" b="0" dirty="0"/>
                  <a:t>30</a:t>
                </a:r>
              </a:p>
            </p:txBody>
          </p:sp>
          <p:sp>
            <p:nvSpPr>
              <p:cNvPr id="92199" name="Text Box 39"/>
              <p:cNvSpPr txBox="1">
                <a:spLocks noChangeArrowheads="1"/>
              </p:cNvSpPr>
              <p:nvPr/>
            </p:nvSpPr>
            <p:spPr bwMode="auto">
              <a:xfrm>
                <a:off x="3227388" y="5018088"/>
                <a:ext cx="500062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400" dirty="0"/>
                  <a:t>-</a:t>
                </a:r>
                <a:r>
                  <a:rPr lang="pl-PL" sz="1400" b="0" dirty="0"/>
                  <a:t>40</a:t>
                </a:r>
              </a:p>
            </p:txBody>
          </p:sp>
          <p:sp>
            <p:nvSpPr>
              <p:cNvPr id="92200" name="Text Box 40"/>
              <p:cNvSpPr txBox="1">
                <a:spLocks noChangeArrowheads="1"/>
              </p:cNvSpPr>
              <p:nvPr/>
            </p:nvSpPr>
            <p:spPr bwMode="auto">
              <a:xfrm>
                <a:off x="2520950" y="5018088"/>
                <a:ext cx="500063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400" dirty="0"/>
                  <a:t>-</a:t>
                </a:r>
                <a:r>
                  <a:rPr lang="pl-PL" sz="1400" b="0" dirty="0"/>
                  <a:t>50</a:t>
                </a:r>
              </a:p>
            </p:txBody>
          </p:sp>
          <p:sp>
            <p:nvSpPr>
              <p:cNvPr id="92202" name="Line 42"/>
              <p:cNvSpPr>
                <a:spLocks noChangeShapeType="1"/>
              </p:cNvSpPr>
              <p:nvPr/>
            </p:nvSpPr>
            <p:spPr bwMode="auto">
              <a:xfrm flipV="1">
                <a:off x="3324409" y="3136277"/>
                <a:ext cx="2541587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203" name="Line 43"/>
              <p:cNvSpPr>
                <a:spLocks noChangeShapeType="1"/>
              </p:cNvSpPr>
              <p:nvPr/>
            </p:nvSpPr>
            <p:spPr bwMode="auto">
              <a:xfrm flipV="1">
                <a:off x="2921001" y="3136277"/>
                <a:ext cx="403408" cy="54037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204" name="Line 44"/>
              <p:cNvSpPr>
                <a:spLocks noChangeShapeType="1"/>
              </p:cNvSpPr>
              <p:nvPr/>
            </p:nvSpPr>
            <p:spPr bwMode="auto">
              <a:xfrm flipV="1">
                <a:off x="3199606" y="3320105"/>
                <a:ext cx="0" cy="16192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92206" name="Object 4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61073598"/>
                  </p:ext>
                </p:extLst>
              </p:nvPr>
            </p:nvGraphicFramePr>
            <p:xfrm>
              <a:off x="5988050" y="5027613"/>
              <a:ext cx="719138" cy="3794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8601" name="Equation" r:id="rId3" imgW="482400" imgH="253800" progId="Equation.DSMT4">
                      <p:embed/>
                    </p:oleObj>
                  </mc:Choice>
                  <mc:Fallback>
                    <p:oleObj name="Equation" r:id="rId3" imgW="482400" imgH="253800" progId="Equation.DSMT4">
                      <p:embed/>
                      <p:pic>
                        <p:nvPicPr>
                          <p:cNvPr id="0" name="Picture 4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88050" y="5027613"/>
                            <a:ext cx="719138" cy="37941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2209" name="Text Box 49"/>
              <p:cNvSpPr txBox="1">
                <a:spLocks noChangeArrowheads="1"/>
              </p:cNvSpPr>
              <p:nvPr/>
            </p:nvSpPr>
            <p:spPr bwMode="auto">
              <a:xfrm>
                <a:off x="5213350" y="3124200"/>
                <a:ext cx="16827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pl-PL"/>
              </a:p>
            </p:txBody>
          </p:sp>
          <p:sp>
            <p:nvSpPr>
              <p:cNvPr id="92210" name="Text Box 50"/>
              <p:cNvSpPr txBox="1">
                <a:spLocks noChangeArrowheads="1"/>
              </p:cNvSpPr>
              <p:nvPr/>
            </p:nvSpPr>
            <p:spPr bwMode="auto">
              <a:xfrm>
                <a:off x="5074052" y="3138716"/>
                <a:ext cx="2089139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800" b="0" dirty="0">
                    <a:latin typeface="+mj-lt"/>
                  </a:rPr>
                  <a:t>Kompresja typu </a:t>
                </a:r>
                <a:r>
                  <a:rPr lang="pl-PL" sz="1800" b="0" i="1" dirty="0">
                    <a:latin typeface="+mj-lt"/>
                  </a:rPr>
                  <a:t>A</a:t>
                </a:r>
              </a:p>
            </p:txBody>
          </p:sp>
          <p:sp>
            <p:nvSpPr>
              <p:cNvPr id="92211" name="Text Box 51"/>
              <p:cNvSpPr txBox="1">
                <a:spLocks noChangeArrowheads="1"/>
              </p:cNvSpPr>
              <p:nvPr/>
            </p:nvSpPr>
            <p:spPr bwMode="auto">
              <a:xfrm>
                <a:off x="4981575" y="2213613"/>
                <a:ext cx="1873250" cy="64633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800" b="0" dirty="0" smtClean="0">
                    <a:latin typeface="+mj-lt"/>
                  </a:rPr>
                  <a:t>Kwantyzacja równomierna</a:t>
                </a:r>
                <a:endParaRPr lang="pl-PL" sz="1800" b="0" dirty="0">
                  <a:latin typeface="+mj-lt"/>
                </a:endParaRPr>
              </a:p>
            </p:txBody>
          </p:sp>
          <p:sp>
            <p:nvSpPr>
              <p:cNvPr id="92212" name="Text Box 52"/>
              <p:cNvSpPr txBox="1">
                <a:spLocks noChangeArrowheads="1"/>
              </p:cNvSpPr>
              <p:nvPr/>
            </p:nvSpPr>
            <p:spPr bwMode="auto">
              <a:xfrm>
                <a:off x="3227388" y="3725955"/>
                <a:ext cx="2670969" cy="33855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600" b="0" dirty="0">
                    <a:latin typeface="+mj-lt"/>
                  </a:rPr>
                  <a:t>Zysk kompresji </a:t>
                </a:r>
                <a:r>
                  <a:rPr lang="pl-PL" sz="1600" b="0" i="1" dirty="0" smtClean="0">
                    <a:latin typeface="+mj-lt"/>
                  </a:rPr>
                  <a:t>g </a:t>
                </a:r>
                <a:r>
                  <a:rPr lang="pl-PL" sz="1600" b="0" dirty="0" smtClean="0">
                    <a:latin typeface="+mj-lt"/>
                  </a:rPr>
                  <a:t>= 25[</a:t>
                </a:r>
                <a:r>
                  <a:rPr lang="pl-PL" sz="1600" b="0" dirty="0" err="1" smtClean="0">
                    <a:latin typeface="+mj-lt"/>
                  </a:rPr>
                  <a:t>dB</a:t>
                </a:r>
                <a:r>
                  <a:rPr lang="pl-PL" sz="1600" b="0" dirty="0">
                    <a:latin typeface="+mj-lt"/>
                  </a:rPr>
                  <a:t>]</a:t>
                </a:r>
              </a:p>
            </p:txBody>
          </p:sp>
          <p:sp>
            <p:nvSpPr>
              <p:cNvPr id="2" name="pole tekstowe 1"/>
              <p:cNvSpPr txBox="1"/>
              <p:nvPr/>
            </p:nvSpPr>
            <p:spPr>
              <a:xfrm>
                <a:off x="3056028" y="2088923"/>
                <a:ext cx="106952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l-PL" sz="1800" b="0" i="1" dirty="0" smtClean="0"/>
                  <a:t>SQR</a:t>
                </a:r>
                <a:r>
                  <a:rPr lang="pl-PL" sz="1800" b="0" dirty="0" smtClean="0"/>
                  <a:t>[</a:t>
                </a:r>
                <a:r>
                  <a:rPr lang="pl-PL" sz="1800" b="0" dirty="0" err="1" smtClean="0"/>
                  <a:t>dB</a:t>
                </a:r>
                <a:r>
                  <a:rPr lang="pl-PL" sz="1800" b="0" dirty="0" smtClean="0"/>
                  <a:t>]</a:t>
                </a:r>
                <a:endParaRPr lang="pl-PL" sz="1800" b="0" dirty="0"/>
              </a:p>
            </p:txBody>
          </p:sp>
          <p:sp>
            <p:nvSpPr>
              <p:cNvPr id="36" name="pole tekstowe 35"/>
              <p:cNvSpPr txBox="1"/>
              <p:nvPr/>
            </p:nvSpPr>
            <p:spPr>
              <a:xfrm>
                <a:off x="5918383" y="5065712"/>
                <a:ext cx="104103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l-PL" sz="1800" b="0" i="1" dirty="0"/>
                  <a:t>P</a:t>
                </a:r>
                <a:r>
                  <a:rPr lang="pl-PL" sz="1800" b="0" dirty="0" smtClean="0"/>
                  <a:t>[</a:t>
                </a:r>
                <a:r>
                  <a:rPr lang="pl-PL" sz="1800" b="0" dirty="0" err="1" smtClean="0"/>
                  <a:t>dB</a:t>
                </a:r>
                <a:r>
                  <a:rPr lang="pl-PL" sz="1800" b="0" dirty="0" smtClean="0"/>
                  <a:t>]</a:t>
                </a:r>
                <a:endParaRPr lang="pl-PL" sz="1800" b="0" dirty="0"/>
              </a:p>
            </p:txBody>
          </p:sp>
        </p:grpSp>
        <p:graphicFrame>
          <p:nvGraphicFramePr>
            <p:cNvPr id="4" name="Obiek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85776033"/>
                </p:ext>
              </p:extLst>
            </p:nvPr>
          </p:nvGraphicFramePr>
          <p:xfrm>
            <a:off x="5999174" y="3135927"/>
            <a:ext cx="2357437" cy="1528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602" name="Równanie" r:id="rId5" imgW="1371600" imgH="888840" progId="Equation.3">
                    <p:embed/>
                  </p:oleObj>
                </mc:Choice>
                <mc:Fallback>
                  <p:oleObj name="Równanie" r:id="rId5" imgW="1371600" imgH="8888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999174" y="3135927"/>
                          <a:ext cx="2357437" cy="1528763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451E1-F9F0-4F04-87E6-0CCFA1B42761}" type="slidenum">
              <a:rPr lang="pl-PL" smtClean="0"/>
              <a:pPr/>
              <a:t>29</a:t>
            </a:fld>
            <a:endParaRPr lang="pl-PL"/>
          </a:p>
        </p:txBody>
      </p:sp>
      <p:sp>
        <p:nvSpPr>
          <p:cNvPr id="41" name="Prostokąt 40"/>
          <p:cNvSpPr/>
          <p:nvPr/>
        </p:nvSpPr>
        <p:spPr>
          <a:xfrm>
            <a:off x="153717" y="25833"/>
            <a:ext cx="2794507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 smtClean="0">
                <a:latin typeface="+mn-lt"/>
                <a:ea typeface="+mj-ea"/>
                <a:cs typeface="+mj-cs"/>
              </a:rPr>
              <a:t>Kompresja </a:t>
            </a:r>
            <a:r>
              <a:rPr kumimoji="1" lang="pl-PL" sz="3200" dirty="0">
                <a:latin typeface="+mn-lt"/>
                <a:ea typeface="+mj-ea"/>
                <a:cs typeface="+mj-cs"/>
              </a:rPr>
              <a:t>A</a:t>
            </a:r>
            <a:endParaRPr kumimoji="1" lang="pl-PL" sz="3200" dirty="0" smtClean="0">
              <a:latin typeface="+mn-lt"/>
              <a:ea typeface="+mj-ea"/>
              <a:cs typeface="+mj-cs"/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80323" y="608668"/>
            <a:ext cx="82424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dirty="0" smtClean="0">
                <a:solidFill>
                  <a:srgbClr val="FF0000"/>
                </a:solidFill>
                <a:latin typeface="+mn-lt"/>
              </a:rPr>
              <a:t>Zależność </a:t>
            </a:r>
            <a:r>
              <a:rPr kumimoji="1" lang="pl-PL" sz="2800" i="1" dirty="0" smtClean="0">
                <a:solidFill>
                  <a:srgbClr val="FF0000"/>
                </a:solidFill>
                <a:latin typeface="+mj-lt"/>
              </a:rPr>
              <a:t>SQR</a:t>
            </a:r>
            <a:r>
              <a:rPr kumimoji="1" lang="pl-PL" sz="2800" dirty="0" smtClean="0">
                <a:solidFill>
                  <a:srgbClr val="FF0000"/>
                </a:solidFill>
                <a:latin typeface="+mn-lt"/>
              </a:rPr>
              <a:t> od mocy sygnału (kompresja A)</a:t>
            </a:r>
            <a:endParaRPr lang="pl-PL" sz="3000" i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8" name="Text Box 4"/>
          <p:cNvSpPr txBox="1">
            <a:spLocks noChangeArrowheads="1"/>
          </p:cNvSpPr>
          <p:nvPr/>
        </p:nvSpPr>
        <p:spPr bwMode="auto">
          <a:xfrm>
            <a:off x="153717" y="1170354"/>
            <a:ext cx="8858478" cy="1454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dirty="0" smtClean="0">
                <a:latin typeface="+mn-lt"/>
              </a:rPr>
              <a:t>Kwantyzacja słabych sygnałów jest równomierna, ale ze zwiększoną dokładnością.</a:t>
            </a:r>
            <a:r>
              <a:rPr lang="pl-PL" sz="1800" dirty="0">
                <a:latin typeface="+mn-lt"/>
              </a:rPr>
              <a:t> </a:t>
            </a:r>
            <a:r>
              <a:rPr lang="pl-PL" sz="1800" dirty="0" smtClean="0">
                <a:latin typeface="+mn-lt"/>
              </a:rPr>
              <a:t>Silne </a:t>
            </a:r>
            <a:r>
              <a:rPr lang="pl-PL" sz="1800" dirty="0">
                <a:latin typeface="+mn-lt"/>
              </a:rPr>
              <a:t>sygnały podlegają </a:t>
            </a:r>
            <a:r>
              <a:rPr lang="pl-PL" sz="1800" dirty="0" smtClean="0">
                <a:latin typeface="+mn-lt"/>
              </a:rPr>
              <a:t>natomiast kompresji logarytmicznej.</a:t>
            </a:r>
          </a:p>
          <a:p>
            <a:pPr>
              <a:spcBef>
                <a:spcPct val="50000"/>
              </a:spcBef>
            </a:pPr>
            <a:r>
              <a:rPr lang="pl-PL" sz="1800" dirty="0" smtClean="0">
                <a:solidFill>
                  <a:srgbClr val="FF0000"/>
                </a:solidFill>
                <a:latin typeface="+mn-lt"/>
              </a:rPr>
              <a:t>Na ile zostało spełnione żądanie, aby odstęp </a:t>
            </a:r>
            <a:r>
              <a:rPr lang="pl-PL" sz="1800" dirty="0">
                <a:solidFill>
                  <a:srgbClr val="FF0000"/>
                </a:solidFill>
                <a:latin typeface="+mn-lt"/>
              </a:rPr>
              <a:t>sygnał – szum kwantyzacji </a:t>
            </a:r>
            <a:r>
              <a:rPr lang="pl-PL" sz="2000" i="1" dirty="0">
                <a:solidFill>
                  <a:srgbClr val="FF0000"/>
                </a:solidFill>
                <a:latin typeface="+mj-lt"/>
              </a:rPr>
              <a:t>SQR</a:t>
            </a:r>
            <a:r>
              <a:rPr lang="pl-PL" sz="1800" dirty="0">
                <a:solidFill>
                  <a:srgbClr val="FF0000"/>
                </a:solidFill>
                <a:latin typeface="+mn-lt"/>
              </a:rPr>
              <a:t> nie </a:t>
            </a:r>
            <a:r>
              <a:rPr lang="pl-PL" sz="1800" dirty="0" smtClean="0">
                <a:solidFill>
                  <a:srgbClr val="FF0000"/>
                </a:solidFill>
                <a:latin typeface="+mn-lt"/>
              </a:rPr>
              <a:t>zależał od </a:t>
            </a:r>
            <a:r>
              <a:rPr lang="pl-PL" sz="1800" dirty="0">
                <a:solidFill>
                  <a:srgbClr val="FF0000"/>
                </a:solidFill>
                <a:latin typeface="+mn-lt"/>
              </a:rPr>
              <a:t>mocy </a:t>
            </a:r>
            <a:r>
              <a:rPr lang="pl-PL" sz="2000" i="1" dirty="0">
                <a:solidFill>
                  <a:srgbClr val="FF0000"/>
                </a:solidFill>
                <a:latin typeface="+mj-lt"/>
              </a:rPr>
              <a:t>P</a:t>
            </a:r>
            <a:r>
              <a:rPr lang="pl-PL" sz="1800" dirty="0">
                <a:solidFill>
                  <a:srgbClr val="FF0000"/>
                </a:solidFill>
                <a:latin typeface="+mn-lt"/>
              </a:rPr>
              <a:t> sygnału kwantowanego ? </a:t>
            </a:r>
            <a:endParaRPr lang="pl-PL" sz="2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4221307" y="2962815"/>
            <a:ext cx="48557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>
                <a:latin typeface="+mn-lt"/>
              </a:rPr>
              <a:t>Kompresja zapewnia </a:t>
            </a:r>
            <a:r>
              <a:rPr lang="pl-PL" sz="1800" i="1" dirty="0" smtClean="0">
                <a:latin typeface="+mj-lt"/>
              </a:rPr>
              <a:t>SQR = </a:t>
            </a:r>
            <a:r>
              <a:rPr lang="pl-PL" sz="1800" i="1" dirty="0" err="1" smtClean="0">
                <a:latin typeface="+mj-lt"/>
              </a:rPr>
              <a:t>const</a:t>
            </a:r>
            <a:r>
              <a:rPr lang="pl-PL" sz="1800" i="1" dirty="0" smtClean="0">
                <a:latin typeface="+mj-lt"/>
              </a:rPr>
              <a:t> </a:t>
            </a:r>
            <a:r>
              <a:rPr lang="pl-PL" sz="1600" dirty="0" smtClean="0">
                <a:latin typeface="+mn-lt"/>
              </a:rPr>
              <a:t>tylko dla </a:t>
            </a:r>
            <a:r>
              <a:rPr lang="pl-PL" sz="1600" dirty="0" err="1" smtClean="0">
                <a:latin typeface="+mn-lt"/>
              </a:rPr>
              <a:t>syg</a:t>
            </a:r>
            <a:r>
              <a:rPr lang="pl-PL" sz="1600" dirty="0" smtClean="0">
                <a:latin typeface="+mn-lt"/>
              </a:rPr>
              <a:t>-nałów silnych. Kwantyzacja sygnałów słabych</a:t>
            </a:r>
            <a:br>
              <a:rPr lang="pl-PL" sz="1600" dirty="0" smtClean="0">
                <a:latin typeface="+mn-lt"/>
              </a:rPr>
            </a:br>
            <a:r>
              <a:rPr lang="pl-PL" sz="1600" dirty="0" smtClean="0">
                <a:latin typeface="+mn-lt"/>
              </a:rPr>
              <a:t>odbywa się za to z większą dokładnością (zysk kompresji).</a:t>
            </a:r>
            <a:endParaRPr lang="pl-PL" sz="1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Tabela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859921"/>
              </p:ext>
            </p:extLst>
          </p:nvPr>
        </p:nvGraphicFramePr>
        <p:xfrm>
          <a:off x="804223" y="1870128"/>
          <a:ext cx="8128002" cy="4901814"/>
        </p:xfrm>
        <a:graphic>
          <a:graphicData uri="http://schemas.openxmlformats.org/drawingml/2006/table">
            <a:tbl>
              <a:tblPr firstRow="1" bandRow="1"/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9" name="Dowolny kształt 38"/>
          <p:cNvSpPr/>
          <p:nvPr/>
        </p:nvSpPr>
        <p:spPr>
          <a:xfrm>
            <a:off x="798450" y="387445"/>
            <a:ext cx="8104909" cy="5688308"/>
          </a:xfrm>
          <a:custGeom>
            <a:avLst/>
            <a:gdLst>
              <a:gd name="connsiteX0" fmla="*/ 0 w 8676409"/>
              <a:gd name="connsiteY0" fmla="*/ 4085205 h 4085205"/>
              <a:gd name="connsiteX1" fmla="*/ 1600200 w 8676409"/>
              <a:gd name="connsiteY1" fmla="*/ 1851160 h 4085205"/>
              <a:gd name="connsiteX2" fmla="*/ 2847109 w 8676409"/>
              <a:gd name="connsiteY2" fmla="*/ 2703214 h 4085205"/>
              <a:gd name="connsiteX3" fmla="*/ 4655128 w 8676409"/>
              <a:gd name="connsiteY3" fmla="*/ 884805 h 4085205"/>
              <a:gd name="connsiteX4" fmla="*/ 7377546 w 8676409"/>
              <a:gd name="connsiteY4" fmla="*/ 136660 h 4085205"/>
              <a:gd name="connsiteX5" fmla="*/ 8676409 w 8676409"/>
              <a:gd name="connsiteY5" fmla="*/ 3586442 h 4085205"/>
              <a:gd name="connsiteX0" fmla="*/ 0 w 8676409"/>
              <a:gd name="connsiteY0" fmla="*/ 4102488 h 4102488"/>
              <a:gd name="connsiteX1" fmla="*/ 1600200 w 8676409"/>
              <a:gd name="connsiteY1" fmla="*/ 1868443 h 4102488"/>
              <a:gd name="connsiteX2" fmla="*/ 3358140 w 8676409"/>
              <a:gd name="connsiteY2" fmla="*/ 3593333 h 4102488"/>
              <a:gd name="connsiteX3" fmla="*/ 4655128 w 8676409"/>
              <a:gd name="connsiteY3" fmla="*/ 902088 h 4102488"/>
              <a:gd name="connsiteX4" fmla="*/ 7377546 w 8676409"/>
              <a:gd name="connsiteY4" fmla="*/ 153943 h 4102488"/>
              <a:gd name="connsiteX5" fmla="*/ 8676409 w 8676409"/>
              <a:gd name="connsiteY5" fmla="*/ 3603725 h 4102488"/>
              <a:gd name="connsiteX0" fmla="*/ 0 w 8676409"/>
              <a:gd name="connsiteY0" fmla="*/ 4102488 h 4102488"/>
              <a:gd name="connsiteX1" fmla="*/ 1533544 w 8676409"/>
              <a:gd name="connsiteY1" fmla="*/ 1639843 h 4102488"/>
              <a:gd name="connsiteX2" fmla="*/ 3358140 w 8676409"/>
              <a:gd name="connsiteY2" fmla="*/ 3593333 h 4102488"/>
              <a:gd name="connsiteX3" fmla="*/ 4655128 w 8676409"/>
              <a:gd name="connsiteY3" fmla="*/ 902088 h 4102488"/>
              <a:gd name="connsiteX4" fmla="*/ 7377546 w 8676409"/>
              <a:gd name="connsiteY4" fmla="*/ 153943 h 4102488"/>
              <a:gd name="connsiteX5" fmla="*/ 8676409 w 8676409"/>
              <a:gd name="connsiteY5" fmla="*/ 3603725 h 4102488"/>
              <a:gd name="connsiteX0" fmla="*/ 0 w 8676409"/>
              <a:gd name="connsiteY0" fmla="*/ 4151086 h 4151086"/>
              <a:gd name="connsiteX1" fmla="*/ 1533544 w 8676409"/>
              <a:gd name="connsiteY1" fmla="*/ 1688441 h 4151086"/>
              <a:gd name="connsiteX2" fmla="*/ 3358140 w 8676409"/>
              <a:gd name="connsiteY2" fmla="*/ 3641931 h 4151086"/>
              <a:gd name="connsiteX3" fmla="*/ 4521816 w 8676409"/>
              <a:gd name="connsiteY3" fmla="*/ 753259 h 4151086"/>
              <a:gd name="connsiteX4" fmla="*/ 7377546 w 8676409"/>
              <a:gd name="connsiteY4" fmla="*/ 202541 h 4151086"/>
              <a:gd name="connsiteX5" fmla="*/ 8676409 w 8676409"/>
              <a:gd name="connsiteY5" fmla="*/ 3652323 h 4151086"/>
              <a:gd name="connsiteX0" fmla="*/ 0 w 8676409"/>
              <a:gd name="connsiteY0" fmla="*/ 3982854 h 3982854"/>
              <a:gd name="connsiteX1" fmla="*/ 1533544 w 8676409"/>
              <a:gd name="connsiteY1" fmla="*/ 1520209 h 3982854"/>
              <a:gd name="connsiteX2" fmla="*/ 3358140 w 8676409"/>
              <a:gd name="connsiteY2" fmla="*/ 3473699 h 3982854"/>
              <a:gd name="connsiteX3" fmla="*/ 4521816 w 8676409"/>
              <a:gd name="connsiteY3" fmla="*/ 585027 h 3982854"/>
              <a:gd name="connsiteX4" fmla="*/ 7377546 w 8676409"/>
              <a:gd name="connsiteY4" fmla="*/ 34309 h 3982854"/>
              <a:gd name="connsiteX5" fmla="*/ 7721003 w 8676409"/>
              <a:gd name="connsiteY5" fmla="*/ 1146136 h 3982854"/>
              <a:gd name="connsiteX6" fmla="*/ 8676409 w 8676409"/>
              <a:gd name="connsiteY6" fmla="*/ 3484091 h 3982854"/>
              <a:gd name="connsiteX0" fmla="*/ 0 w 8698628"/>
              <a:gd name="connsiteY0" fmla="*/ 3982854 h 3982854"/>
              <a:gd name="connsiteX1" fmla="*/ 1533544 w 8698628"/>
              <a:gd name="connsiteY1" fmla="*/ 1520209 h 3982854"/>
              <a:gd name="connsiteX2" fmla="*/ 3358140 w 8698628"/>
              <a:gd name="connsiteY2" fmla="*/ 3473699 h 3982854"/>
              <a:gd name="connsiteX3" fmla="*/ 4521816 w 8698628"/>
              <a:gd name="connsiteY3" fmla="*/ 585027 h 3982854"/>
              <a:gd name="connsiteX4" fmla="*/ 7377546 w 8698628"/>
              <a:gd name="connsiteY4" fmla="*/ 34309 h 3982854"/>
              <a:gd name="connsiteX5" fmla="*/ 7721003 w 8698628"/>
              <a:gd name="connsiteY5" fmla="*/ 1146136 h 3982854"/>
              <a:gd name="connsiteX6" fmla="*/ 8698628 w 8698628"/>
              <a:gd name="connsiteY6" fmla="*/ 3764646 h 3982854"/>
              <a:gd name="connsiteX0" fmla="*/ 0 w 8665300"/>
              <a:gd name="connsiteY0" fmla="*/ 3982854 h 3982854"/>
              <a:gd name="connsiteX1" fmla="*/ 1533544 w 8665300"/>
              <a:gd name="connsiteY1" fmla="*/ 1520209 h 3982854"/>
              <a:gd name="connsiteX2" fmla="*/ 3358140 w 8665300"/>
              <a:gd name="connsiteY2" fmla="*/ 3473699 h 3982854"/>
              <a:gd name="connsiteX3" fmla="*/ 4521816 w 8665300"/>
              <a:gd name="connsiteY3" fmla="*/ 585027 h 3982854"/>
              <a:gd name="connsiteX4" fmla="*/ 7377546 w 8665300"/>
              <a:gd name="connsiteY4" fmla="*/ 34309 h 3982854"/>
              <a:gd name="connsiteX5" fmla="*/ 7721003 w 8665300"/>
              <a:gd name="connsiteY5" fmla="*/ 1146136 h 3982854"/>
              <a:gd name="connsiteX6" fmla="*/ 8665300 w 8665300"/>
              <a:gd name="connsiteY6" fmla="*/ 2070928 h 3982854"/>
              <a:gd name="connsiteX0" fmla="*/ 0 w 8665300"/>
              <a:gd name="connsiteY0" fmla="*/ 3707997 h 3707997"/>
              <a:gd name="connsiteX1" fmla="*/ 1533544 w 8665300"/>
              <a:gd name="connsiteY1" fmla="*/ 1245352 h 3707997"/>
              <a:gd name="connsiteX2" fmla="*/ 3358140 w 8665300"/>
              <a:gd name="connsiteY2" fmla="*/ 3198842 h 3707997"/>
              <a:gd name="connsiteX3" fmla="*/ 4521816 w 8665300"/>
              <a:gd name="connsiteY3" fmla="*/ 310170 h 3707997"/>
              <a:gd name="connsiteX4" fmla="*/ 6855406 w 8665300"/>
              <a:gd name="connsiteY4" fmla="*/ 143916 h 3707997"/>
              <a:gd name="connsiteX5" fmla="*/ 7721003 w 8665300"/>
              <a:gd name="connsiteY5" fmla="*/ 871279 h 3707997"/>
              <a:gd name="connsiteX6" fmla="*/ 8665300 w 8665300"/>
              <a:gd name="connsiteY6" fmla="*/ 1796071 h 3707997"/>
              <a:gd name="connsiteX0" fmla="*/ 0 w 8665300"/>
              <a:gd name="connsiteY0" fmla="*/ 4054174 h 4054174"/>
              <a:gd name="connsiteX1" fmla="*/ 1533544 w 8665300"/>
              <a:gd name="connsiteY1" fmla="*/ 1591529 h 4054174"/>
              <a:gd name="connsiteX2" fmla="*/ 3358140 w 8665300"/>
              <a:gd name="connsiteY2" fmla="*/ 3545019 h 4054174"/>
              <a:gd name="connsiteX3" fmla="*/ 4521816 w 8665300"/>
              <a:gd name="connsiteY3" fmla="*/ 656347 h 4054174"/>
              <a:gd name="connsiteX4" fmla="*/ 5832414 w 8665300"/>
              <a:gd name="connsiteY4" fmla="*/ 1719 h 4054174"/>
              <a:gd name="connsiteX5" fmla="*/ 6855406 w 8665300"/>
              <a:gd name="connsiteY5" fmla="*/ 490093 h 4054174"/>
              <a:gd name="connsiteX6" fmla="*/ 7721003 w 8665300"/>
              <a:gd name="connsiteY6" fmla="*/ 1217456 h 4054174"/>
              <a:gd name="connsiteX7" fmla="*/ 8665300 w 8665300"/>
              <a:gd name="connsiteY7" fmla="*/ 2142248 h 4054174"/>
              <a:gd name="connsiteX0" fmla="*/ 0 w 8665300"/>
              <a:gd name="connsiteY0" fmla="*/ 4053982 h 4053982"/>
              <a:gd name="connsiteX1" fmla="*/ 1533544 w 8665300"/>
              <a:gd name="connsiteY1" fmla="*/ 1591337 h 4053982"/>
              <a:gd name="connsiteX2" fmla="*/ 3358140 w 8665300"/>
              <a:gd name="connsiteY2" fmla="*/ 3544827 h 4053982"/>
              <a:gd name="connsiteX3" fmla="*/ 4521816 w 8665300"/>
              <a:gd name="connsiteY3" fmla="*/ 656155 h 4053982"/>
              <a:gd name="connsiteX4" fmla="*/ 5832414 w 8665300"/>
              <a:gd name="connsiteY4" fmla="*/ 1527 h 4053982"/>
              <a:gd name="connsiteX5" fmla="*/ 6855406 w 8665300"/>
              <a:gd name="connsiteY5" fmla="*/ 489901 h 4053982"/>
              <a:gd name="connsiteX6" fmla="*/ 7098881 w 8665300"/>
              <a:gd name="connsiteY6" fmla="*/ 957491 h 4053982"/>
              <a:gd name="connsiteX7" fmla="*/ 7721003 w 8665300"/>
              <a:gd name="connsiteY7" fmla="*/ 1217264 h 4053982"/>
              <a:gd name="connsiteX8" fmla="*/ 8665300 w 8665300"/>
              <a:gd name="connsiteY8" fmla="*/ 2142056 h 4053982"/>
              <a:gd name="connsiteX0" fmla="*/ 0 w 8665300"/>
              <a:gd name="connsiteY0" fmla="*/ 5688308 h 5688308"/>
              <a:gd name="connsiteX1" fmla="*/ 1533544 w 8665300"/>
              <a:gd name="connsiteY1" fmla="*/ 3225663 h 5688308"/>
              <a:gd name="connsiteX2" fmla="*/ 3358140 w 8665300"/>
              <a:gd name="connsiteY2" fmla="*/ 5179153 h 5688308"/>
              <a:gd name="connsiteX3" fmla="*/ 4521816 w 8665300"/>
              <a:gd name="connsiteY3" fmla="*/ 2290481 h 5688308"/>
              <a:gd name="connsiteX4" fmla="*/ 5832414 w 8665300"/>
              <a:gd name="connsiteY4" fmla="*/ 1635853 h 5688308"/>
              <a:gd name="connsiteX5" fmla="*/ 6855406 w 8665300"/>
              <a:gd name="connsiteY5" fmla="*/ 2124227 h 5688308"/>
              <a:gd name="connsiteX6" fmla="*/ 7247853 w 8665300"/>
              <a:gd name="connsiteY6" fmla="*/ 5371 h 5688308"/>
              <a:gd name="connsiteX7" fmla="*/ 7721003 w 8665300"/>
              <a:gd name="connsiteY7" fmla="*/ 2851590 h 5688308"/>
              <a:gd name="connsiteX8" fmla="*/ 8665300 w 8665300"/>
              <a:gd name="connsiteY8" fmla="*/ 3776382 h 5688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65300" h="5688308">
                <a:moveTo>
                  <a:pt x="0" y="5688308"/>
                </a:moveTo>
                <a:cubicBezTo>
                  <a:pt x="562841" y="4686451"/>
                  <a:pt x="973854" y="3310522"/>
                  <a:pt x="1533544" y="3225663"/>
                </a:cubicBezTo>
                <a:cubicBezTo>
                  <a:pt x="2093234" y="3140804"/>
                  <a:pt x="2860095" y="5335017"/>
                  <a:pt x="3358140" y="5179153"/>
                </a:cubicBezTo>
                <a:cubicBezTo>
                  <a:pt x="3856185" y="5023289"/>
                  <a:pt x="4109437" y="2881031"/>
                  <a:pt x="4521816" y="2290481"/>
                </a:cubicBezTo>
                <a:cubicBezTo>
                  <a:pt x="4934195" y="1699931"/>
                  <a:pt x="5443482" y="1663562"/>
                  <a:pt x="5832414" y="1635853"/>
                </a:cubicBezTo>
                <a:cubicBezTo>
                  <a:pt x="6221346" y="1608144"/>
                  <a:pt x="6619500" y="2395974"/>
                  <a:pt x="6855406" y="2124227"/>
                </a:cubicBezTo>
                <a:cubicBezTo>
                  <a:pt x="7091313" y="1852480"/>
                  <a:pt x="7103587" y="-115856"/>
                  <a:pt x="7247853" y="5371"/>
                </a:cubicBezTo>
                <a:cubicBezTo>
                  <a:pt x="7392119" y="126598"/>
                  <a:pt x="7509925" y="2622990"/>
                  <a:pt x="7721003" y="2851590"/>
                </a:cubicBezTo>
                <a:cubicBezTo>
                  <a:pt x="7937480" y="3426554"/>
                  <a:pt x="8541245" y="3371137"/>
                  <a:pt x="8665300" y="3776382"/>
                </a:cubicBezTo>
              </a:path>
            </a:pathLst>
          </a:custGeom>
          <a:noFill/>
          <a:ln w="381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0" name="Elipsa 39"/>
          <p:cNvSpPr/>
          <p:nvPr/>
        </p:nvSpPr>
        <p:spPr>
          <a:xfrm>
            <a:off x="2116708" y="3603753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1" name="Elipsa 40"/>
          <p:cNvSpPr/>
          <p:nvPr/>
        </p:nvSpPr>
        <p:spPr>
          <a:xfrm>
            <a:off x="753422" y="603072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2" name="Elipsa 41"/>
          <p:cNvSpPr/>
          <p:nvPr/>
        </p:nvSpPr>
        <p:spPr>
          <a:xfrm>
            <a:off x="6184404" y="199316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3" name="Elipsa 42"/>
          <p:cNvSpPr/>
          <p:nvPr/>
        </p:nvSpPr>
        <p:spPr>
          <a:xfrm>
            <a:off x="4832894" y="3001083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4" name="Elipsa 43"/>
          <p:cNvSpPr/>
          <p:nvPr/>
        </p:nvSpPr>
        <p:spPr>
          <a:xfrm>
            <a:off x="3472031" y="5248289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6" name="Prostokąt 45"/>
          <p:cNvSpPr/>
          <p:nvPr/>
        </p:nvSpPr>
        <p:spPr>
          <a:xfrm>
            <a:off x="753422" y="6377090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7" name="Prostokąt 46"/>
          <p:cNvSpPr/>
          <p:nvPr/>
        </p:nvSpPr>
        <p:spPr>
          <a:xfrm>
            <a:off x="8884308" y="3886041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8" name="Prostokąt 47"/>
          <p:cNvSpPr/>
          <p:nvPr/>
        </p:nvSpPr>
        <p:spPr>
          <a:xfrm>
            <a:off x="4832894" y="3103952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9" name="Prostokąt 48"/>
          <p:cNvSpPr/>
          <p:nvPr/>
        </p:nvSpPr>
        <p:spPr>
          <a:xfrm>
            <a:off x="6184404" y="2278221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0" name="Prostokąt 49"/>
          <p:cNvSpPr/>
          <p:nvPr/>
        </p:nvSpPr>
        <p:spPr>
          <a:xfrm>
            <a:off x="7545193" y="682360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1" name="Prostokąt 50"/>
          <p:cNvSpPr/>
          <p:nvPr/>
        </p:nvSpPr>
        <p:spPr>
          <a:xfrm>
            <a:off x="2117053" y="3932800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2" name="Elipsa 51"/>
          <p:cNvSpPr/>
          <p:nvPr/>
        </p:nvSpPr>
        <p:spPr>
          <a:xfrm>
            <a:off x="8879113" y="4112563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3" name="Prostokąt 52"/>
          <p:cNvSpPr/>
          <p:nvPr/>
        </p:nvSpPr>
        <p:spPr>
          <a:xfrm>
            <a:off x="3472031" y="5541313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9" name="pole tekstowe 58"/>
          <p:cNvSpPr txBox="1"/>
          <p:nvPr/>
        </p:nvSpPr>
        <p:spPr>
          <a:xfrm>
            <a:off x="1186502" y="2062984"/>
            <a:ext cx="254749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000" b="0" dirty="0">
                <a:solidFill>
                  <a:srgbClr val="003399"/>
                </a:solidFill>
              </a:rPr>
              <a:t>s</a:t>
            </a:r>
            <a:r>
              <a:rPr lang="pl-PL" sz="2000" b="0" dirty="0" smtClean="0">
                <a:solidFill>
                  <a:srgbClr val="003399"/>
                </a:solidFill>
              </a:rPr>
              <a:t>ygnał analogowy </a:t>
            </a:r>
            <a:r>
              <a:rPr lang="pl-PL" sz="2000" b="0" i="1" dirty="0" smtClean="0">
                <a:solidFill>
                  <a:srgbClr val="003399"/>
                </a:solidFill>
              </a:rPr>
              <a:t>x</a:t>
            </a:r>
            <a:r>
              <a:rPr lang="pl-PL" sz="2000" b="0" dirty="0" smtClean="0">
                <a:solidFill>
                  <a:srgbClr val="003399"/>
                </a:solidFill>
              </a:rPr>
              <a:t>(</a:t>
            </a:r>
            <a:r>
              <a:rPr lang="pl-PL" sz="2000" b="0" i="1" dirty="0" smtClean="0">
                <a:solidFill>
                  <a:srgbClr val="003399"/>
                </a:solidFill>
              </a:rPr>
              <a:t>t</a:t>
            </a:r>
            <a:r>
              <a:rPr lang="pl-PL" sz="2000" b="0" dirty="0" smtClean="0">
                <a:solidFill>
                  <a:srgbClr val="003399"/>
                </a:solidFill>
              </a:rPr>
              <a:t>)</a:t>
            </a:r>
            <a:endParaRPr lang="pl-PL" sz="2000" b="0" dirty="0">
              <a:solidFill>
                <a:srgbClr val="003399"/>
              </a:solidFill>
            </a:endParaRPr>
          </a:p>
        </p:txBody>
      </p:sp>
      <p:sp>
        <p:nvSpPr>
          <p:cNvPr id="60" name="pole tekstowe 59"/>
          <p:cNvSpPr txBox="1"/>
          <p:nvPr/>
        </p:nvSpPr>
        <p:spPr>
          <a:xfrm>
            <a:off x="1142855" y="2546375"/>
            <a:ext cx="3477234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000" b="0" dirty="0">
                <a:solidFill>
                  <a:srgbClr val="006600"/>
                </a:solidFill>
              </a:rPr>
              <a:t>s</a:t>
            </a:r>
            <a:r>
              <a:rPr lang="pl-PL" sz="2000" b="0" dirty="0" smtClean="0">
                <a:solidFill>
                  <a:srgbClr val="006600"/>
                </a:solidFill>
              </a:rPr>
              <a:t>ygnał skwantowany </a:t>
            </a:r>
            <a:r>
              <a:rPr lang="pl-PL" sz="2000" b="0" i="1" dirty="0" smtClean="0">
                <a:solidFill>
                  <a:srgbClr val="006600"/>
                </a:solidFill>
              </a:rPr>
              <a:t>v</a:t>
            </a:r>
            <a:r>
              <a:rPr lang="pl-PL" sz="2000" b="0" dirty="0" smtClean="0">
                <a:solidFill>
                  <a:srgbClr val="006600"/>
                </a:solidFill>
              </a:rPr>
              <a:t>(</a:t>
            </a:r>
            <a:r>
              <a:rPr lang="pl-PL" sz="2000" b="0" i="1" dirty="0" smtClean="0">
                <a:solidFill>
                  <a:srgbClr val="006600"/>
                </a:solidFill>
              </a:rPr>
              <a:t>t</a:t>
            </a:r>
            <a:r>
              <a:rPr lang="pl-PL" sz="2000" b="0" dirty="0" smtClean="0">
                <a:solidFill>
                  <a:srgbClr val="006600"/>
                </a:solidFill>
              </a:rPr>
              <a:t>)</a:t>
            </a:r>
            <a:br>
              <a:rPr lang="pl-PL" sz="2000" b="0" dirty="0" smtClean="0">
                <a:solidFill>
                  <a:srgbClr val="006600"/>
                </a:solidFill>
              </a:rPr>
            </a:br>
            <a:r>
              <a:rPr lang="pl-PL" sz="2000" b="0" dirty="0" smtClean="0">
                <a:solidFill>
                  <a:srgbClr val="006600"/>
                </a:solidFill>
              </a:rPr>
              <a:t>(</a:t>
            </a:r>
            <a:r>
              <a:rPr lang="pl-PL" sz="2000" b="0" i="1" dirty="0" smtClean="0">
                <a:solidFill>
                  <a:srgbClr val="006600"/>
                </a:solidFill>
              </a:rPr>
              <a:t>L</a:t>
            </a:r>
            <a:r>
              <a:rPr lang="pl-PL" sz="2000" b="0" dirty="0" smtClean="0">
                <a:solidFill>
                  <a:srgbClr val="006600"/>
                </a:solidFill>
              </a:rPr>
              <a:t> = 8 poziomów kwantyzacji)</a:t>
            </a:r>
            <a:endParaRPr lang="pl-PL" sz="2000" b="0" dirty="0">
              <a:solidFill>
                <a:srgbClr val="006600"/>
              </a:solidFill>
            </a:endParaRPr>
          </a:p>
        </p:txBody>
      </p:sp>
      <p:sp>
        <p:nvSpPr>
          <p:cNvPr id="61" name="pole tekstowe 60"/>
          <p:cNvSpPr txBox="1"/>
          <p:nvPr/>
        </p:nvSpPr>
        <p:spPr>
          <a:xfrm>
            <a:off x="3155059" y="5868136"/>
            <a:ext cx="245208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000" b="0" dirty="0" smtClean="0">
                <a:solidFill>
                  <a:srgbClr val="FF0000"/>
                </a:solidFill>
              </a:rPr>
              <a:t>próbkowanie sygnału</a:t>
            </a:r>
            <a:endParaRPr lang="pl-PL" b="0" dirty="0">
              <a:solidFill>
                <a:srgbClr val="FF0000"/>
              </a:solidFill>
            </a:endParaRPr>
          </a:p>
        </p:txBody>
      </p:sp>
      <p:sp>
        <p:nvSpPr>
          <p:cNvPr id="62" name="pole tekstowe 61"/>
          <p:cNvSpPr txBox="1"/>
          <p:nvPr/>
        </p:nvSpPr>
        <p:spPr>
          <a:xfrm rot="16200000">
            <a:off x="-819121" y="4006026"/>
            <a:ext cx="2326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dirty="0" smtClean="0">
                <a:solidFill>
                  <a:srgbClr val="006600"/>
                </a:solidFill>
              </a:rPr>
              <a:t>kwantyzacja sygnału</a:t>
            </a:r>
            <a:endParaRPr lang="pl-PL" b="0" dirty="0">
              <a:solidFill>
                <a:srgbClr val="006600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767215" y="6723455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767215" y="183453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5" name="Prostokąt 64"/>
          <p:cNvSpPr/>
          <p:nvPr/>
        </p:nvSpPr>
        <p:spPr>
          <a:xfrm>
            <a:off x="767215" y="264225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767215" y="345759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767215" y="428055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767215" y="508065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767215" y="588837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881166" y="6211669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0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55" name="pole tekstowe 54"/>
          <p:cNvSpPr txBox="1"/>
          <p:nvPr/>
        </p:nvSpPr>
        <p:spPr>
          <a:xfrm>
            <a:off x="881166" y="5428307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1</a:t>
            </a:r>
          </a:p>
        </p:txBody>
      </p:sp>
      <p:sp>
        <p:nvSpPr>
          <p:cNvPr id="56" name="pole tekstowe 55"/>
          <p:cNvSpPr txBox="1"/>
          <p:nvPr/>
        </p:nvSpPr>
        <p:spPr>
          <a:xfrm>
            <a:off x="881166" y="4549224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2</a:t>
            </a:r>
          </a:p>
        </p:txBody>
      </p:sp>
      <p:sp>
        <p:nvSpPr>
          <p:cNvPr id="57" name="pole tekstowe 56"/>
          <p:cNvSpPr txBox="1"/>
          <p:nvPr/>
        </p:nvSpPr>
        <p:spPr>
          <a:xfrm>
            <a:off x="881166" y="3729074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3</a:t>
            </a:r>
          </a:p>
        </p:txBody>
      </p:sp>
      <p:sp>
        <p:nvSpPr>
          <p:cNvPr id="58" name="pole tekstowe 57"/>
          <p:cNvSpPr txBox="1"/>
          <p:nvPr/>
        </p:nvSpPr>
        <p:spPr>
          <a:xfrm>
            <a:off x="881166" y="2917248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4</a:t>
            </a:r>
          </a:p>
        </p:txBody>
      </p:sp>
      <p:sp>
        <p:nvSpPr>
          <p:cNvPr id="71" name="pole tekstowe 70"/>
          <p:cNvSpPr txBox="1"/>
          <p:nvPr/>
        </p:nvSpPr>
        <p:spPr>
          <a:xfrm>
            <a:off x="881166" y="2105698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5</a:t>
            </a:r>
          </a:p>
        </p:txBody>
      </p:sp>
      <p:sp>
        <p:nvSpPr>
          <p:cNvPr id="78" name="pole tekstowe 77"/>
          <p:cNvSpPr txBox="1"/>
          <p:nvPr/>
        </p:nvSpPr>
        <p:spPr>
          <a:xfrm>
            <a:off x="190128" y="6082915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>
                <a:solidFill>
                  <a:srgbClr val="C00000"/>
                </a:solidFill>
              </a:rPr>
              <a:t>l</a:t>
            </a:r>
            <a:r>
              <a:rPr lang="pl-PL" baseline="-25000" dirty="0" smtClean="0">
                <a:solidFill>
                  <a:srgbClr val="C00000"/>
                </a:solidFill>
              </a:rPr>
              <a:t>10</a:t>
            </a:r>
            <a:endParaRPr lang="pl-PL" i="1" baseline="-25000" dirty="0">
              <a:solidFill>
                <a:srgbClr val="C00000"/>
              </a:solidFill>
            </a:endParaRPr>
          </a:p>
        </p:txBody>
      </p:sp>
      <p:sp>
        <p:nvSpPr>
          <p:cNvPr id="80" name="pole tekstowe 79"/>
          <p:cNvSpPr txBox="1"/>
          <p:nvPr/>
        </p:nvSpPr>
        <p:spPr>
          <a:xfrm>
            <a:off x="2630138" y="617922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C00000"/>
                </a:solidFill>
              </a:rPr>
              <a:t>3</a:t>
            </a:r>
            <a:endParaRPr lang="pl-PL" baseline="-25000" dirty="0">
              <a:solidFill>
                <a:srgbClr val="C00000"/>
              </a:solidFill>
            </a:endParaRPr>
          </a:p>
        </p:txBody>
      </p:sp>
      <p:sp>
        <p:nvSpPr>
          <p:cNvPr id="81" name="pole tekstowe 80"/>
          <p:cNvSpPr txBox="1"/>
          <p:nvPr/>
        </p:nvSpPr>
        <p:spPr>
          <a:xfrm>
            <a:off x="4005442" y="617922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C00000"/>
                </a:solidFill>
              </a:rPr>
              <a:t>1</a:t>
            </a:r>
            <a:endParaRPr lang="pl-PL" baseline="-25000" dirty="0">
              <a:solidFill>
                <a:srgbClr val="C00000"/>
              </a:solidFill>
            </a:endParaRPr>
          </a:p>
        </p:txBody>
      </p:sp>
      <p:sp>
        <p:nvSpPr>
          <p:cNvPr id="82" name="pole tekstowe 81"/>
          <p:cNvSpPr txBox="1"/>
          <p:nvPr/>
        </p:nvSpPr>
        <p:spPr>
          <a:xfrm>
            <a:off x="5359699" y="617922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C00000"/>
                </a:solidFill>
              </a:rPr>
              <a:t>4</a:t>
            </a:r>
            <a:endParaRPr lang="pl-PL" baseline="-25000" dirty="0">
              <a:solidFill>
                <a:srgbClr val="C00000"/>
              </a:solidFill>
            </a:endParaRPr>
          </a:p>
        </p:txBody>
      </p:sp>
      <p:sp>
        <p:nvSpPr>
          <p:cNvPr id="83" name="pole tekstowe 82"/>
          <p:cNvSpPr txBox="1"/>
          <p:nvPr/>
        </p:nvSpPr>
        <p:spPr>
          <a:xfrm>
            <a:off x="6692649" y="617922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C00000"/>
                </a:solidFill>
              </a:rPr>
              <a:t>5</a:t>
            </a:r>
            <a:endParaRPr lang="pl-PL" baseline="-25000" dirty="0">
              <a:solidFill>
                <a:srgbClr val="C00000"/>
              </a:solidFill>
            </a:endParaRPr>
          </a:p>
        </p:txBody>
      </p:sp>
      <p:sp>
        <p:nvSpPr>
          <p:cNvPr id="85" name="pole tekstowe 84"/>
          <p:cNvSpPr txBox="1"/>
          <p:nvPr/>
        </p:nvSpPr>
        <p:spPr>
          <a:xfrm>
            <a:off x="7994167" y="617922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C00000"/>
                </a:solidFill>
              </a:rPr>
              <a:t>7</a:t>
            </a:r>
            <a:endParaRPr lang="pl-PL" baseline="-25000" dirty="0">
              <a:solidFill>
                <a:srgbClr val="C00000"/>
              </a:solidFill>
            </a:endParaRPr>
          </a:p>
        </p:txBody>
      </p:sp>
      <p:graphicFrame>
        <p:nvGraphicFramePr>
          <p:cNvPr id="84" name="Tabela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993260"/>
              </p:ext>
            </p:extLst>
          </p:nvPr>
        </p:nvGraphicFramePr>
        <p:xfrm>
          <a:off x="804220" y="234391"/>
          <a:ext cx="8128008" cy="163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8"/>
                <a:gridCol w="1354668"/>
                <a:gridCol w="1354668"/>
                <a:gridCol w="1354668"/>
                <a:gridCol w="1354668"/>
                <a:gridCol w="1354668"/>
              </a:tblGrid>
              <a:tr h="81805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805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2" name="pole tekstowe 91"/>
          <p:cNvSpPr txBox="1"/>
          <p:nvPr/>
        </p:nvSpPr>
        <p:spPr>
          <a:xfrm>
            <a:off x="881166" y="1300642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6</a:t>
            </a:r>
          </a:p>
        </p:txBody>
      </p:sp>
      <p:sp>
        <p:nvSpPr>
          <p:cNvPr id="93" name="pole tekstowe 92"/>
          <p:cNvSpPr txBox="1"/>
          <p:nvPr/>
        </p:nvSpPr>
        <p:spPr>
          <a:xfrm>
            <a:off x="881166" y="421559"/>
            <a:ext cx="184731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94" name="Elipsa 93"/>
          <p:cNvSpPr/>
          <p:nvPr/>
        </p:nvSpPr>
        <p:spPr>
          <a:xfrm>
            <a:off x="7532631" y="374800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5" name="pole tekstowe 104"/>
          <p:cNvSpPr txBox="1"/>
          <p:nvPr/>
        </p:nvSpPr>
        <p:spPr>
          <a:xfrm>
            <a:off x="881166" y="498260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7</a:t>
            </a:r>
            <a:endParaRPr lang="pl-PL" sz="1800" dirty="0">
              <a:solidFill>
                <a:srgbClr val="006600"/>
              </a:solidFill>
            </a:endParaRPr>
          </a:p>
        </p:txBody>
      </p:sp>
      <p:grpSp>
        <p:nvGrpSpPr>
          <p:cNvPr id="8" name="Grupa 7"/>
          <p:cNvGrpSpPr/>
          <p:nvPr/>
        </p:nvGrpSpPr>
        <p:grpSpPr>
          <a:xfrm>
            <a:off x="815965" y="722811"/>
            <a:ext cx="8119029" cy="5697146"/>
            <a:chOff x="815965" y="722811"/>
            <a:chExt cx="8119029" cy="5697146"/>
          </a:xfrm>
        </p:grpSpPr>
        <p:grpSp>
          <p:nvGrpSpPr>
            <p:cNvPr id="95" name="Grupa 94"/>
            <p:cNvGrpSpPr/>
            <p:nvPr/>
          </p:nvGrpSpPr>
          <p:grpSpPr>
            <a:xfrm>
              <a:off x="815965" y="2314954"/>
              <a:ext cx="6746770" cy="4105003"/>
              <a:chOff x="798450" y="2312233"/>
              <a:chExt cx="6746770" cy="4105003"/>
            </a:xfrm>
          </p:grpSpPr>
          <p:cxnSp>
            <p:nvCxnSpPr>
              <p:cNvPr id="96" name="Łącznik prosty 95"/>
              <p:cNvCxnSpPr/>
              <p:nvPr/>
            </p:nvCxnSpPr>
            <p:spPr bwMode="auto">
              <a:xfrm flipV="1">
                <a:off x="798450" y="6409616"/>
                <a:ext cx="1351810" cy="762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7" name="Łącznik prosty 96"/>
              <p:cNvCxnSpPr/>
              <p:nvPr/>
            </p:nvCxnSpPr>
            <p:spPr bwMode="auto">
              <a:xfrm flipV="1">
                <a:off x="2150260" y="3949445"/>
                <a:ext cx="1351810" cy="762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Łącznik prosty 97"/>
              <p:cNvCxnSpPr/>
              <p:nvPr/>
            </p:nvCxnSpPr>
            <p:spPr bwMode="auto">
              <a:xfrm flipV="1">
                <a:off x="3493753" y="5577947"/>
                <a:ext cx="1351810" cy="762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9" name="Łącznik prosty 98"/>
              <p:cNvCxnSpPr/>
              <p:nvPr/>
            </p:nvCxnSpPr>
            <p:spPr bwMode="auto">
              <a:xfrm flipV="1">
                <a:off x="4843581" y="3139547"/>
                <a:ext cx="1351810" cy="762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0" name="Łącznik prosty 99"/>
              <p:cNvCxnSpPr/>
              <p:nvPr/>
            </p:nvCxnSpPr>
            <p:spPr bwMode="auto">
              <a:xfrm flipV="1">
                <a:off x="6193410" y="2312233"/>
                <a:ext cx="1351810" cy="762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1" name="Łącznik prosty 100"/>
              <p:cNvCxnSpPr/>
              <p:nvPr/>
            </p:nvCxnSpPr>
            <p:spPr bwMode="auto">
              <a:xfrm flipH="1">
                <a:off x="2150260" y="3971109"/>
                <a:ext cx="757" cy="2438507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2" name="Łącznik prosty 101"/>
              <p:cNvCxnSpPr/>
              <p:nvPr/>
            </p:nvCxnSpPr>
            <p:spPr bwMode="auto">
              <a:xfrm flipH="1">
                <a:off x="4862980" y="3148149"/>
                <a:ext cx="757" cy="2438507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3" name="Łącznik prosty 102"/>
              <p:cNvCxnSpPr/>
              <p:nvPr/>
            </p:nvCxnSpPr>
            <p:spPr bwMode="auto">
              <a:xfrm>
                <a:off x="3499000" y="3963596"/>
                <a:ext cx="3071" cy="1623059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4" name="Łącznik prosty 103"/>
              <p:cNvCxnSpPr/>
              <p:nvPr/>
            </p:nvCxnSpPr>
            <p:spPr bwMode="auto">
              <a:xfrm flipH="1">
                <a:off x="6206012" y="2317676"/>
                <a:ext cx="5708" cy="829491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5" name="Łącznik prosty 4"/>
            <p:cNvCxnSpPr/>
            <p:nvPr/>
          </p:nvCxnSpPr>
          <p:spPr bwMode="auto">
            <a:xfrm flipV="1">
              <a:off x="7579390" y="722811"/>
              <a:ext cx="1355604" cy="6308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Łącznik prosty 6"/>
            <p:cNvCxnSpPr/>
            <p:nvPr/>
          </p:nvCxnSpPr>
          <p:spPr bwMode="auto">
            <a:xfrm>
              <a:off x="7562735" y="722811"/>
              <a:ext cx="16655" cy="159976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" name="Prostokąt 2"/>
          <p:cNvSpPr/>
          <p:nvPr/>
        </p:nvSpPr>
        <p:spPr>
          <a:xfrm>
            <a:off x="1887607" y="4527597"/>
            <a:ext cx="3791423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pl-PL" sz="2000" b="0" dirty="0">
                <a:solidFill>
                  <a:srgbClr val="006600"/>
                </a:solidFill>
              </a:rPr>
              <a:t>numer poziomu </a:t>
            </a:r>
            <a:r>
              <a:rPr lang="pl-PL" sz="2000" b="0" dirty="0" smtClean="0">
                <a:solidFill>
                  <a:srgbClr val="006600"/>
                </a:solidFill>
              </a:rPr>
              <a:t>sygnału (0, 1,…,7)</a:t>
            </a:r>
            <a:endParaRPr lang="pl-PL" sz="2000" b="0" dirty="0">
              <a:solidFill>
                <a:srgbClr val="006600"/>
              </a:solidFill>
            </a:endParaRPr>
          </a:p>
        </p:txBody>
      </p:sp>
      <p:grpSp>
        <p:nvGrpSpPr>
          <p:cNvPr id="106" name="Grupa 105"/>
          <p:cNvGrpSpPr/>
          <p:nvPr/>
        </p:nvGrpSpPr>
        <p:grpSpPr>
          <a:xfrm>
            <a:off x="344017" y="432590"/>
            <a:ext cx="8348362" cy="516882"/>
            <a:chOff x="167457" y="6344095"/>
            <a:chExt cx="8348362" cy="516882"/>
          </a:xfrm>
        </p:grpSpPr>
        <p:sp>
          <p:nvSpPr>
            <p:cNvPr id="107" name="pole tekstowe 106"/>
            <p:cNvSpPr txBox="1"/>
            <p:nvPr/>
          </p:nvSpPr>
          <p:spPr>
            <a:xfrm>
              <a:off x="167457" y="6344095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>
                  <a:solidFill>
                    <a:srgbClr val="C00000"/>
                  </a:solidFill>
                </a:rPr>
                <a:t>l</a:t>
              </a:r>
              <a:r>
                <a:rPr lang="pl-PL" baseline="-25000" dirty="0" smtClean="0">
                  <a:solidFill>
                    <a:srgbClr val="C00000"/>
                  </a:solidFill>
                </a:rPr>
                <a:t>2</a:t>
              </a:r>
              <a:endParaRPr lang="pl-PL" i="1" baseline="-25000" dirty="0">
                <a:solidFill>
                  <a:srgbClr val="C00000"/>
                </a:solidFill>
              </a:endParaRPr>
            </a:p>
          </p:txBody>
        </p:sp>
        <p:sp>
          <p:nvSpPr>
            <p:cNvPr id="108" name="pole tekstowe 107"/>
            <p:cNvSpPr txBox="1"/>
            <p:nvPr/>
          </p:nvSpPr>
          <p:spPr>
            <a:xfrm>
              <a:off x="1114413" y="6399312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>
                  <a:solidFill>
                    <a:srgbClr val="C00000"/>
                  </a:solidFill>
                </a:rPr>
                <a:t>000</a:t>
              </a:r>
              <a:endParaRPr lang="pl-PL" baseline="-25000" dirty="0">
                <a:solidFill>
                  <a:srgbClr val="C00000"/>
                </a:solidFill>
              </a:endParaRPr>
            </a:p>
          </p:txBody>
        </p:sp>
        <p:sp>
          <p:nvSpPr>
            <p:cNvPr id="109" name="pole tekstowe 108"/>
            <p:cNvSpPr txBox="1"/>
            <p:nvPr/>
          </p:nvSpPr>
          <p:spPr>
            <a:xfrm>
              <a:off x="2462074" y="6399312"/>
              <a:ext cx="6293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>
                  <a:solidFill>
                    <a:srgbClr val="C00000"/>
                  </a:solidFill>
                </a:rPr>
                <a:t>011</a:t>
              </a:r>
              <a:endParaRPr lang="pl-PL" baseline="-25000" dirty="0">
                <a:solidFill>
                  <a:srgbClr val="C00000"/>
                </a:solidFill>
              </a:endParaRPr>
            </a:p>
          </p:txBody>
        </p:sp>
        <p:sp>
          <p:nvSpPr>
            <p:cNvPr id="110" name="pole tekstowe 109"/>
            <p:cNvSpPr txBox="1"/>
            <p:nvPr/>
          </p:nvSpPr>
          <p:spPr>
            <a:xfrm>
              <a:off x="3832465" y="6399312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>
                  <a:solidFill>
                    <a:srgbClr val="C00000"/>
                  </a:solidFill>
                </a:rPr>
                <a:t>001</a:t>
              </a:r>
              <a:endParaRPr lang="pl-PL" baseline="-25000" dirty="0">
                <a:solidFill>
                  <a:srgbClr val="C00000"/>
                </a:solidFill>
              </a:endParaRPr>
            </a:p>
          </p:txBody>
        </p:sp>
        <p:sp>
          <p:nvSpPr>
            <p:cNvPr id="111" name="pole tekstowe 110"/>
            <p:cNvSpPr txBox="1"/>
            <p:nvPr/>
          </p:nvSpPr>
          <p:spPr>
            <a:xfrm>
              <a:off x="5235108" y="6399312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rgbClr val="C00000"/>
                  </a:solidFill>
                </a:rPr>
                <a:t>1</a:t>
              </a:r>
              <a:r>
                <a:rPr lang="pl-PL" dirty="0" smtClean="0">
                  <a:solidFill>
                    <a:srgbClr val="C00000"/>
                  </a:solidFill>
                </a:rPr>
                <a:t>00</a:t>
              </a:r>
              <a:endParaRPr lang="pl-PL" baseline="-25000" dirty="0">
                <a:solidFill>
                  <a:srgbClr val="C00000"/>
                </a:solidFill>
              </a:endParaRPr>
            </a:p>
          </p:txBody>
        </p:sp>
        <p:sp>
          <p:nvSpPr>
            <p:cNvPr id="112" name="pole tekstowe 111"/>
            <p:cNvSpPr txBox="1"/>
            <p:nvPr/>
          </p:nvSpPr>
          <p:spPr>
            <a:xfrm>
              <a:off x="6516089" y="6399312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>
                  <a:solidFill>
                    <a:srgbClr val="C00000"/>
                  </a:solidFill>
                </a:rPr>
                <a:t>101</a:t>
              </a:r>
              <a:endParaRPr lang="pl-PL" baseline="-25000" dirty="0">
                <a:solidFill>
                  <a:srgbClr val="C00000"/>
                </a:solidFill>
              </a:endParaRPr>
            </a:p>
          </p:txBody>
        </p:sp>
        <p:sp>
          <p:nvSpPr>
            <p:cNvPr id="113" name="pole tekstowe 112"/>
            <p:cNvSpPr txBox="1"/>
            <p:nvPr/>
          </p:nvSpPr>
          <p:spPr>
            <a:xfrm>
              <a:off x="7903472" y="6399312"/>
              <a:ext cx="61234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dirty="0" smtClean="0">
                  <a:solidFill>
                    <a:srgbClr val="C00000"/>
                  </a:solidFill>
                </a:rPr>
                <a:t>111</a:t>
              </a:r>
              <a:endParaRPr lang="pl-PL" baseline="-25000" dirty="0">
                <a:solidFill>
                  <a:srgbClr val="C00000"/>
                </a:solidFill>
              </a:endParaRPr>
            </a:p>
          </p:txBody>
        </p:sp>
      </p:grpSp>
      <p:sp>
        <p:nvSpPr>
          <p:cNvPr id="86" name="Prostokąt 85"/>
          <p:cNvSpPr/>
          <p:nvPr/>
        </p:nvSpPr>
        <p:spPr>
          <a:xfrm>
            <a:off x="5905676" y="4488941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7" name="pole tekstowe 86"/>
          <p:cNvSpPr txBox="1"/>
          <p:nvPr/>
        </p:nvSpPr>
        <p:spPr>
          <a:xfrm>
            <a:off x="6042755" y="4274889"/>
            <a:ext cx="291155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2000" b="0" dirty="0"/>
              <a:t>p</a:t>
            </a:r>
            <a:r>
              <a:rPr lang="pl-PL" sz="2000" b="0" dirty="0" smtClean="0"/>
              <a:t>oziom kwantyzacji</a:t>
            </a:r>
            <a:endParaRPr lang="pl-PL" sz="2000" b="0" dirty="0"/>
          </a:p>
        </p:txBody>
      </p:sp>
      <p:sp>
        <p:nvSpPr>
          <p:cNvPr id="88" name="Elipsa 87"/>
          <p:cNvSpPr/>
          <p:nvPr/>
        </p:nvSpPr>
        <p:spPr>
          <a:xfrm>
            <a:off x="5917843" y="4895146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9" name="pole tekstowe 88"/>
          <p:cNvSpPr txBox="1"/>
          <p:nvPr/>
        </p:nvSpPr>
        <p:spPr>
          <a:xfrm>
            <a:off x="6054922" y="4683089"/>
            <a:ext cx="232956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2000" b="0" dirty="0"/>
              <a:t>p</a:t>
            </a:r>
            <a:r>
              <a:rPr lang="pl-PL" sz="2000" b="0" dirty="0" smtClean="0"/>
              <a:t>róbka sygnału</a:t>
            </a:r>
            <a:endParaRPr lang="pl-PL" sz="2000" b="0" dirty="0"/>
          </a:p>
        </p:txBody>
      </p:sp>
      <p:sp>
        <p:nvSpPr>
          <p:cNvPr id="90" name="Prostokąt 89"/>
          <p:cNvSpPr/>
          <p:nvPr/>
        </p:nvSpPr>
        <p:spPr>
          <a:xfrm>
            <a:off x="5908831" y="5394596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91" name="pole tekstowe 90"/>
          <p:cNvSpPr txBox="1"/>
          <p:nvPr/>
        </p:nvSpPr>
        <p:spPr>
          <a:xfrm>
            <a:off x="6042755" y="5164112"/>
            <a:ext cx="283635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2000" b="0" dirty="0" smtClean="0"/>
              <a:t>granice przedziałów</a:t>
            </a:r>
            <a:br>
              <a:rPr lang="pl-PL" sz="2000" b="0" dirty="0" smtClean="0"/>
            </a:br>
            <a:r>
              <a:rPr lang="pl-PL" sz="2000" b="0" dirty="0" smtClean="0"/>
              <a:t>kwantyzacji</a:t>
            </a:r>
            <a:endParaRPr lang="pl-PL" sz="2000" b="0" dirty="0"/>
          </a:p>
        </p:txBody>
      </p:sp>
      <p:sp>
        <p:nvSpPr>
          <p:cNvPr id="74" name="Prostokąt 73"/>
          <p:cNvSpPr/>
          <p:nvPr/>
        </p:nvSpPr>
        <p:spPr>
          <a:xfrm>
            <a:off x="761506" y="190765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748925" y="1014703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76" name="pole tekstowe 75"/>
          <p:cNvSpPr txBox="1"/>
          <p:nvPr/>
        </p:nvSpPr>
        <p:spPr>
          <a:xfrm>
            <a:off x="-85931" y="70836"/>
            <a:ext cx="7649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i="1" dirty="0" smtClean="0"/>
              <a:t>+</a:t>
            </a:r>
            <a:r>
              <a:rPr lang="pl-PL" sz="2000" b="0" i="1" dirty="0" err="1" smtClean="0"/>
              <a:t>x</a:t>
            </a:r>
            <a:r>
              <a:rPr lang="pl-PL" sz="2000" b="0" baseline="-25000" dirty="0" err="1" smtClean="0"/>
              <a:t>max</a:t>
            </a:r>
            <a:endParaRPr lang="pl-PL" sz="2000" b="0" i="1" baseline="-25000" dirty="0"/>
          </a:p>
        </p:txBody>
      </p:sp>
      <p:sp>
        <p:nvSpPr>
          <p:cNvPr id="77" name="pole tekstowe 76"/>
          <p:cNvSpPr txBox="1"/>
          <p:nvPr/>
        </p:nvSpPr>
        <p:spPr>
          <a:xfrm>
            <a:off x="-63323" y="6416863"/>
            <a:ext cx="7328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dirty="0" smtClean="0">
                <a:sym typeface="Symbol" panose="05050102010706020507" pitchFamily="18" charset="2"/>
              </a:rPr>
              <a:t></a:t>
            </a:r>
            <a:r>
              <a:rPr lang="pl-PL" sz="2000" b="0" i="1" dirty="0" err="1" smtClean="0"/>
              <a:t>x</a:t>
            </a:r>
            <a:r>
              <a:rPr lang="pl-PL" sz="2000" b="0" baseline="-25000" dirty="0" err="1" smtClean="0"/>
              <a:t>max</a:t>
            </a:r>
            <a:endParaRPr lang="pl-PL" sz="2000" b="0" baseline="-25000" dirty="0"/>
          </a:p>
        </p:txBody>
      </p:sp>
      <p:sp>
        <p:nvSpPr>
          <p:cNvPr id="79" name="pole tekstowe 78"/>
          <p:cNvSpPr txBox="1"/>
          <p:nvPr/>
        </p:nvSpPr>
        <p:spPr>
          <a:xfrm>
            <a:off x="1290973" y="6179228"/>
            <a:ext cx="3385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C00000"/>
                </a:solidFill>
              </a:rPr>
              <a:t>0</a:t>
            </a:r>
            <a:endParaRPr lang="pl-PL" baseline="-25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04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28" name="Text Box 16"/>
          <p:cNvSpPr txBox="1">
            <a:spLocks noChangeArrowheads="1"/>
          </p:cNvSpPr>
          <p:nvPr/>
        </p:nvSpPr>
        <p:spPr bwMode="auto">
          <a:xfrm>
            <a:off x="243887" y="5644823"/>
            <a:ext cx="795020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Kwantyzacja na liniowej części krzywej kompresji nie </a:t>
            </a:r>
            <a:r>
              <a:rPr lang="pl-PL" sz="2000" dirty="0">
                <a:latin typeface="+mn-lt"/>
              </a:rPr>
              <a:t>zapewnia </a:t>
            </a:r>
            <a:r>
              <a:rPr lang="pl-PL" sz="2000" dirty="0" smtClean="0">
                <a:latin typeface="+mn-lt"/>
              </a:rPr>
              <a:t>stałości </a:t>
            </a:r>
            <a:r>
              <a:rPr lang="pl-PL" sz="2100" i="1" dirty="0" smtClean="0">
                <a:latin typeface="+mj-lt"/>
              </a:rPr>
              <a:t>SQR</a:t>
            </a:r>
            <a:r>
              <a:rPr lang="pl-PL" sz="2000" dirty="0" smtClean="0">
                <a:latin typeface="+mn-lt"/>
              </a:rPr>
              <a:t> </a:t>
            </a:r>
            <a:r>
              <a:rPr lang="pl-PL" sz="2000" dirty="0">
                <a:latin typeface="+mn-lt"/>
              </a:rPr>
              <a:t>dla sygnałów </a:t>
            </a:r>
            <a:r>
              <a:rPr lang="pl-PL" sz="2000" dirty="0" smtClean="0">
                <a:latin typeface="+mn-lt"/>
              </a:rPr>
              <a:t>słabych, ale zapewnia zysk kompresji </a:t>
            </a:r>
            <a:r>
              <a:rPr lang="pl-PL" sz="2200" i="1" dirty="0" smtClean="0">
                <a:latin typeface="+mj-lt"/>
              </a:rPr>
              <a:t>g</a:t>
            </a:r>
            <a:r>
              <a:rPr lang="pl-PL" sz="2000" dirty="0" smtClean="0">
                <a:latin typeface="+mn-lt"/>
              </a:rPr>
              <a:t>[</a:t>
            </a:r>
            <a:r>
              <a:rPr lang="pl-PL" sz="2000" dirty="0" err="1" smtClean="0">
                <a:latin typeface="+mn-lt"/>
              </a:rPr>
              <a:t>dB</a:t>
            </a:r>
            <a:r>
              <a:rPr lang="pl-PL" sz="2000" dirty="0" smtClean="0">
                <a:latin typeface="+mn-lt"/>
              </a:rPr>
              <a:t>].</a:t>
            </a:r>
            <a:endParaRPr lang="pl-PL" sz="2000" i="1" dirty="0">
              <a:latin typeface="+mn-lt"/>
            </a:endParaRPr>
          </a:p>
        </p:txBody>
      </p:sp>
      <p:sp>
        <p:nvSpPr>
          <p:cNvPr id="90129" name="Text Box 17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pSp>
        <p:nvGrpSpPr>
          <p:cNvPr id="10" name="Grupa 9"/>
          <p:cNvGrpSpPr/>
          <p:nvPr/>
        </p:nvGrpSpPr>
        <p:grpSpPr>
          <a:xfrm>
            <a:off x="153717" y="1028700"/>
            <a:ext cx="8582296" cy="2144674"/>
            <a:chOff x="849313" y="1028700"/>
            <a:chExt cx="7886700" cy="2144674"/>
          </a:xfrm>
        </p:grpSpPr>
        <p:sp>
          <p:nvSpPr>
            <p:cNvPr id="90119" name="Text Box 7"/>
            <p:cNvSpPr txBox="1">
              <a:spLocks noChangeArrowheads="1"/>
            </p:cNvSpPr>
            <p:nvPr/>
          </p:nvSpPr>
          <p:spPr bwMode="auto">
            <a:xfrm>
              <a:off x="849313" y="1028700"/>
              <a:ext cx="7839074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dirty="0">
                  <a:latin typeface="+mn-lt"/>
                </a:rPr>
                <a:t>Dla </a:t>
              </a:r>
              <a:r>
                <a:rPr lang="pl-PL" sz="2000" dirty="0" smtClean="0">
                  <a:latin typeface="+mn-lt"/>
                </a:rPr>
                <a:t>słabych </a:t>
              </a:r>
              <a:r>
                <a:rPr lang="pl-PL" sz="2000" dirty="0">
                  <a:latin typeface="+mn-lt"/>
                </a:rPr>
                <a:t>wartości </a:t>
              </a:r>
              <a:r>
                <a:rPr lang="pl-PL" sz="2000" dirty="0" smtClean="0">
                  <a:latin typeface="+mn-lt"/>
                </a:rPr>
                <a:t>sygnału kompresja </a:t>
              </a:r>
              <a:r>
                <a:rPr lang="pl-PL" sz="2000" i="1" dirty="0" smtClean="0">
                  <a:latin typeface="+mn-lt"/>
                </a:rPr>
                <a:t>A</a:t>
              </a:r>
              <a:r>
                <a:rPr lang="pl-PL" sz="2000" dirty="0" smtClean="0">
                  <a:latin typeface="+mn-lt"/>
                </a:rPr>
                <a:t> ma charakter liniowy:</a:t>
              </a:r>
              <a:endParaRPr lang="pl-PL" sz="2000" dirty="0">
                <a:latin typeface="+mn-lt"/>
              </a:endParaRPr>
            </a:p>
          </p:txBody>
        </p:sp>
        <p:graphicFrame>
          <p:nvGraphicFramePr>
            <p:cNvPr id="2" name="Obi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54313226"/>
                </p:ext>
              </p:extLst>
            </p:nvPr>
          </p:nvGraphicFramePr>
          <p:xfrm>
            <a:off x="849313" y="1566103"/>
            <a:ext cx="3570892" cy="431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7486" name="Równanie" r:id="rId3" imgW="1942920" imgH="215640" progId="Equation.3">
                    <p:embed/>
                  </p:oleObj>
                </mc:Choice>
                <mc:Fallback>
                  <p:oleObj name="Równanie" r:id="rId3" imgW="194292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849313" y="1566103"/>
                          <a:ext cx="3570892" cy="43128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849313" y="2126934"/>
              <a:ext cx="7886700" cy="10464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dirty="0" smtClean="0">
                  <a:latin typeface="+mn-lt"/>
                </a:rPr>
                <a:t>Sygnały słabe są kwantowane w sposób równomierny, ale szerokość przedziału kwantyzacji zmniejsza się </a:t>
              </a:r>
              <a:r>
                <a:rPr lang="pl-PL" sz="2100" i="1" dirty="0" smtClean="0">
                  <a:latin typeface="+mj-lt"/>
                </a:rPr>
                <a:t>g</a:t>
              </a:r>
              <a:r>
                <a:rPr lang="pl-PL" sz="2100" dirty="0" smtClean="0">
                  <a:latin typeface="+mj-lt"/>
                </a:rPr>
                <a:t> = </a:t>
              </a:r>
              <a:r>
                <a:rPr lang="pl-PL" sz="2100" i="1" dirty="0" smtClean="0">
                  <a:latin typeface="+mj-lt"/>
                </a:rPr>
                <a:t>A</a:t>
              </a:r>
              <a:r>
                <a:rPr lang="pl-PL" sz="2100" dirty="0" smtClean="0">
                  <a:latin typeface="+mj-lt"/>
                </a:rPr>
                <a:t>/(1 + </a:t>
              </a:r>
              <a:r>
                <a:rPr lang="pl-PL" sz="2100" dirty="0" err="1" smtClean="0">
                  <a:latin typeface="+mj-lt"/>
                </a:rPr>
                <a:t>ln</a:t>
              </a:r>
              <a:r>
                <a:rPr lang="pl-PL" sz="2100" i="1" dirty="0" err="1" smtClean="0">
                  <a:latin typeface="+mj-lt"/>
                </a:rPr>
                <a:t>A</a:t>
              </a:r>
              <a:r>
                <a:rPr lang="pl-PL" sz="2100" dirty="0" smtClean="0">
                  <a:latin typeface="+mj-lt"/>
                </a:rPr>
                <a:t>)</a:t>
              </a:r>
              <a:r>
                <a:rPr lang="pl-PL" sz="2000" dirty="0" smtClean="0">
                  <a:latin typeface="+mn-lt"/>
                </a:rPr>
                <a:t>-</a:t>
              </a:r>
              <a:r>
                <a:rPr lang="pl-PL" sz="2000" dirty="0" smtClean="0">
                  <a:latin typeface="+mj-lt"/>
                </a:rPr>
                <a:t>krotnie</a:t>
              </a:r>
              <a:r>
                <a:rPr lang="pl-PL" sz="2000" dirty="0" smtClean="0">
                  <a:latin typeface="+mn-lt"/>
                </a:rPr>
                <a:t> i w takim samym stopniu rośnie liczba poziomów kwantyzacji: </a:t>
              </a:r>
              <a:r>
                <a:rPr lang="pl-PL" sz="2100" i="1" dirty="0">
                  <a:latin typeface="+mj-lt"/>
                </a:rPr>
                <a:t>L</a:t>
              </a:r>
              <a:r>
                <a:rPr lang="pl-PL" sz="2100" dirty="0" smtClean="0">
                  <a:latin typeface="+mj-lt"/>
                </a:rPr>
                <a:t> </a:t>
              </a:r>
              <a:r>
                <a:rPr lang="pl-PL" sz="2100" b="0" dirty="0" smtClean="0">
                  <a:latin typeface="+mj-lt"/>
                </a:rPr>
                <a:t>→</a:t>
              </a:r>
              <a:r>
                <a:rPr lang="pl-PL" sz="2100" dirty="0" smtClean="0">
                  <a:latin typeface="+mj-lt"/>
                </a:rPr>
                <a:t> </a:t>
              </a:r>
              <a:r>
                <a:rPr lang="pl-PL" sz="2100" i="1" dirty="0" err="1" smtClean="0">
                  <a:latin typeface="+mj-lt"/>
                </a:rPr>
                <a:t>gL</a:t>
              </a:r>
              <a:r>
                <a:rPr lang="pl-PL" sz="2100" dirty="0" smtClean="0">
                  <a:latin typeface="+mj-lt"/>
                </a:rPr>
                <a:t>.</a:t>
              </a:r>
            </a:p>
          </p:txBody>
        </p:sp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451E1-F9F0-4F04-87E6-0CCFA1B42761}" type="slidenum">
              <a:rPr lang="pl-PL" smtClean="0"/>
              <a:pPr/>
              <a:t>30</a:t>
            </a:fld>
            <a:endParaRPr lang="pl-PL"/>
          </a:p>
        </p:txBody>
      </p:sp>
      <p:sp>
        <p:nvSpPr>
          <p:cNvPr id="17" name="Prostokąt 16"/>
          <p:cNvSpPr/>
          <p:nvPr/>
        </p:nvSpPr>
        <p:spPr>
          <a:xfrm>
            <a:off x="153718" y="25833"/>
            <a:ext cx="2844856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 smtClean="0">
                <a:latin typeface="+mn-lt"/>
                <a:ea typeface="+mj-ea"/>
                <a:cs typeface="+mj-cs"/>
              </a:rPr>
              <a:t>Kompresja A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55609" y="507054"/>
            <a:ext cx="69039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i="1" dirty="0" smtClean="0">
                <a:solidFill>
                  <a:srgbClr val="006600"/>
                </a:solidFill>
                <a:latin typeface="+mj-lt"/>
              </a:rPr>
              <a:t>SQR</a:t>
            </a:r>
            <a:r>
              <a:rPr kumimoji="1" lang="pl-PL" sz="2800" dirty="0" smtClean="0">
                <a:solidFill>
                  <a:srgbClr val="006600"/>
                </a:solidFill>
                <a:latin typeface="+mn-lt"/>
              </a:rPr>
              <a:t> dla słabego sygnału (kompresja </a:t>
            </a:r>
            <a:r>
              <a:rPr kumimoji="1" lang="pl-PL" sz="2800" i="1" dirty="0" smtClean="0">
                <a:solidFill>
                  <a:srgbClr val="006600"/>
                </a:solidFill>
                <a:latin typeface="+mn-lt"/>
              </a:rPr>
              <a:t>A</a:t>
            </a:r>
            <a:r>
              <a:rPr kumimoji="1" lang="pl-PL" sz="2800" dirty="0" smtClean="0">
                <a:solidFill>
                  <a:srgbClr val="006600"/>
                </a:solidFill>
                <a:latin typeface="+mn-lt"/>
              </a:rPr>
              <a:t>)</a:t>
            </a:r>
            <a:endParaRPr lang="pl-PL" sz="3000" i="1" dirty="0">
              <a:solidFill>
                <a:srgbClr val="006600"/>
              </a:solidFill>
              <a:latin typeface="+mj-lt"/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153717" y="3385178"/>
            <a:ext cx="7886700" cy="2259645"/>
            <a:chOff x="153717" y="3385178"/>
            <a:chExt cx="7886700" cy="2259645"/>
          </a:xfrm>
        </p:grpSpPr>
        <p:grpSp>
          <p:nvGrpSpPr>
            <p:cNvPr id="11" name="Grupa 10"/>
            <p:cNvGrpSpPr/>
            <p:nvPr/>
          </p:nvGrpSpPr>
          <p:grpSpPr>
            <a:xfrm>
              <a:off x="153717" y="3385178"/>
              <a:ext cx="7886700" cy="2242341"/>
              <a:chOff x="881063" y="3488054"/>
              <a:chExt cx="7886700" cy="2242341"/>
            </a:xfrm>
          </p:grpSpPr>
          <p:graphicFrame>
            <p:nvGraphicFramePr>
              <p:cNvPr id="3" name="Obiek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25115427"/>
                  </p:ext>
                </p:extLst>
              </p:nvPr>
            </p:nvGraphicFramePr>
            <p:xfrm>
              <a:off x="971233" y="4032012"/>
              <a:ext cx="5126037" cy="10001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7487" name="Równanie" r:id="rId5" imgW="2476440" imgH="482400" progId="Equation.3">
                      <p:embed/>
                    </p:oleObj>
                  </mc:Choice>
                  <mc:Fallback>
                    <p:oleObj name="Równanie" r:id="rId5" imgW="2476440" imgH="4824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971233" y="4032012"/>
                            <a:ext cx="5126037" cy="1000125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" name="Nawias klamrowy zamykający 7"/>
              <p:cNvSpPr/>
              <p:nvPr/>
            </p:nvSpPr>
            <p:spPr bwMode="auto">
              <a:xfrm rot="5400000">
                <a:off x="5415181" y="4759799"/>
                <a:ext cx="357052" cy="1007126"/>
              </a:xfrm>
              <a:prstGeom prst="rightBrac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9" name="Prostokąt 8"/>
              <p:cNvSpPr/>
              <p:nvPr/>
            </p:nvSpPr>
            <p:spPr>
              <a:xfrm>
                <a:off x="4888466" y="5361063"/>
                <a:ext cx="248352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1600" dirty="0">
                    <a:latin typeface="+mn-lt"/>
                  </a:rPr>
                  <a:t>zysk </a:t>
                </a:r>
                <a:r>
                  <a:rPr lang="pl-PL" sz="1600" dirty="0" smtClean="0">
                    <a:latin typeface="+mn-lt"/>
                  </a:rPr>
                  <a:t>kompresji </a:t>
                </a:r>
                <a:r>
                  <a:rPr lang="pl-PL" sz="1800" i="1" dirty="0" smtClean="0">
                    <a:latin typeface="+mj-lt"/>
                  </a:rPr>
                  <a:t>g</a:t>
                </a:r>
                <a:r>
                  <a:rPr lang="pl-PL" sz="1600" dirty="0" smtClean="0">
                    <a:latin typeface="+mn-lt"/>
                  </a:rPr>
                  <a:t>[</a:t>
                </a:r>
                <a:r>
                  <a:rPr lang="pl-PL" sz="1600" dirty="0" err="1" smtClean="0">
                    <a:latin typeface="+mn-lt"/>
                  </a:rPr>
                  <a:t>dB</a:t>
                </a:r>
                <a:r>
                  <a:rPr lang="pl-PL" sz="1600" dirty="0" smtClean="0">
                    <a:latin typeface="+mn-lt"/>
                  </a:rPr>
                  <a:t>] </a:t>
                </a:r>
                <a:endParaRPr lang="pl-PL" sz="1600" dirty="0">
                  <a:latin typeface="+mn-lt"/>
                </a:endParaRPr>
              </a:p>
            </p:txBody>
          </p:sp>
          <p:sp>
            <p:nvSpPr>
              <p:cNvPr id="16" name="Text Box 7"/>
              <p:cNvSpPr txBox="1">
                <a:spLocks noChangeArrowheads="1"/>
              </p:cNvSpPr>
              <p:nvPr/>
            </p:nvSpPr>
            <p:spPr bwMode="auto">
              <a:xfrm>
                <a:off x="881063" y="3488054"/>
                <a:ext cx="7886700" cy="43088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2200" i="1" dirty="0" smtClean="0"/>
                  <a:t>S</a:t>
                </a:r>
                <a:r>
                  <a:rPr lang="pl-PL" sz="2100" i="1" dirty="0" smtClean="0"/>
                  <a:t>QR</a:t>
                </a:r>
                <a:r>
                  <a:rPr lang="pl-PL" sz="2200" dirty="0" smtClean="0"/>
                  <a:t> </a:t>
                </a:r>
                <a:r>
                  <a:rPr lang="pl-PL" sz="2000" dirty="0" smtClean="0">
                    <a:latin typeface="+mn-lt"/>
                  </a:rPr>
                  <a:t>dla kwantyzacji równomiernej wynosi:</a:t>
                </a:r>
                <a:endParaRPr lang="pl-PL" sz="2000" dirty="0">
                  <a:latin typeface="+mn-lt"/>
                </a:endParaRPr>
              </a:p>
            </p:txBody>
          </p:sp>
        </p:grpSp>
        <p:sp>
          <p:nvSpPr>
            <p:cNvPr id="19" name="Nawias klamrowy zamykający 18"/>
            <p:cNvSpPr/>
            <p:nvPr/>
          </p:nvSpPr>
          <p:spPr bwMode="auto">
            <a:xfrm rot="5400000">
              <a:off x="2733173" y="4052801"/>
              <a:ext cx="357052" cy="2255715"/>
            </a:xfrm>
            <a:prstGeom prst="rightBrac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Prostokąt 19"/>
            <p:cNvSpPr/>
            <p:nvPr/>
          </p:nvSpPr>
          <p:spPr>
            <a:xfrm>
              <a:off x="1301085" y="5275491"/>
              <a:ext cx="286539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1600" dirty="0">
                  <a:latin typeface="+mn-lt"/>
                </a:rPr>
                <a:t>o</a:t>
              </a:r>
              <a:r>
                <a:rPr lang="pl-PL" sz="1600" dirty="0" smtClean="0">
                  <a:latin typeface="+mn-lt"/>
                </a:rPr>
                <a:t>dstęp </a:t>
              </a:r>
              <a:r>
                <a:rPr lang="pl-PL" sz="1800" i="1" dirty="0" smtClean="0">
                  <a:latin typeface="+mj-lt"/>
                </a:rPr>
                <a:t>SQR</a:t>
              </a:r>
              <a:r>
                <a:rPr lang="pl-PL" sz="1600" dirty="0" smtClean="0">
                  <a:latin typeface="+mn-lt"/>
                </a:rPr>
                <a:t> bez kompresji</a:t>
              </a:r>
              <a:endParaRPr lang="pl-PL" sz="1600" dirty="0">
                <a:latin typeface="+mn-lt"/>
              </a:endParaRPr>
            </a:p>
          </p:txBody>
        </p:sp>
      </p:grpSp>
      <p:pic>
        <p:nvPicPr>
          <p:cNvPr id="21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35280" y="98292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2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6" name="Text Box 10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153717" y="1539726"/>
            <a:ext cx="7524750" cy="1400180"/>
            <a:chOff x="153717" y="1167064"/>
            <a:chExt cx="7524750" cy="1400180"/>
          </a:xfrm>
        </p:grpSpPr>
        <p:sp>
          <p:nvSpPr>
            <p:cNvPr id="91140" name="Text Box 4"/>
            <p:cNvSpPr txBox="1">
              <a:spLocks noChangeArrowheads="1"/>
            </p:cNvSpPr>
            <p:nvPr/>
          </p:nvSpPr>
          <p:spPr bwMode="auto">
            <a:xfrm>
              <a:off x="153717" y="1167064"/>
              <a:ext cx="752475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dirty="0">
                  <a:latin typeface="+mn-lt"/>
                </a:rPr>
                <a:t>Silne sygnały podlegają kompresji </a:t>
              </a:r>
              <a:r>
                <a:rPr lang="pl-PL" sz="2000" dirty="0" smtClean="0">
                  <a:latin typeface="+mn-lt"/>
                </a:rPr>
                <a:t>logarytmicznej:</a:t>
              </a:r>
              <a:endParaRPr lang="pl-PL" sz="2000" dirty="0">
                <a:latin typeface="+mn-lt"/>
              </a:endParaRPr>
            </a:p>
          </p:txBody>
        </p:sp>
        <p:graphicFrame>
          <p:nvGraphicFramePr>
            <p:cNvPr id="8" name="Obiek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72508272"/>
                </p:ext>
              </p:extLst>
            </p:nvPr>
          </p:nvGraphicFramePr>
          <p:xfrm>
            <a:off x="153717" y="1703964"/>
            <a:ext cx="4673520" cy="863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140" name="Równanie" r:id="rId3" imgW="2336760" imgH="431640" progId="Equation.3">
                    <p:embed/>
                  </p:oleObj>
                </mc:Choice>
                <mc:Fallback>
                  <p:oleObj name="Równanie" r:id="rId3" imgW="2336760" imgH="431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53717" y="1703964"/>
                          <a:ext cx="4673520" cy="86328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alpha val="5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upa 6"/>
          <p:cNvGrpSpPr/>
          <p:nvPr/>
        </p:nvGrpSpPr>
        <p:grpSpPr>
          <a:xfrm>
            <a:off x="153717" y="3125263"/>
            <a:ext cx="8512488" cy="2534693"/>
            <a:chOff x="153717" y="2752601"/>
            <a:chExt cx="8512488" cy="2534693"/>
          </a:xfrm>
        </p:grpSpPr>
        <p:sp>
          <p:nvSpPr>
            <p:cNvPr id="2" name="Prostokąt 1"/>
            <p:cNvSpPr/>
            <p:nvPr/>
          </p:nvSpPr>
          <p:spPr>
            <a:xfrm>
              <a:off x="153717" y="2752601"/>
              <a:ext cx="851248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100" i="1" dirty="0"/>
                <a:t>SQR</a:t>
              </a:r>
              <a:r>
                <a:rPr lang="pl-PL" dirty="0"/>
                <a:t> </a:t>
              </a:r>
              <a:r>
                <a:rPr lang="pl-PL" sz="2000" dirty="0">
                  <a:latin typeface="+mn-lt"/>
                </a:rPr>
                <a:t>dla </a:t>
              </a:r>
              <a:r>
                <a:rPr lang="pl-PL" sz="2000" dirty="0" smtClean="0">
                  <a:latin typeface="+mn-lt"/>
                </a:rPr>
                <a:t>kwantyzacji logarytmicznej  </a:t>
              </a:r>
              <a:r>
                <a:rPr lang="pl-PL" sz="2100" i="1" dirty="0" smtClean="0">
                  <a:latin typeface="+mj-lt"/>
                </a:rPr>
                <a:t>y</a:t>
              </a:r>
              <a:r>
                <a:rPr lang="pl-PL" sz="2100" dirty="0" smtClean="0">
                  <a:latin typeface="+mj-lt"/>
                </a:rPr>
                <a:t>(</a:t>
              </a:r>
              <a:r>
                <a:rPr lang="pl-PL" sz="2100" i="1" dirty="0" smtClean="0">
                  <a:latin typeface="+mj-lt"/>
                </a:rPr>
                <a:t>x</a:t>
              </a:r>
              <a:r>
                <a:rPr lang="pl-PL" sz="2100" dirty="0" smtClean="0">
                  <a:latin typeface="+mj-lt"/>
                </a:rPr>
                <a:t>) = </a:t>
              </a:r>
              <a:r>
                <a:rPr lang="pl-PL" sz="2100" i="1" dirty="0" smtClean="0">
                  <a:latin typeface="+mj-lt"/>
                </a:rPr>
                <a:t>m</a:t>
              </a:r>
              <a:r>
                <a:rPr lang="pl-PL" sz="2100" baseline="30000" dirty="0" smtClean="0">
                  <a:latin typeface="+mj-lt"/>
                </a:rPr>
                <a:t>-1</a:t>
              </a:r>
              <a:r>
                <a:rPr lang="pl-PL" sz="2100" dirty="0" smtClean="0">
                  <a:latin typeface="+mj-lt"/>
                </a:rPr>
                <a:t>ln</a:t>
              </a:r>
              <a:r>
                <a:rPr lang="pl-PL" sz="2100" i="1" dirty="0" smtClean="0">
                  <a:latin typeface="+mj-lt"/>
                </a:rPr>
                <a:t>x</a:t>
              </a:r>
              <a:r>
                <a:rPr lang="pl-PL" sz="2100" dirty="0" smtClean="0">
                  <a:latin typeface="+mj-lt"/>
                </a:rPr>
                <a:t> + 1 </a:t>
              </a:r>
              <a:r>
                <a:rPr lang="pl-PL" sz="2000" dirty="0" smtClean="0">
                  <a:latin typeface="+mn-lt"/>
                </a:rPr>
                <a:t>wynosi:</a:t>
              </a:r>
            </a:p>
            <a:p>
              <a:pPr>
                <a:spcBef>
                  <a:spcPct val="50000"/>
                </a:spcBef>
              </a:pPr>
              <a:endParaRPr lang="pl-PL" sz="2000" dirty="0">
                <a:latin typeface="+mn-lt"/>
              </a:endParaRPr>
            </a:p>
          </p:txBody>
        </p:sp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66433711"/>
                </p:ext>
              </p:extLst>
            </p:nvPr>
          </p:nvGraphicFramePr>
          <p:xfrm>
            <a:off x="219619" y="3340533"/>
            <a:ext cx="4773613" cy="15208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141" name="Równanie" r:id="rId5" imgW="2387520" imgH="761760" progId="Equation.3">
                    <p:embed/>
                  </p:oleObj>
                </mc:Choice>
                <mc:Fallback>
                  <p:oleObj name="Równanie" r:id="rId5" imgW="2387520" imgH="7617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19619" y="3340533"/>
                          <a:ext cx="4773613" cy="152082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Prostokąt 11"/>
            <p:cNvSpPr/>
            <p:nvPr/>
          </p:nvSpPr>
          <p:spPr>
            <a:xfrm>
              <a:off x="153717" y="4871796"/>
              <a:ext cx="7937554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dirty="0">
                  <a:latin typeface="+mn-lt"/>
                </a:rPr>
                <a:t>i</a:t>
              </a:r>
              <a:r>
                <a:rPr lang="pl-PL" sz="2000" dirty="0" smtClean="0">
                  <a:latin typeface="+mn-lt"/>
                </a:rPr>
                <a:t> jest niezależny od poziomu </a:t>
              </a:r>
              <a:r>
                <a:rPr lang="pl-PL" sz="2100" i="1" dirty="0" smtClean="0">
                  <a:latin typeface="+mj-lt"/>
                </a:rPr>
                <a:t>P</a:t>
              </a:r>
              <a:r>
                <a:rPr lang="pl-PL" sz="2000" dirty="0" smtClean="0">
                  <a:latin typeface="+mn-lt"/>
                </a:rPr>
                <a:t>[</a:t>
              </a:r>
              <a:r>
                <a:rPr lang="pl-PL" sz="2000" dirty="0" err="1" smtClean="0">
                  <a:latin typeface="+mn-lt"/>
                </a:rPr>
                <a:t>dB</a:t>
              </a:r>
              <a:r>
                <a:rPr lang="pl-PL" sz="2000" dirty="0" smtClean="0">
                  <a:latin typeface="+mn-lt"/>
                </a:rPr>
                <a:t>] kwantowanego sygnału.</a:t>
              </a:r>
              <a:endParaRPr lang="pl-PL" sz="2000" dirty="0">
                <a:latin typeface="+mn-lt"/>
              </a:endParaRPr>
            </a:p>
          </p:txBody>
        </p:sp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451E1-F9F0-4F04-87E6-0CCFA1B42761}" type="slidenum">
              <a:rPr lang="pl-PL" smtClean="0"/>
              <a:pPr/>
              <a:t>31</a:t>
            </a:fld>
            <a:endParaRPr lang="pl-PL"/>
          </a:p>
        </p:txBody>
      </p:sp>
      <p:sp>
        <p:nvSpPr>
          <p:cNvPr id="11" name="Prostokąt 10"/>
          <p:cNvSpPr/>
          <p:nvPr/>
        </p:nvSpPr>
        <p:spPr>
          <a:xfrm>
            <a:off x="153718" y="25833"/>
            <a:ext cx="2737764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 smtClean="0">
                <a:latin typeface="+mn-lt"/>
                <a:ea typeface="+mj-ea"/>
                <a:cs typeface="+mj-cs"/>
              </a:rPr>
              <a:t>Kompresja A</a:t>
            </a:r>
          </a:p>
        </p:txBody>
      </p:sp>
      <p:sp>
        <p:nvSpPr>
          <p:cNvPr id="13" name="Prostokąt 12"/>
          <p:cNvSpPr/>
          <p:nvPr/>
        </p:nvSpPr>
        <p:spPr>
          <a:xfrm>
            <a:off x="80323" y="608668"/>
            <a:ext cx="68162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i="1" dirty="0" smtClean="0">
                <a:solidFill>
                  <a:srgbClr val="006600"/>
                </a:solidFill>
                <a:latin typeface="+mj-lt"/>
              </a:rPr>
              <a:t>SQR</a:t>
            </a:r>
            <a:r>
              <a:rPr kumimoji="1" lang="pl-PL" sz="2800" dirty="0" smtClean="0">
                <a:solidFill>
                  <a:srgbClr val="006600"/>
                </a:solidFill>
                <a:latin typeface="+mn-lt"/>
              </a:rPr>
              <a:t> dla silnego sygnału (kompresja </a:t>
            </a:r>
            <a:r>
              <a:rPr kumimoji="1" lang="pl-PL" sz="2800" i="1" dirty="0" smtClean="0">
                <a:solidFill>
                  <a:srgbClr val="006600"/>
                </a:solidFill>
                <a:latin typeface="+mn-lt"/>
              </a:rPr>
              <a:t>A</a:t>
            </a:r>
            <a:r>
              <a:rPr kumimoji="1" lang="pl-PL" sz="2800" dirty="0" smtClean="0">
                <a:solidFill>
                  <a:srgbClr val="006600"/>
                </a:solidFill>
                <a:latin typeface="+mn-lt"/>
              </a:rPr>
              <a:t>)</a:t>
            </a:r>
            <a:endParaRPr lang="pl-PL" sz="3000" i="1" dirty="0">
              <a:solidFill>
                <a:srgbClr val="006600"/>
              </a:solidFill>
              <a:latin typeface="+mj-lt"/>
            </a:endParaRPr>
          </a:p>
        </p:txBody>
      </p:sp>
      <p:pic>
        <p:nvPicPr>
          <p:cNvPr id="1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35280" y="98292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230660" y="1143000"/>
            <a:ext cx="8753004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+mn-lt"/>
              </a:rPr>
              <a:t>Sygnały </a:t>
            </a:r>
            <a:r>
              <a:rPr lang="pl-PL" sz="2000" dirty="0">
                <a:latin typeface="+mn-lt"/>
              </a:rPr>
              <a:t>słabe są kwantowane dokładniej w porównaniu z </a:t>
            </a:r>
            <a:r>
              <a:rPr lang="pl-PL" sz="2000" dirty="0" smtClean="0">
                <a:latin typeface="+mn-lt"/>
              </a:rPr>
              <a:t>rzadziej kwantowanymi sygnałami silnymi.</a:t>
            </a:r>
            <a:endParaRPr lang="pl-PL" sz="2000" dirty="0">
              <a:latin typeface="+mn-lt"/>
            </a:endParaRP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+mn-lt"/>
              </a:rPr>
              <a:t>Kompresja zapewnia </a:t>
            </a:r>
            <a:r>
              <a:rPr lang="pl-PL" sz="2000" dirty="0">
                <a:latin typeface="+mn-lt"/>
              </a:rPr>
              <a:t>stałą wartość odstępu sygnał – błąd  </a:t>
            </a:r>
            <a:r>
              <a:rPr lang="pl-PL" sz="2000" dirty="0" smtClean="0">
                <a:latin typeface="+mn-lt"/>
              </a:rPr>
              <a:t>kwantowania </a:t>
            </a:r>
            <a:r>
              <a:rPr lang="pl-PL" sz="2000" dirty="0">
                <a:latin typeface="+mn-lt"/>
              </a:rPr>
              <a:t>w szerokim zakresie zmienności </a:t>
            </a:r>
            <a:r>
              <a:rPr lang="pl-PL" sz="2000" dirty="0" smtClean="0">
                <a:latin typeface="+mn-lt"/>
              </a:rPr>
              <a:t>poziomu sygnału.</a:t>
            </a:r>
            <a:endParaRPr lang="pl-PL" sz="2000" dirty="0">
              <a:latin typeface="+mn-lt"/>
            </a:endParaRP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+mn-lt"/>
              </a:rPr>
              <a:t>Przy tym samym poziomie sygnału </a:t>
            </a:r>
            <a:r>
              <a:rPr lang="pl-PL" sz="2000" dirty="0">
                <a:latin typeface="+mn-lt"/>
              </a:rPr>
              <a:t>i  tej samej liczbie poziomów </a:t>
            </a:r>
            <a:r>
              <a:rPr lang="pl-PL" sz="2000" dirty="0" smtClean="0">
                <a:latin typeface="+mn-lt"/>
              </a:rPr>
              <a:t>kwantyzacji kompresja </a:t>
            </a:r>
            <a:r>
              <a:rPr lang="pl-PL" sz="2000" dirty="0">
                <a:latin typeface="+mn-lt"/>
              </a:rPr>
              <a:t>zwiększa dokładność </a:t>
            </a:r>
            <a:r>
              <a:rPr lang="pl-PL" sz="2000" dirty="0" smtClean="0">
                <a:latin typeface="+mn-lt"/>
              </a:rPr>
              <a:t>kwantyzacji </a:t>
            </a:r>
            <a:r>
              <a:rPr lang="pl-PL" sz="2000" dirty="0">
                <a:latin typeface="+mn-lt"/>
              </a:rPr>
              <a:t>w porównaniu z </a:t>
            </a:r>
            <a:r>
              <a:rPr lang="pl-PL" sz="2000" dirty="0" smtClean="0">
                <a:latin typeface="+mn-lt"/>
              </a:rPr>
              <a:t>kwantyzacją równomierną.</a:t>
            </a:r>
            <a:endParaRPr lang="pl-PL" sz="2000" dirty="0">
              <a:latin typeface="+mn-lt"/>
            </a:endParaRP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+mn-lt"/>
              </a:rPr>
              <a:t>Kompresja pozwala </a:t>
            </a:r>
            <a:r>
              <a:rPr lang="pl-PL" sz="2000" dirty="0">
                <a:latin typeface="+mn-lt"/>
              </a:rPr>
              <a:t>na zmniejszenie szybkości transmisji bez szkody dla jakości </a:t>
            </a:r>
            <a:r>
              <a:rPr lang="pl-PL" sz="2000" dirty="0" smtClean="0">
                <a:latin typeface="+mn-lt"/>
              </a:rPr>
              <a:t>przetwarzania.</a:t>
            </a:r>
            <a:endParaRPr lang="pl-PL" sz="2000" dirty="0">
              <a:latin typeface="+mn-lt"/>
            </a:endParaRP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+mn-lt"/>
              </a:rPr>
              <a:t>Kompresja </a:t>
            </a:r>
            <a:r>
              <a:rPr lang="pl-PL" sz="2000" dirty="0">
                <a:latin typeface="+mn-lt"/>
              </a:rPr>
              <a:t>sygnałów słabych powiększa odstęp – błąd kwantowania o zysk </a:t>
            </a:r>
            <a:r>
              <a:rPr lang="pl-PL" sz="2000" dirty="0" smtClean="0">
                <a:latin typeface="+mn-lt"/>
              </a:rPr>
              <a:t>kompresji.</a:t>
            </a:r>
            <a:endParaRPr lang="pl-PL" sz="2000" dirty="0">
              <a:latin typeface="+mn-lt"/>
            </a:endParaRP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+mn-lt"/>
              </a:rPr>
              <a:t>Kompresja pozwala skrócić długość słów kodowych.</a:t>
            </a:r>
            <a:endParaRPr lang="pl-PL" sz="2000" dirty="0">
              <a:latin typeface="+mn-lt"/>
            </a:endParaRPr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451E1-F9F0-4F04-87E6-0CCFA1B42761}" type="slidenum">
              <a:rPr lang="pl-PL" smtClean="0"/>
              <a:pPr/>
              <a:t>32</a:t>
            </a:fld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153717" y="25833"/>
            <a:ext cx="6015307" cy="584775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sz="3200" dirty="0" smtClean="0">
                <a:latin typeface="+mn-lt"/>
                <a:ea typeface="+mj-ea"/>
                <a:cs typeface="+mj-cs"/>
              </a:rPr>
              <a:t>Podsumowanie - kompresja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>
          <a:xfrm>
            <a:off x="190500" y="16550"/>
            <a:ext cx="6210300" cy="1143000"/>
          </a:xfrm>
          <a:solidFill>
            <a:srgbClr val="CC9900">
              <a:alpha val="49804"/>
            </a:srgbClr>
          </a:solidFill>
        </p:spPr>
        <p:txBody>
          <a:bodyPr/>
          <a:lstStyle/>
          <a:p>
            <a:r>
              <a:rPr lang="pl-PL" sz="3200" b="1" dirty="0" smtClean="0">
                <a:solidFill>
                  <a:schemeClr val="tx1"/>
                </a:solidFill>
                <a:latin typeface="+mn-lt"/>
              </a:rPr>
              <a:t>Modulacja kodowo-impulsowa</a:t>
            </a:r>
            <a:br>
              <a:rPr lang="pl-PL" sz="3200" b="1" dirty="0" smtClean="0">
                <a:solidFill>
                  <a:schemeClr val="tx1"/>
                </a:solidFill>
                <a:latin typeface="+mn-lt"/>
              </a:rPr>
            </a:br>
            <a:r>
              <a:rPr lang="pl-PL" sz="3200" b="1" dirty="0" smtClean="0">
                <a:solidFill>
                  <a:schemeClr val="tx1"/>
                </a:solidFill>
                <a:latin typeface="+mn-lt"/>
              </a:rPr>
              <a:t>(</a:t>
            </a:r>
            <a:r>
              <a:rPr lang="pl-PL" sz="3200" b="1" dirty="0" err="1" smtClean="0">
                <a:solidFill>
                  <a:schemeClr val="tx1"/>
                </a:solidFill>
                <a:latin typeface="+mn-lt"/>
              </a:rPr>
              <a:t>Pulse</a:t>
            </a:r>
            <a:r>
              <a:rPr lang="pl-PL" sz="3200" b="1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pl-PL" sz="3200" b="1" dirty="0" err="1" smtClean="0">
                <a:solidFill>
                  <a:schemeClr val="tx1"/>
                </a:solidFill>
                <a:latin typeface="+mn-lt"/>
              </a:rPr>
              <a:t>Code</a:t>
            </a:r>
            <a:r>
              <a:rPr lang="pl-PL" sz="3200" b="1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pl-PL" sz="3200" b="1" dirty="0" err="1" smtClean="0">
                <a:solidFill>
                  <a:schemeClr val="tx1"/>
                </a:solidFill>
                <a:latin typeface="+mn-lt"/>
              </a:rPr>
              <a:t>Modulation</a:t>
            </a:r>
            <a:r>
              <a:rPr lang="pl-PL" sz="3200" b="1" dirty="0" smtClean="0">
                <a:solidFill>
                  <a:schemeClr val="tx1"/>
                </a:solidFill>
                <a:latin typeface="+mn-lt"/>
              </a:rPr>
              <a:t>)</a:t>
            </a:r>
            <a:endParaRPr lang="pl-PL" sz="3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5418138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874868" y="1935476"/>
            <a:ext cx="2153410" cy="40011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l-PL" sz="2000" dirty="0" smtClean="0">
                <a:latin typeface="+mn-lt"/>
              </a:rPr>
              <a:t>PRÓBKOWANIE</a:t>
            </a:r>
            <a:endParaRPr lang="pl-PL" sz="2000" dirty="0">
              <a:latin typeface="+mn-lt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856433" y="3047885"/>
            <a:ext cx="2198487" cy="40011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l-PL" sz="2000" dirty="0" smtClean="0">
                <a:latin typeface="+mn-lt"/>
              </a:rPr>
              <a:t>KWANTYZACJA</a:t>
            </a:r>
            <a:endParaRPr lang="pl-PL" sz="2000" dirty="0">
              <a:latin typeface="+mn-lt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032667" y="4133975"/>
            <a:ext cx="1837811" cy="70788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pl-PL" sz="2000" dirty="0" smtClean="0">
                <a:latin typeface="+mn-lt"/>
              </a:rPr>
              <a:t>KODOWANIE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BINARNE</a:t>
            </a:r>
            <a:endParaRPr lang="pl-PL" sz="2000" dirty="0">
              <a:latin typeface="+mn-lt"/>
            </a:endParaRPr>
          </a:p>
        </p:txBody>
      </p:sp>
      <p:cxnSp>
        <p:nvCxnSpPr>
          <p:cNvPr id="9" name="Łącznik prosty ze strzałką 8"/>
          <p:cNvCxnSpPr>
            <a:stCxn id="3" idx="0"/>
          </p:cNvCxnSpPr>
          <p:nvPr/>
        </p:nvCxnSpPr>
        <p:spPr bwMode="auto">
          <a:xfrm flipH="1" flipV="1">
            <a:off x="1951572" y="1494921"/>
            <a:ext cx="1" cy="44055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11" name="Łącznik prosty ze strzałką 10"/>
          <p:cNvCxnSpPr>
            <a:stCxn id="3" idx="2"/>
            <a:endCxn id="6" idx="0"/>
          </p:cNvCxnSpPr>
          <p:nvPr/>
        </p:nvCxnSpPr>
        <p:spPr bwMode="auto">
          <a:xfrm>
            <a:off x="1951573" y="2335586"/>
            <a:ext cx="4104" cy="71229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Łącznik prosty ze strzałką 12"/>
          <p:cNvCxnSpPr>
            <a:stCxn id="6" idx="2"/>
            <a:endCxn id="7" idx="0"/>
          </p:cNvCxnSpPr>
          <p:nvPr/>
        </p:nvCxnSpPr>
        <p:spPr bwMode="auto">
          <a:xfrm flipH="1">
            <a:off x="1951573" y="3447995"/>
            <a:ext cx="4104" cy="68598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Łącznik prosty ze strzałką 14"/>
          <p:cNvCxnSpPr>
            <a:stCxn id="7" idx="2"/>
          </p:cNvCxnSpPr>
          <p:nvPr/>
        </p:nvCxnSpPr>
        <p:spPr bwMode="auto">
          <a:xfrm>
            <a:off x="1951573" y="4841861"/>
            <a:ext cx="4123" cy="95673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pole tekstowe 15"/>
          <p:cNvSpPr txBox="1"/>
          <p:nvPr/>
        </p:nvSpPr>
        <p:spPr>
          <a:xfrm>
            <a:off x="2102127" y="1382380"/>
            <a:ext cx="5389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i="1" dirty="0"/>
              <a:t>x</a:t>
            </a:r>
            <a:r>
              <a:rPr lang="pl-PL" sz="2000" b="0" dirty="0" smtClean="0"/>
              <a:t>(</a:t>
            </a:r>
            <a:r>
              <a:rPr lang="pl-PL" sz="2000" b="0" i="1" dirty="0" smtClean="0"/>
              <a:t>t</a:t>
            </a:r>
            <a:r>
              <a:rPr lang="pl-PL" sz="2000" b="0" dirty="0" smtClean="0"/>
              <a:t>)</a:t>
            </a:r>
            <a:endParaRPr lang="pl-PL" sz="2000" b="0" i="1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1109608" y="5206122"/>
            <a:ext cx="76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>
                <a:latin typeface="+mn-lt"/>
              </a:rPr>
              <a:t>PCM</a:t>
            </a:r>
            <a:endParaRPr lang="pl-PL" sz="2000" dirty="0">
              <a:latin typeface="+mn-lt"/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4268555" y="2482067"/>
            <a:ext cx="3056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dirty="0" smtClean="0">
                <a:latin typeface="+mj-lt"/>
              </a:rPr>
              <a:t>Twierdzenie o próbkowaniu</a:t>
            </a:r>
            <a:endParaRPr lang="pl-PL" sz="2000" b="0" dirty="0">
              <a:latin typeface="+mj-lt"/>
            </a:endParaRPr>
          </a:p>
        </p:txBody>
      </p:sp>
      <p:sp>
        <p:nvSpPr>
          <p:cNvPr id="21" name="pole tekstowe 20"/>
          <p:cNvSpPr txBox="1"/>
          <p:nvPr/>
        </p:nvSpPr>
        <p:spPr>
          <a:xfrm>
            <a:off x="2102127" y="2401163"/>
            <a:ext cx="809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i="1" dirty="0" smtClean="0"/>
              <a:t>x</a:t>
            </a:r>
            <a:r>
              <a:rPr lang="pl-PL" sz="2000" b="0" dirty="0" smtClean="0"/>
              <a:t>(</a:t>
            </a:r>
            <a:r>
              <a:rPr lang="pl-PL" sz="2000" b="0" i="1" dirty="0"/>
              <a:t>k</a:t>
            </a:r>
            <a:r>
              <a:rPr lang="pl-PL" sz="2000" b="0" i="1" dirty="0" smtClean="0"/>
              <a:t>T</a:t>
            </a:r>
            <a:r>
              <a:rPr lang="pl-PL" sz="2000" b="0" baseline="-25000" dirty="0" smtClean="0"/>
              <a:t>0</a:t>
            </a:r>
            <a:r>
              <a:rPr lang="pl-PL" sz="2000" b="0" dirty="0" smtClean="0"/>
              <a:t>)</a:t>
            </a:r>
            <a:endParaRPr lang="pl-PL" sz="2000" b="0" i="1" dirty="0"/>
          </a:p>
        </p:txBody>
      </p:sp>
      <p:sp>
        <p:nvSpPr>
          <p:cNvPr id="18" name="Prostokąt 17"/>
          <p:cNvSpPr/>
          <p:nvPr/>
        </p:nvSpPr>
        <p:spPr>
          <a:xfrm>
            <a:off x="2102127" y="3548190"/>
            <a:ext cx="21664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0" i="1" dirty="0" smtClean="0"/>
              <a:t>x</a:t>
            </a:r>
            <a:r>
              <a:rPr lang="pl-PL" sz="2000" b="0" dirty="0" smtClean="0"/>
              <a:t>(</a:t>
            </a:r>
            <a:r>
              <a:rPr lang="pl-PL" sz="2000" b="0" i="1" dirty="0"/>
              <a:t>k</a:t>
            </a:r>
            <a:r>
              <a:rPr lang="pl-PL" sz="2000" b="0" i="1" dirty="0" smtClean="0"/>
              <a:t>T</a:t>
            </a:r>
            <a:r>
              <a:rPr lang="pl-PL" sz="2000" b="0" baseline="-25000" dirty="0" smtClean="0"/>
              <a:t>0</a:t>
            </a:r>
            <a:r>
              <a:rPr lang="pl-PL" sz="2000" b="0" dirty="0" smtClean="0"/>
              <a:t>) </a:t>
            </a:r>
            <a:r>
              <a:rPr lang="pl-PL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≈</a:t>
            </a:r>
            <a:r>
              <a:rPr lang="pl-PL" sz="2000" b="0" i="1" dirty="0" smtClean="0"/>
              <a:t> </a:t>
            </a:r>
            <a:r>
              <a:rPr lang="pl-PL" sz="2000" b="0" i="1" dirty="0"/>
              <a:t>v</a:t>
            </a:r>
            <a:r>
              <a:rPr lang="pl-PL" sz="2000" b="0" dirty="0"/>
              <a:t>(</a:t>
            </a:r>
            <a:r>
              <a:rPr lang="pl-PL" sz="2000" b="0" i="1" dirty="0"/>
              <a:t>kT</a:t>
            </a:r>
            <a:r>
              <a:rPr lang="pl-PL" sz="2000" b="0" baseline="-25000" dirty="0"/>
              <a:t>0</a:t>
            </a:r>
            <a:r>
              <a:rPr lang="pl-PL" sz="2000" b="0" dirty="0" smtClean="0"/>
              <a:t>)</a:t>
            </a:r>
            <a:endParaRPr lang="pl-PL" sz="2000" b="0" dirty="0"/>
          </a:p>
        </p:txBody>
      </p:sp>
      <p:sp>
        <p:nvSpPr>
          <p:cNvPr id="20" name="pole tekstowe 19"/>
          <p:cNvSpPr txBox="1"/>
          <p:nvPr/>
        </p:nvSpPr>
        <p:spPr>
          <a:xfrm>
            <a:off x="2102127" y="4944512"/>
            <a:ext cx="9653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i="1" dirty="0"/>
              <a:t>l</a:t>
            </a:r>
            <a:r>
              <a:rPr lang="pl-PL" sz="2000" b="0" baseline="-25000" dirty="0" smtClean="0"/>
              <a:t>10</a:t>
            </a:r>
            <a:r>
              <a:rPr lang="pl-PL" sz="2000" b="0" dirty="0" smtClean="0"/>
              <a:t> → </a:t>
            </a:r>
            <a:r>
              <a:rPr lang="pl-PL" sz="2000" b="0" i="1" dirty="0"/>
              <a:t>l</a:t>
            </a:r>
            <a:r>
              <a:rPr lang="pl-PL" sz="2000" b="0" baseline="-25000" dirty="0" smtClean="0"/>
              <a:t>2</a:t>
            </a:r>
            <a:endParaRPr lang="pl-PL" sz="2000" b="0" i="1" baseline="-25000" dirty="0"/>
          </a:p>
        </p:txBody>
      </p:sp>
      <p:sp>
        <p:nvSpPr>
          <p:cNvPr id="24" name="Text Box 43"/>
          <p:cNvSpPr txBox="1">
            <a:spLocks noChangeArrowheads="1"/>
          </p:cNvSpPr>
          <p:nvPr/>
        </p:nvSpPr>
        <p:spPr bwMode="auto">
          <a:xfrm>
            <a:off x="4268555" y="3198714"/>
            <a:ext cx="426448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pl-PL" sz="2000" b="0" dirty="0">
                <a:latin typeface="+mj-lt"/>
              </a:rPr>
              <a:t>Aproksymacja </a:t>
            </a:r>
            <a:r>
              <a:rPr lang="pl-PL" sz="2000" b="0" dirty="0" smtClean="0">
                <a:latin typeface="+mj-lt"/>
              </a:rPr>
              <a:t>próbki sygnału </a:t>
            </a:r>
            <a:r>
              <a:rPr lang="pl-PL" sz="2000" b="0" i="1" dirty="0" smtClean="0">
                <a:latin typeface="+mj-lt"/>
              </a:rPr>
              <a:t>x</a:t>
            </a:r>
            <a:r>
              <a:rPr lang="pl-PL" sz="2000" b="0" dirty="0" smtClean="0">
                <a:latin typeface="+mj-lt"/>
              </a:rPr>
              <a:t>(</a:t>
            </a:r>
            <a:r>
              <a:rPr lang="pl-PL" sz="2000" b="0" i="1" dirty="0" smtClean="0">
                <a:latin typeface="+mj-lt"/>
              </a:rPr>
              <a:t>t</a:t>
            </a:r>
            <a:r>
              <a:rPr lang="pl-PL" sz="2000" b="0" dirty="0" smtClean="0">
                <a:latin typeface="+mj-lt"/>
              </a:rPr>
              <a:t>) stałym poziomem kwantyzacji </a:t>
            </a:r>
            <a:r>
              <a:rPr lang="pl-PL" sz="2000" b="0" i="1" dirty="0" smtClean="0">
                <a:latin typeface="+mj-lt"/>
              </a:rPr>
              <a:t>v</a:t>
            </a:r>
            <a:r>
              <a:rPr lang="pl-PL" sz="2000" b="0" dirty="0" smtClean="0">
                <a:latin typeface="+mj-lt"/>
              </a:rPr>
              <a:t>(</a:t>
            </a:r>
            <a:r>
              <a:rPr lang="pl-PL" sz="2000" b="0" i="1" dirty="0" smtClean="0">
                <a:latin typeface="+mj-lt"/>
              </a:rPr>
              <a:t>kT</a:t>
            </a:r>
            <a:r>
              <a:rPr lang="pl-PL" sz="2000" b="0" baseline="-25000" dirty="0" smtClean="0">
                <a:latin typeface="+mj-lt"/>
              </a:rPr>
              <a:t>0</a:t>
            </a:r>
            <a:r>
              <a:rPr lang="pl-PL" sz="2000" b="0" dirty="0">
                <a:latin typeface="+mj-lt"/>
              </a:rPr>
              <a:t>)</a:t>
            </a:r>
            <a:r>
              <a:rPr lang="pl-PL" sz="2000" b="0" dirty="0" smtClean="0">
                <a:latin typeface="+mj-lt"/>
              </a:rPr>
              <a:t/>
            </a:r>
            <a:br>
              <a:rPr lang="pl-PL" sz="2000" b="0" dirty="0" smtClean="0">
                <a:latin typeface="+mj-lt"/>
              </a:rPr>
            </a:br>
            <a:r>
              <a:rPr lang="pl-PL" sz="2000" b="0" i="1" dirty="0" smtClean="0">
                <a:latin typeface="+mj-lt"/>
              </a:rPr>
              <a:t>x</a:t>
            </a:r>
            <a:r>
              <a:rPr lang="pl-PL" sz="2000" b="0" dirty="0" smtClean="0">
                <a:latin typeface="+mj-lt"/>
              </a:rPr>
              <a:t>(</a:t>
            </a:r>
            <a:r>
              <a:rPr lang="pl-PL" sz="2000" b="0" i="1" dirty="0"/>
              <a:t>kT</a:t>
            </a:r>
            <a:r>
              <a:rPr lang="pl-PL" sz="2000" b="0" baseline="-25000" dirty="0"/>
              <a:t>0</a:t>
            </a:r>
            <a:r>
              <a:rPr lang="pl-PL" sz="2000" b="0" dirty="0" smtClean="0">
                <a:latin typeface="+mj-lt"/>
              </a:rPr>
              <a:t>) </a:t>
            </a:r>
            <a:r>
              <a:rPr lang="pl-PL" sz="2000" b="0" dirty="0" smtClean="0">
                <a:latin typeface="+mj-lt"/>
                <a:cs typeface="Arial" panose="020B0604020202020204" pitchFamily="34" charset="0"/>
              </a:rPr>
              <a:t>≈ </a:t>
            </a:r>
            <a:r>
              <a:rPr lang="pl-PL" sz="2000" b="0" i="1" dirty="0">
                <a:latin typeface="+mj-lt"/>
              </a:rPr>
              <a:t>v</a:t>
            </a:r>
            <a:r>
              <a:rPr lang="pl-PL" sz="2000" b="0" dirty="0">
                <a:latin typeface="+mj-lt"/>
              </a:rPr>
              <a:t>(</a:t>
            </a:r>
            <a:r>
              <a:rPr lang="pl-PL" sz="2000" b="0" i="1" dirty="0">
                <a:latin typeface="+mj-lt"/>
              </a:rPr>
              <a:t>kT</a:t>
            </a:r>
            <a:r>
              <a:rPr lang="pl-PL" sz="2000" b="0" baseline="-25000" dirty="0">
                <a:latin typeface="+mj-lt"/>
              </a:rPr>
              <a:t>0</a:t>
            </a:r>
            <a:r>
              <a:rPr lang="pl-PL" sz="2000" b="0" dirty="0" smtClean="0">
                <a:latin typeface="+mj-lt"/>
              </a:rPr>
              <a:t>), </a:t>
            </a:r>
            <a:r>
              <a:rPr lang="pl-PL" sz="2000" b="0" i="1" dirty="0" smtClean="0">
                <a:latin typeface="+mj-lt"/>
              </a:rPr>
              <a:t>kT</a:t>
            </a:r>
            <a:r>
              <a:rPr lang="pl-PL" sz="2000" b="0" baseline="-25000" dirty="0" smtClean="0">
                <a:latin typeface="+mj-lt"/>
              </a:rPr>
              <a:t>0 </a:t>
            </a:r>
            <a:r>
              <a:rPr lang="pl-PL" sz="2000" b="0" dirty="0" smtClean="0">
                <a:latin typeface="+mj-lt"/>
              </a:rPr>
              <a:t>&lt; </a:t>
            </a:r>
            <a:r>
              <a:rPr lang="pl-PL" sz="2000" b="0" i="1" dirty="0" smtClean="0">
                <a:latin typeface="+mj-lt"/>
              </a:rPr>
              <a:t>t </a:t>
            </a:r>
            <a:r>
              <a:rPr lang="pl-PL" sz="2000" b="0" dirty="0" smtClean="0">
                <a:latin typeface="+mj-lt"/>
              </a:rPr>
              <a:t>&lt; (</a:t>
            </a:r>
            <a:r>
              <a:rPr lang="pl-PL" sz="2000" b="0" i="1" dirty="0" smtClean="0">
                <a:latin typeface="+mj-lt"/>
              </a:rPr>
              <a:t>k</a:t>
            </a:r>
            <a:r>
              <a:rPr lang="pl-PL" sz="2000" b="0" dirty="0" smtClean="0">
                <a:latin typeface="+mj-lt"/>
              </a:rPr>
              <a:t> + 1)</a:t>
            </a:r>
            <a:r>
              <a:rPr lang="pl-PL" sz="2000" b="0" i="1" dirty="0" smtClean="0">
                <a:latin typeface="+mj-lt"/>
              </a:rPr>
              <a:t>T</a:t>
            </a:r>
            <a:r>
              <a:rPr lang="pl-PL" sz="2000" b="0" baseline="-25000" dirty="0" smtClean="0">
                <a:latin typeface="+mj-lt"/>
              </a:rPr>
              <a:t>0</a:t>
            </a:r>
            <a:endParaRPr lang="pl-PL" sz="2000" b="0" dirty="0" smtClean="0">
              <a:latin typeface="+mj-lt"/>
            </a:endParaRPr>
          </a:p>
          <a:p>
            <a:pPr>
              <a:spcBef>
                <a:spcPts val="0"/>
              </a:spcBef>
            </a:pPr>
            <a:r>
              <a:rPr lang="pl-PL" sz="2000" b="0" i="1" dirty="0">
                <a:latin typeface="+mj-lt"/>
              </a:rPr>
              <a:t>v</a:t>
            </a:r>
            <a:r>
              <a:rPr lang="pl-PL" sz="2000" b="0" dirty="0">
                <a:latin typeface="+mj-lt"/>
              </a:rPr>
              <a:t>(</a:t>
            </a:r>
            <a:r>
              <a:rPr lang="pl-PL" sz="2000" b="0" i="1" dirty="0">
                <a:latin typeface="+mj-lt"/>
              </a:rPr>
              <a:t>kT</a:t>
            </a:r>
            <a:r>
              <a:rPr lang="pl-PL" sz="2000" b="0" baseline="-25000" dirty="0">
                <a:latin typeface="+mj-lt"/>
              </a:rPr>
              <a:t>0</a:t>
            </a:r>
            <a:r>
              <a:rPr lang="pl-PL" sz="2000" b="0" dirty="0">
                <a:latin typeface="+mj-lt"/>
              </a:rPr>
              <a:t>) </a:t>
            </a:r>
            <a:r>
              <a:rPr lang="pl-PL" sz="2000" b="0" dirty="0" smtClean="0">
                <a:latin typeface="+mj-lt"/>
              </a:rPr>
              <a:t>  {</a:t>
            </a:r>
            <a:r>
              <a:rPr lang="pl-PL" sz="2000" b="0" i="1" dirty="0" smtClean="0"/>
              <a:t>v</a:t>
            </a:r>
            <a:r>
              <a:rPr lang="pl-PL" sz="2000" b="0" baseline="-25000" dirty="0" smtClean="0"/>
              <a:t>0</a:t>
            </a:r>
            <a:r>
              <a:rPr lang="pl-PL" sz="2000" b="0" i="1" dirty="0" smtClean="0"/>
              <a:t>, </a:t>
            </a:r>
            <a:r>
              <a:rPr lang="pl-PL" sz="2000" b="0" i="1" dirty="0" smtClean="0">
                <a:latin typeface="+mj-lt"/>
              </a:rPr>
              <a:t>v</a:t>
            </a:r>
            <a:r>
              <a:rPr lang="pl-PL" sz="2000" b="0" baseline="-25000" dirty="0" smtClean="0">
                <a:latin typeface="+mj-lt"/>
              </a:rPr>
              <a:t>1</a:t>
            </a:r>
            <a:r>
              <a:rPr lang="pl-PL" sz="2000" b="0" i="1" dirty="0" smtClean="0">
                <a:latin typeface="+mj-lt"/>
              </a:rPr>
              <a:t>, v</a:t>
            </a:r>
            <a:r>
              <a:rPr lang="pl-PL" sz="2000" b="0" baseline="-25000" dirty="0" smtClean="0">
                <a:latin typeface="+mj-lt"/>
              </a:rPr>
              <a:t>2</a:t>
            </a:r>
            <a:r>
              <a:rPr lang="pl-PL" sz="2000" b="0" i="1" dirty="0" smtClean="0">
                <a:latin typeface="+mj-lt"/>
              </a:rPr>
              <a:t> </a:t>
            </a:r>
            <a:r>
              <a:rPr lang="pl-PL" sz="2000" b="0" i="1" dirty="0">
                <a:latin typeface="+mj-lt"/>
              </a:rPr>
              <a:t>,…, </a:t>
            </a:r>
            <a:r>
              <a:rPr lang="pl-PL" sz="2000" b="0" i="1" dirty="0" err="1">
                <a:latin typeface="+mj-lt"/>
              </a:rPr>
              <a:t>v</a:t>
            </a:r>
            <a:r>
              <a:rPr lang="pl-PL" sz="2000" b="0" i="1" baseline="-25000" dirty="0" err="1">
                <a:latin typeface="+mj-lt"/>
              </a:rPr>
              <a:t>l</a:t>
            </a:r>
            <a:r>
              <a:rPr lang="pl-PL" sz="2000" b="0" i="1" dirty="0">
                <a:latin typeface="+mj-lt"/>
              </a:rPr>
              <a:t> ,…, </a:t>
            </a:r>
            <a:r>
              <a:rPr lang="pl-PL" sz="2000" b="0" i="1" dirty="0" smtClean="0">
                <a:latin typeface="+mj-lt"/>
              </a:rPr>
              <a:t>v</a:t>
            </a:r>
            <a:r>
              <a:rPr lang="pl-PL" sz="2000" b="0" i="1" baseline="-25000" dirty="0" smtClean="0">
                <a:latin typeface="+mj-lt"/>
              </a:rPr>
              <a:t>L</a:t>
            </a:r>
            <a:r>
              <a:rPr lang="pl-PL" sz="2000" b="0" baseline="-25000" dirty="0" smtClean="0">
                <a:latin typeface="+mj-lt"/>
              </a:rPr>
              <a:t>-1</a:t>
            </a:r>
            <a:r>
              <a:rPr lang="pl-PL" sz="2000" b="0" dirty="0" smtClean="0">
                <a:latin typeface="+mj-lt"/>
              </a:rPr>
              <a:t>}</a:t>
            </a:r>
          </a:p>
        </p:txBody>
      </p:sp>
      <p:sp>
        <p:nvSpPr>
          <p:cNvPr id="25" name="Text Box 43"/>
          <p:cNvSpPr txBox="1">
            <a:spLocks noChangeArrowheads="1"/>
          </p:cNvSpPr>
          <p:nvPr/>
        </p:nvSpPr>
        <p:spPr bwMode="auto">
          <a:xfrm>
            <a:off x="4268555" y="4838690"/>
            <a:ext cx="464504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b="0" dirty="0" smtClean="0">
                <a:latin typeface="+mj-lt"/>
              </a:rPr>
              <a:t>Zapis dziesiętnego numeru poziomu </a:t>
            </a:r>
            <a:r>
              <a:rPr lang="pl-PL" sz="2000" b="0" dirty="0" err="1" smtClean="0">
                <a:latin typeface="+mj-lt"/>
              </a:rPr>
              <a:t>kwan</a:t>
            </a:r>
            <a:r>
              <a:rPr lang="pl-PL" sz="2000" b="0" dirty="0" smtClean="0">
                <a:latin typeface="+mj-lt"/>
              </a:rPr>
              <a:t>-</a:t>
            </a:r>
            <a:br>
              <a:rPr lang="pl-PL" sz="2000" b="0" dirty="0" smtClean="0">
                <a:latin typeface="+mj-lt"/>
              </a:rPr>
            </a:br>
            <a:r>
              <a:rPr lang="pl-PL" sz="2000" b="0" dirty="0" err="1" smtClean="0">
                <a:latin typeface="+mj-lt"/>
              </a:rPr>
              <a:t>tyzacji</a:t>
            </a:r>
            <a:r>
              <a:rPr lang="pl-PL" sz="2000" b="0" dirty="0" smtClean="0">
                <a:latin typeface="+mj-lt"/>
              </a:rPr>
              <a:t> </a:t>
            </a:r>
            <a:r>
              <a:rPr lang="pl-PL" sz="2000" b="0" i="1" dirty="0" smtClean="0">
                <a:latin typeface="+mj-lt"/>
              </a:rPr>
              <a:t>l</a:t>
            </a:r>
            <a:r>
              <a:rPr lang="pl-PL" sz="2000" b="0" baseline="-25000" dirty="0" smtClean="0">
                <a:latin typeface="+mj-lt"/>
              </a:rPr>
              <a:t>10</a:t>
            </a:r>
            <a:r>
              <a:rPr lang="pl-PL" sz="2000" b="0" dirty="0" smtClean="0">
                <a:latin typeface="+mj-lt"/>
              </a:rPr>
              <a:t> w </a:t>
            </a:r>
            <a:r>
              <a:rPr lang="pl-PL" sz="2000" b="0" dirty="0">
                <a:latin typeface="+mj-lt"/>
              </a:rPr>
              <a:t>układzie dwójkowym </a:t>
            </a:r>
            <a:r>
              <a:rPr lang="pl-PL" sz="2000" b="0" i="1" dirty="0">
                <a:latin typeface="+mj-lt"/>
              </a:rPr>
              <a:t>l</a:t>
            </a:r>
            <a:r>
              <a:rPr lang="pl-PL" sz="2000" b="0" baseline="-25000" dirty="0" smtClean="0">
                <a:latin typeface="+mj-lt"/>
              </a:rPr>
              <a:t>10</a:t>
            </a:r>
            <a:r>
              <a:rPr lang="pl-PL" sz="2000" b="0" dirty="0" smtClean="0">
                <a:latin typeface="+mj-lt"/>
              </a:rPr>
              <a:t> </a:t>
            </a:r>
            <a:r>
              <a:rPr lang="pl-PL" sz="2000" b="0" dirty="0">
                <a:latin typeface="+mj-lt"/>
              </a:rPr>
              <a:t>→</a:t>
            </a:r>
            <a:r>
              <a:rPr lang="pl-PL" sz="2000" b="0" dirty="0" smtClean="0">
                <a:latin typeface="+mj-lt"/>
              </a:rPr>
              <a:t> </a:t>
            </a:r>
            <a:r>
              <a:rPr lang="pl-PL" sz="2000" b="0" i="1" dirty="0">
                <a:latin typeface="+mj-lt"/>
              </a:rPr>
              <a:t>l</a:t>
            </a:r>
            <a:r>
              <a:rPr lang="pl-PL" sz="2000" b="0" baseline="-25000" dirty="0" smtClean="0">
                <a:latin typeface="+mj-lt"/>
              </a:rPr>
              <a:t>2</a:t>
            </a:r>
            <a:endParaRPr lang="pl-PL" sz="2000" b="0" dirty="0">
              <a:latin typeface="+mj-lt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4</a:t>
            </a:fld>
            <a:endParaRPr lang="pl-PL"/>
          </a:p>
        </p:txBody>
      </p:sp>
      <p:sp>
        <p:nvSpPr>
          <p:cNvPr id="22" name="pole tekstowe 21"/>
          <p:cNvSpPr txBox="1"/>
          <p:nvPr/>
        </p:nvSpPr>
        <p:spPr>
          <a:xfrm>
            <a:off x="4268555" y="1476734"/>
            <a:ext cx="2339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dirty="0" smtClean="0">
                <a:latin typeface="+mj-lt"/>
              </a:rPr>
              <a:t>Sygnał informacyjny</a:t>
            </a:r>
            <a:endParaRPr lang="pl-PL" sz="2000" b="0" dirty="0">
              <a:latin typeface="+mj-lt"/>
            </a:endParaRPr>
          </a:p>
        </p:txBody>
      </p:sp>
      <p:sp>
        <p:nvSpPr>
          <p:cNvPr id="23" name="pole tekstowe 22"/>
          <p:cNvSpPr txBox="1"/>
          <p:nvPr/>
        </p:nvSpPr>
        <p:spPr>
          <a:xfrm>
            <a:off x="1054006" y="5789093"/>
            <a:ext cx="1854995" cy="707886"/>
          </a:xfrm>
          <a:prstGeom prst="rect">
            <a:avLst/>
          </a:prstGeom>
          <a:noFill/>
          <a:ln w="25400">
            <a:solidFill>
              <a:schemeClr val="tx1"/>
            </a:solidFill>
            <a:prstDash val="sysDash"/>
          </a:ln>
        </p:spPr>
        <p:txBody>
          <a:bodyPr wrap="none" rtlCol="0">
            <a:spAutoFit/>
          </a:bodyPr>
          <a:lstStyle/>
          <a:p>
            <a:pPr algn="ctr"/>
            <a:r>
              <a:rPr lang="pl-PL" sz="2000" dirty="0" smtClean="0">
                <a:latin typeface="+mn-lt"/>
              </a:rPr>
              <a:t>TRANSMISJA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BITÓW</a:t>
            </a:r>
            <a:endParaRPr lang="pl-PL" sz="2000" dirty="0">
              <a:latin typeface="+mn-lt"/>
            </a:endParaRPr>
          </a:p>
        </p:txBody>
      </p:sp>
      <p:sp>
        <p:nvSpPr>
          <p:cNvPr id="26" name="Text Box 43"/>
          <p:cNvSpPr txBox="1">
            <a:spLocks noChangeArrowheads="1"/>
          </p:cNvSpPr>
          <p:nvPr/>
        </p:nvSpPr>
        <p:spPr bwMode="auto">
          <a:xfrm>
            <a:off x="4268555" y="5760772"/>
            <a:ext cx="39676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pl-PL" sz="2000" b="0" dirty="0" smtClean="0"/>
              <a:t>Kody transmisyjne </a:t>
            </a:r>
          </a:p>
          <a:p>
            <a:pPr>
              <a:spcBef>
                <a:spcPts val="0"/>
              </a:spcBef>
            </a:pPr>
            <a:r>
              <a:rPr lang="pl-PL" sz="2000" b="0" dirty="0" smtClean="0"/>
              <a:t>Kluczowanie</a:t>
            </a:r>
            <a:endParaRPr lang="pl-PL" sz="2000" b="0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3608745"/>
              </p:ext>
            </p:extLst>
          </p:nvPr>
        </p:nvGraphicFramePr>
        <p:xfrm>
          <a:off x="4962487" y="4204472"/>
          <a:ext cx="261208" cy="261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18" name="Równanie" r:id="rId3" imgW="126720" imgH="126720" progId="Equation.3">
                  <p:embed/>
                </p:oleObj>
              </mc:Choice>
              <mc:Fallback>
                <p:oleObj name="Równanie" r:id="rId3" imgW="126720" imgH="1267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62487" y="4204472"/>
                        <a:ext cx="261208" cy="2612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8039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036369"/>
              </p:ext>
            </p:extLst>
          </p:nvPr>
        </p:nvGraphicFramePr>
        <p:xfrm>
          <a:off x="609711" y="1593478"/>
          <a:ext cx="8128002" cy="4901820"/>
        </p:xfrm>
        <a:graphic>
          <a:graphicData uri="http://schemas.openxmlformats.org/drawingml/2006/table">
            <a:tbl>
              <a:tblPr firstRow="1" bandRow="1"/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owolny kształt 2"/>
          <p:cNvSpPr/>
          <p:nvPr/>
        </p:nvSpPr>
        <p:spPr>
          <a:xfrm>
            <a:off x="603938" y="694777"/>
            <a:ext cx="8104909" cy="5104326"/>
          </a:xfrm>
          <a:custGeom>
            <a:avLst/>
            <a:gdLst>
              <a:gd name="connsiteX0" fmla="*/ 0 w 8676409"/>
              <a:gd name="connsiteY0" fmla="*/ 4085205 h 4085205"/>
              <a:gd name="connsiteX1" fmla="*/ 1600200 w 8676409"/>
              <a:gd name="connsiteY1" fmla="*/ 1851160 h 4085205"/>
              <a:gd name="connsiteX2" fmla="*/ 2847109 w 8676409"/>
              <a:gd name="connsiteY2" fmla="*/ 2703214 h 4085205"/>
              <a:gd name="connsiteX3" fmla="*/ 4655128 w 8676409"/>
              <a:gd name="connsiteY3" fmla="*/ 884805 h 4085205"/>
              <a:gd name="connsiteX4" fmla="*/ 7377546 w 8676409"/>
              <a:gd name="connsiteY4" fmla="*/ 136660 h 4085205"/>
              <a:gd name="connsiteX5" fmla="*/ 8676409 w 8676409"/>
              <a:gd name="connsiteY5" fmla="*/ 3586442 h 4085205"/>
              <a:gd name="connsiteX0" fmla="*/ 0 w 8676409"/>
              <a:gd name="connsiteY0" fmla="*/ 4102488 h 4102488"/>
              <a:gd name="connsiteX1" fmla="*/ 1600200 w 8676409"/>
              <a:gd name="connsiteY1" fmla="*/ 1868443 h 4102488"/>
              <a:gd name="connsiteX2" fmla="*/ 3358140 w 8676409"/>
              <a:gd name="connsiteY2" fmla="*/ 3593333 h 4102488"/>
              <a:gd name="connsiteX3" fmla="*/ 4655128 w 8676409"/>
              <a:gd name="connsiteY3" fmla="*/ 902088 h 4102488"/>
              <a:gd name="connsiteX4" fmla="*/ 7377546 w 8676409"/>
              <a:gd name="connsiteY4" fmla="*/ 153943 h 4102488"/>
              <a:gd name="connsiteX5" fmla="*/ 8676409 w 8676409"/>
              <a:gd name="connsiteY5" fmla="*/ 3603725 h 4102488"/>
              <a:gd name="connsiteX0" fmla="*/ 0 w 8676409"/>
              <a:gd name="connsiteY0" fmla="*/ 4102488 h 4102488"/>
              <a:gd name="connsiteX1" fmla="*/ 1533544 w 8676409"/>
              <a:gd name="connsiteY1" fmla="*/ 1639843 h 4102488"/>
              <a:gd name="connsiteX2" fmla="*/ 3358140 w 8676409"/>
              <a:gd name="connsiteY2" fmla="*/ 3593333 h 4102488"/>
              <a:gd name="connsiteX3" fmla="*/ 4655128 w 8676409"/>
              <a:gd name="connsiteY3" fmla="*/ 902088 h 4102488"/>
              <a:gd name="connsiteX4" fmla="*/ 7377546 w 8676409"/>
              <a:gd name="connsiteY4" fmla="*/ 153943 h 4102488"/>
              <a:gd name="connsiteX5" fmla="*/ 8676409 w 8676409"/>
              <a:gd name="connsiteY5" fmla="*/ 3603725 h 4102488"/>
              <a:gd name="connsiteX0" fmla="*/ 0 w 8676409"/>
              <a:gd name="connsiteY0" fmla="*/ 4151086 h 4151086"/>
              <a:gd name="connsiteX1" fmla="*/ 1533544 w 8676409"/>
              <a:gd name="connsiteY1" fmla="*/ 1688441 h 4151086"/>
              <a:gd name="connsiteX2" fmla="*/ 3358140 w 8676409"/>
              <a:gd name="connsiteY2" fmla="*/ 3641931 h 4151086"/>
              <a:gd name="connsiteX3" fmla="*/ 4521816 w 8676409"/>
              <a:gd name="connsiteY3" fmla="*/ 753259 h 4151086"/>
              <a:gd name="connsiteX4" fmla="*/ 7377546 w 8676409"/>
              <a:gd name="connsiteY4" fmla="*/ 202541 h 4151086"/>
              <a:gd name="connsiteX5" fmla="*/ 8676409 w 8676409"/>
              <a:gd name="connsiteY5" fmla="*/ 3652323 h 4151086"/>
              <a:gd name="connsiteX0" fmla="*/ 0 w 8676409"/>
              <a:gd name="connsiteY0" fmla="*/ 3982854 h 3982854"/>
              <a:gd name="connsiteX1" fmla="*/ 1533544 w 8676409"/>
              <a:gd name="connsiteY1" fmla="*/ 1520209 h 3982854"/>
              <a:gd name="connsiteX2" fmla="*/ 3358140 w 8676409"/>
              <a:gd name="connsiteY2" fmla="*/ 3473699 h 3982854"/>
              <a:gd name="connsiteX3" fmla="*/ 4521816 w 8676409"/>
              <a:gd name="connsiteY3" fmla="*/ 585027 h 3982854"/>
              <a:gd name="connsiteX4" fmla="*/ 7377546 w 8676409"/>
              <a:gd name="connsiteY4" fmla="*/ 34309 h 3982854"/>
              <a:gd name="connsiteX5" fmla="*/ 7721003 w 8676409"/>
              <a:gd name="connsiteY5" fmla="*/ 1146136 h 3982854"/>
              <a:gd name="connsiteX6" fmla="*/ 8676409 w 8676409"/>
              <a:gd name="connsiteY6" fmla="*/ 3484091 h 3982854"/>
              <a:gd name="connsiteX0" fmla="*/ 0 w 8698628"/>
              <a:gd name="connsiteY0" fmla="*/ 3982854 h 3982854"/>
              <a:gd name="connsiteX1" fmla="*/ 1533544 w 8698628"/>
              <a:gd name="connsiteY1" fmla="*/ 1520209 h 3982854"/>
              <a:gd name="connsiteX2" fmla="*/ 3358140 w 8698628"/>
              <a:gd name="connsiteY2" fmla="*/ 3473699 h 3982854"/>
              <a:gd name="connsiteX3" fmla="*/ 4521816 w 8698628"/>
              <a:gd name="connsiteY3" fmla="*/ 585027 h 3982854"/>
              <a:gd name="connsiteX4" fmla="*/ 7377546 w 8698628"/>
              <a:gd name="connsiteY4" fmla="*/ 34309 h 3982854"/>
              <a:gd name="connsiteX5" fmla="*/ 7721003 w 8698628"/>
              <a:gd name="connsiteY5" fmla="*/ 1146136 h 3982854"/>
              <a:gd name="connsiteX6" fmla="*/ 8698628 w 8698628"/>
              <a:gd name="connsiteY6" fmla="*/ 3764646 h 3982854"/>
              <a:gd name="connsiteX0" fmla="*/ 0 w 8665300"/>
              <a:gd name="connsiteY0" fmla="*/ 3982854 h 3982854"/>
              <a:gd name="connsiteX1" fmla="*/ 1533544 w 8665300"/>
              <a:gd name="connsiteY1" fmla="*/ 1520209 h 3982854"/>
              <a:gd name="connsiteX2" fmla="*/ 3358140 w 8665300"/>
              <a:gd name="connsiteY2" fmla="*/ 3473699 h 3982854"/>
              <a:gd name="connsiteX3" fmla="*/ 4521816 w 8665300"/>
              <a:gd name="connsiteY3" fmla="*/ 585027 h 3982854"/>
              <a:gd name="connsiteX4" fmla="*/ 7377546 w 8665300"/>
              <a:gd name="connsiteY4" fmla="*/ 34309 h 3982854"/>
              <a:gd name="connsiteX5" fmla="*/ 7721003 w 8665300"/>
              <a:gd name="connsiteY5" fmla="*/ 1146136 h 3982854"/>
              <a:gd name="connsiteX6" fmla="*/ 8665300 w 8665300"/>
              <a:gd name="connsiteY6" fmla="*/ 2070928 h 3982854"/>
              <a:gd name="connsiteX0" fmla="*/ 0 w 8665300"/>
              <a:gd name="connsiteY0" fmla="*/ 3707997 h 3707997"/>
              <a:gd name="connsiteX1" fmla="*/ 1533544 w 8665300"/>
              <a:gd name="connsiteY1" fmla="*/ 1245352 h 3707997"/>
              <a:gd name="connsiteX2" fmla="*/ 3358140 w 8665300"/>
              <a:gd name="connsiteY2" fmla="*/ 3198842 h 3707997"/>
              <a:gd name="connsiteX3" fmla="*/ 4521816 w 8665300"/>
              <a:gd name="connsiteY3" fmla="*/ 310170 h 3707997"/>
              <a:gd name="connsiteX4" fmla="*/ 6855406 w 8665300"/>
              <a:gd name="connsiteY4" fmla="*/ 143916 h 3707997"/>
              <a:gd name="connsiteX5" fmla="*/ 7721003 w 8665300"/>
              <a:gd name="connsiteY5" fmla="*/ 871279 h 3707997"/>
              <a:gd name="connsiteX6" fmla="*/ 8665300 w 8665300"/>
              <a:gd name="connsiteY6" fmla="*/ 1796071 h 3707997"/>
              <a:gd name="connsiteX0" fmla="*/ 0 w 8665300"/>
              <a:gd name="connsiteY0" fmla="*/ 4054174 h 4054174"/>
              <a:gd name="connsiteX1" fmla="*/ 1533544 w 8665300"/>
              <a:gd name="connsiteY1" fmla="*/ 1591529 h 4054174"/>
              <a:gd name="connsiteX2" fmla="*/ 3358140 w 8665300"/>
              <a:gd name="connsiteY2" fmla="*/ 3545019 h 4054174"/>
              <a:gd name="connsiteX3" fmla="*/ 4521816 w 8665300"/>
              <a:gd name="connsiteY3" fmla="*/ 656347 h 4054174"/>
              <a:gd name="connsiteX4" fmla="*/ 5832414 w 8665300"/>
              <a:gd name="connsiteY4" fmla="*/ 1719 h 4054174"/>
              <a:gd name="connsiteX5" fmla="*/ 6855406 w 8665300"/>
              <a:gd name="connsiteY5" fmla="*/ 490093 h 4054174"/>
              <a:gd name="connsiteX6" fmla="*/ 7721003 w 8665300"/>
              <a:gd name="connsiteY6" fmla="*/ 1217456 h 4054174"/>
              <a:gd name="connsiteX7" fmla="*/ 8665300 w 8665300"/>
              <a:gd name="connsiteY7" fmla="*/ 2142248 h 4054174"/>
              <a:gd name="connsiteX0" fmla="*/ 0 w 8665300"/>
              <a:gd name="connsiteY0" fmla="*/ 4053982 h 4053982"/>
              <a:gd name="connsiteX1" fmla="*/ 1533544 w 8665300"/>
              <a:gd name="connsiteY1" fmla="*/ 1591337 h 4053982"/>
              <a:gd name="connsiteX2" fmla="*/ 3358140 w 8665300"/>
              <a:gd name="connsiteY2" fmla="*/ 3544827 h 4053982"/>
              <a:gd name="connsiteX3" fmla="*/ 4521816 w 8665300"/>
              <a:gd name="connsiteY3" fmla="*/ 656155 h 4053982"/>
              <a:gd name="connsiteX4" fmla="*/ 5832414 w 8665300"/>
              <a:gd name="connsiteY4" fmla="*/ 1527 h 4053982"/>
              <a:gd name="connsiteX5" fmla="*/ 6855406 w 8665300"/>
              <a:gd name="connsiteY5" fmla="*/ 489901 h 4053982"/>
              <a:gd name="connsiteX6" fmla="*/ 7098881 w 8665300"/>
              <a:gd name="connsiteY6" fmla="*/ 957491 h 4053982"/>
              <a:gd name="connsiteX7" fmla="*/ 7721003 w 8665300"/>
              <a:gd name="connsiteY7" fmla="*/ 1217264 h 4053982"/>
              <a:gd name="connsiteX8" fmla="*/ 8665300 w 8665300"/>
              <a:gd name="connsiteY8" fmla="*/ 2142056 h 4053982"/>
              <a:gd name="connsiteX0" fmla="*/ 0 w 8665300"/>
              <a:gd name="connsiteY0" fmla="*/ 5106600 h 5106600"/>
              <a:gd name="connsiteX1" fmla="*/ 1533544 w 8665300"/>
              <a:gd name="connsiteY1" fmla="*/ 2643955 h 5106600"/>
              <a:gd name="connsiteX2" fmla="*/ 3358140 w 8665300"/>
              <a:gd name="connsiteY2" fmla="*/ 4597445 h 5106600"/>
              <a:gd name="connsiteX3" fmla="*/ 4521816 w 8665300"/>
              <a:gd name="connsiteY3" fmla="*/ 1708773 h 5106600"/>
              <a:gd name="connsiteX4" fmla="*/ 5832414 w 8665300"/>
              <a:gd name="connsiteY4" fmla="*/ 1054145 h 5106600"/>
              <a:gd name="connsiteX5" fmla="*/ 7013688 w 8665300"/>
              <a:gd name="connsiteY5" fmla="*/ 18519 h 5106600"/>
              <a:gd name="connsiteX6" fmla="*/ 7098881 w 8665300"/>
              <a:gd name="connsiteY6" fmla="*/ 2010109 h 5106600"/>
              <a:gd name="connsiteX7" fmla="*/ 7721003 w 8665300"/>
              <a:gd name="connsiteY7" fmla="*/ 2269882 h 5106600"/>
              <a:gd name="connsiteX8" fmla="*/ 8665300 w 8665300"/>
              <a:gd name="connsiteY8" fmla="*/ 3194674 h 5106600"/>
              <a:gd name="connsiteX0" fmla="*/ 0 w 8665300"/>
              <a:gd name="connsiteY0" fmla="*/ 5109445 h 5109445"/>
              <a:gd name="connsiteX1" fmla="*/ 1533544 w 8665300"/>
              <a:gd name="connsiteY1" fmla="*/ 2646800 h 5109445"/>
              <a:gd name="connsiteX2" fmla="*/ 3358140 w 8665300"/>
              <a:gd name="connsiteY2" fmla="*/ 4600290 h 5109445"/>
              <a:gd name="connsiteX3" fmla="*/ 4521816 w 8665300"/>
              <a:gd name="connsiteY3" fmla="*/ 1711618 h 5109445"/>
              <a:gd name="connsiteX4" fmla="*/ 5813793 w 8665300"/>
              <a:gd name="connsiteY4" fmla="*/ 1004738 h 5109445"/>
              <a:gd name="connsiteX5" fmla="*/ 7013688 w 8665300"/>
              <a:gd name="connsiteY5" fmla="*/ 21364 h 5109445"/>
              <a:gd name="connsiteX6" fmla="*/ 7098881 w 8665300"/>
              <a:gd name="connsiteY6" fmla="*/ 2012954 h 5109445"/>
              <a:gd name="connsiteX7" fmla="*/ 7721003 w 8665300"/>
              <a:gd name="connsiteY7" fmla="*/ 2272727 h 5109445"/>
              <a:gd name="connsiteX8" fmla="*/ 8665300 w 8665300"/>
              <a:gd name="connsiteY8" fmla="*/ 3197519 h 5109445"/>
              <a:gd name="connsiteX0" fmla="*/ 0 w 8665300"/>
              <a:gd name="connsiteY0" fmla="*/ 5109445 h 5109445"/>
              <a:gd name="connsiteX1" fmla="*/ 1533544 w 8665300"/>
              <a:gd name="connsiteY1" fmla="*/ 2646800 h 5109445"/>
              <a:gd name="connsiteX2" fmla="*/ 3358140 w 8665300"/>
              <a:gd name="connsiteY2" fmla="*/ 4600290 h 5109445"/>
              <a:gd name="connsiteX3" fmla="*/ 4521816 w 8665300"/>
              <a:gd name="connsiteY3" fmla="*/ 1711618 h 5109445"/>
              <a:gd name="connsiteX4" fmla="*/ 5813793 w 8665300"/>
              <a:gd name="connsiteY4" fmla="*/ 1004738 h 5109445"/>
              <a:gd name="connsiteX5" fmla="*/ 6604017 w 8665300"/>
              <a:gd name="connsiteY5" fmla="*/ 21364 h 5109445"/>
              <a:gd name="connsiteX6" fmla="*/ 7098881 w 8665300"/>
              <a:gd name="connsiteY6" fmla="*/ 2012954 h 5109445"/>
              <a:gd name="connsiteX7" fmla="*/ 7721003 w 8665300"/>
              <a:gd name="connsiteY7" fmla="*/ 2272727 h 5109445"/>
              <a:gd name="connsiteX8" fmla="*/ 8665300 w 8665300"/>
              <a:gd name="connsiteY8" fmla="*/ 3197519 h 5109445"/>
              <a:gd name="connsiteX0" fmla="*/ 0 w 8665300"/>
              <a:gd name="connsiteY0" fmla="*/ 5104326 h 5104326"/>
              <a:gd name="connsiteX1" fmla="*/ 1533544 w 8665300"/>
              <a:gd name="connsiteY1" fmla="*/ 2641681 h 5104326"/>
              <a:gd name="connsiteX2" fmla="*/ 3358140 w 8665300"/>
              <a:gd name="connsiteY2" fmla="*/ 4595171 h 5104326"/>
              <a:gd name="connsiteX3" fmla="*/ 4521816 w 8665300"/>
              <a:gd name="connsiteY3" fmla="*/ 1706499 h 5104326"/>
              <a:gd name="connsiteX4" fmla="*/ 5813793 w 8665300"/>
              <a:gd name="connsiteY4" fmla="*/ 999619 h 5104326"/>
              <a:gd name="connsiteX5" fmla="*/ 6604017 w 8665300"/>
              <a:gd name="connsiteY5" fmla="*/ 16245 h 5104326"/>
              <a:gd name="connsiteX6" fmla="*/ 7052328 w 8665300"/>
              <a:gd name="connsiteY6" fmla="*/ 1859789 h 5104326"/>
              <a:gd name="connsiteX7" fmla="*/ 7721003 w 8665300"/>
              <a:gd name="connsiteY7" fmla="*/ 2267608 h 5104326"/>
              <a:gd name="connsiteX8" fmla="*/ 8665300 w 8665300"/>
              <a:gd name="connsiteY8" fmla="*/ 3192400 h 5104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65300" h="5104326">
                <a:moveTo>
                  <a:pt x="0" y="5104326"/>
                </a:moveTo>
                <a:cubicBezTo>
                  <a:pt x="562841" y="4102469"/>
                  <a:pt x="973854" y="2726540"/>
                  <a:pt x="1533544" y="2641681"/>
                </a:cubicBezTo>
                <a:cubicBezTo>
                  <a:pt x="2093234" y="2556822"/>
                  <a:pt x="2860095" y="4751035"/>
                  <a:pt x="3358140" y="4595171"/>
                </a:cubicBezTo>
                <a:cubicBezTo>
                  <a:pt x="3856185" y="4439307"/>
                  <a:pt x="4112541" y="2305758"/>
                  <a:pt x="4521816" y="1706499"/>
                </a:cubicBezTo>
                <a:cubicBezTo>
                  <a:pt x="4931092" y="1107240"/>
                  <a:pt x="5466760" y="1281328"/>
                  <a:pt x="5813793" y="999619"/>
                </a:cubicBezTo>
                <a:cubicBezTo>
                  <a:pt x="6160827" y="717910"/>
                  <a:pt x="6397595" y="-127117"/>
                  <a:pt x="6604017" y="16245"/>
                </a:cubicBezTo>
                <a:cubicBezTo>
                  <a:pt x="6810439" y="159607"/>
                  <a:pt x="6866164" y="1484562"/>
                  <a:pt x="7052328" y="1859789"/>
                </a:cubicBezTo>
                <a:cubicBezTo>
                  <a:pt x="7238492" y="2235016"/>
                  <a:pt x="7509925" y="2039008"/>
                  <a:pt x="7721003" y="2267608"/>
                </a:cubicBezTo>
                <a:cubicBezTo>
                  <a:pt x="7937480" y="2842572"/>
                  <a:pt x="8541245" y="2787155"/>
                  <a:pt x="8665300" y="3192400"/>
                </a:cubicBezTo>
              </a:path>
            </a:pathLst>
          </a:custGeom>
          <a:noFill/>
          <a:ln w="381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Elipsa 3"/>
          <p:cNvSpPr/>
          <p:nvPr/>
        </p:nvSpPr>
        <p:spPr>
          <a:xfrm>
            <a:off x="1922196" y="3327103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Elipsa 4"/>
          <p:cNvSpPr/>
          <p:nvPr/>
        </p:nvSpPr>
        <p:spPr>
          <a:xfrm>
            <a:off x="558910" y="575407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Elipsa 5"/>
          <p:cNvSpPr/>
          <p:nvPr/>
        </p:nvSpPr>
        <p:spPr>
          <a:xfrm>
            <a:off x="5989892" y="1649997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Elipsa 7"/>
          <p:cNvSpPr/>
          <p:nvPr/>
        </p:nvSpPr>
        <p:spPr>
          <a:xfrm>
            <a:off x="3277519" y="4971639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Elipsa 8"/>
          <p:cNvSpPr/>
          <p:nvPr/>
        </p:nvSpPr>
        <p:spPr>
          <a:xfrm>
            <a:off x="7335861" y="2723393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ole tekstowe 11"/>
          <p:cNvSpPr txBox="1"/>
          <p:nvPr/>
        </p:nvSpPr>
        <p:spPr>
          <a:xfrm>
            <a:off x="971155" y="1668565"/>
            <a:ext cx="246093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000" b="0" dirty="0">
                <a:solidFill>
                  <a:srgbClr val="003399"/>
                </a:solidFill>
              </a:rPr>
              <a:t>s</a:t>
            </a:r>
            <a:r>
              <a:rPr lang="pl-PL" sz="2000" b="0" dirty="0" smtClean="0">
                <a:solidFill>
                  <a:srgbClr val="003399"/>
                </a:solidFill>
              </a:rPr>
              <a:t>ygnał analogowy </a:t>
            </a:r>
            <a:r>
              <a:rPr lang="pl-PL" sz="2000" b="0" i="1" dirty="0" smtClean="0">
                <a:solidFill>
                  <a:srgbClr val="003399"/>
                </a:solidFill>
              </a:rPr>
              <a:t>x</a:t>
            </a:r>
            <a:r>
              <a:rPr lang="pl-PL" sz="2000" b="0" dirty="0" smtClean="0">
                <a:solidFill>
                  <a:srgbClr val="003399"/>
                </a:solidFill>
              </a:rPr>
              <a:t>(</a:t>
            </a:r>
            <a:r>
              <a:rPr lang="pl-PL" sz="2000" b="0" i="1" dirty="0" smtClean="0">
                <a:solidFill>
                  <a:srgbClr val="003399"/>
                </a:solidFill>
              </a:rPr>
              <a:t>t</a:t>
            </a:r>
            <a:r>
              <a:rPr lang="pl-PL" sz="2000" b="0" dirty="0" smtClean="0">
                <a:solidFill>
                  <a:srgbClr val="003399"/>
                </a:solidFill>
              </a:rPr>
              <a:t>)</a:t>
            </a:r>
            <a:endParaRPr lang="pl-PL" sz="2000" b="0" dirty="0">
              <a:solidFill>
                <a:srgbClr val="003399"/>
              </a:solidFill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911239" y="2141635"/>
            <a:ext cx="3474028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000" b="0" dirty="0">
                <a:solidFill>
                  <a:srgbClr val="006600"/>
                </a:solidFill>
              </a:rPr>
              <a:t>s</a:t>
            </a:r>
            <a:r>
              <a:rPr lang="pl-PL" sz="2000" b="0" dirty="0" smtClean="0">
                <a:solidFill>
                  <a:srgbClr val="006600"/>
                </a:solidFill>
              </a:rPr>
              <a:t>ygnał skwantowany </a:t>
            </a:r>
            <a:r>
              <a:rPr lang="pl-PL" sz="2000" b="0" i="1" dirty="0" smtClean="0">
                <a:solidFill>
                  <a:srgbClr val="006600"/>
                </a:solidFill>
              </a:rPr>
              <a:t>v</a:t>
            </a:r>
            <a:r>
              <a:rPr lang="pl-PL" sz="2000" b="0" dirty="0">
                <a:solidFill>
                  <a:srgbClr val="006600"/>
                </a:solidFill>
              </a:rPr>
              <a:t>(</a:t>
            </a:r>
            <a:r>
              <a:rPr lang="pl-PL" sz="2000" b="0" i="1" dirty="0" smtClean="0">
                <a:solidFill>
                  <a:srgbClr val="006600"/>
                </a:solidFill>
              </a:rPr>
              <a:t>t</a:t>
            </a:r>
            <a:r>
              <a:rPr lang="pl-PL" sz="2000" b="0" dirty="0" smtClean="0">
                <a:solidFill>
                  <a:srgbClr val="006600"/>
                </a:solidFill>
              </a:rPr>
              <a:t>)</a:t>
            </a:r>
            <a:br>
              <a:rPr lang="pl-PL" sz="2000" b="0" dirty="0" smtClean="0">
                <a:solidFill>
                  <a:srgbClr val="006600"/>
                </a:solidFill>
              </a:rPr>
            </a:br>
            <a:r>
              <a:rPr lang="pl-PL" sz="2000" b="0" dirty="0" smtClean="0">
                <a:solidFill>
                  <a:srgbClr val="006600"/>
                </a:solidFill>
              </a:rPr>
              <a:t>(</a:t>
            </a:r>
            <a:r>
              <a:rPr lang="pl-PL" sz="2000" b="0" i="1" dirty="0" smtClean="0">
                <a:solidFill>
                  <a:srgbClr val="006600"/>
                </a:solidFill>
              </a:rPr>
              <a:t>L</a:t>
            </a:r>
            <a:r>
              <a:rPr lang="pl-PL" sz="2000" b="0" dirty="0" smtClean="0">
                <a:solidFill>
                  <a:srgbClr val="006600"/>
                </a:solidFill>
              </a:rPr>
              <a:t> = 16 poziomów kwantyzacji)</a:t>
            </a:r>
            <a:endParaRPr lang="pl-PL" sz="2000" b="0" dirty="0">
              <a:solidFill>
                <a:srgbClr val="0066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557179" y="5851419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rostokąt 14"/>
          <p:cNvSpPr/>
          <p:nvPr/>
        </p:nvSpPr>
        <p:spPr>
          <a:xfrm>
            <a:off x="3277519" y="5065157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/>
          <p:cNvSpPr/>
          <p:nvPr/>
        </p:nvSpPr>
        <p:spPr>
          <a:xfrm>
            <a:off x="1922196" y="3398107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 16"/>
          <p:cNvSpPr/>
          <p:nvPr/>
        </p:nvSpPr>
        <p:spPr>
          <a:xfrm>
            <a:off x="4626952" y="2543567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rostokąt 17"/>
          <p:cNvSpPr/>
          <p:nvPr/>
        </p:nvSpPr>
        <p:spPr>
          <a:xfrm>
            <a:off x="5989892" y="1765006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Prostokąt 18"/>
          <p:cNvSpPr/>
          <p:nvPr/>
        </p:nvSpPr>
        <p:spPr>
          <a:xfrm>
            <a:off x="7335861" y="2590326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Prostokąt 19"/>
          <p:cNvSpPr/>
          <p:nvPr/>
        </p:nvSpPr>
        <p:spPr>
          <a:xfrm>
            <a:off x="8731360" y="3835913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Dowolny kształt 20"/>
          <p:cNvSpPr/>
          <p:nvPr/>
        </p:nvSpPr>
        <p:spPr>
          <a:xfrm>
            <a:off x="604631" y="1795832"/>
            <a:ext cx="8757083" cy="4107180"/>
          </a:xfrm>
          <a:custGeom>
            <a:avLst/>
            <a:gdLst>
              <a:gd name="connsiteX0" fmla="*/ 0 w 8770620"/>
              <a:gd name="connsiteY0" fmla="*/ 4107180 h 4107180"/>
              <a:gd name="connsiteX1" fmla="*/ 1356360 w 8770620"/>
              <a:gd name="connsiteY1" fmla="*/ 4107180 h 4107180"/>
              <a:gd name="connsiteX2" fmla="*/ 1356360 w 8770620"/>
              <a:gd name="connsiteY2" fmla="*/ 1645920 h 4107180"/>
              <a:gd name="connsiteX3" fmla="*/ 2712720 w 8770620"/>
              <a:gd name="connsiteY3" fmla="*/ 1638300 h 4107180"/>
              <a:gd name="connsiteX4" fmla="*/ 2712720 w 8770620"/>
              <a:gd name="connsiteY4" fmla="*/ 3322320 h 4107180"/>
              <a:gd name="connsiteX5" fmla="*/ 4061460 w 8770620"/>
              <a:gd name="connsiteY5" fmla="*/ 3307080 h 4107180"/>
              <a:gd name="connsiteX6" fmla="*/ 4069080 w 8770620"/>
              <a:gd name="connsiteY6" fmla="*/ 784860 h 4107180"/>
              <a:gd name="connsiteX7" fmla="*/ 5425440 w 8770620"/>
              <a:gd name="connsiteY7" fmla="*/ 777240 h 4107180"/>
              <a:gd name="connsiteX8" fmla="*/ 5425440 w 8770620"/>
              <a:gd name="connsiteY8" fmla="*/ 7620 h 4107180"/>
              <a:gd name="connsiteX9" fmla="*/ 6774180 w 8770620"/>
              <a:gd name="connsiteY9" fmla="*/ 0 h 4107180"/>
              <a:gd name="connsiteX10" fmla="*/ 6781800 w 8770620"/>
              <a:gd name="connsiteY10" fmla="*/ 845820 h 4107180"/>
              <a:gd name="connsiteX11" fmla="*/ 8138160 w 8770620"/>
              <a:gd name="connsiteY11" fmla="*/ 845820 h 4107180"/>
              <a:gd name="connsiteX12" fmla="*/ 8138160 w 8770620"/>
              <a:gd name="connsiteY12" fmla="*/ 2087880 h 4107180"/>
              <a:gd name="connsiteX13" fmla="*/ 8770620 w 8770620"/>
              <a:gd name="connsiteY13" fmla="*/ 2087880 h 410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770620" h="4107180">
                <a:moveTo>
                  <a:pt x="0" y="4107180"/>
                </a:moveTo>
                <a:lnTo>
                  <a:pt x="1356360" y="4107180"/>
                </a:lnTo>
                <a:lnTo>
                  <a:pt x="1356360" y="1645920"/>
                </a:lnTo>
                <a:lnTo>
                  <a:pt x="2712720" y="1638300"/>
                </a:lnTo>
                <a:lnTo>
                  <a:pt x="2712720" y="3322320"/>
                </a:lnTo>
                <a:lnTo>
                  <a:pt x="4061460" y="3307080"/>
                </a:lnTo>
                <a:lnTo>
                  <a:pt x="4069080" y="784860"/>
                </a:lnTo>
                <a:lnTo>
                  <a:pt x="5425440" y="777240"/>
                </a:lnTo>
                <a:lnTo>
                  <a:pt x="5425440" y="7620"/>
                </a:lnTo>
                <a:lnTo>
                  <a:pt x="6774180" y="0"/>
                </a:lnTo>
                <a:lnTo>
                  <a:pt x="6781800" y="845820"/>
                </a:lnTo>
                <a:lnTo>
                  <a:pt x="8138160" y="845820"/>
                </a:lnTo>
                <a:lnTo>
                  <a:pt x="8138160" y="2087880"/>
                </a:lnTo>
                <a:lnTo>
                  <a:pt x="8770620" y="2087880"/>
                </a:lnTo>
              </a:path>
            </a:pathLst>
          </a:cu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pole tekstowe 21"/>
          <p:cNvSpPr txBox="1"/>
          <p:nvPr/>
        </p:nvSpPr>
        <p:spPr>
          <a:xfrm>
            <a:off x="2869310" y="5481915"/>
            <a:ext cx="245208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000" b="0" dirty="0" smtClean="0">
                <a:solidFill>
                  <a:srgbClr val="FF0000"/>
                </a:solidFill>
              </a:rPr>
              <a:t>próbkowanie sygnału</a:t>
            </a:r>
            <a:endParaRPr lang="pl-PL" b="0" dirty="0">
              <a:solidFill>
                <a:srgbClr val="FF0000"/>
              </a:solidFill>
            </a:endParaRPr>
          </a:p>
        </p:txBody>
      </p:sp>
      <p:sp>
        <p:nvSpPr>
          <p:cNvPr id="23" name="pole tekstowe 22"/>
          <p:cNvSpPr txBox="1"/>
          <p:nvPr/>
        </p:nvSpPr>
        <p:spPr>
          <a:xfrm rot="16200000">
            <a:off x="86112" y="4152549"/>
            <a:ext cx="2359685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2000" b="0" dirty="0" smtClean="0">
                <a:solidFill>
                  <a:srgbClr val="006600"/>
                </a:solidFill>
              </a:rPr>
              <a:t>kwantyzacja sygnału</a:t>
            </a:r>
            <a:endParaRPr lang="pl-PL" b="0" dirty="0">
              <a:solidFill>
                <a:srgbClr val="006600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6083410" y="4311470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5" name="pole tekstowe 24"/>
          <p:cNvSpPr txBox="1"/>
          <p:nvPr/>
        </p:nvSpPr>
        <p:spPr>
          <a:xfrm>
            <a:off x="6220489" y="4097418"/>
            <a:ext cx="291155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2000" b="0" dirty="0"/>
              <a:t>p</a:t>
            </a:r>
            <a:r>
              <a:rPr lang="pl-PL" sz="2000" b="0" dirty="0" smtClean="0"/>
              <a:t>oziom kwantyzacji</a:t>
            </a:r>
            <a:endParaRPr lang="pl-PL" sz="2000" b="0" dirty="0"/>
          </a:p>
        </p:txBody>
      </p:sp>
      <p:sp>
        <p:nvSpPr>
          <p:cNvPr id="26" name="Elipsa 25"/>
          <p:cNvSpPr/>
          <p:nvPr/>
        </p:nvSpPr>
        <p:spPr>
          <a:xfrm>
            <a:off x="6119096" y="472230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7" name="pole tekstowe 26"/>
          <p:cNvSpPr txBox="1"/>
          <p:nvPr/>
        </p:nvSpPr>
        <p:spPr>
          <a:xfrm>
            <a:off x="6256175" y="4510248"/>
            <a:ext cx="232956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2000" b="0" dirty="0"/>
              <a:t>p</a:t>
            </a:r>
            <a:r>
              <a:rPr lang="pl-PL" sz="2000" b="0" dirty="0" smtClean="0"/>
              <a:t>róbka sygnału</a:t>
            </a:r>
            <a:endParaRPr lang="pl-PL" sz="2000" b="0" dirty="0"/>
          </a:p>
        </p:txBody>
      </p:sp>
      <p:sp>
        <p:nvSpPr>
          <p:cNvPr id="28" name="Prostokąt 27"/>
          <p:cNvSpPr/>
          <p:nvPr/>
        </p:nvSpPr>
        <p:spPr>
          <a:xfrm>
            <a:off x="6106930" y="515645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6256175" y="4923078"/>
            <a:ext cx="2875869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2000" b="0" dirty="0" smtClean="0"/>
              <a:t>granice przedziałów</a:t>
            </a:r>
            <a:br>
              <a:rPr lang="pl-PL" sz="2000" b="0" dirty="0" smtClean="0"/>
            </a:br>
            <a:r>
              <a:rPr lang="pl-PL" sz="2000" b="0" dirty="0" smtClean="0"/>
              <a:t>kwantyzacji</a:t>
            </a:r>
            <a:endParaRPr lang="pl-PL" sz="2000" b="0" dirty="0"/>
          </a:p>
        </p:txBody>
      </p:sp>
      <p:sp>
        <p:nvSpPr>
          <p:cNvPr id="30" name="Prostokąt 29"/>
          <p:cNvSpPr/>
          <p:nvPr/>
        </p:nvSpPr>
        <p:spPr>
          <a:xfrm>
            <a:off x="572703" y="6446805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572703" y="155788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572703" y="236560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572703" y="318094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572703" y="400390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572703" y="480400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572703" y="561172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9" name="pole tekstowe 38"/>
          <p:cNvSpPr txBox="1"/>
          <p:nvPr/>
        </p:nvSpPr>
        <p:spPr>
          <a:xfrm>
            <a:off x="673854" y="6112800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0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40" name="pole tekstowe 39"/>
          <p:cNvSpPr txBox="1"/>
          <p:nvPr/>
        </p:nvSpPr>
        <p:spPr>
          <a:xfrm>
            <a:off x="272621" y="5701457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1</a:t>
            </a:r>
          </a:p>
        </p:txBody>
      </p:sp>
      <p:sp>
        <p:nvSpPr>
          <p:cNvPr id="41" name="pole tekstowe 40"/>
          <p:cNvSpPr txBox="1"/>
          <p:nvPr/>
        </p:nvSpPr>
        <p:spPr>
          <a:xfrm>
            <a:off x="272621" y="5270547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2</a:t>
            </a:r>
          </a:p>
        </p:txBody>
      </p:sp>
      <p:sp>
        <p:nvSpPr>
          <p:cNvPr id="42" name="pole tekstowe 41"/>
          <p:cNvSpPr txBox="1"/>
          <p:nvPr/>
        </p:nvSpPr>
        <p:spPr>
          <a:xfrm>
            <a:off x="272621" y="4868436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3</a:t>
            </a:r>
          </a:p>
        </p:txBody>
      </p:sp>
      <p:sp>
        <p:nvSpPr>
          <p:cNvPr id="43" name="pole tekstowe 42"/>
          <p:cNvSpPr txBox="1"/>
          <p:nvPr/>
        </p:nvSpPr>
        <p:spPr>
          <a:xfrm>
            <a:off x="272621" y="4429664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4</a:t>
            </a:r>
          </a:p>
        </p:txBody>
      </p:sp>
      <p:sp>
        <p:nvSpPr>
          <p:cNvPr id="44" name="pole tekstowe 43"/>
          <p:cNvSpPr txBox="1"/>
          <p:nvPr/>
        </p:nvSpPr>
        <p:spPr>
          <a:xfrm>
            <a:off x="272621" y="4027940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5</a:t>
            </a:r>
          </a:p>
        </p:txBody>
      </p:sp>
      <p:sp>
        <p:nvSpPr>
          <p:cNvPr id="45" name="pole tekstowe 44"/>
          <p:cNvSpPr txBox="1"/>
          <p:nvPr/>
        </p:nvSpPr>
        <p:spPr>
          <a:xfrm>
            <a:off x="272621" y="3622513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6</a:t>
            </a:r>
          </a:p>
        </p:txBody>
      </p:sp>
      <p:sp>
        <p:nvSpPr>
          <p:cNvPr id="46" name="pole tekstowe 45"/>
          <p:cNvSpPr txBox="1"/>
          <p:nvPr/>
        </p:nvSpPr>
        <p:spPr>
          <a:xfrm>
            <a:off x="272621" y="3196974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7</a:t>
            </a:r>
          </a:p>
        </p:txBody>
      </p:sp>
      <p:sp>
        <p:nvSpPr>
          <p:cNvPr id="47" name="pole tekstowe 46"/>
          <p:cNvSpPr txBox="1"/>
          <p:nvPr/>
        </p:nvSpPr>
        <p:spPr>
          <a:xfrm>
            <a:off x="272621" y="2766064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8</a:t>
            </a:r>
          </a:p>
        </p:txBody>
      </p:sp>
      <p:sp>
        <p:nvSpPr>
          <p:cNvPr id="48" name="pole tekstowe 47"/>
          <p:cNvSpPr txBox="1"/>
          <p:nvPr/>
        </p:nvSpPr>
        <p:spPr>
          <a:xfrm>
            <a:off x="272621" y="2399418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9</a:t>
            </a:r>
          </a:p>
        </p:txBody>
      </p:sp>
      <p:sp>
        <p:nvSpPr>
          <p:cNvPr id="49" name="pole tekstowe 48"/>
          <p:cNvSpPr txBox="1"/>
          <p:nvPr/>
        </p:nvSpPr>
        <p:spPr>
          <a:xfrm>
            <a:off x="157205" y="1996268"/>
            <a:ext cx="41549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10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50" name="pole tekstowe 49"/>
          <p:cNvSpPr txBox="1"/>
          <p:nvPr/>
        </p:nvSpPr>
        <p:spPr>
          <a:xfrm>
            <a:off x="169964" y="1572412"/>
            <a:ext cx="40273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11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51" name="pole tekstowe 50"/>
          <p:cNvSpPr txBox="1"/>
          <p:nvPr/>
        </p:nvSpPr>
        <p:spPr>
          <a:xfrm>
            <a:off x="192039" y="6495298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i="1" dirty="0">
                <a:solidFill>
                  <a:srgbClr val="C00000"/>
                </a:solidFill>
              </a:rPr>
              <a:t>l</a:t>
            </a:r>
            <a:r>
              <a:rPr lang="pl-PL" sz="1800" baseline="-25000" dirty="0" smtClean="0">
                <a:solidFill>
                  <a:srgbClr val="C00000"/>
                </a:solidFill>
              </a:rPr>
              <a:t>2</a:t>
            </a:r>
            <a:endParaRPr lang="pl-PL" sz="1800" i="1" baseline="-25000" dirty="0">
              <a:solidFill>
                <a:srgbClr val="C00000"/>
              </a:solidFill>
            </a:endParaRPr>
          </a:p>
        </p:txBody>
      </p:sp>
      <p:sp>
        <p:nvSpPr>
          <p:cNvPr id="52" name="pole tekstowe 51"/>
          <p:cNvSpPr txBox="1"/>
          <p:nvPr/>
        </p:nvSpPr>
        <p:spPr>
          <a:xfrm>
            <a:off x="115095" y="6056526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i="1" dirty="0" smtClean="0">
                <a:solidFill>
                  <a:srgbClr val="C00000"/>
                </a:solidFill>
              </a:rPr>
              <a:t>l</a:t>
            </a:r>
            <a:r>
              <a:rPr lang="pl-PL" sz="1800" baseline="-25000" dirty="0" smtClean="0">
                <a:solidFill>
                  <a:srgbClr val="C00000"/>
                </a:solidFill>
              </a:rPr>
              <a:t>10</a:t>
            </a:r>
            <a:endParaRPr lang="pl-PL" sz="1800" i="1" baseline="-25000" dirty="0">
              <a:solidFill>
                <a:srgbClr val="C00000"/>
              </a:solidFill>
            </a:endParaRPr>
          </a:p>
        </p:txBody>
      </p:sp>
      <p:sp>
        <p:nvSpPr>
          <p:cNvPr id="53" name="pole tekstowe 52"/>
          <p:cNvSpPr txBox="1"/>
          <p:nvPr/>
        </p:nvSpPr>
        <p:spPr>
          <a:xfrm>
            <a:off x="1261461" y="60935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C00000"/>
                </a:solidFill>
              </a:rPr>
              <a:t>1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sp>
        <p:nvSpPr>
          <p:cNvPr id="54" name="pole tekstowe 53"/>
          <p:cNvSpPr txBox="1"/>
          <p:nvPr/>
        </p:nvSpPr>
        <p:spPr>
          <a:xfrm>
            <a:off x="1016448" y="650124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C00000"/>
                </a:solidFill>
              </a:rPr>
              <a:t>0001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sp>
        <p:nvSpPr>
          <p:cNvPr id="55" name="pole tekstowe 54"/>
          <p:cNvSpPr txBox="1"/>
          <p:nvPr/>
        </p:nvSpPr>
        <p:spPr>
          <a:xfrm>
            <a:off x="2449210" y="60935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C00000"/>
                </a:solidFill>
              </a:rPr>
              <a:t>7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sp>
        <p:nvSpPr>
          <p:cNvPr id="56" name="pole tekstowe 55"/>
          <p:cNvSpPr txBox="1"/>
          <p:nvPr/>
        </p:nvSpPr>
        <p:spPr>
          <a:xfrm>
            <a:off x="2285071" y="6501571"/>
            <a:ext cx="620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C00000"/>
                </a:solidFill>
              </a:rPr>
              <a:t>0111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sp>
        <p:nvSpPr>
          <p:cNvPr id="57" name="pole tekstowe 56"/>
          <p:cNvSpPr txBox="1"/>
          <p:nvPr/>
        </p:nvSpPr>
        <p:spPr>
          <a:xfrm>
            <a:off x="3791943" y="60935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C00000"/>
                </a:solidFill>
              </a:rPr>
              <a:t>3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sp>
        <p:nvSpPr>
          <p:cNvPr id="58" name="pole tekstowe 57"/>
          <p:cNvSpPr txBox="1"/>
          <p:nvPr/>
        </p:nvSpPr>
        <p:spPr>
          <a:xfrm>
            <a:off x="3627804" y="6501571"/>
            <a:ext cx="633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C00000"/>
                </a:solidFill>
              </a:rPr>
              <a:t>0011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sp>
        <p:nvSpPr>
          <p:cNvPr id="59" name="pole tekstowe 58"/>
          <p:cNvSpPr txBox="1"/>
          <p:nvPr/>
        </p:nvSpPr>
        <p:spPr>
          <a:xfrm>
            <a:off x="5024255" y="60935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C00000"/>
                </a:solidFill>
              </a:rPr>
              <a:t>9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sp>
        <p:nvSpPr>
          <p:cNvPr id="60" name="pole tekstowe 59"/>
          <p:cNvSpPr txBox="1"/>
          <p:nvPr/>
        </p:nvSpPr>
        <p:spPr>
          <a:xfrm>
            <a:off x="4860116" y="650157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C00000"/>
                </a:solidFill>
              </a:rPr>
              <a:t>1001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sp>
        <p:nvSpPr>
          <p:cNvPr id="61" name="pole tekstowe 60"/>
          <p:cNvSpPr txBox="1"/>
          <p:nvPr/>
        </p:nvSpPr>
        <p:spPr>
          <a:xfrm>
            <a:off x="6530596" y="6093559"/>
            <a:ext cx="402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C00000"/>
                </a:solidFill>
              </a:rPr>
              <a:t>11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sp>
        <p:nvSpPr>
          <p:cNvPr id="62" name="pole tekstowe 61"/>
          <p:cNvSpPr txBox="1"/>
          <p:nvPr/>
        </p:nvSpPr>
        <p:spPr>
          <a:xfrm>
            <a:off x="6366457" y="6501571"/>
            <a:ext cx="633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C00000"/>
                </a:solidFill>
              </a:rPr>
              <a:t>1011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sp>
        <p:nvSpPr>
          <p:cNvPr id="63" name="pole tekstowe 62"/>
          <p:cNvSpPr txBox="1"/>
          <p:nvPr/>
        </p:nvSpPr>
        <p:spPr>
          <a:xfrm>
            <a:off x="7865998" y="60935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C00000"/>
                </a:solidFill>
              </a:rPr>
              <a:t>9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graphicFrame>
        <p:nvGraphicFramePr>
          <p:cNvPr id="65" name="Tabela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709327"/>
              </p:ext>
            </p:extLst>
          </p:nvPr>
        </p:nvGraphicFramePr>
        <p:xfrm>
          <a:off x="604681" y="40828"/>
          <a:ext cx="8118710" cy="1555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5630"/>
                <a:gridCol w="1355630"/>
                <a:gridCol w="1355630"/>
                <a:gridCol w="1355630"/>
                <a:gridCol w="1355630"/>
                <a:gridCol w="1340560"/>
              </a:tblGrid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3385">
                <a:tc>
                  <a:txBody>
                    <a:bodyPr/>
                    <a:lstStyle/>
                    <a:p>
                      <a:endParaRPr lang="pl-PL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4" name="pole tekstowe 63"/>
          <p:cNvSpPr txBox="1"/>
          <p:nvPr/>
        </p:nvSpPr>
        <p:spPr>
          <a:xfrm>
            <a:off x="7701859" y="650157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C00000"/>
                </a:solidFill>
              </a:rPr>
              <a:t>1001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sp>
        <p:nvSpPr>
          <p:cNvPr id="66" name="pole tekstowe 65"/>
          <p:cNvSpPr txBox="1"/>
          <p:nvPr/>
        </p:nvSpPr>
        <p:spPr>
          <a:xfrm>
            <a:off x="157205" y="1193723"/>
            <a:ext cx="41549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12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67" name="pole tekstowe 66"/>
          <p:cNvSpPr txBox="1"/>
          <p:nvPr/>
        </p:nvSpPr>
        <p:spPr>
          <a:xfrm>
            <a:off x="157205" y="825734"/>
            <a:ext cx="41549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13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68" name="pole tekstowe 67"/>
          <p:cNvSpPr txBox="1"/>
          <p:nvPr/>
        </p:nvSpPr>
        <p:spPr>
          <a:xfrm>
            <a:off x="157205" y="139200"/>
            <a:ext cx="41549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15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69" name="pole tekstowe 68"/>
          <p:cNvSpPr txBox="1"/>
          <p:nvPr/>
        </p:nvSpPr>
        <p:spPr>
          <a:xfrm>
            <a:off x="157205" y="474080"/>
            <a:ext cx="41549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14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7" name="Elipsa 6"/>
          <p:cNvSpPr/>
          <p:nvPr/>
        </p:nvSpPr>
        <p:spPr>
          <a:xfrm>
            <a:off x="4626952" y="2723393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Elipsa 10"/>
          <p:cNvSpPr/>
          <p:nvPr/>
        </p:nvSpPr>
        <p:spPr>
          <a:xfrm>
            <a:off x="8684601" y="3835913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0" name="pole tekstowe 69"/>
          <p:cNvSpPr txBox="1"/>
          <p:nvPr/>
        </p:nvSpPr>
        <p:spPr>
          <a:xfrm>
            <a:off x="847208" y="838605"/>
            <a:ext cx="4658648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003399"/>
                </a:solidFill>
                <a:latin typeface="+mn-lt"/>
              </a:rPr>
              <a:t>Koncepcja – 16 poziomów</a:t>
            </a:r>
            <a:endParaRPr lang="pl-PL" sz="3200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71" name="Grupa 70"/>
          <p:cNvGrpSpPr/>
          <p:nvPr/>
        </p:nvGrpSpPr>
        <p:grpSpPr>
          <a:xfrm>
            <a:off x="776190" y="95099"/>
            <a:ext cx="4093028" cy="767362"/>
            <a:chOff x="1044577" y="2327239"/>
            <a:chExt cx="4093028" cy="767362"/>
          </a:xfrm>
        </p:grpSpPr>
        <p:sp>
          <p:nvSpPr>
            <p:cNvPr id="72" name="Prostokąt 71"/>
            <p:cNvSpPr/>
            <p:nvPr/>
          </p:nvSpPr>
          <p:spPr bwMode="auto">
            <a:xfrm>
              <a:off x="1044577" y="2327239"/>
              <a:ext cx="4093028" cy="76736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3" name="pole tekstowe 72"/>
            <p:cNvSpPr txBox="1"/>
            <p:nvPr/>
          </p:nvSpPr>
          <p:spPr>
            <a:xfrm>
              <a:off x="1154787" y="2478795"/>
              <a:ext cx="3724866" cy="584775"/>
            </a:xfrm>
            <a:prstGeom prst="rect">
              <a:avLst/>
            </a:prstGeom>
            <a:solidFill>
              <a:srgbClr val="CC9900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pl-PL" sz="3200" dirty="0" smtClean="0">
                  <a:latin typeface="+mn-lt"/>
                </a:rPr>
                <a:t>Przetwarzanie A/C</a:t>
              </a:r>
              <a:endParaRPr lang="pl-PL" sz="32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907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289067" y="1403228"/>
            <a:ext cx="6566263" cy="1077218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pl-PL" sz="2200" i="1" dirty="0" smtClean="0">
                <a:latin typeface="+mj-lt"/>
              </a:rPr>
              <a:t>x</a:t>
            </a:r>
            <a:r>
              <a:rPr lang="pl-PL" sz="2200" dirty="0" smtClean="0">
                <a:latin typeface="+mj-lt"/>
              </a:rPr>
              <a:t>(</a:t>
            </a:r>
            <a:r>
              <a:rPr lang="pl-PL" sz="2200" i="1" dirty="0">
                <a:latin typeface="+mj-lt"/>
              </a:rPr>
              <a:t>k</a:t>
            </a:r>
            <a:r>
              <a:rPr lang="pl-PL" sz="2200" i="1" dirty="0" smtClean="0">
                <a:latin typeface="+mj-lt"/>
              </a:rPr>
              <a:t>T</a:t>
            </a:r>
            <a:r>
              <a:rPr lang="pl-PL" sz="2200" baseline="-25000" dirty="0" smtClean="0">
                <a:latin typeface="+mj-lt"/>
              </a:rPr>
              <a:t>0</a:t>
            </a:r>
            <a:r>
              <a:rPr lang="pl-PL" sz="2200" dirty="0" smtClean="0">
                <a:latin typeface="+mj-lt"/>
              </a:rPr>
              <a:t>) </a:t>
            </a:r>
            <a:r>
              <a:rPr lang="pl-PL" sz="2200" dirty="0" smtClean="0">
                <a:latin typeface="+mj-lt"/>
                <a:cs typeface="Arial" panose="020B0604020202020204" pitchFamily="34" charset="0"/>
              </a:rPr>
              <a:t>≈</a:t>
            </a:r>
            <a:r>
              <a:rPr lang="pl-PL" sz="2200" i="1" dirty="0" smtClean="0">
                <a:latin typeface="+mj-lt"/>
              </a:rPr>
              <a:t> v</a:t>
            </a:r>
            <a:r>
              <a:rPr lang="pl-PL" sz="2200" dirty="0" smtClean="0">
                <a:latin typeface="+mj-lt"/>
              </a:rPr>
              <a:t>(</a:t>
            </a:r>
            <a:r>
              <a:rPr lang="pl-PL" sz="2200" i="1" dirty="0" smtClean="0">
                <a:latin typeface="+mj-lt"/>
              </a:rPr>
              <a:t>kT</a:t>
            </a:r>
            <a:r>
              <a:rPr lang="pl-PL" sz="2200" baseline="-25000" dirty="0" smtClean="0">
                <a:latin typeface="+mj-lt"/>
              </a:rPr>
              <a:t>0</a:t>
            </a:r>
            <a:r>
              <a:rPr lang="pl-PL" sz="2200" dirty="0" smtClean="0">
                <a:latin typeface="+mj-lt"/>
              </a:rPr>
              <a:t>)</a:t>
            </a:r>
            <a:r>
              <a:rPr lang="pl-PL" sz="2200" i="1" dirty="0">
                <a:latin typeface="+mj-lt"/>
              </a:rPr>
              <a:t> </a:t>
            </a:r>
            <a:r>
              <a:rPr lang="pl-PL" sz="2200" i="1" dirty="0" smtClean="0">
                <a:latin typeface="+mj-lt"/>
                <a:cs typeface="Times New Roman" panose="02020603050405020304" pitchFamily="18" charset="0"/>
              </a:rPr>
              <a:t>→ </a:t>
            </a:r>
            <a:r>
              <a:rPr lang="pl-PL" sz="2200" i="1" dirty="0" smtClean="0">
                <a:latin typeface="+mj-lt"/>
              </a:rPr>
              <a:t>l</a:t>
            </a:r>
            <a:r>
              <a:rPr lang="pl-PL" sz="2200" baseline="-25000" dirty="0" smtClean="0">
                <a:latin typeface="+mj-lt"/>
              </a:rPr>
              <a:t>10</a:t>
            </a:r>
            <a:r>
              <a:rPr lang="pl-PL" sz="2200" i="1" dirty="0" smtClean="0">
                <a:latin typeface="+mj-lt"/>
              </a:rPr>
              <a:t> = </a:t>
            </a:r>
            <a:r>
              <a:rPr lang="pl-PL" sz="2200" dirty="0" smtClean="0">
                <a:latin typeface="+mj-lt"/>
              </a:rPr>
              <a:t>0, 1,…, </a:t>
            </a:r>
            <a:r>
              <a:rPr lang="pl-PL" sz="2200" i="1" dirty="0" smtClean="0">
                <a:latin typeface="+mj-lt"/>
              </a:rPr>
              <a:t>L </a:t>
            </a:r>
            <a:r>
              <a:rPr lang="pl-PL" sz="2200" dirty="0" smtClean="0">
                <a:latin typeface="+mj-lt"/>
              </a:rPr>
              <a:t>- 1 </a:t>
            </a:r>
            <a:r>
              <a:rPr lang="pl-PL" sz="2200" dirty="0" smtClean="0">
                <a:latin typeface="+mj-lt"/>
                <a:cs typeface="Times New Roman" panose="02020603050405020304" pitchFamily="18" charset="0"/>
              </a:rPr>
              <a:t>→ </a:t>
            </a:r>
            <a:r>
              <a:rPr lang="pl-PL" sz="2200" i="1" dirty="0" smtClean="0">
                <a:latin typeface="+mj-lt"/>
              </a:rPr>
              <a:t>l</a:t>
            </a:r>
            <a:r>
              <a:rPr lang="pl-PL" sz="2200" baseline="-25000" dirty="0">
                <a:latin typeface="+mj-lt"/>
              </a:rPr>
              <a:t>2</a:t>
            </a:r>
            <a:endParaRPr lang="pl-PL" sz="2200" dirty="0" smtClean="0">
              <a:latin typeface="+mj-lt"/>
            </a:endParaRPr>
          </a:p>
          <a:p>
            <a:r>
              <a:rPr lang="pl-PL" sz="2000" dirty="0">
                <a:latin typeface="+mn-lt"/>
              </a:rPr>
              <a:t>Kodowanie </a:t>
            </a:r>
            <a:r>
              <a:rPr lang="pl-PL" sz="2000" dirty="0" smtClean="0">
                <a:latin typeface="+mn-lt"/>
              </a:rPr>
              <a:t>binarne to </a:t>
            </a:r>
            <a:r>
              <a:rPr lang="pl-PL" sz="2000" dirty="0">
                <a:latin typeface="+mn-lt"/>
              </a:rPr>
              <a:t>zapis </a:t>
            </a:r>
            <a:r>
              <a:rPr lang="pl-PL" sz="2000" dirty="0" smtClean="0">
                <a:latin typeface="+mn-lt"/>
              </a:rPr>
              <a:t>w układzie </a:t>
            </a:r>
            <a:r>
              <a:rPr lang="pl-PL" sz="2000" dirty="0">
                <a:latin typeface="+mn-lt"/>
              </a:rPr>
              <a:t>dwójkowym dziesiętnego numeru </a:t>
            </a:r>
            <a:r>
              <a:rPr lang="pl-PL" sz="2000" dirty="0" smtClean="0">
                <a:latin typeface="+mn-lt"/>
              </a:rPr>
              <a:t>poziomu kwantowania </a:t>
            </a:r>
            <a:r>
              <a:rPr lang="pl-PL" sz="2200" i="1" dirty="0">
                <a:latin typeface="+mj-lt"/>
              </a:rPr>
              <a:t>l</a:t>
            </a:r>
            <a:r>
              <a:rPr lang="pl-PL" sz="2200" baseline="-25000" dirty="0">
                <a:latin typeface="+mj-lt"/>
              </a:rPr>
              <a:t>10</a:t>
            </a:r>
            <a:r>
              <a:rPr lang="pl-PL" sz="2200" dirty="0">
                <a:latin typeface="+mj-lt"/>
              </a:rPr>
              <a:t> → </a:t>
            </a:r>
            <a:r>
              <a:rPr lang="pl-PL" sz="2200" i="1" dirty="0" smtClean="0">
                <a:latin typeface="+mj-lt"/>
              </a:rPr>
              <a:t>l</a:t>
            </a:r>
            <a:r>
              <a:rPr lang="pl-PL" sz="2200" baseline="-25000" dirty="0" smtClean="0">
                <a:latin typeface="+mj-lt"/>
              </a:rPr>
              <a:t>2</a:t>
            </a:r>
            <a:endParaRPr lang="pl-PL" sz="2200" i="1" baseline="-25000" dirty="0">
              <a:latin typeface="+mj-lt"/>
            </a:endParaRPr>
          </a:p>
        </p:txBody>
      </p:sp>
      <p:sp>
        <p:nvSpPr>
          <p:cNvPr id="25" name="Text Box 43"/>
          <p:cNvSpPr txBox="1">
            <a:spLocks noChangeArrowheads="1"/>
          </p:cNvSpPr>
          <p:nvPr/>
        </p:nvSpPr>
        <p:spPr bwMode="auto">
          <a:xfrm>
            <a:off x="289067" y="4719044"/>
            <a:ext cx="5034953" cy="20313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Częstotliwość impulsów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(próbkowanie/kwantyzacja jednego sygnału)</a:t>
            </a:r>
            <a:endParaRPr lang="pl-PL" sz="2000" i="1" baseline="-25000" dirty="0">
              <a:latin typeface="+mn-lt"/>
            </a:endParaRPr>
          </a:p>
          <a:p>
            <a:pPr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Próbkowanie  – </a:t>
            </a:r>
            <a:r>
              <a:rPr lang="pl-PL" sz="2200" i="1" dirty="0" smtClean="0">
                <a:latin typeface="+mj-lt"/>
              </a:rPr>
              <a:t>f</a:t>
            </a:r>
            <a:r>
              <a:rPr lang="pl-PL" sz="2200" baseline="-25000" dirty="0" smtClean="0">
                <a:latin typeface="+mj-lt"/>
              </a:rPr>
              <a:t>0</a:t>
            </a:r>
            <a:r>
              <a:rPr lang="pl-PL" sz="2200" dirty="0" smtClean="0">
                <a:latin typeface="+mj-lt"/>
              </a:rPr>
              <a:t> = 1/</a:t>
            </a:r>
            <a:r>
              <a:rPr lang="pl-PL" sz="2200" i="1" dirty="0" smtClean="0">
                <a:latin typeface="+mj-lt"/>
              </a:rPr>
              <a:t>T</a:t>
            </a:r>
            <a:r>
              <a:rPr lang="pl-PL" sz="2200" baseline="-25000" dirty="0" smtClean="0">
                <a:latin typeface="+mj-lt"/>
              </a:rPr>
              <a:t>0</a:t>
            </a:r>
          </a:p>
          <a:p>
            <a:pPr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Kwantyzacja </a:t>
            </a:r>
            <a:r>
              <a:rPr lang="pl-PL" sz="2000" dirty="0"/>
              <a:t>–</a:t>
            </a:r>
            <a:r>
              <a:rPr lang="pl-PL" sz="2000" dirty="0" smtClean="0">
                <a:latin typeface="+mn-lt"/>
              </a:rPr>
              <a:t> PCM </a:t>
            </a:r>
            <a:r>
              <a:rPr lang="pl-PL" sz="2000" dirty="0">
                <a:latin typeface="+mn-lt"/>
              </a:rPr>
              <a:t>–</a:t>
            </a:r>
            <a:r>
              <a:rPr lang="pl-PL" sz="2000" dirty="0" smtClean="0">
                <a:latin typeface="+mn-lt"/>
              </a:rPr>
              <a:t> </a:t>
            </a:r>
            <a:r>
              <a:rPr lang="pl-PL" sz="2200" i="1" dirty="0" smtClean="0">
                <a:latin typeface="+mj-lt"/>
              </a:rPr>
              <a:t>R×f</a:t>
            </a:r>
            <a:r>
              <a:rPr lang="pl-PL" sz="2200" baseline="-25000" dirty="0" smtClean="0">
                <a:latin typeface="+mj-lt"/>
              </a:rPr>
              <a:t>0</a:t>
            </a:r>
            <a:r>
              <a:rPr lang="pl-PL" sz="2200" dirty="0" smtClean="0">
                <a:latin typeface="+mj-lt"/>
              </a:rPr>
              <a:t> </a:t>
            </a:r>
            <a:r>
              <a:rPr lang="pl-PL" sz="2200" dirty="0">
                <a:latin typeface="+mj-lt"/>
              </a:rPr>
              <a:t>= </a:t>
            </a:r>
            <a:r>
              <a:rPr lang="pl-PL" sz="2200" i="1" dirty="0">
                <a:latin typeface="+mj-lt"/>
              </a:rPr>
              <a:t>R× </a:t>
            </a:r>
            <a:r>
              <a:rPr lang="pl-PL" sz="2200" dirty="0" smtClean="0">
                <a:latin typeface="+mj-lt"/>
              </a:rPr>
              <a:t>(1/</a:t>
            </a:r>
            <a:r>
              <a:rPr lang="pl-PL" sz="2200" i="1" dirty="0" smtClean="0">
                <a:latin typeface="+mj-lt"/>
              </a:rPr>
              <a:t>T</a:t>
            </a:r>
            <a:r>
              <a:rPr lang="pl-PL" sz="2200" baseline="-25000" dirty="0" smtClean="0">
                <a:latin typeface="+mj-lt"/>
              </a:rPr>
              <a:t>0</a:t>
            </a:r>
            <a:r>
              <a:rPr lang="pl-PL" sz="2200" dirty="0" smtClean="0">
                <a:latin typeface="+mj-lt"/>
              </a:rPr>
              <a:t>)</a:t>
            </a:r>
            <a:endParaRPr lang="pl-PL" sz="2200" dirty="0">
              <a:latin typeface="+mj-lt"/>
            </a:endParaRPr>
          </a:p>
        </p:txBody>
      </p:sp>
      <p:grpSp>
        <p:nvGrpSpPr>
          <p:cNvPr id="36" name="Grupa 35"/>
          <p:cNvGrpSpPr/>
          <p:nvPr/>
        </p:nvGrpSpPr>
        <p:grpSpPr>
          <a:xfrm>
            <a:off x="289067" y="2598425"/>
            <a:ext cx="7715722" cy="2033417"/>
            <a:chOff x="940526" y="1856513"/>
            <a:chExt cx="7715722" cy="2033417"/>
          </a:xfrm>
        </p:grpSpPr>
        <p:grpSp>
          <p:nvGrpSpPr>
            <p:cNvPr id="33" name="Grupa 32"/>
            <p:cNvGrpSpPr/>
            <p:nvPr/>
          </p:nvGrpSpPr>
          <p:grpSpPr>
            <a:xfrm>
              <a:off x="1003614" y="1923750"/>
              <a:ext cx="7490795" cy="1966180"/>
              <a:chOff x="1003614" y="1923750"/>
              <a:chExt cx="7490795" cy="1966180"/>
            </a:xfrm>
          </p:grpSpPr>
          <p:sp>
            <p:nvSpPr>
              <p:cNvPr id="3" name="pole tekstowe 2"/>
              <p:cNvSpPr txBox="1"/>
              <p:nvPr/>
            </p:nvSpPr>
            <p:spPr>
              <a:xfrm>
                <a:off x="1078596" y="1923750"/>
                <a:ext cx="7415813" cy="110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000" dirty="0" smtClean="0">
                    <a:latin typeface="+mn-lt"/>
                  </a:rPr>
                  <a:t>Liczba poziomów kwantyzacji </a:t>
                </a:r>
                <a:r>
                  <a:rPr lang="pl-PL" sz="2200" i="1" dirty="0">
                    <a:latin typeface="+mj-lt"/>
                  </a:rPr>
                  <a:t>L</a:t>
                </a:r>
                <a:r>
                  <a:rPr lang="pl-PL" sz="2000" i="1" dirty="0" smtClean="0">
                    <a:latin typeface="+mn-lt"/>
                  </a:rPr>
                  <a:t> </a:t>
                </a:r>
                <a:r>
                  <a:rPr lang="pl-PL" sz="2000" dirty="0" smtClean="0">
                    <a:latin typeface="+mn-lt"/>
                  </a:rPr>
                  <a:t>jest potęgą liczby 2, </a:t>
                </a:r>
                <a:r>
                  <a:rPr lang="pl-PL" sz="2200" i="1" dirty="0" smtClean="0">
                    <a:latin typeface="+mj-lt"/>
                  </a:rPr>
                  <a:t>L</a:t>
                </a:r>
                <a:r>
                  <a:rPr lang="pl-PL" sz="2200" dirty="0" smtClean="0">
                    <a:latin typeface="+mj-lt"/>
                  </a:rPr>
                  <a:t> = 2</a:t>
                </a:r>
                <a:r>
                  <a:rPr lang="pl-PL" sz="2200" i="1" baseline="30000" dirty="0" smtClean="0">
                    <a:latin typeface="+mj-lt"/>
                  </a:rPr>
                  <a:t>R</a:t>
                </a:r>
                <a:r>
                  <a:rPr lang="pl-PL" sz="2000" dirty="0" smtClean="0">
                    <a:latin typeface="+mn-lt"/>
                  </a:rPr>
                  <a:t>.</a:t>
                </a:r>
                <a:r>
                  <a:rPr lang="pl-PL" sz="2000" i="1" dirty="0">
                    <a:latin typeface="+mn-lt"/>
                  </a:rPr>
                  <a:t/>
                </a:r>
                <a:br>
                  <a:rPr lang="pl-PL" sz="2000" i="1" dirty="0">
                    <a:latin typeface="+mn-lt"/>
                  </a:rPr>
                </a:br>
                <a:r>
                  <a:rPr lang="pl-PL" sz="2000" dirty="0" smtClean="0">
                    <a:latin typeface="+mn-lt"/>
                  </a:rPr>
                  <a:t>Dziesiętny numer poziomu kwantyzacji </a:t>
                </a:r>
                <a:r>
                  <a:rPr lang="pl-PL" sz="2200" i="1" dirty="0">
                    <a:latin typeface="+mj-lt"/>
                  </a:rPr>
                  <a:t>l</a:t>
                </a:r>
                <a:r>
                  <a:rPr lang="pl-PL" sz="2200" baseline="-25000" dirty="0" smtClean="0">
                    <a:latin typeface="+mj-lt"/>
                  </a:rPr>
                  <a:t>10</a:t>
                </a:r>
                <a:r>
                  <a:rPr lang="pl-PL" sz="2000" dirty="0" smtClean="0">
                    <a:latin typeface="+mn-lt"/>
                  </a:rPr>
                  <a:t> można</a:t>
                </a:r>
                <a:br>
                  <a:rPr lang="pl-PL" sz="2000" dirty="0" smtClean="0">
                    <a:latin typeface="+mn-lt"/>
                  </a:rPr>
                </a:br>
                <a:r>
                  <a:rPr lang="pl-PL" sz="2000" dirty="0" smtClean="0">
                    <a:latin typeface="+mn-lt"/>
                  </a:rPr>
                  <a:t>przedstawić w reprezentacji dwójkowej (binarnej) </a:t>
                </a:r>
                <a:r>
                  <a:rPr lang="pl-PL" sz="2200" i="1" dirty="0">
                    <a:latin typeface="+mj-lt"/>
                  </a:rPr>
                  <a:t>l</a:t>
                </a:r>
                <a:r>
                  <a:rPr lang="pl-PL" sz="2200" baseline="-25000" dirty="0" smtClean="0">
                    <a:latin typeface="+mj-lt"/>
                  </a:rPr>
                  <a:t>2</a:t>
                </a:r>
                <a:r>
                  <a:rPr lang="pl-PL" sz="2000" dirty="0" smtClean="0">
                    <a:latin typeface="+mn-lt"/>
                  </a:rPr>
                  <a:t>:</a:t>
                </a:r>
              </a:p>
            </p:txBody>
          </p:sp>
          <p:graphicFrame>
            <p:nvGraphicFramePr>
              <p:cNvPr id="4" name="Obiek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3451337"/>
                  </p:ext>
                </p:extLst>
              </p:nvPr>
            </p:nvGraphicFramePr>
            <p:xfrm>
              <a:off x="1078596" y="2837625"/>
              <a:ext cx="4643438" cy="8096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7358" name="Equation" r:id="rId3" imgW="2476440" imgH="431640" progId="Equation.3">
                      <p:embed/>
                    </p:oleObj>
                  </mc:Choice>
                  <mc:Fallback>
                    <p:oleObj name="Equation" r:id="rId3" imgW="2476440" imgH="431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1078596" y="2837625"/>
                            <a:ext cx="4643438" cy="80962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6" name="pole tekstowe 25"/>
              <p:cNvSpPr txBox="1"/>
              <p:nvPr/>
            </p:nvSpPr>
            <p:spPr>
              <a:xfrm>
                <a:off x="1003614" y="3459043"/>
                <a:ext cx="5453737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200" i="1" dirty="0" smtClean="0">
                    <a:latin typeface="+mj-lt"/>
                  </a:rPr>
                  <a:t>R</a:t>
                </a:r>
                <a:r>
                  <a:rPr lang="pl-PL" sz="2000" dirty="0" smtClean="0">
                    <a:latin typeface="+mn-lt"/>
                  </a:rPr>
                  <a:t> – długość słowa kodowego (liczba bitów)</a:t>
                </a:r>
                <a:endParaRPr lang="pl-PL" sz="2000" i="1" dirty="0">
                  <a:solidFill>
                    <a:srgbClr val="C00000"/>
                  </a:solidFill>
                  <a:latin typeface="+mn-lt"/>
                </a:endParaRPr>
              </a:p>
            </p:txBody>
          </p:sp>
        </p:grpSp>
        <p:sp>
          <p:nvSpPr>
            <p:cNvPr id="34" name="Prostokąt 33"/>
            <p:cNvSpPr/>
            <p:nvPr/>
          </p:nvSpPr>
          <p:spPr bwMode="auto">
            <a:xfrm>
              <a:off x="940526" y="1856513"/>
              <a:ext cx="7715722" cy="2002640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7" name="Grupa 6"/>
          <p:cNvGrpSpPr/>
          <p:nvPr/>
        </p:nvGrpSpPr>
        <p:grpSpPr>
          <a:xfrm>
            <a:off x="5558265" y="4826499"/>
            <a:ext cx="3066669" cy="1910708"/>
            <a:chOff x="5706311" y="4426389"/>
            <a:chExt cx="3066669" cy="1910708"/>
          </a:xfrm>
        </p:grpSpPr>
        <p:cxnSp>
          <p:nvCxnSpPr>
            <p:cNvPr id="9" name="Łącznik prosty ze strzałką 8"/>
            <p:cNvCxnSpPr/>
            <p:nvPr/>
          </p:nvCxnSpPr>
          <p:spPr bwMode="auto">
            <a:xfrm>
              <a:off x="6386836" y="5487204"/>
              <a:ext cx="53546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grpSp>
          <p:nvGrpSpPr>
            <p:cNvPr id="11" name="Grupa 10"/>
            <p:cNvGrpSpPr/>
            <p:nvPr/>
          </p:nvGrpSpPr>
          <p:grpSpPr>
            <a:xfrm>
              <a:off x="5706311" y="4426389"/>
              <a:ext cx="3066669" cy="1910708"/>
              <a:chOff x="5758562" y="4204807"/>
              <a:chExt cx="3066669" cy="1910708"/>
            </a:xfrm>
          </p:grpSpPr>
          <p:grpSp>
            <p:nvGrpSpPr>
              <p:cNvPr id="37" name="Grupa 36"/>
              <p:cNvGrpSpPr/>
              <p:nvPr/>
            </p:nvGrpSpPr>
            <p:grpSpPr>
              <a:xfrm>
                <a:off x="5931485" y="4204807"/>
                <a:ext cx="2893746" cy="1910708"/>
                <a:chOff x="5975093" y="4103463"/>
                <a:chExt cx="2893746" cy="1910708"/>
              </a:xfrm>
              <a:solidFill>
                <a:schemeClr val="bg1"/>
              </a:solidFill>
            </p:grpSpPr>
            <p:sp>
              <p:nvSpPr>
                <p:cNvPr id="8" name="pole tekstowe 7"/>
                <p:cNvSpPr txBox="1"/>
                <p:nvPr/>
              </p:nvSpPr>
              <p:spPr>
                <a:xfrm>
                  <a:off x="5975093" y="5614061"/>
                  <a:ext cx="283763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2000" b="0" i="1" dirty="0" smtClean="0"/>
                    <a:t>l</a:t>
                  </a:r>
                  <a:r>
                    <a:rPr lang="pl-PL" sz="2000" b="0" baseline="-25000" dirty="0" smtClean="0"/>
                    <a:t>10</a:t>
                  </a:r>
                  <a:r>
                    <a:rPr lang="pl-PL" sz="2000" b="0" dirty="0" smtClean="0"/>
                    <a:t> = 13 → </a:t>
                  </a:r>
                  <a:r>
                    <a:rPr lang="pl-PL" sz="2000" b="0" i="1" dirty="0" smtClean="0"/>
                    <a:t>l</a:t>
                  </a:r>
                  <a:r>
                    <a:rPr lang="pl-PL" sz="2000" b="0" baseline="-25000" dirty="0" smtClean="0"/>
                    <a:t>2</a:t>
                  </a:r>
                  <a:r>
                    <a:rPr lang="pl-PL" sz="2000" b="0" dirty="0" smtClean="0"/>
                    <a:t> = (1, 0, 1, 1)</a:t>
                  </a:r>
                  <a:endParaRPr lang="pl-PL" sz="2000" b="0" dirty="0"/>
                </a:p>
              </p:txBody>
            </p:sp>
            <p:cxnSp>
              <p:nvCxnSpPr>
                <p:cNvPr id="10" name="Łącznik prosty ze strzałką 9"/>
                <p:cNvCxnSpPr/>
                <p:nvPr/>
              </p:nvCxnSpPr>
              <p:spPr bwMode="auto">
                <a:xfrm flipV="1">
                  <a:off x="5975093" y="5487225"/>
                  <a:ext cx="2893746" cy="1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15" name="Łącznik prosty 14"/>
                <p:cNvCxnSpPr/>
                <p:nvPr/>
              </p:nvCxnSpPr>
              <p:spPr bwMode="auto">
                <a:xfrm>
                  <a:off x="8638067" y="4482553"/>
                  <a:ext cx="8709" cy="1008617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23" name="Prostokąt 22"/>
                <p:cNvSpPr/>
                <p:nvPr/>
              </p:nvSpPr>
              <p:spPr>
                <a:xfrm>
                  <a:off x="6433080" y="4454604"/>
                  <a:ext cx="2108269" cy="400110"/>
                </a:xfrm>
                <a:prstGeom prst="rect">
                  <a:avLst/>
                </a:prstGeom>
                <a:grpFill/>
              </p:spPr>
              <p:txBody>
                <a:bodyPr wrap="none">
                  <a:spAutoFit/>
                </a:bodyPr>
                <a:lstStyle/>
                <a:p>
                  <a:r>
                    <a:rPr lang="pl-PL" sz="2000" dirty="0" smtClean="0">
                      <a:solidFill>
                        <a:srgbClr val="C00000"/>
                      </a:solidFill>
                    </a:rPr>
                    <a:t>   </a:t>
                  </a:r>
                  <a:r>
                    <a:rPr lang="pl-PL" sz="2000" b="0" dirty="0" smtClean="0"/>
                    <a:t>1      0      1       1</a:t>
                  </a:r>
                  <a:endParaRPr lang="pl-PL" sz="2000" b="0" dirty="0"/>
                </a:p>
              </p:txBody>
            </p:sp>
            <p:sp>
              <p:nvSpPr>
                <p:cNvPr id="29" name="Prostokąt 28"/>
                <p:cNvSpPr/>
                <p:nvPr/>
              </p:nvSpPr>
              <p:spPr bwMode="auto">
                <a:xfrm>
                  <a:off x="7548148" y="4798906"/>
                  <a:ext cx="529993" cy="690265"/>
                </a:xfrm>
                <a:prstGeom prst="rect">
                  <a:avLst/>
                </a:prstGeom>
                <a:grp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0" name="Prostokąt 29"/>
                <p:cNvSpPr/>
                <p:nvPr/>
              </p:nvSpPr>
              <p:spPr bwMode="auto">
                <a:xfrm>
                  <a:off x="8088119" y="4798906"/>
                  <a:ext cx="529993" cy="690265"/>
                </a:xfrm>
                <a:prstGeom prst="rect">
                  <a:avLst/>
                </a:prstGeom>
                <a:grp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12" name="Łącznik prosty 11"/>
                <p:cNvCxnSpPr/>
                <p:nvPr/>
              </p:nvCxnSpPr>
              <p:spPr bwMode="auto">
                <a:xfrm>
                  <a:off x="6473987" y="4482553"/>
                  <a:ext cx="8709" cy="1008617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6" name="Prostokąt 15"/>
                <p:cNvSpPr/>
                <p:nvPr/>
              </p:nvSpPr>
              <p:spPr bwMode="auto">
                <a:xfrm>
                  <a:off x="6482695" y="4798906"/>
                  <a:ext cx="529993" cy="690265"/>
                </a:xfrm>
                <a:prstGeom prst="rect">
                  <a:avLst/>
                </a:prstGeom>
                <a:grp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18" name="Łącznik prosty 17"/>
                <p:cNvCxnSpPr/>
                <p:nvPr/>
              </p:nvCxnSpPr>
              <p:spPr bwMode="auto">
                <a:xfrm>
                  <a:off x="6675534" y="5484283"/>
                  <a:ext cx="304800" cy="0"/>
                </a:xfrm>
                <a:prstGeom prst="line">
                  <a:avLst/>
                </a:prstGeom>
                <a:grp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22" name="pole tekstowe 21"/>
                <p:cNvSpPr txBox="1"/>
                <p:nvPr/>
              </p:nvSpPr>
              <p:spPr>
                <a:xfrm>
                  <a:off x="7298662" y="4103463"/>
                  <a:ext cx="426720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2000" b="0" i="1" dirty="0" smtClean="0"/>
                    <a:t>T</a:t>
                  </a:r>
                  <a:r>
                    <a:rPr lang="pl-PL" sz="2000" b="0" baseline="-25000" dirty="0" smtClean="0"/>
                    <a:t>0</a:t>
                  </a:r>
                  <a:endParaRPr lang="pl-PL" sz="2000" b="0" baseline="-25000" dirty="0"/>
                </a:p>
              </p:txBody>
            </p:sp>
            <p:cxnSp>
              <p:nvCxnSpPr>
                <p:cNvPr id="17" name="Łącznik prosty 16"/>
                <p:cNvCxnSpPr/>
                <p:nvPr/>
              </p:nvCxnSpPr>
              <p:spPr bwMode="auto">
                <a:xfrm>
                  <a:off x="7013735" y="5491170"/>
                  <a:ext cx="549871" cy="0"/>
                </a:xfrm>
                <a:prstGeom prst="line">
                  <a:avLst/>
                </a:prstGeom>
                <a:grp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4" name="Łącznik prosty ze strzałką 13"/>
                <p:cNvCxnSpPr/>
                <p:nvPr/>
              </p:nvCxnSpPr>
              <p:spPr bwMode="auto">
                <a:xfrm>
                  <a:off x="6473987" y="4496448"/>
                  <a:ext cx="2159726" cy="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triangle"/>
                  <a:tailEnd type="triangle"/>
                </a:ln>
                <a:effectLst/>
              </p:spPr>
            </p:cxnSp>
          </p:grpSp>
          <p:sp>
            <p:nvSpPr>
              <p:cNvPr id="28" name="pole tekstowe 27"/>
              <p:cNvSpPr txBox="1"/>
              <p:nvPr/>
            </p:nvSpPr>
            <p:spPr>
              <a:xfrm>
                <a:off x="5758562" y="5097659"/>
                <a:ext cx="639919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l-PL" sz="2000" b="0" i="1" dirty="0" smtClean="0"/>
                  <a:t>T</a:t>
                </a:r>
                <a:r>
                  <a:rPr lang="pl-PL" sz="2000" b="0" baseline="-25000" dirty="0" smtClean="0"/>
                  <a:t>0</a:t>
                </a:r>
                <a:r>
                  <a:rPr lang="pl-PL" sz="2000" b="0" dirty="0" smtClean="0"/>
                  <a:t>/</a:t>
                </a:r>
                <a:r>
                  <a:rPr lang="pl-PL" sz="2000" b="0" i="1" dirty="0" smtClean="0"/>
                  <a:t>R</a:t>
                </a:r>
                <a:endParaRPr lang="pl-PL" sz="2000" b="0" dirty="0"/>
              </a:p>
            </p:txBody>
          </p:sp>
        </p:grpSp>
      </p:grpSp>
      <p:sp>
        <p:nvSpPr>
          <p:cNvPr id="31" name="pole tekstowe 30"/>
          <p:cNvSpPr txBox="1"/>
          <p:nvPr/>
        </p:nvSpPr>
        <p:spPr>
          <a:xfrm>
            <a:off x="232071" y="853011"/>
            <a:ext cx="1425390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003399"/>
                </a:solidFill>
                <a:latin typeface="+mn-lt"/>
              </a:rPr>
              <a:t>Zasada</a:t>
            </a:r>
            <a:endParaRPr lang="pl-PL" sz="3200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32" name="Grupa 31"/>
          <p:cNvGrpSpPr/>
          <p:nvPr/>
        </p:nvGrpSpPr>
        <p:grpSpPr>
          <a:xfrm>
            <a:off x="161053" y="109505"/>
            <a:ext cx="4093028" cy="767362"/>
            <a:chOff x="1044577" y="2327239"/>
            <a:chExt cx="4093028" cy="767362"/>
          </a:xfrm>
        </p:grpSpPr>
        <p:sp>
          <p:nvSpPr>
            <p:cNvPr id="35" name="Prostokąt 34"/>
            <p:cNvSpPr/>
            <p:nvPr/>
          </p:nvSpPr>
          <p:spPr bwMode="auto">
            <a:xfrm>
              <a:off x="1044577" y="2327239"/>
              <a:ext cx="4093028" cy="76736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8" name="pole tekstowe 37"/>
            <p:cNvSpPr txBox="1"/>
            <p:nvPr/>
          </p:nvSpPr>
          <p:spPr>
            <a:xfrm>
              <a:off x="1154787" y="2478795"/>
              <a:ext cx="3962944" cy="584775"/>
            </a:xfrm>
            <a:prstGeom prst="rect">
              <a:avLst/>
            </a:prstGeom>
            <a:solidFill>
              <a:srgbClr val="CC9900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pl-PL" sz="3200" dirty="0" smtClean="0">
                  <a:latin typeface="+mn-lt"/>
                </a:rPr>
                <a:t>Kodowanie binarne</a:t>
              </a:r>
              <a:endParaRPr lang="pl-PL" sz="32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7</a:t>
            </a:fld>
            <a:endParaRPr lang="pl-PL" dirty="0"/>
          </a:p>
        </p:txBody>
      </p:sp>
      <p:sp>
        <p:nvSpPr>
          <p:cNvPr id="19" name="Prostokąt 18"/>
          <p:cNvSpPr/>
          <p:nvPr/>
        </p:nvSpPr>
        <p:spPr>
          <a:xfrm>
            <a:off x="161053" y="5670584"/>
            <a:ext cx="60901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 smtClean="0">
                <a:latin typeface="+mn-lt"/>
              </a:rPr>
              <a:t>Kwantyzacja równomierna	</a:t>
            </a:r>
            <a:r>
              <a:rPr lang="el-GR" sz="2200" i="1" dirty="0" smtClean="0">
                <a:latin typeface="+mj-lt"/>
                <a:cs typeface="Times New Roman" panose="02020603050405020304" pitchFamily="18" charset="0"/>
              </a:rPr>
              <a:t>δ</a:t>
            </a:r>
            <a:r>
              <a:rPr lang="pl-PL" sz="2200" i="1" baseline="-25000" dirty="0" smtClean="0">
                <a:latin typeface="+mj-lt"/>
                <a:cs typeface="Times New Roman" panose="02020603050405020304" pitchFamily="18" charset="0"/>
              </a:rPr>
              <a:t>l</a:t>
            </a:r>
            <a:r>
              <a:rPr lang="pl-PL" sz="2200" i="1" dirty="0" smtClean="0">
                <a:latin typeface="+mj-lt"/>
                <a:cs typeface="Times New Roman" panose="02020603050405020304" pitchFamily="18" charset="0"/>
              </a:rPr>
              <a:t> = </a:t>
            </a:r>
            <a:r>
              <a:rPr lang="el-GR" sz="2200" i="1" dirty="0" smtClean="0">
                <a:latin typeface="+mj-lt"/>
                <a:cs typeface="Times New Roman" panose="02020603050405020304" pitchFamily="18" charset="0"/>
              </a:rPr>
              <a:t>δ</a:t>
            </a:r>
            <a:r>
              <a:rPr lang="pl-PL" sz="2200" i="1" dirty="0" smtClean="0">
                <a:latin typeface="+mj-lt"/>
                <a:cs typeface="Times New Roman" panose="02020603050405020304" pitchFamily="18" charset="0"/>
              </a:rPr>
              <a:t> = </a:t>
            </a:r>
            <a:r>
              <a:rPr lang="pl-PL" sz="2200" i="1" dirty="0" err="1" smtClean="0">
                <a:latin typeface="+mj-lt"/>
                <a:cs typeface="Times New Roman" panose="02020603050405020304" pitchFamily="18" charset="0"/>
              </a:rPr>
              <a:t>const</a:t>
            </a:r>
            <a:endParaRPr lang="pl-PL" sz="2200" i="1" dirty="0" smtClean="0">
              <a:latin typeface="+mj-lt"/>
              <a:cs typeface="Times New Roman" panose="02020603050405020304" pitchFamily="18" charset="0"/>
            </a:endParaRPr>
          </a:p>
          <a:p>
            <a:endParaRPr lang="pl-PL" sz="2000" dirty="0" smtClean="0">
              <a:solidFill>
                <a:srgbClr val="003300"/>
              </a:solidFill>
              <a:cs typeface="Times New Roman" panose="02020603050405020304" pitchFamily="18" charset="0"/>
            </a:endParaRPr>
          </a:p>
          <a:p>
            <a:r>
              <a:rPr lang="pl-PL" sz="2000" dirty="0" smtClean="0">
                <a:latin typeface="+mn-lt"/>
                <a:cs typeface="Times New Roman" panose="02020603050405020304" pitchFamily="18" charset="0"/>
              </a:rPr>
              <a:t>Kwantyzacja nierównomierna	</a:t>
            </a:r>
            <a:r>
              <a:rPr lang="el-GR" sz="2200" i="1" dirty="0" smtClean="0">
                <a:latin typeface="+mj-lt"/>
                <a:cs typeface="Times New Roman" panose="02020603050405020304" pitchFamily="18" charset="0"/>
              </a:rPr>
              <a:t>δ</a:t>
            </a:r>
            <a:r>
              <a:rPr lang="pl-PL" sz="2200" i="1" baseline="-25000" dirty="0">
                <a:latin typeface="+mj-lt"/>
                <a:cs typeface="Times New Roman" panose="02020603050405020304" pitchFamily="18" charset="0"/>
              </a:rPr>
              <a:t>l</a:t>
            </a:r>
            <a:r>
              <a:rPr lang="pl-PL" sz="2200" i="1" dirty="0">
                <a:latin typeface="+mj-lt"/>
                <a:cs typeface="Times New Roman" panose="02020603050405020304" pitchFamily="18" charset="0"/>
              </a:rPr>
              <a:t> = </a:t>
            </a:r>
            <a:r>
              <a:rPr lang="pl-PL" sz="2200" i="1" dirty="0" err="1" smtClean="0">
                <a:latin typeface="+mj-lt"/>
                <a:cs typeface="Times New Roman" panose="02020603050405020304" pitchFamily="18" charset="0"/>
              </a:rPr>
              <a:t>var</a:t>
            </a:r>
            <a:endParaRPr lang="pl-PL" sz="2200" i="1" dirty="0">
              <a:latin typeface="+mj-lt"/>
            </a:endParaRPr>
          </a:p>
        </p:txBody>
      </p:sp>
      <p:sp>
        <p:nvSpPr>
          <p:cNvPr id="35" name="pole tekstowe 34"/>
          <p:cNvSpPr txBox="1"/>
          <p:nvPr/>
        </p:nvSpPr>
        <p:spPr>
          <a:xfrm>
            <a:off x="271263" y="845836"/>
            <a:ext cx="5795176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003399"/>
                </a:solidFill>
                <a:latin typeface="+mn-lt"/>
              </a:rPr>
              <a:t>Przedziały i poziomy kwantyzacji</a:t>
            </a:r>
            <a:endParaRPr lang="pl-PL" sz="3200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36" name="Grupa 35"/>
          <p:cNvGrpSpPr/>
          <p:nvPr/>
        </p:nvGrpSpPr>
        <p:grpSpPr>
          <a:xfrm>
            <a:off x="161053" y="109505"/>
            <a:ext cx="4093028" cy="767362"/>
            <a:chOff x="1044577" y="2327239"/>
            <a:chExt cx="4093028" cy="767362"/>
          </a:xfrm>
        </p:grpSpPr>
        <p:sp>
          <p:nvSpPr>
            <p:cNvPr id="37" name="Prostokąt 36"/>
            <p:cNvSpPr/>
            <p:nvPr/>
          </p:nvSpPr>
          <p:spPr bwMode="auto">
            <a:xfrm>
              <a:off x="1044577" y="2327239"/>
              <a:ext cx="4093028" cy="76736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8" name="pole tekstowe 37"/>
            <p:cNvSpPr txBox="1"/>
            <p:nvPr/>
          </p:nvSpPr>
          <p:spPr>
            <a:xfrm>
              <a:off x="1154787" y="2478795"/>
              <a:ext cx="2643672" cy="584775"/>
            </a:xfrm>
            <a:prstGeom prst="rect">
              <a:avLst/>
            </a:prstGeom>
            <a:solidFill>
              <a:srgbClr val="CC9900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pl-PL" sz="3200" dirty="0" smtClean="0">
                  <a:latin typeface="+mn-lt"/>
                </a:rPr>
                <a:t>Kwantyzacja</a:t>
              </a:r>
              <a:endParaRPr lang="pl-PL" sz="3200" dirty="0">
                <a:latin typeface="+mn-lt"/>
              </a:endParaRPr>
            </a:p>
          </p:txBody>
        </p:sp>
      </p:grpSp>
      <p:grpSp>
        <p:nvGrpSpPr>
          <p:cNvPr id="41" name="Grupa 40"/>
          <p:cNvGrpSpPr/>
          <p:nvPr/>
        </p:nvGrpSpPr>
        <p:grpSpPr>
          <a:xfrm>
            <a:off x="-217326" y="1335276"/>
            <a:ext cx="9009364" cy="4033186"/>
            <a:chOff x="-217326" y="1335276"/>
            <a:chExt cx="9009364" cy="4033186"/>
          </a:xfrm>
        </p:grpSpPr>
        <p:cxnSp>
          <p:nvCxnSpPr>
            <p:cNvPr id="11" name="Łącznik prosty 10"/>
            <p:cNvCxnSpPr>
              <a:stCxn id="21" idx="0"/>
            </p:cNvCxnSpPr>
            <p:nvPr/>
          </p:nvCxnSpPr>
          <p:spPr bwMode="auto">
            <a:xfrm flipV="1">
              <a:off x="5864496" y="2666870"/>
              <a:ext cx="15396" cy="112411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0" name="Grupa 9"/>
            <p:cNvGrpSpPr/>
            <p:nvPr/>
          </p:nvGrpSpPr>
          <p:grpSpPr>
            <a:xfrm>
              <a:off x="3316800" y="1335276"/>
              <a:ext cx="5475238" cy="4033186"/>
              <a:chOff x="2130551" y="1342451"/>
              <a:chExt cx="5475238" cy="4033186"/>
            </a:xfrm>
          </p:grpSpPr>
          <p:grpSp>
            <p:nvGrpSpPr>
              <p:cNvPr id="7" name="Grupa 6"/>
              <p:cNvGrpSpPr/>
              <p:nvPr/>
            </p:nvGrpSpPr>
            <p:grpSpPr>
              <a:xfrm>
                <a:off x="2130551" y="1342451"/>
                <a:ext cx="5475238" cy="4033186"/>
                <a:chOff x="2130551" y="1342451"/>
                <a:chExt cx="5475238" cy="4033186"/>
              </a:xfrm>
            </p:grpSpPr>
            <p:grpSp>
              <p:nvGrpSpPr>
                <p:cNvPr id="17" name="Grupa 16"/>
                <p:cNvGrpSpPr/>
                <p:nvPr/>
              </p:nvGrpSpPr>
              <p:grpSpPr>
                <a:xfrm>
                  <a:off x="2130551" y="1671684"/>
                  <a:ext cx="4679552" cy="3703953"/>
                  <a:chOff x="2341048" y="983566"/>
                  <a:chExt cx="4679552" cy="3703953"/>
                </a:xfrm>
              </p:grpSpPr>
              <p:sp>
                <p:nvSpPr>
                  <p:cNvPr id="10259" name="Text 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595694" y="3372830"/>
                    <a:ext cx="1282700" cy="5492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endParaRPr lang="pl-PL" sz="1200"/>
                  </a:p>
                  <a:p>
                    <a:pPr algn="ctr">
                      <a:spcBef>
                        <a:spcPct val="50000"/>
                      </a:spcBef>
                    </a:pPr>
                    <a:endParaRPr lang="pl-PL" sz="1200"/>
                  </a:p>
                </p:txBody>
              </p:sp>
              <p:sp>
                <p:nvSpPr>
                  <p:cNvPr id="10297" name="Text Box 5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41048" y="3948855"/>
                    <a:ext cx="4679552" cy="73866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l-GR" sz="2200" b="0" i="1" dirty="0" smtClean="0"/>
                      <a:t>δ</a:t>
                    </a:r>
                    <a:r>
                      <a:rPr lang="pl-PL" sz="2200" b="0" i="1" baseline="-25000" dirty="0"/>
                      <a:t>l</a:t>
                    </a:r>
                    <a:r>
                      <a:rPr lang="pl-PL" sz="2200" b="0" dirty="0" smtClean="0"/>
                      <a:t> </a:t>
                    </a:r>
                    <a:r>
                      <a:rPr lang="pl-PL" sz="2200" b="0" dirty="0"/>
                      <a:t>= </a:t>
                    </a:r>
                    <a:r>
                      <a:rPr lang="pl-PL" sz="2200" b="0" i="1" dirty="0" smtClean="0"/>
                      <a:t>x</a:t>
                    </a:r>
                    <a:r>
                      <a:rPr lang="pl-PL" sz="2200" b="0" i="1" baseline="-25000" dirty="0" smtClean="0"/>
                      <a:t>l</a:t>
                    </a:r>
                    <a:r>
                      <a:rPr lang="pl-PL" sz="2200" b="0" baseline="-25000" dirty="0" smtClean="0"/>
                      <a:t>+1</a:t>
                    </a:r>
                    <a:r>
                      <a:rPr lang="pl-PL" sz="2200" b="0" dirty="0" smtClean="0"/>
                      <a:t> </a:t>
                    </a:r>
                    <a:r>
                      <a:rPr lang="pl-PL" sz="2200" b="0" dirty="0"/>
                      <a:t>– </a:t>
                    </a:r>
                    <a:r>
                      <a:rPr lang="pl-PL" sz="2200" b="0" i="1" dirty="0" smtClean="0"/>
                      <a:t>x</a:t>
                    </a:r>
                    <a:r>
                      <a:rPr lang="pl-PL" sz="2200" b="0" i="1" baseline="-25000" dirty="0" smtClean="0"/>
                      <a:t>l</a:t>
                    </a:r>
                    <a:r>
                      <a:rPr lang="pl-PL" sz="2200" b="0" dirty="0"/>
                      <a:t/>
                    </a:r>
                    <a:br>
                      <a:rPr lang="pl-PL" sz="2200" b="0" dirty="0"/>
                    </a:br>
                    <a:r>
                      <a:rPr lang="pl-PL" sz="2000" b="0" dirty="0" smtClean="0">
                        <a:latin typeface="+mj-lt"/>
                      </a:rPr>
                      <a:t>szerokość </a:t>
                    </a:r>
                    <a:r>
                      <a:rPr lang="pl-PL" sz="2000" b="0" i="1" dirty="0" smtClean="0">
                        <a:latin typeface="+mj-lt"/>
                      </a:rPr>
                      <a:t>l</a:t>
                    </a:r>
                    <a:r>
                      <a:rPr lang="pl-PL" sz="2000" b="0" dirty="0" smtClean="0">
                        <a:latin typeface="+mj-lt"/>
                      </a:rPr>
                      <a:t>-tego przedziału kwantyzacji</a:t>
                    </a:r>
                  </a:p>
                </p:txBody>
              </p:sp>
              <p:cxnSp>
                <p:nvCxnSpPr>
                  <p:cNvPr id="3" name="Łącznik prosty 2"/>
                  <p:cNvCxnSpPr/>
                  <p:nvPr/>
                </p:nvCxnSpPr>
                <p:spPr bwMode="auto">
                  <a:xfrm>
                    <a:off x="3188457" y="3140961"/>
                    <a:ext cx="3706206" cy="31675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54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49" name="Prostokąt 48"/>
                  <p:cNvSpPr/>
                  <p:nvPr/>
                </p:nvSpPr>
                <p:spPr>
                  <a:xfrm rot="16200000">
                    <a:off x="3562281" y="3102912"/>
                    <a:ext cx="93518" cy="93518"/>
                  </a:xfrm>
                  <a:prstGeom prst="rect">
                    <a:avLst/>
                  </a:prstGeom>
                  <a:solidFill>
                    <a:srgbClr val="0000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l-PL">
                      <a:solidFill>
                        <a:srgbClr val="000099"/>
                      </a:solidFill>
                    </a:endParaRPr>
                  </a:p>
                </p:txBody>
              </p:sp>
              <p:sp>
                <p:nvSpPr>
                  <p:cNvPr id="50" name="Prostokąt 49"/>
                  <p:cNvSpPr/>
                  <p:nvPr/>
                </p:nvSpPr>
                <p:spPr>
                  <a:xfrm rot="16200000">
                    <a:off x="6545585" y="3110039"/>
                    <a:ext cx="93518" cy="93518"/>
                  </a:xfrm>
                  <a:prstGeom prst="rect">
                    <a:avLst/>
                  </a:prstGeom>
                  <a:solidFill>
                    <a:srgbClr val="0000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l-PL">
                      <a:solidFill>
                        <a:srgbClr val="000099"/>
                      </a:solidFill>
                    </a:endParaRPr>
                  </a:p>
                </p:txBody>
              </p:sp>
              <p:sp>
                <p:nvSpPr>
                  <p:cNvPr id="51" name="Prostokąt 50"/>
                  <p:cNvSpPr/>
                  <p:nvPr/>
                </p:nvSpPr>
                <p:spPr>
                  <a:xfrm rot="16200000">
                    <a:off x="4065572" y="3102912"/>
                    <a:ext cx="93518" cy="93518"/>
                  </a:xfrm>
                  <a:prstGeom prst="rect">
                    <a:avLst/>
                  </a:prstGeom>
                  <a:solidFill>
                    <a:srgbClr val="0000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l-PL">
                      <a:solidFill>
                        <a:srgbClr val="000099"/>
                      </a:solidFill>
                    </a:endParaRPr>
                  </a:p>
                </p:txBody>
              </p:sp>
              <p:sp>
                <p:nvSpPr>
                  <p:cNvPr id="52" name="Prostokąt 51"/>
                  <p:cNvSpPr/>
                  <p:nvPr/>
                </p:nvSpPr>
                <p:spPr>
                  <a:xfrm rot="16200000">
                    <a:off x="5184136" y="3102912"/>
                    <a:ext cx="93518" cy="93518"/>
                  </a:xfrm>
                  <a:prstGeom prst="rect">
                    <a:avLst/>
                  </a:prstGeom>
                  <a:solidFill>
                    <a:srgbClr val="0000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l-PL">
                      <a:solidFill>
                        <a:srgbClr val="000099"/>
                      </a:solidFill>
                    </a:endParaRPr>
                  </a:p>
                </p:txBody>
              </p:sp>
              <p:sp>
                <p:nvSpPr>
                  <p:cNvPr id="54" name="pole tekstowe 53"/>
                  <p:cNvSpPr txBox="1"/>
                  <p:nvPr/>
                </p:nvSpPr>
                <p:spPr>
                  <a:xfrm>
                    <a:off x="4948107" y="3154122"/>
                    <a:ext cx="562975" cy="43088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pl-PL" sz="2200" b="0" i="1" dirty="0" smtClean="0"/>
                      <a:t>x</a:t>
                    </a:r>
                    <a:r>
                      <a:rPr lang="pl-PL" sz="2200" b="0" i="1" baseline="-25000" dirty="0" smtClean="0"/>
                      <a:t>l</a:t>
                    </a:r>
                    <a:r>
                      <a:rPr lang="pl-PL" sz="2200" b="0" baseline="-25000" dirty="0" smtClean="0"/>
                      <a:t>+1</a:t>
                    </a:r>
                    <a:endParaRPr lang="pl-PL" sz="2200" b="0" baseline="-25000" dirty="0"/>
                  </a:p>
                </p:txBody>
              </p:sp>
              <p:sp>
                <p:nvSpPr>
                  <p:cNvPr id="55" name="pole tekstowe 54"/>
                  <p:cNvSpPr txBox="1"/>
                  <p:nvPr/>
                </p:nvSpPr>
                <p:spPr>
                  <a:xfrm>
                    <a:off x="3852756" y="3172634"/>
                    <a:ext cx="362600" cy="43088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pl-PL" sz="2200" b="0" i="1" dirty="0" smtClean="0"/>
                      <a:t>x</a:t>
                    </a:r>
                    <a:r>
                      <a:rPr lang="pl-PL" sz="2200" b="0" i="1" baseline="-25000" dirty="0" smtClean="0"/>
                      <a:t>l</a:t>
                    </a:r>
                    <a:endParaRPr lang="pl-PL" sz="2200" b="0" baseline="-25000" dirty="0"/>
                  </a:p>
                </p:txBody>
              </p:sp>
              <p:sp>
                <p:nvSpPr>
                  <p:cNvPr id="12" name="Dowolny kształt 11"/>
                  <p:cNvSpPr/>
                  <p:nvPr/>
                </p:nvSpPr>
                <p:spPr bwMode="auto">
                  <a:xfrm>
                    <a:off x="3596640" y="1489166"/>
                    <a:ext cx="2403566" cy="1654628"/>
                  </a:xfrm>
                  <a:custGeom>
                    <a:avLst/>
                    <a:gdLst>
                      <a:gd name="connsiteX0" fmla="*/ 0 w 2403566"/>
                      <a:gd name="connsiteY0" fmla="*/ 1654628 h 1654628"/>
                      <a:gd name="connsiteX1" fmla="*/ 8709 w 2403566"/>
                      <a:gd name="connsiteY1" fmla="*/ 1210491 h 1654628"/>
                      <a:gd name="connsiteX2" fmla="*/ 531223 w 2403566"/>
                      <a:gd name="connsiteY2" fmla="*/ 1219200 h 1654628"/>
                      <a:gd name="connsiteX3" fmla="*/ 539931 w 2403566"/>
                      <a:gd name="connsiteY3" fmla="*/ 487680 h 1654628"/>
                      <a:gd name="connsiteX4" fmla="*/ 1637211 w 2403566"/>
                      <a:gd name="connsiteY4" fmla="*/ 496388 h 1654628"/>
                      <a:gd name="connsiteX5" fmla="*/ 1645920 w 2403566"/>
                      <a:gd name="connsiteY5" fmla="*/ 0 h 1654628"/>
                      <a:gd name="connsiteX6" fmla="*/ 2403566 w 2403566"/>
                      <a:gd name="connsiteY6" fmla="*/ 0 h 1654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566" h="1654628">
                        <a:moveTo>
                          <a:pt x="0" y="1654628"/>
                        </a:moveTo>
                        <a:lnTo>
                          <a:pt x="8709" y="1210491"/>
                        </a:lnTo>
                        <a:lnTo>
                          <a:pt x="531223" y="1219200"/>
                        </a:lnTo>
                        <a:lnTo>
                          <a:pt x="539931" y="487680"/>
                        </a:lnTo>
                        <a:lnTo>
                          <a:pt x="1637211" y="496388"/>
                        </a:lnTo>
                        <a:lnTo>
                          <a:pt x="1645920" y="0"/>
                        </a:lnTo>
                        <a:lnTo>
                          <a:pt x="2403566" y="0"/>
                        </a:lnTo>
                      </a:path>
                    </a:pathLst>
                  </a:custGeom>
                  <a:noFill/>
                  <a:ln w="25400" cap="flat" cmpd="sng" algn="ctr">
                    <a:solidFill>
                      <a:srgbClr val="0066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3" name="Prostokąt 12"/>
                  <p:cNvSpPr/>
                  <p:nvPr/>
                </p:nvSpPr>
                <p:spPr>
                  <a:xfrm>
                    <a:off x="4714825" y="1478838"/>
                    <a:ext cx="362600" cy="43088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pl-PL" sz="2200" b="0" i="1" dirty="0" err="1" smtClean="0">
                        <a:solidFill>
                          <a:srgbClr val="006600"/>
                        </a:solidFill>
                      </a:rPr>
                      <a:t>v</a:t>
                    </a:r>
                    <a:r>
                      <a:rPr lang="pl-PL" sz="2200" b="0" i="1" baseline="-25000" dirty="0" err="1">
                        <a:solidFill>
                          <a:srgbClr val="006600"/>
                        </a:solidFill>
                      </a:rPr>
                      <a:t>l</a:t>
                    </a:r>
                    <a:endParaRPr lang="pl-PL" sz="2200" b="0" dirty="0">
                      <a:solidFill>
                        <a:srgbClr val="006600"/>
                      </a:solidFill>
                    </a:endParaRPr>
                  </a:p>
                </p:txBody>
              </p:sp>
              <p:sp>
                <p:nvSpPr>
                  <p:cNvPr id="14" name="Prostokąt 13"/>
                  <p:cNvSpPr/>
                  <p:nvPr/>
                </p:nvSpPr>
                <p:spPr>
                  <a:xfrm>
                    <a:off x="5357081" y="983566"/>
                    <a:ext cx="564578" cy="43088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pl-PL" sz="2200" b="0" i="1" dirty="0" smtClean="0">
                        <a:solidFill>
                          <a:srgbClr val="006600"/>
                        </a:solidFill>
                      </a:rPr>
                      <a:t>v</a:t>
                    </a:r>
                    <a:r>
                      <a:rPr lang="pl-PL" sz="2200" b="0" i="1" baseline="-25000" dirty="0">
                        <a:solidFill>
                          <a:srgbClr val="006600"/>
                        </a:solidFill>
                      </a:rPr>
                      <a:t>l</a:t>
                    </a:r>
                    <a:r>
                      <a:rPr lang="pl-PL" sz="2200" b="0" baseline="-25000" dirty="0" smtClean="0">
                        <a:solidFill>
                          <a:srgbClr val="006600"/>
                        </a:solidFill>
                      </a:rPr>
                      <a:t>+1</a:t>
                    </a:r>
                    <a:endParaRPr lang="pl-PL" sz="2200" b="0" dirty="0">
                      <a:solidFill>
                        <a:srgbClr val="006600"/>
                      </a:solidFill>
                    </a:endParaRPr>
                  </a:p>
                </p:txBody>
              </p:sp>
              <p:sp>
                <p:nvSpPr>
                  <p:cNvPr id="27" name="Prostokąt 26"/>
                  <p:cNvSpPr/>
                  <p:nvPr/>
                </p:nvSpPr>
                <p:spPr>
                  <a:xfrm>
                    <a:off x="3562281" y="2216727"/>
                    <a:ext cx="519694" cy="43088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pl-PL" sz="2200" b="0" i="1" dirty="0" smtClean="0">
                        <a:solidFill>
                          <a:srgbClr val="006600"/>
                        </a:solidFill>
                      </a:rPr>
                      <a:t>v</a:t>
                    </a:r>
                    <a:r>
                      <a:rPr lang="pl-PL" sz="2200" b="0" i="1" baseline="-25000" dirty="0">
                        <a:solidFill>
                          <a:srgbClr val="006600"/>
                        </a:solidFill>
                      </a:rPr>
                      <a:t>l</a:t>
                    </a:r>
                    <a:r>
                      <a:rPr lang="pl-PL" sz="2200" b="0" baseline="-25000" dirty="0" smtClean="0">
                        <a:solidFill>
                          <a:srgbClr val="006600"/>
                        </a:solidFill>
                      </a:rPr>
                      <a:t>-1</a:t>
                    </a:r>
                    <a:endParaRPr lang="pl-PL" sz="2200" b="0" dirty="0">
                      <a:solidFill>
                        <a:srgbClr val="006600"/>
                      </a:solidFill>
                    </a:endParaRPr>
                  </a:p>
                </p:txBody>
              </p:sp>
              <p:cxnSp>
                <p:nvCxnSpPr>
                  <p:cNvPr id="16" name="Łącznik prosty ze strzałką 15"/>
                  <p:cNvCxnSpPr/>
                  <p:nvPr/>
                </p:nvCxnSpPr>
                <p:spPr bwMode="auto">
                  <a:xfrm>
                    <a:off x="4065572" y="3828586"/>
                    <a:ext cx="1212082" cy="0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25400" cap="flat" cmpd="sng" algn="ctr">
                    <a:solidFill>
                      <a:schemeClr val="tx1"/>
                    </a:solidFill>
                    <a:prstDash val="solid"/>
                    <a:round/>
                    <a:headEnd type="triangle"/>
                    <a:tailEnd type="triangle"/>
                  </a:ln>
                  <a:effectLst/>
                </p:spPr>
              </p:cxnSp>
            </p:grpSp>
            <p:sp>
              <p:nvSpPr>
                <p:cNvPr id="21" name="Prostokąt 20"/>
                <p:cNvSpPr/>
                <p:nvPr/>
              </p:nvSpPr>
              <p:spPr>
                <a:xfrm>
                  <a:off x="4631488" y="3798156"/>
                  <a:ext cx="93518" cy="9351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>
                    <a:solidFill>
                      <a:srgbClr val="000099"/>
                    </a:solidFill>
                  </a:endParaRPr>
                </a:p>
              </p:txBody>
            </p:sp>
            <p:sp>
              <p:nvSpPr>
                <p:cNvPr id="5" name="Prostokąt 4"/>
                <p:cNvSpPr/>
                <p:nvPr/>
              </p:nvSpPr>
              <p:spPr>
                <a:xfrm>
                  <a:off x="6260549" y="3880861"/>
                  <a:ext cx="1345240" cy="70788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l-PL" sz="2000" b="0" dirty="0">
                      <a:latin typeface="+mj-lt"/>
                    </a:rPr>
                    <a:t>s</a:t>
                  </a:r>
                  <a:r>
                    <a:rPr lang="pl-PL" sz="2000" b="0" dirty="0" smtClean="0">
                      <a:latin typeface="+mj-lt"/>
                    </a:rPr>
                    <a:t>ygnał</a:t>
                  </a:r>
                  <a:br>
                    <a:rPr lang="pl-PL" sz="2000" b="0" dirty="0" smtClean="0">
                      <a:latin typeface="+mj-lt"/>
                    </a:rPr>
                  </a:br>
                  <a:r>
                    <a:rPr lang="pl-PL" sz="2000" b="0" dirty="0" smtClean="0">
                      <a:latin typeface="+mj-lt"/>
                    </a:rPr>
                    <a:t>wejściowy </a:t>
                  </a:r>
                  <a:endParaRPr lang="pl-PL" sz="2000" b="0" dirty="0">
                    <a:latin typeface="+mj-lt"/>
                  </a:endParaRPr>
                </a:p>
              </p:txBody>
            </p:sp>
            <p:cxnSp>
              <p:nvCxnSpPr>
                <p:cNvPr id="26" name="Łącznik prosty 25"/>
                <p:cNvCxnSpPr/>
                <p:nvPr/>
              </p:nvCxnSpPr>
              <p:spPr bwMode="auto">
                <a:xfrm flipV="1">
                  <a:off x="3191804" y="1342451"/>
                  <a:ext cx="0" cy="2961455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25" name="Prostokąt 24"/>
                <p:cNvSpPr/>
                <p:nvPr/>
              </p:nvSpPr>
              <p:spPr>
                <a:xfrm>
                  <a:off x="2130551" y="1574498"/>
                  <a:ext cx="2092239" cy="4001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r>
                    <a:rPr lang="pl-PL" sz="2000" b="0" dirty="0">
                      <a:latin typeface="+mj-lt"/>
                    </a:rPr>
                    <a:t>s</a:t>
                  </a:r>
                  <a:r>
                    <a:rPr lang="pl-PL" sz="2000" b="0" dirty="0" smtClean="0">
                      <a:latin typeface="+mj-lt"/>
                    </a:rPr>
                    <a:t>ygnał wyjściowy </a:t>
                  </a:r>
                  <a:endParaRPr lang="pl-PL" sz="2000" b="0" dirty="0">
                    <a:latin typeface="+mj-lt"/>
                  </a:endParaRPr>
                </a:p>
              </p:txBody>
            </p:sp>
            <p:cxnSp>
              <p:nvCxnSpPr>
                <p:cNvPr id="6" name="Łącznik prosty 5"/>
                <p:cNvCxnSpPr/>
                <p:nvPr/>
              </p:nvCxnSpPr>
              <p:spPr bwMode="auto">
                <a:xfrm>
                  <a:off x="5802313" y="2177284"/>
                  <a:ext cx="53277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66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30" name="Prostokąt 29"/>
              <p:cNvSpPr/>
              <p:nvPr/>
            </p:nvSpPr>
            <p:spPr>
              <a:xfrm rot="16200000">
                <a:off x="3151552" y="2106413"/>
                <a:ext cx="93518" cy="93518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rgbClr val="000099"/>
                  </a:solidFill>
                </a:endParaRPr>
              </a:p>
            </p:txBody>
          </p:sp>
          <p:sp>
            <p:nvSpPr>
              <p:cNvPr id="31" name="Prostokąt 30"/>
              <p:cNvSpPr/>
              <p:nvPr/>
            </p:nvSpPr>
            <p:spPr>
              <a:xfrm rot="16200000">
                <a:off x="3154035" y="3359956"/>
                <a:ext cx="93518" cy="93518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rgbClr val="000099"/>
                  </a:solidFill>
                </a:endParaRPr>
              </a:p>
            </p:txBody>
          </p:sp>
        </p:grpSp>
        <p:sp>
          <p:nvSpPr>
            <p:cNvPr id="32" name="pole tekstowe 31"/>
            <p:cNvSpPr txBox="1"/>
            <p:nvPr/>
          </p:nvSpPr>
          <p:spPr>
            <a:xfrm>
              <a:off x="5439307" y="3193705"/>
              <a:ext cx="2747868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2200" b="0" i="1" dirty="0" smtClean="0">
                  <a:solidFill>
                    <a:srgbClr val="FF0000"/>
                  </a:solidFill>
                </a:rPr>
                <a:t>x</a:t>
              </a:r>
              <a:r>
                <a:rPr lang="pl-PL" sz="2200" b="0" dirty="0" smtClean="0">
                  <a:solidFill>
                    <a:srgbClr val="FF0000"/>
                  </a:solidFill>
                </a:rPr>
                <a:t>(</a:t>
              </a:r>
              <a:r>
                <a:rPr lang="pl-PL" sz="2200" b="0" i="1" dirty="0" smtClean="0">
                  <a:solidFill>
                    <a:srgbClr val="FF0000"/>
                  </a:solidFill>
                </a:rPr>
                <a:t>kT</a:t>
              </a:r>
              <a:r>
                <a:rPr lang="pl-PL" sz="2200" b="0" baseline="-25000" dirty="0" smtClean="0">
                  <a:solidFill>
                    <a:srgbClr val="FF0000"/>
                  </a:solidFill>
                </a:rPr>
                <a:t>0</a:t>
              </a:r>
              <a:r>
                <a:rPr lang="pl-PL" sz="2200" b="0" dirty="0" smtClean="0">
                  <a:solidFill>
                    <a:srgbClr val="FF0000"/>
                  </a:solidFill>
                </a:rPr>
                <a:t>)</a:t>
              </a:r>
              <a:r>
                <a:rPr lang="pl-PL" sz="2000" b="0" i="1" baseline="-25000" dirty="0" smtClean="0">
                  <a:solidFill>
                    <a:srgbClr val="FF0000"/>
                  </a:solidFill>
                </a:rPr>
                <a:t> </a:t>
              </a:r>
              <a:r>
                <a:rPr lang="pl-PL" sz="2000" b="0" dirty="0" smtClean="0">
                  <a:solidFill>
                    <a:srgbClr val="FF0000"/>
                  </a:solidFill>
                </a:rPr>
                <a:t>– </a:t>
              </a:r>
              <a:r>
                <a:rPr lang="pl-PL" sz="2000" b="0" dirty="0" smtClean="0">
                  <a:solidFill>
                    <a:srgbClr val="FF0000"/>
                  </a:solidFill>
                  <a:latin typeface="+mj-lt"/>
                </a:rPr>
                <a:t>próbka sygnału</a:t>
              </a:r>
              <a:r>
                <a:rPr lang="pl-PL" sz="2000" b="0" i="1" dirty="0" smtClean="0">
                  <a:solidFill>
                    <a:srgbClr val="FF0000"/>
                  </a:solidFill>
                  <a:latin typeface="+mj-lt"/>
                </a:rPr>
                <a:t> </a:t>
              </a:r>
              <a:endParaRPr lang="pl-PL" sz="2000" b="0" i="1" dirty="0">
                <a:solidFill>
                  <a:srgbClr val="FF0000"/>
                </a:solidFill>
                <a:latin typeface="+mj-lt"/>
              </a:endParaRPr>
            </a:p>
          </p:txBody>
        </p:sp>
        <p:grpSp>
          <p:nvGrpSpPr>
            <p:cNvPr id="8" name="Grupa 7"/>
            <p:cNvGrpSpPr/>
            <p:nvPr/>
          </p:nvGrpSpPr>
          <p:grpSpPr>
            <a:xfrm>
              <a:off x="-217326" y="2324561"/>
              <a:ext cx="4572000" cy="1015663"/>
              <a:chOff x="4364291" y="452577"/>
              <a:chExt cx="4572000" cy="1015663"/>
            </a:xfrm>
          </p:grpSpPr>
          <p:sp>
            <p:nvSpPr>
              <p:cNvPr id="4" name="Prostokąt 3"/>
              <p:cNvSpPr/>
              <p:nvPr/>
            </p:nvSpPr>
            <p:spPr>
              <a:xfrm>
                <a:off x="4364291" y="452577"/>
                <a:ext cx="4572000" cy="101566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r">
                  <a:spcBef>
                    <a:spcPts val="0"/>
                  </a:spcBef>
                </a:pPr>
                <a:r>
                  <a:rPr lang="pl-PL" sz="2000" b="0" i="1" dirty="0" smtClean="0">
                    <a:solidFill>
                      <a:srgbClr val="FF0000"/>
                    </a:solidFill>
                  </a:rPr>
                  <a:t>x</a:t>
                </a:r>
                <a:r>
                  <a:rPr lang="pl-PL" sz="2000" b="0" dirty="0" smtClean="0">
                    <a:solidFill>
                      <a:srgbClr val="FF0000"/>
                    </a:solidFill>
                  </a:rPr>
                  <a:t>(</a:t>
                </a:r>
                <a:r>
                  <a:rPr lang="pl-PL" sz="2000" b="0" i="1" dirty="0">
                    <a:solidFill>
                      <a:srgbClr val="FF0000"/>
                    </a:solidFill>
                  </a:rPr>
                  <a:t>kT</a:t>
                </a:r>
                <a:r>
                  <a:rPr lang="pl-PL" sz="2000" b="0" baseline="-25000" dirty="0">
                    <a:solidFill>
                      <a:srgbClr val="FF0000"/>
                    </a:solidFill>
                  </a:rPr>
                  <a:t>0</a:t>
                </a:r>
                <a:r>
                  <a:rPr lang="pl-PL" sz="2000" b="0" dirty="0" smtClean="0">
                    <a:solidFill>
                      <a:srgbClr val="FF0000"/>
                    </a:solidFill>
                  </a:rPr>
                  <a:t>)</a:t>
                </a:r>
                <a:r>
                  <a:rPr lang="pl-PL" sz="2000" b="0" dirty="0" smtClean="0"/>
                  <a:t> </a:t>
                </a:r>
                <a:r>
                  <a:rPr lang="pl-PL" sz="2000" b="0" dirty="0">
                    <a:cs typeface="Arial" panose="020B0604020202020204" pitchFamily="34" charset="0"/>
                  </a:rPr>
                  <a:t>≈ </a:t>
                </a:r>
                <a:r>
                  <a:rPr lang="pl-PL" sz="2000" b="0" i="1" dirty="0">
                    <a:solidFill>
                      <a:srgbClr val="006600"/>
                    </a:solidFill>
                  </a:rPr>
                  <a:t>v</a:t>
                </a:r>
                <a:r>
                  <a:rPr lang="pl-PL" sz="2000" b="0" dirty="0">
                    <a:solidFill>
                      <a:srgbClr val="006600"/>
                    </a:solidFill>
                  </a:rPr>
                  <a:t>(</a:t>
                </a:r>
                <a:r>
                  <a:rPr lang="pl-PL" sz="2000" b="0" i="1" dirty="0">
                    <a:solidFill>
                      <a:srgbClr val="006600"/>
                    </a:solidFill>
                  </a:rPr>
                  <a:t>kT</a:t>
                </a:r>
                <a:r>
                  <a:rPr lang="pl-PL" sz="2000" b="0" baseline="-25000" dirty="0">
                    <a:solidFill>
                      <a:srgbClr val="006600"/>
                    </a:solidFill>
                  </a:rPr>
                  <a:t>0</a:t>
                </a:r>
                <a:r>
                  <a:rPr lang="pl-PL" sz="2000" b="0" dirty="0" smtClean="0">
                    <a:solidFill>
                      <a:srgbClr val="006600"/>
                    </a:solidFill>
                  </a:rPr>
                  <a:t>)</a:t>
                </a:r>
                <a:endParaRPr lang="pl-PL" sz="2000" b="0" dirty="0">
                  <a:solidFill>
                    <a:srgbClr val="006600"/>
                  </a:solidFill>
                </a:endParaRPr>
              </a:p>
              <a:p>
                <a:pPr algn="r">
                  <a:spcBef>
                    <a:spcPts val="0"/>
                  </a:spcBef>
                </a:pPr>
                <a:r>
                  <a:rPr lang="pl-PL" sz="2000" b="0" i="1" dirty="0">
                    <a:solidFill>
                      <a:srgbClr val="006600"/>
                    </a:solidFill>
                  </a:rPr>
                  <a:t>v</a:t>
                </a:r>
                <a:r>
                  <a:rPr lang="pl-PL" sz="2000" b="0" dirty="0">
                    <a:solidFill>
                      <a:srgbClr val="006600"/>
                    </a:solidFill>
                  </a:rPr>
                  <a:t>(</a:t>
                </a:r>
                <a:r>
                  <a:rPr lang="pl-PL" sz="2000" b="0" i="1" dirty="0">
                    <a:solidFill>
                      <a:srgbClr val="006600"/>
                    </a:solidFill>
                  </a:rPr>
                  <a:t>kT</a:t>
                </a:r>
                <a:r>
                  <a:rPr lang="pl-PL" sz="2000" b="0" baseline="-25000" dirty="0">
                    <a:solidFill>
                      <a:srgbClr val="006600"/>
                    </a:solidFill>
                  </a:rPr>
                  <a:t>0</a:t>
                </a:r>
                <a:r>
                  <a:rPr lang="pl-PL" sz="2000" b="0" dirty="0">
                    <a:solidFill>
                      <a:srgbClr val="006600"/>
                    </a:solidFill>
                  </a:rPr>
                  <a:t>)</a:t>
                </a:r>
                <a:r>
                  <a:rPr lang="pl-PL" sz="2000" b="0" dirty="0"/>
                  <a:t>   </a:t>
                </a:r>
                <a:r>
                  <a:rPr lang="pl-PL" sz="2000" b="0" dirty="0">
                    <a:solidFill>
                      <a:srgbClr val="006600"/>
                    </a:solidFill>
                  </a:rPr>
                  <a:t>{</a:t>
                </a:r>
                <a:r>
                  <a:rPr lang="pl-PL" sz="2000" b="0" i="1" dirty="0">
                    <a:solidFill>
                      <a:srgbClr val="006600"/>
                    </a:solidFill>
                  </a:rPr>
                  <a:t>v</a:t>
                </a:r>
                <a:r>
                  <a:rPr lang="pl-PL" sz="2000" b="0" baseline="-25000" dirty="0">
                    <a:solidFill>
                      <a:srgbClr val="006600"/>
                    </a:solidFill>
                  </a:rPr>
                  <a:t>0</a:t>
                </a:r>
                <a:r>
                  <a:rPr lang="pl-PL" sz="2000" b="0" i="1" dirty="0">
                    <a:solidFill>
                      <a:srgbClr val="006600"/>
                    </a:solidFill>
                  </a:rPr>
                  <a:t>, v</a:t>
                </a:r>
                <a:r>
                  <a:rPr lang="pl-PL" sz="2000" b="0" baseline="-25000" dirty="0">
                    <a:solidFill>
                      <a:srgbClr val="006600"/>
                    </a:solidFill>
                  </a:rPr>
                  <a:t>1</a:t>
                </a:r>
                <a:r>
                  <a:rPr lang="pl-PL" sz="2000" b="0" i="1" dirty="0">
                    <a:solidFill>
                      <a:srgbClr val="006600"/>
                    </a:solidFill>
                  </a:rPr>
                  <a:t>, v</a:t>
                </a:r>
                <a:r>
                  <a:rPr lang="pl-PL" sz="2000" b="0" baseline="-25000" dirty="0">
                    <a:solidFill>
                      <a:srgbClr val="006600"/>
                    </a:solidFill>
                  </a:rPr>
                  <a:t>2</a:t>
                </a:r>
                <a:r>
                  <a:rPr lang="pl-PL" sz="2000" b="0" i="1" dirty="0">
                    <a:solidFill>
                      <a:srgbClr val="006600"/>
                    </a:solidFill>
                  </a:rPr>
                  <a:t> ,…, </a:t>
                </a:r>
                <a:r>
                  <a:rPr lang="pl-PL" sz="2000" b="0" i="1" dirty="0" err="1">
                    <a:solidFill>
                      <a:srgbClr val="006600"/>
                    </a:solidFill>
                  </a:rPr>
                  <a:t>v</a:t>
                </a:r>
                <a:r>
                  <a:rPr lang="pl-PL" sz="2000" b="0" i="1" baseline="-25000" dirty="0" err="1">
                    <a:solidFill>
                      <a:srgbClr val="006600"/>
                    </a:solidFill>
                  </a:rPr>
                  <a:t>l</a:t>
                </a:r>
                <a:r>
                  <a:rPr lang="pl-PL" sz="2000" b="0" i="1" dirty="0">
                    <a:solidFill>
                      <a:srgbClr val="006600"/>
                    </a:solidFill>
                  </a:rPr>
                  <a:t> ,…, v</a:t>
                </a:r>
                <a:r>
                  <a:rPr lang="pl-PL" sz="2000" b="0" i="1" baseline="-25000" dirty="0">
                    <a:solidFill>
                      <a:srgbClr val="006600"/>
                    </a:solidFill>
                  </a:rPr>
                  <a:t>L</a:t>
                </a:r>
                <a:r>
                  <a:rPr lang="pl-PL" sz="2000" b="0" baseline="-25000" dirty="0">
                    <a:solidFill>
                      <a:srgbClr val="006600"/>
                    </a:solidFill>
                  </a:rPr>
                  <a:t>-1</a:t>
                </a:r>
                <a:r>
                  <a:rPr lang="pl-PL" sz="2000" b="0" dirty="0" smtClean="0">
                    <a:solidFill>
                      <a:srgbClr val="006600"/>
                    </a:solidFill>
                  </a:rPr>
                  <a:t>}</a:t>
                </a:r>
              </a:p>
              <a:p>
                <a:pPr algn="ctr">
                  <a:spcBef>
                    <a:spcPts val="0"/>
                  </a:spcBef>
                </a:pPr>
                <a:r>
                  <a:rPr lang="pl-PL" sz="2000" b="0" dirty="0" smtClean="0"/>
                  <a:t>                          poziomy kwantyzacji</a:t>
                </a:r>
                <a:endParaRPr lang="pl-PL" sz="2000" b="0" dirty="0"/>
              </a:p>
            </p:txBody>
          </p:sp>
          <p:graphicFrame>
            <p:nvGraphicFramePr>
              <p:cNvPr id="39" name="Obiekt 3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26807531"/>
                  </p:ext>
                </p:extLst>
              </p:nvPr>
            </p:nvGraphicFramePr>
            <p:xfrm>
              <a:off x="6057356" y="846215"/>
              <a:ext cx="261208" cy="26120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5441" name="Równanie" r:id="rId3" imgW="126720" imgH="126720" progId="Equation.3">
                      <p:embed/>
                    </p:oleObj>
                  </mc:Choice>
                  <mc:Fallback>
                    <p:oleObj name="Równanie" r:id="rId3" imgW="126720" imgH="12672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6057356" y="846215"/>
                            <a:ext cx="261208" cy="26120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40" name="Łącznik prosty 39"/>
            <p:cNvCxnSpPr>
              <a:stCxn id="12" idx="3"/>
            </p:cNvCxnSpPr>
            <p:nvPr/>
          </p:nvCxnSpPr>
          <p:spPr bwMode="auto">
            <a:xfrm flipH="1" flipV="1">
              <a:off x="4371975" y="2657475"/>
              <a:ext cx="740348" cy="314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" name="Prostokąt 27"/>
            <p:cNvSpPr/>
            <p:nvPr/>
          </p:nvSpPr>
          <p:spPr>
            <a:xfrm rot="16200000">
              <a:off x="4334741" y="2605165"/>
              <a:ext cx="93518" cy="93518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09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067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214658" y="1346454"/>
            <a:ext cx="8644137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l-PL" sz="2000" dirty="0">
                <a:solidFill>
                  <a:srgbClr val="333333"/>
                </a:solidFill>
                <a:latin typeface="+mn-lt"/>
              </a:rPr>
              <a:t>Procesowi </a:t>
            </a:r>
            <a:r>
              <a:rPr lang="pl-PL" sz="2000" dirty="0" smtClean="0">
                <a:solidFill>
                  <a:srgbClr val="333333"/>
                </a:solidFill>
                <a:latin typeface="+mn-lt"/>
              </a:rPr>
              <a:t>kwantyzacji </a:t>
            </a:r>
            <a:r>
              <a:rPr lang="pl-PL" sz="2000" dirty="0">
                <a:solidFill>
                  <a:srgbClr val="333333"/>
                </a:solidFill>
                <a:latin typeface="+mn-lt"/>
              </a:rPr>
              <a:t>towarzyszy </a:t>
            </a:r>
            <a:r>
              <a:rPr lang="pl-PL" sz="2000" dirty="0" smtClean="0">
                <a:solidFill>
                  <a:srgbClr val="333333"/>
                </a:solidFill>
                <a:latin typeface="+mn-lt"/>
              </a:rPr>
              <a:t>bezpowrotna utrata </a:t>
            </a:r>
            <a:r>
              <a:rPr lang="pl-PL" sz="2000" dirty="0">
                <a:solidFill>
                  <a:srgbClr val="333333"/>
                </a:solidFill>
                <a:latin typeface="+mn-lt"/>
              </a:rPr>
              <a:t>informacji o dokładnej wartości </a:t>
            </a:r>
            <a:r>
              <a:rPr lang="pl-PL" sz="2000" dirty="0" smtClean="0">
                <a:solidFill>
                  <a:srgbClr val="333333"/>
                </a:solidFill>
                <a:latin typeface="+mn-lt"/>
              </a:rPr>
              <a:t>próbki </a:t>
            </a:r>
            <a:r>
              <a:rPr lang="pl-PL" sz="2000" dirty="0">
                <a:solidFill>
                  <a:srgbClr val="333333"/>
                </a:solidFill>
                <a:latin typeface="+mn-lt"/>
              </a:rPr>
              <a:t>– </a:t>
            </a:r>
            <a:r>
              <a:rPr lang="pl-PL" sz="2000" dirty="0" smtClean="0">
                <a:solidFill>
                  <a:srgbClr val="333333"/>
                </a:solidFill>
                <a:latin typeface="+mn-lt"/>
              </a:rPr>
              <a:t>różnica pomiędzy wartością próbki a </a:t>
            </a:r>
            <a:r>
              <a:rPr lang="pl-PL" sz="2000" dirty="0">
                <a:solidFill>
                  <a:srgbClr val="333333"/>
                </a:solidFill>
                <a:latin typeface="+mn-lt"/>
              </a:rPr>
              <a:t>jej </a:t>
            </a:r>
            <a:r>
              <a:rPr lang="pl-PL" sz="2000" dirty="0" smtClean="0">
                <a:solidFill>
                  <a:srgbClr val="333333"/>
                </a:solidFill>
                <a:latin typeface="+mn-lt"/>
              </a:rPr>
              <a:t>wartością skwantowaną to </a:t>
            </a:r>
            <a:r>
              <a:rPr lang="pl-PL" sz="2000" dirty="0" smtClean="0">
                <a:solidFill>
                  <a:srgbClr val="003399"/>
                </a:solidFill>
                <a:latin typeface="+mn-lt"/>
              </a:rPr>
              <a:t>błąd kwantyzacji</a:t>
            </a:r>
            <a:r>
              <a:rPr lang="pl-PL" sz="2000" dirty="0">
                <a:solidFill>
                  <a:srgbClr val="003399"/>
                </a:solidFill>
                <a:latin typeface="+mn-lt"/>
              </a:rPr>
              <a:t> </a:t>
            </a:r>
            <a:r>
              <a:rPr lang="pl-PL" sz="2200" i="1" dirty="0" smtClean="0">
                <a:solidFill>
                  <a:srgbClr val="003399"/>
                </a:solidFill>
                <a:latin typeface="+mj-lt"/>
              </a:rPr>
              <a:t>q</a:t>
            </a:r>
            <a:r>
              <a:rPr lang="pl-PL" sz="2200" dirty="0" smtClean="0">
                <a:solidFill>
                  <a:srgbClr val="003399"/>
                </a:solidFill>
                <a:latin typeface="+mj-lt"/>
              </a:rPr>
              <a:t>(</a:t>
            </a:r>
            <a:r>
              <a:rPr lang="pl-PL" sz="2200" i="1" dirty="0">
                <a:solidFill>
                  <a:srgbClr val="003399"/>
                </a:solidFill>
                <a:latin typeface="+mj-lt"/>
              </a:rPr>
              <a:t>kT</a:t>
            </a:r>
            <a:r>
              <a:rPr lang="pl-PL" sz="2200" baseline="-25000" dirty="0">
                <a:solidFill>
                  <a:srgbClr val="003399"/>
                </a:solidFill>
                <a:latin typeface="+mj-lt"/>
              </a:rPr>
              <a:t>0</a:t>
            </a:r>
            <a:r>
              <a:rPr lang="pl-PL" sz="2200" dirty="0" smtClean="0">
                <a:solidFill>
                  <a:srgbClr val="003399"/>
                </a:solidFill>
                <a:latin typeface="+mj-lt"/>
              </a:rPr>
              <a:t>) = </a:t>
            </a:r>
            <a:r>
              <a:rPr lang="pl-PL" sz="2200" i="1" dirty="0" smtClean="0">
                <a:solidFill>
                  <a:srgbClr val="003399"/>
                </a:solidFill>
                <a:latin typeface="+mj-lt"/>
              </a:rPr>
              <a:t>x</a:t>
            </a:r>
            <a:r>
              <a:rPr lang="pl-PL" sz="2200" dirty="0" smtClean="0">
                <a:solidFill>
                  <a:srgbClr val="003399"/>
                </a:solidFill>
                <a:latin typeface="+mj-lt"/>
              </a:rPr>
              <a:t>(</a:t>
            </a:r>
            <a:r>
              <a:rPr lang="pl-PL" sz="2200" i="1" dirty="0" smtClean="0">
                <a:solidFill>
                  <a:srgbClr val="003399"/>
                </a:solidFill>
                <a:latin typeface="+mj-lt"/>
              </a:rPr>
              <a:t>kT</a:t>
            </a:r>
            <a:r>
              <a:rPr lang="pl-PL" sz="2200" baseline="-25000" dirty="0" smtClean="0">
                <a:solidFill>
                  <a:srgbClr val="003399"/>
                </a:solidFill>
                <a:latin typeface="+mj-lt"/>
              </a:rPr>
              <a:t>0</a:t>
            </a:r>
            <a:r>
              <a:rPr lang="pl-PL" sz="2200" dirty="0">
                <a:solidFill>
                  <a:srgbClr val="003399"/>
                </a:solidFill>
                <a:latin typeface="+mj-lt"/>
              </a:rPr>
              <a:t>) –</a:t>
            </a:r>
            <a:r>
              <a:rPr lang="pl-PL" sz="2200" i="1" dirty="0" smtClean="0">
                <a:solidFill>
                  <a:srgbClr val="003399"/>
                </a:solidFill>
                <a:latin typeface="+mj-lt"/>
              </a:rPr>
              <a:t> v</a:t>
            </a:r>
            <a:r>
              <a:rPr lang="pl-PL" sz="2200" dirty="0">
                <a:solidFill>
                  <a:srgbClr val="003399"/>
                </a:solidFill>
                <a:latin typeface="+mj-lt"/>
              </a:rPr>
              <a:t>(</a:t>
            </a:r>
            <a:r>
              <a:rPr lang="pl-PL" sz="2200" i="1" dirty="0">
                <a:solidFill>
                  <a:srgbClr val="003399"/>
                </a:solidFill>
                <a:latin typeface="+mj-lt"/>
              </a:rPr>
              <a:t>kT</a:t>
            </a:r>
            <a:r>
              <a:rPr lang="pl-PL" sz="2200" baseline="-25000" dirty="0">
                <a:solidFill>
                  <a:srgbClr val="003399"/>
                </a:solidFill>
                <a:latin typeface="+mj-lt"/>
              </a:rPr>
              <a:t>0</a:t>
            </a:r>
            <a:r>
              <a:rPr lang="pl-PL" sz="2200" dirty="0" smtClean="0">
                <a:solidFill>
                  <a:srgbClr val="003399"/>
                </a:solidFill>
                <a:latin typeface="+mj-lt"/>
              </a:rPr>
              <a:t>)</a:t>
            </a:r>
            <a:r>
              <a:rPr lang="pl-PL" sz="2200" dirty="0" smtClean="0">
                <a:latin typeface="+mj-lt"/>
              </a:rPr>
              <a:t>.</a:t>
            </a:r>
            <a:endParaRPr lang="pl-PL" sz="2200" dirty="0">
              <a:latin typeface="+mj-lt"/>
            </a:endParaRPr>
          </a:p>
        </p:txBody>
      </p:sp>
      <p:cxnSp>
        <p:nvCxnSpPr>
          <p:cNvPr id="5" name="Łącznik prosty 4"/>
          <p:cNvCxnSpPr/>
          <p:nvPr/>
        </p:nvCxnSpPr>
        <p:spPr bwMode="auto">
          <a:xfrm flipH="1">
            <a:off x="1516137" y="2742290"/>
            <a:ext cx="8088" cy="220913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Prostokąt 6"/>
          <p:cNvSpPr/>
          <p:nvPr/>
        </p:nvSpPr>
        <p:spPr>
          <a:xfrm>
            <a:off x="1468493" y="4561504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1478273" y="3000567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478273" y="4119131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742346" y="3855739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i="1" dirty="0"/>
              <a:t>x</a:t>
            </a:r>
            <a:r>
              <a:rPr lang="pl-PL" sz="2000" b="0" i="1" baseline="-25000" dirty="0" smtClean="0"/>
              <a:t>l</a:t>
            </a:r>
            <a:r>
              <a:rPr lang="pl-PL" i="1" dirty="0" smtClean="0"/>
              <a:t> </a:t>
            </a:r>
            <a:endParaRPr lang="pl-PL" i="1" dirty="0"/>
          </a:p>
        </p:txBody>
      </p:sp>
      <p:sp>
        <p:nvSpPr>
          <p:cNvPr id="11" name="pole tekstowe 10"/>
          <p:cNvSpPr txBox="1"/>
          <p:nvPr/>
        </p:nvSpPr>
        <p:spPr>
          <a:xfrm>
            <a:off x="742346" y="2785966"/>
            <a:ext cx="5277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i="1" dirty="0"/>
              <a:t>x</a:t>
            </a:r>
            <a:r>
              <a:rPr lang="pl-PL" sz="2000" b="0" i="1" baseline="-25000" dirty="0" smtClean="0"/>
              <a:t>l</a:t>
            </a:r>
            <a:r>
              <a:rPr lang="pl-PL" sz="2000" b="0" baseline="-25000" dirty="0" smtClean="0"/>
              <a:t>+1</a:t>
            </a:r>
            <a:endParaRPr lang="pl-PL" sz="2000" b="0" baseline="-25000" dirty="0"/>
          </a:p>
        </p:txBody>
      </p:sp>
      <p:sp>
        <p:nvSpPr>
          <p:cNvPr id="12" name="pole tekstowe 11"/>
          <p:cNvSpPr txBox="1"/>
          <p:nvPr/>
        </p:nvSpPr>
        <p:spPr>
          <a:xfrm>
            <a:off x="708886" y="4362220"/>
            <a:ext cx="489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i="1" dirty="0"/>
              <a:t>x</a:t>
            </a:r>
            <a:r>
              <a:rPr lang="pl-PL" sz="2000" b="0" i="1" baseline="-25000" dirty="0" smtClean="0"/>
              <a:t>l</a:t>
            </a:r>
            <a:r>
              <a:rPr lang="pl-PL" sz="2000" b="0" baseline="-25000" dirty="0" smtClean="0"/>
              <a:t>-1</a:t>
            </a:r>
            <a:endParaRPr lang="pl-PL" sz="2000" b="0" baseline="-25000" dirty="0"/>
          </a:p>
        </p:txBody>
      </p:sp>
      <p:sp>
        <p:nvSpPr>
          <p:cNvPr id="13" name="Prostokąt 12"/>
          <p:cNvSpPr/>
          <p:nvPr/>
        </p:nvSpPr>
        <p:spPr>
          <a:xfrm>
            <a:off x="1478273" y="3808980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1495649" y="3334914"/>
            <a:ext cx="93518" cy="9351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2222132" y="2707058"/>
            <a:ext cx="26821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i="1" dirty="0" smtClean="0">
                <a:solidFill>
                  <a:srgbClr val="FF0000"/>
                </a:solidFill>
              </a:rPr>
              <a:t>x</a:t>
            </a:r>
            <a:r>
              <a:rPr lang="pl-PL" sz="2000" b="0" dirty="0" smtClean="0">
                <a:solidFill>
                  <a:srgbClr val="FF0000"/>
                </a:solidFill>
              </a:rPr>
              <a:t>(</a:t>
            </a:r>
            <a:r>
              <a:rPr lang="pl-PL" sz="2000" b="0" i="1" dirty="0" smtClean="0">
                <a:solidFill>
                  <a:srgbClr val="FF0000"/>
                </a:solidFill>
              </a:rPr>
              <a:t>kT</a:t>
            </a:r>
            <a:r>
              <a:rPr lang="pl-PL" sz="2000" b="0" baseline="-25000" dirty="0" smtClean="0">
                <a:solidFill>
                  <a:srgbClr val="FF0000"/>
                </a:solidFill>
              </a:rPr>
              <a:t>0</a:t>
            </a:r>
            <a:r>
              <a:rPr lang="pl-PL" sz="2000" b="0" dirty="0" smtClean="0">
                <a:solidFill>
                  <a:srgbClr val="FF0000"/>
                </a:solidFill>
              </a:rPr>
              <a:t>)</a:t>
            </a:r>
            <a:r>
              <a:rPr lang="pl-PL" sz="2000" b="0" i="1" baseline="-25000" dirty="0" smtClean="0">
                <a:solidFill>
                  <a:srgbClr val="FF0000"/>
                </a:solidFill>
              </a:rPr>
              <a:t> </a:t>
            </a:r>
            <a:r>
              <a:rPr lang="pl-PL" sz="2000" b="0" dirty="0" smtClean="0">
                <a:solidFill>
                  <a:srgbClr val="FF0000"/>
                </a:solidFill>
              </a:rPr>
              <a:t>– próbka sygnału</a:t>
            </a:r>
            <a:r>
              <a:rPr lang="pl-PL" sz="2000" b="0" i="1" dirty="0" smtClean="0">
                <a:solidFill>
                  <a:srgbClr val="FF0000"/>
                </a:solidFill>
              </a:rPr>
              <a:t> </a:t>
            </a:r>
            <a:endParaRPr lang="pl-PL" sz="2000" b="0" i="1" dirty="0">
              <a:solidFill>
                <a:srgbClr val="FF0000"/>
              </a:solidFill>
            </a:endParaRPr>
          </a:p>
        </p:txBody>
      </p:sp>
      <p:cxnSp>
        <p:nvCxnSpPr>
          <p:cNvPr id="4" name="Łącznik prosty 3"/>
          <p:cNvCxnSpPr/>
          <p:nvPr/>
        </p:nvCxnSpPr>
        <p:spPr bwMode="auto">
          <a:xfrm flipH="1">
            <a:off x="422310" y="3378457"/>
            <a:ext cx="112009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Łącznik prosty 19"/>
          <p:cNvCxnSpPr/>
          <p:nvPr/>
        </p:nvCxnSpPr>
        <p:spPr bwMode="auto">
          <a:xfrm flipH="1">
            <a:off x="413601" y="3844366"/>
            <a:ext cx="1107036" cy="32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Łącznik prosty ze strzałką 17"/>
          <p:cNvCxnSpPr/>
          <p:nvPr/>
        </p:nvCxnSpPr>
        <p:spPr bwMode="auto">
          <a:xfrm>
            <a:off x="413601" y="3378457"/>
            <a:ext cx="0" cy="47728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3" name="Prostokąt 22"/>
          <p:cNvSpPr/>
          <p:nvPr/>
        </p:nvSpPr>
        <p:spPr>
          <a:xfrm>
            <a:off x="508499" y="3386631"/>
            <a:ext cx="917239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pl-PL" sz="2000" b="0" i="1" dirty="0" smtClean="0"/>
              <a:t>q</a:t>
            </a:r>
            <a:r>
              <a:rPr lang="pl-PL" sz="2000" b="0" dirty="0" smtClean="0"/>
              <a:t>(</a:t>
            </a:r>
            <a:r>
              <a:rPr lang="pl-PL" sz="2000" b="0" i="1" dirty="0" smtClean="0"/>
              <a:t>kT</a:t>
            </a:r>
            <a:r>
              <a:rPr lang="pl-PL" sz="2000" b="0" baseline="-25000" dirty="0" smtClean="0"/>
              <a:t>0</a:t>
            </a:r>
            <a:r>
              <a:rPr lang="pl-PL" sz="2000" b="0" dirty="0" smtClean="0"/>
              <a:t>)</a:t>
            </a:r>
            <a:r>
              <a:rPr lang="pl-PL" sz="2000" b="0" i="1" dirty="0" smtClean="0">
                <a:solidFill>
                  <a:srgbClr val="FF0000"/>
                </a:solidFill>
              </a:rPr>
              <a:t> </a:t>
            </a:r>
            <a:endParaRPr lang="pl-PL" sz="2000" b="0" dirty="0">
              <a:solidFill>
                <a:srgbClr val="FF0000"/>
              </a:solidFill>
            </a:endParaRPr>
          </a:p>
        </p:txBody>
      </p:sp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161053" y="6087771"/>
            <a:ext cx="878050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>
                <a:solidFill>
                  <a:srgbClr val="333333"/>
                </a:solidFill>
                <a:latin typeface="+mn-lt"/>
              </a:rPr>
              <a:t>R</a:t>
            </a:r>
            <a:r>
              <a:rPr lang="pl-PL" sz="2000" dirty="0" smtClean="0">
                <a:solidFill>
                  <a:srgbClr val="333333"/>
                </a:solidFill>
                <a:latin typeface="+mn-lt"/>
              </a:rPr>
              <a:t>óżnicę pomiędzy sygnałem analogowym a jego aproksymacją schodkową nazywamy </a:t>
            </a:r>
            <a:r>
              <a:rPr lang="pl-PL" sz="2000" dirty="0" smtClean="0">
                <a:solidFill>
                  <a:srgbClr val="003399"/>
                </a:solidFill>
                <a:latin typeface="+mn-lt"/>
              </a:rPr>
              <a:t>szumem kwantyzacji</a:t>
            </a:r>
            <a:r>
              <a:rPr lang="pl-PL" sz="2000" dirty="0">
                <a:solidFill>
                  <a:srgbClr val="003399"/>
                </a:solidFill>
                <a:latin typeface="+mn-lt"/>
              </a:rPr>
              <a:t> </a:t>
            </a:r>
            <a:r>
              <a:rPr lang="pl-PL" sz="2200" i="1" dirty="0" smtClean="0">
                <a:solidFill>
                  <a:srgbClr val="003399"/>
                </a:solidFill>
                <a:latin typeface="+mj-lt"/>
              </a:rPr>
              <a:t>q</a:t>
            </a:r>
            <a:r>
              <a:rPr lang="pl-PL" sz="2200" dirty="0" smtClean="0">
                <a:solidFill>
                  <a:srgbClr val="003399"/>
                </a:solidFill>
                <a:latin typeface="+mj-lt"/>
              </a:rPr>
              <a:t>(</a:t>
            </a:r>
            <a:r>
              <a:rPr lang="pl-PL" sz="2200" i="1" dirty="0" smtClean="0">
                <a:solidFill>
                  <a:srgbClr val="003399"/>
                </a:solidFill>
                <a:latin typeface="+mj-lt"/>
              </a:rPr>
              <a:t>t</a:t>
            </a:r>
            <a:r>
              <a:rPr lang="pl-PL" sz="2200" dirty="0" smtClean="0">
                <a:solidFill>
                  <a:srgbClr val="003399"/>
                </a:solidFill>
                <a:latin typeface="+mj-lt"/>
              </a:rPr>
              <a:t>) = </a:t>
            </a:r>
            <a:r>
              <a:rPr lang="pl-PL" sz="2200" i="1" dirty="0" smtClean="0">
                <a:solidFill>
                  <a:srgbClr val="003399"/>
                </a:solidFill>
                <a:latin typeface="+mj-lt"/>
              </a:rPr>
              <a:t>x</a:t>
            </a:r>
            <a:r>
              <a:rPr lang="pl-PL" sz="2200" dirty="0" smtClean="0">
                <a:solidFill>
                  <a:srgbClr val="003399"/>
                </a:solidFill>
                <a:latin typeface="+mj-lt"/>
              </a:rPr>
              <a:t>(</a:t>
            </a:r>
            <a:r>
              <a:rPr lang="pl-PL" sz="2200" i="1" dirty="0" smtClean="0">
                <a:solidFill>
                  <a:srgbClr val="003399"/>
                </a:solidFill>
                <a:latin typeface="+mj-lt"/>
              </a:rPr>
              <a:t>t</a:t>
            </a:r>
            <a:r>
              <a:rPr lang="pl-PL" sz="2200" dirty="0" smtClean="0">
                <a:solidFill>
                  <a:srgbClr val="003399"/>
                </a:solidFill>
                <a:latin typeface="+mj-lt"/>
              </a:rPr>
              <a:t>) </a:t>
            </a:r>
            <a:r>
              <a:rPr lang="pl-PL" sz="2200" dirty="0">
                <a:solidFill>
                  <a:srgbClr val="003399"/>
                </a:solidFill>
                <a:latin typeface="+mj-lt"/>
              </a:rPr>
              <a:t>–</a:t>
            </a:r>
            <a:r>
              <a:rPr lang="pl-PL" sz="2200" i="1" dirty="0" smtClean="0">
                <a:solidFill>
                  <a:srgbClr val="003399"/>
                </a:solidFill>
                <a:latin typeface="+mj-lt"/>
              </a:rPr>
              <a:t> v</a:t>
            </a:r>
            <a:r>
              <a:rPr lang="pl-PL" sz="2200" dirty="0" smtClean="0">
                <a:solidFill>
                  <a:srgbClr val="003399"/>
                </a:solidFill>
                <a:latin typeface="+mj-lt"/>
              </a:rPr>
              <a:t>(</a:t>
            </a:r>
            <a:r>
              <a:rPr lang="pl-PL" sz="2200" i="1" dirty="0" smtClean="0">
                <a:solidFill>
                  <a:srgbClr val="003399"/>
                </a:solidFill>
                <a:latin typeface="+mj-lt"/>
              </a:rPr>
              <a:t>t</a:t>
            </a:r>
            <a:r>
              <a:rPr lang="pl-PL" sz="2200" dirty="0" smtClean="0">
                <a:solidFill>
                  <a:srgbClr val="003399"/>
                </a:solidFill>
                <a:latin typeface="+mj-lt"/>
              </a:rPr>
              <a:t>)</a:t>
            </a:r>
            <a:r>
              <a:rPr lang="pl-PL" sz="2200" dirty="0" smtClean="0">
                <a:latin typeface="+mj-lt"/>
              </a:rPr>
              <a:t>.</a:t>
            </a:r>
            <a:endParaRPr lang="pl-PL" sz="2200" dirty="0">
              <a:latin typeface="+mj-lt"/>
            </a:endParaRPr>
          </a:p>
        </p:txBody>
      </p:sp>
      <p:sp>
        <p:nvSpPr>
          <p:cNvPr id="24" name="pole tekstowe 23"/>
          <p:cNvSpPr txBox="1"/>
          <p:nvPr/>
        </p:nvSpPr>
        <p:spPr>
          <a:xfrm>
            <a:off x="2222132" y="3280807"/>
            <a:ext cx="31149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i="1" dirty="0">
                <a:solidFill>
                  <a:srgbClr val="006600"/>
                </a:solidFill>
              </a:rPr>
              <a:t>v</a:t>
            </a:r>
            <a:r>
              <a:rPr lang="pl-PL" sz="2000" b="0" dirty="0" smtClean="0">
                <a:solidFill>
                  <a:srgbClr val="006600"/>
                </a:solidFill>
              </a:rPr>
              <a:t>(</a:t>
            </a:r>
            <a:r>
              <a:rPr lang="pl-PL" sz="2000" b="0" i="1" dirty="0" smtClean="0">
                <a:solidFill>
                  <a:srgbClr val="006600"/>
                </a:solidFill>
              </a:rPr>
              <a:t>kT</a:t>
            </a:r>
            <a:r>
              <a:rPr lang="pl-PL" sz="2000" b="0" baseline="-25000" dirty="0" smtClean="0">
                <a:solidFill>
                  <a:srgbClr val="006600"/>
                </a:solidFill>
              </a:rPr>
              <a:t>0</a:t>
            </a:r>
            <a:r>
              <a:rPr lang="pl-PL" sz="2000" b="0" dirty="0" smtClean="0">
                <a:solidFill>
                  <a:srgbClr val="006600"/>
                </a:solidFill>
              </a:rPr>
              <a:t>)</a:t>
            </a:r>
            <a:r>
              <a:rPr lang="pl-PL" sz="2000" b="0" i="1" baseline="-25000" dirty="0" smtClean="0">
                <a:solidFill>
                  <a:srgbClr val="006600"/>
                </a:solidFill>
              </a:rPr>
              <a:t> </a:t>
            </a:r>
            <a:r>
              <a:rPr lang="pl-PL" sz="2000" b="0" dirty="0" smtClean="0">
                <a:solidFill>
                  <a:srgbClr val="006600"/>
                </a:solidFill>
              </a:rPr>
              <a:t>– poziom kwantyzacji</a:t>
            </a:r>
            <a:endParaRPr lang="pl-PL" sz="2000" b="0" i="1" dirty="0">
              <a:solidFill>
                <a:srgbClr val="006600"/>
              </a:solidFill>
            </a:endParaRPr>
          </a:p>
        </p:txBody>
      </p:sp>
      <p:sp>
        <p:nvSpPr>
          <p:cNvPr id="22" name="pole tekstowe 21"/>
          <p:cNvSpPr txBox="1"/>
          <p:nvPr/>
        </p:nvSpPr>
        <p:spPr>
          <a:xfrm>
            <a:off x="232071" y="853011"/>
            <a:ext cx="1563248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003399"/>
                </a:solidFill>
                <a:latin typeface="+mn-lt"/>
              </a:rPr>
              <a:t>Różnice</a:t>
            </a:r>
            <a:endParaRPr lang="pl-PL" sz="3200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26" name="Grupa 25"/>
          <p:cNvGrpSpPr/>
          <p:nvPr/>
        </p:nvGrpSpPr>
        <p:grpSpPr>
          <a:xfrm>
            <a:off x="161053" y="109505"/>
            <a:ext cx="4962820" cy="767362"/>
            <a:chOff x="1044577" y="2327239"/>
            <a:chExt cx="4962820" cy="767362"/>
          </a:xfrm>
        </p:grpSpPr>
        <p:sp>
          <p:nvSpPr>
            <p:cNvPr id="27" name="Prostokąt 26"/>
            <p:cNvSpPr/>
            <p:nvPr/>
          </p:nvSpPr>
          <p:spPr bwMode="auto">
            <a:xfrm>
              <a:off x="1044577" y="2327239"/>
              <a:ext cx="4093028" cy="76736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pole tekstowe 27"/>
            <p:cNvSpPr txBox="1"/>
            <p:nvPr/>
          </p:nvSpPr>
          <p:spPr>
            <a:xfrm>
              <a:off x="1154787" y="2478795"/>
              <a:ext cx="4852610" cy="584775"/>
            </a:xfrm>
            <a:prstGeom prst="rect">
              <a:avLst/>
            </a:prstGeom>
            <a:solidFill>
              <a:srgbClr val="CC9900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pl-PL" sz="3200" dirty="0" smtClean="0">
                  <a:latin typeface="+mn-lt"/>
                </a:rPr>
                <a:t>Błąd i szum kwantyzacji</a:t>
              </a:r>
              <a:endParaRPr lang="pl-PL" sz="3200" dirty="0">
                <a:latin typeface="+mn-lt"/>
              </a:endParaRPr>
            </a:p>
          </p:txBody>
        </p:sp>
      </p:grpSp>
      <p:pic>
        <p:nvPicPr>
          <p:cNvPr id="29" name="Obraz 2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34" t="-2450" r="8836" b="50107"/>
          <a:stretch/>
        </p:blipFill>
        <p:spPr>
          <a:xfrm>
            <a:off x="5608321" y="2368428"/>
            <a:ext cx="2647406" cy="3501406"/>
          </a:xfrm>
          <a:prstGeom prst="rect">
            <a:avLst/>
          </a:prstGeom>
        </p:spPr>
      </p:pic>
      <p:sp>
        <p:nvSpPr>
          <p:cNvPr id="30" name="pole tekstowe 29"/>
          <p:cNvSpPr txBox="1"/>
          <p:nvPr/>
        </p:nvSpPr>
        <p:spPr>
          <a:xfrm>
            <a:off x="2222132" y="4428305"/>
            <a:ext cx="28023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i="1" dirty="0"/>
              <a:t>q</a:t>
            </a:r>
            <a:r>
              <a:rPr lang="pl-PL" sz="2000" b="0" dirty="0" smtClean="0"/>
              <a:t>(</a:t>
            </a:r>
            <a:r>
              <a:rPr lang="pl-PL" sz="2000" b="0" i="1" dirty="0" smtClean="0"/>
              <a:t>kT</a:t>
            </a:r>
            <a:r>
              <a:rPr lang="pl-PL" sz="2000" b="0" baseline="-25000" dirty="0" smtClean="0"/>
              <a:t>0</a:t>
            </a:r>
            <a:r>
              <a:rPr lang="pl-PL" sz="2000" b="0" dirty="0" smtClean="0"/>
              <a:t>)</a:t>
            </a:r>
            <a:r>
              <a:rPr lang="pl-PL" sz="2000" b="0" i="1" baseline="-25000" dirty="0" smtClean="0"/>
              <a:t> </a:t>
            </a:r>
            <a:r>
              <a:rPr lang="pl-PL" sz="2000" b="0" dirty="0" smtClean="0"/>
              <a:t>– błąd kwantyzacji</a:t>
            </a:r>
            <a:endParaRPr lang="pl-PL" sz="2000" b="0" i="1" dirty="0"/>
          </a:p>
        </p:txBody>
      </p:sp>
      <p:sp>
        <p:nvSpPr>
          <p:cNvPr id="31" name="pole tekstowe 30"/>
          <p:cNvSpPr txBox="1"/>
          <p:nvPr/>
        </p:nvSpPr>
        <p:spPr>
          <a:xfrm>
            <a:off x="2222132" y="5002054"/>
            <a:ext cx="26308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i="1" dirty="0" smtClean="0">
                <a:solidFill>
                  <a:srgbClr val="C00000"/>
                </a:solidFill>
              </a:rPr>
              <a:t>q</a:t>
            </a:r>
            <a:r>
              <a:rPr lang="pl-PL" sz="2000" b="0" dirty="0" smtClean="0">
                <a:solidFill>
                  <a:srgbClr val="C00000"/>
                </a:solidFill>
              </a:rPr>
              <a:t>(</a:t>
            </a:r>
            <a:r>
              <a:rPr lang="pl-PL" sz="2000" b="0" i="1" dirty="0">
                <a:solidFill>
                  <a:srgbClr val="C00000"/>
                </a:solidFill>
              </a:rPr>
              <a:t>t</a:t>
            </a:r>
            <a:r>
              <a:rPr lang="pl-PL" sz="2000" b="0" dirty="0" smtClean="0">
                <a:solidFill>
                  <a:srgbClr val="C00000"/>
                </a:solidFill>
              </a:rPr>
              <a:t>)</a:t>
            </a:r>
            <a:r>
              <a:rPr lang="pl-PL" sz="2000" b="0" i="1" baseline="-25000" dirty="0" smtClean="0">
                <a:solidFill>
                  <a:srgbClr val="C00000"/>
                </a:solidFill>
              </a:rPr>
              <a:t> </a:t>
            </a:r>
            <a:r>
              <a:rPr lang="pl-PL" sz="2000" b="0" dirty="0" smtClean="0">
                <a:solidFill>
                  <a:srgbClr val="C00000"/>
                </a:solidFill>
              </a:rPr>
              <a:t>– szum kwantyzacji</a:t>
            </a:r>
            <a:endParaRPr lang="pl-PL" sz="2000" b="0" i="1" dirty="0">
              <a:solidFill>
                <a:srgbClr val="C00000"/>
              </a:solidFill>
            </a:endParaRPr>
          </a:p>
        </p:txBody>
      </p:sp>
      <p:sp>
        <p:nvSpPr>
          <p:cNvPr id="32" name="pole tekstowe 31"/>
          <p:cNvSpPr txBox="1"/>
          <p:nvPr/>
        </p:nvSpPr>
        <p:spPr>
          <a:xfrm>
            <a:off x="7785940" y="3686461"/>
            <a:ext cx="5533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i="1" dirty="0" smtClean="0">
                <a:solidFill>
                  <a:srgbClr val="C00000"/>
                </a:solidFill>
              </a:rPr>
              <a:t>q</a:t>
            </a:r>
            <a:r>
              <a:rPr lang="pl-PL" sz="2000" b="0" dirty="0" smtClean="0">
                <a:solidFill>
                  <a:srgbClr val="C00000"/>
                </a:solidFill>
              </a:rPr>
              <a:t>(</a:t>
            </a:r>
            <a:r>
              <a:rPr lang="pl-PL" sz="2000" b="0" i="1" dirty="0">
                <a:solidFill>
                  <a:srgbClr val="C00000"/>
                </a:solidFill>
              </a:rPr>
              <a:t>t</a:t>
            </a:r>
            <a:r>
              <a:rPr lang="pl-PL" sz="2000" b="0" dirty="0" smtClean="0">
                <a:solidFill>
                  <a:srgbClr val="C00000"/>
                </a:solidFill>
              </a:rPr>
              <a:t>)</a:t>
            </a:r>
            <a:endParaRPr lang="pl-PL" sz="2000" b="0" i="1" dirty="0">
              <a:solidFill>
                <a:srgbClr val="C00000"/>
              </a:solidFill>
            </a:endParaRPr>
          </a:p>
        </p:txBody>
      </p:sp>
      <p:sp>
        <p:nvSpPr>
          <p:cNvPr id="33" name="pole tekstowe 32"/>
          <p:cNvSpPr txBox="1"/>
          <p:nvPr/>
        </p:nvSpPr>
        <p:spPr>
          <a:xfrm>
            <a:off x="7650485" y="2732311"/>
            <a:ext cx="8242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i="1" dirty="0"/>
              <a:t>q</a:t>
            </a:r>
            <a:r>
              <a:rPr lang="pl-PL" sz="2000" b="0" dirty="0" smtClean="0"/>
              <a:t>(</a:t>
            </a:r>
            <a:r>
              <a:rPr lang="pl-PL" sz="2000" b="0" i="1" dirty="0" smtClean="0"/>
              <a:t>kT</a:t>
            </a:r>
            <a:r>
              <a:rPr lang="pl-PL" sz="2000" b="0" baseline="-25000" dirty="0" smtClean="0"/>
              <a:t>0</a:t>
            </a:r>
            <a:r>
              <a:rPr lang="pl-PL" sz="2000" b="0" dirty="0" smtClean="0"/>
              <a:t>)</a:t>
            </a:r>
            <a:endParaRPr lang="pl-PL" sz="2000" b="0" i="1" dirty="0"/>
          </a:p>
        </p:txBody>
      </p:sp>
      <p:sp>
        <p:nvSpPr>
          <p:cNvPr id="34" name="pole tekstowe 33"/>
          <p:cNvSpPr txBox="1"/>
          <p:nvPr/>
        </p:nvSpPr>
        <p:spPr>
          <a:xfrm>
            <a:off x="2222132" y="3854556"/>
            <a:ext cx="3414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i="1" dirty="0" smtClean="0">
                <a:solidFill>
                  <a:srgbClr val="006600"/>
                </a:solidFill>
              </a:rPr>
              <a:t>v</a:t>
            </a:r>
            <a:r>
              <a:rPr lang="pl-PL" sz="2000" b="0" dirty="0" smtClean="0">
                <a:solidFill>
                  <a:srgbClr val="006600"/>
                </a:solidFill>
              </a:rPr>
              <a:t>(</a:t>
            </a:r>
            <a:r>
              <a:rPr lang="pl-PL" sz="2000" b="0" i="1" dirty="0">
                <a:solidFill>
                  <a:srgbClr val="006600"/>
                </a:solidFill>
              </a:rPr>
              <a:t>t</a:t>
            </a:r>
            <a:r>
              <a:rPr lang="pl-PL" sz="2000" b="0" dirty="0" smtClean="0">
                <a:solidFill>
                  <a:srgbClr val="006600"/>
                </a:solidFill>
              </a:rPr>
              <a:t>)</a:t>
            </a:r>
            <a:r>
              <a:rPr lang="pl-PL" sz="2000" b="0" i="1" baseline="-25000" dirty="0" smtClean="0">
                <a:solidFill>
                  <a:srgbClr val="006600"/>
                </a:solidFill>
              </a:rPr>
              <a:t> </a:t>
            </a:r>
            <a:r>
              <a:rPr lang="pl-PL" sz="2000" b="0" dirty="0" smtClean="0">
                <a:solidFill>
                  <a:srgbClr val="006600"/>
                </a:solidFill>
              </a:rPr>
              <a:t>– aproksymacja schodkowa</a:t>
            </a:r>
            <a:endParaRPr lang="pl-PL" sz="2000" b="0" i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ole tekstowe 57"/>
          <p:cNvSpPr txBox="1"/>
          <p:nvPr/>
        </p:nvSpPr>
        <p:spPr>
          <a:xfrm>
            <a:off x="214078" y="114400"/>
            <a:ext cx="8005718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pl-PL" sz="3200" dirty="0" smtClean="0">
                <a:latin typeface="+mn-lt"/>
              </a:rPr>
              <a:t>Błąd i szum kwantyzacji (</a:t>
            </a:r>
            <a:r>
              <a:rPr lang="pl-PL" sz="3200" i="1" dirty="0" smtClean="0">
                <a:latin typeface="+mn-lt"/>
              </a:rPr>
              <a:t>L= </a:t>
            </a:r>
            <a:r>
              <a:rPr lang="pl-PL" sz="3200" dirty="0" smtClean="0">
                <a:latin typeface="+mn-lt"/>
              </a:rPr>
              <a:t>4, 8, 16, 32) </a:t>
            </a:r>
            <a:endParaRPr lang="pl-PL" sz="3200" dirty="0">
              <a:latin typeface="+mn-lt"/>
            </a:endParaRPr>
          </a:p>
        </p:txBody>
      </p:sp>
      <p:grpSp>
        <p:nvGrpSpPr>
          <p:cNvPr id="9" name="Grupa 8"/>
          <p:cNvGrpSpPr/>
          <p:nvPr/>
        </p:nvGrpSpPr>
        <p:grpSpPr>
          <a:xfrm>
            <a:off x="296562" y="815545"/>
            <a:ext cx="8138984" cy="5173363"/>
            <a:chOff x="296562" y="815545"/>
            <a:chExt cx="8138984" cy="5173363"/>
          </a:xfrm>
        </p:grpSpPr>
        <p:pic>
          <p:nvPicPr>
            <p:cNvPr id="3" name="Obraz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8" t="4826" r="18293" b="3258"/>
            <a:stretch/>
          </p:blipFill>
          <p:spPr>
            <a:xfrm>
              <a:off x="296562" y="815545"/>
              <a:ext cx="3912973" cy="2529017"/>
            </a:xfrm>
            <a:prstGeom prst="rect">
              <a:avLst/>
            </a:prstGeom>
          </p:spPr>
        </p:pic>
        <p:pic>
          <p:nvPicPr>
            <p:cNvPr id="5" name="Obraz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10" t="5950" r="18909" b="4529"/>
            <a:stretch/>
          </p:blipFill>
          <p:spPr>
            <a:xfrm>
              <a:off x="4497859" y="881448"/>
              <a:ext cx="3937687" cy="2463114"/>
            </a:xfrm>
            <a:prstGeom prst="rect">
              <a:avLst/>
            </a:prstGeom>
          </p:spPr>
        </p:pic>
        <p:pic>
          <p:nvPicPr>
            <p:cNvPr id="6" name="Obraz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12" r="18608" b="3892"/>
            <a:stretch/>
          </p:blipFill>
          <p:spPr>
            <a:xfrm>
              <a:off x="296562" y="3344562"/>
              <a:ext cx="3888259" cy="2644346"/>
            </a:xfrm>
            <a:prstGeom prst="rect">
              <a:avLst/>
            </a:prstGeom>
          </p:spPr>
        </p:pic>
        <p:pic>
          <p:nvPicPr>
            <p:cNvPr id="7" name="Obraz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12" r="18459" b="5054"/>
            <a:stretch/>
          </p:blipFill>
          <p:spPr>
            <a:xfrm>
              <a:off x="4497859" y="3376548"/>
              <a:ext cx="3929450" cy="2612360"/>
            </a:xfrm>
            <a:prstGeom prst="rect">
              <a:avLst/>
            </a:prstGeom>
          </p:spPr>
        </p:pic>
        <p:sp>
          <p:nvSpPr>
            <p:cNvPr id="8" name="pole tekstowe 7"/>
            <p:cNvSpPr txBox="1"/>
            <p:nvPr/>
          </p:nvSpPr>
          <p:spPr>
            <a:xfrm>
              <a:off x="716694" y="2706861"/>
              <a:ext cx="7280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0" i="1" dirty="0" smtClean="0"/>
                <a:t>L</a:t>
              </a:r>
              <a:r>
                <a:rPr lang="pl-PL" sz="2000" b="0" dirty="0" smtClean="0"/>
                <a:t> = 4</a:t>
              </a:r>
              <a:endParaRPr lang="pl-PL" sz="2000" b="0" dirty="0"/>
            </a:p>
          </p:txBody>
        </p:sp>
        <p:sp>
          <p:nvSpPr>
            <p:cNvPr id="49" name="pole tekstowe 48"/>
            <p:cNvSpPr txBox="1"/>
            <p:nvPr/>
          </p:nvSpPr>
          <p:spPr>
            <a:xfrm>
              <a:off x="5045677" y="2706861"/>
              <a:ext cx="7280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0" i="1" dirty="0" smtClean="0"/>
                <a:t>L</a:t>
              </a:r>
              <a:r>
                <a:rPr lang="pl-PL" sz="2000" b="0" dirty="0" smtClean="0"/>
                <a:t> = 8</a:t>
              </a:r>
              <a:endParaRPr lang="pl-PL" sz="2000" b="0" dirty="0"/>
            </a:p>
          </p:txBody>
        </p:sp>
        <p:sp>
          <p:nvSpPr>
            <p:cNvPr id="50" name="pole tekstowe 49"/>
            <p:cNvSpPr txBox="1"/>
            <p:nvPr/>
          </p:nvSpPr>
          <p:spPr>
            <a:xfrm>
              <a:off x="716694" y="5408872"/>
              <a:ext cx="8563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0" i="1" dirty="0" smtClean="0"/>
                <a:t>L</a:t>
              </a:r>
              <a:r>
                <a:rPr lang="pl-PL" sz="2000" b="0" dirty="0" smtClean="0"/>
                <a:t> = 16</a:t>
              </a:r>
              <a:endParaRPr lang="pl-PL" sz="2000" b="0" dirty="0"/>
            </a:p>
          </p:txBody>
        </p:sp>
        <p:sp>
          <p:nvSpPr>
            <p:cNvPr id="52" name="pole tekstowe 51"/>
            <p:cNvSpPr txBox="1"/>
            <p:nvPr/>
          </p:nvSpPr>
          <p:spPr>
            <a:xfrm>
              <a:off x="5045677" y="5408872"/>
              <a:ext cx="8563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0" i="1" dirty="0" smtClean="0"/>
                <a:t>L</a:t>
              </a:r>
              <a:r>
                <a:rPr lang="pl-PL" sz="2000" b="0" dirty="0" smtClean="0"/>
                <a:t> = 32</a:t>
              </a:r>
              <a:endParaRPr lang="pl-PL" sz="2000" b="0" dirty="0"/>
            </a:p>
          </p:txBody>
        </p:sp>
      </p:grpSp>
      <p:sp>
        <p:nvSpPr>
          <p:cNvPr id="57" name="Text Box 3"/>
          <p:cNvSpPr txBox="1">
            <a:spLocks noChangeArrowheads="1"/>
          </p:cNvSpPr>
          <p:nvPr/>
        </p:nvSpPr>
        <p:spPr bwMode="auto">
          <a:xfrm>
            <a:off x="161053" y="6087771"/>
            <a:ext cx="878050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>
                <a:solidFill>
                  <a:srgbClr val="333333"/>
                </a:solidFill>
                <a:latin typeface="+mn-lt"/>
              </a:rPr>
              <a:t>Poziom szumu kwantyzacji maleje w miarę wzrostu liczby poziomów</a:t>
            </a:r>
            <a:br>
              <a:rPr lang="pl-PL" sz="2000" dirty="0" smtClean="0">
                <a:solidFill>
                  <a:srgbClr val="333333"/>
                </a:solidFill>
                <a:latin typeface="+mn-lt"/>
              </a:rPr>
            </a:br>
            <a:r>
              <a:rPr lang="pl-PL" sz="2000" dirty="0" smtClean="0">
                <a:solidFill>
                  <a:srgbClr val="333333"/>
                </a:solidFill>
                <a:latin typeface="+mn-lt"/>
              </a:rPr>
              <a:t>kwantyzacji </a:t>
            </a:r>
            <a:r>
              <a:rPr lang="pl-PL" sz="2200" i="1" dirty="0" smtClean="0">
                <a:solidFill>
                  <a:srgbClr val="333333"/>
                </a:solidFill>
                <a:latin typeface="+mj-lt"/>
              </a:rPr>
              <a:t>L</a:t>
            </a:r>
            <a:r>
              <a:rPr lang="pl-PL" sz="2200" dirty="0" smtClean="0">
                <a:solidFill>
                  <a:srgbClr val="333333"/>
                </a:solidFill>
                <a:latin typeface="+mj-lt"/>
              </a:rPr>
              <a:t>↑.</a:t>
            </a:r>
            <a:endParaRPr lang="pl-PL" sz="2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_sygnaw_Program&amp;Literatura">
  <a:themeElements>
    <a:clrScheme name="Teoria_sygnaw_Program&amp;Literatura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_sygnaw_Program&amp;Literatura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_sygnaw_Program&amp;Literatura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_sygnaw_Program&amp;Literatura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_sygnaw_Program&amp;Literatura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_sygnaw_Program&amp;Literatura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_sygnaw_Program&amp;Literatura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_sygnaw_Program&amp;Literatura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Designs\Piasek pustyni.pot</Template>
  <TotalTime>10046</TotalTime>
  <Words>2011</Words>
  <Application>Microsoft Office PowerPoint</Application>
  <PresentationFormat>Pokaz na ekranie (4:3)</PresentationFormat>
  <Paragraphs>425</Paragraphs>
  <Slides>32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4</vt:i4>
      </vt:variant>
      <vt:variant>
        <vt:lpstr>Tytuły slajdów</vt:lpstr>
      </vt:variant>
      <vt:variant>
        <vt:i4>32</vt:i4>
      </vt:variant>
    </vt:vector>
  </HeadingPairs>
  <TitlesOfParts>
    <vt:vector size="41" baseType="lpstr">
      <vt:lpstr>Arial</vt:lpstr>
      <vt:lpstr>Monotype Sorts</vt:lpstr>
      <vt:lpstr>Symbol</vt:lpstr>
      <vt:lpstr>Times New Roman</vt:lpstr>
      <vt:lpstr>Teoria_sygnaw_Program&amp;Literatura</vt:lpstr>
      <vt:lpstr>Równanie</vt:lpstr>
      <vt:lpstr>Equation</vt:lpstr>
      <vt:lpstr>Obraz - mapa bitowa</vt:lpstr>
      <vt:lpstr>Wykres</vt:lpstr>
      <vt:lpstr>Prezentacja programu PowerPoint</vt:lpstr>
      <vt:lpstr>Prezentacja programu PowerPoint</vt:lpstr>
      <vt:lpstr>Prezentacja programu PowerPoint</vt:lpstr>
      <vt:lpstr>Modulacja kodowo-impulsowa (Pulse Code Modulation)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PecHa</dc:creator>
  <cp:lastModifiedBy>Konto Microsoft</cp:lastModifiedBy>
  <cp:revision>750</cp:revision>
  <dcterms:created xsi:type="dcterms:W3CDTF">2003-12-08T18:19:19Z</dcterms:created>
  <dcterms:modified xsi:type="dcterms:W3CDTF">2024-07-22T14:05:17Z</dcterms:modified>
</cp:coreProperties>
</file>