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58" r:id="rId2"/>
    <p:sldId id="307" r:id="rId3"/>
    <p:sldId id="306" r:id="rId4"/>
    <p:sldId id="263" r:id="rId5"/>
    <p:sldId id="268" r:id="rId6"/>
    <p:sldId id="305" r:id="rId7"/>
    <p:sldId id="304" r:id="rId8"/>
    <p:sldId id="303" r:id="rId9"/>
    <p:sldId id="265" r:id="rId10"/>
    <p:sldId id="269" r:id="rId11"/>
    <p:sldId id="272" r:id="rId12"/>
    <p:sldId id="270" r:id="rId13"/>
    <p:sldId id="273" r:id="rId14"/>
    <p:sldId id="275" r:id="rId15"/>
    <p:sldId id="274" r:id="rId16"/>
    <p:sldId id="276" r:id="rId17"/>
    <p:sldId id="278" r:id="rId18"/>
    <p:sldId id="279" r:id="rId19"/>
    <p:sldId id="280" r:id="rId20"/>
    <p:sldId id="281" r:id="rId21"/>
    <p:sldId id="297" r:id="rId22"/>
    <p:sldId id="298" r:id="rId23"/>
    <p:sldId id="302" r:id="rId24"/>
    <p:sldId id="266" r:id="rId25"/>
    <p:sldId id="271" r:id="rId26"/>
    <p:sldId id="323" r:id="rId27"/>
    <p:sldId id="301" r:id="rId28"/>
    <p:sldId id="27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20" r:id="rId41"/>
    <p:sldId id="321" r:id="rId42"/>
    <p:sldId id="322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99"/>
    <a:srgbClr val="FFFFFF"/>
    <a:srgbClr val="0000CC"/>
    <a:srgbClr val="CC9900"/>
    <a:srgbClr val="FFCC99"/>
    <a:srgbClr val="003300"/>
    <a:srgbClr val="FFFF66"/>
    <a:srgbClr val="CC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985" autoAdjust="0"/>
    <p:restoredTop sz="90929"/>
  </p:normalViewPr>
  <p:slideViewPr>
    <p:cSldViewPr snapToObjects="1">
      <p:cViewPr varScale="1">
        <p:scale>
          <a:sx n="70" d="100"/>
          <a:sy n="70" d="100"/>
        </p:scale>
        <p:origin x="4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10" Type="http://schemas.openxmlformats.org/officeDocument/2006/relationships/image" Target="../media/image84.wmf"/><Relationship Id="rId4" Type="http://schemas.openxmlformats.org/officeDocument/2006/relationships/image" Target="../media/image78.wmf"/><Relationship Id="rId9" Type="http://schemas.openxmlformats.org/officeDocument/2006/relationships/image" Target="../media/image83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6.wmf"/><Relationship Id="rId7" Type="http://schemas.openxmlformats.org/officeDocument/2006/relationships/image" Target="../media/image87.wmf"/><Relationship Id="rId2" Type="http://schemas.openxmlformats.org/officeDocument/2006/relationships/image" Target="../media/image80.wmf"/><Relationship Id="rId1" Type="http://schemas.openxmlformats.org/officeDocument/2006/relationships/image" Target="../media/image85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10" Type="http://schemas.openxmlformats.org/officeDocument/2006/relationships/image" Target="../media/image90.wmf"/><Relationship Id="rId4" Type="http://schemas.openxmlformats.org/officeDocument/2006/relationships/image" Target="../media/image82.wmf"/><Relationship Id="rId9" Type="http://schemas.openxmlformats.org/officeDocument/2006/relationships/image" Target="../media/image8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77.wmf"/><Relationship Id="rId7" Type="http://schemas.openxmlformats.org/officeDocument/2006/relationships/image" Target="../media/image100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99.wmf"/><Relationship Id="rId5" Type="http://schemas.openxmlformats.org/officeDocument/2006/relationships/image" Target="../media/image80.wmf"/><Relationship Id="rId4" Type="http://schemas.openxmlformats.org/officeDocument/2006/relationships/image" Target="../media/image98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11" Type="http://schemas.openxmlformats.org/officeDocument/2006/relationships/image" Target="../media/image112.wmf"/><Relationship Id="rId5" Type="http://schemas.openxmlformats.org/officeDocument/2006/relationships/image" Target="../media/image106.wmf"/><Relationship Id="rId10" Type="http://schemas.openxmlformats.org/officeDocument/2006/relationships/image" Target="../media/image111.wmf"/><Relationship Id="rId4" Type="http://schemas.openxmlformats.org/officeDocument/2006/relationships/image" Target="../media/image105.wmf"/><Relationship Id="rId9" Type="http://schemas.openxmlformats.org/officeDocument/2006/relationships/image" Target="../media/image11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5" Type="http://schemas.openxmlformats.org/officeDocument/2006/relationships/image" Target="../media/image125.wmf"/><Relationship Id="rId4" Type="http://schemas.openxmlformats.org/officeDocument/2006/relationships/image" Target="../media/image124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Relationship Id="rId4" Type="http://schemas.openxmlformats.org/officeDocument/2006/relationships/image" Target="../media/image129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3" Type="http://schemas.openxmlformats.org/officeDocument/2006/relationships/image" Target="../media/image132.wmf"/><Relationship Id="rId7" Type="http://schemas.openxmlformats.org/officeDocument/2006/relationships/image" Target="../media/image136.wmf"/><Relationship Id="rId2" Type="http://schemas.openxmlformats.org/officeDocument/2006/relationships/image" Target="../media/image131.wmf"/><Relationship Id="rId1" Type="http://schemas.openxmlformats.org/officeDocument/2006/relationships/image" Target="../media/image130.wmf"/><Relationship Id="rId6" Type="http://schemas.openxmlformats.org/officeDocument/2006/relationships/image" Target="../media/image135.wmf"/><Relationship Id="rId5" Type="http://schemas.openxmlformats.org/officeDocument/2006/relationships/image" Target="../media/image134.wmf"/><Relationship Id="rId4" Type="http://schemas.openxmlformats.org/officeDocument/2006/relationships/image" Target="../media/image133.wmf"/><Relationship Id="rId9" Type="http://schemas.openxmlformats.org/officeDocument/2006/relationships/image" Target="../media/image138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wmf"/><Relationship Id="rId1" Type="http://schemas.openxmlformats.org/officeDocument/2006/relationships/image" Target="../media/image139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wmf"/><Relationship Id="rId2" Type="http://schemas.openxmlformats.org/officeDocument/2006/relationships/image" Target="../media/image142.wmf"/><Relationship Id="rId1" Type="http://schemas.openxmlformats.org/officeDocument/2006/relationships/image" Target="../media/image13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2" Type="http://schemas.openxmlformats.org/officeDocument/2006/relationships/image" Target="../media/image145.wmf"/><Relationship Id="rId1" Type="http://schemas.openxmlformats.org/officeDocument/2006/relationships/image" Target="../media/image144.wmf"/><Relationship Id="rId5" Type="http://schemas.openxmlformats.org/officeDocument/2006/relationships/image" Target="../media/image148.wmf"/><Relationship Id="rId4" Type="http://schemas.openxmlformats.org/officeDocument/2006/relationships/image" Target="../media/image14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wmf"/><Relationship Id="rId7" Type="http://schemas.openxmlformats.org/officeDocument/2006/relationships/image" Target="../media/image154.wmf"/><Relationship Id="rId2" Type="http://schemas.openxmlformats.org/officeDocument/2006/relationships/image" Target="../media/image150.wmf"/><Relationship Id="rId1" Type="http://schemas.openxmlformats.org/officeDocument/2006/relationships/image" Target="../media/image149.wmf"/><Relationship Id="rId6" Type="http://schemas.openxmlformats.org/officeDocument/2006/relationships/image" Target="../media/image153.wmf"/><Relationship Id="rId5" Type="http://schemas.openxmlformats.org/officeDocument/2006/relationships/image" Target="../media/image152.wmf"/><Relationship Id="rId4" Type="http://schemas.openxmlformats.org/officeDocument/2006/relationships/image" Target="../media/image144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wmf"/><Relationship Id="rId13" Type="http://schemas.openxmlformats.org/officeDocument/2006/relationships/image" Target="../media/image167.wmf"/><Relationship Id="rId3" Type="http://schemas.openxmlformats.org/officeDocument/2006/relationships/image" Target="../media/image157.wmf"/><Relationship Id="rId7" Type="http://schemas.openxmlformats.org/officeDocument/2006/relationships/image" Target="../media/image161.wmf"/><Relationship Id="rId12" Type="http://schemas.openxmlformats.org/officeDocument/2006/relationships/image" Target="../media/image166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Relationship Id="rId6" Type="http://schemas.openxmlformats.org/officeDocument/2006/relationships/image" Target="../media/image160.wmf"/><Relationship Id="rId11" Type="http://schemas.openxmlformats.org/officeDocument/2006/relationships/image" Target="../media/image165.wmf"/><Relationship Id="rId5" Type="http://schemas.openxmlformats.org/officeDocument/2006/relationships/image" Target="../media/image159.wmf"/><Relationship Id="rId10" Type="http://schemas.openxmlformats.org/officeDocument/2006/relationships/image" Target="../media/image164.wmf"/><Relationship Id="rId4" Type="http://schemas.openxmlformats.org/officeDocument/2006/relationships/image" Target="../media/image158.wmf"/><Relationship Id="rId9" Type="http://schemas.openxmlformats.org/officeDocument/2006/relationships/image" Target="../media/image163.wmf"/><Relationship Id="rId14" Type="http://schemas.openxmlformats.org/officeDocument/2006/relationships/image" Target="../media/image168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wmf"/><Relationship Id="rId3" Type="http://schemas.openxmlformats.org/officeDocument/2006/relationships/image" Target="../media/image172.wmf"/><Relationship Id="rId7" Type="http://schemas.openxmlformats.org/officeDocument/2006/relationships/image" Target="../media/image175.wmf"/><Relationship Id="rId2" Type="http://schemas.openxmlformats.org/officeDocument/2006/relationships/image" Target="../media/image171.wmf"/><Relationship Id="rId1" Type="http://schemas.openxmlformats.org/officeDocument/2006/relationships/image" Target="../media/image170.wmf"/><Relationship Id="rId6" Type="http://schemas.openxmlformats.org/officeDocument/2006/relationships/image" Target="../media/image174.wmf"/><Relationship Id="rId11" Type="http://schemas.openxmlformats.org/officeDocument/2006/relationships/image" Target="../media/image178.wmf"/><Relationship Id="rId5" Type="http://schemas.openxmlformats.org/officeDocument/2006/relationships/image" Target="../media/image162.wmf"/><Relationship Id="rId10" Type="http://schemas.openxmlformats.org/officeDocument/2006/relationships/image" Target="../media/image177.wmf"/><Relationship Id="rId4" Type="http://schemas.openxmlformats.org/officeDocument/2006/relationships/image" Target="../media/image173.wmf"/><Relationship Id="rId9" Type="http://schemas.openxmlformats.org/officeDocument/2006/relationships/image" Target="../media/image167.w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wmf"/><Relationship Id="rId3" Type="http://schemas.openxmlformats.org/officeDocument/2006/relationships/image" Target="../media/image181.wmf"/><Relationship Id="rId7" Type="http://schemas.openxmlformats.org/officeDocument/2006/relationships/image" Target="../media/image185.wmf"/><Relationship Id="rId2" Type="http://schemas.openxmlformats.org/officeDocument/2006/relationships/image" Target="../media/image162.wmf"/><Relationship Id="rId1" Type="http://schemas.openxmlformats.org/officeDocument/2006/relationships/image" Target="../media/image180.wmf"/><Relationship Id="rId6" Type="http://schemas.openxmlformats.org/officeDocument/2006/relationships/image" Target="../media/image184.wmf"/><Relationship Id="rId5" Type="http://schemas.openxmlformats.org/officeDocument/2006/relationships/image" Target="../media/image183.wmf"/><Relationship Id="rId4" Type="http://schemas.openxmlformats.org/officeDocument/2006/relationships/image" Target="../media/image182.wmf"/><Relationship Id="rId9" Type="http://schemas.openxmlformats.org/officeDocument/2006/relationships/image" Target="../media/image176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8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wmf"/><Relationship Id="rId3" Type="http://schemas.openxmlformats.org/officeDocument/2006/relationships/image" Target="../media/image189.wmf"/><Relationship Id="rId7" Type="http://schemas.openxmlformats.org/officeDocument/2006/relationships/image" Target="../media/image193.wmf"/><Relationship Id="rId2" Type="http://schemas.openxmlformats.org/officeDocument/2006/relationships/image" Target="../media/image188.wmf"/><Relationship Id="rId1" Type="http://schemas.openxmlformats.org/officeDocument/2006/relationships/image" Target="../media/image187.wmf"/><Relationship Id="rId6" Type="http://schemas.openxmlformats.org/officeDocument/2006/relationships/image" Target="../media/image192.wmf"/><Relationship Id="rId5" Type="http://schemas.openxmlformats.org/officeDocument/2006/relationships/image" Target="../media/image191.wmf"/><Relationship Id="rId4" Type="http://schemas.openxmlformats.org/officeDocument/2006/relationships/image" Target="../media/image19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wmf"/><Relationship Id="rId1" Type="http://schemas.openxmlformats.org/officeDocument/2006/relationships/image" Target="../media/image194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wmf"/><Relationship Id="rId2" Type="http://schemas.openxmlformats.org/officeDocument/2006/relationships/image" Target="../media/image197.wmf"/><Relationship Id="rId1" Type="http://schemas.openxmlformats.org/officeDocument/2006/relationships/image" Target="../media/image196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image" Target="../media/image158.wmf"/><Relationship Id="rId7" Type="http://schemas.openxmlformats.org/officeDocument/2006/relationships/image" Target="../media/image162.wmf"/><Relationship Id="rId2" Type="http://schemas.openxmlformats.org/officeDocument/2006/relationships/image" Target="../media/image157.wmf"/><Relationship Id="rId1" Type="http://schemas.openxmlformats.org/officeDocument/2006/relationships/image" Target="../media/image198.wmf"/><Relationship Id="rId6" Type="http://schemas.openxmlformats.org/officeDocument/2006/relationships/image" Target="../media/image161.wmf"/><Relationship Id="rId11" Type="http://schemas.openxmlformats.org/officeDocument/2006/relationships/image" Target="../media/image167.wmf"/><Relationship Id="rId5" Type="http://schemas.openxmlformats.org/officeDocument/2006/relationships/image" Target="../media/image199.wmf"/><Relationship Id="rId10" Type="http://schemas.openxmlformats.org/officeDocument/2006/relationships/image" Target="../media/image185.wmf"/><Relationship Id="rId4" Type="http://schemas.openxmlformats.org/officeDocument/2006/relationships/image" Target="../media/image159.wmf"/><Relationship Id="rId9" Type="http://schemas.openxmlformats.org/officeDocument/2006/relationships/image" Target="../media/image164.wmf"/></Relationships>
</file>

<file path=ppt/drawings/_rels/vmlDrawing3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20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9.wmf"/><Relationship Id="rId9" Type="http://schemas.openxmlformats.org/officeDocument/2006/relationships/image" Target="../media/image10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20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1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9.wmf"/><Relationship Id="rId9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9.wmf"/><Relationship Id="rId5" Type="http://schemas.openxmlformats.org/officeDocument/2006/relationships/image" Target="../media/image5.wmf"/><Relationship Id="rId4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A1AECD3-AF80-4759-AE1C-CFB5A38AB7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537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2BBC6E8-016A-4245-B599-7AAAD2DC14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5913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27393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F8366-795F-43D4-A22C-A13C8EA51E29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8545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D2FA2-8DB9-45D0-9781-900C3C4BEB1C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9691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493ED-3EEE-4DC2-A278-268F37E8EC53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5749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FF3F6-3968-4D43-BAB5-4B7264E46FD5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00335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C5CC4-DA1D-4E7D-893A-3DACADFBA397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30296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79BEC-1F40-4493-BC07-6B1F1E26F8A8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70910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C3EFEF-35CD-41F9-B2CC-7313B937F888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71319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FB7DF-9CA2-4FE6-BACE-A5F025FC6245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16968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FB7DF-9CA2-4FE6-BACE-A5F025FC6245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90645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0201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6B4D4-E127-4B29-A0F5-DB9E39A3227B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41197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44BE2-E588-4DCE-9B4B-BC446B05BAB6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87457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666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24921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1729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376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EF7C-8976-45CA-9DA3-CFF723E5F775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92961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6001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0EDFB-A77E-4AB2-9A68-D7AA592A05D3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087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6C801-B7F5-440A-90DB-F43A246923D6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54269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D35BF-1669-497F-A407-014225A85E52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76488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BD8B6-E458-46BB-A9F2-D1707D09CDFB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64439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65D42-EF1F-41BB-BD8C-1541BAE2B756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59031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2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4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49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3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3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7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FB26D4-93B3-4806-9412-1F0946956A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34D20-3565-4554-881D-A4DA36FA4E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A216-5E74-4A4B-8DFD-68BAADE6D1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EC66D5-BA5D-4304-B94C-1F7BC8BC168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876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221C-B51D-4ED7-A4D9-F4F1F6BF36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9F05-0A5F-4808-BD64-7FF41E26A3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0F5B-90B1-4B12-BA7F-E8EAFA749C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7EAEB-4AF3-4212-97B7-289E29A1D7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5C6E9-0E42-418B-9650-0CE50F073E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9F42-FA15-47B6-A8A8-C595FCD6C4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10D3-499C-4FDA-8C60-3EF940159A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2AFE-1E2A-4353-9B1F-D1FC075D23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2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8" y="167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1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4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7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2" y="1658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2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4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0" y="1656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9" y="166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6" y="174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5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9" y="1681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8" y="170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72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72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BE25F70-1AC7-4CAF-B6D8-C1D38667A8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4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2.wmf"/><Relationship Id="rId12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4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3.wmf"/><Relationship Id="rId1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0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5" Type="http://schemas.openxmlformats.org/officeDocument/2006/relationships/image" Target="../media/image51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5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5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0" Type="http://schemas.openxmlformats.org/officeDocument/2006/relationships/oleObject" Target="../embeddings/oleObject61.bin"/><Relationship Id="rId4" Type="http://schemas.openxmlformats.org/officeDocument/2006/relationships/oleObject" Target="../embeddings/oleObject58.bin"/><Relationship Id="rId9" Type="http://schemas.openxmlformats.org/officeDocument/2006/relationships/image" Target="../media/image5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63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0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5" Type="http://schemas.openxmlformats.org/officeDocument/2006/relationships/image" Target="../media/image64.wmf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6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68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6.wmf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67.wmf"/><Relationship Id="rId5" Type="http://schemas.openxmlformats.org/officeDocument/2006/relationships/image" Target="../media/image65.wmf"/><Relationship Id="rId15" Type="http://schemas.openxmlformats.org/officeDocument/2006/relationships/image" Target="../media/image69.wmf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7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73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2.wmf"/><Relationship Id="rId5" Type="http://schemas.openxmlformats.org/officeDocument/2006/relationships/image" Target="../media/image70.wmf"/><Relationship Id="rId15" Type="http://schemas.openxmlformats.org/officeDocument/2006/relationships/image" Target="../media/image74.w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7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13" Type="http://schemas.openxmlformats.org/officeDocument/2006/relationships/image" Target="../media/image79.wmf"/><Relationship Id="rId18" Type="http://schemas.openxmlformats.org/officeDocument/2006/relationships/oleObject" Target="../embeddings/oleObject87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83.wmf"/><Relationship Id="rId7" Type="http://schemas.openxmlformats.org/officeDocument/2006/relationships/image" Target="../media/image76.wmf"/><Relationship Id="rId12" Type="http://schemas.openxmlformats.org/officeDocument/2006/relationships/oleObject" Target="../embeddings/oleObject84.bin"/><Relationship Id="rId17" Type="http://schemas.openxmlformats.org/officeDocument/2006/relationships/image" Target="../media/image8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6.bin"/><Relationship Id="rId20" Type="http://schemas.openxmlformats.org/officeDocument/2006/relationships/oleObject" Target="../embeddings/oleObject88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78.wmf"/><Relationship Id="rId5" Type="http://schemas.openxmlformats.org/officeDocument/2006/relationships/image" Target="../media/image75.wmf"/><Relationship Id="rId15" Type="http://schemas.openxmlformats.org/officeDocument/2006/relationships/image" Target="../media/image80.wmf"/><Relationship Id="rId23" Type="http://schemas.openxmlformats.org/officeDocument/2006/relationships/image" Target="../media/image84.wmf"/><Relationship Id="rId10" Type="http://schemas.openxmlformats.org/officeDocument/2006/relationships/oleObject" Target="../embeddings/oleObject83.bin"/><Relationship Id="rId19" Type="http://schemas.openxmlformats.org/officeDocument/2006/relationships/image" Target="../media/image82.wmf"/><Relationship Id="rId4" Type="http://schemas.openxmlformats.org/officeDocument/2006/relationships/oleObject" Target="../embeddings/oleObject80.bin"/><Relationship Id="rId9" Type="http://schemas.openxmlformats.org/officeDocument/2006/relationships/image" Target="../media/image77.wmf"/><Relationship Id="rId14" Type="http://schemas.openxmlformats.org/officeDocument/2006/relationships/oleObject" Target="../embeddings/oleObject85.bin"/><Relationship Id="rId22" Type="http://schemas.openxmlformats.org/officeDocument/2006/relationships/oleObject" Target="../embeddings/oleObject8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image" Target="../media/image83.wmf"/><Relationship Id="rId18" Type="http://schemas.openxmlformats.org/officeDocument/2006/relationships/oleObject" Target="../embeddings/oleObject97.bin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89.wmf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94.bin"/><Relationship Id="rId17" Type="http://schemas.openxmlformats.org/officeDocument/2006/relationships/image" Target="../media/image8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6.bin"/><Relationship Id="rId20" Type="http://schemas.openxmlformats.org/officeDocument/2006/relationships/oleObject" Target="../embeddings/oleObject98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82.wmf"/><Relationship Id="rId5" Type="http://schemas.openxmlformats.org/officeDocument/2006/relationships/image" Target="../media/image85.wmf"/><Relationship Id="rId15" Type="http://schemas.openxmlformats.org/officeDocument/2006/relationships/image" Target="../media/image84.wmf"/><Relationship Id="rId23" Type="http://schemas.openxmlformats.org/officeDocument/2006/relationships/image" Target="../media/image90.wmf"/><Relationship Id="rId10" Type="http://schemas.openxmlformats.org/officeDocument/2006/relationships/oleObject" Target="../embeddings/oleObject93.bin"/><Relationship Id="rId19" Type="http://schemas.openxmlformats.org/officeDocument/2006/relationships/image" Target="../media/image88.wmf"/><Relationship Id="rId4" Type="http://schemas.openxmlformats.org/officeDocument/2006/relationships/oleObject" Target="../embeddings/oleObject90.bin"/><Relationship Id="rId9" Type="http://schemas.openxmlformats.org/officeDocument/2006/relationships/image" Target="../media/image86.wmf"/><Relationship Id="rId14" Type="http://schemas.openxmlformats.org/officeDocument/2006/relationships/oleObject" Target="../embeddings/oleObject95.bin"/><Relationship Id="rId22" Type="http://schemas.openxmlformats.org/officeDocument/2006/relationships/oleObject" Target="../embeddings/oleObject9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5.jpeg"/><Relationship Id="rId5" Type="http://schemas.openxmlformats.org/officeDocument/2006/relationships/image" Target="../media/image91.wmf"/><Relationship Id="rId10" Type="http://schemas.openxmlformats.org/officeDocument/2006/relationships/image" Target="../media/image93.wmf"/><Relationship Id="rId4" Type="http://schemas.openxmlformats.org/officeDocument/2006/relationships/oleObject" Target="../embeddings/oleObject100.bin"/><Relationship Id="rId9" Type="http://schemas.openxmlformats.org/officeDocument/2006/relationships/oleObject" Target="../embeddings/oleObject10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4.bin"/><Relationship Id="rId5" Type="http://schemas.openxmlformats.org/officeDocument/2006/relationships/image" Target="../media/image94.wmf"/><Relationship Id="rId4" Type="http://schemas.openxmlformats.org/officeDocument/2006/relationships/oleObject" Target="../embeddings/oleObject10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110.bin"/><Relationship Id="rId18" Type="http://schemas.openxmlformats.org/officeDocument/2006/relationships/image" Target="../media/image101.wmf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80.wmf"/><Relationship Id="rId17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0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7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5" Type="http://schemas.openxmlformats.org/officeDocument/2006/relationships/oleObject" Target="../embeddings/oleObject111.bin"/><Relationship Id="rId10" Type="http://schemas.openxmlformats.org/officeDocument/2006/relationships/image" Target="../media/image98.wmf"/><Relationship Id="rId4" Type="http://schemas.openxmlformats.org/officeDocument/2006/relationships/image" Target="../media/image96.w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9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118.bin"/><Relationship Id="rId18" Type="http://schemas.openxmlformats.org/officeDocument/2006/relationships/oleObject" Target="../embeddings/oleObject121.bin"/><Relationship Id="rId3" Type="http://schemas.openxmlformats.org/officeDocument/2006/relationships/oleObject" Target="../embeddings/oleObject113.bin"/><Relationship Id="rId21" Type="http://schemas.openxmlformats.org/officeDocument/2006/relationships/image" Target="../media/image110.wmf"/><Relationship Id="rId7" Type="http://schemas.openxmlformats.org/officeDocument/2006/relationships/oleObject" Target="../embeddings/oleObject115.bin"/><Relationship Id="rId12" Type="http://schemas.openxmlformats.org/officeDocument/2006/relationships/image" Target="../media/image106.wmf"/><Relationship Id="rId17" Type="http://schemas.openxmlformats.org/officeDocument/2006/relationships/image" Target="../media/image108.wmf"/><Relationship Id="rId25" Type="http://schemas.openxmlformats.org/officeDocument/2006/relationships/image" Target="../media/image11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0.bin"/><Relationship Id="rId20" Type="http://schemas.openxmlformats.org/officeDocument/2006/relationships/oleObject" Target="../embeddings/oleObject122.bin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17.bin"/><Relationship Id="rId24" Type="http://schemas.openxmlformats.org/officeDocument/2006/relationships/oleObject" Target="../embeddings/oleObject124.bin"/><Relationship Id="rId5" Type="http://schemas.openxmlformats.org/officeDocument/2006/relationships/oleObject" Target="../embeddings/oleObject114.bin"/><Relationship Id="rId15" Type="http://schemas.openxmlformats.org/officeDocument/2006/relationships/oleObject" Target="../embeddings/oleObject119.bin"/><Relationship Id="rId23" Type="http://schemas.openxmlformats.org/officeDocument/2006/relationships/image" Target="../media/image111.wmf"/><Relationship Id="rId10" Type="http://schemas.openxmlformats.org/officeDocument/2006/relationships/image" Target="../media/image105.wmf"/><Relationship Id="rId19" Type="http://schemas.openxmlformats.org/officeDocument/2006/relationships/image" Target="../media/image109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116.bin"/><Relationship Id="rId14" Type="http://schemas.openxmlformats.org/officeDocument/2006/relationships/image" Target="../media/image107.wmf"/><Relationship Id="rId22" Type="http://schemas.openxmlformats.org/officeDocument/2006/relationships/oleObject" Target="../embeddings/oleObject12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26.bin"/><Relationship Id="rId4" Type="http://schemas.openxmlformats.org/officeDocument/2006/relationships/image" Target="../media/image11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image" Target="../media/image120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17.wmf"/><Relationship Id="rId12" Type="http://schemas.openxmlformats.org/officeDocument/2006/relationships/oleObject" Target="../embeddings/oleObject1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29.bin"/><Relationship Id="rId11" Type="http://schemas.openxmlformats.org/officeDocument/2006/relationships/image" Target="../media/image119.wmf"/><Relationship Id="rId5" Type="http://schemas.openxmlformats.org/officeDocument/2006/relationships/image" Target="../media/image116.wmf"/><Relationship Id="rId10" Type="http://schemas.openxmlformats.org/officeDocument/2006/relationships/oleObject" Target="../embeddings/oleObject131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18.wmf"/><Relationship Id="rId1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5.bin"/><Relationship Id="rId13" Type="http://schemas.openxmlformats.org/officeDocument/2006/relationships/image" Target="../media/image125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34.bin"/><Relationship Id="rId11" Type="http://schemas.openxmlformats.org/officeDocument/2006/relationships/image" Target="../media/image124.wmf"/><Relationship Id="rId5" Type="http://schemas.openxmlformats.org/officeDocument/2006/relationships/image" Target="../media/image121.wmf"/><Relationship Id="rId10" Type="http://schemas.openxmlformats.org/officeDocument/2006/relationships/oleObject" Target="../embeddings/oleObject136.bin"/><Relationship Id="rId4" Type="http://schemas.openxmlformats.org/officeDocument/2006/relationships/oleObject" Target="../embeddings/oleObject133.bin"/><Relationship Id="rId9" Type="http://schemas.openxmlformats.org/officeDocument/2006/relationships/image" Target="../media/image123.wmf"/><Relationship Id="rId1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39.bin"/><Relationship Id="rId12" Type="http://schemas.openxmlformats.org/officeDocument/2006/relationships/image" Target="../media/image1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6.wmf"/><Relationship Id="rId11" Type="http://schemas.openxmlformats.org/officeDocument/2006/relationships/oleObject" Target="../embeddings/oleObject141.bin"/><Relationship Id="rId5" Type="http://schemas.openxmlformats.org/officeDocument/2006/relationships/oleObject" Target="../embeddings/oleObject138.bin"/><Relationship Id="rId10" Type="http://schemas.openxmlformats.org/officeDocument/2006/relationships/image" Target="../media/image128.wmf"/><Relationship Id="rId4" Type="http://schemas.openxmlformats.org/officeDocument/2006/relationships/image" Target="../media/image45.jpeg"/><Relationship Id="rId9" Type="http://schemas.openxmlformats.org/officeDocument/2006/relationships/oleObject" Target="../embeddings/oleObject140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4.bin"/><Relationship Id="rId13" Type="http://schemas.openxmlformats.org/officeDocument/2006/relationships/image" Target="../media/image134.wmf"/><Relationship Id="rId18" Type="http://schemas.openxmlformats.org/officeDocument/2006/relationships/oleObject" Target="../embeddings/oleObject149.bin"/><Relationship Id="rId3" Type="http://schemas.openxmlformats.org/officeDocument/2006/relationships/notesSlide" Target="../notesSlides/notesSlide19.xml"/><Relationship Id="rId21" Type="http://schemas.openxmlformats.org/officeDocument/2006/relationships/image" Target="../media/image138.wmf"/><Relationship Id="rId7" Type="http://schemas.openxmlformats.org/officeDocument/2006/relationships/image" Target="../media/image131.wmf"/><Relationship Id="rId12" Type="http://schemas.openxmlformats.org/officeDocument/2006/relationships/oleObject" Target="../embeddings/oleObject146.bin"/><Relationship Id="rId17" Type="http://schemas.openxmlformats.org/officeDocument/2006/relationships/image" Target="../media/image1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8.bin"/><Relationship Id="rId20" Type="http://schemas.openxmlformats.org/officeDocument/2006/relationships/oleObject" Target="../embeddings/oleObject150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43.bin"/><Relationship Id="rId11" Type="http://schemas.openxmlformats.org/officeDocument/2006/relationships/image" Target="../media/image133.wmf"/><Relationship Id="rId5" Type="http://schemas.openxmlformats.org/officeDocument/2006/relationships/image" Target="../media/image130.wmf"/><Relationship Id="rId15" Type="http://schemas.openxmlformats.org/officeDocument/2006/relationships/image" Target="../media/image135.wmf"/><Relationship Id="rId10" Type="http://schemas.openxmlformats.org/officeDocument/2006/relationships/oleObject" Target="../embeddings/oleObject145.bin"/><Relationship Id="rId19" Type="http://schemas.openxmlformats.org/officeDocument/2006/relationships/image" Target="../media/image137.wmf"/><Relationship Id="rId4" Type="http://schemas.openxmlformats.org/officeDocument/2006/relationships/oleObject" Target="../embeddings/oleObject142.bin"/><Relationship Id="rId9" Type="http://schemas.openxmlformats.org/officeDocument/2006/relationships/image" Target="../media/image132.wmf"/><Relationship Id="rId14" Type="http://schemas.openxmlformats.org/officeDocument/2006/relationships/oleObject" Target="../embeddings/oleObject147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oleObject" Target="../embeddings/oleObject151.bin"/><Relationship Id="rId7" Type="http://schemas.openxmlformats.org/officeDocument/2006/relationships/image" Target="../media/image14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52.bin"/><Relationship Id="rId5" Type="http://schemas.openxmlformats.org/officeDocument/2006/relationships/image" Target="../media/image141.png"/><Relationship Id="rId4" Type="http://schemas.openxmlformats.org/officeDocument/2006/relationships/image" Target="../media/image139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3" Type="http://schemas.openxmlformats.org/officeDocument/2006/relationships/oleObject" Target="../embeddings/oleObject153.bin"/><Relationship Id="rId7" Type="http://schemas.openxmlformats.org/officeDocument/2006/relationships/oleObject" Target="../embeddings/oleObject15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42.wmf"/><Relationship Id="rId5" Type="http://schemas.openxmlformats.org/officeDocument/2006/relationships/oleObject" Target="../embeddings/oleObject154.bin"/><Relationship Id="rId4" Type="http://schemas.openxmlformats.org/officeDocument/2006/relationships/image" Target="../media/image13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wmf"/><Relationship Id="rId3" Type="http://schemas.openxmlformats.org/officeDocument/2006/relationships/oleObject" Target="../embeddings/oleObject156.bin"/><Relationship Id="rId7" Type="http://schemas.openxmlformats.org/officeDocument/2006/relationships/oleObject" Target="../embeddings/oleObject158.bin"/><Relationship Id="rId12" Type="http://schemas.openxmlformats.org/officeDocument/2006/relationships/image" Target="../media/image14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45.wmf"/><Relationship Id="rId11" Type="http://schemas.openxmlformats.org/officeDocument/2006/relationships/oleObject" Target="../embeddings/oleObject160.bin"/><Relationship Id="rId5" Type="http://schemas.openxmlformats.org/officeDocument/2006/relationships/oleObject" Target="../embeddings/oleObject157.bin"/><Relationship Id="rId10" Type="http://schemas.openxmlformats.org/officeDocument/2006/relationships/image" Target="../media/image147.wmf"/><Relationship Id="rId4" Type="http://schemas.openxmlformats.org/officeDocument/2006/relationships/image" Target="../media/image144.wmf"/><Relationship Id="rId9" Type="http://schemas.openxmlformats.org/officeDocument/2006/relationships/oleObject" Target="../embeddings/oleObject159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3.bin"/><Relationship Id="rId13" Type="http://schemas.openxmlformats.org/officeDocument/2006/relationships/image" Target="../media/image152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50.wmf"/><Relationship Id="rId12" Type="http://schemas.openxmlformats.org/officeDocument/2006/relationships/oleObject" Target="../embeddings/oleObject165.bin"/><Relationship Id="rId17" Type="http://schemas.openxmlformats.org/officeDocument/2006/relationships/image" Target="../media/image15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67.bin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62.bin"/><Relationship Id="rId11" Type="http://schemas.openxmlformats.org/officeDocument/2006/relationships/image" Target="../media/image144.wmf"/><Relationship Id="rId5" Type="http://schemas.openxmlformats.org/officeDocument/2006/relationships/image" Target="../media/image149.wmf"/><Relationship Id="rId15" Type="http://schemas.openxmlformats.org/officeDocument/2006/relationships/image" Target="../media/image153.wmf"/><Relationship Id="rId10" Type="http://schemas.openxmlformats.org/officeDocument/2006/relationships/oleObject" Target="../embeddings/oleObject164.bin"/><Relationship Id="rId4" Type="http://schemas.openxmlformats.org/officeDocument/2006/relationships/oleObject" Target="../embeddings/oleObject161.bin"/><Relationship Id="rId9" Type="http://schemas.openxmlformats.org/officeDocument/2006/relationships/image" Target="../media/image151.wmf"/><Relationship Id="rId14" Type="http://schemas.openxmlformats.org/officeDocument/2006/relationships/oleObject" Target="../embeddings/oleObject166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wmf"/><Relationship Id="rId13" Type="http://schemas.openxmlformats.org/officeDocument/2006/relationships/oleObject" Target="../embeddings/oleObject172.bin"/><Relationship Id="rId18" Type="http://schemas.openxmlformats.org/officeDocument/2006/relationships/image" Target="../media/image161.wmf"/><Relationship Id="rId26" Type="http://schemas.openxmlformats.org/officeDocument/2006/relationships/image" Target="../media/image165.wmf"/><Relationship Id="rId3" Type="http://schemas.openxmlformats.org/officeDocument/2006/relationships/notesSlide" Target="../notesSlides/notesSlide22.xml"/><Relationship Id="rId21" Type="http://schemas.openxmlformats.org/officeDocument/2006/relationships/oleObject" Target="../embeddings/oleObject176.bin"/><Relationship Id="rId7" Type="http://schemas.openxmlformats.org/officeDocument/2006/relationships/oleObject" Target="../embeddings/oleObject169.bin"/><Relationship Id="rId12" Type="http://schemas.openxmlformats.org/officeDocument/2006/relationships/image" Target="../media/image158.wmf"/><Relationship Id="rId17" Type="http://schemas.openxmlformats.org/officeDocument/2006/relationships/oleObject" Target="../embeddings/oleObject174.bin"/><Relationship Id="rId25" Type="http://schemas.openxmlformats.org/officeDocument/2006/relationships/oleObject" Target="../embeddings/oleObject17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60.wmf"/><Relationship Id="rId20" Type="http://schemas.openxmlformats.org/officeDocument/2006/relationships/image" Target="../media/image162.wmf"/><Relationship Id="rId29" Type="http://schemas.openxmlformats.org/officeDocument/2006/relationships/oleObject" Target="../embeddings/oleObject180.bin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69.png"/><Relationship Id="rId11" Type="http://schemas.openxmlformats.org/officeDocument/2006/relationships/oleObject" Target="../embeddings/oleObject171.bin"/><Relationship Id="rId24" Type="http://schemas.openxmlformats.org/officeDocument/2006/relationships/image" Target="../media/image164.wmf"/><Relationship Id="rId32" Type="http://schemas.openxmlformats.org/officeDocument/2006/relationships/image" Target="../media/image168.wmf"/><Relationship Id="rId5" Type="http://schemas.openxmlformats.org/officeDocument/2006/relationships/image" Target="../media/image155.wmf"/><Relationship Id="rId15" Type="http://schemas.openxmlformats.org/officeDocument/2006/relationships/oleObject" Target="../embeddings/oleObject173.bin"/><Relationship Id="rId23" Type="http://schemas.openxmlformats.org/officeDocument/2006/relationships/oleObject" Target="../embeddings/oleObject177.bin"/><Relationship Id="rId28" Type="http://schemas.openxmlformats.org/officeDocument/2006/relationships/image" Target="../media/image166.wmf"/><Relationship Id="rId10" Type="http://schemas.openxmlformats.org/officeDocument/2006/relationships/image" Target="../media/image157.wmf"/><Relationship Id="rId19" Type="http://schemas.openxmlformats.org/officeDocument/2006/relationships/oleObject" Target="../embeddings/oleObject175.bin"/><Relationship Id="rId31" Type="http://schemas.openxmlformats.org/officeDocument/2006/relationships/oleObject" Target="../embeddings/oleObject181.bin"/><Relationship Id="rId4" Type="http://schemas.openxmlformats.org/officeDocument/2006/relationships/oleObject" Target="../embeddings/oleObject168.bin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159.wmf"/><Relationship Id="rId22" Type="http://schemas.openxmlformats.org/officeDocument/2006/relationships/image" Target="../media/image163.wmf"/><Relationship Id="rId27" Type="http://schemas.openxmlformats.org/officeDocument/2006/relationships/oleObject" Target="../embeddings/oleObject179.bin"/><Relationship Id="rId30" Type="http://schemas.openxmlformats.org/officeDocument/2006/relationships/image" Target="../media/image167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13" Type="http://schemas.openxmlformats.org/officeDocument/2006/relationships/oleObject" Target="../embeddings/oleObject186.bin"/><Relationship Id="rId18" Type="http://schemas.openxmlformats.org/officeDocument/2006/relationships/image" Target="../media/image175.wmf"/><Relationship Id="rId26" Type="http://schemas.openxmlformats.org/officeDocument/2006/relationships/image" Target="../media/image178.wmf"/><Relationship Id="rId3" Type="http://schemas.openxmlformats.org/officeDocument/2006/relationships/notesSlide" Target="../notesSlides/notesSlide23.xml"/><Relationship Id="rId21" Type="http://schemas.openxmlformats.org/officeDocument/2006/relationships/oleObject" Target="../embeddings/oleObject190.bin"/><Relationship Id="rId7" Type="http://schemas.openxmlformats.org/officeDocument/2006/relationships/oleObject" Target="../embeddings/oleObject183.bin"/><Relationship Id="rId12" Type="http://schemas.openxmlformats.org/officeDocument/2006/relationships/image" Target="../media/image173.wmf"/><Relationship Id="rId17" Type="http://schemas.openxmlformats.org/officeDocument/2006/relationships/oleObject" Target="../embeddings/oleObject188.bin"/><Relationship Id="rId25" Type="http://schemas.openxmlformats.org/officeDocument/2006/relationships/oleObject" Target="../embeddings/oleObject19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74.wmf"/><Relationship Id="rId20" Type="http://schemas.openxmlformats.org/officeDocument/2006/relationships/image" Target="../media/image176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70.wmf"/><Relationship Id="rId11" Type="http://schemas.openxmlformats.org/officeDocument/2006/relationships/oleObject" Target="../embeddings/oleObject185.bin"/><Relationship Id="rId24" Type="http://schemas.openxmlformats.org/officeDocument/2006/relationships/image" Target="../media/image177.wmf"/><Relationship Id="rId5" Type="http://schemas.openxmlformats.org/officeDocument/2006/relationships/oleObject" Target="../embeddings/oleObject182.bin"/><Relationship Id="rId15" Type="http://schemas.openxmlformats.org/officeDocument/2006/relationships/oleObject" Target="../embeddings/oleObject187.bin"/><Relationship Id="rId23" Type="http://schemas.openxmlformats.org/officeDocument/2006/relationships/oleObject" Target="../embeddings/oleObject191.bin"/><Relationship Id="rId10" Type="http://schemas.openxmlformats.org/officeDocument/2006/relationships/image" Target="../media/image172.wmf"/><Relationship Id="rId19" Type="http://schemas.openxmlformats.org/officeDocument/2006/relationships/oleObject" Target="../embeddings/oleObject189.bin"/><Relationship Id="rId4" Type="http://schemas.openxmlformats.org/officeDocument/2006/relationships/image" Target="../media/image179.png"/><Relationship Id="rId9" Type="http://schemas.openxmlformats.org/officeDocument/2006/relationships/oleObject" Target="../embeddings/oleObject184.bin"/><Relationship Id="rId14" Type="http://schemas.openxmlformats.org/officeDocument/2006/relationships/image" Target="../media/image162.wmf"/><Relationship Id="rId22" Type="http://schemas.openxmlformats.org/officeDocument/2006/relationships/image" Target="../media/image167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5.bin"/><Relationship Id="rId13" Type="http://schemas.openxmlformats.org/officeDocument/2006/relationships/oleObject" Target="../embeddings/oleObject198.bin"/><Relationship Id="rId18" Type="http://schemas.openxmlformats.org/officeDocument/2006/relationships/image" Target="../media/image185.wmf"/><Relationship Id="rId3" Type="http://schemas.openxmlformats.org/officeDocument/2006/relationships/oleObject" Target="../embeddings/oleObject193.bin"/><Relationship Id="rId21" Type="http://schemas.openxmlformats.org/officeDocument/2006/relationships/oleObject" Target="../embeddings/oleObject202.bin"/><Relationship Id="rId7" Type="http://schemas.openxmlformats.org/officeDocument/2006/relationships/image" Target="../media/image162.wmf"/><Relationship Id="rId12" Type="http://schemas.openxmlformats.org/officeDocument/2006/relationships/image" Target="../media/image182.wmf"/><Relationship Id="rId17" Type="http://schemas.openxmlformats.org/officeDocument/2006/relationships/oleObject" Target="../embeddings/oleObject200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84.wmf"/><Relationship Id="rId20" Type="http://schemas.openxmlformats.org/officeDocument/2006/relationships/image" Target="../media/image186.wmf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94.bin"/><Relationship Id="rId11" Type="http://schemas.openxmlformats.org/officeDocument/2006/relationships/oleObject" Target="../embeddings/oleObject197.bin"/><Relationship Id="rId5" Type="http://schemas.openxmlformats.org/officeDocument/2006/relationships/image" Target="../media/image179.png"/><Relationship Id="rId15" Type="http://schemas.openxmlformats.org/officeDocument/2006/relationships/oleObject" Target="../embeddings/oleObject199.bin"/><Relationship Id="rId10" Type="http://schemas.openxmlformats.org/officeDocument/2006/relationships/image" Target="../media/image181.wmf"/><Relationship Id="rId19" Type="http://schemas.openxmlformats.org/officeDocument/2006/relationships/oleObject" Target="../embeddings/oleObject201.bin"/><Relationship Id="rId4" Type="http://schemas.openxmlformats.org/officeDocument/2006/relationships/image" Target="../media/image180.wmf"/><Relationship Id="rId9" Type="http://schemas.openxmlformats.org/officeDocument/2006/relationships/oleObject" Target="../embeddings/oleObject196.bin"/><Relationship Id="rId14" Type="http://schemas.openxmlformats.org/officeDocument/2006/relationships/image" Target="../media/image183.wmf"/><Relationship Id="rId22" Type="http://schemas.openxmlformats.org/officeDocument/2006/relationships/image" Target="../media/image17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178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6.bin"/><Relationship Id="rId13" Type="http://schemas.openxmlformats.org/officeDocument/2006/relationships/image" Target="../media/image191.wmf"/><Relationship Id="rId18" Type="http://schemas.openxmlformats.org/officeDocument/2006/relationships/oleObject" Target="../embeddings/oleObject211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88.wmf"/><Relationship Id="rId12" Type="http://schemas.openxmlformats.org/officeDocument/2006/relationships/oleObject" Target="../embeddings/oleObject208.bin"/><Relationship Id="rId17" Type="http://schemas.openxmlformats.org/officeDocument/2006/relationships/image" Target="../media/image19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10.bin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205.bin"/><Relationship Id="rId11" Type="http://schemas.openxmlformats.org/officeDocument/2006/relationships/image" Target="../media/image190.wmf"/><Relationship Id="rId5" Type="http://schemas.openxmlformats.org/officeDocument/2006/relationships/image" Target="../media/image187.wmf"/><Relationship Id="rId15" Type="http://schemas.openxmlformats.org/officeDocument/2006/relationships/image" Target="../media/image192.wmf"/><Relationship Id="rId10" Type="http://schemas.openxmlformats.org/officeDocument/2006/relationships/oleObject" Target="../embeddings/oleObject207.bin"/><Relationship Id="rId19" Type="http://schemas.openxmlformats.org/officeDocument/2006/relationships/image" Target="../media/image165.wmf"/><Relationship Id="rId4" Type="http://schemas.openxmlformats.org/officeDocument/2006/relationships/oleObject" Target="../embeddings/oleObject204.bin"/><Relationship Id="rId9" Type="http://schemas.openxmlformats.org/officeDocument/2006/relationships/image" Target="../media/image189.wmf"/><Relationship Id="rId14" Type="http://schemas.openxmlformats.org/officeDocument/2006/relationships/oleObject" Target="../embeddings/oleObject209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95.png"/><Relationship Id="rId7" Type="http://schemas.openxmlformats.org/officeDocument/2006/relationships/image" Target="../media/image14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213.bin"/><Relationship Id="rId5" Type="http://schemas.openxmlformats.org/officeDocument/2006/relationships/image" Target="../media/image194.wmf"/><Relationship Id="rId4" Type="http://schemas.openxmlformats.org/officeDocument/2006/relationships/oleObject" Target="../embeddings/oleObject212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wmf"/><Relationship Id="rId3" Type="http://schemas.openxmlformats.org/officeDocument/2006/relationships/oleObject" Target="../embeddings/oleObject214.bin"/><Relationship Id="rId7" Type="http://schemas.openxmlformats.org/officeDocument/2006/relationships/oleObject" Target="../embeddings/oleObject2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97.wmf"/><Relationship Id="rId5" Type="http://schemas.openxmlformats.org/officeDocument/2006/relationships/oleObject" Target="../embeddings/oleObject215.bin"/><Relationship Id="rId10" Type="http://schemas.openxmlformats.org/officeDocument/2006/relationships/image" Target="../media/image1950.png"/><Relationship Id="rId4" Type="http://schemas.openxmlformats.org/officeDocument/2006/relationships/image" Target="../media/image196.wmf"/><Relationship Id="rId9" Type="http://schemas.openxmlformats.org/officeDocument/2006/relationships/image" Target="../media/image19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11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9.bin"/><Relationship Id="rId13" Type="http://schemas.openxmlformats.org/officeDocument/2006/relationships/image" Target="../media/image199.wmf"/><Relationship Id="rId18" Type="http://schemas.openxmlformats.org/officeDocument/2006/relationships/oleObject" Target="../embeddings/oleObject224.bin"/><Relationship Id="rId3" Type="http://schemas.openxmlformats.org/officeDocument/2006/relationships/oleObject" Target="../embeddings/oleObject217.bin"/><Relationship Id="rId21" Type="http://schemas.openxmlformats.org/officeDocument/2006/relationships/image" Target="../media/image164.wmf"/><Relationship Id="rId7" Type="http://schemas.openxmlformats.org/officeDocument/2006/relationships/image" Target="../media/image157.wmf"/><Relationship Id="rId12" Type="http://schemas.openxmlformats.org/officeDocument/2006/relationships/oleObject" Target="../embeddings/oleObject221.bin"/><Relationship Id="rId17" Type="http://schemas.openxmlformats.org/officeDocument/2006/relationships/image" Target="../media/image162.wmf"/><Relationship Id="rId25" Type="http://schemas.openxmlformats.org/officeDocument/2006/relationships/image" Target="../media/image167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23.bin"/><Relationship Id="rId20" Type="http://schemas.openxmlformats.org/officeDocument/2006/relationships/oleObject" Target="../embeddings/oleObject225.bin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218.bin"/><Relationship Id="rId11" Type="http://schemas.openxmlformats.org/officeDocument/2006/relationships/image" Target="../media/image159.wmf"/><Relationship Id="rId24" Type="http://schemas.openxmlformats.org/officeDocument/2006/relationships/oleObject" Target="../embeddings/oleObject227.bin"/><Relationship Id="rId5" Type="http://schemas.openxmlformats.org/officeDocument/2006/relationships/image" Target="../media/image200.png"/><Relationship Id="rId15" Type="http://schemas.openxmlformats.org/officeDocument/2006/relationships/image" Target="../media/image161.wmf"/><Relationship Id="rId23" Type="http://schemas.openxmlformats.org/officeDocument/2006/relationships/image" Target="../media/image185.wmf"/><Relationship Id="rId10" Type="http://schemas.openxmlformats.org/officeDocument/2006/relationships/oleObject" Target="../embeddings/oleObject220.bin"/><Relationship Id="rId19" Type="http://schemas.openxmlformats.org/officeDocument/2006/relationships/image" Target="../media/image163.wmf"/><Relationship Id="rId4" Type="http://schemas.openxmlformats.org/officeDocument/2006/relationships/image" Target="../media/image198.wmf"/><Relationship Id="rId9" Type="http://schemas.openxmlformats.org/officeDocument/2006/relationships/image" Target="../media/image158.wmf"/><Relationship Id="rId14" Type="http://schemas.openxmlformats.org/officeDocument/2006/relationships/oleObject" Target="../embeddings/oleObject222.bin"/><Relationship Id="rId22" Type="http://schemas.openxmlformats.org/officeDocument/2006/relationships/oleObject" Target="../embeddings/oleObject226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8.bin"/><Relationship Id="rId13" Type="http://schemas.openxmlformats.org/officeDocument/2006/relationships/image" Target="../media/image159.wmf"/><Relationship Id="rId18" Type="http://schemas.openxmlformats.org/officeDocument/2006/relationships/oleObject" Target="../embeddings/oleObject233.bin"/><Relationship Id="rId3" Type="http://schemas.openxmlformats.org/officeDocument/2006/relationships/image" Target="../media/image202.png"/><Relationship Id="rId21" Type="http://schemas.openxmlformats.org/officeDocument/2006/relationships/image" Target="../media/image163.wmf"/><Relationship Id="rId7" Type="http://schemas.openxmlformats.org/officeDocument/2006/relationships/image" Target="../media/image206.png"/><Relationship Id="rId12" Type="http://schemas.openxmlformats.org/officeDocument/2006/relationships/oleObject" Target="../embeddings/oleObject230.bin"/><Relationship Id="rId17" Type="http://schemas.openxmlformats.org/officeDocument/2006/relationships/image" Target="../media/image16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32.bin"/><Relationship Id="rId20" Type="http://schemas.openxmlformats.org/officeDocument/2006/relationships/oleObject" Target="../embeddings/oleObject234.bin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05.png"/><Relationship Id="rId11" Type="http://schemas.openxmlformats.org/officeDocument/2006/relationships/image" Target="../media/image158.wmf"/><Relationship Id="rId5" Type="http://schemas.openxmlformats.org/officeDocument/2006/relationships/image" Target="../media/image204.png"/><Relationship Id="rId15" Type="http://schemas.openxmlformats.org/officeDocument/2006/relationships/image" Target="../media/image201.wmf"/><Relationship Id="rId23" Type="http://schemas.openxmlformats.org/officeDocument/2006/relationships/image" Target="../media/image164.wmf"/><Relationship Id="rId10" Type="http://schemas.openxmlformats.org/officeDocument/2006/relationships/oleObject" Target="../embeddings/oleObject229.bin"/><Relationship Id="rId19" Type="http://schemas.openxmlformats.org/officeDocument/2006/relationships/image" Target="../media/image162.wmf"/><Relationship Id="rId4" Type="http://schemas.openxmlformats.org/officeDocument/2006/relationships/image" Target="../media/image203.png"/><Relationship Id="rId9" Type="http://schemas.openxmlformats.org/officeDocument/2006/relationships/image" Target="../media/image157.wmf"/><Relationship Id="rId14" Type="http://schemas.openxmlformats.org/officeDocument/2006/relationships/oleObject" Target="../embeddings/oleObject231.bin"/><Relationship Id="rId22" Type="http://schemas.openxmlformats.org/officeDocument/2006/relationships/oleObject" Target="../embeddings/oleObject235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6.bin"/><Relationship Id="rId13" Type="http://schemas.openxmlformats.org/officeDocument/2006/relationships/image" Target="../media/image159.wmf"/><Relationship Id="rId18" Type="http://schemas.openxmlformats.org/officeDocument/2006/relationships/oleObject" Target="../embeddings/oleObject241.bin"/><Relationship Id="rId3" Type="http://schemas.openxmlformats.org/officeDocument/2006/relationships/image" Target="../media/image207.png"/><Relationship Id="rId21" Type="http://schemas.openxmlformats.org/officeDocument/2006/relationships/image" Target="../media/image163.wmf"/><Relationship Id="rId7" Type="http://schemas.openxmlformats.org/officeDocument/2006/relationships/image" Target="../media/image211.png"/><Relationship Id="rId12" Type="http://schemas.openxmlformats.org/officeDocument/2006/relationships/oleObject" Target="../embeddings/oleObject238.bin"/><Relationship Id="rId17" Type="http://schemas.openxmlformats.org/officeDocument/2006/relationships/image" Target="../media/image16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40.bin"/><Relationship Id="rId20" Type="http://schemas.openxmlformats.org/officeDocument/2006/relationships/oleObject" Target="../embeddings/oleObject242.bin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10.png"/><Relationship Id="rId11" Type="http://schemas.openxmlformats.org/officeDocument/2006/relationships/image" Target="../media/image158.wmf"/><Relationship Id="rId5" Type="http://schemas.openxmlformats.org/officeDocument/2006/relationships/image" Target="../media/image209.png"/><Relationship Id="rId15" Type="http://schemas.openxmlformats.org/officeDocument/2006/relationships/image" Target="../media/image201.wmf"/><Relationship Id="rId23" Type="http://schemas.openxmlformats.org/officeDocument/2006/relationships/image" Target="../media/image164.wmf"/><Relationship Id="rId10" Type="http://schemas.openxmlformats.org/officeDocument/2006/relationships/oleObject" Target="../embeddings/oleObject237.bin"/><Relationship Id="rId19" Type="http://schemas.openxmlformats.org/officeDocument/2006/relationships/image" Target="../media/image162.wmf"/><Relationship Id="rId4" Type="http://schemas.openxmlformats.org/officeDocument/2006/relationships/image" Target="../media/image208.png"/><Relationship Id="rId9" Type="http://schemas.openxmlformats.org/officeDocument/2006/relationships/image" Target="../media/image157.wmf"/><Relationship Id="rId14" Type="http://schemas.openxmlformats.org/officeDocument/2006/relationships/oleObject" Target="../embeddings/oleObject239.bin"/><Relationship Id="rId22" Type="http://schemas.openxmlformats.org/officeDocument/2006/relationships/oleObject" Target="../embeddings/oleObject24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6.wmf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1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9.wmf"/><Relationship Id="rId5" Type="http://schemas.openxmlformats.org/officeDocument/2006/relationships/image" Target="../media/image13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18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25.wmf"/><Relationship Id="rId26" Type="http://schemas.openxmlformats.org/officeDocument/2006/relationships/image" Target="../media/image29.wmf"/><Relationship Id="rId3" Type="http://schemas.openxmlformats.org/officeDocument/2006/relationships/oleObject" Target="../embeddings/oleObject22.bin"/><Relationship Id="rId21" Type="http://schemas.openxmlformats.org/officeDocument/2006/relationships/oleObject" Target="../embeddings/oleObject31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9.bin"/><Relationship Id="rId25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6.bin"/><Relationship Id="rId24" Type="http://schemas.openxmlformats.org/officeDocument/2006/relationships/image" Target="../media/image28.wmf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23" Type="http://schemas.openxmlformats.org/officeDocument/2006/relationships/oleObject" Target="../embeddings/oleObject32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30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3.wmf"/><Relationship Id="rId22" Type="http://schemas.openxmlformats.org/officeDocument/2006/relationships/image" Target="../media/image2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3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36.wmf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395536" y="1196752"/>
            <a:ext cx="7704465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Delta </a:t>
            </a:r>
            <a:r>
              <a:rPr lang="pl-PL" sz="2000" b="1" dirty="0" err="1" smtClean="0">
                <a:latin typeface="Arial" panose="020B0604020202020204" pitchFamily="34" charset="0"/>
              </a:rPr>
              <a:t>Diraca</a:t>
            </a:r>
            <a:r>
              <a:rPr lang="pl-PL" sz="2000" b="1" dirty="0" smtClean="0">
                <a:latin typeface="Arial" panose="020B0604020202020204" pitchFamily="34" charset="0"/>
              </a:rPr>
              <a:t> – właściwość próbkująca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Inne właściwości delty Diraca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Transformaty Fouriera z deltą Diraca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Delta </a:t>
            </a:r>
            <a:r>
              <a:rPr lang="pl-PL" sz="2000" b="1" dirty="0" err="1" smtClean="0">
                <a:latin typeface="Arial" panose="020B0604020202020204" pitchFamily="34" charset="0"/>
              </a:rPr>
              <a:t>Diraca</a:t>
            </a:r>
            <a:r>
              <a:rPr lang="pl-PL" sz="2000" b="1" dirty="0" smtClean="0">
                <a:latin typeface="Arial" panose="020B0604020202020204" pitchFamily="34" charset="0"/>
              </a:rPr>
              <a:t> – transformaty Fouriera specjalne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Odpowiedź impulsowa filtru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Delta grzebieniowa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Delta grzebieniowa w próbkowaniu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Twierdzenie o próbkowaniu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Odtwarzanie sygnału z próbek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T </a:t>
            </a:r>
            <a:r>
              <a:rPr lang="pl-PL" sz="2000" b="1" dirty="0" err="1" smtClean="0">
                <a:latin typeface="Arial" panose="020B0604020202020204" pitchFamily="34" charset="0"/>
              </a:rPr>
              <a:t>ransmisja</a:t>
            </a:r>
            <a:r>
              <a:rPr lang="pl-PL" sz="2000" b="1" dirty="0" smtClean="0">
                <a:latin typeface="Arial" panose="020B0604020202020204" pitchFamily="34" charset="0"/>
              </a:rPr>
              <a:t> sygnałów </a:t>
            </a:r>
            <a:r>
              <a:rPr lang="pl-PL" sz="2000" b="1" dirty="0" err="1" smtClean="0">
                <a:latin typeface="Arial" panose="020B0604020202020204" pitchFamily="34" charset="0"/>
              </a:rPr>
              <a:t>spróbkowanych</a:t>
            </a:r>
            <a:r>
              <a:rPr lang="pl-PL" sz="2000" b="1" dirty="0" smtClean="0">
                <a:latin typeface="Arial" panose="020B0604020202020204" pitchFamily="34" charset="0"/>
              </a:rPr>
              <a:t> – paradoks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Time </a:t>
            </a:r>
            <a:r>
              <a:rPr lang="pl-PL" sz="2000" b="1" dirty="0" err="1" smtClean="0">
                <a:latin typeface="Arial" panose="020B0604020202020204" pitchFamily="34" charset="0"/>
              </a:rPr>
              <a:t>Division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Multiplex</a:t>
            </a:r>
            <a:endParaRPr lang="pl-PL" sz="2000" b="1" dirty="0" smtClean="0">
              <a:latin typeface="Arial" panose="020B0604020202020204" pitchFamily="34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Podsumowanie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5C6E9-0E42-418B-9650-0CE50F073E4C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251520" y="140355"/>
            <a:ext cx="55563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r>
              <a:rPr lang="pl-PL" sz="3200" b="1" dirty="0">
                <a:latin typeface="Arial" panose="020B0604020202020204" pitchFamily="34" charset="0"/>
              </a:rPr>
              <a:t>Próbkowanie sygnałów (04)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7416" name="Group 30"/>
          <p:cNvGrpSpPr>
            <a:grpSpLocks/>
          </p:cNvGrpSpPr>
          <p:nvPr/>
        </p:nvGrpSpPr>
        <p:grpSpPr bwMode="auto">
          <a:xfrm>
            <a:off x="785427" y="1400881"/>
            <a:ext cx="3309937" cy="2049463"/>
            <a:chOff x="1707" y="925"/>
            <a:chExt cx="2085" cy="1291"/>
          </a:xfrm>
        </p:grpSpPr>
        <p:sp>
          <p:nvSpPr>
            <p:cNvPr id="17418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1" name="Object 1"/>
            <p:cNvGraphicFramePr>
              <a:graphicFrameLocks noChangeAspect="1"/>
            </p:cNvGraphicFramePr>
            <p:nvPr/>
          </p:nvGraphicFramePr>
          <p:xfrm>
            <a:off x="3649" y="1582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26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9" y="1582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136710"/>
                </p:ext>
              </p:extLst>
            </p:nvPr>
          </p:nvGraphicFramePr>
          <p:xfrm>
            <a:off x="2625" y="1964"/>
            <a:ext cx="686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27" name="Równanie" r:id="rId6" imgW="622080" imgH="228600" progId="Equation.3">
                    <p:embed/>
                  </p:oleObj>
                </mc:Choice>
                <mc:Fallback>
                  <p:oleObj name="Równanie" r:id="rId6" imgW="62208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5" y="1964"/>
                          <a:ext cx="686" cy="25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0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727794"/>
                </p:ext>
              </p:extLst>
            </p:nvPr>
          </p:nvGraphicFramePr>
          <p:xfrm>
            <a:off x="1917" y="925"/>
            <a:ext cx="1652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28" name="Równanie" r:id="rId8" imgW="1498320" imgH="291960" progId="Equation.3">
                    <p:embed/>
                  </p:oleObj>
                </mc:Choice>
                <mc:Fallback>
                  <p:oleObj name="Równanie" r:id="rId8" imgW="149832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7" y="925"/>
                          <a:ext cx="1652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1675089" y="2655116"/>
            <a:ext cx="54768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" name="pole tekstowe 4"/>
          <p:cNvSpPr txBox="1"/>
          <p:nvPr/>
        </p:nvSpPr>
        <p:spPr>
          <a:xfrm>
            <a:off x="1762823" y="225981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/>
              <a:t>T</a:t>
            </a:r>
            <a:r>
              <a:rPr lang="pl-PL" sz="1800" baseline="-25000" dirty="0" smtClean="0"/>
              <a:t>0</a:t>
            </a:r>
            <a:endParaRPr lang="pl-PL" sz="1800" baseline="-25000" dirty="0"/>
          </a:p>
        </p:txBody>
      </p:sp>
      <p:grpSp>
        <p:nvGrpSpPr>
          <p:cNvPr id="6" name="Grupa 5"/>
          <p:cNvGrpSpPr/>
          <p:nvPr/>
        </p:nvGrpSpPr>
        <p:grpSpPr>
          <a:xfrm>
            <a:off x="1304667" y="4040555"/>
            <a:ext cx="6815075" cy="2127308"/>
            <a:chOff x="1304667" y="4024358"/>
            <a:chExt cx="6815075" cy="2127308"/>
          </a:xfrm>
        </p:grpSpPr>
        <p:grpSp>
          <p:nvGrpSpPr>
            <p:cNvPr id="3" name="Grupa 2"/>
            <p:cNvGrpSpPr/>
            <p:nvPr/>
          </p:nvGrpSpPr>
          <p:grpSpPr>
            <a:xfrm>
              <a:off x="1304667" y="4024358"/>
              <a:ext cx="6132000" cy="2060849"/>
              <a:chOff x="1304667" y="4024358"/>
              <a:chExt cx="6132000" cy="2060849"/>
            </a:xfrm>
          </p:grpSpPr>
          <p:graphicFrame>
            <p:nvGraphicFramePr>
              <p:cNvPr id="1741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725737"/>
                  </p:ext>
                </p:extLst>
              </p:nvPr>
            </p:nvGraphicFramePr>
            <p:xfrm>
              <a:off x="1403648" y="4612087"/>
              <a:ext cx="3555360" cy="1473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29" name="Równanie" r:id="rId10" imgW="1777680" imgH="736560" progId="Equation.3">
                      <p:embed/>
                    </p:oleObj>
                  </mc:Choice>
                  <mc:Fallback>
                    <p:oleObj name="Równanie" r:id="rId10" imgW="1777680" imgH="736560" progId="Equation.3">
                      <p:embed/>
                      <p:pic>
                        <p:nvPicPr>
                          <p:cNvPr id="0" name="Object 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03648" y="4612087"/>
                            <a:ext cx="3555360" cy="14731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417" name="Text Box 32"/>
              <p:cNvSpPr txBox="1">
                <a:spLocks noChangeArrowheads="1"/>
              </p:cNvSpPr>
              <p:nvPr/>
            </p:nvSpPr>
            <p:spPr bwMode="auto">
              <a:xfrm>
                <a:off x="1304667" y="4024358"/>
                <a:ext cx="61320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sz="2000" b="1" dirty="0" smtClean="0">
                    <a:solidFill>
                      <a:srgbClr val="006600"/>
                    </a:solidFill>
                    <a:latin typeface="+mn-lt"/>
                  </a:rPr>
                  <a:t>Wykładniczy szereg Fouriera delty grzebieniowej</a:t>
                </a:r>
                <a:endParaRPr lang="pl-PL" sz="2000" b="1" dirty="0">
                  <a:solidFill>
                    <a:srgbClr val="006600"/>
                  </a:solidFill>
                  <a:latin typeface="+mn-lt"/>
                </a:endParaRPr>
              </a:p>
            </p:txBody>
          </p:sp>
        </p:grpSp>
        <p:pic>
          <p:nvPicPr>
            <p:cNvPr id="2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39622" y="5071546"/>
              <a:ext cx="1080120" cy="1080120"/>
            </a:xfrm>
            <a:prstGeom prst="rect">
              <a:avLst/>
            </a:prstGeom>
            <a:noFill/>
          </p:spPr>
        </p:pic>
      </p:grpSp>
      <p:sp>
        <p:nvSpPr>
          <p:cNvPr id="22" name="Prostokąt 21"/>
          <p:cNvSpPr/>
          <p:nvPr/>
        </p:nvSpPr>
        <p:spPr>
          <a:xfrm>
            <a:off x="272017" y="155082"/>
            <a:ext cx="38843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grzebieniowa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225933" y="739857"/>
            <a:ext cx="65145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Wykładniczy szereg Fouriera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4219834" y="1779888"/>
            <a:ext cx="4825360" cy="707886"/>
            <a:chOff x="4219834" y="1779888"/>
            <a:chExt cx="4825360" cy="707886"/>
          </a:xfrm>
        </p:grpSpPr>
        <p:sp>
          <p:nvSpPr>
            <p:cNvPr id="24" name="Text Box 32"/>
            <p:cNvSpPr txBox="1">
              <a:spLocks noChangeArrowheads="1"/>
            </p:cNvSpPr>
            <p:nvPr/>
          </p:nvSpPr>
          <p:spPr bwMode="auto">
            <a:xfrm>
              <a:off x="4219834" y="1779888"/>
              <a:ext cx="482536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grzebieniowa           </a:t>
              </a:r>
              <a:r>
                <a:rPr lang="pl-PL" sz="2000" b="1" dirty="0" smtClean="0">
                  <a:latin typeface="Arial" panose="020B0604020202020204" pitchFamily="34" charset="0"/>
                </a:rPr>
                <a:t>jest ciągiem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delt </a:t>
              </a:r>
              <a:r>
                <a:rPr lang="pl-PL" sz="2000" b="1" dirty="0" err="1" smtClean="0">
                  <a:latin typeface="Arial" panose="020B0604020202020204" pitchFamily="34" charset="0"/>
                </a:rPr>
                <a:t>Diraca</a:t>
              </a:r>
              <a:r>
                <a:rPr lang="pl-PL" sz="2000" b="1" dirty="0" smtClean="0">
                  <a:latin typeface="Arial" panose="020B0604020202020204" pitchFamily="34" charset="0"/>
                </a:rPr>
                <a:t> powtarzanym z okresem </a:t>
              </a:r>
              <a:r>
                <a:rPr lang="pl-PL" sz="2000" b="1" i="1" dirty="0" smtClean="0">
                  <a:latin typeface="Arial" panose="020B0604020202020204" pitchFamily="34" charset="0"/>
                </a:rPr>
                <a:t>T</a:t>
              </a:r>
              <a:r>
                <a:rPr lang="pl-PL" sz="2000" b="1" dirty="0" smtClean="0">
                  <a:latin typeface="Arial" panose="020B0604020202020204" pitchFamily="34" charset="0"/>
                </a:rPr>
                <a:t>.</a:t>
              </a:r>
              <a:endParaRPr lang="pl-PL" sz="2000" b="1" dirty="0" smtClean="0">
                <a:latin typeface="+mn-lt"/>
              </a:endParaRPr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8897094"/>
                </p:ext>
              </p:extLst>
            </p:nvPr>
          </p:nvGraphicFramePr>
          <p:xfrm>
            <a:off x="6675292" y="1821822"/>
            <a:ext cx="64449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30" name="Równanie" r:id="rId13" imgW="368280" imgH="241200" progId="Equation.3">
                    <p:embed/>
                  </p:oleObj>
                </mc:Choice>
                <mc:Fallback>
                  <p:oleObj name="Równanie" r:id="rId13" imgW="3682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6675292" y="1821822"/>
                          <a:ext cx="644490" cy="4221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548432"/>
              </p:ext>
            </p:extLst>
          </p:nvPr>
        </p:nvGraphicFramePr>
        <p:xfrm>
          <a:off x="831849" y="1455738"/>
          <a:ext cx="3555360" cy="147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78" name="Równanie" r:id="rId4" imgW="1777680" imgH="736560" progId="Equation.3">
                  <p:embed/>
                </p:oleObj>
              </mc:Choice>
              <mc:Fallback>
                <p:oleObj name="Równanie" r:id="rId4" imgW="1777680" imgH="7365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49" y="1455738"/>
                        <a:ext cx="3555360" cy="1473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rostokąt 22"/>
          <p:cNvSpPr/>
          <p:nvPr/>
        </p:nvSpPr>
        <p:spPr>
          <a:xfrm>
            <a:off x="272017" y="155082"/>
            <a:ext cx="38843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grzebieniowa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225933" y="739857"/>
            <a:ext cx="413004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Transformata Fouriera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4428690" y="1635663"/>
            <a:ext cx="36439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Wykładniczy szereg</a:t>
            </a:r>
            <a:br>
              <a:rPr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Fouriera delty grzebieniowej</a:t>
            </a:r>
            <a:endParaRPr lang="pl-PL" sz="2000" b="1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230188" y="3059112"/>
            <a:ext cx="8921430" cy="1371600"/>
            <a:chOff x="230188" y="3059112"/>
            <a:chExt cx="8921430" cy="1371600"/>
          </a:xfrm>
        </p:grpSpPr>
        <p:graphicFrame>
          <p:nvGraphicFramePr>
            <p:cNvPr id="1843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3574182"/>
                </p:ext>
              </p:extLst>
            </p:nvPr>
          </p:nvGraphicFramePr>
          <p:xfrm>
            <a:off x="230188" y="3059112"/>
            <a:ext cx="5816160" cy="1371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979" name="Równanie" r:id="rId6" imgW="2908080" imgH="685800" progId="Equation.3">
                    <p:embed/>
                  </p:oleObj>
                </mc:Choice>
                <mc:Fallback>
                  <p:oleObj name="Równanie" r:id="rId6" imgW="2908080" imgH="6858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188" y="3059112"/>
                          <a:ext cx="5816160" cy="13716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 Box 32"/>
            <p:cNvSpPr txBox="1">
              <a:spLocks noChangeArrowheads="1"/>
            </p:cNvSpPr>
            <p:nvPr/>
          </p:nvSpPr>
          <p:spPr bwMode="auto">
            <a:xfrm>
              <a:off x="6132843" y="3344162"/>
              <a:ext cx="301877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solidFill>
                    <a:srgbClr val="006600"/>
                  </a:solidFill>
                  <a:latin typeface="+mn-lt"/>
                </a:rPr>
                <a:t>Transformata Fouriera</a:t>
              </a:r>
              <a:br>
                <a:rPr lang="pl-PL" sz="2000" b="1" dirty="0" smtClean="0">
                  <a:solidFill>
                    <a:srgbClr val="006600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rgbClr val="006600"/>
                  </a:solidFill>
                  <a:latin typeface="+mn-lt"/>
                </a:rPr>
                <a:t>delty grzebieniowej</a:t>
              </a:r>
              <a:endParaRPr lang="pl-PL" sz="2000" b="1" dirty="0">
                <a:solidFill>
                  <a:srgbClr val="006600"/>
                </a:solidFill>
                <a:latin typeface="+mn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782683" y="4824194"/>
            <a:ext cx="6936327" cy="2006352"/>
            <a:chOff x="782683" y="4824194"/>
            <a:chExt cx="6936327" cy="2006352"/>
          </a:xfrm>
        </p:grpSpPr>
        <p:grpSp>
          <p:nvGrpSpPr>
            <p:cNvPr id="3" name="Grupa 2"/>
            <p:cNvGrpSpPr/>
            <p:nvPr/>
          </p:nvGrpSpPr>
          <p:grpSpPr>
            <a:xfrm>
              <a:off x="782683" y="4824194"/>
              <a:ext cx="6936327" cy="1260987"/>
              <a:chOff x="1706463" y="4533353"/>
              <a:chExt cx="6936327" cy="1260987"/>
            </a:xfrm>
          </p:grpSpPr>
          <p:grpSp>
            <p:nvGrpSpPr>
              <p:cNvPr id="18443" name="Group 30"/>
              <p:cNvGrpSpPr>
                <a:grpSpLocks/>
              </p:cNvGrpSpPr>
              <p:nvPr/>
            </p:nvGrpSpPr>
            <p:grpSpPr bwMode="auto">
              <a:xfrm>
                <a:off x="1706463" y="4533353"/>
                <a:ext cx="6936327" cy="1260987"/>
                <a:chOff x="-241" y="1260"/>
                <a:chExt cx="3975" cy="677"/>
              </a:xfrm>
            </p:grpSpPr>
            <p:sp>
              <p:nvSpPr>
                <p:cNvPr id="18444" name="Line 12"/>
                <p:cNvSpPr>
                  <a:spLocks noChangeShapeType="1"/>
                </p:cNvSpPr>
                <p:nvPr/>
              </p:nvSpPr>
              <p:spPr bwMode="auto">
                <a:xfrm>
                  <a:off x="1707" y="1893"/>
                  <a:ext cx="198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18437" name="Object 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77521296"/>
                    </p:ext>
                  </p:extLst>
                </p:nvPr>
              </p:nvGraphicFramePr>
              <p:xfrm>
                <a:off x="3479" y="1671"/>
                <a:ext cx="255" cy="16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980" name="Równanie" r:id="rId8" imgW="253800" imgH="177480" progId="Equation.3">
                        <p:embed/>
                      </p:oleObj>
                    </mc:Choice>
                    <mc:Fallback>
                      <p:oleObj name="Równanie" r:id="rId8" imgW="253800" imgH="177480" progId="Equation.3">
                        <p:embed/>
                        <p:pic>
                          <p:nvPicPr>
                            <p:cNvPr id="0" name="Object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79" y="1671"/>
                              <a:ext cx="255" cy="167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844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917" y="1356"/>
                  <a:ext cx="0" cy="53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18438" name="Object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6326504"/>
                    </p:ext>
                  </p:extLst>
                </p:nvPr>
              </p:nvGraphicFramePr>
              <p:xfrm>
                <a:off x="-219" y="1624"/>
                <a:ext cx="1892" cy="3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981" name="Równanie" r:id="rId10" imgW="1650960" imgH="291960" progId="Equation.3">
                        <p:embed/>
                      </p:oleObj>
                    </mc:Choice>
                    <mc:Fallback>
                      <p:oleObj name="Równanie" r:id="rId10" imgW="1650960" imgH="29196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219" y="1624"/>
                              <a:ext cx="1892" cy="313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844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262" y="1356"/>
                  <a:ext cx="0" cy="53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44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607" y="1356"/>
                  <a:ext cx="0" cy="53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44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2952" y="1356"/>
                  <a:ext cx="0" cy="53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449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3297" y="1356"/>
                  <a:ext cx="0" cy="53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18439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13758247"/>
                    </p:ext>
                  </p:extLst>
                </p:nvPr>
              </p:nvGraphicFramePr>
              <p:xfrm>
                <a:off x="-241" y="1260"/>
                <a:ext cx="1717" cy="3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982" name="Równanie" r:id="rId12" imgW="1498320" imgH="291960" progId="Equation.3">
                        <p:embed/>
                      </p:oleObj>
                    </mc:Choice>
                    <mc:Fallback>
                      <p:oleObj name="Równanie" r:id="rId12" imgW="1498320" imgH="29196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241" y="1260"/>
                              <a:ext cx="1717" cy="313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4" name="Łącznik prosty ze strzałką 3"/>
              <p:cNvCxnSpPr/>
              <p:nvPr/>
            </p:nvCxnSpPr>
            <p:spPr bwMode="auto">
              <a:xfrm>
                <a:off x="6074168" y="5298884"/>
                <a:ext cx="602021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graphicFrame>
            <p:nvGraphicFramePr>
              <p:cNvPr id="5" name="Obiek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08355949"/>
                  </p:ext>
                </p:extLst>
              </p:nvPr>
            </p:nvGraphicFramePr>
            <p:xfrm>
              <a:off x="5994298" y="5070284"/>
              <a:ext cx="666540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9983" name="Równanie" r:id="rId14" imgW="380880" imgH="228600" progId="Equation.3">
                      <p:embed/>
                    </p:oleObj>
                  </mc:Choice>
                  <mc:Fallback>
                    <p:oleObj name="Równanie" r:id="rId14" imgW="3808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5994298" y="5070284"/>
                            <a:ext cx="666540" cy="4000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1681236" y="6122660"/>
              <a:ext cx="573426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grzebieniowa i jej transformata Fouriera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różnią się tylko współczynnikami.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9464" name="Group 24"/>
          <p:cNvGrpSpPr>
            <a:grpSpLocks/>
          </p:cNvGrpSpPr>
          <p:nvPr/>
        </p:nvGrpSpPr>
        <p:grpSpPr bwMode="auto">
          <a:xfrm>
            <a:off x="2033404" y="1009078"/>
            <a:ext cx="5207001" cy="2416176"/>
            <a:chOff x="1650" y="485"/>
            <a:chExt cx="3280" cy="1522"/>
          </a:xfrm>
        </p:grpSpPr>
        <p:sp>
          <p:nvSpPr>
            <p:cNvPr id="19466" name="Line 12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7" name="Line 16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8" name="Line 17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9" name="Line 18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0" name="Line 20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1" name="Line 21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8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Freeform 9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9459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0366563"/>
                </p:ext>
              </p:extLst>
            </p:nvPr>
          </p:nvGraphicFramePr>
          <p:xfrm>
            <a:off x="4754" y="1710"/>
            <a:ext cx="163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79" name="Równanie" r:id="rId4" imgW="101520" imgH="164880" progId="Equation.3">
                    <p:embed/>
                  </p:oleObj>
                </mc:Choice>
                <mc:Fallback>
                  <p:oleObj name="Równanie" r:id="rId4" imgW="101520" imgH="1648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4" y="1710"/>
                          <a:ext cx="163" cy="2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4742474"/>
                </p:ext>
              </p:extLst>
            </p:nvPr>
          </p:nvGraphicFramePr>
          <p:xfrm>
            <a:off x="3152" y="485"/>
            <a:ext cx="1778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0" name="Równanie" r:id="rId6" imgW="1612800" imgH="431640" progId="Equation.3">
                    <p:embed/>
                  </p:oleObj>
                </mc:Choice>
                <mc:Fallback>
                  <p:oleObj name="Równanie" r:id="rId6" imgW="161280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2" y="485"/>
                          <a:ext cx="1778" cy="47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182982"/>
              </p:ext>
            </p:extLst>
          </p:nvPr>
        </p:nvGraphicFramePr>
        <p:xfrm>
          <a:off x="1779588" y="4354513"/>
          <a:ext cx="4114800" cy="1802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1" name="Równanie" r:id="rId8" imgW="2057400" imgH="901440" progId="Equation.3">
                  <p:embed/>
                </p:oleObj>
              </mc:Choice>
              <mc:Fallback>
                <p:oleObj name="Równanie" r:id="rId8" imgW="2057400" imgH="9014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588" y="4354513"/>
                        <a:ext cx="4114800" cy="18028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Text Box 26"/>
          <p:cNvSpPr txBox="1">
            <a:spLocks noChangeArrowheads="1"/>
          </p:cNvSpPr>
          <p:nvPr/>
        </p:nvSpPr>
        <p:spPr bwMode="auto">
          <a:xfrm>
            <a:off x="971600" y="3810000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Delta grzebieniowa pozwala na zapis operacji próbkowania:</a:t>
            </a:r>
            <a:endParaRPr lang="pl-PL" sz="2000" b="1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272017" y="155082"/>
            <a:ext cx="38843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grzebieniowa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225933" y="739857"/>
            <a:ext cx="413004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Operacja próbkowania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5451632" y="1978472"/>
            <a:ext cx="288252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i="1" dirty="0" smtClean="0">
                <a:latin typeface="+mj-lt"/>
              </a:rPr>
              <a:t>x</a:t>
            </a:r>
            <a:r>
              <a:rPr lang="pl-PL" dirty="0" smtClean="0">
                <a:latin typeface="+mj-lt"/>
              </a:rPr>
              <a:t>(</a:t>
            </a:r>
            <a:r>
              <a:rPr lang="pl-PL" i="1" dirty="0" smtClean="0">
                <a:latin typeface="+mj-lt"/>
              </a:rPr>
              <a:t>t</a:t>
            </a:r>
            <a:r>
              <a:rPr lang="pl-PL" dirty="0" smtClean="0">
                <a:latin typeface="+mj-lt"/>
              </a:rPr>
              <a:t>)</a:t>
            </a:r>
            <a:r>
              <a:rPr lang="pl-PL" sz="2000" dirty="0" smtClean="0">
                <a:latin typeface="+mj-lt"/>
              </a:rPr>
              <a:t> – sygnał próbkowany</a:t>
            </a:r>
            <a:endParaRPr lang="pl-PL" sz="2000" dirty="0">
              <a:latin typeface="+mj-lt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3420238" y="2818003"/>
            <a:ext cx="179568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latin typeface="+mj-lt"/>
              </a:rPr>
              <a:t>x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nT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)</a:t>
            </a:r>
            <a:r>
              <a:rPr lang="el-GR" sz="2000" i="1" dirty="0" smtClean="0">
                <a:latin typeface="+mj-lt"/>
                <a:cs typeface="Times New Roman" panose="02020603050405020304" pitchFamily="18" charset="0"/>
              </a:rPr>
              <a:t>δ</a:t>
            </a:r>
            <a:r>
              <a:rPr lang="pl-PL" sz="2000" dirty="0" smtClean="0">
                <a:latin typeface="+mj-lt"/>
                <a:cs typeface="Times New Roman" panose="02020603050405020304" pitchFamily="18" charset="0"/>
              </a:rPr>
              <a:t>(</a:t>
            </a:r>
            <a:r>
              <a:rPr lang="pl-PL" sz="2000" i="1" dirty="0" smtClean="0">
                <a:latin typeface="+mj-lt"/>
                <a:cs typeface="Times New Roman" panose="02020603050405020304" pitchFamily="18" charset="0"/>
              </a:rPr>
              <a:t>t</a:t>
            </a:r>
            <a:r>
              <a:rPr lang="pl-PL" sz="2000" dirty="0" smtClean="0">
                <a:latin typeface="+mj-lt"/>
                <a:cs typeface="Times New Roman" panose="02020603050405020304" pitchFamily="18" charset="0"/>
              </a:rPr>
              <a:t> – </a:t>
            </a:r>
            <a:r>
              <a:rPr lang="pl-PL" sz="2000" i="1" dirty="0" smtClean="0">
                <a:latin typeface="+mj-lt"/>
                <a:cs typeface="Times New Roman" panose="02020603050405020304" pitchFamily="18" charset="0"/>
              </a:rPr>
              <a:t>nT</a:t>
            </a:r>
            <a:r>
              <a:rPr lang="pl-PL" sz="2000" baseline="-25000" dirty="0" smtClean="0">
                <a:latin typeface="+mj-lt"/>
                <a:cs typeface="Times New Roman" panose="02020603050405020304" pitchFamily="18" charset="0"/>
              </a:rPr>
              <a:t>0</a:t>
            </a:r>
            <a:r>
              <a:rPr lang="pl-PL" sz="20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pl-PL" sz="1800" dirty="0">
              <a:latin typeface="+mj-lt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706487" y="3423743"/>
            <a:ext cx="5405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i="1" dirty="0"/>
              <a:t>nT</a:t>
            </a:r>
            <a:r>
              <a:rPr lang="pl-PL" sz="2000" baseline="-25000" dirty="0"/>
              <a:t>0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048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197428"/>
              </p:ext>
            </p:extLst>
          </p:nvPr>
        </p:nvGraphicFramePr>
        <p:xfrm>
          <a:off x="273771" y="1411332"/>
          <a:ext cx="5944374" cy="866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870" name="Równanie" r:id="rId4" imgW="3835080" imgH="558720" progId="Equation.3">
                  <p:embed/>
                </p:oleObj>
              </mc:Choice>
              <mc:Fallback>
                <p:oleObj name="Równanie" r:id="rId4" imgW="3835080" imgH="5587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771" y="1411332"/>
                        <a:ext cx="5944374" cy="8660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22" name="Prostokąt 21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225933" y="739857"/>
            <a:ext cx="881056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Dowód – część I (widmo sygnału </a:t>
            </a:r>
            <a:r>
              <a:rPr kumimoji="1" lang="pl-PL" sz="2800" b="1" dirty="0" err="1" smtClean="0">
                <a:solidFill>
                  <a:srgbClr val="FF0000"/>
                </a:solidFill>
                <a:latin typeface="Albertus Medium"/>
              </a:rPr>
              <a:t>spróbkowanego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)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80753" y="4994275"/>
            <a:ext cx="8524626" cy="863280"/>
            <a:chOff x="223838" y="4994275"/>
            <a:chExt cx="8524626" cy="863280"/>
          </a:xfrm>
        </p:grpSpPr>
        <p:graphicFrame>
          <p:nvGraphicFramePr>
            <p:cNvPr id="20483" name="Object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06677652"/>
                </p:ext>
              </p:extLst>
            </p:nvPr>
          </p:nvGraphicFramePr>
          <p:xfrm>
            <a:off x="223838" y="4994275"/>
            <a:ext cx="3428640" cy="863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871" name="Równanie" r:id="rId6" imgW="1714320" imgH="431640" progId="Equation.3">
                    <p:embed/>
                  </p:oleObj>
                </mc:Choice>
                <mc:Fallback>
                  <p:oleObj name="Równanie" r:id="rId6" imgW="1714320" imgH="43164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838" y="4994275"/>
                          <a:ext cx="3428640" cy="863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4644008" y="5107036"/>
              <a:ext cx="41044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Widmo sygnału </a:t>
              </a:r>
              <a:r>
                <a:rPr lang="pl-PL" sz="2000" b="1" dirty="0" err="1" smtClean="0">
                  <a:latin typeface="+mn-lt"/>
                </a:rPr>
                <a:t>spróbkowanego</a:t>
              </a:r>
              <a:r>
                <a:rPr lang="pl-PL" sz="2000" b="1" dirty="0" smtClean="0">
                  <a:latin typeface="+mn-lt"/>
                </a:rPr>
                <a:t/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(próbkowanie idealne)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273771" y="2708569"/>
            <a:ext cx="8791818" cy="1633824"/>
            <a:chOff x="273771" y="2708569"/>
            <a:chExt cx="8791818" cy="1633824"/>
          </a:xfrm>
        </p:grpSpPr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9257745"/>
                </p:ext>
              </p:extLst>
            </p:nvPr>
          </p:nvGraphicFramePr>
          <p:xfrm>
            <a:off x="273771" y="2708569"/>
            <a:ext cx="4114134" cy="16338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872" name="Równanie" r:id="rId8" imgW="2654280" imgH="1054080" progId="Equation.3">
                    <p:embed/>
                  </p:oleObj>
                </mc:Choice>
                <mc:Fallback>
                  <p:oleObj name="Równanie" r:id="rId8" imgW="2654280" imgH="1054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73771" y="2708569"/>
                          <a:ext cx="4114134" cy="163382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4614240" y="3102841"/>
              <a:ext cx="445134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Korzystam z właściwości „splot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w dziedzinie częstotliwości”.</a:t>
              </a:r>
              <a:endParaRPr lang="pl-PL" sz="2000" b="1" dirty="0">
                <a:latin typeface="+mn-lt"/>
              </a:endParaRPr>
            </a:p>
          </p:txBody>
        </p:sp>
      </p:grp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879373"/>
              </p:ext>
            </p:extLst>
          </p:nvPr>
        </p:nvGraphicFramePr>
        <p:xfrm>
          <a:off x="985793" y="2426961"/>
          <a:ext cx="8169" cy="1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873" name="Równanie" r:id="rId10" imgW="1600200" imgH="393480" progId="Equation.3">
                  <p:embed/>
                </p:oleObj>
              </mc:Choice>
              <mc:Fallback>
                <p:oleObj name="Równanie" r:id="rId10" imgW="1600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85793" y="2426961"/>
                        <a:ext cx="8169" cy="12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6444208" y="1452589"/>
            <a:ext cx="2188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Zapis 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err="1" smtClean="0">
                <a:latin typeface="+mn-lt"/>
              </a:rPr>
              <a:t>spróbkowanego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95695"/>
              </p:ext>
            </p:extLst>
          </p:nvPr>
        </p:nvGraphicFramePr>
        <p:xfrm>
          <a:off x="735012" y="1668463"/>
          <a:ext cx="342864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961" name="Równanie" r:id="rId4" imgW="1714320" imgH="431640" progId="Equation.3">
                  <p:embed/>
                </p:oleObj>
              </mc:Choice>
              <mc:Fallback>
                <p:oleObj name="Równanie" r:id="rId4" imgW="171432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2" y="1668463"/>
                        <a:ext cx="3428640" cy="863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12" name="Group 30"/>
          <p:cNvGrpSpPr>
            <a:grpSpLocks/>
          </p:cNvGrpSpPr>
          <p:nvPr/>
        </p:nvGrpSpPr>
        <p:grpSpPr bwMode="auto">
          <a:xfrm>
            <a:off x="1809073" y="3219131"/>
            <a:ext cx="6705600" cy="2292350"/>
            <a:chOff x="816" y="1699"/>
            <a:chExt cx="4224" cy="1444"/>
          </a:xfrm>
        </p:grpSpPr>
        <p:sp>
          <p:nvSpPr>
            <p:cNvPr id="21516" name="Freeform 6"/>
            <p:cNvSpPr>
              <a:spLocks/>
            </p:cNvSpPr>
            <p:nvPr/>
          </p:nvSpPr>
          <p:spPr bwMode="auto">
            <a:xfrm>
              <a:off x="1584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Freeform 7"/>
            <p:cNvSpPr>
              <a:spLocks/>
            </p:cNvSpPr>
            <p:nvPr/>
          </p:nvSpPr>
          <p:spPr bwMode="auto">
            <a:xfrm>
              <a:off x="2208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Freeform 8"/>
            <p:cNvSpPr>
              <a:spLocks/>
            </p:cNvSpPr>
            <p:nvPr/>
          </p:nvSpPr>
          <p:spPr bwMode="auto">
            <a:xfrm>
              <a:off x="3480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Freeform 9"/>
            <p:cNvSpPr>
              <a:spLocks/>
            </p:cNvSpPr>
            <p:nvPr/>
          </p:nvSpPr>
          <p:spPr bwMode="auto">
            <a:xfrm>
              <a:off x="2832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Freeform 10"/>
            <p:cNvSpPr>
              <a:spLocks/>
            </p:cNvSpPr>
            <p:nvPr/>
          </p:nvSpPr>
          <p:spPr bwMode="auto">
            <a:xfrm>
              <a:off x="96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Line 11"/>
            <p:cNvSpPr>
              <a:spLocks noChangeShapeType="1"/>
            </p:cNvSpPr>
            <p:nvPr/>
          </p:nvSpPr>
          <p:spPr bwMode="auto">
            <a:xfrm>
              <a:off x="816" y="2671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2" name="Line 13"/>
            <p:cNvSpPr>
              <a:spLocks noChangeShapeType="1"/>
            </p:cNvSpPr>
            <p:nvPr/>
          </p:nvSpPr>
          <p:spPr bwMode="auto">
            <a:xfrm>
              <a:off x="2526" y="1717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4"/>
            <p:cNvSpPr>
              <a:spLocks noChangeShapeType="1"/>
            </p:cNvSpPr>
            <p:nvPr/>
          </p:nvSpPr>
          <p:spPr bwMode="auto">
            <a:xfrm>
              <a:off x="1890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Line 15"/>
            <p:cNvSpPr>
              <a:spLocks noChangeShapeType="1"/>
            </p:cNvSpPr>
            <p:nvPr/>
          </p:nvSpPr>
          <p:spPr bwMode="auto">
            <a:xfrm>
              <a:off x="3792" y="1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5" name="Line 16"/>
            <p:cNvSpPr>
              <a:spLocks noChangeShapeType="1"/>
            </p:cNvSpPr>
            <p:nvPr/>
          </p:nvSpPr>
          <p:spPr bwMode="auto">
            <a:xfrm>
              <a:off x="3138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17"/>
            <p:cNvSpPr>
              <a:spLocks noChangeShapeType="1"/>
            </p:cNvSpPr>
            <p:nvPr/>
          </p:nvSpPr>
          <p:spPr bwMode="auto">
            <a:xfrm flipV="1">
              <a:off x="1890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Line 18"/>
            <p:cNvSpPr>
              <a:spLocks noChangeShapeType="1"/>
            </p:cNvSpPr>
            <p:nvPr/>
          </p:nvSpPr>
          <p:spPr bwMode="auto">
            <a:xfrm flipH="1" flipV="1">
              <a:off x="2526" y="2677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508" name="Object 1026"/>
            <p:cNvGraphicFramePr>
              <a:graphicFrameLocks noChangeAspect="1"/>
            </p:cNvGraphicFramePr>
            <p:nvPr/>
          </p:nvGraphicFramePr>
          <p:xfrm>
            <a:off x="2075" y="2870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962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870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9" name="Object 1027"/>
            <p:cNvGraphicFramePr>
              <a:graphicFrameLocks noChangeAspect="1"/>
            </p:cNvGraphicFramePr>
            <p:nvPr/>
          </p:nvGraphicFramePr>
          <p:xfrm>
            <a:off x="2910" y="2863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963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0" y="2863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0" name="Object 10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358327"/>
                </p:ext>
              </p:extLst>
            </p:nvPr>
          </p:nvGraphicFramePr>
          <p:xfrm>
            <a:off x="4110" y="1850"/>
            <a:ext cx="835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964" name="Równanie" r:id="rId10" imgW="698400" imgH="228600" progId="Equation.3">
                    <p:embed/>
                  </p:oleObj>
                </mc:Choice>
                <mc:Fallback>
                  <p:oleObj name="Równanie" r:id="rId10" imgW="698400" imgH="228600" progId="Equation.3">
                    <p:embed/>
                    <p:pic>
                      <p:nvPicPr>
                        <p:cNvPr id="0" name="Object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0" y="1850"/>
                          <a:ext cx="835" cy="27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3" name="Text Box 22"/>
          <p:cNvSpPr txBox="1">
            <a:spLocks noChangeArrowheads="1"/>
          </p:cNvSpPr>
          <p:nvPr/>
        </p:nvSpPr>
        <p:spPr bwMode="auto">
          <a:xfrm>
            <a:off x="5179366" y="1808231"/>
            <a:ext cx="38571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l-GR" sz="2000" b="1" i="1" dirty="0" smtClean="0">
                <a:sym typeface="Symbol" pitchFamily="18" charset="2"/>
              </a:rPr>
              <a:t>ω</a:t>
            </a:r>
            <a:r>
              <a:rPr lang="pl-PL" sz="2000" b="1" baseline="-25000" dirty="0" smtClean="0">
                <a:sym typeface="Symbol" pitchFamily="18" charset="2"/>
              </a:rPr>
              <a:t>0</a:t>
            </a:r>
            <a:r>
              <a:rPr lang="pl-PL" sz="2000" b="1" i="1" dirty="0" smtClean="0">
                <a:sym typeface="Symbol" pitchFamily="18" charset="2"/>
              </a:rPr>
              <a:t> = </a:t>
            </a:r>
            <a:r>
              <a:rPr lang="pl-PL" sz="2000" b="1" dirty="0" smtClean="0">
                <a:sym typeface="Symbol" pitchFamily="18" charset="2"/>
              </a:rPr>
              <a:t>2</a:t>
            </a:r>
            <a:r>
              <a:rPr lang="el-GR" sz="2000" b="1" i="1" dirty="0" smtClean="0">
                <a:sym typeface="Symbol" pitchFamily="18" charset="2"/>
              </a:rPr>
              <a:t>ω</a:t>
            </a:r>
            <a:r>
              <a:rPr lang="pl-PL" sz="2000" b="1" baseline="-25000" dirty="0" smtClean="0">
                <a:sym typeface="Symbol" pitchFamily="18" charset="2"/>
              </a:rPr>
              <a:t>b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1800" b="1" dirty="0">
                <a:latin typeface="+mn-lt"/>
                <a:sym typeface="Symbol" pitchFamily="18" charset="2"/>
              </a:rPr>
              <a:t>– </a:t>
            </a:r>
            <a:r>
              <a:rPr lang="pl-PL" sz="1800" b="1" dirty="0" smtClean="0">
                <a:latin typeface="+mn-lt"/>
                <a:sym typeface="Symbol" pitchFamily="18" charset="2"/>
              </a:rPr>
              <a:t>szybkość </a:t>
            </a:r>
            <a:r>
              <a:rPr lang="pl-PL" sz="1800" b="1" dirty="0" err="1" smtClean="0">
                <a:latin typeface="+mn-lt"/>
                <a:sym typeface="Symbol" pitchFamily="18" charset="2"/>
              </a:rPr>
              <a:t>Nyquista</a:t>
            </a:r>
            <a:r>
              <a:rPr lang="pl-PL" sz="1800" b="1" dirty="0" smtClean="0">
                <a:latin typeface="+mn-lt"/>
                <a:sym typeface="Symbol" pitchFamily="18" charset="2"/>
              </a:rPr>
              <a:t>,</a:t>
            </a:r>
          </a:p>
          <a:p>
            <a:pPr eaLnBrk="0" hangingPunct="0"/>
            <a:r>
              <a:rPr lang="pl-PL" sz="1800" b="1" dirty="0">
                <a:latin typeface="+mn-lt"/>
                <a:sym typeface="Symbol" pitchFamily="18" charset="2"/>
              </a:rPr>
              <a:t>c</a:t>
            </a:r>
            <a:r>
              <a:rPr lang="pl-PL" sz="1800" b="1" dirty="0" smtClean="0">
                <a:latin typeface="+mn-lt"/>
                <a:sym typeface="Symbol" pitchFamily="18" charset="2"/>
              </a:rPr>
              <a:t>zęstotliwość próbkowania</a:t>
            </a:r>
            <a:br>
              <a:rPr lang="pl-PL" sz="1800" b="1" dirty="0" smtClean="0">
                <a:latin typeface="+mn-lt"/>
                <a:sym typeface="Symbol" pitchFamily="18" charset="2"/>
              </a:rPr>
            </a:br>
            <a:r>
              <a:rPr lang="pl-PL" sz="1800" b="1" dirty="0" smtClean="0">
                <a:latin typeface="+mn-lt"/>
                <a:sym typeface="Symbol" pitchFamily="18" charset="2"/>
              </a:rPr>
              <a:t>(</a:t>
            </a:r>
            <a:r>
              <a:rPr lang="pl-PL" sz="1800" b="1" dirty="0" err="1" smtClean="0">
                <a:latin typeface="+mn-lt"/>
                <a:sym typeface="Symbol" pitchFamily="18" charset="2"/>
              </a:rPr>
              <a:t>Nyquist</a:t>
            </a:r>
            <a:r>
              <a:rPr lang="pl-PL" sz="1800" b="1" dirty="0" smtClean="0">
                <a:latin typeface="+mn-lt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+mn-lt"/>
                <a:sym typeface="Symbol" pitchFamily="18" charset="2"/>
              </a:rPr>
              <a:t>rate</a:t>
            </a:r>
            <a:r>
              <a:rPr lang="pl-PL" sz="1800" b="1" dirty="0">
                <a:latin typeface="+mn-lt"/>
                <a:sym typeface="Symbol" pitchFamily="18" charset="2"/>
              </a:rPr>
              <a:t>)</a:t>
            </a:r>
            <a:endParaRPr lang="pl-PL" sz="1800" b="1" dirty="0">
              <a:latin typeface="+mn-lt"/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3009223" y="3445368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828755" y="2777623"/>
            <a:ext cx="17507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Idealny filtr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dolnopasmowy</a:t>
            </a:r>
            <a:endParaRPr lang="pl-PL" sz="2000" dirty="0">
              <a:latin typeface="+mj-lt"/>
            </a:endParaRPr>
          </a:p>
        </p:txBody>
      </p:sp>
      <p:cxnSp>
        <p:nvCxnSpPr>
          <p:cNvPr id="26" name="Łącznik prosty ze strzałką 53"/>
          <p:cNvCxnSpPr>
            <a:cxnSpLocks noChangeShapeType="1"/>
            <a:stCxn id="25" idx="3"/>
          </p:cNvCxnSpPr>
          <p:nvPr/>
        </p:nvCxnSpPr>
        <p:spPr bwMode="auto">
          <a:xfrm>
            <a:off x="2579554" y="3131566"/>
            <a:ext cx="451750" cy="254069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613477" y="5448213"/>
            <a:ext cx="8208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Próbkowanie sygnału dolnopasmowego z częstotliwością równą podwójnej szerokości pasma (próbkowanie krytyczne) pozwala na odtworzenie ciągłego sygnału z jego dyskretnych próbek za pomocą filtracji dolnopasmowej.</a:t>
            </a:r>
            <a:endParaRPr lang="pl-PL" sz="2000" b="1" dirty="0">
              <a:solidFill>
                <a:srgbClr val="003399"/>
              </a:solidFill>
              <a:latin typeface="+mn-lt"/>
            </a:endParaRPr>
          </a:p>
        </p:txBody>
      </p:sp>
      <p:graphicFrame>
        <p:nvGraphicFramePr>
          <p:cNvPr id="28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733284"/>
              </p:ext>
            </p:extLst>
          </p:nvPr>
        </p:nvGraphicFramePr>
        <p:xfrm>
          <a:off x="5393422" y="3333095"/>
          <a:ext cx="803794" cy="438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965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3422" y="3333095"/>
                        <a:ext cx="803794" cy="4385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148725"/>
              </p:ext>
            </p:extLst>
          </p:nvPr>
        </p:nvGraphicFramePr>
        <p:xfrm>
          <a:off x="3160530" y="2888301"/>
          <a:ext cx="689777" cy="39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966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0530" y="2888301"/>
                        <a:ext cx="689777" cy="391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5179366" y="1333697"/>
            <a:ext cx="3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000" b="1" i="1" dirty="0" smtClean="0">
                <a:sym typeface="Symbol" pitchFamily="18" charset="2"/>
              </a:rPr>
              <a:t>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1800" b="1" dirty="0" smtClean="0">
                <a:sym typeface="Symbol" pitchFamily="18" charset="2"/>
              </a:rPr>
              <a:t> </a:t>
            </a:r>
            <a:r>
              <a:rPr lang="pl-PL" sz="1800" b="1" dirty="0">
                <a:latin typeface="+mn-lt"/>
                <a:sym typeface="Symbol" pitchFamily="18" charset="2"/>
              </a:rPr>
              <a:t>– </a:t>
            </a:r>
            <a:r>
              <a:rPr lang="pl-PL" sz="1800" b="1" dirty="0" smtClean="0">
                <a:latin typeface="+mn-lt"/>
                <a:sym typeface="Symbol" pitchFamily="18" charset="2"/>
              </a:rPr>
              <a:t>szerokość pasma sygnału</a:t>
            </a:r>
            <a:endParaRPr lang="pl-PL" sz="1800" b="1" dirty="0">
              <a:latin typeface="+mn-lt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225933" y="739857"/>
            <a:ext cx="614626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Próbkowanie krytyczne (</a:t>
            </a:r>
            <a:r>
              <a:rPr kumimoji="1" lang="pl-PL" sz="2800" b="1" dirty="0" err="1" smtClean="0">
                <a:solidFill>
                  <a:srgbClr val="003399"/>
                </a:solidFill>
                <a:latin typeface="Albertus Medium"/>
              </a:rPr>
              <a:t>Nyquista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)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351655"/>
              </p:ext>
            </p:extLst>
          </p:nvPr>
        </p:nvGraphicFramePr>
        <p:xfrm>
          <a:off x="3767137" y="838199"/>
          <a:ext cx="342864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24" name="Równanie" r:id="rId4" imgW="1714320" imgH="431640" progId="Equation.3">
                  <p:embed/>
                </p:oleObj>
              </mc:Choice>
              <mc:Fallback>
                <p:oleObj name="Równanie" r:id="rId4" imgW="171432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7137" y="838199"/>
                        <a:ext cx="3428640" cy="863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173163" y="2309179"/>
            <a:ext cx="6827837" cy="2680334"/>
            <a:chOff x="1173163" y="2309179"/>
            <a:chExt cx="6827837" cy="2680334"/>
          </a:xfrm>
        </p:grpSpPr>
        <p:sp>
          <p:nvSpPr>
            <p:cNvPr id="22538" name="Freeform 21"/>
            <p:cNvSpPr>
              <a:spLocks/>
            </p:cNvSpPr>
            <p:nvPr/>
          </p:nvSpPr>
          <p:spPr bwMode="auto">
            <a:xfrm>
              <a:off x="2514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Freeform 23"/>
            <p:cNvSpPr>
              <a:spLocks/>
            </p:cNvSpPr>
            <p:nvPr/>
          </p:nvSpPr>
          <p:spPr bwMode="auto">
            <a:xfrm>
              <a:off x="38100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Freeform 24"/>
            <p:cNvSpPr>
              <a:spLocks/>
            </p:cNvSpPr>
            <p:nvPr/>
          </p:nvSpPr>
          <p:spPr bwMode="auto">
            <a:xfrm>
              <a:off x="64008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Freeform 25"/>
            <p:cNvSpPr>
              <a:spLocks/>
            </p:cNvSpPr>
            <p:nvPr/>
          </p:nvSpPr>
          <p:spPr bwMode="auto">
            <a:xfrm>
              <a:off x="51054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2" name="Freeform 26"/>
            <p:cNvSpPr>
              <a:spLocks/>
            </p:cNvSpPr>
            <p:nvPr/>
          </p:nvSpPr>
          <p:spPr bwMode="auto">
            <a:xfrm>
              <a:off x="1259242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3" name="Line 20"/>
            <p:cNvSpPr>
              <a:spLocks noChangeShapeType="1"/>
            </p:cNvSpPr>
            <p:nvPr/>
          </p:nvSpPr>
          <p:spPr bwMode="auto">
            <a:xfrm>
              <a:off x="1173163" y="4235399"/>
              <a:ext cx="6827837" cy="48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4" name="Line 28"/>
            <p:cNvSpPr>
              <a:spLocks noChangeShapeType="1"/>
            </p:cNvSpPr>
            <p:nvPr/>
          </p:nvSpPr>
          <p:spPr bwMode="auto">
            <a:xfrm>
              <a:off x="431482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5" name="Line 29"/>
            <p:cNvSpPr>
              <a:spLocks noChangeShapeType="1"/>
            </p:cNvSpPr>
            <p:nvPr/>
          </p:nvSpPr>
          <p:spPr bwMode="auto">
            <a:xfrm>
              <a:off x="3000375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6" name="Line 30"/>
            <p:cNvSpPr>
              <a:spLocks noChangeShapeType="1"/>
            </p:cNvSpPr>
            <p:nvPr/>
          </p:nvSpPr>
          <p:spPr bwMode="auto">
            <a:xfrm>
              <a:off x="6896100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7" name="Line 31"/>
            <p:cNvSpPr>
              <a:spLocks noChangeShapeType="1"/>
            </p:cNvSpPr>
            <p:nvPr/>
          </p:nvSpPr>
          <p:spPr bwMode="auto">
            <a:xfrm>
              <a:off x="559117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8" name="Line 32"/>
            <p:cNvSpPr>
              <a:spLocks noChangeShapeType="1"/>
            </p:cNvSpPr>
            <p:nvPr/>
          </p:nvSpPr>
          <p:spPr bwMode="auto">
            <a:xfrm flipV="1">
              <a:off x="3000375" y="423068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9" name="Line 33"/>
            <p:cNvSpPr>
              <a:spLocks noChangeShapeType="1"/>
            </p:cNvSpPr>
            <p:nvPr/>
          </p:nvSpPr>
          <p:spPr bwMode="auto">
            <a:xfrm flipH="1" flipV="1">
              <a:off x="4314825" y="424973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532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8856218"/>
                </p:ext>
              </p:extLst>
            </p:nvPr>
          </p:nvGraphicFramePr>
          <p:xfrm>
            <a:off x="3294063" y="4556125"/>
            <a:ext cx="361950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925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4063" y="4556125"/>
                          <a:ext cx="361950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3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0099703"/>
                </p:ext>
              </p:extLst>
            </p:nvPr>
          </p:nvGraphicFramePr>
          <p:xfrm>
            <a:off x="4924425" y="4545013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926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4425" y="4545013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9227906"/>
                </p:ext>
              </p:extLst>
            </p:nvPr>
          </p:nvGraphicFramePr>
          <p:xfrm>
            <a:off x="2657462" y="2309179"/>
            <a:ext cx="7617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1927" name="Równanie" r:id="rId10" imgW="380880" imgH="215640" progId="Equation.3">
                    <p:embed/>
                  </p:oleObj>
                </mc:Choice>
                <mc:Fallback>
                  <p:oleObj name="Równanie" r:id="rId10" imgW="38088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7462" y="2309179"/>
                          <a:ext cx="761760" cy="43128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Freeform 27"/>
          <p:cNvSpPr>
            <a:spLocks/>
          </p:cNvSpPr>
          <p:nvPr/>
        </p:nvSpPr>
        <p:spPr bwMode="auto">
          <a:xfrm>
            <a:off x="2533651" y="2946605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34276" y="2236788"/>
            <a:ext cx="175079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dealny filtr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dolnopasmowy</a:t>
            </a:r>
            <a:endParaRPr lang="pl-PL" sz="2000" dirty="0">
              <a:latin typeface="+mj-lt"/>
            </a:endParaRPr>
          </a:p>
        </p:txBody>
      </p:sp>
      <p:cxnSp>
        <p:nvCxnSpPr>
          <p:cNvPr id="26" name="Łącznik prosty ze strzałką 53"/>
          <p:cNvCxnSpPr>
            <a:cxnSpLocks noChangeShapeType="1"/>
            <a:stCxn id="25" idx="3"/>
          </p:cNvCxnSpPr>
          <p:nvPr/>
        </p:nvCxnSpPr>
        <p:spPr bwMode="auto">
          <a:xfrm>
            <a:off x="2085075" y="2590731"/>
            <a:ext cx="451750" cy="254069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39552" y="5018656"/>
            <a:ext cx="8208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Próbkowanie sygnału dolnopasmowego z częstotliwością większą od podwójnej szerokości pasma pozwala na odtworzenie ciągłego sygnału z jego dyskretnych próbek (zapewniając separację wstęg</a:t>
            </a:r>
          </a:p>
          <a:p>
            <a:pPr eaLnBrk="0" hangingPunct="0"/>
            <a:r>
              <a:rPr lang="pl-PL" sz="2000" b="1" dirty="0">
                <a:latin typeface="+mn-lt"/>
              </a:rPr>
              <a:t>s</a:t>
            </a:r>
            <a:r>
              <a:rPr lang="pl-PL" sz="2000" b="1" dirty="0" smtClean="0">
                <a:latin typeface="+mn-lt"/>
              </a:rPr>
              <a:t>kładowych widma sygnału </a:t>
            </a:r>
            <a:r>
              <a:rPr lang="pl-PL" sz="2000" b="1" dirty="0" err="1" smtClean="0">
                <a:latin typeface="+mn-lt"/>
              </a:rPr>
              <a:t>spróbkowanego</a:t>
            </a:r>
            <a:r>
              <a:rPr lang="pl-PL" sz="2000" b="1" dirty="0" smtClean="0">
                <a:latin typeface="+mn-lt"/>
              </a:rPr>
              <a:t>).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4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805438"/>
              </p:ext>
            </p:extLst>
          </p:nvPr>
        </p:nvGraphicFramePr>
        <p:xfrm>
          <a:off x="6444208" y="2141457"/>
          <a:ext cx="132556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28" name="Równanie" r:id="rId12" imgW="698400" imgH="228600" progId="Equation.3">
                  <p:embed/>
                </p:oleObj>
              </mc:Choice>
              <mc:Fallback>
                <p:oleObj name="Równanie" r:id="rId12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141457"/>
                        <a:ext cx="1325562" cy="4333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943129"/>
              </p:ext>
            </p:extLst>
          </p:nvPr>
        </p:nvGraphicFramePr>
        <p:xfrm>
          <a:off x="5648919" y="3321051"/>
          <a:ext cx="838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29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8919" y="3321051"/>
                        <a:ext cx="83808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14" name="Grupa 13"/>
          <p:cNvGrpSpPr/>
          <p:nvPr/>
        </p:nvGrpSpPr>
        <p:grpSpPr>
          <a:xfrm>
            <a:off x="2373982" y="1901017"/>
            <a:ext cx="3055971" cy="2333130"/>
            <a:chOff x="2365136" y="1892744"/>
            <a:chExt cx="3055971" cy="2333130"/>
          </a:xfrm>
        </p:grpSpPr>
        <p:grpSp>
          <p:nvGrpSpPr>
            <p:cNvPr id="13" name="Grupa 12"/>
            <p:cNvGrpSpPr/>
            <p:nvPr/>
          </p:nvGrpSpPr>
          <p:grpSpPr>
            <a:xfrm>
              <a:off x="2365136" y="1892744"/>
              <a:ext cx="3055971" cy="2333130"/>
              <a:chOff x="2365136" y="1892744"/>
              <a:chExt cx="3055971" cy="2333130"/>
            </a:xfrm>
          </p:grpSpPr>
          <p:grpSp>
            <p:nvGrpSpPr>
              <p:cNvPr id="11" name="Grupa 10"/>
              <p:cNvGrpSpPr/>
              <p:nvPr/>
            </p:nvGrpSpPr>
            <p:grpSpPr>
              <a:xfrm>
                <a:off x="2365136" y="2884925"/>
                <a:ext cx="1335771" cy="1340949"/>
                <a:chOff x="3525772" y="2097358"/>
                <a:chExt cx="1335771" cy="1340949"/>
              </a:xfrm>
            </p:grpSpPr>
            <p:grpSp>
              <p:nvGrpSpPr>
                <p:cNvPr id="8" name="Grupa 7"/>
                <p:cNvGrpSpPr/>
                <p:nvPr/>
              </p:nvGrpSpPr>
              <p:grpSpPr>
                <a:xfrm>
                  <a:off x="3525772" y="2097358"/>
                  <a:ext cx="1335771" cy="1340949"/>
                  <a:chOff x="2369454" y="2946605"/>
                  <a:chExt cx="1335771" cy="1340949"/>
                </a:xfrm>
              </p:grpSpPr>
              <p:cxnSp>
                <p:nvCxnSpPr>
                  <p:cNvPr id="5" name="Łącznik prosty 4"/>
                  <p:cNvCxnSpPr/>
                  <p:nvPr/>
                </p:nvCxnSpPr>
                <p:spPr bwMode="auto">
                  <a:xfrm>
                    <a:off x="3524251" y="2946605"/>
                    <a:ext cx="180974" cy="13187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" name="Łącznik prosty 6"/>
                  <p:cNvCxnSpPr>
                    <a:stCxn id="24" idx="1"/>
                  </p:cNvCxnSpPr>
                  <p:nvPr/>
                </p:nvCxnSpPr>
                <p:spPr bwMode="auto">
                  <a:xfrm flipH="1">
                    <a:off x="2369454" y="3008285"/>
                    <a:ext cx="168515" cy="127926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10" name="Łącznik prosty 9"/>
                <p:cNvCxnSpPr/>
                <p:nvPr/>
              </p:nvCxnSpPr>
              <p:spPr bwMode="auto">
                <a:xfrm>
                  <a:off x="3705225" y="2110430"/>
                  <a:ext cx="990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7" name="Text Box 30"/>
              <p:cNvSpPr txBox="1">
                <a:spLocks noChangeArrowheads="1"/>
              </p:cNvSpPr>
              <p:nvPr/>
            </p:nvSpPr>
            <p:spPr bwMode="auto">
              <a:xfrm>
                <a:off x="3667101" y="1892744"/>
                <a:ext cx="1754006" cy="70788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2000" dirty="0" smtClean="0">
                    <a:latin typeface="+mj-lt"/>
                  </a:rPr>
                  <a:t>Nieidealny filtr</a:t>
                </a:r>
                <a:br>
                  <a:rPr lang="pl-PL" sz="2000" dirty="0" smtClean="0">
                    <a:latin typeface="+mj-lt"/>
                  </a:rPr>
                </a:br>
                <a:r>
                  <a:rPr lang="pl-PL" sz="2000" dirty="0" smtClean="0">
                    <a:latin typeface="+mj-lt"/>
                  </a:rPr>
                  <a:t>dolnopasmowy</a:t>
                </a:r>
                <a:endParaRPr lang="pl-PL" sz="2000" dirty="0">
                  <a:latin typeface="+mj-lt"/>
                </a:endParaRPr>
              </a:p>
            </p:txBody>
          </p:sp>
        </p:grpSp>
        <p:cxnSp>
          <p:nvCxnSpPr>
            <p:cNvPr id="39" name="Łącznik prosty ze strzałką 53"/>
            <p:cNvCxnSpPr>
              <a:cxnSpLocks noChangeShapeType="1"/>
            </p:cNvCxnSpPr>
            <p:nvPr/>
          </p:nvCxnSpPr>
          <p:spPr bwMode="auto">
            <a:xfrm flipH="1">
              <a:off x="3626516" y="2531113"/>
              <a:ext cx="506969" cy="428486"/>
            </a:xfrm>
            <a:prstGeom prst="straightConnector1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38" name="Prostokąt 37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225934" y="739857"/>
            <a:ext cx="306813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err="1" smtClean="0">
                <a:solidFill>
                  <a:srgbClr val="003399"/>
                </a:solidFill>
                <a:latin typeface="Albertus Medium"/>
              </a:rPr>
              <a:t>Nadpróbkowanie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457968"/>
              </p:ext>
            </p:extLst>
          </p:nvPr>
        </p:nvGraphicFramePr>
        <p:xfrm>
          <a:off x="4273550" y="1114425"/>
          <a:ext cx="3333750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3" name="Równanie" r:id="rId4" imgW="1714320" imgH="431640" progId="Equation.3">
                  <p:embed/>
                </p:oleObj>
              </mc:Choice>
              <mc:Fallback>
                <p:oleObj name="Równanie" r:id="rId4" imgW="171432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3550" y="1114425"/>
                        <a:ext cx="3333750" cy="841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1025"/>
          <p:cNvGraphicFramePr>
            <a:graphicFrameLocks noChangeAspect="1"/>
          </p:cNvGraphicFramePr>
          <p:nvPr/>
        </p:nvGraphicFramePr>
        <p:xfrm>
          <a:off x="2801938" y="4533900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4" name="Równanie" r:id="rId6" imgW="190440" imgH="228600" progId="Equation.3">
                  <p:embed/>
                </p:oleObj>
              </mc:Choice>
              <mc:Fallback>
                <p:oleObj name="Równanie" r:id="rId6" imgW="19044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938" y="4533900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21"/>
          <p:cNvSpPr txBox="1">
            <a:spLocks noChangeArrowheads="1"/>
          </p:cNvSpPr>
          <p:nvPr/>
        </p:nvSpPr>
        <p:spPr bwMode="auto">
          <a:xfrm>
            <a:off x="300703" y="5107256"/>
            <a:ext cx="8208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Próbkowanie sygnału dolnopasmowego z częstotliwością mniejszą od podwójnej szerokości pasma (szybkość </a:t>
            </a:r>
            <a:r>
              <a:rPr lang="pl-PL" sz="2000" b="1" dirty="0" err="1" smtClean="0">
                <a:latin typeface="+mn-lt"/>
              </a:rPr>
              <a:t>Nyquista</a:t>
            </a:r>
            <a:r>
              <a:rPr lang="pl-PL" sz="2000" b="1" dirty="0">
                <a:latin typeface="+mn-lt"/>
              </a:rPr>
              <a:t>)</a:t>
            </a:r>
            <a:r>
              <a:rPr lang="pl-PL" sz="2000" b="1" dirty="0" smtClean="0">
                <a:latin typeface="+mn-lt"/>
              </a:rPr>
              <a:t> powoduje zniekształcenia (</a:t>
            </a:r>
            <a:r>
              <a:rPr lang="pl-PL" sz="2000" b="1" dirty="0" err="1" smtClean="0">
                <a:latin typeface="+mn-lt"/>
              </a:rPr>
              <a:t>aliasing</a:t>
            </a:r>
            <a:r>
              <a:rPr lang="pl-PL" sz="2000" b="1" dirty="0" smtClean="0">
                <a:latin typeface="+mn-lt"/>
              </a:rPr>
              <a:t>) wskutek przenikania składowych </a:t>
            </a:r>
            <a:r>
              <a:rPr lang="pl-PL" sz="2000" b="1" dirty="0" err="1" smtClean="0">
                <a:latin typeface="+mn-lt"/>
              </a:rPr>
              <a:t>pozapasmowych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</p:txBody>
      </p:sp>
      <p:grpSp>
        <p:nvGrpSpPr>
          <p:cNvPr id="23563" name="Group 31"/>
          <p:cNvGrpSpPr>
            <a:grpSpLocks/>
          </p:cNvGrpSpPr>
          <p:nvPr/>
        </p:nvGrpSpPr>
        <p:grpSpPr bwMode="auto">
          <a:xfrm>
            <a:off x="923925" y="2093913"/>
            <a:ext cx="6488113" cy="2871788"/>
            <a:chOff x="582" y="1319"/>
            <a:chExt cx="4087" cy="1809"/>
          </a:xfrm>
        </p:grpSpPr>
        <p:sp>
          <p:nvSpPr>
            <p:cNvPr id="23564" name="Freeform 32"/>
            <p:cNvSpPr>
              <a:spLocks/>
            </p:cNvSpPr>
            <p:nvPr/>
          </p:nvSpPr>
          <p:spPr bwMode="auto">
            <a:xfrm>
              <a:off x="135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Freeform 33"/>
            <p:cNvSpPr>
              <a:spLocks/>
            </p:cNvSpPr>
            <p:nvPr/>
          </p:nvSpPr>
          <p:spPr bwMode="auto">
            <a:xfrm>
              <a:off x="1765" y="1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Freeform 34"/>
            <p:cNvSpPr>
              <a:spLocks/>
            </p:cNvSpPr>
            <p:nvPr/>
          </p:nvSpPr>
          <p:spPr bwMode="auto">
            <a:xfrm>
              <a:off x="2682" y="1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Freeform 35"/>
            <p:cNvSpPr>
              <a:spLocks/>
            </p:cNvSpPr>
            <p:nvPr/>
          </p:nvSpPr>
          <p:spPr bwMode="auto">
            <a:xfrm>
              <a:off x="2214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Freeform 36"/>
            <p:cNvSpPr>
              <a:spLocks/>
            </p:cNvSpPr>
            <p:nvPr/>
          </p:nvSpPr>
          <p:spPr bwMode="auto">
            <a:xfrm>
              <a:off x="858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37"/>
            <p:cNvSpPr>
              <a:spLocks noChangeShapeType="1"/>
            </p:cNvSpPr>
            <p:nvPr/>
          </p:nvSpPr>
          <p:spPr bwMode="auto">
            <a:xfrm>
              <a:off x="582" y="2671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38"/>
            <p:cNvSpPr>
              <a:spLocks noChangeShapeType="1"/>
            </p:cNvSpPr>
            <p:nvPr/>
          </p:nvSpPr>
          <p:spPr bwMode="auto">
            <a:xfrm>
              <a:off x="2083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39"/>
            <p:cNvSpPr>
              <a:spLocks noChangeShapeType="1"/>
            </p:cNvSpPr>
            <p:nvPr/>
          </p:nvSpPr>
          <p:spPr bwMode="auto">
            <a:xfrm>
              <a:off x="1656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Line 40"/>
            <p:cNvSpPr>
              <a:spLocks noChangeShapeType="1"/>
            </p:cNvSpPr>
            <p:nvPr/>
          </p:nvSpPr>
          <p:spPr bwMode="auto">
            <a:xfrm>
              <a:off x="2994" y="1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3" name="Line 41"/>
            <p:cNvSpPr>
              <a:spLocks noChangeShapeType="1"/>
            </p:cNvSpPr>
            <p:nvPr/>
          </p:nvSpPr>
          <p:spPr bwMode="auto">
            <a:xfrm>
              <a:off x="2520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42"/>
            <p:cNvSpPr>
              <a:spLocks noChangeShapeType="1"/>
            </p:cNvSpPr>
            <p:nvPr/>
          </p:nvSpPr>
          <p:spPr bwMode="auto">
            <a:xfrm flipV="1">
              <a:off x="1656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Line 43"/>
            <p:cNvSpPr>
              <a:spLocks noChangeShapeType="1"/>
            </p:cNvSpPr>
            <p:nvPr/>
          </p:nvSpPr>
          <p:spPr bwMode="auto">
            <a:xfrm flipH="1" flipV="1">
              <a:off x="2083" y="2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557" name="Object 1027"/>
            <p:cNvGraphicFramePr>
              <a:graphicFrameLocks noChangeAspect="1"/>
            </p:cNvGraphicFramePr>
            <p:nvPr/>
          </p:nvGraphicFramePr>
          <p:xfrm>
            <a:off x="2389" y="2856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975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9" y="2856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6" name="Line 46"/>
            <p:cNvSpPr>
              <a:spLocks noChangeShapeType="1"/>
            </p:cNvSpPr>
            <p:nvPr/>
          </p:nvSpPr>
          <p:spPr bwMode="auto">
            <a:xfrm flipH="1">
              <a:off x="1834" y="1533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4052" y="1319"/>
              <a:ext cx="6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err="1">
                  <a:latin typeface="+mj-lt"/>
                </a:rPr>
                <a:t>aliasing</a:t>
              </a:r>
              <a:endParaRPr lang="pl-PL" sz="2000" dirty="0">
                <a:latin typeface="+mj-lt"/>
              </a:endParaRPr>
            </a:p>
          </p:txBody>
        </p:sp>
      </p:grpSp>
      <p:graphicFrame>
        <p:nvGraphicFramePr>
          <p:cNvPr id="2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5445"/>
              </p:ext>
            </p:extLst>
          </p:nvPr>
        </p:nvGraphicFramePr>
        <p:xfrm>
          <a:off x="5876924" y="2860674"/>
          <a:ext cx="13271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6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4" y="2860674"/>
                        <a:ext cx="1327150" cy="433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Freeform 27"/>
          <p:cNvSpPr>
            <a:spLocks/>
          </p:cNvSpPr>
          <p:nvPr/>
        </p:nvSpPr>
        <p:spPr bwMode="auto">
          <a:xfrm>
            <a:off x="216140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669997"/>
              </p:ext>
            </p:extLst>
          </p:nvPr>
        </p:nvGraphicFramePr>
        <p:xfrm>
          <a:off x="2284118" y="2230438"/>
          <a:ext cx="7617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7" name="Równanie" r:id="rId12" imgW="380880" imgH="215640" progId="Equation.3">
                  <p:embed/>
                </p:oleObj>
              </mc:Choice>
              <mc:Fallback>
                <p:oleObj name="Równanie" r:id="rId12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118" y="2230438"/>
                        <a:ext cx="761760" cy="431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722323"/>
              </p:ext>
            </p:extLst>
          </p:nvPr>
        </p:nvGraphicFramePr>
        <p:xfrm>
          <a:off x="4915693" y="3363912"/>
          <a:ext cx="838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8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5693" y="3363912"/>
                        <a:ext cx="83808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334276" y="2236788"/>
            <a:ext cx="175079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Idealny filtr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dolnopasmowy</a:t>
            </a:r>
            <a:endParaRPr lang="pl-PL" sz="2000" dirty="0">
              <a:latin typeface="+mj-lt"/>
            </a:endParaRPr>
          </a:p>
        </p:txBody>
      </p:sp>
      <p:cxnSp>
        <p:nvCxnSpPr>
          <p:cNvPr id="32" name="Łącznik prosty ze strzałką 53"/>
          <p:cNvCxnSpPr>
            <a:cxnSpLocks noChangeShapeType="1"/>
            <a:stCxn id="31" idx="3"/>
          </p:cNvCxnSpPr>
          <p:nvPr/>
        </p:nvCxnSpPr>
        <p:spPr bwMode="auto">
          <a:xfrm>
            <a:off x="2085075" y="2590731"/>
            <a:ext cx="451750" cy="254069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33" name="Prostokąt 32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225934" y="739857"/>
            <a:ext cx="306813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err="1" smtClean="0">
                <a:solidFill>
                  <a:srgbClr val="003399"/>
                </a:solidFill>
                <a:latin typeface="Albertus Medium"/>
              </a:rPr>
              <a:t>Podpróbkowanie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5" name="Group 82"/>
          <p:cNvGrpSpPr>
            <a:grpSpLocks/>
          </p:cNvGrpSpPr>
          <p:nvPr/>
        </p:nvGrpSpPr>
        <p:grpSpPr bwMode="auto">
          <a:xfrm>
            <a:off x="1870075" y="1651765"/>
            <a:ext cx="6705600" cy="2171700"/>
            <a:chOff x="1152" y="693"/>
            <a:chExt cx="4224" cy="1368"/>
          </a:xfrm>
        </p:grpSpPr>
        <p:sp>
          <p:nvSpPr>
            <p:cNvPr id="24615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8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1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03361070"/>
                </p:ext>
              </p:extLst>
            </p:nvPr>
          </p:nvGraphicFramePr>
          <p:xfrm>
            <a:off x="2363" y="1788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121" name="Równanie" r:id="rId4" imgW="190440" imgH="228600" progId="Equation.3">
                    <p:embed/>
                  </p:oleObj>
                </mc:Choice>
                <mc:Fallback>
                  <p:oleObj name="Równanie" r:id="rId4" imgW="19044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3" y="1788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6011425"/>
                </p:ext>
              </p:extLst>
            </p:nvPr>
          </p:nvGraphicFramePr>
          <p:xfrm>
            <a:off x="3402" y="1788"/>
            <a:ext cx="83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122" name="Równanie" r:id="rId6" imgW="698400" imgH="228600" progId="Equation.3">
                    <p:embed/>
                  </p:oleObj>
                </mc:Choice>
                <mc:Fallback>
                  <p:oleObj name="Równanie" r:id="rId6" imgW="69840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2" y="1788"/>
                          <a:ext cx="83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87" name="Freeform 27"/>
          <p:cNvSpPr>
            <a:spLocks/>
          </p:cNvSpPr>
          <p:nvPr/>
        </p:nvSpPr>
        <p:spPr bwMode="auto">
          <a:xfrm>
            <a:off x="3098799" y="1880365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457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377048"/>
              </p:ext>
            </p:extLst>
          </p:nvPr>
        </p:nvGraphicFramePr>
        <p:xfrm>
          <a:off x="3397121" y="666170"/>
          <a:ext cx="800357" cy="453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123" name="Równanie" r:id="rId8" imgW="380880" imgH="215640" progId="Equation.3">
                  <p:embed/>
                </p:oleObj>
              </mc:Choice>
              <mc:Fallback>
                <p:oleObj name="Równanie" r:id="rId8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121" y="666170"/>
                        <a:ext cx="800357" cy="4532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Text Box 30"/>
          <p:cNvSpPr txBox="1">
            <a:spLocks noChangeArrowheads="1"/>
          </p:cNvSpPr>
          <p:nvPr/>
        </p:nvSpPr>
        <p:spPr bwMode="auto">
          <a:xfrm>
            <a:off x="156928" y="1215425"/>
            <a:ext cx="17507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Idealny filtr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dolnopasmowy</a:t>
            </a:r>
            <a:endParaRPr lang="pl-PL" sz="2000" dirty="0">
              <a:latin typeface="+mj-lt"/>
            </a:endParaRPr>
          </a:p>
        </p:txBody>
      </p:sp>
      <p:sp>
        <p:nvSpPr>
          <p:cNvPr id="24591" name="Text Box 59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cxnSp>
        <p:nvCxnSpPr>
          <p:cNvPr id="24596" name="Łącznik prosty ze strzałką 53"/>
          <p:cNvCxnSpPr>
            <a:cxnSpLocks noChangeShapeType="1"/>
            <a:stCxn id="24588" idx="3"/>
            <a:endCxn id="24587" idx="1"/>
          </p:cNvCxnSpPr>
          <p:nvPr/>
        </p:nvCxnSpPr>
        <p:spPr bwMode="auto">
          <a:xfrm>
            <a:off x="1907727" y="1569368"/>
            <a:ext cx="1191072" cy="310997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graphicFrame>
        <p:nvGraphicFramePr>
          <p:cNvPr id="5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068238"/>
              </p:ext>
            </p:extLst>
          </p:nvPr>
        </p:nvGraphicFramePr>
        <p:xfrm>
          <a:off x="2990398" y="1333010"/>
          <a:ext cx="135096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124" name="Równanie" r:id="rId10" imgW="749160" imgH="228600" progId="Equation.3">
                  <p:embed/>
                </p:oleObj>
              </mc:Choice>
              <mc:Fallback>
                <p:oleObj name="Równanie" r:id="rId10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0398" y="1333010"/>
                        <a:ext cx="1350962" cy="4111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Prostokąt 60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225933" y="739857"/>
            <a:ext cx="881056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Dowód – część II (odtwarzanie sygnału z próbek)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641921" y="4018727"/>
            <a:ext cx="8180020" cy="2734530"/>
            <a:chOff x="641921" y="4018727"/>
            <a:chExt cx="8180020" cy="2734530"/>
          </a:xfrm>
        </p:grpSpPr>
        <p:grpSp>
          <p:nvGrpSpPr>
            <p:cNvPr id="3" name="Grupa 2"/>
            <p:cNvGrpSpPr/>
            <p:nvPr/>
          </p:nvGrpSpPr>
          <p:grpSpPr>
            <a:xfrm>
              <a:off x="641921" y="4018727"/>
              <a:ext cx="8180020" cy="2734530"/>
              <a:chOff x="962394" y="3475919"/>
              <a:chExt cx="8180020" cy="2734530"/>
            </a:xfrm>
          </p:grpSpPr>
          <p:grpSp>
            <p:nvGrpSpPr>
              <p:cNvPr id="24589" name="Group 75"/>
              <p:cNvGrpSpPr>
                <a:grpSpLocks/>
              </p:cNvGrpSpPr>
              <p:nvPr/>
            </p:nvGrpSpPr>
            <p:grpSpPr bwMode="auto">
              <a:xfrm>
                <a:off x="996950" y="3475919"/>
                <a:ext cx="2613026" cy="1362076"/>
                <a:chOff x="614" y="2741"/>
                <a:chExt cx="1646" cy="858"/>
              </a:xfrm>
            </p:grpSpPr>
            <p:sp>
              <p:nvSpPr>
                <p:cNvPr id="24606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1052" y="3065"/>
                  <a:ext cx="0" cy="534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7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878" y="3172"/>
                  <a:ext cx="2" cy="42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8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569" y="3351"/>
                  <a:ext cx="0" cy="24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9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1397" y="3237"/>
                  <a:ext cx="0" cy="362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10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1738" y="3335"/>
                  <a:ext cx="3" cy="264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11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1224" y="3102"/>
                  <a:ext cx="3" cy="49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12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779" y="2976"/>
                  <a:ext cx="0" cy="62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13" name="Line 52"/>
                <p:cNvSpPr>
                  <a:spLocks noChangeShapeType="1"/>
                </p:cNvSpPr>
                <p:nvPr/>
              </p:nvSpPr>
              <p:spPr bwMode="auto">
                <a:xfrm>
                  <a:off x="672" y="3599"/>
                  <a:ext cx="142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14" name="Freeform 53"/>
                <p:cNvSpPr>
                  <a:spLocks/>
                </p:cNvSpPr>
                <p:nvPr/>
              </p:nvSpPr>
              <p:spPr bwMode="auto">
                <a:xfrm>
                  <a:off x="672" y="3065"/>
                  <a:ext cx="1423" cy="299"/>
                </a:xfrm>
                <a:custGeom>
                  <a:avLst/>
                  <a:gdLst>
                    <a:gd name="T0" fmla="*/ 0 w 2406"/>
                    <a:gd name="T1" fmla="*/ 6 h 654"/>
                    <a:gd name="T2" fmla="*/ 33 w 2406"/>
                    <a:gd name="T3" fmla="*/ 0 h 654"/>
                    <a:gd name="T4" fmla="*/ 67 w 2406"/>
                    <a:gd name="T5" fmla="*/ 5 h 654"/>
                    <a:gd name="T6" fmla="*/ 103 w 2406"/>
                    <a:gd name="T7" fmla="*/ 1 h 6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06"/>
                    <a:gd name="T13" fmla="*/ 0 h 654"/>
                    <a:gd name="T14" fmla="*/ 2406 w 2406"/>
                    <a:gd name="T15" fmla="*/ 654 h 6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06" h="654">
                      <a:moveTo>
                        <a:pt x="0" y="651"/>
                      </a:moveTo>
                      <a:cubicBezTo>
                        <a:pt x="253" y="328"/>
                        <a:pt x="506" y="6"/>
                        <a:pt x="768" y="3"/>
                      </a:cubicBezTo>
                      <a:cubicBezTo>
                        <a:pt x="1030" y="0"/>
                        <a:pt x="1299" y="612"/>
                        <a:pt x="1572" y="633"/>
                      </a:cubicBezTo>
                      <a:cubicBezTo>
                        <a:pt x="1845" y="654"/>
                        <a:pt x="2125" y="391"/>
                        <a:pt x="2406" y="129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24581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22146727"/>
                    </p:ext>
                  </p:extLst>
                </p:nvPr>
              </p:nvGraphicFramePr>
              <p:xfrm>
                <a:off x="614" y="2741"/>
                <a:ext cx="1646" cy="25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25" name="Równanie" r:id="rId12" imgW="1612800" imgH="253800" progId="Equation.3">
                        <p:embed/>
                      </p:oleObj>
                    </mc:Choice>
                    <mc:Fallback>
                      <p:oleObj name="Równanie" r:id="rId12" imgW="1612800" imgH="25380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4" y="2741"/>
                              <a:ext cx="1646" cy="257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4590" name="AutoShape 58"/>
              <p:cNvSpPr>
                <a:spLocks noChangeArrowheads="1"/>
              </p:cNvSpPr>
              <p:nvPr/>
            </p:nvSpPr>
            <p:spPr bwMode="auto">
              <a:xfrm>
                <a:off x="3332035" y="4256970"/>
                <a:ext cx="668338" cy="442665"/>
              </a:xfrm>
              <a:prstGeom prst="rightArrow">
                <a:avLst>
                  <a:gd name="adj1" fmla="val 50000"/>
                  <a:gd name="adj2" fmla="val 2586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pl-PL"/>
              </a:p>
            </p:txBody>
          </p:sp>
          <p:grpSp>
            <p:nvGrpSpPr>
              <p:cNvPr id="24594" name="Group 79"/>
              <p:cNvGrpSpPr>
                <a:grpSpLocks/>
              </p:cNvGrpSpPr>
              <p:nvPr/>
            </p:nvGrpSpPr>
            <p:grpSpPr bwMode="auto">
              <a:xfrm>
                <a:off x="6883400" y="3785480"/>
                <a:ext cx="2259013" cy="1052513"/>
                <a:chOff x="4227" y="2936"/>
                <a:chExt cx="1423" cy="663"/>
              </a:xfrm>
            </p:grpSpPr>
            <p:sp>
              <p:nvSpPr>
                <p:cNvPr id="2459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4607" y="3065"/>
                  <a:ext cx="0" cy="534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598" name="Line 64"/>
                <p:cNvSpPr>
                  <a:spLocks noChangeShapeType="1"/>
                </p:cNvSpPr>
                <p:nvPr/>
              </p:nvSpPr>
              <p:spPr bwMode="auto">
                <a:xfrm flipH="1" flipV="1">
                  <a:off x="4433" y="3172"/>
                  <a:ext cx="2" cy="427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599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5124" y="3351"/>
                  <a:ext cx="0" cy="24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0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4952" y="3237"/>
                  <a:ext cx="0" cy="362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1" name="Line 67"/>
                <p:cNvSpPr>
                  <a:spLocks noChangeShapeType="1"/>
                </p:cNvSpPr>
                <p:nvPr/>
              </p:nvSpPr>
              <p:spPr bwMode="auto">
                <a:xfrm flipH="1" flipV="1">
                  <a:off x="5293" y="3335"/>
                  <a:ext cx="3" cy="264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2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4779" y="3102"/>
                  <a:ext cx="3" cy="497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prstDash val="sysDot"/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3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4334" y="2976"/>
                  <a:ext cx="0" cy="62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4" name="Line 70"/>
                <p:cNvSpPr>
                  <a:spLocks noChangeShapeType="1"/>
                </p:cNvSpPr>
                <p:nvPr/>
              </p:nvSpPr>
              <p:spPr bwMode="auto">
                <a:xfrm>
                  <a:off x="4227" y="3599"/>
                  <a:ext cx="142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4605" name="Freeform 71"/>
                <p:cNvSpPr>
                  <a:spLocks/>
                </p:cNvSpPr>
                <p:nvPr/>
              </p:nvSpPr>
              <p:spPr bwMode="auto">
                <a:xfrm>
                  <a:off x="4227" y="3065"/>
                  <a:ext cx="1423" cy="299"/>
                </a:xfrm>
                <a:custGeom>
                  <a:avLst/>
                  <a:gdLst>
                    <a:gd name="T0" fmla="*/ 0 w 2406"/>
                    <a:gd name="T1" fmla="*/ 6 h 654"/>
                    <a:gd name="T2" fmla="*/ 33 w 2406"/>
                    <a:gd name="T3" fmla="*/ 0 h 654"/>
                    <a:gd name="T4" fmla="*/ 67 w 2406"/>
                    <a:gd name="T5" fmla="*/ 5 h 654"/>
                    <a:gd name="T6" fmla="*/ 103 w 2406"/>
                    <a:gd name="T7" fmla="*/ 1 h 6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06"/>
                    <a:gd name="T13" fmla="*/ 0 h 654"/>
                    <a:gd name="T14" fmla="*/ 2406 w 2406"/>
                    <a:gd name="T15" fmla="*/ 654 h 6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06" h="654">
                      <a:moveTo>
                        <a:pt x="0" y="651"/>
                      </a:moveTo>
                      <a:cubicBezTo>
                        <a:pt x="253" y="328"/>
                        <a:pt x="506" y="6"/>
                        <a:pt x="768" y="3"/>
                      </a:cubicBezTo>
                      <a:cubicBezTo>
                        <a:pt x="1030" y="0"/>
                        <a:pt x="1299" y="612"/>
                        <a:pt x="1572" y="633"/>
                      </a:cubicBezTo>
                      <a:cubicBezTo>
                        <a:pt x="1845" y="654"/>
                        <a:pt x="2125" y="391"/>
                        <a:pt x="2406" y="129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24580" name="Object 3"/>
                <p:cNvGraphicFramePr>
                  <a:graphicFrameLocks noChangeAspect="1"/>
                </p:cNvGraphicFramePr>
                <p:nvPr/>
              </p:nvGraphicFramePr>
              <p:xfrm>
                <a:off x="5004" y="2936"/>
                <a:ext cx="372" cy="30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26" name="Równanie" r:id="rId14" imgW="266400" imgH="215640" progId="Equation.3">
                        <p:embed/>
                      </p:oleObj>
                    </mc:Choice>
                    <mc:Fallback>
                      <p:oleObj name="Równanie" r:id="rId14" imgW="266400" imgH="21564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004" y="2936"/>
                              <a:ext cx="372" cy="30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4595" name="Text Box 21"/>
              <p:cNvSpPr txBox="1">
                <a:spLocks noChangeArrowheads="1"/>
              </p:cNvSpPr>
              <p:nvPr/>
            </p:nvSpPr>
            <p:spPr bwMode="auto">
              <a:xfrm>
                <a:off x="962394" y="5102453"/>
                <a:ext cx="8180020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pl-PL" sz="2000" b="1" dirty="0" smtClean="0">
                    <a:latin typeface="+mn-lt"/>
                  </a:rPr>
                  <a:t>Sygnał analogowy (szerokość pasma </a:t>
                </a:r>
                <a:r>
                  <a:rPr lang="pl-PL" sz="2200" b="1" i="1" dirty="0">
                    <a:latin typeface="+mj-lt"/>
                    <a:sym typeface="Symbol" pitchFamily="18" charset="2"/>
                  </a:rPr>
                  <a:t></a:t>
                </a:r>
                <a:r>
                  <a:rPr lang="pl-PL" sz="2200" b="1" baseline="-25000" dirty="0" smtClean="0">
                    <a:latin typeface="+mj-lt"/>
                    <a:sym typeface="Symbol" pitchFamily="18" charset="2"/>
                  </a:rPr>
                  <a:t>b</a:t>
                </a:r>
                <a:r>
                  <a:rPr lang="pl-PL" sz="2000" b="1" dirty="0" smtClean="0">
                    <a:latin typeface="+mn-lt"/>
                    <a:sym typeface="Symbol" pitchFamily="18" charset="2"/>
                  </a:rPr>
                  <a:t>)  może być odtworzony</a:t>
                </a:r>
                <a:br>
                  <a:rPr lang="pl-PL" sz="2000" b="1" dirty="0" smtClean="0">
                    <a:latin typeface="+mn-lt"/>
                    <a:sym typeface="Symbol" pitchFamily="18" charset="2"/>
                  </a:rPr>
                </a:br>
                <a:r>
                  <a:rPr lang="pl-PL" sz="2000" b="1" dirty="0" smtClean="0">
                    <a:latin typeface="+mn-lt"/>
                  </a:rPr>
                  <a:t>w wyniku filtracji jego próbek (pobieranych z częstotliwością </a:t>
                </a:r>
                <a:r>
                  <a:rPr lang="pl-PL" sz="2200" b="1" dirty="0" smtClean="0">
                    <a:latin typeface="+mj-lt"/>
                  </a:rPr>
                  <a:t>2</a:t>
                </a:r>
                <a:r>
                  <a:rPr lang="pl-PL" sz="2200" b="1" i="1" dirty="0" smtClean="0">
                    <a:latin typeface="+mj-lt"/>
                    <a:sym typeface="Symbol" pitchFamily="18" charset="2"/>
                  </a:rPr>
                  <a:t></a:t>
                </a:r>
                <a:r>
                  <a:rPr lang="pl-PL" sz="2200" b="1" baseline="-25000" dirty="0" smtClean="0">
                    <a:latin typeface="+mj-lt"/>
                    <a:sym typeface="Symbol" pitchFamily="18" charset="2"/>
                  </a:rPr>
                  <a:t>b</a:t>
                </a:r>
                <a:r>
                  <a:rPr lang="pl-PL" sz="2000" b="1" dirty="0" smtClean="0">
                    <a:latin typeface="+mn-lt"/>
                  </a:rPr>
                  <a:t>)</a:t>
                </a:r>
                <a:br>
                  <a:rPr lang="pl-PL" sz="2000" b="1" dirty="0" smtClean="0">
                    <a:latin typeface="+mn-lt"/>
                  </a:rPr>
                </a:br>
                <a:r>
                  <a:rPr lang="pl-PL" sz="2000" b="1" dirty="0" smtClean="0">
                    <a:latin typeface="+mn-lt"/>
                  </a:rPr>
                  <a:t>w idealnym filtrze dolnopasmowym o szerokości pasma </a:t>
                </a:r>
                <a:r>
                  <a:rPr lang="pl-PL" sz="2200" b="1" i="1" dirty="0" smtClean="0">
                    <a:latin typeface="+mj-lt"/>
                    <a:sym typeface="Symbol" pitchFamily="18" charset="2"/>
                  </a:rPr>
                  <a:t></a:t>
                </a:r>
                <a:r>
                  <a:rPr lang="pl-PL" sz="2200" b="1" baseline="-25000" dirty="0" smtClean="0">
                    <a:latin typeface="+mj-lt"/>
                    <a:sym typeface="Symbol" pitchFamily="18" charset="2"/>
                  </a:rPr>
                  <a:t>b</a:t>
                </a:r>
                <a:r>
                  <a:rPr lang="pl-PL" sz="2000" b="1" dirty="0">
                    <a:latin typeface="+mn-lt"/>
                    <a:sym typeface="Symbol" pitchFamily="18" charset="2"/>
                  </a:rPr>
                  <a:t>.</a:t>
                </a:r>
                <a:endParaRPr lang="pl-PL" sz="2000" b="1" dirty="0">
                  <a:latin typeface="+mn-lt"/>
                </a:endParaRPr>
              </a:p>
            </p:txBody>
          </p:sp>
          <p:grpSp>
            <p:nvGrpSpPr>
              <p:cNvPr id="51" name="Grupa 50"/>
              <p:cNvGrpSpPr/>
              <p:nvPr/>
            </p:nvGrpSpPr>
            <p:grpSpPr>
              <a:xfrm>
                <a:off x="3717723" y="3684705"/>
                <a:ext cx="2371707" cy="1370383"/>
                <a:chOff x="3717723" y="3439350"/>
                <a:chExt cx="2371707" cy="1370383"/>
              </a:xfrm>
            </p:grpSpPr>
            <p:graphicFrame>
              <p:nvGraphicFramePr>
                <p:cNvPr id="52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30004281"/>
                    </p:ext>
                  </p:extLst>
                </p:nvPr>
              </p:nvGraphicFramePr>
              <p:xfrm>
                <a:off x="3717723" y="3439350"/>
                <a:ext cx="1350963" cy="4127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27" name="Równanie" r:id="rId16" imgW="749160" imgH="228600" progId="Equation.3">
                        <p:embed/>
                      </p:oleObj>
                    </mc:Choice>
                    <mc:Fallback>
                      <p:oleObj name="Równanie" r:id="rId16" imgW="74916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717723" y="3439350"/>
                              <a:ext cx="1350963" cy="41275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ffectLst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3" name="Prostokąt 52"/>
                <p:cNvSpPr/>
                <p:nvPr/>
              </p:nvSpPr>
              <p:spPr bwMode="auto">
                <a:xfrm>
                  <a:off x="4556483" y="3840836"/>
                  <a:ext cx="1064267" cy="626040"/>
                </a:xfrm>
                <a:prstGeom prst="rect">
                  <a:avLst/>
                </a:prstGeom>
                <a:noFill/>
                <a:ln w="3175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54" name="Łącznik prosty ze strzałką 53"/>
                <p:cNvCxnSpPr>
                  <a:stCxn id="53" idx="2"/>
                </p:cNvCxnSpPr>
                <p:nvPr/>
              </p:nvCxnSpPr>
              <p:spPr bwMode="auto">
                <a:xfrm flipV="1">
                  <a:off x="5088617" y="3557597"/>
                  <a:ext cx="5489" cy="90927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graphicFrame>
              <p:nvGraphicFramePr>
                <p:cNvPr id="55" name="Obiekt 5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79069733"/>
                    </p:ext>
                  </p:extLst>
                </p:nvPr>
              </p:nvGraphicFramePr>
              <p:xfrm>
                <a:off x="5772766" y="4145848"/>
                <a:ext cx="316664" cy="2902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28" name="Równanie" r:id="rId18" imgW="152280" imgH="139680" progId="Equation.3">
                        <p:embed/>
                      </p:oleObj>
                    </mc:Choice>
                    <mc:Fallback>
                      <p:oleObj name="Równanie" r:id="rId18" imgW="152280" imgH="1396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72766" y="4145848"/>
                              <a:ext cx="316664" cy="2902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84194247"/>
                    </p:ext>
                  </p:extLst>
                </p:nvPr>
              </p:nvGraphicFramePr>
              <p:xfrm>
                <a:off x="5409454" y="4424664"/>
                <a:ext cx="503764" cy="376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29" name="Równanie" r:id="rId20" imgW="304560" imgH="228600" progId="Equation.3">
                        <p:embed/>
                      </p:oleObj>
                    </mc:Choice>
                    <mc:Fallback>
                      <p:oleObj name="Równanie" r:id="rId20" imgW="30456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09454" y="4424664"/>
                              <a:ext cx="503764" cy="3767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7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79892774"/>
                    </p:ext>
                  </p:extLst>
                </p:nvPr>
              </p:nvGraphicFramePr>
              <p:xfrm>
                <a:off x="4278185" y="4432945"/>
                <a:ext cx="503764" cy="376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9130" name="Równanie" r:id="rId22" imgW="304560" imgH="228600" progId="Equation.3">
                        <p:embed/>
                      </p:oleObj>
                    </mc:Choice>
                    <mc:Fallback>
                      <p:oleObj name="Równanie" r:id="rId22" imgW="30456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278185" y="4432945"/>
                              <a:ext cx="503764" cy="3767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58" name="Łącznik prosty ze strzałką 57"/>
                <p:cNvCxnSpPr/>
                <p:nvPr/>
              </p:nvCxnSpPr>
              <p:spPr bwMode="auto">
                <a:xfrm>
                  <a:off x="4055652" y="4466875"/>
                  <a:ext cx="1878118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5871119" y="4820536"/>
              <a:ext cx="668338" cy="442665"/>
            </a:xfrm>
            <a:prstGeom prst="rightArrow">
              <a:avLst>
                <a:gd name="adj1" fmla="val 50000"/>
                <a:gd name="adj2" fmla="val 2586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36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pSp>
        <p:nvGrpSpPr>
          <p:cNvPr id="25608" name="Group 52"/>
          <p:cNvGrpSpPr>
            <a:grpSpLocks/>
          </p:cNvGrpSpPr>
          <p:nvPr/>
        </p:nvGrpSpPr>
        <p:grpSpPr bwMode="auto">
          <a:xfrm>
            <a:off x="882925" y="1200062"/>
            <a:ext cx="8053388" cy="1227138"/>
            <a:chOff x="618" y="2527"/>
            <a:chExt cx="5073" cy="773"/>
          </a:xfrm>
        </p:grpSpPr>
        <p:grpSp>
          <p:nvGrpSpPr>
            <p:cNvPr id="25611" name="Group 24"/>
            <p:cNvGrpSpPr>
              <a:grpSpLocks/>
            </p:cNvGrpSpPr>
            <p:nvPr/>
          </p:nvGrpSpPr>
          <p:grpSpPr bwMode="auto">
            <a:xfrm>
              <a:off x="618" y="2527"/>
              <a:ext cx="1477" cy="773"/>
              <a:chOff x="672" y="2826"/>
              <a:chExt cx="1477" cy="773"/>
            </a:xfrm>
          </p:grpSpPr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 flipV="1">
                <a:off x="1052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 flipH="1" flipV="1">
                <a:off x="878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1569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8" name="Line 28"/>
              <p:cNvSpPr>
                <a:spLocks noChangeShapeType="1"/>
              </p:cNvSpPr>
              <p:nvPr/>
            </p:nvSpPr>
            <p:spPr bwMode="auto">
              <a:xfrm flipV="1">
                <a:off x="1397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 flipH="1" flipV="1">
                <a:off x="1738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 flipV="1">
                <a:off x="1224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 flipV="1">
                <a:off x="779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>
                <a:off x="672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auto">
              <a:xfrm>
                <a:off x="672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6" name="Object 10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3394995"/>
                  </p:ext>
                </p:extLst>
              </p:nvPr>
            </p:nvGraphicFramePr>
            <p:xfrm>
              <a:off x="1113" y="2826"/>
              <a:ext cx="1036" cy="2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65" name="Równanie" r:id="rId4" imgW="1015920" imgH="228600" progId="Equation.3">
                      <p:embed/>
                    </p:oleObj>
                  </mc:Choice>
                  <mc:Fallback>
                    <p:oleObj name="Równanie" r:id="rId4" imgW="1015920" imgH="228600" progId="Equation.3">
                      <p:embed/>
                      <p:pic>
                        <p:nvPicPr>
                          <p:cNvPr id="0" name="Object 10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13" y="2826"/>
                            <a:ext cx="1036" cy="23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5615" name="Group 39"/>
            <p:cNvGrpSpPr>
              <a:grpSpLocks/>
            </p:cNvGrpSpPr>
            <p:nvPr/>
          </p:nvGrpSpPr>
          <p:grpSpPr bwMode="auto">
            <a:xfrm>
              <a:off x="4268" y="2637"/>
              <a:ext cx="1423" cy="663"/>
              <a:chOff x="4227" y="2936"/>
              <a:chExt cx="1423" cy="663"/>
            </a:xfrm>
          </p:grpSpPr>
          <p:sp>
            <p:nvSpPr>
              <p:cNvPr id="25616" name="Line 40"/>
              <p:cNvSpPr>
                <a:spLocks noChangeShapeType="1"/>
              </p:cNvSpPr>
              <p:nvPr/>
            </p:nvSpPr>
            <p:spPr bwMode="auto">
              <a:xfrm flipV="1">
                <a:off x="4607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7" name="Line 41"/>
              <p:cNvSpPr>
                <a:spLocks noChangeShapeType="1"/>
              </p:cNvSpPr>
              <p:nvPr/>
            </p:nvSpPr>
            <p:spPr bwMode="auto">
              <a:xfrm flipH="1" flipV="1">
                <a:off x="4433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8" name="Line 42"/>
              <p:cNvSpPr>
                <a:spLocks noChangeShapeType="1"/>
              </p:cNvSpPr>
              <p:nvPr/>
            </p:nvSpPr>
            <p:spPr bwMode="auto">
              <a:xfrm flipV="1">
                <a:off x="5124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9" name="Line 43"/>
              <p:cNvSpPr>
                <a:spLocks noChangeShapeType="1"/>
              </p:cNvSpPr>
              <p:nvPr/>
            </p:nvSpPr>
            <p:spPr bwMode="auto">
              <a:xfrm flipV="1">
                <a:off x="4952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0" name="Line 44"/>
              <p:cNvSpPr>
                <a:spLocks noChangeShapeType="1"/>
              </p:cNvSpPr>
              <p:nvPr/>
            </p:nvSpPr>
            <p:spPr bwMode="auto">
              <a:xfrm flipH="1" flipV="1">
                <a:off x="5293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1" name="Line 45"/>
              <p:cNvSpPr>
                <a:spLocks noChangeShapeType="1"/>
              </p:cNvSpPr>
              <p:nvPr/>
            </p:nvSpPr>
            <p:spPr bwMode="auto">
              <a:xfrm flipV="1">
                <a:off x="4779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2" name="Line 46"/>
              <p:cNvSpPr>
                <a:spLocks noChangeShapeType="1"/>
              </p:cNvSpPr>
              <p:nvPr/>
            </p:nvSpPr>
            <p:spPr bwMode="auto">
              <a:xfrm flipV="1">
                <a:off x="4334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3" name="Line 47"/>
              <p:cNvSpPr>
                <a:spLocks noChangeShapeType="1"/>
              </p:cNvSpPr>
              <p:nvPr/>
            </p:nvSpPr>
            <p:spPr bwMode="auto">
              <a:xfrm>
                <a:off x="4227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4" name="Freeform 48"/>
              <p:cNvSpPr>
                <a:spLocks/>
              </p:cNvSpPr>
              <p:nvPr/>
            </p:nvSpPr>
            <p:spPr bwMode="auto">
              <a:xfrm>
                <a:off x="4227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5" name="Object 1027"/>
              <p:cNvGraphicFramePr>
                <a:graphicFrameLocks noChangeAspect="1"/>
              </p:cNvGraphicFramePr>
              <p:nvPr/>
            </p:nvGraphicFramePr>
            <p:xfrm>
              <a:off x="5004" y="2936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66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Object 10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4" y="2936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35" name="Grupa 34"/>
          <p:cNvGrpSpPr/>
          <p:nvPr/>
        </p:nvGrpSpPr>
        <p:grpSpPr>
          <a:xfrm>
            <a:off x="3512184" y="1328749"/>
            <a:ext cx="2298213" cy="1335192"/>
            <a:chOff x="3724746" y="3474541"/>
            <a:chExt cx="2298213" cy="1335192"/>
          </a:xfrm>
        </p:grpSpPr>
        <p:graphicFrame>
          <p:nvGraphicFramePr>
            <p:cNvPr id="3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62805"/>
                </p:ext>
              </p:extLst>
            </p:nvPr>
          </p:nvGraphicFramePr>
          <p:xfrm>
            <a:off x="3724746" y="3474541"/>
            <a:ext cx="1350962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67" name="Equation" r:id="rId8" imgW="749160" imgH="228600" progId="Equation.3">
                    <p:embed/>
                  </p:oleObj>
                </mc:Choice>
                <mc:Fallback>
                  <p:oleObj name="Equation" r:id="rId8" imgW="7491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4746" y="3474541"/>
                          <a:ext cx="1350962" cy="4127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Prostokąt 36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8" name="Łącznik prosty ze strzałką 37"/>
            <p:cNvCxnSpPr>
              <a:stCxn id="37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9467486"/>
                </p:ext>
              </p:extLst>
            </p:nvPr>
          </p:nvGraphicFramePr>
          <p:xfrm>
            <a:off x="5706295" y="4129265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68" name="Równanie" r:id="rId10" imgW="152280" imgH="139680" progId="Equation.3">
                    <p:embed/>
                  </p:oleObj>
                </mc:Choice>
                <mc:Fallback>
                  <p:oleObj name="Równanie" r:id="rId10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06295" y="4129265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8522170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69" name="Równanie" r:id="rId12" imgW="304560" imgH="228600" progId="Equation.3">
                    <p:embed/>
                  </p:oleObj>
                </mc:Choice>
                <mc:Fallback>
                  <p:oleObj name="Równanie" r:id="rId1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82648648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70" name="Równanie" r:id="rId14" imgW="304560" imgH="228600" progId="Equation.3">
                    <p:embed/>
                  </p:oleObj>
                </mc:Choice>
                <mc:Fallback>
                  <p:oleObj name="Równanie" r:id="rId14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2" name="Łącznik prosty ze strzałką 41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upa 6"/>
          <p:cNvGrpSpPr/>
          <p:nvPr/>
        </p:nvGrpSpPr>
        <p:grpSpPr>
          <a:xfrm>
            <a:off x="984250" y="2590712"/>
            <a:ext cx="6365875" cy="1222463"/>
            <a:chOff x="1077637" y="2202903"/>
            <a:chExt cx="6365875" cy="1222463"/>
          </a:xfrm>
        </p:grpSpPr>
        <p:graphicFrame>
          <p:nvGraphicFramePr>
            <p:cNvPr id="48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9774235"/>
                </p:ext>
              </p:extLst>
            </p:nvPr>
          </p:nvGraphicFramePr>
          <p:xfrm>
            <a:off x="4381225" y="2480804"/>
            <a:ext cx="3062287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71" name="Równanie" r:id="rId16" imgW="1790640" imgH="228600" progId="Equation.3">
                    <p:embed/>
                  </p:oleObj>
                </mc:Choice>
                <mc:Fallback>
                  <p:oleObj name="Równanie" r:id="rId16" imgW="17906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1225" y="2480804"/>
                          <a:ext cx="3062287" cy="39211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a 2"/>
            <p:cNvGrpSpPr/>
            <p:nvPr/>
          </p:nvGrpSpPr>
          <p:grpSpPr>
            <a:xfrm>
              <a:off x="1077637" y="2202903"/>
              <a:ext cx="4389438" cy="1222463"/>
              <a:chOff x="1718987" y="2210245"/>
              <a:chExt cx="4389438" cy="1222463"/>
            </a:xfrm>
          </p:grpSpPr>
          <p:graphicFrame>
            <p:nvGraphicFramePr>
              <p:cNvPr id="52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73256113"/>
                  </p:ext>
                </p:extLst>
              </p:nvPr>
            </p:nvGraphicFramePr>
            <p:xfrm>
              <a:off x="1718987" y="3019958"/>
              <a:ext cx="4389438" cy="412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72" name="Równanie" r:id="rId18" imgW="2425680" imgH="228600" progId="Equation.3">
                      <p:embed/>
                    </p:oleObj>
                  </mc:Choice>
                  <mc:Fallback>
                    <p:oleObj name="Równanie" r:id="rId18" imgW="24256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18987" y="3019958"/>
                            <a:ext cx="4389438" cy="41275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51038370"/>
                  </p:ext>
                </p:extLst>
              </p:nvPr>
            </p:nvGraphicFramePr>
            <p:xfrm>
              <a:off x="1787525" y="2210245"/>
              <a:ext cx="2489721" cy="671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73" name="Equation" r:id="rId20" imgW="1460160" imgH="393480" progId="Equation.3">
                      <p:embed/>
                    </p:oleObj>
                  </mc:Choice>
                  <mc:Fallback>
                    <p:oleObj name="Equation" r:id="rId20" imgW="14601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87525" y="2210245"/>
                            <a:ext cx="2489721" cy="671474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" name="Grupa 5"/>
          <p:cNvGrpSpPr/>
          <p:nvPr/>
        </p:nvGrpSpPr>
        <p:grpSpPr>
          <a:xfrm>
            <a:off x="733425" y="3940175"/>
            <a:ext cx="7396163" cy="2190750"/>
            <a:chOff x="827845" y="3985013"/>
            <a:chExt cx="7396163" cy="2480912"/>
          </a:xfrm>
        </p:grpSpPr>
        <p:graphicFrame>
          <p:nvGraphicFramePr>
            <p:cNvPr id="50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4702435"/>
                </p:ext>
              </p:extLst>
            </p:nvPr>
          </p:nvGraphicFramePr>
          <p:xfrm>
            <a:off x="827845" y="3985013"/>
            <a:ext cx="7396163" cy="2480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74" name="Równanie" r:id="rId22" imgW="3416040" imgH="1143000" progId="Equation.3">
                    <p:embed/>
                  </p:oleObj>
                </mc:Choice>
                <mc:Fallback>
                  <p:oleObj name="Równanie" r:id="rId22" imgW="341604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845" y="3985013"/>
                          <a:ext cx="7396163" cy="24809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2421397" y="4024588"/>
              <a:ext cx="4004622" cy="482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Szereg </a:t>
              </a:r>
              <a:r>
                <a:rPr lang="pl-PL" sz="2000" b="1" dirty="0" err="1">
                  <a:latin typeface="+mn-lt"/>
                </a:rPr>
                <a:t>Kotielnikowa-Shannona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797408" y="6142119"/>
            <a:ext cx="7550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Szereg </a:t>
            </a:r>
            <a:r>
              <a:rPr lang="pl-PL" sz="2000" b="1" dirty="0" err="1" smtClean="0">
                <a:latin typeface="+mn-lt"/>
              </a:rPr>
              <a:t>Kotielnikowa-Shannona</a:t>
            </a:r>
            <a:r>
              <a:rPr lang="pl-PL" sz="2000" b="1" dirty="0" smtClean="0">
                <a:latin typeface="+mn-lt"/>
              </a:rPr>
              <a:t> przedstawia rozkład 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na „elementarne” cząstki – próbki sygnału. </a:t>
            </a:r>
            <a:endParaRPr lang="pl-PL" sz="2000" b="1" dirty="0">
              <a:latin typeface="+mn-lt"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72017" y="155082"/>
            <a:ext cx="552412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Twierdzenie o próbkowaniu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225933" y="739857"/>
            <a:ext cx="881056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Dowód – część II (odtwarzanie sygnału z próbek)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sp>
        <p:nvSpPr>
          <p:cNvPr id="54" name="AutoShape 58"/>
          <p:cNvSpPr>
            <a:spLocks noChangeArrowheads="1"/>
          </p:cNvSpPr>
          <p:nvPr/>
        </p:nvSpPr>
        <p:spPr bwMode="auto">
          <a:xfrm>
            <a:off x="3235847" y="1759657"/>
            <a:ext cx="668338" cy="442665"/>
          </a:xfrm>
          <a:prstGeom prst="rightArrow">
            <a:avLst>
              <a:gd name="adj1" fmla="val 50000"/>
              <a:gd name="adj2" fmla="val 2586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55" name="AutoShape 58"/>
          <p:cNvSpPr>
            <a:spLocks noChangeArrowheads="1"/>
          </p:cNvSpPr>
          <p:nvPr/>
        </p:nvSpPr>
        <p:spPr bwMode="auto">
          <a:xfrm>
            <a:off x="5820941" y="1797280"/>
            <a:ext cx="668338" cy="442665"/>
          </a:xfrm>
          <a:prstGeom prst="rightArrow">
            <a:avLst>
              <a:gd name="adj1" fmla="val 50000"/>
              <a:gd name="adj2" fmla="val 2586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6632" name="Text Box 34"/>
          <p:cNvSpPr txBox="1">
            <a:spLocks noChangeArrowheads="1"/>
          </p:cNvSpPr>
          <p:nvPr/>
        </p:nvSpPr>
        <p:spPr bwMode="auto">
          <a:xfrm>
            <a:off x="1737328" y="1329457"/>
            <a:ext cx="29177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Zbiór funkcji </a:t>
            </a:r>
            <a:r>
              <a:rPr lang="pl-PL" sz="2000" b="1" dirty="0" err="1">
                <a:latin typeface="+mn-lt"/>
              </a:rPr>
              <a:t>s</a:t>
            </a:r>
            <a:r>
              <a:rPr lang="pl-PL" sz="2000" b="1" dirty="0" err="1" smtClean="0">
                <a:latin typeface="+mn-lt"/>
              </a:rPr>
              <a:t>ampling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26626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793935"/>
              </p:ext>
            </p:extLst>
          </p:nvPr>
        </p:nvGraphicFramePr>
        <p:xfrm>
          <a:off x="344488" y="1755775"/>
          <a:ext cx="518112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9" name="Równanie" r:id="rId4" imgW="2590560" imgH="228600" progId="Equation.3">
                  <p:embed/>
                </p:oleObj>
              </mc:Choice>
              <mc:Fallback>
                <p:oleObj name="Równanie" r:id="rId4" imgW="259056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755775"/>
                        <a:ext cx="518112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1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73179"/>
            <a:ext cx="1080120" cy="1080120"/>
          </a:xfrm>
          <a:prstGeom prst="rect">
            <a:avLst/>
          </a:prstGeom>
          <a:noFill/>
        </p:spPr>
      </p:pic>
      <p:sp>
        <p:nvSpPr>
          <p:cNvPr id="13" name="Prostokąt 12"/>
          <p:cNvSpPr/>
          <p:nvPr/>
        </p:nvSpPr>
        <p:spPr>
          <a:xfrm>
            <a:off x="272016" y="155082"/>
            <a:ext cx="631620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Zbiór funkcji </a:t>
            </a:r>
            <a:r>
              <a:rPr kumimoji="1" lang="pl-PL" sz="3200" b="1" kern="0" dirty="0" err="1">
                <a:latin typeface="+mn-lt"/>
              </a:rPr>
              <a:t>s</a:t>
            </a:r>
            <a:r>
              <a:rPr kumimoji="1" lang="pl-PL" sz="3200" b="1" kern="0" dirty="0" err="1" smtClean="0">
                <a:latin typeface="+mn-lt"/>
              </a:rPr>
              <a:t>ampling</a:t>
            </a:r>
            <a:r>
              <a:rPr kumimoji="1" lang="pl-PL" sz="3200" b="1" kern="0" dirty="0" smtClean="0">
                <a:latin typeface="+mn-lt"/>
              </a:rPr>
              <a:t>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72017" y="755931"/>
            <a:ext cx="429998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Dowód ortogonalności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973138" y="2362994"/>
            <a:ext cx="7530530" cy="1754821"/>
            <a:chOff x="973138" y="2362994"/>
            <a:chExt cx="7530530" cy="1754821"/>
          </a:xfrm>
        </p:grpSpPr>
        <p:sp>
          <p:nvSpPr>
            <p:cNvPr id="26633" name="Text Box 35"/>
            <p:cNvSpPr txBox="1">
              <a:spLocks noChangeArrowheads="1"/>
            </p:cNvSpPr>
            <p:nvPr/>
          </p:nvSpPr>
          <p:spPr bwMode="auto">
            <a:xfrm>
              <a:off x="1031767" y="2362994"/>
              <a:ext cx="456887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Ortogonalność w przedziale </a:t>
              </a:r>
              <a:r>
                <a:rPr lang="pl-PL" sz="2000" b="1" dirty="0">
                  <a:latin typeface="+mn-lt"/>
                </a:rPr>
                <a:t>(-</a:t>
              </a:r>
              <a:r>
                <a:rPr lang="pl-PL" sz="2000" b="1" dirty="0">
                  <a:latin typeface="+mn-lt"/>
                  <a:sym typeface="Symbol" pitchFamily="18" charset="2"/>
                </a:rPr>
                <a:t>, +</a:t>
              </a:r>
              <a:r>
                <a:rPr lang="pl-PL" sz="2000" b="1" dirty="0" smtClean="0">
                  <a:latin typeface="+mn-lt"/>
                  <a:sym typeface="Symbol" pitchFamily="18" charset="2"/>
                </a:rPr>
                <a:t>)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26627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647041"/>
                </p:ext>
              </p:extLst>
            </p:nvPr>
          </p:nvGraphicFramePr>
          <p:xfrm>
            <a:off x="973138" y="3000375"/>
            <a:ext cx="4876560" cy="1117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350" name="Równanie" r:id="rId7" imgW="2438280" imgH="558720" progId="Equation.3">
                    <p:embed/>
                  </p:oleObj>
                </mc:Choice>
                <mc:Fallback>
                  <p:oleObj name="Równanie" r:id="rId7" imgW="2438280" imgH="558720" progId="Equation.3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3138" y="3000375"/>
                          <a:ext cx="4876560" cy="11174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34"/>
            <p:cNvSpPr txBox="1">
              <a:spLocks noChangeArrowheads="1"/>
            </p:cNvSpPr>
            <p:nvPr/>
          </p:nvSpPr>
          <p:spPr bwMode="auto">
            <a:xfrm>
              <a:off x="6465931" y="3112360"/>
              <a:ext cx="203773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Definicja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ortogonalności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085850" y="4668838"/>
            <a:ext cx="7183206" cy="1777680"/>
            <a:chOff x="1085850" y="4668838"/>
            <a:chExt cx="7183206" cy="1777680"/>
          </a:xfrm>
        </p:grpSpPr>
        <p:graphicFrame>
          <p:nvGraphicFramePr>
            <p:cNvPr id="26628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4803885"/>
                </p:ext>
              </p:extLst>
            </p:nvPr>
          </p:nvGraphicFramePr>
          <p:xfrm>
            <a:off x="1085850" y="4668838"/>
            <a:ext cx="4622400" cy="1777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351" name="Równanie" r:id="rId9" imgW="2311200" imgH="888840" progId="Equation.3">
                    <p:embed/>
                  </p:oleObj>
                </mc:Choice>
                <mc:Fallback>
                  <p:oleObj name="Równanie" r:id="rId9" imgW="2311200" imgH="8888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5850" y="4668838"/>
                          <a:ext cx="4622400" cy="17776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34"/>
            <p:cNvSpPr txBox="1">
              <a:spLocks noChangeArrowheads="1"/>
            </p:cNvSpPr>
            <p:nvPr/>
          </p:nvSpPr>
          <p:spPr bwMode="auto">
            <a:xfrm>
              <a:off x="6460291" y="5114778"/>
              <a:ext cx="180876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Transformaty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Fouriera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85305"/>
            <a:ext cx="7772400" cy="114300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kern="0" dirty="0" smtClean="0">
                <a:latin typeface="Arial" panose="020B0604020202020204" pitchFamily="34" charset="0"/>
              </a:rPr>
              <a:t>Dekompozycja sygnału</a:t>
            </a:r>
            <a:br>
              <a:rPr lang="pl-PL" sz="3200" b="1" kern="0" dirty="0" smtClean="0">
                <a:latin typeface="Arial" panose="020B0604020202020204" pitchFamily="34" charset="0"/>
              </a:rPr>
            </a:br>
            <a:r>
              <a:rPr lang="pl-PL" sz="3200" b="1" kern="0" dirty="0" smtClean="0">
                <a:latin typeface="Arial" panose="020B0604020202020204" pitchFamily="34" charset="0"/>
              </a:rPr>
              <a:t>na „składniki elementarne”</a:t>
            </a:r>
            <a:endParaRPr lang="pl-PL" sz="3200" b="1" kern="0" dirty="0" smtClean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659320"/>
              </p:ext>
            </p:extLst>
          </p:nvPr>
        </p:nvGraphicFramePr>
        <p:xfrm>
          <a:off x="1107345" y="2309134"/>
          <a:ext cx="6272967" cy="833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54" name="Równanie" r:id="rId3" imgW="3251160" imgH="431640" progId="Equation.3">
                  <p:embed/>
                </p:oleObj>
              </mc:Choice>
              <mc:Fallback>
                <p:oleObj name="Równanie" r:id="rId3" imgW="3251160" imgH="431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345" y="2309134"/>
                        <a:ext cx="6272967" cy="833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rostokąt 25"/>
          <p:cNvSpPr/>
          <p:nvPr/>
        </p:nvSpPr>
        <p:spPr>
          <a:xfrm>
            <a:off x="251520" y="1240454"/>
            <a:ext cx="598126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Jakie „składniki elementarne”?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1024376" y="1905658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latin typeface="+mn-lt"/>
              </a:rPr>
              <a:t>Wykładniczy szereg Fouriera - harmoniczne?</a:t>
            </a:r>
          </a:p>
        </p:txBody>
      </p:sp>
      <p:grpSp>
        <p:nvGrpSpPr>
          <p:cNvPr id="33" name="Grupa 32"/>
          <p:cNvGrpSpPr/>
          <p:nvPr/>
        </p:nvGrpSpPr>
        <p:grpSpPr>
          <a:xfrm>
            <a:off x="1065320" y="3657261"/>
            <a:ext cx="7148024" cy="2568509"/>
            <a:chOff x="1065320" y="3657261"/>
            <a:chExt cx="7148024" cy="2568509"/>
          </a:xfrm>
        </p:grpSpPr>
        <p:grpSp>
          <p:nvGrpSpPr>
            <p:cNvPr id="25" name="Grupa 24"/>
            <p:cNvGrpSpPr/>
            <p:nvPr/>
          </p:nvGrpSpPr>
          <p:grpSpPr>
            <a:xfrm>
              <a:off x="1177747" y="4361433"/>
              <a:ext cx="4258349" cy="1864337"/>
              <a:chOff x="1177747" y="4361433"/>
              <a:chExt cx="4258349" cy="1864337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1177747" y="4361433"/>
                <a:ext cx="4258349" cy="1864337"/>
                <a:chOff x="1089025" y="3603625"/>
                <a:chExt cx="2259013" cy="989013"/>
              </a:xfrm>
            </p:grpSpPr>
            <p:sp>
              <p:nvSpPr>
                <p:cNvPr id="13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1692275" y="3744913"/>
                  <a:ext cx="0" cy="847725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1416050" y="3914775"/>
                  <a:ext cx="3175" cy="677863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13013" y="4198938"/>
                  <a:ext cx="0" cy="393700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2239963" y="4017963"/>
                  <a:ext cx="0" cy="574675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7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2781300" y="4173538"/>
                  <a:ext cx="4763" cy="419100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1965325" y="3803650"/>
                  <a:ext cx="4763" cy="78898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1258888" y="3603625"/>
                  <a:ext cx="0" cy="98901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Line 52"/>
                <p:cNvSpPr>
                  <a:spLocks noChangeShapeType="1"/>
                </p:cNvSpPr>
                <p:nvPr/>
              </p:nvSpPr>
              <p:spPr bwMode="auto">
                <a:xfrm>
                  <a:off x="1089025" y="4592638"/>
                  <a:ext cx="225901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Freeform 53"/>
                <p:cNvSpPr>
                  <a:spLocks/>
                </p:cNvSpPr>
                <p:nvPr/>
              </p:nvSpPr>
              <p:spPr bwMode="auto">
                <a:xfrm>
                  <a:off x="1089025" y="3744913"/>
                  <a:ext cx="2259013" cy="474663"/>
                </a:xfrm>
                <a:custGeom>
                  <a:avLst/>
                  <a:gdLst>
                    <a:gd name="T0" fmla="*/ 0 w 2406"/>
                    <a:gd name="T1" fmla="*/ 6 h 654"/>
                    <a:gd name="T2" fmla="*/ 33 w 2406"/>
                    <a:gd name="T3" fmla="*/ 0 h 654"/>
                    <a:gd name="T4" fmla="*/ 67 w 2406"/>
                    <a:gd name="T5" fmla="*/ 5 h 654"/>
                    <a:gd name="T6" fmla="*/ 103 w 2406"/>
                    <a:gd name="T7" fmla="*/ 1 h 6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06"/>
                    <a:gd name="T13" fmla="*/ 0 h 654"/>
                    <a:gd name="T14" fmla="*/ 2406 w 2406"/>
                    <a:gd name="T15" fmla="*/ 654 h 6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06" h="654">
                      <a:moveTo>
                        <a:pt x="0" y="651"/>
                      </a:moveTo>
                      <a:cubicBezTo>
                        <a:pt x="253" y="328"/>
                        <a:pt x="506" y="6"/>
                        <a:pt x="768" y="3"/>
                      </a:cubicBezTo>
                      <a:cubicBezTo>
                        <a:pt x="1030" y="0"/>
                        <a:pt x="1299" y="612"/>
                        <a:pt x="1572" y="633"/>
                      </a:cubicBezTo>
                      <a:cubicBezTo>
                        <a:pt x="1845" y="654"/>
                        <a:pt x="2125" y="391"/>
                        <a:pt x="2406" y="129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cxnSp>
            <p:nvCxnSpPr>
              <p:cNvPr id="23" name="Łącznik prosty 22"/>
              <p:cNvCxnSpPr/>
              <p:nvPr/>
            </p:nvCxnSpPr>
            <p:spPr bwMode="auto">
              <a:xfrm>
                <a:off x="2314902" y="5435746"/>
                <a:ext cx="514713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4" name="pole tekstowe 23"/>
              <p:cNvSpPr txBox="1"/>
              <p:nvPr/>
            </p:nvSpPr>
            <p:spPr>
              <a:xfrm>
                <a:off x="2401378" y="5457146"/>
                <a:ext cx="4267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i="1" dirty="0" smtClean="0">
                    <a:latin typeface="+mj-lt"/>
                  </a:rPr>
                  <a:t>T</a:t>
                </a:r>
                <a:r>
                  <a:rPr lang="pl-PL" sz="2000" baseline="-25000" dirty="0" smtClean="0">
                    <a:latin typeface="+mj-lt"/>
                  </a:rPr>
                  <a:t>0</a:t>
                </a:r>
                <a:endParaRPr lang="pl-PL" sz="2000" baseline="-25000" dirty="0">
                  <a:latin typeface="+mj-lt"/>
                </a:endParaRPr>
              </a:p>
            </p:txBody>
          </p:sp>
        </p:grpSp>
        <p:sp>
          <p:nvSpPr>
            <p:cNvPr id="30" name="Prostokąt 29"/>
            <p:cNvSpPr/>
            <p:nvPr/>
          </p:nvSpPr>
          <p:spPr>
            <a:xfrm>
              <a:off x="1065320" y="3657261"/>
              <a:ext cx="714802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A może próbki sygnału? – Twierdzenie o próbkowaniu</a:t>
              </a:r>
              <a:endParaRPr lang="pl-PL" sz="2000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1" name="pole tekstowe 30"/>
            <p:cNvSpPr txBox="1"/>
            <p:nvPr/>
          </p:nvSpPr>
          <p:spPr>
            <a:xfrm>
              <a:off x="4266995" y="4910385"/>
              <a:ext cx="336021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>
                  <a:latin typeface="+mj-lt"/>
                </a:rPr>
                <a:t>x</a:t>
              </a:r>
              <a:r>
                <a:rPr lang="pl-PL" sz="2000" dirty="0" smtClean="0">
                  <a:latin typeface="+mj-lt"/>
                </a:rPr>
                <a:t>(</a:t>
              </a:r>
              <a:r>
                <a:rPr lang="pl-PL" sz="2000" i="1" dirty="0" smtClean="0">
                  <a:latin typeface="+mj-lt"/>
                </a:rPr>
                <a:t>t</a:t>
              </a:r>
              <a:r>
                <a:rPr lang="pl-PL" sz="2000" dirty="0" smtClean="0">
                  <a:latin typeface="+mj-lt"/>
                </a:rPr>
                <a:t>)</a:t>
              </a:r>
              <a:r>
                <a:rPr lang="pl-PL" sz="1800" b="1" dirty="0" smtClean="0">
                  <a:latin typeface="+mj-lt"/>
                </a:rPr>
                <a:t> </a:t>
              </a:r>
              <a:r>
                <a:rPr lang="pl-PL" sz="1800" dirty="0" smtClean="0">
                  <a:latin typeface="+mj-lt"/>
                </a:rPr>
                <a:t>– sygnał próbkowany (ciągły)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3008602" y="5631765"/>
              <a:ext cx="354295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>
                  <a:latin typeface="+mj-lt"/>
                </a:rPr>
                <a:t>x</a:t>
              </a:r>
              <a:r>
                <a:rPr lang="pl-PL" sz="2000" dirty="0" smtClean="0">
                  <a:latin typeface="+mj-lt"/>
                </a:rPr>
                <a:t>(</a:t>
              </a:r>
              <a:r>
                <a:rPr lang="pl-PL" sz="2000" i="1" dirty="0" smtClean="0">
                  <a:latin typeface="+mj-lt"/>
                </a:rPr>
                <a:t>nT</a:t>
              </a:r>
              <a:r>
                <a:rPr lang="pl-PL" sz="2000" baseline="-25000" dirty="0" smtClean="0">
                  <a:latin typeface="+mj-lt"/>
                </a:rPr>
                <a:t>0</a:t>
              </a:r>
              <a:r>
                <a:rPr lang="pl-PL" sz="2000" dirty="0" smtClean="0">
                  <a:latin typeface="+mj-lt"/>
                </a:rPr>
                <a:t>)</a:t>
              </a:r>
              <a:r>
                <a:rPr lang="pl-PL" sz="1800" dirty="0" smtClean="0">
                  <a:latin typeface="+mj-lt"/>
                </a:rPr>
                <a:t> – próbki sygnału (dyskretne)</a:t>
              </a:r>
              <a:endParaRPr lang="pl-PL" sz="18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881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682407"/>
              </p:ext>
            </p:extLst>
          </p:nvPr>
        </p:nvGraphicFramePr>
        <p:xfrm>
          <a:off x="395536" y="1308765"/>
          <a:ext cx="5333580" cy="219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32" name="Równanie" r:id="rId4" imgW="3047760" imgH="1257120" progId="Equation.3">
                  <p:embed/>
                </p:oleObj>
              </mc:Choice>
              <mc:Fallback>
                <p:oleObj name="Równanie" r:id="rId4" imgW="3047760" imgH="1257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308765"/>
                        <a:ext cx="5333580" cy="2199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755576" y="3647174"/>
            <a:ext cx="8280920" cy="2886762"/>
            <a:chOff x="755576" y="3647174"/>
            <a:chExt cx="8280920" cy="2886762"/>
          </a:xfrm>
        </p:grpSpPr>
        <p:graphicFrame>
          <p:nvGraphicFramePr>
            <p:cNvPr id="2765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8093530"/>
                </p:ext>
              </p:extLst>
            </p:nvPr>
          </p:nvGraphicFramePr>
          <p:xfrm>
            <a:off x="755576" y="4155863"/>
            <a:ext cx="7086240" cy="1320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33" name="Równanie" r:id="rId6" imgW="3543120" imgH="660240" progId="Equation.3">
                    <p:embed/>
                  </p:oleObj>
                </mc:Choice>
                <mc:Fallback>
                  <p:oleObj name="Równanie" r:id="rId6" imgW="3543120" imgH="6602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576" y="4155863"/>
                          <a:ext cx="7086240" cy="13204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53" name="Text Box 13"/>
            <p:cNvSpPr txBox="1">
              <a:spLocks noChangeArrowheads="1"/>
            </p:cNvSpPr>
            <p:nvPr/>
          </p:nvSpPr>
          <p:spPr bwMode="auto">
            <a:xfrm>
              <a:off x="755576" y="3647174"/>
              <a:ext cx="408958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Szereg </a:t>
              </a:r>
              <a:r>
                <a:rPr lang="pl-PL" sz="2000" b="1" dirty="0" err="1" smtClean="0">
                  <a:latin typeface="+mn-lt"/>
                </a:rPr>
                <a:t>Kotielnikowa-Shannona</a:t>
              </a:r>
              <a:r>
                <a:rPr lang="pl-PL" sz="2000" b="1" dirty="0" smtClean="0">
                  <a:latin typeface="+mn-lt"/>
                </a:rPr>
                <a:t>:</a:t>
              </a:r>
              <a:endParaRPr lang="pl-PL" sz="2000" b="1" dirty="0">
                <a:latin typeface="+mn-lt"/>
              </a:endParaRPr>
            </a:p>
          </p:txBody>
        </p:sp>
        <p:sp>
          <p:nvSpPr>
            <p:cNvPr id="27654" name="Text Box 14"/>
            <p:cNvSpPr txBox="1">
              <a:spLocks noChangeArrowheads="1"/>
            </p:cNvSpPr>
            <p:nvPr/>
          </p:nvSpPr>
          <p:spPr bwMode="auto">
            <a:xfrm>
              <a:off x="755576" y="5518273"/>
              <a:ext cx="828092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jest dekompozycją sygnału nad zbiorem ortogonalnych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funkcji </a:t>
              </a:r>
              <a:r>
                <a:rPr lang="pl-PL" sz="2000" b="1" dirty="0" err="1">
                  <a:latin typeface="+mn-lt"/>
                </a:rPr>
                <a:t>s</a:t>
              </a:r>
              <a:r>
                <a:rPr lang="pl-PL" sz="2000" b="1" dirty="0" err="1" smtClean="0">
                  <a:latin typeface="+mn-lt"/>
                </a:rPr>
                <a:t>ampling</a:t>
              </a:r>
              <a:r>
                <a:rPr lang="pl-PL" sz="2000" b="1" dirty="0" smtClean="0">
                  <a:latin typeface="+mn-lt"/>
                </a:rPr>
                <a:t>; współczynniki dekompozycji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są próbkami sygnału.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27655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77708" y="123999"/>
            <a:ext cx="1080120" cy="1080120"/>
          </a:xfrm>
          <a:prstGeom prst="rect">
            <a:avLst/>
          </a:prstGeom>
          <a:noFill/>
        </p:spPr>
      </p:pic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6084168" y="1953955"/>
            <a:ext cx="31470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W dowodzie korzystamy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z twierdzenia Rayleigha</a:t>
            </a:r>
            <a:endParaRPr lang="pl-PL" sz="2000" b="1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72016" y="155082"/>
            <a:ext cx="631620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Zbiór funkcji </a:t>
            </a:r>
            <a:r>
              <a:rPr kumimoji="1" lang="pl-PL" sz="3200" b="1" kern="0" dirty="0" err="1">
                <a:latin typeface="+mn-lt"/>
              </a:rPr>
              <a:t>s</a:t>
            </a:r>
            <a:r>
              <a:rPr kumimoji="1" lang="pl-PL" sz="3200" b="1" kern="0" dirty="0" err="1" smtClean="0">
                <a:latin typeface="+mn-lt"/>
              </a:rPr>
              <a:t>ampling</a:t>
            </a:r>
            <a:r>
              <a:rPr kumimoji="1" lang="pl-PL" sz="3200" b="1" kern="0" dirty="0" smtClean="0">
                <a:latin typeface="+mn-lt"/>
              </a:rPr>
              <a:t>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72017" y="755931"/>
            <a:ext cx="429998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Dowód ortogonalności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84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8709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0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1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2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3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4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5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6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7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8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9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20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4" name="Object 5"/>
            <p:cNvGraphicFramePr>
              <a:graphicFrameLocks noChangeAspect="1"/>
            </p:cNvGraphicFramePr>
            <p:nvPr/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306" name="Równanie" r:id="rId3" imgW="609480" imgH="228600" progId="Equation.3">
                    <p:embed/>
                  </p:oleObj>
                </mc:Choice>
                <mc:Fallback>
                  <p:oleObj name="Równanie" r:id="rId3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755915"/>
                </p:ext>
              </p:extLst>
            </p:nvPr>
          </p:nvGraphicFramePr>
          <p:xfrm>
            <a:off x="3402" y="1788"/>
            <a:ext cx="83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307" name="Równanie" r:id="rId5" imgW="698400" imgH="228600" progId="Equation.3">
                    <p:embed/>
                  </p:oleObj>
                </mc:Choice>
                <mc:Fallback>
                  <p:oleObj name="Równanie" r:id="rId5" imgW="69840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2" y="1788"/>
                          <a:ext cx="83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890134"/>
              </p:ext>
            </p:extLst>
          </p:nvPr>
        </p:nvGraphicFramePr>
        <p:xfrm>
          <a:off x="3511078" y="965936"/>
          <a:ext cx="6699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8" name="Równanie" r:id="rId7" imgW="380880" imgH="215640" progId="Equation.3">
                  <p:embed/>
                </p:oleObj>
              </mc:Choice>
              <mc:Fallback>
                <p:oleObj name="Równanie" r:id="rId7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078" y="965936"/>
                        <a:ext cx="6699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5" name="Group 75"/>
          <p:cNvGrpSpPr>
            <a:grpSpLocks/>
          </p:cNvGrpSpPr>
          <p:nvPr/>
        </p:nvGrpSpPr>
        <p:grpSpPr bwMode="auto">
          <a:xfrm>
            <a:off x="622354" y="3352989"/>
            <a:ext cx="2344739" cy="1227138"/>
            <a:chOff x="672" y="2826"/>
            <a:chExt cx="1477" cy="773"/>
          </a:xfrm>
        </p:grpSpPr>
        <p:sp>
          <p:nvSpPr>
            <p:cNvPr id="28700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1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2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3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4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5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6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7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8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5169778"/>
                </p:ext>
              </p:extLst>
            </p:nvPr>
          </p:nvGraphicFramePr>
          <p:xfrm>
            <a:off x="1114" y="2826"/>
            <a:ext cx="1035" cy="2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309" name="Równanie" r:id="rId9" imgW="1015920" imgH="228600" progId="Equation.3">
                    <p:embed/>
                  </p:oleObj>
                </mc:Choice>
                <mc:Fallback>
                  <p:oleObj name="Równanie" r:id="rId9" imgW="101592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4" y="2826"/>
                          <a:ext cx="1035" cy="2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687" name="Text Box 60"/>
          <p:cNvSpPr txBox="1">
            <a:spLocks noChangeArrowheads="1"/>
          </p:cNvSpPr>
          <p:nvPr/>
        </p:nvSpPr>
        <p:spPr bwMode="auto">
          <a:xfrm>
            <a:off x="3137669" y="3863261"/>
            <a:ext cx="2773516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Dolnoprzepustowy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kanał transmisyjny</a:t>
            </a:r>
            <a:r>
              <a:rPr lang="pl-PL" sz="1800" dirty="0" smtClean="0">
                <a:latin typeface="+mn-lt"/>
              </a:rPr>
              <a:t> </a:t>
            </a:r>
            <a:r>
              <a:rPr lang="pl-PL" sz="2000" i="1" dirty="0"/>
              <a:t>B</a:t>
            </a:r>
            <a:r>
              <a:rPr lang="pl-PL" sz="2000" dirty="0"/>
              <a:t> = </a:t>
            </a:r>
            <a:r>
              <a:rPr lang="pl-PL" sz="2000" i="1" dirty="0" err="1">
                <a:sym typeface="Symbol" pitchFamily="18" charset="2"/>
              </a:rPr>
              <a:t>f</a:t>
            </a:r>
            <a:r>
              <a:rPr lang="pl-PL" sz="2000" baseline="-25000" dirty="0" err="1">
                <a:sym typeface="Symbol" pitchFamily="18" charset="2"/>
              </a:rPr>
              <a:t>b</a:t>
            </a:r>
            <a:endParaRPr lang="pl-PL" sz="2000" baseline="-25000" dirty="0"/>
          </a:p>
        </p:txBody>
      </p:sp>
      <p:grpSp>
        <p:nvGrpSpPr>
          <p:cNvPr id="28689" name="Group 79"/>
          <p:cNvGrpSpPr>
            <a:grpSpLocks/>
          </p:cNvGrpSpPr>
          <p:nvPr/>
        </p:nvGrpSpPr>
        <p:grpSpPr bwMode="auto">
          <a:xfrm>
            <a:off x="6543729" y="3501529"/>
            <a:ext cx="2259013" cy="1052513"/>
            <a:chOff x="4227" y="2936"/>
            <a:chExt cx="1423" cy="663"/>
          </a:xfrm>
        </p:grpSpPr>
        <p:sp>
          <p:nvSpPr>
            <p:cNvPr id="28691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2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3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4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5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6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7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8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9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8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310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082072"/>
              </p:ext>
            </p:extLst>
          </p:nvPr>
        </p:nvGraphicFramePr>
        <p:xfrm>
          <a:off x="5781675" y="1524000"/>
          <a:ext cx="28797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1" name="Równanie" r:id="rId13" imgW="1739880" imgH="431640" progId="Equation.3">
                  <p:embed/>
                </p:oleObj>
              </mc:Choice>
              <mc:Fallback>
                <p:oleObj name="Równanie" r:id="rId13" imgW="173988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1675" y="1524000"/>
                        <a:ext cx="2879725" cy="71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374993"/>
              </p:ext>
            </p:extLst>
          </p:nvPr>
        </p:nvGraphicFramePr>
        <p:xfrm>
          <a:off x="3190876" y="2179202"/>
          <a:ext cx="723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2" name="Równanie" r:id="rId15" imgW="380880" imgH="177480" progId="Equation.3">
                  <p:embed/>
                </p:oleObj>
              </mc:Choice>
              <mc:Fallback>
                <p:oleObj name="Równanie" r:id="rId15" imgW="38088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6" y="2179202"/>
                        <a:ext cx="723900" cy="3365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8161338" y="2378075"/>
          <a:ext cx="2921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3" name="Równanie" r:id="rId17" imgW="152280" imgH="139680" progId="Equation.3">
                  <p:embed/>
                </p:oleObj>
              </mc:Choice>
              <mc:Fallback>
                <p:oleObj name="Równanie" r:id="rId17" imgW="152280" imgH="1396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1338" y="2378075"/>
                        <a:ext cx="292100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0" name="pole tekstowe 48"/>
          <p:cNvSpPr txBox="1">
            <a:spLocks noChangeArrowheads="1"/>
          </p:cNvSpPr>
          <p:nvPr/>
        </p:nvSpPr>
        <p:spPr bwMode="auto">
          <a:xfrm>
            <a:off x="119290" y="4795090"/>
            <a:ext cx="9009198" cy="20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latin typeface="+mn-lt"/>
              </a:rPr>
              <a:t>Szerokość pasma przepustowego dolnoprzepustowego kanału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transmisyjnego powinna wynosić </a:t>
            </a:r>
            <a:r>
              <a:rPr lang="pl-PL" sz="2200" b="1" i="1" dirty="0" smtClean="0">
                <a:latin typeface="+mj-lt"/>
              </a:rPr>
              <a:t>B </a:t>
            </a:r>
            <a:r>
              <a:rPr lang="pl-PL" sz="2200" b="1" dirty="0" smtClean="0">
                <a:latin typeface="+mj-lt"/>
              </a:rPr>
              <a:t>= </a:t>
            </a:r>
            <a:r>
              <a:rPr lang="pl-PL" sz="2200" b="1" i="1" dirty="0" err="1" smtClean="0">
                <a:latin typeface="+mj-lt"/>
              </a:rPr>
              <a:t>f</a:t>
            </a:r>
            <a:r>
              <a:rPr lang="pl-PL" sz="2200" b="1" baseline="-25000" dirty="0" err="1" smtClean="0">
                <a:latin typeface="+mj-lt"/>
              </a:rPr>
              <a:t>b</a:t>
            </a:r>
            <a:r>
              <a:rPr lang="pl-PL" sz="2200" b="1" i="1" dirty="0" smtClean="0">
                <a:latin typeface="+mj-lt"/>
              </a:rPr>
              <a:t> 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W</a:t>
            </a:r>
            <a:r>
              <a:rPr lang="pl-PL" sz="2200" b="1" dirty="0" smtClean="0">
                <a:latin typeface="+mj-lt"/>
              </a:rPr>
              <a:t> </a:t>
            </a:r>
            <a:r>
              <a:rPr lang="pl-PL" sz="2200" b="1" dirty="0">
                <a:latin typeface="+mj-lt"/>
              </a:rPr>
              <a:t>= </a:t>
            </a:r>
            <a:r>
              <a:rPr lang="pl-PL" sz="2200" b="1" i="1" dirty="0">
                <a:latin typeface="+mj-lt"/>
                <a:sym typeface="Symbol" pitchFamily="18" charset="2"/>
              </a:rPr>
              <a:t></a:t>
            </a:r>
            <a:r>
              <a:rPr lang="pl-PL" sz="2200" b="1" baseline="-25000" dirty="0" smtClean="0">
                <a:latin typeface="+mj-lt"/>
                <a:sym typeface="Symbol" pitchFamily="18" charset="2"/>
              </a:rPr>
              <a:t>b</a:t>
            </a:r>
            <a:r>
              <a:rPr lang="pl-PL" sz="2200" b="1" dirty="0" smtClean="0">
                <a:latin typeface="+mj-lt"/>
                <a:sym typeface="Symbol" pitchFamily="18" charset="2"/>
              </a:rPr>
              <a:t>) </a:t>
            </a:r>
            <a:r>
              <a:rPr lang="pl-PL" sz="2000" b="1" dirty="0" smtClean="0">
                <a:latin typeface="+mn-lt"/>
                <a:sym typeface="Symbol" pitchFamily="18" charset="2"/>
              </a:rPr>
              <a:t>celem eliminacji</a:t>
            </a:r>
            <a:br>
              <a:rPr lang="pl-PL" sz="2000" b="1" dirty="0" smtClean="0">
                <a:latin typeface="+mn-lt"/>
                <a:sym typeface="Symbol" pitchFamily="18" charset="2"/>
              </a:rPr>
            </a:br>
            <a:r>
              <a:rPr lang="pl-PL" sz="2000" b="1" dirty="0" err="1" smtClean="0">
                <a:latin typeface="+mn-lt"/>
                <a:sym typeface="Symbol" pitchFamily="18" charset="2"/>
              </a:rPr>
              <a:t>aliasingu</a:t>
            </a:r>
            <a:r>
              <a:rPr lang="pl-PL" sz="2000" b="1" dirty="0" smtClean="0">
                <a:latin typeface="+mn-lt"/>
                <a:sym typeface="Symbol" pitchFamily="18" charset="2"/>
              </a:rPr>
              <a:t>. Oznacza to jednak, że 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w kanale transmisyjnym jest przesyłany</a:t>
            </a:r>
            <a:br>
              <a:rPr lang="pl-PL" sz="2000" b="1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</a:br>
            <a:r>
              <a:rPr lang="pl-PL" sz="2000" b="1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sygnał</a:t>
            </a:r>
            <a:r>
              <a:rPr lang="pl-PL" sz="2000" b="1" dirty="0">
                <a:solidFill>
                  <a:srgbClr val="FF0000"/>
                </a:solidFill>
                <a:latin typeface="+mn-lt"/>
                <a:sym typeface="Symbol" pitchFamily="18" charset="2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analogowy, a nie ciąg próbek sygnału</a:t>
            </a:r>
            <a:r>
              <a:rPr lang="pl-PL" sz="2000" b="1" dirty="0" smtClean="0">
                <a:latin typeface="+mn-lt"/>
                <a:sym typeface="Symbol" pitchFamily="18" charset="2"/>
              </a:rPr>
              <a:t>.</a:t>
            </a:r>
            <a:endParaRPr lang="pl-PL" sz="2000" b="1" dirty="0">
              <a:latin typeface="+mn-lt"/>
              <a:sym typeface="Symbol" pitchFamily="18" charset="2"/>
            </a:endParaRP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latin typeface="+mn-lt"/>
                <a:sym typeface="Symbol" pitchFamily="18" charset="2"/>
              </a:rPr>
              <a:t>Ten paradoks każe powątpiewać w sensowność transmisji sygnałów</a:t>
            </a:r>
            <a:br>
              <a:rPr lang="pl-PL" sz="2000" b="1" dirty="0" smtClean="0">
                <a:latin typeface="+mn-lt"/>
                <a:sym typeface="Symbol" pitchFamily="18" charset="2"/>
              </a:rPr>
            </a:br>
            <a:r>
              <a:rPr lang="pl-PL" sz="2000" b="1" dirty="0" err="1" smtClean="0">
                <a:latin typeface="+mn-lt"/>
                <a:sym typeface="Symbol" pitchFamily="18" charset="2"/>
              </a:rPr>
              <a:t>spróbkowanych</a:t>
            </a:r>
            <a:r>
              <a:rPr lang="pl-PL" sz="2000" b="1" dirty="0" smtClean="0">
                <a:latin typeface="+mn-lt"/>
                <a:sym typeface="Symbol" pitchFamily="18" charset="2"/>
              </a:rPr>
              <a:t>.</a:t>
            </a:r>
            <a:endParaRPr lang="pl-PL" b="1" dirty="0">
              <a:latin typeface="+mn-lt"/>
            </a:endParaRPr>
          </a:p>
        </p:txBody>
      </p:sp>
      <p:sp>
        <p:nvSpPr>
          <p:cNvPr id="49" name="Strzałka w prawo 48"/>
          <p:cNvSpPr/>
          <p:nvPr/>
        </p:nvSpPr>
        <p:spPr bwMode="auto">
          <a:xfrm>
            <a:off x="2581329" y="4161027"/>
            <a:ext cx="457200" cy="191566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trzałka w prawo 49"/>
          <p:cNvSpPr/>
          <p:nvPr/>
        </p:nvSpPr>
        <p:spPr bwMode="auto">
          <a:xfrm>
            <a:off x="6046843" y="4111282"/>
            <a:ext cx="457200" cy="191566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5553129" y="6540689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6543729" y="6235889"/>
            <a:ext cx="1905000" cy="457200"/>
          </a:xfrm>
        </p:spPr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72016" y="155082"/>
            <a:ext cx="748768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Transmisja sygnałów </a:t>
            </a:r>
            <a:r>
              <a:rPr kumimoji="1" lang="pl-PL" sz="3200" b="1" kern="0" dirty="0" err="1" smtClean="0">
                <a:latin typeface="+mn-lt"/>
              </a:rPr>
              <a:t>spróbkowanych</a:t>
            </a:r>
            <a:r>
              <a:rPr kumimoji="1" lang="pl-PL" sz="3200" b="1" kern="0" dirty="0" smtClean="0">
                <a:latin typeface="+mn-lt"/>
              </a:rPr>
              <a:t>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272017" y="755931"/>
            <a:ext cx="192190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Paradoks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sp>
        <p:nvSpPr>
          <p:cNvPr id="53" name="Freeform 27"/>
          <p:cNvSpPr>
            <a:spLocks/>
          </p:cNvSpPr>
          <p:nvPr/>
        </p:nvSpPr>
        <p:spPr bwMode="auto">
          <a:xfrm>
            <a:off x="3043109" y="1335942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12" name="Grupa 102"/>
          <p:cNvGrpSpPr>
            <a:grpSpLocks/>
          </p:cNvGrpSpPr>
          <p:nvPr/>
        </p:nvGrpSpPr>
        <p:grpSpPr bwMode="auto">
          <a:xfrm>
            <a:off x="1110393" y="3570099"/>
            <a:ext cx="2259012" cy="989012"/>
            <a:chOff x="1098550" y="3240360"/>
            <a:chExt cx="2259013" cy="989012"/>
          </a:xfrm>
        </p:grpSpPr>
        <p:sp>
          <p:nvSpPr>
            <p:cNvPr id="29752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3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4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5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6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7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8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9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60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69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156215"/>
              </p:ext>
            </p:extLst>
          </p:nvPr>
        </p:nvGraphicFramePr>
        <p:xfrm>
          <a:off x="1231042" y="3291511"/>
          <a:ext cx="15208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334" name="Równanie" r:id="rId3" imgW="939600" imgH="215640" progId="Equation.3">
                  <p:embed/>
                </p:oleObj>
              </mc:Choice>
              <mc:Fallback>
                <p:oleObj name="Równanie" r:id="rId3" imgW="93960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042" y="3291511"/>
                        <a:ext cx="15208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5" name="pole tekstowe 48"/>
          <p:cNvSpPr txBox="1">
            <a:spLocks noChangeArrowheads="1"/>
          </p:cNvSpPr>
          <p:nvPr/>
        </p:nvSpPr>
        <p:spPr bwMode="auto">
          <a:xfrm>
            <a:off x="164924" y="5445224"/>
            <a:ext cx="889859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latin typeface="+mn-lt"/>
                <a:sym typeface="Symbol" pitchFamily="18" charset="2"/>
              </a:rPr>
              <a:t>Sygnał przesyłany w kanale transmisyjnym jest </a:t>
            </a:r>
            <a:r>
              <a:rPr lang="pl-PL" sz="2000" b="1" dirty="0">
                <a:latin typeface="+mn-lt"/>
                <a:sym typeface="Symbol" pitchFamily="18" charset="2"/>
              </a:rPr>
              <a:t>analogowym sygnałem </a:t>
            </a:r>
            <a:br>
              <a:rPr lang="pl-PL" sz="2000" b="1" dirty="0">
                <a:latin typeface="+mn-lt"/>
                <a:sym typeface="Symbol" pitchFamily="18" charset="2"/>
              </a:rPr>
            </a:br>
            <a:r>
              <a:rPr lang="pl-PL" sz="2000" b="1" dirty="0" smtClean="0">
                <a:latin typeface="+mn-lt"/>
                <a:sym typeface="Symbol" pitchFamily="18" charset="2"/>
              </a:rPr>
              <a:t>zespolonym </a:t>
            </a:r>
            <a:r>
              <a:rPr lang="pl-PL" sz="2000" b="1" i="1" dirty="0" smtClean="0">
                <a:latin typeface="+mn-lt"/>
                <a:sym typeface="Symbol" pitchFamily="18" charset="2"/>
              </a:rPr>
              <a:t>z</a:t>
            </a:r>
            <a:r>
              <a:rPr lang="pl-PL" sz="2000" b="1" dirty="0" smtClean="0">
                <a:latin typeface="+mn-lt"/>
                <a:sym typeface="Symbol" pitchFamily="18" charset="2"/>
              </a:rPr>
              <a:t>(</a:t>
            </a:r>
            <a:r>
              <a:rPr lang="pl-PL" sz="2000" b="1" i="1" dirty="0" smtClean="0">
                <a:latin typeface="+mn-lt"/>
                <a:sym typeface="Symbol" pitchFamily="18" charset="2"/>
              </a:rPr>
              <a:t>t</a:t>
            </a:r>
            <a:r>
              <a:rPr lang="pl-PL" sz="2000" b="1" dirty="0" smtClean="0">
                <a:latin typeface="+mn-lt"/>
                <a:sym typeface="Symbol" pitchFamily="18" charset="2"/>
              </a:rPr>
              <a:t>), którego próbki są próbkami sygnałów oryginalnych</a:t>
            </a:r>
            <a:br>
              <a:rPr lang="pl-PL" sz="2000" b="1" dirty="0" smtClean="0">
                <a:latin typeface="+mn-lt"/>
                <a:sym typeface="Symbol" pitchFamily="18" charset="2"/>
              </a:rPr>
            </a:br>
            <a:r>
              <a:rPr lang="pl-PL" sz="2200" b="1" i="1" dirty="0" smtClean="0">
                <a:latin typeface="+mj-lt"/>
                <a:sym typeface="Symbol" pitchFamily="18" charset="2"/>
              </a:rPr>
              <a:t>x</a:t>
            </a:r>
            <a:r>
              <a:rPr lang="pl-PL" sz="2200" b="1" baseline="-25000" dirty="0" smtClean="0">
                <a:latin typeface="+mj-lt"/>
                <a:sym typeface="Symbol" pitchFamily="18" charset="2"/>
              </a:rPr>
              <a:t>1</a:t>
            </a:r>
            <a:r>
              <a:rPr lang="pl-PL" sz="2200" b="1" dirty="0">
                <a:latin typeface="+mj-lt"/>
                <a:sym typeface="Symbol" pitchFamily="18" charset="2"/>
              </a:rPr>
              <a:t>, </a:t>
            </a:r>
            <a:r>
              <a:rPr lang="pl-PL" sz="2200" b="1" i="1" dirty="0">
                <a:latin typeface="+mj-lt"/>
                <a:sym typeface="Symbol" pitchFamily="18" charset="2"/>
              </a:rPr>
              <a:t>x</a:t>
            </a:r>
            <a:r>
              <a:rPr lang="pl-PL" sz="2200" b="1" baseline="-25000" dirty="0">
                <a:latin typeface="+mj-lt"/>
                <a:sym typeface="Symbol" pitchFamily="18" charset="2"/>
              </a:rPr>
              <a:t>2</a:t>
            </a:r>
            <a:r>
              <a:rPr lang="pl-PL" sz="2200" b="1" dirty="0">
                <a:latin typeface="+mj-lt"/>
                <a:sym typeface="Symbol" pitchFamily="18" charset="2"/>
              </a:rPr>
              <a:t>,…</a:t>
            </a:r>
            <a:r>
              <a:rPr lang="pl-PL" sz="2200" b="1" i="1" dirty="0" err="1" smtClean="0">
                <a:latin typeface="+mj-lt"/>
                <a:sym typeface="Symbol" pitchFamily="18" charset="2"/>
              </a:rPr>
              <a:t>x</a:t>
            </a:r>
            <a:r>
              <a:rPr lang="pl-PL" sz="2200" b="1" i="1" baseline="-25000" dirty="0" err="1" smtClean="0">
                <a:latin typeface="+mj-lt"/>
                <a:sym typeface="Symbol" pitchFamily="18" charset="2"/>
              </a:rPr>
              <a:t>N</a:t>
            </a:r>
            <a:r>
              <a:rPr lang="pl-PL" sz="2200" b="1" dirty="0" smtClean="0">
                <a:latin typeface="+mj-lt"/>
                <a:sym typeface="Symbol" pitchFamily="18" charset="2"/>
              </a:rPr>
              <a:t>. </a:t>
            </a:r>
            <a:r>
              <a:rPr lang="pl-PL" sz="2000" b="1" dirty="0" smtClean="0">
                <a:latin typeface="+mn-lt"/>
                <a:sym typeface="Symbol" pitchFamily="18" charset="2"/>
              </a:rPr>
              <a:t>Szerokość pasma przepustowego kanału niezbędna</a:t>
            </a:r>
            <a:br>
              <a:rPr lang="pl-PL" sz="2000" b="1" dirty="0" smtClean="0">
                <a:latin typeface="+mn-lt"/>
                <a:sym typeface="Symbol" pitchFamily="18" charset="2"/>
              </a:rPr>
            </a:br>
            <a:r>
              <a:rPr lang="pl-PL" sz="2000" b="1" dirty="0" smtClean="0">
                <a:latin typeface="+mn-lt"/>
                <a:sym typeface="Symbol" pitchFamily="18" charset="2"/>
              </a:rPr>
              <a:t>do transmisji sygnału</a:t>
            </a:r>
            <a:r>
              <a:rPr lang="pl-PL" sz="2000" b="1" dirty="0">
                <a:latin typeface="+mn-lt"/>
                <a:sym typeface="Symbol" pitchFamily="18" charset="2"/>
              </a:rPr>
              <a:t> </a:t>
            </a:r>
            <a:r>
              <a:rPr lang="pl-PL" sz="2000" b="1" dirty="0" smtClean="0">
                <a:latin typeface="+mn-lt"/>
                <a:sym typeface="Symbol" pitchFamily="18" charset="2"/>
              </a:rPr>
              <a:t>zespolonego </a:t>
            </a:r>
            <a:r>
              <a:rPr lang="pl-PL" sz="2200" b="1" i="1" dirty="0" smtClean="0">
                <a:latin typeface="+mj-lt"/>
                <a:sym typeface="Symbol" pitchFamily="18" charset="2"/>
              </a:rPr>
              <a:t>z</a:t>
            </a:r>
            <a:r>
              <a:rPr lang="pl-PL" sz="2200" b="1" dirty="0" smtClean="0">
                <a:latin typeface="+mj-lt"/>
                <a:sym typeface="Symbol" pitchFamily="18" charset="2"/>
              </a:rPr>
              <a:t>(</a:t>
            </a:r>
            <a:r>
              <a:rPr lang="pl-PL" sz="2200" b="1" i="1" dirty="0" smtClean="0">
                <a:latin typeface="+mj-lt"/>
                <a:sym typeface="Symbol" pitchFamily="18" charset="2"/>
              </a:rPr>
              <a:t>t</a:t>
            </a:r>
            <a:r>
              <a:rPr lang="pl-PL" sz="2200" b="1" dirty="0">
                <a:latin typeface="+mj-lt"/>
                <a:sym typeface="Symbol" pitchFamily="18" charset="2"/>
              </a:rPr>
              <a:t>)</a:t>
            </a:r>
            <a:r>
              <a:rPr lang="pl-PL" sz="2000" b="1" dirty="0">
                <a:latin typeface="+mn-lt"/>
                <a:sym typeface="Symbol" pitchFamily="18" charset="2"/>
              </a:rPr>
              <a:t> </a:t>
            </a:r>
            <a:r>
              <a:rPr lang="pl-PL" sz="2000" b="1" dirty="0" smtClean="0">
                <a:latin typeface="+mn-lt"/>
                <a:sym typeface="Symbol" pitchFamily="18" charset="2"/>
              </a:rPr>
              <a:t>wynosi </a:t>
            </a:r>
            <a:r>
              <a:rPr lang="pl-PL" sz="2200" b="1" i="1" dirty="0" smtClean="0">
                <a:latin typeface="+mj-lt"/>
                <a:sym typeface="Symbol" pitchFamily="18" charset="2"/>
              </a:rPr>
              <a:t>B</a:t>
            </a:r>
            <a:r>
              <a:rPr lang="pl-PL" sz="2200" b="1" dirty="0" smtClean="0">
                <a:latin typeface="+mj-lt"/>
                <a:sym typeface="Symbol" pitchFamily="18" charset="2"/>
              </a:rPr>
              <a:t> </a:t>
            </a:r>
            <a:r>
              <a:rPr lang="pl-PL" sz="2200" b="1" dirty="0">
                <a:latin typeface="+mj-lt"/>
                <a:sym typeface="Symbol" pitchFamily="18" charset="2"/>
              </a:rPr>
              <a:t>= </a:t>
            </a:r>
            <a:r>
              <a:rPr lang="pl-PL" sz="2200" b="1" i="1" dirty="0" err="1">
                <a:latin typeface="+mj-lt"/>
                <a:sym typeface="Symbol" pitchFamily="18" charset="2"/>
              </a:rPr>
              <a:t>Nf</a:t>
            </a:r>
            <a:r>
              <a:rPr lang="pl-PL" sz="2200" b="1" baseline="-25000" dirty="0" err="1">
                <a:latin typeface="+mj-lt"/>
                <a:sym typeface="Symbol" pitchFamily="18" charset="2"/>
              </a:rPr>
              <a:t>b</a:t>
            </a:r>
            <a:r>
              <a:rPr lang="pl-PL" sz="2000" b="1" dirty="0">
                <a:latin typeface="+mn-lt"/>
                <a:sym typeface="Symbol" pitchFamily="18" charset="2"/>
              </a:rPr>
              <a:t>.</a:t>
            </a:r>
            <a:endParaRPr lang="pl-PL" sz="2000" b="1" i="1" dirty="0">
              <a:latin typeface="+mn-lt"/>
              <a:sym typeface="Symbol" pitchFamily="18" charset="2"/>
            </a:endParaRPr>
          </a:p>
        </p:txBody>
      </p:sp>
      <p:grpSp>
        <p:nvGrpSpPr>
          <p:cNvPr id="29716" name="Grupa 65"/>
          <p:cNvGrpSpPr>
            <a:grpSpLocks/>
          </p:cNvGrpSpPr>
          <p:nvPr/>
        </p:nvGrpSpPr>
        <p:grpSpPr bwMode="auto">
          <a:xfrm>
            <a:off x="980218" y="1280924"/>
            <a:ext cx="2120900" cy="1476375"/>
            <a:chOff x="1965325" y="1051371"/>
            <a:chExt cx="2122141" cy="1475234"/>
          </a:xfrm>
        </p:grpSpPr>
        <p:sp>
          <p:nvSpPr>
            <p:cNvPr id="29746" name="Elipsa 49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52" name="Elipsa 51"/>
            <p:cNvSpPr/>
            <p:nvPr/>
          </p:nvSpPr>
          <p:spPr bwMode="auto">
            <a:xfrm>
              <a:off x="2217885" y="2107829"/>
              <a:ext cx="144548" cy="1427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3" name="Elipsa 52"/>
            <p:cNvSpPr/>
            <p:nvPr/>
          </p:nvSpPr>
          <p:spPr bwMode="auto">
            <a:xfrm>
              <a:off x="2977154" y="2112587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4" name="Elipsa 53"/>
            <p:cNvSpPr/>
            <p:nvPr/>
          </p:nvSpPr>
          <p:spPr bwMode="auto">
            <a:xfrm>
              <a:off x="2580046" y="1484423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50" name="Łącznik prosty 58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699" name="Object 7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35" name="Równanie" r:id="rId5" imgW="583920" imgH="228600" progId="Equation.3">
                    <p:embed/>
                  </p:oleObj>
                </mc:Choice>
                <mc:Fallback>
                  <p:oleObj name="Równanie" r:id="rId5" imgW="5839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11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36" name="Równanie" r:id="rId7" imgW="152280" imgH="215640" progId="Equation.3">
                    <p:embed/>
                  </p:oleObj>
                </mc:Choice>
                <mc:Fallback>
                  <p:oleObj name="Równanie" r:id="rId7" imgW="15228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1" name="Object 12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37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2" name="Object 13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38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Łuk 64"/>
            <p:cNvSpPr/>
            <p:nvPr/>
          </p:nvSpPr>
          <p:spPr bwMode="auto">
            <a:xfrm>
              <a:off x="2398966" y="1374971"/>
              <a:ext cx="965765" cy="96445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17" name="Łącznik prosty 83"/>
          <p:cNvCxnSpPr>
            <a:cxnSpLocks noChangeShapeType="1"/>
          </p:cNvCxnSpPr>
          <p:nvPr/>
        </p:nvCxnSpPr>
        <p:spPr bwMode="auto">
          <a:xfrm>
            <a:off x="1688457" y="1769691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8" name="Łącznik prosty 85"/>
          <p:cNvCxnSpPr>
            <a:cxnSpLocks noChangeShapeType="1"/>
            <a:endCxn id="66" idx="1"/>
          </p:cNvCxnSpPr>
          <p:nvPr/>
        </p:nvCxnSpPr>
        <p:spPr bwMode="auto">
          <a:xfrm>
            <a:off x="1694593" y="3209737"/>
            <a:ext cx="1165656" cy="14901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9" name="Łącznik prosty 86"/>
          <p:cNvCxnSpPr>
            <a:cxnSpLocks noChangeShapeType="1"/>
          </p:cNvCxnSpPr>
          <p:nvPr/>
        </p:nvCxnSpPr>
        <p:spPr bwMode="auto">
          <a:xfrm>
            <a:off x="5214294" y="2744416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9720" name="Grupa 87"/>
          <p:cNvGrpSpPr>
            <a:grpSpLocks/>
          </p:cNvGrpSpPr>
          <p:nvPr/>
        </p:nvGrpSpPr>
        <p:grpSpPr bwMode="auto">
          <a:xfrm>
            <a:off x="6138005" y="1288861"/>
            <a:ext cx="2122488" cy="1474788"/>
            <a:chOff x="1965325" y="1051371"/>
            <a:chExt cx="2122141" cy="1475234"/>
          </a:xfrm>
        </p:grpSpPr>
        <p:sp>
          <p:nvSpPr>
            <p:cNvPr id="29740" name="Elipsa 88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90" name="Elipsa 89"/>
            <p:cNvSpPr/>
            <p:nvPr/>
          </p:nvSpPr>
          <p:spPr bwMode="auto">
            <a:xfrm>
              <a:off x="2219283" y="2107378"/>
              <a:ext cx="142852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1" name="Elipsa 90"/>
            <p:cNvSpPr/>
            <p:nvPr/>
          </p:nvSpPr>
          <p:spPr bwMode="auto">
            <a:xfrm>
              <a:off x="2977984" y="2112142"/>
              <a:ext cx="144439" cy="14450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2" name="Elipsa 91"/>
            <p:cNvSpPr/>
            <p:nvPr/>
          </p:nvSpPr>
          <p:spPr bwMode="auto">
            <a:xfrm>
              <a:off x="2579588" y="1484890"/>
              <a:ext cx="144438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44" name="Łącznik prosty 92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703" name="Object 14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39" name="Równanie" r:id="rId13" imgW="583920" imgH="228600" progId="Equation.3">
                    <p:embed/>
                  </p:oleObj>
                </mc:Choice>
                <mc:Fallback>
                  <p:oleObj name="Równanie" r:id="rId13" imgW="58392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15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40" name="Równanie" r:id="rId15" imgW="152280" imgH="215640" progId="Equation.3">
                    <p:embed/>
                  </p:oleObj>
                </mc:Choice>
                <mc:Fallback>
                  <p:oleObj name="Równanie" r:id="rId15" imgW="152280" imgH="215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5" name="Object 16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41" name="Równanie" r:id="rId16" imgW="203040" imgH="228600" progId="Equation.3">
                    <p:embed/>
                  </p:oleObj>
                </mc:Choice>
                <mc:Fallback>
                  <p:oleObj name="Równanie" r:id="rId16" imgW="20304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7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342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Łuk 97"/>
            <p:cNvSpPr/>
            <p:nvPr/>
          </p:nvSpPr>
          <p:spPr bwMode="auto">
            <a:xfrm>
              <a:off x="2398642" y="1375319"/>
              <a:ext cx="965042" cy="96390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21" name="Łącznik prosty 98"/>
          <p:cNvCxnSpPr>
            <a:cxnSpLocks noChangeShapeType="1"/>
          </p:cNvCxnSpPr>
          <p:nvPr/>
        </p:nvCxnSpPr>
        <p:spPr bwMode="auto">
          <a:xfrm>
            <a:off x="6847832" y="1769691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9722" name="Łącznik prosty 100"/>
          <p:cNvCxnSpPr>
            <a:cxnSpLocks noChangeShapeType="1"/>
          </p:cNvCxnSpPr>
          <p:nvPr/>
        </p:nvCxnSpPr>
        <p:spPr bwMode="auto">
          <a:xfrm>
            <a:off x="2510568" y="2235011"/>
            <a:ext cx="3498850" cy="0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sysDash"/>
            <a:round/>
            <a:headEnd type="triangle" w="med" len="med"/>
            <a:tailEnd type="triangle" w="med" len="med"/>
          </a:ln>
        </p:spPr>
      </p:cxnSp>
      <p:sp>
        <p:nvSpPr>
          <p:cNvPr id="29723" name="pole tekstowe 101"/>
          <p:cNvSpPr txBox="1">
            <a:spLocks noChangeArrowheads="1"/>
          </p:cNvSpPr>
          <p:nvPr/>
        </p:nvSpPr>
        <p:spPr bwMode="auto">
          <a:xfrm>
            <a:off x="3369405" y="1858774"/>
            <a:ext cx="17203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synchronizacja</a:t>
            </a:r>
            <a:endParaRPr lang="pl-PL" sz="3200" dirty="0">
              <a:latin typeface="+mj-lt"/>
            </a:endParaRPr>
          </a:p>
        </p:txBody>
      </p:sp>
      <p:grpSp>
        <p:nvGrpSpPr>
          <p:cNvPr id="29724" name="Grupa 103"/>
          <p:cNvGrpSpPr>
            <a:grpSpLocks/>
          </p:cNvGrpSpPr>
          <p:nvPr/>
        </p:nvGrpSpPr>
        <p:grpSpPr bwMode="auto">
          <a:xfrm>
            <a:off x="5325205" y="3539936"/>
            <a:ext cx="2259013" cy="989013"/>
            <a:chOff x="1098550" y="3240360"/>
            <a:chExt cx="2259013" cy="989012"/>
          </a:xfrm>
        </p:grpSpPr>
        <p:sp>
          <p:nvSpPr>
            <p:cNvPr id="29731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2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3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4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5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6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7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8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9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70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030949"/>
              </p:ext>
            </p:extLst>
          </p:nvPr>
        </p:nvGraphicFramePr>
        <p:xfrm>
          <a:off x="5968143" y="3185046"/>
          <a:ext cx="5715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343" name="Równanie" r:id="rId20" imgW="266400" imgH="215640" progId="Equation.3">
                  <p:embed/>
                </p:oleObj>
              </mc:Choice>
              <mc:Fallback>
                <p:oleObj name="Równanie" r:id="rId20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8143" y="3185046"/>
                        <a:ext cx="5715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5" name="Łącznik prosty 115"/>
          <p:cNvCxnSpPr>
            <a:cxnSpLocks noChangeShapeType="1"/>
          </p:cNvCxnSpPr>
          <p:nvPr/>
        </p:nvCxnSpPr>
        <p:spPr bwMode="auto">
          <a:xfrm>
            <a:off x="1431282" y="4093791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6" name="Łącznik prosty 116"/>
          <p:cNvCxnSpPr>
            <a:cxnSpLocks noChangeShapeType="1"/>
          </p:cNvCxnSpPr>
          <p:nvPr/>
        </p:nvCxnSpPr>
        <p:spPr bwMode="auto">
          <a:xfrm>
            <a:off x="2255194" y="4093791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7" name="Łącznik prosty 118"/>
          <p:cNvCxnSpPr>
            <a:cxnSpLocks noChangeShapeType="1"/>
          </p:cNvCxnSpPr>
          <p:nvPr/>
        </p:nvCxnSpPr>
        <p:spPr bwMode="auto">
          <a:xfrm>
            <a:off x="1440593" y="4322597"/>
            <a:ext cx="823912" cy="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triangle" w="med" len="med"/>
            <a:tailEnd type="triangle" w="med" len="med"/>
          </a:ln>
        </p:spPr>
      </p:cxnSp>
      <p:graphicFrame>
        <p:nvGraphicFramePr>
          <p:cNvPr id="2970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554817"/>
              </p:ext>
            </p:extLst>
          </p:nvPr>
        </p:nvGraphicFramePr>
        <p:xfrm>
          <a:off x="182198" y="4540999"/>
          <a:ext cx="56832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344" name="Równanie" r:id="rId22" imgW="291960" imgH="431640" progId="Equation.3">
                  <p:embed/>
                </p:oleObj>
              </mc:Choice>
              <mc:Fallback>
                <p:oleObj name="Równanie" r:id="rId22" imgW="29196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198" y="4540999"/>
                        <a:ext cx="568325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8" name="Łącznik prosty 121"/>
          <p:cNvCxnSpPr>
            <a:cxnSpLocks noChangeShapeType="1"/>
          </p:cNvCxnSpPr>
          <p:nvPr/>
        </p:nvCxnSpPr>
        <p:spPr bwMode="auto">
          <a:xfrm>
            <a:off x="5805103" y="4303964"/>
            <a:ext cx="7048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29" name="Łącznik prosty 123"/>
          <p:cNvCxnSpPr>
            <a:cxnSpLocks noChangeShapeType="1"/>
          </p:cNvCxnSpPr>
          <p:nvPr/>
        </p:nvCxnSpPr>
        <p:spPr bwMode="auto">
          <a:xfrm flipV="1">
            <a:off x="6197216" y="4275389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30" name="Łącznik prosty 124"/>
          <p:cNvCxnSpPr>
            <a:cxnSpLocks noChangeShapeType="1"/>
          </p:cNvCxnSpPr>
          <p:nvPr/>
        </p:nvCxnSpPr>
        <p:spPr bwMode="auto">
          <a:xfrm flipV="1">
            <a:off x="5924166" y="4275389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2970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824873"/>
              </p:ext>
            </p:extLst>
          </p:nvPr>
        </p:nvGraphicFramePr>
        <p:xfrm>
          <a:off x="8025289" y="4515744"/>
          <a:ext cx="10382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345" name="Równanie" r:id="rId24" imgW="533160" imgH="431640" progId="Equation.3">
                  <p:embed/>
                </p:oleObj>
              </mc:Choice>
              <mc:Fallback>
                <p:oleObj name="Równanie" r:id="rId24" imgW="53316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5289" y="4515744"/>
                        <a:ext cx="103822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60"/>
          <p:cNvSpPr txBox="1">
            <a:spLocks noChangeArrowheads="1"/>
          </p:cNvSpPr>
          <p:nvPr/>
        </p:nvSpPr>
        <p:spPr bwMode="auto">
          <a:xfrm>
            <a:off x="2860249" y="2870695"/>
            <a:ext cx="2880917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Dolnoprzepustowy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kanał transmisyjny </a:t>
            </a:r>
            <a:r>
              <a:rPr lang="pl-PL" sz="2000" i="1" dirty="0">
                <a:latin typeface="+mj-lt"/>
              </a:rPr>
              <a:t>B</a:t>
            </a:r>
            <a:r>
              <a:rPr lang="pl-PL" sz="2000" dirty="0">
                <a:latin typeface="+mj-lt"/>
              </a:rPr>
              <a:t> </a:t>
            </a:r>
            <a:r>
              <a:rPr lang="pl-PL" sz="2000" dirty="0" smtClean="0">
                <a:latin typeface="+mj-lt"/>
              </a:rPr>
              <a:t>=</a:t>
            </a:r>
            <a:r>
              <a:rPr lang="pl-PL" sz="2000" i="1" dirty="0" err="1" smtClean="0">
                <a:latin typeface="+mj-lt"/>
              </a:rPr>
              <a:t>N</a:t>
            </a:r>
            <a:r>
              <a:rPr lang="pl-PL" sz="2000" i="1" dirty="0" err="1" smtClean="0">
                <a:latin typeface="+mj-lt"/>
                <a:sym typeface="Symbol" pitchFamily="18" charset="2"/>
              </a:rPr>
              <a:t>f</a:t>
            </a:r>
            <a:r>
              <a:rPr lang="pl-PL" sz="2000" baseline="-25000" dirty="0" err="1" smtClean="0">
                <a:latin typeface="+mj-lt"/>
                <a:sym typeface="Symbol" pitchFamily="18" charset="2"/>
              </a:rPr>
              <a:t>b</a:t>
            </a:r>
            <a:endParaRPr lang="pl-PL" sz="2000" baseline="-25000" dirty="0">
              <a:latin typeface="+mj-lt"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272016" y="155082"/>
            <a:ext cx="748768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Transmisja sygnałów </a:t>
            </a:r>
            <a:r>
              <a:rPr kumimoji="1" lang="pl-PL" sz="3200" b="1" kern="0" dirty="0" err="1" smtClean="0">
                <a:latin typeface="+mn-lt"/>
              </a:rPr>
              <a:t>spróbkowanych</a:t>
            </a:r>
            <a:r>
              <a:rPr kumimoji="1" lang="pl-PL" sz="3200" b="1" kern="0" dirty="0" smtClean="0">
                <a:latin typeface="+mn-lt"/>
              </a:rPr>
              <a:t> 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72018" y="755931"/>
            <a:ext cx="580393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Time </a:t>
            </a:r>
            <a:r>
              <a:rPr kumimoji="1" lang="pl-PL" sz="2800" b="1" dirty="0" err="1" smtClean="0">
                <a:solidFill>
                  <a:srgbClr val="FF0000"/>
                </a:solidFill>
                <a:latin typeface="Albertus Medium"/>
              </a:rPr>
              <a:t>Division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 </a:t>
            </a:r>
            <a:r>
              <a:rPr kumimoji="1" lang="pl-PL" sz="2800" b="1" dirty="0" err="1" smtClean="0">
                <a:solidFill>
                  <a:srgbClr val="FF0000"/>
                </a:solidFill>
                <a:latin typeface="Albertus Medium"/>
              </a:rPr>
              <a:t>Multiplexing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 (TDM)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sp>
        <p:nvSpPr>
          <p:cNvPr id="69" name="Strzałka w prawo 68"/>
          <p:cNvSpPr/>
          <p:nvPr/>
        </p:nvSpPr>
        <p:spPr bwMode="auto">
          <a:xfrm>
            <a:off x="3952618" y="3957367"/>
            <a:ext cx="720126" cy="359638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862679" y="4699283"/>
            <a:ext cx="2326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latin typeface="+mj-lt"/>
              </a:rPr>
              <a:t>Odstęp czasu pomiędzy prób-</a:t>
            </a:r>
            <a:br>
              <a:rPr lang="pl-PL" sz="1400" dirty="0" smtClean="0">
                <a:latin typeface="+mj-lt"/>
              </a:rPr>
            </a:br>
            <a:r>
              <a:rPr lang="pl-PL" sz="1400" dirty="0" err="1" smtClean="0">
                <a:latin typeface="+mj-lt"/>
              </a:rPr>
              <a:t>kami</a:t>
            </a:r>
            <a:r>
              <a:rPr lang="pl-PL" sz="1400" dirty="0">
                <a:latin typeface="+mj-lt"/>
              </a:rPr>
              <a:t> </a:t>
            </a:r>
            <a:r>
              <a:rPr lang="pl-PL" sz="1400" dirty="0" smtClean="0">
                <a:latin typeface="+mj-lt"/>
              </a:rPr>
              <a:t>sygnału próbkowanego</a:t>
            </a:r>
            <a:endParaRPr lang="pl-PL" sz="1400" dirty="0">
              <a:latin typeface="+mj-lt"/>
            </a:endParaRPr>
          </a:p>
        </p:txBody>
      </p:sp>
      <p:sp>
        <p:nvSpPr>
          <p:cNvPr id="70" name="pole tekstowe 69"/>
          <p:cNvSpPr txBox="1"/>
          <p:nvPr/>
        </p:nvSpPr>
        <p:spPr>
          <a:xfrm>
            <a:off x="5251845" y="4674027"/>
            <a:ext cx="2326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latin typeface="+mj-lt"/>
              </a:rPr>
              <a:t>Odstęp czasu pomiędzy prób-</a:t>
            </a:r>
          </a:p>
          <a:p>
            <a:r>
              <a:rPr lang="pl-PL" sz="1400" dirty="0" err="1">
                <a:latin typeface="+mj-lt"/>
              </a:rPr>
              <a:t>k</a:t>
            </a:r>
            <a:r>
              <a:rPr lang="pl-PL" sz="1400" dirty="0" err="1" smtClean="0">
                <a:latin typeface="+mj-lt"/>
              </a:rPr>
              <a:t>ami</a:t>
            </a:r>
            <a:r>
              <a:rPr lang="pl-PL" sz="1400" dirty="0" smtClean="0">
                <a:latin typeface="+mj-lt"/>
              </a:rPr>
              <a:t> sygnału zespolonego</a:t>
            </a:r>
            <a:endParaRPr lang="pl-PL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8298" y="3732335"/>
            <a:ext cx="8928992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latin typeface="+mn-lt"/>
              </a:rPr>
              <a:t>Sygnały specjalne: </a:t>
            </a:r>
          </a:p>
          <a:p>
            <a:pPr>
              <a:buFontTx/>
              <a:buChar char="•"/>
            </a:pPr>
            <a:r>
              <a:rPr lang="pl-PL" sz="1800" b="1" dirty="0" smtClean="0">
                <a:latin typeface="+mn-lt"/>
              </a:rPr>
              <a:t> nie posiadają transformat Fouriera (wprost) z powodu nieskończonej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energii,</a:t>
            </a:r>
          </a:p>
          <a:p>
            <a:pPr>
              <a:buFontTx/>
              <a:buChar char="•"/>
            </a:pPr>
            <a:r>
              <a:rPr lang="pl-PL" sz="1800" b="1" dirty="0" smtClean="0">
                <a:latin typeface="+mn-lt"/>
              </a:rPr>
              <a:t> sygnały specjalne są często stosowane w modelowaniu sygnałów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i systemów, stąd warto byłoby wyznaczyć ich transformaty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Fouriera.</a:t>
            </a:r>
            <a:endParaRPr lang="pl-PL" sz="1800" b="1" dirty="0">
              <a:latin typeface="+mn-lt"/>
            </a:endParaRPr>
          </a:p>
        </p:txBody>
      </p:sp>
      <p:graphicFrame>
        <p:nvGraphicFramePr>
          <p:cNvPr id="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390289"/>
              </p:ext>
            </p:extLst>
          </p:nvPr>
        </p:nvGraphicFramePr>
        <p:xfrm>
          <a:off x="1084116" y="1098057"/>
          <a:ext cx="2427318" cy="685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54" name="Równanie" r:id="rId3" imgW="1168200" imgH="330120" progId="Equation.3">
                  <p:embed/>
                </p:oleObj>
              </mc:Choice>
              <mc:Fallback>
                <p:oleObj name="Równanie" r:id="rId3" imgW="11682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4116" y="1098057"/>
                        <a:ext cx="2427318" cy="6858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rostokąt 8"/>
          <p:cNvSpPr/>
          <p:nvPr/>
        </p:nvSpPr>
        <p:spPr>
          <a:xfrm>
            <a:off x="3985377" y="1051295"/>
            <a:ext cx="46131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latin typeface="+mn-lt"/>
              </a:rPr>
              <a:t>Warunek istnienia transformaty Fouriera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to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skończona energia sygnału </a:t>
            </a:r>
            <a:r>
              <a:rPr lang="pl-PL" sz="2200" b="1" i="1" dirty="0" smtClean="0">
                <a:latin typeface="+mj-lt"/>
              </a:rPr>
              <a:t>E</a:t>
            </a:r>
            <a:r>
              <a:rPr lang="pl-PL" sz="2200" b="1" dirty="0" smtClean="0">
                <a:latin typeface="+mj-lt"/>
              </a:rPr>
              <a:t> &lt; ∞</a:t>
            </a:r>
            <a:r>
              <a:rPr lang="pl-PL" sz="1800" b="1" dirty="0">
                <a:latin typeface="+mn-lt"/>
              </a:rPr>
              <a:t>.</a:t>
            </a:r>
            <a:endParaRPr lang="pl-PL" sz="1800" dirty="0">
              <a:latin typeface="+mn-lt"/>
            </a:endParaRPr>
          </a:p>
        </p:txBody>
      </p:sp>
      <p:grpSp>
        <p:nvGrpSpPr>
          <p:cNvPr id="85" name="Grupa 84"/>
          <p:cNvGrpSpPr/>
          <p:nvPr/>
        </p:nvGrpSpPr>
        <p:grpSpPr>
          <a:xfrm>
            <a:off x="4958008" y="1880682"/>
            <a:ext cx="4104784" cy="1736715"/>
            <a:chOff x="5040230" y="2026556"/>
            <a:chExt cx="4104784" cy="1736715"/>
          </a:xfrm>
        </p:grpSpPr>
        <p:graphicFrame>
          <p:nvGraphicFramePr>
            <p:cNvPr id="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1423449"/>
                </p:ext>
              </p:extLst>
            </p:nvPr>
          </p:nvGraphicFramePr>
          <p:xfrm>
            <a:off x="5040230" y="2026556"/>
            <a:ext cx="2670887" cy="17367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555" name="Równanie" r:id="rId5" imgW="1054080" imgH="685800" progId="Equation.3">
                    <p:embed/>
                  </p:oleObj>
                </mc:Choice>
                <mc:Fallback>
                  <p:oleObj name="Równanie" r:id="rId5" imgW="1054080" imgH="6858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230" y="2026556"/>
                          <a:ext cx="2670887" cy="173671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0" name="Grupa 39"/>
            <p:cNvGrpSpPr/>
            <p:nvPr/>
          </p:nvGrpSpPr>
          <p:grpSpPr>
            <a:xfrm>
              <a:off x="8204116" y="2270053"/>
              <a:ext cx="738368" cy="390003"/>
              <a:chOff x="3563888" y="2272889"/>
              <a:chExt cx="1274623" cy="578013"/>
            </a:xfrm>
            <a:solidFill>
              <a:schemeClr val="bg1"/>
            </a:solidFill>
          </p:grpSpPr>
          <p:grpSp>
            <p:nvGrpSpPr>
              <p:cNvPr id="41" name="Grupa 40"/>
              <p:cNvGrpSpPr/>
              <p:nvPr/>
            </p:nvGrpSpPr>
            <p:grpSpPr>
              <a:xfrm>
                <a:off x="3563888" y="2276872"/>
                <a:ext cx="638352" cy="574030"/>
                <a:chOff x="3563888" y="2276872"/>
                <a:chExt cx="638352" cy="574030"/>
              </a:xfrm>
              <a:grpFill/>
            </p:grpSpPr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2" name="Grupa 41"/>
              <p:cNvGrpSpPr/>
              <p:nvPr/>
            </p:nvGrpSpPr>
            <p:grpSpPr>
              <a:xfrm>
                <a:off x="4200159" y="2272889"/>
                <a:ext cx="638352" cy="574030"/>
                <a:chOff x="3563888" y="2276872"/>
                <a:chExt cx="638352" cy="574030"/>
              </a:xfrm>
              <a:grpFill/>
            </p:grpSpPr>
            <p:sp>
              <p:nvSpPr>
                <p:cNvPr id="43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5" name="Grupa 54"/>
            <p:cNvGrpSpPr/>
            <p:nvPr/>
          </p:nvGrpSpPr>
          <p:grpSpPr>
            <a:xfrm>
              <a:off x="7834998" y="3209825"/>
              <a:ext cx="1112716" cy="390003"/>
              <a:chOff x="3189541" y="2272889"/>
              <a:chExt cx="1112716" cy="390003"/>
            </a:xfrm>
          </p:grpSpPr>
          <p:grpSp>
            <p:nvGrpSpPr>
              <p:cNvPr id="56" name="Grupa 55"/>
              <p:cNvGrpSpPr/>
              <p:nvPr/>
            </p:nvGrpSpPr>
            <p:grpSpPr>
              <a:xfrm>
                <a:off x="3691463" y="2275576"/>
                <a:ext cx="242215" cy="387316"/>
                <a:chOff x="3784112" y="2276872"/>
                <a:chExt cx="418128" cy="574030"/>
              </a:xfrm>
            </p:grpSpPr>
            <p:sp>
              <p:nvSpPr>
                <p:cNvPr id="65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8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7" name="Grupa 56"/>
              <p:cNvGrpSpPr/>
              <p:nvPr/>
            </p:nvGrpSpPr>
            <p:grpSpPr>
              <a:xfrm>
                <a:off x="3932470" y="2272889"/>
                <a:ext cx="369787" cy="387316"/>
                <a:chOff x="3563888" y="2276872"/>
                <a:chExt cx="638352" cy="574030"/>
              </a:xfrm>
            </p:grpSpPr>
            <p:sp>
              <p:nvSpPr>
                <p:cNvPr id="59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cxnSp>
            <p:nvCxnSpPr>
              <p:cNvPr id="58" name="Łącznik prosty 57"/>
              <p:cNvCxnSpPr/>
              <p:nvPr/>
            </p:nvCxnSpPr>
            <p:spPr bwMode="auto">
              <a:xfrm>
                <a:off x="3189541" y="2531503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9" name="Łącznik prosty 78"/>
            <p:cNvCxnSpPr/>
            <p:nvPr/>
          </p:nvCxnSpPr>
          <p:spPr bwMode="auto">
            <a:xfrm>
              <a:off x="7903784" y="2469502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7934264" y="3466634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4" name="Grupa 83"/>
          <p:cNvGrpSpPr/>
          <p:nvPr/>
        </p:nvGrpSpPr>
        <p:grpSpPr>
          <a:xfrm>
            <a:off x="961385" y="1805159"/>
            <a:ext cx="3424904" cy="1822980"/>
            <a:chOff x="1043607" y="1951033"/>
            <a:chExt cx="3424904" cy="1822980"/>
          </a:xfrm>
        </p:grpSpPr>
        <p:graphicFrame>
          <p:nvGraphicFramePr>
            <p:cNvPr id="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792810"/>
                </p:ext>
              </p:extLst>
            </p:nvPr>
          </p:nvGraphicFramePr>
          <p:xfrm>
            <a:off x="1043607" y="1951033"/>
            <a:ext cx="2097451" cy="18229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556" name="Równanie" r:id="rId7" imgW="774360" imgH="672840" progId="Equation.3">
                    <p:embed/>
                  </p:oleObj>
                </mc:Choice>
                <mc:Fallback>
                  <p:oleObj name="Równanie" r:id="rId7" imgW="774360" imgH="6728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7" y="1951033"/>
                          <a:ext cx="2097451" cy="18229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9" name="Łącznik prosty 68"/>
            <p:cNvCxnSpPr/>
            <p:nvPr/>
          </p:nvCxnSpPr>
          <p:spPr bwMode="auto">
            <a:xfrm>
              <a:off x="3420241" y="2122714"/>
              <a:ext cx="920621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0" name="Grupa 69"/>
            <p:cNvGrpSpPr/>
            <p:nvPr/>
          </p:nvGrpSpPr>
          <p:grpSpPr>
            <a:xfrm>
              <a:off x="3369776" y="2646182"/>
              <a:ext cx="988368" cy="285260"/>
              <a:chOff x="5652120" y="2711692"/>
              <a:chExt cx="988368" cy="285260"/>
            </a:xfrm>
          </p:grpSpPr>
          <p:cxnSp>
            <p:nvCxnSpPr>
              <p:cNvPr id="71" name="Łącznik prosty 70"/>
              <p:cNvCxnSpPr/>
              <p:nvPr/>
            </p:nvCxnSpPr>
            <p:spPr bwMode="auto">
              <a:xfrm>
                <a:off x="5652120" y="299695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Łącznik prosty 71"/>
              <p:cNvCxnSpPr/>
              <p:nvPr/>
            </p:nvCxnSpPr>
            <p:spPr bwMode="auto">
              <a:xfrm>
                <a:off x="6146304" y="271169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Łącznik prosty 72"/>
              <p:cNvCxnSpPr/>
              <p:nvPr/>
            </p:nvCxnSpPr>
            <p:spPr bwMode="auto">
              <a:xfrm>
                <a:off x="6146304" y="2711692"/>
                <a:ext cx="0" cy="28526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4" name="Grupa 73"/>
            <p:cNvGrpSpPr/>
            <p:nvPr/>
          </p:nvGrpSpPr>
          <p:grpSpPr>
            <a:xfrm>
              <a:off x="3334679" y="3426101"/>
              <a:ext cx="988368" cy="285260"/>
              <a:chOff x="5652120" y="2711692"/>
              <a:chExt cx="988368" cy="285260"/>
            </a:xfrm>
          </p:grpSpPr>
          <p:cxnSp>
            <p:nvCxnSpPr>
              <p:cNvPr id="75" name="Łącznik prosty 74"/>
              <p:cNvCxnSpPr/>
              <p:nvPr/>
            </p:nvCxnSpPr>
            <p:spPr bwMode="auto">
              <a:xfrm>
                <a:off x="5652120" y="299695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Łącznik prosty 75"/>
              <p:cNvCxnSpPr/>
              <p:nvPr/>
            </p:nvCxnSpPr>
            <p:spPr bwMode="auto">
              <a:xfrm>
                <a:off x="6146304" y="271169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Łącznik prosty 76"/>
              <p:cNvCxnSpPr/>
              <p:nvPr/>
            </p:nvCxnSpPr>
            <p:spPr bwMode="auto">
              <a:xfrm>
                <a:off x="6146304" y="2711692"/>
                <a:ext cx="0" cy="28526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1" name="Łącznik prosty 80"/>
            <p:cNvCxnSpPr/>
            <p:nvPr/>
          </p:nvCxnSpPr>
          <p:spPr bwMode="auto">
            <a:xfrm>
              <a:off x="3257761" y="2449464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3257761" y="2935411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3223488" y="3568731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0" name="Prostokąt 9"/>
          <p:cNvSpPr/>
          <p:nvPr/>
        </p:nvSpPr>
        <p:spPr>
          <a:xfrm>
            <a:off x="259427" y="72419"/>
            <a:ext cx="8111871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>
                <a:latin typeface="+mn-lt"/>
              </a:rPr>
              <a:t>Transformaty </a:t>
            </a:r>
            <a:r>
              <a:rPr kumimoji="1" lang="pl-PL" sz="2800" b="1" kern="0" dirty="0" smtClean="0">
                <a:latin typeface="+mn-lt"/>
              </a:rPr>
              <a:t>Fouriera sygnałów </a:t>
            </a:r>
            <a:r>
              <a:rPr kumimoji="1" lang="pl-PL" sz="2800" b="1" kern="0" dirty="0">
                <a:latin typeface="+mn-lt"/>
              </a:rPr>
              <a:t>specjalnych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59427" y="601391"/>
            <a:ext cx="598126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Sygnały specjalne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123481" y="5039341"/>
            <a:ext cx="7645273" cy="1722469"/>
            <a:chOff x="123481" y="5039341"/>
            <a:chExt cx="7645273" cy="1722469"/>
          </a:xfrm>
        </p:grpSpPr>
        <p:sp>
          <p:nvSpPr>
            <p:cNvPr id="11" name="Prostokąt 10"/>
            <p:cNvSpPr/>
            <p:nvPr/>
          </p:nvSpPr>
          <p:spPr>
            <a:xfrm>
              <a:off x="123481" y="5161371"/>
              <a:ext cx="4572000" cy="15388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D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elta 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(impuls) </a:t>
              </a:r>
              <a:r>
                <a:rPr lang="pl-PL" sz="1800" b="1" dirty="0" err="1">
                  <a:solidFill>
                    <a:srgbClr val="003399"/>
                  </a:solidFill>
                  <a:latin typeface="+mn-lt"/>
                </a:rPr>
                <a:t>Diraca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 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 </a:t>
              </a:r>
              <a:r>
                <a:rPr lang="el-GR" sz="2200" b="1" i="1" dirty="0" smtClean="0">
                  <a:solidFill>
                    <a:srgbClr val="003399"/>
                  </a:solidFill>
                  <a:latin typeface="+mj-lt"/>
                </a:rPr>
                <a:t>δ</a:t>
              </a:r>
              <a:r>
                <a:rPr lang="pl-PL" sz="2200" b="1" dirty="0" smtClean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pl-PL" sz="2200" b="1" i="1" dirty="0" smtClean="0">
                  <a:solidFill>
                    <a:srgbClr val="003399"/>
                  </a:solidFill>
                  <a:latin typeface="+mj-lt"/>
                </a:rPr>
                <a:t>t – t</a:t>
              </a:r>
              <a:r>
                <a:rPr lang="pl-PL" sz="2200" b="1" baseline="-25000" dirty="0" smtClean="0">
                  <a:solidFill>
                    <a:srgbClr val="003399"/>
                  </a:solidFill>
                  <a:latin typeface="+mj-lt"/>
                </a:rPr>
                <a:t>0</a:t>
              </a:r>
              <a:r>
                <a:rPr lang="pl-PL" sz="2200" b="1" dirty="0" smtClean="0">
                  <a:solidFill>
                    <a:srgbClr val="003399"/>
                  </a:solidFill>
                  <a:latin typeface="+mj-lt"/>
                </a:rPr>
                <a:t>) 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to 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koncepcja pozwalająca na </a:t>
              </a: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                      1. wyznaczenie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/>
              </a:r>
              <a:br>
                <a:rPr lang="pl-PL" sz="1800" b="1" dirty="0">
                  <a:solidFill>
                    <a:srgbClr val="003399"/>
                  </a:solidFill>
                  <a:latin typeface="+mn-lt"/>
                </a:rPr>
              </a:br>
              <a:r>
                <a:rPr lang="pl-PL" sz="1800" b="1" dirty="0" smtClean="0">
                  <a:solidFill>
                    <a:srgbClr val="003399"/>
                  </a:solidFill>
                  <a:latin typeface="+mn-lt"/>
                </a:rPr>
                <a:t>transformat </a:t>
              </a:r>
              <a:r>
                <a:rPr lang="pl-PL" sz="1800" b="1" dirty="0">
                  <a:solidFill>
                    <a:srgbClr val="003399"/>
                  </a:solidFill>
                  <a:latin typeface="+mn-lt"/>
                </a:rPr>
                <a:t>Fouriera sygnałów specjalnych oraz 2. opis próbkowania. </a:t>
              </a:r>
            </a:p>
          </p:txBody>
        </p:sp>
        <p:sp>
          <p:nvSpPr>
            <p:cNvPr id="86" name="Line 45"/>
            <p:cNvSpPr>
              <a:spLocks noChangeShapeType="1"/>
            </p:cNvSpPr>
            <p:nvPr/>
          </p:nvSpPr>
          <p:spPr bwMode="auto">
            <a:xfrm flipV="1">
              <a:off x="5832636" y="5327374"/>
              <a:ext cx="0" cy="104385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Line 51"/>
            <p:cNvSpPr>
              <a:spLocks noChangeShapeType="1"/>
            </p:cNvSpPr>
            <p:nvPr/>
          </p:nvSpPr>
          <p:spPr bwMode="auto">
            <a:xfrm flipV="1">
              <a:off x="5015681" y="5039341"/>
              <a:ext cx="0" cy="13318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8" name="Line 52"/>
            <p:cNvSpPr>
              <a:spLocks noChangeShapeType="1"/>
            </p:cNvSpPr>
            <p:nvPr/>
          </p:nvSpPr>
          <p:spPr bwMode="auto">
            <a:xfrm flipV="1">
              <a:off x="4695482" y="6361700"/>
              <a:ext cx="3073272" cy="9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6030671" y="5254241"/>
              <a:ext cx="9685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b="1" i="1" dirty="0">
                  <a:solidFill>
                    <a:srgbClr val="003399"/>
                  </a:solidFill>
                  <a:latin typeface="+mj-lt"/>
                </a:rPr>
                <a:t>δ</a:t>
              </a:r>
              <a:r>
                <a:rPr lang="pl-PL" sz="2000" b="1" dirty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pl-PL" sz="2000" b="1" i="1" dirty="0">
                  <a:solidFill>
                    <a:srgbClr val="003399"/>
                  </a:solidFill>
                  <a:latin typeface="+mj-lt"/>
                </a:rPr>
                <a:t>t – t</a:t>
              </a:r>
              <a:r>
                <a:rPr lang="pl-PL" sz="2000" b="1" baseline="-25000" dirty="0">
                  <a:solidFill>
                    <a:srgbClr val="003399"/>
                  </a:solidFill>
                  <a:latin typeface="+mj-lt"/>
                </a:rPr>
                <a:t>0</a:t>
              </a:r>
              <a:r>
                <a:rPr lang="pl-PL" sz="2000" b="1" dirty="0">
                  <a:solidFill>
                    <a:srgbClr val="003399"/>
                  </a:solidFill>
                  <a:latin typeface="+mj-lt"/>
                </a:rPr>
                <a:t>)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5821857" y="6361700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latin typeface="+mj-lt"/>
                </a:rPr>
                <a:t>t</a:t>
              </a:r>
              <a:r>
                <a:rPr lang="pl-PL" sz="2000" b="1" baseline="-25000" dirty="0">
                  <a:latin typeface="+mj-lt"/>
                </a:rPr>
                <a:t>0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7436884" y="5909563"/>
              <a:ext cx="2551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i="1" dirty="0" smtClean="0">
                  <a:latin typeface="+mj-lt"/>
                </a:rPr>
                <a:t>t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89" name="Line 45"/>
            <p:cNvSpPr>
              <a:spLocks noChangeShapeType="1"/>
            </p:cNvSpPr>
            <p:nvPr/>
          </p:nvSpPr>
          <p:spPr bwMode="auto">
            <a:xfrm flipV="1">
              <a:off x="5015681" y="5317846"/>
              <a:ext cx="0" cy="104385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Prostokąt 89"/>
            <p:cNvSpPr/>
            <p:nvPr/>
          </p:nvSpPr>
          <p:spPr>
            <a:xfrm>
              <a:off x="4301257" y="5254241"/>
              <a:ext cx="62068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b="1" i="1" dirty="0">
                  <a:solidFill>
                    <a:srgbClr val="003399"/>
                  </a:solidFill>
                  <a:latin typeface="+mj-lt"/>
                </a:rPr>
                <a:t>δ</a:t>
              </a:r>
              <a:r>
                <a:rPr lang="pl-PL" sz="2000" b="1" dirty="0">
                  <a:solidFill>
                    <a:srgbClr val="003399"/>
                  </a:solidFill>
                  <a:latin typeface="+mj-lt"/>
                </a:rPr>
                <a:t>(</a:t>
              </a:r>
              <a:r>
                <a:rPr lang="pl-PL" sz="2000" b="1" i="1" dirty="0">
                  <a:solidFill>
                    <a:srgbClr val="003399"/>
                  </a:solidFill>
                  <a:latin typeface="+mj-lt"/>
                </a:rPr>
                <a:t>t 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)</a:t>
              </a:r>
              <a:endParaRPr lang="pl-PL" sz="20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60146"/>
              </p:ext>
            </p:extLst>
          </p:nvPr>
        </p:nvGraphicFramePr>
        <p:xfrm>
          <a:off x="1730499" y="1096422"/>
          <a:ext cx="5198827" cy="66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89" name="Równanie" r:id="rId4" imgW="2565360" imgH="330120" progId="Equation.3">
                  <p:embed/>
                </p:oleObj>
              </mc:Choice>
              <mc:Fallback>
                <p:oleObj name="Równanie" r:id="rId4" imgW="2565360" imgH="3301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499" y="1096422"/>
                        <a:ext cx="5198827" cy="66915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62422" y="4408462"/>
            <a:ext cx="3947467" cy="2144738"/>
            <a:chOff x="977230" y="4713262"/>
            <a:chExt cx="3947467" cy="2144738"/>
          </a:xfrm>
        </p:grpSpPr>
        <p:graphicFrame>
          <p:nvGraphicFramePr>
            <p:cNvPr id="12292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662474"/>
                </p:ext>
              </p:extLst>
            </p:nvPr>
          </p:nvGraphicFramePr>
          <p:xfrm>
            <a:off x="977230" y="5081209"/>
            <a:ext cx="3947467" cy="17767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890" name="Równanie" r:id="rId6" imgW="1917360" imgH="863280" progId="Equation.3">
                    <p:embed/>
                  </p:oleObj>
                </mc:Choice>
                <mc:Fallback>
                  <p:oleObj name="Równanie" r:id="rId6" imgW="1917360" imgH="86328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5081209"/>
                          <a:ext cx="3947467" cy="1776791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038"/>
            <p:cNvSpPr txBox="1">
              <a:spLocks noChangeArrowheads="1"/>
            </p:cNvSpPr>
            <p:nvPr/>
          </p:nvSpPr>
          <p:spPr bwMode="auto">
            <a:xfrm>
              <a:off x="977230" y="4713262"/>
              <a:ext cx="24224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>
                  <a:latin typeface="+mn-lt"/>
                </a:rPr>
                <a:t>Skok jednostkowy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74633" y="2095609"/>
            <a:ext cx="1665841" cy="879177"/>
            <a:chOff x="928018" y="1394123"/>
            <a:chExt cx="1665841" cy="879177"/>
          </a:xfrm>
        </p:grpSpPr>
        <p:graphicFrame>
          <p:nvGraphicFramePr>
            <p:cNvPr id="1229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5365172"/>
                </p:ext>
              </p:extLst>
            </p:nvPr>
          </p:nvGraphicFramePr>
          <p:xfrm>
            <a:off x="928018" y="1855788"/>
            <a:ext cx="1087438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891" name="Równanie" r:id="rId8" imgW="558720" imgH="215640" progId="Equation.3">
                    <p:embed/>
                  </p:oleObj>
                </mc:Choice>
                <mc:Fallback>
                  <p:oleObj name="Równanie" r:id="rId8" imgW="55872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018" y="1855788"/>
                          <a:ext cx="1087438" cy="4175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038"/>
            <p:cNvSpPr txBox="1">
              <a:spLocks noChangeArrowheads="1"/>
            </p:cNvSpPr>
            <p:nvPr/>
          </p:nvSpPr>
          <p:spPr bwMode="auto">
            <a:xfrm>
              <a:off x="928018" y="1394123"/>
              <a:ext cx="16658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Diraca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4788024" y="2093043"/>
            <a:ext cx="2818400" cy="880765"/>
            <a:chOff x="977230" y="2584748"/>
            <a:chExt cx="2818400" cy="880765"/>
          </a:xfrm>
        </p:grpSpPr>
        <p:graphicFrame>
          <p:nvGraphicFramePr>
            <p:cNvPr id="123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9655811"/>
                </p:ext>
              </p:extLst>
            </p:nvPr>
          </p:nvGraphicFramePr>
          <p:xfrm>
            <a:off x="977230" y="3046413"/>
            <a:ext cx="1506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892" name="Równanie" r:id="rId10" imgW="774360" imgH="215640" progId="Equation.3">
                    <p:embed/>
                  </p:oleObj>
                </mc:Choice>
                <mc:Fallback>
                  <p:oleObj name="Równanie" r:id="rId10" imgW="7743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3046413"/>
                          <a:ext cx="1506538" cy="4191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8"/>
            <p:cNvSpPr txBox="1">
              <a:spLocks noChangeArrowheads="1"/>
            </p:cNvSpPr>
            <p:nvPr/>
          </p:nvSpPr>
          <p:spPr bwMode="auto">
            <a:xfrm>
              <a:off x="977230" y="2584748"/>
              <a:ext cx="2818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>
                  <a:latin typeface="+mn-lt"/>
                </a:rPr>
                <a:t>Składowa stała („dc”)</a:t>
              </a: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962422" y="3199254"/>
            <a:ext cx="4004622" cy="883717"/>
            <a:chOff x="977230" y="3705299"/>
            <a:chExt cx="4004622" cy="883717"/>
          </a:xfrm>
        </p:grpSpPr>
        <p:graphicFrame>
          <p:nvGraphicFramePr>
            <p:cNvPr id="1230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2437035"/>
                </p:ext>
              </p:extLst>
            </p:nvPr>
          </p:nvGraphicFramePr>
          <p:xfrm>
            <a:off x="1043608" y="4146103"/>
            <a:ext cx="3111500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893" name="Equation" r:id="rId12" imgW="1600200" imgH="228600" progId="Equation.3">
                    <p:embed/>
                  </p:oleObj>
                </mc:Choice>
                <mc:Fallback>
                  <p:oleObj name="Equation" r:id="rId12" imgW="160020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4146103"/>
                          <a:ext cx="3111500" cy="44291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038"/>
            <p:cNvSpPr txBox="1">
              <a:spLocks noChangeArrowheads="1"/>
            </p:cNvSpPr>
            <p:nvPr/>
          </p:nvSpPr>
          <p:spPr bwMode="auto">
            <a:xfrm>
              <a:off x="977230" y="3705299"/>
              <a:ext cx="40046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>
                  <a:latin typeface="+mn-lt"/>
                </a:rPr>
                <a:t>Zespolony sygnał harmoniczny</a:t>
              </a:r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2535" y="3705299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249555" y="64111"/>
            <a:ext cx="266626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</a:t>
            </a:r>
            <a:r>
              <a:rPr kumimoji="1" lang="pl-PL" sz="3200" b="1" kern="0" dirty="0" err="1" smtClean="0">
                <a:latin typeface="+mn-lt"/>
              </a:rPr>
              <a:t>Diraca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145732" y="591392"/>
            <a:ext cx="65145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Transformaty Fouriera z deltą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lbertus Medium"/>
              </a:rPr>
              <a:t>Diraca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243523" y="1519140"/>
            <a:ext cx="28216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Sygnały harmoniczne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331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071553"/>
              </p:ext>
            </p:extLst>
          </p:nvPr>
        </p:nvGraphicFramePr>
        <p:xfrm>
          <a:off x="1293274" y="3609624"/>
          <a:ext cx="4622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73" name="Równanie" r:id="rId4" imgW="2311200" imgH="457200" progId="Equation.3">
                  <p:embed/>
                </p:oleObj>
              </mc:Choice>
              <mc:Fallback>
                <p:oleObj name="Równanie" r:id="rId4" imgW="23112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274" y="3609624"/>
                        <a:ext cx="4622400" cy="914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20" name="Group 26"/>
          <p:cNvGrpSpPr>
            <a:grpSpLocks/>
          </p:cNvGrpSpPr>
          <p:nvPr/>
        </p:nvGrpSpPr>
        <p:grpSpPr bwMode="auto">
          <a:xfrm>
            <a:off x="1293274" y="4758556"/>
            <a:ext cx="3260725" cy="1717675"/>
            <a:chOff x="1707" y="3024"/>
            <a:chExt cx="2054" cy="1082"/>
          </a:xfrm>
        </p:grpSpPr>
        <p:sp>
          <p:nvSpPr>
            <p:cNvPr id="13323" name="Line 14"/>
            <p:cNvSpPr>
              <a:spLocks noChangeShapeType="1"/>
            </p:cNvSpPr>
            <p:nvPr/>
          </p:nvSpPr>
          <p:spPr bwMode="auto">
            <a:xfrm>
              <a:off x="1707" y="3800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6638053"/>
                </p:ext>
              </p:extLst>
            </p:nvPr>
          </p:nvGraphicFramePr>
          <p:xfrm>
            <a:off x="3593" y="3587"/>
            <a:ext cx="168" cy="1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874" name="Równanie" r:id="rId6" imgW="152280" imgH="139680" progId="Equation.3">
                    <p:embed/>
                  </p:oleObj>
                </mc:Choice>
                <mc:Fallback>
                  <p:oleObj name="Równanie" r:id="rId6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3" y="3587"/>
                          <a:ext cx="168" cy="1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 flipV="1">
              <a:off x="2239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 flipV="1">
              <a:off x="3066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7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6071658"/>
                </p:ext>
              </p:extLst>
            </p:nvPr>
          </p:nvGraphicFramePr>
          <p:xfrm>
            <a:off x="1892" y="3854"/>
            <a:ext cx="588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875" name="Równanie" r:id="rId8" imgW="533160" imgH="228600" progId="Equation.3">
                    <p:embed/>
                  </p:oleObj>
                </mc:Choice>
                <mc:Fallback>
                  <p:oleObj name="Równanie" r:id="rId8" imgW="53316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2" y="3854"/>
                          <a:ext cx="588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18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5798302"/>
                </p:ext>
              </p:extLst>
            </p:nvPr>
          </p:nvGraphicFramePr>
          <p:xfrm>
            <a:off x="2810" y="3854"/>
            <a:ext cx="588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876" name="Równanie" r:id="rId10" imgW="533160" imgH="228600" progId="Equation.3">
                    <p:embed/>
                  </p:oleObj>
                </mc:Choice>
                <mc:Fallback>
                  <p:oleObj name="Równanie" r:id="rId10" imgW="533160" imgH="2286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0" y="3854"/>
                          <a:ext cx="588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6" name="Line 25"/>
            <p:cNvSpPr>
              <a:spLocks noChangeShapeType="1"/>
            </p:cNvSpPr>
            <p:nvPr/>
          </p:nvSpPr>
          <p:spPr bwMode="auto">
            <a:xfrm flipV="1">
              <a:off x="2653" y="3024"/>
              <a:ext cx="0" cy="7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322" name="Text Box 28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077854"/>
              </p:ext>
            </p:extLst>
          </p:nvPr>
        </p:nvGraphicFramePr>
        <p:xfrm>
          <a:off x="1293274" y="2037999"/>
          <a:ext cx="380952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77" name="Równanie" r:id="rId12" imgW="1904760" imgH="482400" progId="Equation.3">
                  <p:embed/>
                </p:oleObj>
              </mc:Choice>
              <mc:Fallback>
                <p:oleObj name="Równanie" r:id="rId12" imgW="1904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274" y="2037999"/>
                        <a:ext cx="3809520" cy="96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pic>
        <p:nvPicPr>
          <p:cNvPr id="1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304" y="2120280"/>
            <a:ext cx="1080120" cy="1080120"/>
          </a:xfrm>
          <a:prstGeom prst="rect">
            <a:avLst/>
          </a:prstGeom>
          <a:noFill/>
        </p:spPr>
      </p:pic>
      <p:sp>
        <p:nvSpPr>
          <p:cNvPr id="18" name="Prostokąt 17"/>
          <p:cNvSpPr/>
          <p:nvPr/>
        </p:nvSpPr>
        <p:spPr>
          <a:xfrm>
            <a:off x="249555" y="64111"/>
            <a:ext cx="266626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</a:t>
            </a:r>
            <a:r>
              <a:rPr kumimoji="1" lang="pl-PL" sz="3200" b="1" kern="0" dirty="0" err="1" smtClean="0">
                <a:latin typeface="+mn-lt"/>
              </a:rPr>
              <a:t>Diraca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145732" y="591392"/>
            <a:ext cx="65145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Transformaty Fouriera z deltą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lbertus Medium"/>
              </a:rPr>
              <a:t>Diraca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20" name="Text Box 1038"/>
          <p:cNvSpPr txBox="1">
            <a:spLocks noChangeArrowheads="1"/>
          </p:cNvSpPr>
          <p:nvPr/>
        </p:nvSpPr>
        <p:spPr bwMode="auto">
          <a:xfrm>
            <a:off x="4762759" y="4866674"/>
            <a:ext cx="43201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Widmo fourierowskie sygnału harmonicznego ma charakter prążkowy.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Text Box 28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249555" y="64111"/>
            <a:ext cx="266626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</a:t>
            </a:r>
            <a:r>
              <a:rPr kumimoji="1" lang="pl-PL" sz="3200" b="1" kern="0" dirty="0" err="1" smtClean="0">
                <a:latin typeface="+mn-lt"/>
              </a:rPr>
              <a:t>Diraca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145732" y="591392"/>
            <a:ext cx="65145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Transformaty Fouriera z deltą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lbertus Medium"/>
              </a:rPr>
              <a:t>Diraca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6689" y="1383075"/>
            <a:ext cx="8165711" cy="1180665"/>
            <a:chOff x="6689" y="1383075"/>
            <a:chExt cx="8165711" cy="1180665"/>
          </a:xfrm>
        </p:grpSpPr>
        <p:pic>
          <p:nvPicPr>
            <p:cNvPr id="1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52320" y="1661587"/>
              <a:ext cx="720080" cy="720080"/>
            </a:xfrm>
            <a:prstGeom prst="rect">
              <a:avLst/>
            </a:prstGeom>
            <a:noFill/>
          </p:spPr>
        </p:pic>
        <p:grpSp>
          <p:nvGrpSpPr>
            <p:cNvPr id="3" name="Grupa 2"/>
            <p:cNvGrpSpPr/>
            <p:nvPr/>
          </p:nvGrpSpPr>
          <p:grpSpPr>
            <a:xfrm>
              <a:off x="21704" y="1383075"/>
              <a:ext cx="8150696" cy="457200"/>
              <a:chOff x="230191" y="1109255"/>
              <a:chExt cx="8150696" cy="457200"/>
            </a:xfrm>
          </p:grpSpPr>
          <p:graphicFrame>
            <p:nvGraphicFramePr>
              <p:cNvPr id="2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37450078"/>
                  </p:ext>
                </p:extLst>
              </p:nvPr>
            </p:nvGraphicFramePr>
            <p:xfrm>
              <a:off x="5218018" y="1109255"/>
              <a:ext cx="210816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24" name="Równanie" r:id="rId5" imgW="1054080" imgH="228600" progId="Equation.3">
                      <p:embed/>
                    </p:oleObj>
                  </mc:Choice>
                  <mc:Fallback>
                    <p:oleObj name="Równanie" r:id="rId5" imgW="10540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18018" y="1109255"/>
                            <a:ext cx="2108160" cy="4572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Text Box 1038"/>
              <p:cNvSpPr txBox="1">
                <a:spLocks noChangeArrowheads="1"/>
              </p:cNvSpPr>
              <p:nvPr/>
            </p:nvSpPr>
            <p:spPr bwMode="auto">
              <a:xfrm>
                <a:off x="230191" y="1114612"/>
                <a:ext cx="815069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pl-PL" sz="2000" b="1" dirty="0" smtClean="0">
                    <a:latin typeface="+mn-lt"/>
                  </a:rPr>
                  <a:t>Wyznacz transformatę Fouriera sygnału                               .</a:t>
                </a:r>
              </a:p>
            </p:txBody>
          </p:sp>
        </p:grpSp>
        <p:sp>
          <p:nvSpPr>
            <p:cNvPr id="4" name="Prostokąt 3"/>
            <p:cNvSpPr/>
            <p:nvPr/>
          </p:nvSpPr>
          <p:spPr>
            <a:xfrm>
              <a:off x="6689" y="1855854"/>
              <a:ext cx="535739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pl-PL" sz="2000" b="1" dirty="0">
                  <a:latin typeface="+mn-lt"/>
                </a:rPr>
                <a:t>Jak i dlaczego ta transformata różni </a:t>
              </a:r>
              <a:r>
                <a:rPr lang="pl-PL" sz="2000" b="1" dirty="0" smtClean="0">
                  <a:latin typeface="+mn-lt"/>
                </a:rPr>
                <a:t>się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od </a:t>
              </a:r>
              <a:r>
                <a:rPr lang="pl-PL" sz="2000" b="1" dirty="0">
                  <a:latin typeface="+mn-lt"/>
                </a:rPr>
                <a:t>transformaty </a:t>
              </a:r>
              <a:r>
                <a:rPr lang="pl-PL" sz="2000" b="1" dirty="0" smtClean="0">
                  <a:latin typeface="+mn-lt"/>
                </a:rPr>
                <a:t>sygnału              ? </a:t>
              </a:r>
              <a:endParaRPr lang="pl-PL" sz="2000" b="1" dirty="0">
                <a:latin typeface="+mn-lt"/>
              </a:endParaRPr>
            </a:p>
          </p:txBody>
        </p:sp>
      </p:grpSp>
      <p:graphicFrame>
        <p:nvGraphicFramePr>
          <p:cNvPr id="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267918"/>
              </p:ext>
            </p:extLst>
          </p:nvPr>
        </p:nvGraphicFramePr>
        <p:xfrm>
          <a:off x="3094338" y="2153067"/>
          <a:ext cx="93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25" name="Równanie" r:id="rId7" imgW="469800" imgH="228600" progId="Equation.3">
                  <p:embed/>
                </p:oleObj>
              </mc:Choice>
              <mc:Fallback>
                <p:oleObj name="Równanie" r:id="rId7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338" y="2153067"/>
                        <a:ext cx="9398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6689" y="3182327"/>
            <a:ext cx="9086800" cy="1893799"/>
            <a:chOff x="6689" y="3182327"/>
            <a:chExt cx="9086800" cy="1893799"/>
          </a:xfrm>
        </p:grpSpPr>
        <p:graphicFrame>
          <p:nvGraphicFramePr>
            <p:cNvPr id="3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2342713"/>
                </p:ext>
              </p:extLst>
            </p:nvPr>
          </p:nvGraphicFramePr>
          <p:xfrm>
            <a:off x="7061200" y="3182327"/>
            <a:ext cx="18034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26" name="Równanie" r:id="rId9" imgW="901440" imgH="228600" progId="Equation.3">
                    <p:embed/>
                  </p:oleObj>
                </mc:Choice>
                <mc:Fallback>
                  <p:oleObj name="Równanie" r:id="rId9" imgW="901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61200" y="3182327"/>
                          <a:ext cx="1803400" cy="457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" name="Grupa 6"/>
            <p:cNvGrpSpPr/>
            <p:nvPr/>
          </p:nvGrpSpPr>
          <p:grpSpPr>
            <a:xfrm>
              <a:off x="6689" y="3182327"/>
              <a:ext cx="9086800" cy="1893799"/>
              <a:chOff x="6689" y="3182327"/>
              <a:chExt cx="9086800" cy="1893799"/>
            </a:xfrm>
          </p:grpSpPr>
          <p:sp>
            <p:nvSpPr>
              <p:cNvPr id="28" name="Text Box 1038"/>
              <p:cNvSpPr txBox="1">
                <a:spLocks noChangeArrowheads="1"/>
              </p:cNvSpPr>
              <p:nvPr/>
            </p:nvSpPr>
            <p:spPr bwMode="auto">
              <a:xfrm>
                <a:off x="6689" y="3182327"/>
                <a:ext cx="90868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pl-PL" sz="2000" b="1" dirty="0" smtClean="0">
                    <a:latin typeface="+mn-lt"/>
                  </a:rPr>
                  <a:t>Wyznacz transformatę Fouriera sygnału (impuls radiowy)                          .                               </a:t>
                </a:r>
              </a:p>
            </p:txBody>
          </p:sp>
          <p:graphicFrame>
            <p:nvGraphicFramePr>
              <p:cNvPr id="6" name="Obiek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75692216"/>
                  </p:ext>
                </p:extLst>
              </p:nvPr>
            </p:nvGraphicFramePr>
            <p:xfrm>
              <a:off x="1907704" y="3748218"/>
              <a:ext cx="5511600" cy="5587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27" name="Równanie" r:id="rId11" imgW="2755800" imgH="279360" progId="Equation.3">
                      <p:embed/>
                    </p:oleObj>
                  </mc:Choice>
                  <mc:Fallback>
                    <p:oleObj name="Równanie" r:id="rId11" imgW="2755800" imgH="27936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1907704" y="3748218"/>
                            <a:ext cx="5511600" cy="55872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Text Box 1038"/>
              <p:cNvSpPr txBox="1">
                <a:spLocks noChangeArrowheads="1"/>
              </p:cNvSpPr>
              <p:nvPr/>
            </p:nvSpPr>
            <p:spPr bwMode="auto">
              <a:xfrm>
                <a:off x="6689" y="4368240"/>
                <a:ext cx="7992888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pl-PL" sz="2000" b="1" dirty="0" smtClean="0">
                    <a:latin typeface="+mn-lt"/>
                  </a:rPr>
                  <a:t>Wskazówka: posłuż się definicją delty </a:t>
                </a:r>
                <a:r>
                  <a:rPr lang="pl-PL" sz="2000" b="1" dirty="0" err="1" smtClean="0">
                    <a:latin typeface="+mn-lt"/>
                  </a:rPr>
                  <a:t>Diraca</a:t>
                </a:r>
                <a:r>
                  <a:rPr lang="pl-PL" sz="2000" b="1" dirty="0" smtClean="0">
                    <a:latin typeface="+mn-lt"/>
                  </a:rPr>
                  <a:t> z wykorzystaniem</a:t>
                </a:r>
                <a:br>
                  <a:rPr lang="pl-PL" sz="2000" b="1" dirty="0" smtClean="0">
                    <a:latin typeface="+mn-lt"/>
                  </a:rPr>
                </a:br>
                <a:r>
                  <a:rPr lang="pl-PL" sz="2000" b="1" dirty="0" smtClean="0">
                    <a:latin typeface="+mn-lt"/>
                  </a:rPr>
                  <a:t>ciągu funkcji </a:t>
                </a:r>
                <a:r>
                  <a:rPr lang="pl-PL" sz="2000" b="1" dirty="0" err="1">
                    <a:latin typeface="+mn-lt"/>
                  </a:rPr>
                  <a:t>s</a:t>
                </a:r>
                <a:r>
                  <a:rPr lang="pl-PL" sz="2000" b="1" dirty="0" err="1" smtClean="0">
                    <a:latin typeface="+mn-lt"/>
                  </a:rPr>
                  <a:t>ampling</a:t>
                </a:r>
                <a:r>
                  <a:rPr lang="pl-PL" sz="2000" b="1" dirty="0" smtClean="0">
                    <a:latin typeface="+mn-lt"/>
                  </a:rPr>
                  <a:t>.                                                         </a:t>
                </a:r>
              </a:p>
            </p:txBody>
          </p:sp>
          <p:pic>
            <p:nvPicPr>
              <p:cNvPr id="35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100392" y="3858741"/>
                <a:ext cx="720080" cy="720080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37164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967258"/>
              </p:ext>
            </p:extLst>
          </p:nvPr>
        </p:nvGraphicFramePr>
        <p:xfrm>
          <a:off x="1309688" y="1984375"/>
          <a:ext cx="231120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78" name="Równanie" r:id="rId4" imgW="1155600" imgH="431640" progId="Equation.3">
                  <p:embed/>
                </p:oleObj>
              </mc:Choice>
              <mc:Fallback>
                <p:oleObj name="Równanie" r:id="rId4" imgW="11556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9688" y="1984375"/>
                        <a:ext cx="2311200" cy="863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4541621" y="1314363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100890"/>
              </p:ext>
            </p:extLst>
          </p:nvPr>
        </p:nvGraphicFramePr>
        <p:xfrm>
          <a:off x="1249010" y="830166"/>
          <a:ext cx="1557360" cy="384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79" name="Równanie" r:id="rId6" imgW="927000" imgH="228600" progId="Equation.3">
                  <p:embed/>
                </p:oleObj>
              </mc:Choice>
              <mc:Fallback>
                <p:oleObj name="Równanie" r:id="rId6" imgW="9270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010" y="830166"/>
                        <a:ext cx="1557360" cy="384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881256"/>
              </p:ext>
            </p:extLst>
          </p:nvPr>
        </p:nvGraphicFramePr>
        <p:xfrm>
          <a:off x="4761462" y="833214"/>
          <a:ext cx="29749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80" name="Równanie" r:id="rId8" imgW="1790640" imgH="228600" progId="Equation.3">
                  <p:embed/>
                </p:oleObj>
              </mc:Choice>
              <mc:Fallback>
                <p:oleObj name="Równanie" r:id="rId8" imgW="1790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1462" y="833214"/>
                        <a:ext cx="2974975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8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760458"/>
              </p:ext>
            </p:extLst>
          </p:nvPr>
        </p:nvGraphicFramePr>
        <p:xfrm>
          <a:off x="2765324" y="3453575"/>
          <a:ext cx="2818800" cy="1345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81" name="Równanie" r:id="rId10" imgW="1409400" imgH="672840" progId="Equation.3">
                  <p:embed/>
                </p:oleObj>
              </mc:Choice>
              <mc:Fallback>
                <p:oleObj name="Równanie" r:id="rId10" imgW="1409400" imgH="6728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5324" y="3453575"/>
                        <a:ext cx="2818800" cy="13456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rostokąt 25"/>
          <p:cNvSpPr/>
          <p:nvPr/>
        </p:nvSpPr>
        <p:spPr>
          <a:xfrm>
            <a:off x="249555" y="64111"/>
            <a:ext cx="858413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Delta </a:t>
            </a:r>
            <a:r>
              <a:rPr kumimoji="1" lang="pl-PL" sz="3200" b="1" kern="0" dirty="0" err="1" smtClean="0">
                <a:latin typeface="+mn-lt"/>
              </a:rPr>
              <a:t>Diraca</a:t>
            </a:r>
            <a:r>
              <a:rPr kumimoji="1" lang="pl-PL" sz="3200" b="1" kern="0" dirty="0" smtClean="0">
                <a:latin typeface="+mn-lt"/>
              </a:rPr>
              <a:t> - </a:t>
            </a:r>
            <a:r>
              <a:rPr kumimoji="1" lang="pl-PL" sz="3200" b="1" dirty="0" smtClean="0">
                <a:solidFill>
                  <a:srgbClr val="003399"/>
                </a:solidFill>
                <a:latin typeface="+mn-lt"/>
              </a:rPr>
              <a:t>odpowiedź </a:t>
            </a:r>
            <a:r>
              <a:rPr kumimoji="1" lang="pl-PL" sz="3200" b="1" dirty="0">
                <a:solidFill>
                  <a:srgbClr val="003399"/>
                </a:solidFill>
                <a:latin typeface="+mn-lt"/>
              </a:rPr>
              <a:t>impulsowa </a:t>
            </a:r>
            <a:r>
              <a:rPr kumimoji="1" lang="pl-PL" sz="3200" b="1" dirty="0" smtClean="0">
                <a:solidFill>
                  <a:srgbClr val="003399"/>
                </a:solidFill>
                <a:latin typeface="+mn-lt"/>
              </a:rPr>
              <a:t>filtru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72785" y="5260975"/>
            <a:ext cx="8660903" cy="1428377"/>
            <a:chOff x="172785" y="5260975"/>
            <a:chExt cx="8660903" cy="1428377"/>
          </a:xfrm>
        </p:grpSpPr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5148064" y="5260975"/>
              <a:ext cx="3685624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Odpowiedź impulsowa filtru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jest</a:t>
              </a:r>
              <a:r>
                <a:rPr lang="pl-PL" sz="2000" b="1" dirty="0">
                  <a:solidFill>
                    <a:srgbClr val="003399"/>
                  </a:solidFill>
                  <a:latin typeface="+mn-lt"/>
                </a:rPr>
                <a:t> 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jego sygnałem </a:t>
              </a: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wyjścio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-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</a:rPr>
              </a:b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wym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, gdy sygnałem </a:t>
              </a: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wejścio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-</a:t>
              </a:r>
              <a:br>
                <a:rPr lang="pl-PL" sz="2000" b="1" dirty="0" smtClean="0">
                  <a:solidFill>
                    <a:srgbClr val="003399"/>
                  </a:solidFill>
                  <a:latin typeface="+mn-lt"/>
                </a:rPr>
              </a:b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wym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 jest delta </a:t>
              </a:r>
              <a:r>
                <a:rPr lang="pl-PL" sz="2000" b="1" dirty="0" err="1" smtClean="0">
                  <a:solidFill>
                    <a:srgbClr val="003399"/>
                  </a:solidFill>
                  <a:latin typeface="+mn-lt"/>
                </a:rPr>
                <a:t>Diraca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.</a:t>
              </a:r>
              <a:endParaRPr lang="pl-PL" sz="1600" dirty="0">
                <a:solidFill>
                  <a:srgbClr val="003399"/>
                </a:solidFill>
                <a:latin typeface="+mn-lt"/>
              </a:endParaRPr>
            </a:p>
          </p:txBody>
        </p:sp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1249010" y="5777185"/>
              <a:ext cx="1512280" cy="62170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Line 5"/>
            <p:cNvSpPr>
              <a:spLocks noChangeShapeType="1"/>
            </p:cNvSpPr>
            <p:nvPr/>
          </p:nvSpPr>
          <p:spPr bwMode="auto">
            <a:xfrm>
              <a:off x="172785" y="6127959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2790472" y="6127959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9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1845597"/>
                </p:ext>
              </p:extLst>
            </p:nvPr>
          </p:nvGraphicFramePr>
          <p:xfrm>
            <a:off x="247769" y="5614144"/>
            <a:ext cx="66024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082" name="Równanie" r:id="rId12" imgW="330120" imgH="228600" progId="Equation.3">
                    <p:embed/>
                  </p:oleObj>
                </mc:Choice>
                <mc:Fallback>
                  <p:oleObj name="Równanie" r:id="rId12" imgW="330120" imgH="22860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769" y="5614144"/>
                          <a:ext cx="660240" cy="457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22320266"/>
                </p:ext>
              </p:extLst>
            </p:nvPr>
          </p:nvGraphicFramePr>
          <p:xfrm>
            <a:off x="2805400" y="6258072"/>
            <a:ext cx="180288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083" name="Równanie" r:id="rId14" imgW="901440" imgH="215640" progId="Equation.3">
                    <p:embed/>
                  </p:oleObj>
                </mc:Choice>
                <mc:Fallback>
                  <p:oleObj name="Równanie" r:id="rId14" imgW="901440" imgH="21564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5400" y="6258072"/>
                          <a:ext cx="1802880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5957993"/>
                </p:ext>
              </p:extLst>
            </p:nvPr>
          </p:nvGraphicFramePr>
          <p:xfrm>
            <a:off x="1625777" y="5887209"/>
            <a:ext cx="7617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084" name="Równanie" r:id="rId16" imgW="380880" imgH="215640" progId="Equation.3">
                    <p:embed/>
                  </p:oleObj>
                </mc:Choice>
                <mc:Fallback>
                  <p:oleObj name="Równanie" r:id="rId16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5777" y="5887209"/>
                          <a:ext cx="761760" cy="431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41943099"/>
                </p:ext>
              </p:extLst>
            </p:nvPr>
          </p:nvGraphicFramePr>
          <p:xfrm>
            <a:off x="2887137" y="5635302"/>
            <a:ext cx="13716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085" name="Równanie" r:id="rId18" imgW="685800" imgH="228600" progId="Equation.3">
                    <p:embed/>
                  </p:oleObj>
                </mc:Choice>
                <mc:Fallback>
                  <p:oleObj name="Równanie" r:id="rId18" imgW="6858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7137" y="5635302"/>
                          <a:ext cx="1371600" cy="457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019815" y="983550"/>
            <a:ext cx="1512280" cy="62170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>
            <a:off x="1943590" y="1314363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129935"/>
              </p:ext>
            </p:extLst>
          </p:nvPr>
        </p:nvGraphicFramePr>
        <p:xfrm>
          <a:off x="3394218" y="1096720"/>
          <a:ext cx="7617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86" name="Równanie" r:id="rId20" imgW="380880" imgH="215640" progId="Equation.3">
                  <p:embed/>
                </p:oleObj>
              </mc:Choice>
              <mc:Fallback>
                <p:oleObj name="Równanie" r:id="rId20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8" y="1096720"/>
                        <a:ext cx="761760" cy="431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4379913" y="2080090"/>
            <a:ext cx="47660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Dlaczego </a:t>
            </a:r>
            <a:r>
              <a:rPr lang="pl-PL" b="1" i="1" dirty="0" smtClean="0">
                <a:latin typeface="+mj-lt"/>
              </a:rPr>
              <a:t>h</a:t>
            </a:r>
            <a:r>
              <a:rPr lang="pl-PL" b="1" dirty="0" smtClean="0">
                <a:latin typeface="+mj-lt"/>
              </a:rPr>
              <a:t>(</a:t>
            </a:r>
            <a:r>
              <a:rPr lang="pl-PL" b="1" i="1" dirty="0" smtClean="0">
                <a:latin typeface="+mj-lt"/>
              </a:rPr>
              <a:t>t</a:t>
            </a:r>
            <a:r>
              <a:rPr lang="pl-PL" b="1" dirty="0" smtClean="0">
                <a:latin typeface="+mj-lt"/>
              </a:rPr>
              <a:t>) </a:t>
            </a:r>
            <a:r>
              <a:rPr lang="pl-PL" b="1" dirty="0" smtClean="0">
                <a:latin typeface="+mj-lt"/>
                <a:cs typeface="Times New Roman" panose="02020603050405020304" pitchFamily="18" charset="0"/>
              </a:rPr>
              <a:t>↔ </a:t>
            </a:r>
            <a:r>
              <a:rPr lang="pl-PL" b="1" i="1" dirty="0" smtClean="0">
                <a:latin typeface="+mj-lt"/>
              </a:rPr>
              <a:t>H</a:t>
            </a:r>
            <a:r>
              <a:rPr lang="pl-PL" b="1" dirty="0" smtClean="0">
                <a:latin typeface="+mj-lt"/>
              </a:rPr>
              <a:t>(</a:t>
            </a:r>
            <a:r>
              <a:rPr lang="el-GR" b="1" i="1" dirty="0" smtClean="0">
                <a:latin typeface="+mj-lt"/>
              </a:rPr>
              <a:t>ω</a:t>
            </a:r>
            <a:r>
              <a:rPr lang="pl-PL" b="1" dirty="0" smtClean="0">
                <a:latin typeface="+mj-lt"/>
              </a:rPr>
              <a:t>)</a:t>
            </a:r>
            <a:r>
              <a:rPr lang="pl-PL" sz="2000" b="1" dirty="0" smtClean="0">
                <a:latin typeface="+mn-lt"/>
              </a:rPr>
              <a:t> jest nazywana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odpowiedzią impulsową filtru? </a:t>
            </a:r>
            <a:endParaRPr lang="pl-PL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07504" y="904875"/>
            <a:ext cx="880789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sz="2000" b="1" dirty="0" smtClean="0">
                <a:latin typeface="+mn-lt"/>
              </a:rPr>
              <a:t>Niektóre sygnały o znaczeniu inżynierskim nie posiadają transformat Fouriera w zwykłym sensie (nie są sygnałami energetycznymi).</a:t>
            </a:r>
            <a:endParaRPr lang="pl-PL" sz="2000" b="1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Delta Diraca pozwala na wyznaczenie transformat </a:t>
            </a:r>
            <a:r>
              <a:rPr lang="pl-PL" sz="2000" b="1" dirty="0" smtClean="0">
                <a:latin typeface="+mn-lt"/>
              </a:rPr>
              <a:t>pewnych sygnałów</a:t>
            </a:r>
            <a:r>
              <a:rPr lang="pl-PL" sz="2000" b="1" dirty="0" smtClean="0">
                <a:latin typeface="+mn-lt"/>
              </a:rPr>
              <a:t/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nieenergetycznych.</a:t>
            </a:r>
            <a:endParaRPr lang="pl-PL" sz="2000" b="1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Amplituda delty </a:t>
            </a:r>
            <a:r>
              <a:rPr lang="pl-PL" sz="2000" b="1" dirty="0" err="1" smtClean="0">
                <a:latin typeface="+mn-lt"/>
              </a:rPr>
              <a:t>Diraca</a:t>
            </a:r>
            <a:r>
              <a:rPr lang="pl-PL" sz="2000" b="1" dirty="0" smtClean="0">
                <a:latin typeface="+mn-lt"/>
              </a:rPr>
              <a:t> jest równa wartości próbki 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w ustalonej chwili czasu.</a:t>
            </a:r>
            <a:endParaRPr lang="pl-PL" sz="2000" b="1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Delta grzebieniowa (ciąg okresowo powtarzanych delty Diraca)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pozwala zapisać proces próbkowania oraz wyznaczyć widmo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sygnału </a:t>
            </a:r>
            <a:r>
              <a:rPr lang="pl-PL" sz="2000" b="1" dirty="0" err="1" smtClean="0">
                <a:latin typeface="+mn-lt"/>
              </a:rPr>
              <a:t>spróbkowanego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  <a:p>
            <a:pPr eaLnBrk="0" hangingPunct="0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Jeżeli sygnał dolnopasmowy jest próbkowany z częstotliwością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równą podwojonej szerokość pasma sygnału, to w wyniku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filtracji dolnopasmowej próbek można odtworzyć oryginalny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sygnał analogowy.</a:t>
            </a:r>
          </a:p>
          <a:p>
            <a:pPr eaLnBrk="0" hangingPunct="0">
              <a:buFontTx/>
              <a:buChar char="•"/>
            </a:pPr>
            <a:r>
              <a:rPr lang="pl-PL" sz="2000" b="1" dirty="0" smtClean="0">
                <a:latin typeface="+mn-lt"/>
              </a:rPr>
              <a:t> W praktyce stosujemy nadpróbkowanie w celu uniknięcia efektu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err="1" smtClean="0">
                <a:latin typeface="+mn-lt"/>
              </a:rPr>
              <a:t>aliasingu</a:t>
            </a:r>
            <a:r>
              <a:rPr lang="pl-PL" sz="2000" b="1" dirty="0" smtClean="0">
                <a:latin typeface="+mn-lt"/>
              </a:rPr>
              <a:t>.</a:t>
            </a:r>
          </a:p>
          <a:p>
            <a:pPr eaLnBrk="0" hangingPunct="0">
              <a:buFontTx/>
              <a:buChar char="•"/>
            </a:pPr>
            <a:r>
              <a:rPr lang="pl-PL" sz="2000" b="1" dirty="0" smtClean="0">
                <a:latin typeface="+mn-lt"/>
              </a:rPr>
              <a:t> Szereg </a:t>
            </a:r>
            <a:r>
              <a:rPr lang="pl-PL" sz="2000" b="1" dirty="0" err="1" smtClean="0">
                <a:latin typeface="+mn-lt"/>
              </a:rPr>
              <a:t>Kotielnikowa-Shannona</a:t>
            </a:r>
            <a:r>
              <a:rPr lang="pl-PL" sz="2000" b="1" dirty="0" smtClean="0">
                <a:latin typeface="+mn-lt"/>
              </a:rPr>
              <a:t> jest dekompozycją sygnału analogowego na składniki </a:t>
            </a:r>
            <a:r>
              <a:rPr lang="pl-PL" sz="2000" b="1" dirty="0" err="1">
                <a:latin typeface="+mn-lt"/>
              </a:rPr>
              <a:t>s</a:t>
            </a:r>
            <a:r>
              <a:rPr lang="pl-PL" sz="2000" b="1" dirty="0" err="1" smtClean="0">
                <a:latin typeface="+mn-lt"/>
              </a:rPr>
              <a:t>ampling</a:t>
            </a:r>
            <a:r>
              <a:rPr lang="pl-PL" sz="2000" b="1" dirty="0" smtClean="0">
                <a:latin typeface="+mn-lt"/>
              </a:rPr>
              <a:t>, których amplitudy są równe próbkom sygnału.</a:t>
            </a:r>
            <a:endParaRPr lang="pl-PL" sz="2000" b="1" dirty="0">
              <a:latin typeface="+mn-lt"/>
            </a:endParaRPr>
          </a:p>
          <a:p>
            <a:pPr eaLnBrk="0" hangingPunct="0">
              <a:buFontTx/>
              <a:buChar char="•"/>
            </a:pPr>
            <a:endParaRPr lang="pl-PL" sz="2000" dirty="0" smtClean="0"/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1905000" cy="457200"/>
          </a:xfrm>
        </p:spPr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28</a:t>
            </a:fld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249555" y="64111"/>
            <a:ext cx="858413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3200" b="1" kern="0" dirty="0" smtClean="0">
                <a:latin typeface="+mn-lt"/>
              </a:rPr>
              <a:t>Podsumowanie</a:t>
            </a:r>
            <a:endParaRPr kumimoji="1" lang="pl-PL" sz="3200" b="1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169207"/>
              </p:ext>
            </p:extLst>
          </p:nvPr>
        </p:nvGraphicFramePr>
        <p:xfrm>
          <a:off x="3278331" y="5587206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266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331" y="5587206"/>
                        <a:ext cx="3692525" cy="8905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60" name="Picture 4" descr="C:\WINDOWS\Pulpit\Prezentacja\Wykres_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066800"/>
            <a:ext cx="6400800" cy="4445000"/>
          </a:xfrm>
          <a:prstGeom prst="rect">
            <a:avLst/>
          </a:prstGeom>
          <a:noFill/>
        </p:spPr>
      </p:pic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29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687235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27295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092280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/>
          </p:nvPr>
        </p:nvGraphicFramePr>
        <p:xfrm>
          <a:off x="6553200" y="3600450"/>
          <a:ext cx="11239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267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00" y="3600450"/>
                        <a:ext cx="1123950" cy="469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6651" y="629526"/>
            <a:ext cx="1080120" cy="1080120"/>
          </a:xfrm>
          <a:prstGeom prst="rect">
            <a:avLst/>
          </a:prstGeom>
          <a:noFill/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" name="Prostokąt 14"/>
          <p:cNvSpPr/>
          <p:nvPr/>
        </p:nvSpPr>
        <p:spPr>
          <a:xfrm>
            <a:off x="249555" y="64111"/>
            <a:ext cx="772815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145732" y="591392"/>
            <a:ext cx="442626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Próbkowanie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46748" y="5678557"/>
            <a:ext cx="25074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Zapis próbkowania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chwilowego</a:t>
            </a:r>
            <a:endParaRPr lang="pl-PL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22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Łącznik prosty ze strzałką 15"/>
          <p:cNvCxnSpPr/>
          <p:nvPr/>
        </p:nvCxnSpPr>
        <p:spPr bwMode="auto">
          <a:xfrm>
            <a:off x="4759863" y="2767894"/>
            <a:ext cx="65136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3" name="Line 46"/>
          <p:cNvSpPr>
            <a:spLocks noChangeShapeType="1"/>
          </p:cNvSpPr>
          <p:nvPr/>
        </p:nvSpPr>
        <p:spPr bwMode="auto">
          <a:xfrm flipV="1">
            <a:off x="2263870" y="1741799"/>
            <a:ext cx="10995" cy="1118698"/>
          </a:xfrm>
          <a:prstGeom prst="line">
            <a:avLst/>
          </a:prstGeom>
          <a:noFill/>
          <a:ln w="38100">
            <a:solidFill>
              <a:srgbClr val="003399"/>
            </a:solidFill>
            <a:prstDash val="sysDash"/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2030007" y="800288"/>
            <a:ext cx="5357731" cy="2088400"/>
            <a:chOff x="1089025" y="3712093"/>
            <a:chExt cx="2259013" cy="880545"/>
          </a:xfrm>
        </p:grpSpPr>
        <p:sp>
          <p:nvSpPr>
            <p:cNvPr id="6" name="Line 45"/>
            <p:cNvSpPr>
              <a:spLocks noChangeShapeType="1"/>
            </p:cNvSpPr>
            <p:nvPr/>
          </p:nvSpPr>
          <p:spPr bwMode="auto">
            <a:xfrm flipV="1">
              <a:off x="1692275" y="3744913"/>
              <a:ext cx="0" cy="84772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46"/>
            <p:cNvSpPr>
              <a:spLocks noChangeShapeType="1"/>
            </p:cNvSpPr>
            <p:nvPr/>
          </p:nvSpPr>
          <p:spPr bwMode="auto">
            <a:xfrm flipH="1" flipV="1">
              <a:off x="1416050" y="3914775"/>
              <a:ext cx="3175" cy="677863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47"/>
            <p:cNvSpPr>
              <a:spLocks noChangeShapeType="1"/>
            </p:cNvSpPr>
            <p:nvPr/>
          </p:nvSpPr>
          <p:spPr bwMode="auto">
            <a:xfrm flipV="1">
              <a:off x="2513013" y="4198938"/>
              <a:ext cx="0" cy="3937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48"/>
            <p:cNvSpPr>
              <a:spLocks noChangeShapeType="1"/>
            </p:cNvSpPr>
            <p:nvPr/>
          </p:nvSpPr>
          <p:spPr bwMode="auto">
            <a:xfrm flipV="1">
              <a:off x="2239963" y="4017963"/>
              <a:ext cx="0" cy="5746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49"/>
            <p:cNvSpPr>
              <a:spLocks noChangeShapeType="1"/>
            </p:cNvSpPr>
            <p:nvPr/>
          </p:nvSpPr>
          <p:spPr bwMode="auto">
            <a:xfrm flipH="1" flipV="1">
              <a:off x="2781300" y="4173538"/>
              <a:ext cx="4763" cy="4191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50"/>
            <p:cNvSpPr>
              <a:spLocks noChangeShapeType="1"/>
            </p:cNvSpPr>
            <p:nvPr/>
          </p:nvSpPr>
          <p:spPr bwMode="auto">
            <a:xfrm flipV="1">
              <a:off x="1965325" y="3803650"/>
              <a:ext cx="4763" cy="7889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51"/>
            <p:cNvSpPr>
              <a:spLocks noChangeShapeType="1"/>
            </p:cNvSpPr>
            <p:nvPr/>
          </p:nvSpPr>
          <p:spPr bwMode="auto">
            <a:xfrm flipH="1" flipV="1">
              <a:off x="1187630" y="3712093"/>
              <a:ext cx="4636" cy="4088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52"/>
            <p:cNvSpPr>
              <a:spLocks noChangeShapeType="1"/>
            </p:cNvSpPr>
            <p:nvPr/>
          </p:nvSpPr>
          <p:spPr bwMode="auto">
            <a:xfrm>
              <a:off x="1089025" y="4592638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Freeform 53"/>
            <p:cNvSpPr>
              <a:spLocks/>
            </p:cNvSpPr>
            <p:nvPr/>
          </p:nvSpPr>
          <p:spPr bwMode="auto">
            <a:xfrm>
              <a:off x="1089025" y="3744913"/>
              <a:ext cx="2259013" cy="474663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422287"/>
              </p:ext>
            </p:extLst>
          </p:nvPr>
        </p:nvGraphicFramePr>
        <p:xfrm>
          <a:off x="1309688" y="3473450"/>
          <a:ext cx="61912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08" name="Równanie" r:id="rId3" imgW="3479760" imgH="431640" progId="Equation.3">
                  <p:embed/>
                </p:oleObj>
              </mc:Choice>
              <mc:Fallback>
                <p:oleObj name="Równanie" r:id="rId3" imgW="3479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9688" y="3473450"/>
                        <a:ext cx="6191250" cy="7651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Prostokąt 33"/>
          <p:cNvSpPr/>
          <p:nvPr/>
        </p:nvSpPr>
        <p:spPr>
          <a:xfrm>
            <a:off x="37933" y="72419"/>
            <a:ext cx="8998564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r>
              <a:rPr kumimoji="1" lang="pl-PL" sz="2800" b="1" kern="0" dirty="0" smtClean="0">
                <a:latin typeface="+mn-lt"/>
              </a:rPr>
              <a:t> - </a:t>
            </a:r>
            <a:r>
              <a:rPr kumimoji="1" lang="pl-PL" sz="2800" b="1" dirty="0">
                <a:solidFill>
                  <a:srgbClr val="FF0000"/>
                </a:solidFill>
                <a:latin typeface="Albertus Medium"/>
              </a:rPr>
              <a:t>Jak zapisać sygnał </a:t>
            </a:r>
            <a:r>
              <a:rPr kumimoji="1" lang="pl-PL" sz="2800" b="1" dirty="0" err="1">
                <a:solidFill>
                  <a:srgbClr val="FF0000"/>
                </a:solidFill>
                <a:latin typeface="Albertus Medium"/>
              </a:rPr>
              <a:t>spróbkowany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?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259427" y="-663926"/>
            <a:ext cx="598126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Właściwość próbkująca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36" name="pole tekstowe 35"/>
          <p:cNvSpPr txBox="1"/>
          <p:nvPr/>
        </p:nvSpPr>
        <p:spPr>
          <a:xfrm>
            <a:off x="3505429" y="2442156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latin typeface="+mj-lt"/>
              </a:rPr>
              <a:t>nT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5234085" y="1056329"/>
            <a:ext cx="2895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)</a:t>
            </a:r>
            <a:r>
              <a:rPr lang="pl-PL" dirty="0" smtClean="0">
                <a:latin typeface="+mj-lt"/>
              </a:rPr>
              <a:t> </a:t>
            </a:r>
            <a:r>
              <a:rPr lang="pl-PL" sz="2000" dirty="0" smtClean="0">
                <a:latin typeface="+mj-lt"/>
              </a:rPr>
              <a:t>– sygnał próbkowany</a:t>
            </a:r>
            <a:endParaRPr lang="pl-PL" sz="2000" dirty="0">
              <a:latin typeface="+mj-lt"/>
            </a:endParaRPr>
          </a:p>
        </p:txBody>
      </p:sp>
      <p:sp>
        <p:nvSpPr>
          <p:cNvPr id="38" name="pole tekstowe 37"/>
          <p:cNvSpPr txBox="1"/>
          <p:nvPr/>
        </p:nvSpPr>
        <p:spPr>
          <a:xfrm>
            <a:off x="5646653" y="2175166"/>
            <a:ext cx="267733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nT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000" dirty="0" smtClean="0">
                <a:latin typeface="+mj-lt"/>
              </a:rPr>
              <a:t> – próbki sygnału</a:t>
            </a:r>
            <a:endParaRPr lang="pl-PL" sz="2000" dirty="0">
              <a:latin typeface="+mj-lt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2070747" y="1941322"/>
            <a:ext cx="302198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200" i="1" dirty="0" err="1" smtClean="0">
                <a:latin typeface="+mj-lt"/>
              </a:rPr>
              <a:t>x</a:t>
            </a:r>
            <a:r>
              <a:rPr lang="pl-PL" sz="2200" baseline="-25000" dirty="0" err="1" smtClean="0">
                <a:latin typeface="+mj-lt"/>
              </a:rPr>
              <a:t>s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000" dirty="0" smtClean="0">
                <a:latin typeface="+mj-lt"/>
              </a:rPr>
              <a:t> – sygnał </a:t>
            </a:r>
            <a:r>
              <a:rPr lang="pl-PL" sz="2000" dirty="0" err="1" smtClean="0">
                <a:latin typeface="+mj-lt"/>
              </a:rPr>
              <a:t>spróbkowany</a:t>
            </a:r>
            <a:endParaRPr lang="pl-PL" sz="2000" dirty="0">
              <a:latin typeface="+mj-lt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1141139" y="2347825"/>
            <a:ext cx="1039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i="1" dirty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(0)</a:t>
            </a:r>
            <a:r>
              <a:rPr lang="el-GR" sz="2200" i="1" dirty="0" smtClean="0">
                <a:latin typeface="+mj-lt"/>
              </a:rPr>
              <a:t>δ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)</a:t>
            </a:r>
            <a:endParaRPr lang="pl-PL" sz="2200" dirty="0">
              <a:latin typeface="+mj-lt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850210" y="2894510"/>
            <a:ext cx="20361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nT</a:t>
            </a:r>
            <a:r>
              <a:rPr lang="pl-PL" sz="2200" baseline="-25000" dirty="0">
                <a:latin typeface="+mj-lt"/>
              </a:rPr>
              <a:t>0</a:t>
            </a:r>
            <a:r>
              <a:rPr lang="pl-PL" sz="2200" dirty="0" smtClean="0">
                <a:latin typeface="+mj-lt"/>
              </a:rPr>
              <a:t>)</a:t>
            </a:r>
            <a:r>
              <a:rPr lang="el-GR" sz="2200" i="1" dirty="0" smtClean="0">
                <a:latin typeface="+mj-lt"/>
              </a:rPr>
              <a:t>δ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 – nT</a:t>
            </a:r>
            <a:r>
              <a:rPr lang="pl-PL" sz="2200" baseline="-25000" dirty="0" smtClean="0">
                <a:latin typeface="+mj-lt"/>
              </a:rPr>
              <a:t>0</a:t>
            </a:r>
            <a:r>
              <a:rPr lang="pl-PL" sz="2200" i="1" dirty="0" smtClean="0">
                <a:latin typeface="+mj-lt"/>
              </a:rPr>
              <a:t> </a:t>
            </a:r>
            <a:r>
              <a:rPr lang="pl-PL" sz="2200" dirty="0" smtClean="0">
                <a:latin typeface="+mj-lt"/>
              </a:rPr>
              <a:t>)</a:t>
            </a:r>
            <a:endParaRPr lang="pl-PL" sz="2200" dirty="0">
              <a:latin typeface="+mj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7932" y="4400224"/>
            <a:ext cx="3669972" cy="2079217"/>
            <a:chOff x="37932" y="4400224"/>
            <a:chExt cx="3669972" cy="2079217"/>
          </a:xfrm>
        </p:grpSpPr>
        <p:sp>
          <p:nvSpPr>
            <p:cNvPr id="30" name="Prostokąt 29"/>
            <p:cNvSpPr/>
            <p:nvPr/>
          </p:nvSpPr>
          <p:spPr>
            <a:xfrm>
              <a:off x="139922" y="4400224"/>
              <a:ext cx="356798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1800" b="1" dirty="0">
                  <a:latin typeface="+mn-lt"/>
                </a:rPr>
                <a:t>D</a:t>
              </a:r>
              <a:r>
                <a:rPr lang="pl-PL" sz="1800" b="1" dirty="0" smtClean="0">
                  <a:latin typeface="+mn-lt"/>
                </a:rPr>
                <a:t>elta </a:t>
              </a:r>
              <a:r>
                <a:rPr lang="pl-PL" sz="1800" b="1" dirty="0">
                  <a:latin typeface="+mn-lt"/>
                </a:rPr>
                <a:t>(impuls) </a:t>
              </a:r>
              <a:r>
                <a:rPr lang="pl-PL" sz="1800" b="1" dirty="0" err="1">
                  <a:latin typeface="+mn-lt"/>
                </a:rPr>
                <a:t>Diraca</a:t>
              </a:r>
              <a:r>
                <a:rPr lang="pl-PL" sz="1800" b="1" dirty="0">
                  <a:latin typeface="+mn-lt"/>
                </a:rPr>
                <a:t> </a:t>
              </a:r>
              <a:r>
                <a:rPr lang="pl-PL" sz="1800" b="1" dirty="0" smtClean="0">
                  <a:latin typeface="+mn-lt"/>
                </a:rPr>
                <a:t> </a:t>
              </a:r>
              <a:r>
                <a:rPr lang="el-GR" sz="2200" b="1" i="1" dirty="0" smtClean="0">
                  <a:latin typeface="+mj-lt"/>
                </a:rPr>
                <a:t>δ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 </a:t>
              </a:r>
              <a:r>
                <a:rPr lang="pl-PL" sz="2200" b="1" dirty="0" smtClean="0">
                  <a:latin typeface="+mj-lt"/>
                </a:rPr>
                <a:t>)</a:t>
              </a:r>
              <a:r>
                <a:rPr lang="pl-PL" sz="1800" b="1" dirty="0" smtClean="0">
                  <a:latin typeface="+mj-lt"/>
                </a:rPr>
                <a:t>,</a:t>
              </a:r>
              <a:br>
                <a:rPr lang="pl-PL" sz="1800" b="1" dirty="0" smtClean="0">
                  <a:latin typeface="+mj-lt"/>
                </a:rPr>
              </a:br>
              <a:r>
                <a:rPr lang="el-GR" sz="2200" b="1" i="1" dirty="0"/>
                <a:t>δ</a:t>
              </a:r>
              <a:r>
                <a:rPr lang="pl-PL" sz="2200" b="1" dirty="0" smtClean="0"/>
                <a:t>(</a:t>
              </a:r>
              <a:r>
                <a:rPr lang="pl-PL" sz="2200" b="1" i="1" dirty="0" smtClean="0"/>
                <a:t>t – nT</a:t>
              </a:r>
              <a:r>
                <a:rPr lang="pl-PL" sz="2200" b="1" baseline="-25000" dirty="0" smtClean="0"/>
                <a:t>0</a:t>
              </a:r>
              <a:r>
                <a:rPr lang="pl-PL" sz="2200" b="1" i="1" dirty="0" smtClean="0"/>
                <a:t> </a:t>
              </a:r>
              <a:r>
                <a:rPr lang="pl-PL" sz="2200" b="1" dirty="0" smtClean="0"/>
                <a:t>) </a:t>
              </a:r>
              <a:r>
                <a:rPr lang="pl-PL" sz="1800" b="1" dirty="0" smtClean="0">
                  <a:latin typeface="+mn-lt"/>
                </a:rPr>
                <a:t>to impuls „szpilka”.</a:t>
              </a:r>
              <a:endParaRPr lang="pl-PL" sz="1800" b="1" dirty="0">
                <a:latin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 flipV="1">
              <a:off x="1569311" y="5435587"/>
              <a:ext cx="0" cy="104385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51"/>
            <p:cNvSpPr>
              <a:spLocks noChangeShapeType="1"/>
            </p:cNvSpPr>
            <p:nvPr/>
          </p:nvSpPr>
          <p:spPr bwMode="auto">
            <a:xfrm flipV="1">
              <a:off x="752356" y="5147554"/>
              <a:ext cx="0" cy="13318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52"/>
            <p:cNvSpPr>
              <a:spLocks noChangeShapeType="1"/>
            </p:cNvSpPr>
            <p:nvPr/>
          </p:nvSpPr>
          <p:spPr bwMode="auto">
            <a:xfrm flipV="1">
              <a:off x="432157" y="6469913"/>
              <a:ext cx="3073272" cy="9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Prostokąt 41"/>
            <p:cNvSpPr/>
            <p:nvPr/>
          </p:nvSpPr>
          <p:spPr>
            <a:xfrm>
              <a:off x="1767346" y="5362454"/>
              <a:ext cx="11993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i="1" dirty="0">
                  <a:latin typeface="+mj-lt"/>
                </a:rPr>
                <a:t>δ</a:t>
              </a:r>
              <a:r>
                <a:rPr lang="pl-PL" sz="2000" dirty="0">
                  <a:latin typeface="+mj-lt"/>
                </a:rPr>
                <a:t>(</a:t>
              </a:r>
              <a:r>
                <a:rPr lang="pl-PL" sz="2000" i="1" dirty="0">
                  <a:latin typeface="+mj-lt"/>
                </a:rPr>
                <a:t>t – </a:t>
              </a:r>
              <a:r>
                <a:rPr lang="pl-PL" sz="2000" i="1" dirty="0" smtClean="0">
                  <a:latin typeface="+mj-lt"/>
                </a:rPr>
                <a:t>nT</a:t>
              </a:r>
              <a:r>
                <a:rPr lang="pl-PL" sz="2000" baseline="-25000" dirty="0" smtClean="0">
                  <a:latin typeface="+mj-lt"/>
                </a:rPr>
                <a:t>0</a:t>
              </a:r>
              <a:r>
                <a:rPr lang="pl-PL" sz="2000" dirty="0" smtClean="0">
                  <a:latin typeface="+mj-lt"/>
                </a:rPr>
                <a:t>)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43" name="Prostokąt 42"/>
            <p:cNvSpPr/>
            <p:nvPr/>
          </p:nvSpPr>
          <p:spPr>
            <a:xfrm>
              <a:off x="1601559" y="6069069"/>
              <a:ext cx="5405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i="1" dirty="0" smtClean="0">
                  <a:latin typeface="+mj-lt"/>
                </a:rPr>
                <a:t>nT</a:t>
              </a:r>
              <a:r>
                <a:rPr lang="pl-PL" sz="2000" baseline="-25000" dirty="0" smtClean="0">
                  <a:latin typeface="+mj-lt"/>
                </a:rPr>
                <a:t>0</a:t>
              </a:r>
              <a:endParaRPr lang="pl-PL" sz="2000" baseline="-25000" dirty="0">
                <a:latin typeface="+mj-lt"/>
              </a:endParaRPr>
            </a:p>
          </p:txBody>
        </p:sp>
        <p:sp>
          <p:nvSpPr>
            <p:cNvPr id="44" name="Prostokąt 43"/>
            <p:cNvSpPr/>
            <p:nvPr/>
          </p:nvSpPr>
          <p:spPr>
            <a:xfrm>
              <a:off x="3173559" y="6017776"/>
              <a:ext cx="2551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i="1" dirty="0" smtClean="0">
                  <a:latin typeface="+mj-lt"/>
                </a:rPr>
                <a:t>t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V="1">
              <a:off x="752356" y="5426059"/>
              <a:ext cx="0" cy="104385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37932" y="5362454"/>
              <a:ext cx="62068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i="1" dirty="0">
                  <a:latin typeface="+mj-lt"/>
                </a:rPr>
                <a:t>δ</a:t>
              </a:r>
              <a:r>
                <a:rPr lang="pl-PL" sz="2000" dirty="0">
                  <a:latin typeface="+mj-lt"/>
                </a:rPr>
                <a:t>(</a:t>
              </a:r>
              <a:r>
                <a:rPr lang="pl-PL" sz="2000" i="1" dirty="0">
                  <a:latin typeface="+mj-lt"/>
                </a:rPr>
                <a:t>t </a:t>
              </a:r>
              <a:r>
                <a:rPr lang="pl-PL" sz="2000" dirty="0" smtClean="0">
                  <a:latin typeface="+mj-lt"/>
                </a:rPr>
                <a:t>)</a:t>
              </a:r>
              <a:endParaRPr lang="pl-PL" sz="2000" dirty="0">
                <a:latin typeface="+mj-lt"/>
              </a:endParaRPr>
            </a:p>
          </p:txBody>
        </p:sp>
      </p:grpSp>
      <p:grpSp>
        <p:nvGrpSpPr>
          <p:cNvPr id="2" name="Grupa 1"/>
          <p:cNvGrpSpPr/>
          <p:nvPr/>
        </p:nvGrpSpPr>
        <p:grpSpPr>
          <a:xfrm>
            <a:off x="4080410" y="4295782"/>
            <a:ext cx="4830477" cy="2195263"/>
            <a:chOff x="4080410" y="4295782"/>
            <a:chExt cx="4830477" cy="2195263"/>
          </a:xfrm>
        </p:grpSpPr>
        <p:grpSp>
          <p:nvGrpSpPr>
            <p:cNvPr id="15" name="Grupa 14"/>
            <p:cNvGrpSpPr/>
            <p:nvPr/>
          </p:nvGrpSpPr>
          <p:grpSpPr>
            <a:xfrm>
              <a:off x="4080410" y="4295782"/>
              <a:ext cx="4830477" cy="2195263"/>
              <a:chOff x="4080410" y="4295782"/>
              <a:chExt cx="4830477" cy="2195263"/>
            </a:xfrm>
          </p:grpSpPr>
          <p:sp>
            <p:nvSpPr>
              <p:cNvPr id="17" name="pole tekstowe 16"/>
              <p:cNvSpPr txBox="1"/>
              <p:nvPr/>
            </p:nvSpPr>
            <p:spPr>
              <a:xfrm>
                <a:off x="5634520" y="5687280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i="1" dirty="0" smtClean="0">
                    <a:latin typeface="+mj-lt"/>
                  </a:rPr>
                  <a:t>T</a:t>
                </a:r>
                <a:endParaRPr lang="pl-PL" sz="2000" i="1" dirty="0">
                  <a:latin typeface="+mj-lt"/>
                </a:endParaRPr>
              </a:p>
            </p:txBody>
          </p:sp>
          <p:sp>
            <p:nvSpPr>
              <p:cNvPr id="47" name="Line 12"/>
              <p:cNvSpPr>
                <a:spLocks noChangeShapeType="1"/>
              </p:cNvSpPr>
              <p:nvPr/>
            </p:nvSpPr>
            <p:spPr bwMode="auto">
              <a:xfrm>
                <a:off x="4580088" y="6491045"/>
                <a:ext cx="346031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48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9764603"/>
                  </p:ext>
                </p:extLst>
              </p:nvPr>
            </p:nvGraphicFramePr>
            <p:xfrm>
              <a:off x="7850188" y="6105525"/>
              <a:ext cx="190500" cy="349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4709" name="Równanie" r:id="rId5" imgW="88560" imgH="152280" progId="Equation.3">
                      <p:embed/>
                    </p:oleObj>
                  </mc:Choice>
                  <mc:Fallback>
                    <p:oleObj name="Równanie" r:id="rId5" imgW="88560" imgH="1522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50188" y="6105525"/>
                            <a:ext cx="190500" cy="3492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" name="Line 16"/>
              <p:cNvSpPr>
                <a:spLocks noChangeShapeType="1"/>
              </p:cNvSpPr>
              <p:nvPr/>
            </p:nvSpPr>
            <p:spPr bwMode="auto">
              <a:xfrm flipV="1">
                <a:off x="4946535" y="5490824"/>
                <a:ext cx="0" cy="1000221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Line 24"/>
              <p:cNvSpPr>
                <a:spLocks noChangeShapeType="1"/>
              </p:cNvSpPr>
              <p:nvPr/>
            </p:nvSpPr>
            <p:spPr bwMode="auto">
              <a:xfrm flipV="1">
                <a:off x="5548556" y="5490824"/>
                <a:ext cx="0" cy="1000221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25"/>
              <p:cNvSpPr>
                <a:spLocks noChangeShapeType="1"/>
              </p:cNvSpPr>
              <p:nvPr/>
            </p:nvSpPr>
            <p:spPr bwMode="auto">
              <a:xfrm flipV="1">
                <a:off x="6150577" y="5490824"/>
                <a:ext cx="0" cy="1000221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2" name="Line 26"/>
              <p:cNvSpPr>
                <a:spLocks noChangeShapeType="1"/>
              </p:cNvSpPr>
              <p:nvPr/>
            </p:nvSpPr>
            <p:spPr bwMode="auto">
              <a:xfrm flipV="1">
                <a:off x="6752598" y="5490824"/>
                <a:ext cx="0" cy="1000221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Line 27"/>
              <p:cNvSpPr>
                <a:spLocks noChangeShapeType="1"/>
              </p:cNvSpPr>
              <p:nvPr/>
            </p:nvSpPr>
            <p:spPr bwMode="auto">
              <a:xfrm flipV="1">
                <a:off x="7354619" y="5490824"/>
                <a:ext cx="0" cy="1000221"/>
              </a:xfrm>
              <a:prstGeom prst="line">
                <a:avLst/>
              </a:prstGeom>
              <a:noFill/>
              <a:ln w="38100">
                <a:solidFill>
                  <a:srgbClr val="003399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cxnSp>
            <p:nvCxnSpPr>
              <p:cNvPr id="54" name="Łącznik prosty ze strzałką 53"/>
              <p:cNvCxnSpPr/>
              <p:nvPr/>
            </p:nvCxnSpPr>
            <p:spPr bwMode="auto">
              <a:xfrm>
                <a:off x="5563626" y="6105525"/>
                <a:ext cx="586951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graphicFrame>
            <p:nvGraphicFramePr>
              <p:cNvPr id="3" name="Obiek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9453487"/>
                  </p:ext>
                </p:extLst>
              </p:nvPr>
            </p:nvGraphicFramePr>
            <p:xfrm>
              <a:off x="6270625" y="5756275"/>
              <a:ext cx="1962150" cy="647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4710" name="Równanie" r:id="rId7" imgW="1307880" imgH="431640" progId="Equation.3">
                      <p:embed/>
                    </p:oleObj>
                  </mc:Choice>
                  <mc:Fallback>
                    <p:oleObj name="Równanie" r:id="rId7" imgW="130788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6270625" y="5756275"/>
                            <a:ext cx="1962150" cy="6477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5" name="Prostokąt 54"/>
              <p:cNvSpPr/>
              <p:nvPr/>
            </p:nvSpPr>
            <p:spPr>
              <a:xfrm>
                <a:off x="4080410" y="4295782"/>
                <a:ext cx="483047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800" b="1" dirty="0" smtClean="0">
                    <a:latin typeface="+mn-lt"/>
                  </a:rPr>
                  <a:t>Grzebień </a:t>
                </a:r>
                <a:r>
                  <a:rPr lang="pl-PL" sz="1800" b="1" dirty="0" err="1" smtClean="0">
                    <a:latin typeface="+mn-lt"/>
                  </a:rPr>
                  <a:t>Diraca</a:t>
                </a:r>
                <a:r>
                  <a:rPr lang="pl-PL" sz="1800" b="1" dirty="0" smtClean="0">
                    <a:latin typeface="+mn-lt"/>
                  </a:rPr>
                  <a:t>  </a:t>
                </a:r>
                <a:r>
                  <a:rPr lang="pl-PL" sz="1800" b="1" i="1" dirty="0">
                    <a:latin typeface="+mj-lt"/>
                  </a:rPr>
                  <a:t> </a:t>
                </a:r>
                <a:r>
                  <a:rPr lang="pl-PL" sz="1800" b="1" i="1" dirty="0" smtClean="0">
                    <a:latin typeface="+mj-lt"/>
                  </a:rPr>
                  <a:t>          </a:t>
                </a:r>
                <a:r>
                  <a:rPr lang="pl-PL" sz="1800" b="1" dirty="0" smtClean="0">
                    <a:latin typeface="+mn-lt"/>
                  </a:rPr>
                  <a:t>to okresowo powtarzane  delty   </a:t>
                </a:r>
                <a:r>
                  <a:rPr lang="pl-PL" sz="1800" b="1" dirty="0" err="1" smtClean="0">
                    <a:latin typeface="+mn-lt"/>
                  </a:rPr>
                  <a:t>Diraca</a:t>
                </a:r>
                <a:r>
                  <a:rPr lang="pl-PL" sz="1800" b="1" dirty="0" smtClean="0">
                    <a:latin typeface="+mn-lt"/>
                  </a:rPr>
                  <a:t> „</a:t>
                </a:r>
                <a:r>
                  <a:rPr lang="pl-PL" sz="1800" b="1" dirty="0" err="1" smtClean="0">
                    <a:latin typeface="+mn-lt"/>
                  </a:rPr>
                  <a:t>wyczesy-wujące</a:t>
                </a:r>
                <a:r>
                  <a:rPr lang="pl-PL" sz="1800" b="1" dirty="0" smtClean="0">
                    <a:latin typeface="+mn-lt"/>
                  </a:rPr>
                  <a:t>” próbki sygnału.</a:t>
                </a:r>
                <a:endParaRPr lang="pl-PL" sz="1800" b="1" dirty="0">
                  <a:latin typeface="+mn-lt"/>
                </a:endParaRPr>
              </a:p>
            </p:txBody>
          </p:sp>
        </p:grpSp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7724977"/>
                </p:ext>
              </p:extLst>
            </p:nvPr>
          </p:nvGraphicFramePr>
          <p:xfrm>
            <a:off x="5976280" y="4317805"/>
            <a:ext cx="616634" cy="405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711" name="Równanie" r:id="rId9" imgW="368280" imgH="241200" progId="Equation.3">
                    <p:embed/>
                  </p:oleObj>
                </mc:Choice>
                <mc:Fallback>
                  <p:oleObj name="Równanie" r:id="rId9" imgW="3682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976280" y="4317805"/>
                          <a:ext cx="616634" cy="40558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8141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816622"/>
              </p:ext>
            </p:extLst>
          </p:nvPr>
        </p:nvGraphicFramePr>
        <p:xfrm>
          <a:off x="949307" y="1337444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424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07" y="1337444"/>
                        <a:ext cx="3692525" cy="8905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30</a:t>
            </a:fld>
            <a:endParaRPr lang="pl-PL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322788"/>
              </p:ext>
            </p:extLst>
          </p:nvPr>
        </p:nvGraphicFramePr>
        <p:xfrm>
          <a:off x="899592" y="3896321"/>
          <a:ext cx="4706938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425" name="Równanie" r:id="rId5" imgW="2260440" imgH="939600" progId="Equation.3">
                  <p:embed/>
                </p:oleObj>
              </mc:Choice>
              <mc:Fallback>
                <p:oleObj name="Równanie" r:id="rId5" imgW="226044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896321"/>
                        <a:ext cx="4706938" cy="195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49555" y="64111"/>
            <a:ext cx="77068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29078" y="692076"/>
            <a:ext cx="745060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156176" y="1337444"/>
            <a:ext cx="25074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Zapis próbkowania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chwilowego</a:t>
            </a:r>
            <a:endParaRPr lang="pl-PL" sz="1600" dirty="0"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899592" y="2532832"/>
            <a:ext cx="6964567" cy="1412490"/>
            <a:chOff x="899592" y="2532832"/>
            <a:chExt cx="6964567" cy="1412490"/>
          </a:xfrm>
        </p:grpSpPr>
        <p:graphicFrame>
          <p:nvGraphicFramePr>
            <p:cNvPr id="7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1962075"/>
                </p:ext>
              </p:extLst>
            </p:nvPr>
          </p:nvGraphicFramePr>
          <p:xfrm>
            <a:off x="899592" y="2532832"/>
            <a:ext cx="4575175" cy="900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426" name="Równanie" r:id="rId7" imgW="2197080" imgH="431640" progId="Equation.3">
                    <p:embed/>
                  </p:oleObj>
                </mc:Choice>
                <mc:Fallback>
                  <p:oleObj name="Równanie" r:id="rId7" imgW="2197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9592" y="2532832"/>
                          <a:ext cx="4575175" cy="9001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6156640" y="3237436"/>
              <a:ext cx="170751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1" dirty="0" smtClean="0">
                  <a:latin typeface="+mn-lt"/>
                </a:rPr>
                <a:t>Właściwości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delty </a:t>
              </a:r>
              <a:r>
                <a:rPr lang="pl-PL" sz="2000" b="1" dirty="0" err="1" smtClean="0">
                  <a:latin typeface="+mn-lt"/>
                </a:rPr>
                <a:t>Diraca</a:t>
              </a:r>
              <a:endParaRPr lang="pl-PL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111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143000" y="2140968"/>
            <a:ext cx="66159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Sygnał PAM z próbkowaniem chwilowym powstaje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w wyniku filtracji sygnału z próbkowaniem idealnym: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0342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221907"/>
              </p:ext>
            </p:extLst>
          </p:nvPr>
        </p:nvGraphicFramePr>
        <p:xfrm>
          <a:off x="1201415" y="3112168"/>
          <a:ext cx="20059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703" name="Równanie" r:id="rId3" imgW="1002960" imgH="241200" progId="Equation.3">
                  <p:embed/>
                </p:oleObj>
              </mc:Choice>
              <mc:Fallback>
                <p:oleObj name="Równanie" r:id="rId3" imgW="1002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415" y="3112168"/>
                        <a:ext cx="200592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3871590" y="3188368"/>
            <a:ext cx="4379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w filtrze o odpowiedzi impulsowej: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034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106223"/>
              </p:ext>
            </p:extLst>
          </p:nvPr>
        </p:nvGraphicFramePr>
        <p:xfrm>
          <a:off x="2544763" y="1341438"/>
          <a:ext cx="33523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704" name="Equation" r:id="rId5" imgW="1676160" imgH="241200" progId="Equation.3">
                  <p:embed/>
                </p:oleObj>
              </mc:Choice>
              <mc:Fallback>
                <p:oleObj name="Equation" r:id="rId5" imgW="1676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4763" y="1341438"/>
                        <a:ext cx="335232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971600" y="4293343"/>
            <a:ext cx="7796840" cy="1002366"/>
            <a:chOff x="1155249" y="4410171"/>
            <a:chExt cx="7796840" cy="1002366"/>
          </a:xfrm>
        </p:grpSpPr>
        <p:grpSp>
          <p:nvGrpSpPr>
            <p:cNvPr id="66587" name="Group 27"/>
            <p:cNvGrpSpPr>
              <a:grpSpLocks/>
            </p:cNvGrpSpPr>
            <p:nvPr/>
          </p:nvGrpSpPr>
          <p:grpSpPr bwMode="auto">
            <a:xfrm>
              <a:off x="1635024" y="4410171"/>
              <a:ext cx="5449888" cy="571500"/>
              <a:chOff x="1056" y="2432"/>
              <a:chExt cx="3433" cy="360"/>
            </a:xfrm>
          </p:grpSpPr>
          <p:sp>
            <p:nvSpPr>
              <p:cNvPr id="66582" name="Line 22"/>
              <p:cNvSpPr>
                <a:spLocks noChangeShapeType="1"/>
              </p:cNvSpPr>
              <p:nvPr/>
            </p:nvSpPr>
            <p:spPr bwMode="auto">
              <a:xfrm>
                <a:off x="1056" y="2592"/>
                <a:ext cx="11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584" name="Line 24"/>
              <p:cNvSpPr>
                <a:spLocks noChangeShapeType="1"/>
              </p:cNvSpPr>
              <p:nvPr/>
            </p:nvSpPr>
            <p:spPr bwMode="auto">
              <a:xfrm>
                <a:off x="3337" y="2622"/>
                <a:ext cx="115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3426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72068495"/>
                  </p:ext>
                </p:extLst>
              </p:nvPr>
            </p:nvGraphicFramePr>
            <p:xfrm>
              <a:off x="2217" y="2432"/>
              <a:ext cx="1120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3705" name="Równanie" r:id="rId7" imgW="711000" imgH="228600" progId="Equation.3">
                      <p:embed/>
                    </p:oleObj>
                  </mc:Choice>
                  <mc:Fallback>
                    <p:oleObj name="Równanie" r:id="rId7" imgW="7110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17" y="2432"/>
                            <a:ext cx="1120" cy="360"/>
                          </a:xfrm>
                          <a:prstGeom prst="rect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342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6380969"/>
                </p:ext>
              </p:extLst>
            </p:nvPr>
          </p:nvGraphicFramePr>
          <p:xfrm>
            <a:off x="1155249" y="4914755"/>
            <a:ext cx="200592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706" name="Równanie" r:id="rId9" imgW="1002960" imgH="241200" progId="Equation.3">
                    <p:embed/>
                  </p:oleObj>
                </mc:Choice>
                <mc:Fallback>
                  <p:oleObj name="Równanie" r:id="rId9" imgW="10029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5249" y="4914755"/>
                          <a:ext cx="2005920" cy="482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4509446"/>
                </p:ext>
              </p:extLst>
            </p:nvPr>
          </p:nvGraphicFramePr>
          <p:xfrm>
            <a:off x="5599769" y="4930137"/>
            <a:ext cx="335232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707" name="Equation" r:id="rId11" imgW="1676160" imgH="241200" progId="Equation.3">
                    <p:embed/>
                  </p:oleObj>
                </mc:Choice>
                <mc:Fallback>
                  <p:oleObj name="Equation" r:id="rId11" imgW="16761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99769" y="4930137"/>
                          <a:ext cx="3352320" cy="482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31</a:t>
            </a:fld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249555" y="64111"/>
            <a:ext cx="800176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145732" y="717117"/>
            <a:ext cx="752261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0308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726051" y="3280378"/>
            <a:ext cx="30153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Transformata Fouriera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próbkowania idealnego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942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010924"/>
              </p:ext>
            </p:extLst>
          </p:nvPr>
        </p:nvGraphicFramePr>
        <p:xfrm>
          <a:off x="4059238" y="3186113"/>
          <a:ext cx="365760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85" name="Equation" r:id="rId4" imgW="1828800" imgH="431640" progId="Equation.3">
                  <p:embed/>
                </p:oleObj>
              </mc:Choice>
              <mc:Fallback>
                <p:oleObj name="Equation" r:id="rId4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238" y="3186113"/>
                        <a:ext cx="365760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978307" y="4481149"/>
            <a:ext cx="7917694" cy="1716289"/>
            <a:chOff x="1196160" y="4468792"/>
            <a:chExt cx="7917694" cy="1716289"/>
          </a:xfrm>
        </p:grpSpPr>
        <p:graphicFrame>
          <p:nvGraphicFramePr>
            <p:cNvPr id="9421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0129686"/>
                </p:ext>
              </p:extLst>
            </p:nvPr>
          </p:nvGraphicFramePr>
          <p:xfrm>
            <a:off x="1308277" y="4915721"/>
            <a:ext cx="6577920" cy="1269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986" name="Równanie" r:id="rId6" imgW="3288960" imgH="634680" progId="Equation.3">
                    <p:embed/>
                  </p:oleObj>
                </mc:Choice>
                <mc:Fallback>
                  <p:oleObj name="Równanie" r:id="rId6" imgW="328896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8277" y="4915721"/>
                          <a:ext cx="6577920" cy="126936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1196160" y="4468792"/>
              <a:ext cx="79176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Transformata Fouriera sygnału próbkowania chwilowego:</a:t>
              </a:r>
            </a:p>
          </p:txBody>
        </p:sp>
        <p:sp>
          <p:nvSpPr>
            <p:cNvPr id="94225" name="Text Box 17"/>
            <p:cNvSpPr txBox="1">
              <a:spLocks noChangeArrowheads="1"/>
            </p:cNvSpPr>
            <p:nvPr/>
          </p:nvSpPr>
          <p:spPr bwMode="auto">
            <a:xfrm>
              <a:off x="2644712" y="5731717"/>
              <a:ext cx="39714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względna szerokość impulsów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39" name="Grupa 38"/>
          <p:cNvGrpSpPr/>
          <p:nvPr/>
        </p:nvGrpSpPr>
        <p:grpSpPr>
          <a:xfrm>
            <a:off x="726051" y="1324169"/>
            <a:ext cx="8296819" cy="1077524"/>
            <a:chOff x="1098731" y="4000988"/>
            <a:chExt cx="8296819" cy="1077524"/>
          </a:xfrm>
        </p:grpSpPr>
        <p:grpSp>
          <p:nvGrpSpPr>
            <p:cNvPr id="40" name="Group 27"/>
            <p:cNvGrpSpPr>
              <a:grpSpLocks/>
            </p:cNvGrpSpPr>
            <p:nvPr/>
          </p:nvGrpSpPr>
          <p:grpSpPr bwMode="auto">
            <a:xfrm>
              <a:off x="1635024" y="4081561"/>
              <a:ext cx="6129338" cy="996951"/>
              <a:chOff x="1056" y="2225"/>
              <a:chExt cx="3861" cy="628"/>
            </a:xfrm>
          </p:grpSpPr>
          <p:sp>
            <p:nvSpPr>
              <p:cNvPr id="43" name="Line 22"/>
              <p:cNvSpPr>
                <a:spLocks noChangeShapeType="1"/>
              </p:cNvSpPr>
              <p:nvPr/>
            </p:nvSpPr>
            <p:spPr bwMode="auto">
              <a:xfrm>
                <a:off x="1056" y="259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24"/>
              <p:cNvSpPr>
                <a:spLocks noChangeShapeType="1"/>
              </p:cNvSpPr>
              <p:nvPr/>
            </p:nvSpPr>
            <p:spPr bwMode="auto">
              <a:xfrm>
                <a:off x="3765" y="2550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45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9920749"/>
                  </p:ext>
                </p:extLst>
              </p:nvPr>
            </p:nvGraphicFramePr>
            <p:xfrm>
              <a:off x="2191" y="2225"/>
              <a:ext cx="1574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987" name="Równanie" r:id="rId8" imgW="1143000" imgH="457200" progId="Equation.3">
                      <p:embed/>
                    </p:oleObj>
                  </mc:Choice>
                  <mc:Fallback>
                    <p:oleObj name="Równanie" r:id="rId8" imgW="114300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91" y="2225"/>
                            <a:ext cx="1574" cy="628"/>
                          </a:xfrm>
                          <a:prstGeom prst="rect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4076663"/>
                </p:ext>
              </p:extLst>
            </p:nvPr>
          </p:nvGraphicFramePr>
          <p:xfrm>
            <a:off x="1098731" y="4000988"/>
            <a:ext cx="200592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988" name="Równanie" r:id="rId10" imgW="1002960" imgH="241200" progId="Equation.3">
                    <p:embed/>
                  </p:oleObj>
                </mc:Choice>
                <mc:Fallback>
                  <p:oleObj name="Równanie" r:id="rId10" imgW="10029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8731" y="4000988"/>
                          <a:ext cx="2005920" cy="482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50000"/>
                </p:ext>
              </p:extLst>
            </p:nvPr>
          </p:nvGraphicFramePr>
          <p:xfrm>
            <a:off x="6043230" y="4000988"/>
            <a:ext cx="3352320" cy="48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989" name="Equation" r:id="rId12" imgW="1676160" imgH="241200" progId="Equation.3">
                    <p:embed/>
                  </p:oleObj>
                </mc:Choice>
                <mc:Fallback>
                  <p:oleObj name="Equation" r:id="rId12" imgW="16761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3230" y="4000988"/>
                          <a:ext cx="3352320" cy="482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32</a:t>
            </a:fld>
            <a:endParaRPr lang="pl-PL"/>
          </a:p>
        </p:txBody>
      </p:sp>
      <p:graphicFrame>
        <p:nvGraphicFramePr>
          <p:cNvPr id="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04003"/>
              </p:ext>
            </p:extLst>
          </p:nvPr>
        </p:nvGraphicFramePr>
        <p:xfrm>
          <a:off x="1470944" y="2127250"/>
          <a:ext cx="838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90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0944" y="2127250"/>
                        <a:ext cx="8380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819509"/>
              </p:ext>
            </p:extLst>
          </p:nvPr>
        </p:nvGraphicFramePr>
        <p:xfrm>
          <a:off x="5629275" y="2153170"/>
          <a:ext cx="116784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91" name="Równanie" r:id="rId16" imgW="583920" imgH="215640" progId="Equation.3">
                  <p:embed/>
                </p:oleObj>
              </mc:Choice>
              <mc:Fallback>
                <p:oleObj name="Równanie" r:id="rId16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9275" y="2153170"/>
                        <a:ext cx="1167840" cy="431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2" name="Prostokąt 21"/>
          <p:cNvSpPr/>
          <p:nvPr/>
        </p:nvSpPr>
        <p:spPr>
          <a:xfrm>
            <a:off x="249555" y="64111"/>
            <a:ext cx="77068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145732" y="649033"/>
            <a:ext cx="752261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5846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9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702664"/>
              </p:ext>
            </p:extLst>
          </p:nvPr>
        </p:nvGraphicFramePr>
        <p:xfrm>
          <a:off x="3109913" y="4324350"/>
          <a:ext cx="40798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78" name="Równanie" r:id="rId4" imgW="2070000" imgH="431640" progId="Equation.3">
                  <p:embed/>
                </p:oleObj>
              </mc:Choice>
              <mc:Fallback>
                <p:oleObj name="Równanie" r:id="rId4" imgW="2070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324350"/>
                        <a:ext cx="4079875" cy="8509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2590237" y="1178750"/>
            <a:ext cx="4725525" cy="2994455"/>
            <a:chOff x="1646675" y="1178750"/>
            <a:chExt cx="7045957" cy="4464859"/>
          </a:xfrm>
        </p:grpSpPr>
        <p:sp>
          <p:nvSpPr>
            <p:cNvPr id="20" name="Prostokąt 19"/>
            <p:cNvSpPr/>
            <p:nvPr/>
          </p:nvSpPr>
          <p:spPr bwMode="auto">
            <a:xfrm>
              <a:off x="1646675" y="5184195"/>
              <a:ext cx="94510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67602" name="Picture 18" descr="C:\WINDOWS\Pulpit\Prezentacja\Wykres_2bis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26695" y="1178750"/>
              <a:ext cx="6865937" cy="4292600"/>
            </a:xfrm>
            <a:prstGeom prst="rect">
              <a:avLst/>
            </a:prstGeom>
            <a:noFill/>
          </p:spPr>
        </p:pic>
        <p:graphicFrame>
          <p:nvGraphicFramePr>
            <p:cNvPr id="67606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184595"/>
                </p:ext>
              </p:extLst>
            </p:nvPr>
          </p:nvGraphicFramePr>
          <p:xfrm>
            <a:off x="2056882" y="1728025"/>
            <a:ext cx="151130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79" name="Równanie" r:id="rId7" imgW="583920" imgH="228600" progId="Equation.3">
                    <p:embed/>
                  </p:oleObj>
                </mc:Choice>
                <mc:Fallback>
                  <p:oleObj name="Równanie" r:id="rId7" imgW="583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6882" y="1728025"/>
                          <a:ext cx="1511300" cy="5921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iekt 8"/>
            <p:cNvGraphicFramePr>
              <a:graphicFrameLocks noChangeAspect="1"/>
            </p:cNvGraphicFramePr>
            <p:nvPr/>
          </p:nvGraphicFramePr>
          <p:xfrm>
            <a:off x="6250477" y="5157555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0" name="Równanie" r:id="rId9" imgW="190440" imgH="228600" progId="Equation.3">
                    <p:embed/>
                  </p:oleObj>
                </mc:Choice>
                <mc:Fallback>
                  <p:oleObj name="Równanie" r:id="rId9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0477" y="5157555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8" name="Object 24"/>
            <p:cNvGraphicFramePr>
              <a:graphicFrameLocks noChangeAspect="1"/>
            </p:cNvGraphicFramePr>
            <p:nvPr/>
          </p:nvGraphicFramePr>
          <p:xfrm>
            <a:off x="7330597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1" name="Równanie" r:id="rId11" imgW="266400" imgH="228600" progId="Equation.3">
                    <p:embed/>
                  </p:oleObj>
                </mc:Choice>
                <mc:Fallback>
                  <p:oleObj name="Równanie" r:id="rId11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0597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9" name="Object 25"/>
            <p:cNvGraphicFramePr>
              <a:graphicFrameLocks noChangeAspect="1"/>
            </p:cNvGraphicFramePr>
            <p:nvPr/>
          </p:nvGraphicFramePr>
          <p:xfrm>
            <a:off x="377520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2" name="Równanie" r:id="rId13" imgW="304560" imgH="228600" progId="Equation.3">
                    <p:embed/>
                  </p:oleObj>
                </mc:Choice>
                <mc:Fallback>
                  <p:oleObj name="Równanie" r:id="rId13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520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1" name="Object 27"/>
            <p:cNvGraphicFramePr>
              <a:graphicFrameLocks noChangeAspect="1"/>
            </p:cNvGraphicFramePr>
            <p:nvPr/>
          </p:nvGraphicFramePr>
          <p:xfrm>
            <a:off x="2470057" y="5157555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3" name="Równanie" r:id="rId15" imgW="380880" imgH="228600" progId="Equation.3">
                    <p:embed/>
                  </p:oleObj>
                </mc:Choice>
                <mc:Fallback>
                  <p:oleObj name="Równanie" r:id="rId15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0057" y="5157555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2" name="Object 28"/>
            <p:cNvGraphicFramePr>
              <a:graphicFrameLocks noChangeAspect="1"/>
            </p:cNvGraphicFramePr>
            <p:nvPr/>
          </p:nvGraphicFramePr>
          <p:xfrm>
            <a:off x="6745532" y="5157555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4" name="Równanie" r:id="rId17" imgW="266400" imgH="228600" progId="Equation.3">
                    <p:embed/>
                  </p:oleObj>
                </mc:Choice>
                <mc:Fallback>
                  <p:oleObj name="Równanie" r:id="rId17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5532" y="5157555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4" name="Object 30"/>
            <p:cNvGraphicFramePr>
              <a:graphicFrameLocks noChangeAspect="1"/>
            </p:cNvGraphicFramePr>
            <p:nvPr/>
          </p:nvGraphicFramePr>
          <p:xfrm>
            <a:off x="5620407" y="5157555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5" name="Równanie" r:id="rId19" imgW="190440" imgH="228600" progId="Equation.3">
                    <p:embed/>
                  </p:oleObj>
                </mc:Choice>
                <mc:Fallback>
                  <p:oleObj name="Równanie" r:id="rId19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0407" y="5157555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5" name="Object 31"/>
            <p:cNvGraphicFramePr>
              <a:graphicFrameLocks noChangeAspect="1"/>
            </p:cNvGraphicFramePr>
            <p:nvPr/>
          </p:nvGraphicFramePr>
          <p:xfrm>
            <a:off x="440527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6" name="Równanie" r:id="rId21" imgW="304560" imgH="228600" progId="Equation.3">
                    <p:embed/>
                  </p:oleObj>
                </mc:Choice>
                <mc:Fallback>
                  <p:oleObj name="Równanie" r:id="rId21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527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6" name="Object 32"/>
            <p:cNvGraphicFramePr>
              <a:graphicFrameLocks noChangeAspect="1"/>
            </p:cNvGraphicFramePr>
            <p:nvPr/>
          </p:nvGraphicFramePr>
          <p:xfrm>
            <a:off x="8005672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7" name="Równanie" r:id="rId23" imgW="266400" imgH="228600" progId="Equation.3">
                    <p:embed/>
                  </p:oleObj>
                </mc:Choice>
                <mc:Fallback>
                  <p:oleObj name="Równanie" r:id="rId23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05672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rostokąt 20"/>
            <p:cNvSpPr/>
            <p:nvPr/>
          </p:nvSpPr>
          <p:spPr bwMode="auto">
            <a:xfrm>
              <a:off x="3280147" y="5202560"/>
              <a:ext cx="431371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1871700" y="5184195"/>
              <a:ext cx="630070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9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22760"/>
              </p:ext>
            </p:extLst>
          </p:nvPr>
        </p:nvGraphicFramePr>
        <p:xfrm>
          <a:off x="2424113" y="5422900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88" name="Równanie" r:id="rId25" imgW="3009600" imgH="545760" progId="Equation.3">
                  <p:embed/>
                </p:oleObj>
              </mc:Choice>
              <mc:Fallback>
                <p:oleObj name="Równanie" r:id="rId25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5422900"/>
                        <a:ext cx="5930900" cy="10763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33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3761909" y="1714500"/>
            <a:ext cx="5148729" cy="4784867"/>
            <a:chOff x="3761909" y="1714500"/>
            <a:chExt cx="5148729" cy="4784867"/>
          </a:xfrm>
        </p:grpSpPr>
        <p:sp>
          <p:nvSpPr>
            <p:cNvPr id="22" name="Prostokąt 21"/>
            <p:cNvSpPr/>
            <p:nvPr/>
          </p:nvSpPr>
          <p:spPr bwMode="auto">
            <a:xfrm>
              <a:off x="3761909" y="5423042"/>
              <a:ext cx="1660079" cy="1076325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4738261"/>
                </p:ext>
              </p:extLst>
            </p:nvPr>
          </p:nvGraphicFramePr>
          <p:xfrm>
            <a:off x="7250113" y="1714500"/>
            <a:ext cx="1660525" cy="769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89" name="Równanie" r:id="rId27" imgW="850680" imgH="393480" progId="Equation.3">
                    <p:embed/>
                  </p:oleObj>
                </mc:Choice>
                <mc:Fallback>
                  <p:oleObj name="Równanie" r:id="rId27" imgW="8506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7250113" y="1714500"/>
                          <a:ext cx="1660525" cy="769938"/>
                        </a:xfrm>
                        <a:prstGeom prst="rect">
                          <a:avLst/>
                        </a:prstGeom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6" name="Łącznik prosty ze strzałką 25"/>
            <p:cNvCxnSpPr/>
            <p:nvPr/>
          </p:nvCxnSpPr>
          <p:spPr bwMode="auto">
            <a:xfrm flipV="1">
              <a:off x="5255307" y="2033845"/>
              <a:ext cx="1845385" cy="58506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694971"/>
              </p:ext>
            </p:extLst>
          </p:nvPr>
        </p:nvGraphicFramePr>
        <p:xfrm>
          <a:off x="5486915" y="1582466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90" name="Równanie" r:id="rId29" imgW="469800" imgH="431640" progId="Equation.3">
                  <p:embed/>
                </p:oleObj>
              </mc:Choice>
              <mc:Fallback>
                <p:oleObj name="Równanie" r:id="rId29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486915" y="1582466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1"/>
          <p:cNvGraphicFramePr>
            <a:graphicFrameLocks noChangeAspect="1"/>
          </p:cNvGraphicFramePr>
          <p:nvPr>
            <p:extLst/>
          </p:nvPr>
        </p:nvGraphicFramePr>
        <p:xfrm>
          <a:off x="5057496" y="1081350"/>
          <a:ext cx="11509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91" name="Równanie" r:id="rId31" imgW="583920" imgH="215640" progId="Equation.3">
                  <p:embed/>
                </p:oleObj>
              </mc:Choice>
              <mc:Fallback>
                <p:oleObj name="Równanie" r:id="rId31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496" y="1081350"/>
                        <a:ext cx="1150938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" name="Prostokąt 29"/>
          <p:cNvSpPr/>
          <p:nvPr/>
        </p:nvSpPr>
        <p:spPr>
          <a:xfrm>
            <a:off x="249555" y="64111"/>
            <a:ext cx="77068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118713" y="648902"/>
            <a:ext cx="752261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9313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34</a:t>
            </a:fld>
            <a:endParaRPr lang="pl-PL"/>
          </a:p>
        </p:txBody>
      </p:sp>
      <p:cxnSp>
        <p:nvCxnSpPr>
          <p:cNvPr id="24" name="Łącznik łamany 23"/>
          <p:cNvCxnSpPr>
            <a:stCxn id="27" idx="3"/>
          </p:cNvCxnSpPr>
          <p:nvPr/>
        </p:nvCxnSpPr>
        <p:spPr bwMode="auto">
          <a:xfrm flipH="1" flipV="1">
            <a:off x="5223811" y="4237829"/>
            <a:ext cx="2426491" cy="1962929"/>
          </a:xfrm>
          <a:prstGeom prst="bentConnector3">
            <a:avLst>
              <a:gd name="adj1" fmla="val -9421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grpSp>
        <p:nvGrpSpPr>
          <p:cNvPr id="8" name="Grupa 7"/>
          <p:cNvGrpSpPr/>
          <p:nvPr/>
        </p:nvGrpSpPr>
        <p:grpSpPr>
          <a:xfrm>
            <a:off x="1066800" y="1052682"/>
            <a:ext cx="4648200" cy="4742470"/>
            <a:chOff x="1066800" y="1052682"/>
            <a:chExt cx="4648200" cy="4742470"/>
          </a:xfrm>
        </p:grpSpPr>
        <p:grpSp>
          <p:nvGrpSpPr>
            <p:cNvPr id="18" name="Grupa 17"/>
            <p:cNvGrpSpPr/>
            <p:nvPr/>
          </p:nvGrpSpPr>
          <p:grpSpPr>
            <a:xfrm>
              <a:off x="1066800" y="1052682"/>
              <a:ext cx="4648200" cy="4742470"/>
              <a:chOff x="1143000" y="990600"/>
              <a:chExt cx="4648200" cy="4742470"/>
            </a:xfrm>
          </p:grpSpPr>
          <p:sp>
            <p:nvSpPr>
              <p:cNvPr id="93189" name="Text Box 2053"/>
              <p:cNvSpPr txBox="1">
                <a:spLocks noChangeArrowheads="1"/>
              </p:cNvSpPr>
              <p:nvPr/>
            </p:nvSpPr>
            <p:spPr bwMode="auto">
              <a:xfrm>
                <a:off x="1219200" y="2971800"/>
                <a:ext cx="184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pic>
            <p:nvPicPr>
              <p:cNvPr id="93197" name="Picture 2061" descr="C:\WINDOWS\Pulpit\Prezentacja\Wykres_3bis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43000" y="990600"/>
                <a:ext cx="4648200" cy="4648200"/>
              </a:xfrm>
              <a:prstGeom prst="rect">
                <a:avLst/>
              </a:prstGeom>
              <a:noFill/>
            </p:spPr>
          </p:pic>
          <p:graphicFrame>
            <p:nvGraphicFramePr>
              <p:cNvPr id="12" name="Object 30"/>
              <p:cNvGraphicFramePr>
                <a:graphicFrameLocks noChangeAspect="1"/>
              </p:cNvGraphicFramePr>
              <p:nvPr/>
            </p:nvGraphicFramePr>
            <p:xfrm>
              <a:off x="4346975" y="3068960"/>
              <a:ext cx="270030" cy="3240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38" name="Równanie" r:id="rId5" imgW="190440" imgH="228600" progId="Equation.3">
                      <p:embed/>
                    </p:oleObj>
                  </mc:Choice>
                  <mc:Fallback>
                    <p:oleObj name="Równanie" r:id="rId5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6975" y="3068960"/>
                            <a:ext cx="270030" cy="32403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09" name="Object 2073"/>
              <p:cNvGraphicFramePr>
                <a:graphicFrameLocks noChangeAspect="1"/>
              </p:cNvGraphicFramePr>
              <p:nvPr/>
            </p:nvGraphicFramePr>
            <p:xfrm>
              <a:off x="2276745" y="3068960"/>
              <a:ext cx="431800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39" name="Równanie" r:id="rId7" imgW="304560" imgH="228600" progId="Equation.3">
                      <p:embed/>
                    </p:oleObj>
                  </mc:Choice>
                  <mc:Fallback>
                    <p:oleObj name="Równanie" r:id="rId7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76745" y="3068960"/>
                            <a:ext cx="431800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0" name="Object 2074"/>
              <p:cNvGraphicFramePr>
                <a:graphicFrameLocks noChangeAspect="1"/>
              </p:cNvGraphicFramePr>
              <p:nvPr/>
            </p:nvGraphicFramePr>
            <p:xfrm>
              <a:off x="5202070" y="3068960"/>
              <a:ext cx="396875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40" name="Równanie" r:id="rId9" imgW="279360" imgH="228600" progId="Equation.3">
                      <p:embed/>
                    </p:oleObj>
                  </mc:Choice>
                  <mc:Fallback>
                    <p:oleObj name="Równanie" r:id="rId9" imgW="27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02070" y="3068960"/>
                            <a:ext cx="396875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1" name="Object 2075"/>
              <p:cNvGraphicFramePr>
                <a:graphicFrameLocks noChangeAspect="1"/>
              </p:cNvGraphicFramePr>
              <p:nvPr/>
            </p:nvGraphicFramePr>
            <p:xfrm>
              <a:off x="1286635" y="3068960"/>
              <a:ext cx="541337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41" name="Równanie" r:id="rId11" imgW="380880" imgH="228600" progId="Equation.3">
                      <p:embed/>
                    </p:oleObj>
                  </mc:Choice>
                  <mc:Fallback>
                    <p:oleObj name="Równanie" r:id="rId11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6635" y="3068960"/>
                            <a:ext cx="541337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2" name="Object 2076"/>
              <p:cNvGraphicFramePr>
                <a:graphicFrameLocks noChangeAspect="1"/>
              </p:cNvGraphicFramePr>
              <p:nvPr/>
            </p:nvGraphicFramePr>
            <p:xfrm>
              <a:off x="4391980" y="5409220"/>
              <a:ext cx="269875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42" name="Równanie" r:id="rId13" imgW="190440" imgH="228600" progId="Equation.3">
                      <p:embed/>
                    </p:oleObj>
                  </mc:Choice>
                  <mc:Fallback>
                    <p:oleObj name="Równanie" r:id="rId13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91980" y="5409220"/>
                            <a:ext cx="269875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3" name="Object 2077"/>
              <p:cNvGraphicFramePr>
                <a:graphicFrameLocks noChangeAspect="1"/>
              </p:cNvGraphicFramePr>
              <p:nvPr/>
            </p:nvGraphicFramePr>
            <p:xfrm>
              <a:off x="2276745" y="5409220"/>
              <a:ext cx="431800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3143" name="Równanie" r:id="rId15" imgW="304560" imgH="228600" progId="Equation.3">
                      <p:embed/>
                    </p:oleObj>
                  </mc:Choice>
                  <mc:Fallback>
                    <p:oleObj name="Równanie" r:id="rId15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76745" y="5409220"/>
                            <a:ext cx="431800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9" name="pole tekstowe 18"/>
            <p:cNvSpPr txBox="1"/>
            <p:nvPr/>
          </p:nvSpPr>
          <p:spPr>
            <a:xfrm>
              <a:off x="4804493" y="4041130"/>
              <a:ext cx="68320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?</a:t>
              </a:r>
              <a:endParaRPr lang="pl-PL" dirty="0"/>
            </a:p>
          </p:txBody>
        </p:sp>
        <p:sp>
          <p:nvSpPr>
            <p:cNvPr id="7" name="Prostokąt 6"/>
            <p:cNvSpPr/>
            <p:nvPr/>
          </p:nvSpPr>
          <p:spPr bwMode="auto">
            <a:xfrm>
              <a:off x="3459483" y="3376782"/>
              <a:ext cx="856297" cy="3474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8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493297" y="1072939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144" name="Równanie" r:id="rId17" imgW="583920" imgH="215640" progId="Equation.3">
                    <p:embed/>
                  </p:oleObj>
                </mc:Choice>
                <mc:Fallback>
                  <p:oleObj name="Równanie" r:id="rId17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3297" y="1072939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4038600" y="3573463"/>
            <a:ext cx="623888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145" name="Równanie" r:id="rId19" imgW="380880" imgH="215640" progId="Equation.3">
                    <p:embed/>
                  </p:oleObj>
                </mc:Choice>
                <mc:Fallback>
                  <p:oleObj name="Równanie" r:id="rId19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573463"/>
                          <a:ext cx="623888" cy="3540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iek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6743868"/>
                </p:ext>
              </p:extLst>
            </p:nvPr>
          </p:nvGraphicFramePr>
          <p:xfrm>
            <a:off x="4531189" y="2101593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146" name="Równanie" r:id="rId21" imgW="469800" imgH="431640" progId="Equation.3">
                    <p:embed/>
                  </p:oleObj>
                </mc:Choice>
                <mc:Fallback>
                  <p:oleObj name="Równanie" r:id="rId21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4531189" y="2101593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upa 16"/>
          <p:cNvGrpSpPr/>
          <p:nvPr/>
        </p:nvGrpSpPr>
        <p:grpSpPr>
          <a:xfrm>
            <a:off x="5315145" y="1048067"/>
            <a:ext cx="3657600" cy="2071345"/>
            <a:chOff x="5334000" y="1066800"/>
            <a:chExt cx="3657600" cy="2071345"/>
          </a:xfrm>
        </p:grpSpPr>
        <p:graphicFrame>
          <p:nvGraphicFramePr>
            <p:cNvPr id="93188" name="Object 20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5524196"/>
                </p:ext>
              </p:extLst>
            </p:nvPr>
          </p:nvGraphicFramePr>
          <p:xfrm>
            <a:off x="5914539" y="2309470"/>
            <a:ext cx="2860675" cy="828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147" name="Równanie" r:id="rId23" imgW="1358640" imgH="393480" progId="Equation.3">
                    <p:embed/>
                  </p:oleObj>
                </mc:Choice>
                <mc:Fallback>
                  <p:oleObj name="Równanie" r:id="rId23" imgW="1358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14539" y="2309470"/>
                          <a:ext cx="2860675" cy="82867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alpha val="50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198" name="Rectangle 2062"/>
            <p:cNvSpPr>
              <a:spLocks noChangeArrowheads="1"/>
            </p:cNvSpPr>
            <p:nvPr/>
          </p:nvSpPr>
          <p:spPr bwMode="auto">
            <a:xfrm>
              <a:off x="5334000" y="1066800"/>
              <a:ext cx="3657600" cy="120032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dirty="0" smtClean="0">
                  <a:latin typeface="+mn-lt"/>
                </a:rPr>
                <a:t>Środkowa wstęga widma sygnału próbkowania chwilowego jest zniekształcona przez widmo impulsu:</a:t>
              </a:r>
              <a:endParaRPr lang="pl-PL" sz="1800" b="1" dirty="0">
                <a:latin typeface="+mn-lt"/>
              </a:endParaRPr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6229459" y="3888571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>
                <a:latin typeface="+mn-lt"/>
              </a:rPr>
              <a:t>Zniekształcenie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apertury</a:t>
            </a:r>
            <a:endParaRPr lang="pl-PL" sz="1800" b="1" dirty="0">
              <a:latin typeface="+mn-lt"/>
            </a:endParaRPr>
          </a:p>
        </p:txBody>
      </p:sp>
      <p:graphicFrame>
        <p:nvGraphicFramePr>
          <p:cNvPr id="27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5636052"/>
              </p:ext>
            </p:extLst>
          </p:nvPr>
        </p:nvGraphicFramePr>
        <p:xfrm>
          <a:off x="206515" y="5795152"/>
          <a:ext cx="744378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148" name="Equation" r:id="rId25" imgW="4305240" imgH="469800" progId="Equation.3">
                  <p:embed/>
                </p:oleObj>
              </mc:Choice>
              <mc:Fallback>
                <p:oleObj name="Equation" r:id="rId25" imgW="4305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15" y="5795152"/>
                        <a:ext cx="7443787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9" name="Prostokąt 28"/>
          <p:cNvSpPr/>
          <p:nvPr/>
        </p:nvSpPr>
        <p:spPr>
          <a:xfrm>
            <a:off x="249555" y="64111"/>
            <a:ext cx="787016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45731" y="591392"/>
            <a:ext cx="891988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P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róbkowanie chwilowe – zniekształcenie apertury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4276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802544"/>
              </p:ext>
            </p:extLst>
          </p:nvPr>
        </p:nvGraphicFramePr>
        <p:xfrm>
          <a:off x="6056313" y="1912938"/>
          <a:ext cx="3008312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92" name="Równanie" r:id="rId3" imgW="1739880" imgH="1663560" progId="Equation.3">
                  <p:embed/>
                </p:oleObj>
              </mc:Choice>
              <mc:Fallback>
                <p:oleObj name="Równanie" r:id="rId3" imgW="1739880" imgH="1663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6313" y="1912938"/>
                        <a:ext cx="3008312" cy="287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35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43000" y="1066800"/>
            <a:ext cx="4648200" cy="4801000"/>
            <a:chOff x="1143000" y="1066800"/>
            <a:chExt cx="4648200" cy="4801000"/>
          </a:xfrm>
        </p:grpSpPr>
        <p:grpSp>
          <p:nvGrpSpPr>
            <p:cNvPr id="20" name="Grupa 19"/>
            <p:cNvGrpSpPr/>
            <p:nvPr/>
          </p:nvGrpSpPr>
          <p:grpSpPr>
            <a:xfrm>
              <a:off x="1143000" y="1066800"/>
              <a:ext cx="4648200" cy="4801000"/>
              <a:chOff x="1143000" y="1066800"/>
              <a:chExt cx="4648200" cy="4801000"/>
            </a:xfrm>
          </p:grpSpPr>
          <p:sp>
            <p:nvSpPr>
              <p:cNvPr id="68617" name="Text Box 9"/>
              <p:cNvSpPr txBox="1">
                <a:spLocks noChangeArrowheads="1"/>
              </p:cNvSpPr>
              <p:nvPr/>
            </p:nvSpPr>
            <p:spPr bwMode="auto">
              <a:xfrm>
                <a:off x="1219200" y="2971800"/>
                <a:ext cx="184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pic>
            <p:nvPicPr>
              <p:cNvPr id="68628" name="Picture 20" descr="C:\WINDOWS\Pulpit\Prezentacja\Wykres_3bis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43000" y="1066800"/>
                <a:ext cx="4648200" cy="4648200"/>
              </a:xfrm>
              <a:prstGeom prst="rect">
                <a:avLst/>
              </a:prstGeom>
              <a:noFill/>
            </p:spPr>
          </p:pic>
          <p:graphicFrame>
            <p:nvGraphicFramePr>
              <p:cNvPr id="14" name="Object 30"/>
              <p:cNvGraphicFramePr>
                <a:graphicFrameLocks noChangeAspect="1"/>
              </p:cNvGraphicFramePr>
              <p:nvPr/>
            </p:nvGraphicFramePr>
            <p:xfrm>
              <a:off x="4346975" y="3158970"/>
              <a:ext cx="315035" cy="3780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3" name="Równanie" r:id="rId6" imgW="190440" imgH="228600" progId="Equation.3">
                      <p:embed/>
                    </p:oleObj>
                  </mc:Choice>
                  <mc:Fallback>
                    <p:oleObj name="Równanie" r:id="rId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6975" y="3158970"/>
                            <a:ext cx="315035" cy="37804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3" name="Object 5"/>
              <p:cNvGraphicFramePr>
                <a:graphicFrameLocks noChangeAspect="1"/>
              </p:cNvGraphicFramePr>
              <p:nvPr/>
            </p:nvGraphicFramePr>
            <p:xfrm>
              <a:off x="4348437" y="5489975"/>
              <a:ext cx="315912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4" name="Równanie" r:id="rId8" imgW="190440" imgH="228600" progId="Equation.3">
                      <p:embed/>
                    </p:oleObj>
                  </mc:Choice>
                  <mc:Fallback>
                    <p:oleObj name="Równanie" r:id="rId8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8437" y="5489975"/>
                            <a:ext cx="315912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4" name="Object 6"/>
              <p:cNvGraphicFramePr>
                <a:graphicFrameLocks noChangeAspect="1"/>
              </p:cNvGraphicFramePr>
              <p:nvPr/>
            </p:nvGraphicFramePr>
            <p:xfrm>
              <a:off x="2231740" y="5489975"/>
              <a:ext cx="504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5" name="Równanie" r:id="rId9" imgW="304560" imgH="228600" progId="Equation.3">
                      <p:embed/>
                    </p:oleObj>
                  </mc:Choice>
                  <mc:Fallback>
                    <p:oleObj name="Równanie" r:id="rId9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5489975"/>
                            <a:ext cx="504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5" name="Object 7"/>
              <p:cNvGraphicFramePr>
                <a:graphicFrameLocks noChangeAspect="1"/>
              </p:cNvGraphicFramePr>
              <p:nvPr/>
            </p:nvGraphicFramePr>
            <p:xfrm>
              <a:off x="2231740" y="3158970"/>
              <a:ext cx="504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6" name="Równanie" r:id="rId11" imgW="304560" imgH="228600" progId="Equation.3">
                      <p:embed/>
                    </p:oleObj>
                  </mc:Choice>
                  <mc:Fallback>
                    <p:oleObj name="Równanie" r:id="rId11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3158970"/>
                            <a:ext cx="504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6" name="Object 8"/>
              <p:cNvGraphicFramePr>
                <a:graphicFrameLocks noChangeAspect="1"/>
              </p:cNvGraphicFramePr>
              <p:nvPr/>
            </p:nvGraphicFramePr>
            <p:xfrm>
              <a:off x="5202070" y="3158970"/>
              <a:ext cx="463550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7" name="Równanie" r:id="rId13" imgW="279360" imgH="228600" progId="Equation.3">
                      <p:embed/>
                    </p:oleObj>
                  </mc:Choice>
                  <mc:Fallback>
                    <p:oleObj name="Równanie" r:id="rId13" imgW="27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02070" y="3158970"/>
                            <a:ext cx="463550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7" name="Object 9"/>
              <p:cNvGraphicFramePr>
                <a:graphicFrameLocks noChangeAspect="1"/>
              </p:cNvGraphicFramePr>
              <p:nvPr/>
            </p:nvGraphicFramePr>
            <p:xfrm>
              <a:off x="1286635" y="3158970"/>
              <a:ext cx="631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098" name="Równanie" r:id="rId15" imgW="380880" imgH="228600" progId="Equation.3">
                      <p:embed/>
                    </p:oleObj>
                  </mc:Choice>
                  <mc:Fallback>
                    <p:oleObj name="Równanie" r:id="rId15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6635" y="3158970"/>
                            <a:ext cx="631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5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493297" y="1072939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99" name="Równanie" r:id="rId17" imgW="583920" imgH="215640" progId="Equation.3">
                    <p:embed/>
                  </p:oleObj>
                </mc:Choice>
                <mc:Fallback>
                  <p:oleObj name="Równanie" r:id="rId17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3297" y="1072939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1035395"/>
                </p:ext>
              </p:extLst>
            </p:nvPr>
          </p:nvGraphicFramePr>
          <p:xfrm>
            <a:off x="4607458" y="2099178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00" name="Równanie" r:id="rId19" imgW="469800" imgH="431640" progId="Equation.3">
                    <p:embed/>
                  </p:oleObj>
                </mc:Choice>
                <mc:Fallback>
                  <p:oleObj name="Równanie" r:id="rId19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607458" y="2099178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rostokąt 2"/>
            <p:cNvSpPr/>
            <p:nvPr/>
          </p:nvSpPr>
          <p:spPr bwMode="auto">
            <a:xfrm>
              <a:off x="3537932" y="3429000"/>
              <a:ext cx="912785" cy="34631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6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577675" y="3369280"/>
            <a:ext cx="623888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01" name="Równanie" r:id="rId21" imgW="380880" imgH="215640" progId="Equation.3">
                    <p:embed/>
                  </p:oleObj>
                </mc:Choice>
                <mc:Fallback>
                  <p:oleObj name="Równanie" r:id="rId21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7675" y="3369280"/>
                          <a:ext cx="623888" cy="3540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2" name="Prostokąt 21"/>
          <p:cNvSpPr/>
          <p:nvPr/>
        </p:nvSpPr>
        <p:spPr>
          <a:xfrm>
            <a:off x="249555" y="64111"/>
            <a:ext cx="813886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</a:t>
            </a:r>
            <a:r>
              <a:rPr kumimoji="1" lang="pl-PL" sz="2800" b="1" kern="0" dirty="0" smtClean="0">
                <a:latin typeface="+mn-lt"/>
              </a:rPr>
              <a:t>M)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145732" y="591392"/>
            <a:ext cx="88907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P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róbkowanie chwilowe – zniekształcenie apertury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10539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52600" y="3733800"/>
            <a:ext cx="184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>
              <a:sym typeface="Symbol" pitchFamily="18" charset="2"/>
            </a:endParaRPr>
          </a:p>
          <a:p>
            <a:endParaRPr lang="pl-PL" b="0">
              <a:sym typeface="Symbol" pitchFamily="18" charset="2"/>
            </a:endParaRPr>
          </a:p>
          <a:p>
            <a:endParaRPr lang="pl-PL"/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auto">
          <a:xfrm>
            <a:off x="1466655" y="3376386"/>
            <a:ext cx="6508513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Skracanie czasu trwania impulsów </a:t>
            </a:r>
            <a:r>
              <a:rPr lang="pl-PL" sz="2000" b="1" i="1" dirty="0" smtClean="0">
                <a:latin typeface="+mn-lt"/>
                <a:sym typeface="Symbol" pitchFamily="18" charset="2"/>
              </a:rPr>
              <a:t></a:t>
            </a:r>
            <a:r>
              <a:rPr lang="pl-PL" sz="2000" b="1" dirty="0" smtClean="0">
                <a:latin typeface="+mn-lt"/>
              </a:rPr>
              <a:t>  redukuje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zniekształcenie apertury.</a:t>
            </a:r>
            <a:r>
              <a:rPr lang="pl-PL" sz="2000" b="1" dirty="0">
                <a:latin typeface="+mn-lt"/>
              </a:rPr>
              <a:t/>
            </a:r>
            <a:br>
              <a:rPr lang="pl-PL" sz="2000" b="1" dirty="0">
                <a:latin typeface="+mn-lt"/>
              </a:rPr>
            </a:br>
            <a:endParaRPr lang="pl-PL" sz="2000" b="1" dirty="0">
              <a:latin typeface="+mn-lt"/>
            </a:endParaRPr>
          </a:p>
          <a:p>
            <a:r>
              <a:rPr lang="pl-PL" sz="2000" b="1" dirty="0" smtClean="0">
                <a:latin typeface="+mn-lt"/>
                <a:sym typeface="Symbol" pitchFamily="18" charset="2"/>
              </a:rPr>
              <a:t>Zniekształcenie apertury dla </a:t>
            </a:r>
            <a:r>
              <a:rPr lang="pl-PL" sz="2000" b="1" i="1" dirty="0">
                <a:latin typeface="+mn-lt"/>
                <a:sym typeface="Symbol" pitchFamily="18" charset="2"/>
              </a:rPr>
              <a:t></a:t>
            </a:r>
            <a:r>
              <a:rPr lang="pl-PL" sz="2000" b="1" dirty="0">
                <a:latin typeface="+mn-lt"/>
                <a:sym typeface="Symbol" pitchFamily="18" charset="2"/>
              </a:rPr>
              <a:t>  = </a:t>
            </a:r>
            <a:r>
              <a:rPr lang="pl-PL" sz="2000" b="1" dirty="0" smtClean="0">
                <a:latin typeface="+mn-lt"/>
                <a:sym typeface="Symbol" pitchFamily="18" charset="2"/>
              </a:rPr>
              <a:t>0,1 wynosi 0,04 </a:t>
            </a:r>
            <a:r>
              <a:rPr lang="pl-PL" sz="2000" b="1" dirty="0" err="1">
                <a:latin typeface="+mn-lt"/>
                <a:sym typeface="Symbol" pitchFamily="18" charset="2"/>
              </a:rPr>
              <a:t>dB</a:t>
            </a:r>
            <a:r>
              <a:rPr lang="pl-PL" sz="2000" b="1" dirty="0">
                <a:latin typeface="+mn-lt"/>
                <a:sym typeface="Symbol" pitchFamily="18" charset="2"/>
              </a:rPr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36</a:t>
            </a:fld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2620831" y="1460667"/>
            <a:ext cx="3175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smtClean="0">
                <a:latin typeface="+mn-lt"/>
              </a:rPr>
              <a:t>Zniekształcenie apertury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0" name="Object 2071"/>
          <p:cNvGraphicFramePr>
            <a:graphicFrameLocks noChangeAspect="1"/>
          </p:cNvGraphicFramePr>
          <p:nvPr>
            <p:extLst/>
          </p:nvPr>
        </p:nvGraphicFramePr>
        <p:xfrm>
          <a:off x="1066800" y="2057922"/>
          <a:ext cx="744378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306" name="Equation" r:id="rId3" imgW="4305240" imgH="469800" progId="Equation.3">
                  <p:embed/>
                </p:oleObj>
              </mc:Choice>
              <mc:Fallback>
                <p:oleObj name="Equation" r:id="rId3" imgW="4305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057922"/>
                        <a:ext cx="7443787" cy="8112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" name="Prostokąt 11"/>
          <p:cNvSpPr/>
          <p:nvPr/>
        </p:nvSpPr>
        <p:spPr>
          <a:xfrm>
            <a:off x="249555" y="64111"/>
            <a:ext cx="763481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45732" y="591392"/>
            <a:ext cx="910678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Redukcja zniekształcenia apertury (krótkie impulsy)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6836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219200" y="2335213"/>
            <a:ext cx="7226301" cy="4230687"/>
            <a:chOff x="1219200" y="2335213"/>
            <a:chExt cx="7226301" cy="4230687"/>
          </a:xfrm>
        </p:grpSpPr>
        <p:sp>
          <p:nvSpPr>
            <p:cNvPr id="95234" name="Text Box 1026"/>
            <p:cNvSpPr txBox="1">
              <a:spLocks noChangeArrowheads="1"/>
            </p:cNvSpPr>
            <p:nvPr/>
          </p:nvSpPr>
          <p:spPr bwMode="auto">
            <a:xfrm>
              <a:off x="1752600" y="3733800"/>
              <a:ext cx="184150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pl-PL" b="0">
                <a:sym typeface="Symbol" pitchFamily="18" charset="2"/>
              </a:endParaRPr>
            </a:p>
            <a:p>
              <a:endParaRPr lang="pl-PL" b="0">
                <a:sym typeface="Symbol" pitchFamily="18" charset="2"/>
              </a:endParaRPr>
            </a:p>
            <a:p>
              <a:endParaRPr lang="pl-PL"/>
            </a:p>
          </p:txBody>
        </p:sp>
        <p:graphicFrame>
          <p:nvGraphicFramePr>
            <p:cNvPr id="106496" name="Object 1024"/>
            <p:cNvGraphicFramePr>
              <a:graphicFrameLocks noChangeAspect="1"/>
            </p:cNvGraphicFramePr>
            <p:nvPr>
              <p:extLst/>
            </p:nvPr>
          </p:nvGraphicFramePr>
          <p:xfrm>
            <a:off x="1295400" y="3821113"/>
            <a:ext cx="8382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898" name="Równanie" r:id="rId4" imgW="495000" imgH="215640" progId="Equation.3">
                    <p:embed/>
                  </p:oleObj>
                </mc:Choice>
                <mc:Fallback>
                  <p:oleObj name="Równanie" r:id="rId4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3821113"/>
                          <a:ext cx="838200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37" name="AutoShape 1029"/>
            <p:cNvSpPr>
              <a:spLocks/>
            </p:cNvSpPr>
            <p:nvPr/>
          </p:nvSpPr>
          <p:spPr bwMode="auto">
            <a:xfrm>
              <a:off x="2244725" y="3187700"/>
              <a:ext cx="63500" cy="1646238"/>
            </a:xfrm>
            <a:prstGeom prst="leftBrace">
              <a:avLst>
                <a:gd name="adj1" fmla="val 21604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6497" name="Object 1025"/>
            <p:cNvGraphicFramePr>
              <a:graphicFrameLocks noChangeAspect="1"/>
            </p:cNvGraphicFramePr>
            <p:nvPr>
              <p:extLst/>
            </p:nvPr>
          </p:nvGraphicFramePr>
          <p:xfrm>
            <a:off x="2446338" y="3124200"/>
            <a:ext cx="2489200" cy="995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899" name="Równanie" r:id="rId6" imgW="1460160" imgH="583920" progId="Equation.3">
                    <p:embed/>
                  </p:oleObj>
                </mc:Choice>
                <mc:Fallback>
                  <p:oleObj name="Równanie" r:id="rId6" imgW="1460160" imgH="583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6338" y="3124200"/>
                          <a:ext cx="2489200" cy="995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8" name="Object 1026"/>
            <p:cNvGraphicFramePr>
              <a:graphicFrameLocks noChangeAspect="1"/>
            </p:cNvGraphicFramePr>
            <p:nvPr>
              <p:extLst/>
            </p:nvPr>
          </p:nvGraphicFramePr>
          <p:xfrm>
            <a:off x="2620963" y="4368800"/>
            <a:ext cx="2320925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00" name="Równanie" r:id="rId8" imgW="1358640" imgH="253800" progId="Equation.3">
                    <p:embed/>
                  </p:oleObj>
                </mc:Choice>
                <mc:Fallback>
                  <p:oleObj name="Równanie" r:id="rId8" imgW="135864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0963" y="4368800"/>
                          <a:ext cx="2320925" cy="43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9" name="Object 1027"/>
            <p:cNvGraphicFramePr>
              <a:graphicFrameLocks noChangeAspect="1"/>
            </p:cNvGraphicFramePr>
            <p:nvPr>
              <p:extLst/>
            </p:nvPr>
          </p:nvGraphicFramePr>
          <p:xfrm>
            <a:off x="2384425" y="6089650"/>
            <a:ext cx="3082925" cy="47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01" name="Równanie" r:id="rId10" imgW="1396800" imgH="215640" progId="Equation.3">
                    <p:embed/>
                  </p:oleObj>
                </mc:Choice>
                <mc:Fallback>
                  <p:oleObj name="Równanie" r:id="rId10" imgW="13968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4425" y="6089650"/>
                          <a:ext cx="3082925" cy="476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1" name="Text Box 1033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620650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Widmo sygnału wyjściowego zostaje pozbawione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zniekształceń apertury:</a:t>
              </a:r>
              <a:endParaRPr lang="pl-PL" sz="2000" b="1" dirty="0">
                <a:latin typeface="+mn-lt"/>
              </a:endParaRPr>
            </a:p>
          </p:txBody>
        </p:sp>
        <p:sp>
          <p:nvSpPr>
            <p:cNvPr id="95243" name="Rectangle 1035"/>
            <p:cNvSpPr>
              <a:spLocks noChangeArrowheads="1"/>
            </p:cNvSpPr>
            <p:nvPr/>
          </p:nvSpPr>
          <p:spPr bwMode="auto">
            <a:xfrm>
              <a:off x="1219200" y="2335213"/>
              <a:ext cx="680070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Transmitancja </a:t>
              </a:r>
              <a:r>
                <a:rPr lang="pl-PL" sz="2200" b="1" i="1" dirty="0" smtClean="0">
                  <a:latin typeface="+mj-lt"/>
                </a:rPr>
                <a:t>H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el-GR" sz="2200" b="1" i="1" dirty="0" smtClean="0">
                  <a:latin typeface="+mj-lt"/>
                  <a:cs typeface="Times New Roman" panose="02020603050405020304" pitchFamily="18" charset="0"/>
                </a:rPr>
                <a:t>ω</a:t>
              </a:r>
              <a:r>
                <a:rPr lang="pl-PL" sz="2200" b="1" dirty="0" smtClean="0">
                  <a:latin typeface="+mj-lt"/>
                </a:rPr>
                <a:t>)</a:t>
              </a:r>
              <a:r>
                <a:rPr lang="pl-PL" sz="2000" b="1" dirty="0" smtClean="0">
                  <a:latin typeface="+mn-lt"/>
                </a:rPr>
                <a:t> FDP eliminującego efekt apertury:</a:t>
              </a:r>
              <a:endParaRPr lang="pl-PL" sz="2000" b="1" dirty="0">
                <a:latin typeface="+mn-lt"/>
              </a:endParaRPr>
            </a:p>
          </p:txBody>
        </p:sp>
        <p:grpSp>
          <p:nvGrpSpPr>
            <p:cNvPr id="95254" name="Group 1046"/>
            <p:cNvGrpSpPr>
              <a:grpSpLocks/>
            </p:cNvGrpSpPr>
            <p:nvPr/>
          </p:nvGrpSpPr>
          <p:grpSpPr bwMode="auto">
            <a:xfrm>
              <a:off x="5300663" y="3657600"/>
              <a:ext cx="3144838" cy="1116013"/>
              <a:chOff x="3339" y="2304"/>
              <a:chExt cx="1981" cy="703"/>
            </a:xfrm>
          </p:grpSpPr>
          <p:sp>
            <p:nvSpPr>
              <p:cNvPr id="95248" name="Rectangle 1040"/>
              <p:cNvSpPr>
                <a:spLocks noChangeArrowheads="1"/>
              </p:cNvSpPr>
              <p:nvPr/>
            </p:nvSpPr>
            <p:spPr bwMode="auto">
              <a:xfrm>
                <a:off x="4080" y="2400"/>
                <a:ext cx="672" cy="38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06501" name="Object 10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16909149"/>
                  </p:ext>
                </p:extLst>
              </p:nvPr>
            </p:nvGraphicFramePr>
            <p:xfrm>
              <a:off x="4144" y="2452"/>
              <a:ext cx="528" cy="2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02" name="Equation" r:id="rId12" imgW="380880" imgH="215640" progId="Equation.3">
                      <p:embed/>
                    </p:oleObj>
                  </mc:Choice>
                  <mc:Fallback>
                    <p:oleObj name="Equation" r:id="rId12" imgW="380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4" y="2452"/>
                            <a:ext cx="528" cy="2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250" name="Line 1042"/>
              <p:cNvSpPr>
                <a:spLocks noChangeShapeType="1"/>
              </p:cNvSpPr>
              <p:nvPr/>
            </p:nvSpPr>
            <p:spPr bwMode="auto">
              <a:xfrm>
                <a:off x="3600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251" name="Line 1043"/>
              <p:cNvSpPr>
                <a:spLocks noChangeShapeType="1"/>
              </p:cNvSpPr>
              <p:nvPr/>
            </p:nvSpPr>
            <p:spPr bwMode="auto">
              <a:xfrm>
                <a:off x="4752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6502" name="Object 1030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339" y="2304"/>
              <a:ext cx="637" cy="2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03" name="Równanie" r:id="rId14" imgW="583920" imgH="215640" progId="Equation.3">
                      <p:embed/>
                    </p:oleObj>
                  </mc:Choice>
                  <mc:Fallback>
                    <p:oleObj name="Równanie" r:id="rId14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39" y="2304"/>
                            <a:ext cx="637" cy="2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6503" name="Object 10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4856" y="2743"/>
              <a:ext cx="464" cy="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8904" name="Równanie" r:id="rId16" imgW="380880" imgH="215640" progId="Equation.3">
                      <p:embed/>
                    </p:oleObj>
                  </mc:Choice>
                  <mc:Fallback>
                    <p:oleObj name="Równanie" r:id="rId16" imgW="380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6" y="2743"/>
                            <a:ext cx="464" cy="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37</a:t>
            </a:fld>
            <a:endParaRPr lang="pl-PL"/>
          </a:p>
        </p:txBody>
      </p:sp>
      <p:graphicFrame>
        <p:nvGraphicFramePr>
          <p:cNvPr id="2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865673"/>
              </p:ext>
            </p:extLst>
          </p:nvPr>
        </p:nvGraphicFramePr>
        <p:xfrm>
          <a:off x="1840170" y="1243755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5" name="Równanie" r:id="rId18" imgW="3009600" imgH="545760" progId="Equation.3">
                  <p:embed/>
                </p:oleObj>
              </mc:Choice>
              <mc:Fallback>
                <p:oleObj name="Równanie" r:id="rId18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0170" y="1243755"/>
                        <a:ext cx="5930900" cy="1076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4" name="Prostokąt 23"/>
          <p:cNvSpPr/>
          <p:nvPr/>
        </p:nvSpPr>
        <p:spPr>
          <a:xfrm>
            <a:off x="249555" y="64111"/>
            <a:ext cx="763481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145732" y="591392"/>
            <a:ext cx="876966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Redukcja zniekształcenia apertury (kompensacja)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898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0752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383801"/>
              </p:ext>
            </p:extLst>
          </p:nvPr>
        </p:nvGraphicFramePr>
        <p:xfrm>
          <a:off x="3183676" y="5498994"/>
          <a:ext cx="4469760" cy="121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484" name="Equation" r:id="rId4" imgW="2234880" imgH="609480" progId="Equation.3">
                  <p:embed/>
                </p:oleObj>
              </mc:Choice>
              <mc:Fallback>
                <p:oleObj name="Equation" r:id="rId4" imgW="22348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3676" y="5498994"/>
                        <a:ext cx="4469760" cy="12189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38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732240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72300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137285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/>
          </p:nvPr>
        </p:nvGraphicFramePr>
        <p:xfrm>
          <a:off x="6553210" y="3600063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485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10" y="3600063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62900" y="534276"/>
            <a:ext cx="1080120" cy="1080120"/>
          </a:xfrm>
          <a:prstGeom prst="rect">
            <a:avLst/>
          </a:prstGeom>
          <a:noFill/>
        </p:spPr>
      </p:pic>
      <p:sp>
        <p:nvSpPr>
          <p:cNvPr id="13" name="Prostokąt 12"/>
          <p:cNvSpPr/>
          <p:nvPr/>
        </p:nvSpPr>
        <p:spPr>
          <a:xfrm>
            <a:off x="249554" y="64111"/>
            <a:ext cx="78276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45732" y="668333"/>
            <a:ext cx="65145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Próbkowanie naturalne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46748" y="5678557"/>
            <a:ext cx="25074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Zapis próbkowania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naturalnego</a:t>
            </a:r>
            <a:endParaRPr lang="pl-PL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80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67831" y="1622079"/>
            <a:ext cx="8171751" cy="431280"/>
            <a:chOff x="67831" y="1173117"/>
            <a:chExt cx="8171751" cy="431280"/>
          </a:xfrm>
        </p:grpSpPr>
        <p:sp>
          <p:nvSpPr>
            <p:cNvPr id="10" name="Text Box 30"/>
            <p:cNvSpPr txBox="1">
              <a:spLocks noChangeArrowheads="1"/>
            </p:cNvSpPr>
            <p:nvPr/>
          </p:nvSpPr>
          <p:spPr bwMode="auto">
            <a:xfrm>
              <a:off x="67831" y="1188702"/>
              <a:ext cx="788854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Transformata Fouriera sygnału próbkowanego: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1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1418489"/>
                </p:ext>
              </p:extLst>
            </p:nvPr>
          </p:nvGraphicFramePr>
          <p:xfrm>
            <a:off x="6588622" y="1173117"/>
            <a:ext cx="16509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536" name="Równanie" r:id="rId3" imgW="825480" imgH="215640" progId="Equation.3">
                    <p:embed/>
                  </p:oleObj>
                </mc:Choice>
                <mc:Fallback>
                  <p:oleObj name="Równanie" r:id="rId3" imgW="825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8622" y="1173117"/>
                          <a:ext cx="1650960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a 7"/>
          <p:cNvGrpSpPr/>
          <p:nvPr/>
        </p:nvGrpSpPr>
        <p:grpSpPr>
          <a:xfrm>
            <a:off x="67831" y="5049722"/>
            <a:ext cx="7728089" cy="1155420"/>
            <a:chOff x="149326" y="4600760"/>
            <a:chExt cx="7728089" cy="1155420"/>
          </a:xfrm>
        </p:grpSpPr>
        <p:sp>
          <p:nvSpPr>
            <p:cNvPr id="12" name="Text Box 32"/>
            <p:cNvSpPr txBox="1">
              <a:spLocks noChangeArrowheads="1"/>
            </p:cNvSpPr>
            <p:nvPr/>
          </p:nvSpPr>
          <p:spPr bwMode="auto">
            <a:xfrm>
              <a:off x="149326" y="4824527"/>
              <a:ext cx="339067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Transformata Fouriera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próbkowania naturalnego: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13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8178356"/>
                </p:ext>
              </p:extLst>
            </p:nvPr>
          </p:nvGraphicFramePr>
          <p:xfrm>
            <a:off x="4144035" y="4600760"/>
            <a:ext cx="3733380" cy="11554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537" name="Equation" r:id="rId5" imgW="2133360" imgH="660240" progId="Equation.3">
                    <p:embed/>
                  </p:oleObj>
                </mc:Choice>
                <mc:Fallback>
                  <p:oleObj name="Equation" r:id="rId5" imgW="21333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4035" y="4600760"/>
                          <a:ext cx="3733380" cy="115542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39</a:t>
            </a:fld>
            <a:endParaRPr lang="pl-PL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249555" y="64111"/>
            <a:ext cx="77068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178789" y="723673"/>
            <a:ext cx="76666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naturalne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67831" y="2078845"/>
            <a:ext cx="8661953" cy="1218960"/>
            <a:chOff x="145732" y="2084795"/>
            <a:chExt cx="8661953" cy="1218960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145732" y="2327946"/>
              <a:ext cx="413125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1" dirty="0" smtClean="0">
                  <a:latin typeface="+mn-lt"/>
                </a:rPr>
                <a:t>Zapis próbkowania naturalnego:</a:t>
              </a:r>
              <a:endParaRPr lang="pl-PL" sz="1600" dirty="0">
                <a:latin typeface="+mn-lt"/>
              </a:endParaRPr>
            </a:p>
          </p:txBody>
        </p:sp>
        <p:graphicFrame>
          <p:nvGraphicFramePr>
            <p:cNvPr id="1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3976397"/>
                </p:ext>
              </p:extLst>
            </p:nvPr>
          </p:nvGraphicFramePr>
          <p:xfrm>
            <a:off x="4337925" y="2084795"/>
            <a:ext cx="4469760" cy="1218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538" name="Equation" r:id="rId7" imgW="2234880" imgH="609480" progId="Equation.3">
                    <p:embed/>
                  </p:oleObj>
                </mc:Choice>
                <mc:Fallback>
                  <p:oleObj name="Equation" r:id="rId7" imgW="2234880" imgH="609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7925" y="2084795"/>
                          <a:ext cx="4469760" cy="1218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67831" y="3323291"/>
            <a:ext cx="8957768" cy="837730"/>
            <a:chOff x="168783" y="3113111"/>
            <a:chExt cx="8957768" cy="8377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pole tekstowe 18"/>
                <p:cNvSpPr txBox="1">
                  <a:spLocks noChangeAspect="1"/>
                </p:cNvSpPr>
                <p:nvPr/>
              </p:nvSpPr>
              <p:spPr>
                <a:xfrm>
                  <a:off x="4638784" y="3113111"/>
                  <a:ext cx="4487767" cy="8377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nary>
                          <m:naryPr>
                            <m:chr m:val="∑"/>
                            <m:ctrlPr>
                              <a:rPr lang="pl-PL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pl-PL" sz="2000" i="0" smtClean="0">
                                <a:latin typeface="+mj-lt"/>
                                <a:ea typeface="Cambria Math" panose="02040503050406030204" pitchFamily="18" charset="0"/>
                              </a:rPr>
                              <m:t>Sa</m:t>
                            </m:r>
                            <m:d>
                              <m:dPr>
                                <m:ctrlPr>
                                  <a:rPr lang="pl-PL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l-G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pl-PL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pl-PL" sz="2000" i="0" smtClean="0">
                                <a:latin typeface="+mj-lt"/>
                                <a:ea typeface="Cambria Math" panose="02040503050406030204" pitchFamily="18" charset="0"/>
                              </a:rPr>
                              <m:t>cos</m:t>
                            </m:r>
                            <m:d>
                              <m:dPr>
                                <m:ctrlPr>
                                  <a:rPr lang="pl-PL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sSub>
                                  <m:sSubPr>
                                    <m:ctrlPr>
                                      <a:rPr lang="pl-PL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pl-PL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pl-PL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pl-PL" sz="2000" b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 </m:t>
                            </m:r>
                            <m:r>
                              <a:rPr lang="el-GR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pl-PL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pl-PL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pl-PL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pl-PL" sz="1800" dirty="0" smtClean="0">
                    <a:latin typeface="+mj-lt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9" name="pole tekstow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8784" y="3113111"/>
                  <a:ext cx="4487767" cy="83773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168783" y="3178033"/>
              <a:ext cx="453066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Sygnał </a:t>
              </a:r>
              <a:r>
                <a:rPr lang="pl-PL" sz="2000" b="1" i="1" dirty="0">
                  <a:latin typeface="+mn-lt"/>
                </a:rPr>
                <a:t>c</a:t>
              </a:r>
              <a:r>
                <a:rPr lang="pl-PL" sz="2000" b="1" dirty="0" smtClean="0">
                  <a:latin typeface="+mn-lt"/>
                </a:rPr>
                <a:t>(</a:t>
              </a:r>
              <a:r>
                <a:rPr lang="pl-PL" sz="2000" b="1" i="1" dirty="0" smtClean="0">
                  <a:latin typeface="+mn-lt"/>
                </a:rPr>
                <a:t>t</a:t>
              </a:r>
              <a:r>
                <a:rPr lang="pl-PL" sz="2000" b="1" dirty="0">
                  <a:latin typeface="+mn-lt"/>
                </a:rPr>
                <a:t>) </a:t>
              </a:r>
              <a:r>
                <a:rPr lang="pl-PL" sz="2000" b="1" dirty="0" smtClean="0">
                  <a:latin typeface="+mn-lt"/>
                </a:rPr>
                <a:t>nośny jest okresowy.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Trygonometryczny szereg Fouriera: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67831" y="4186507"/>
            <a:ext cx="8957768" cy="837730"/>
            <a:chOff x="67831" y="3579822"/>
            <a:chExt cx="8957768" cy="8377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pole tekstowe 22"/>
                <p:cNvSpPr txBox="1"/>
                <p:nvPr/>
              </p:nvSpPr>
              <p:spPr>
                <a:xfrm>
                  <a:off x="3529671" y="3579822"/>
                  <a:ext cx="5495928" cy="8377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2000" b="0" i="0" smtClean="0">
                                <a:latin typeface="Cambria Math" panose="02040503050406030204" pitchFamily="18" charset="0"/>
                              </a:rPr>
                              <m:t>PAM</m:t>
                            </m:r>
                          </m:sub>
                        </m:sSub>
                        <m:d>
                          <m:d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pl-P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nary>
                          <m:naryPr>
                            <m:chr m:val="∑"/>
                            <m:ctrlPr>
                              <a:rPr lang="pl-PL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pl-PL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Sa</m:t>
                            </m:r>
                            <m:d>
                              <m:dPr>
                                <m:ctrlPr>
                                  <a:rPr lang="pl-PL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l-GR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d>
                            <m:r>
                              <m:rPr>
                                <m:sty m:val="p"/>
                              </m:rPr>
                              <a:rPr lang="pl-PL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  <m:d>
                              <m:dPr>
                                <m:ctrlPr>
                                  <a:rPr lang="pl-PL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  <m:sSub>
                                  <m:sSubPr>
                                    <m:ctrlPr>
                                      <a:rPr lang="pl-PL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pl-PL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pl-PL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3" name="pole tekstowe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9671" y="3579822"/>
                  <a:ext cx="5495928" cy="837730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 Box 32"/>
            <p:cNvSpPr txBox="1">
              <a:spLocks noChangeArrowheads="1"/>
            </p:cNvSpPr>
            <p:nvPr/>
          </p:nvSpPr>
          <p:spPr bwMode="auto">
            <a:xfrm>
              <a:off x="67831" y="3644744"/>
              <a:ext cx="267893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Sygnał próbkowania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naturalnego:</a:t>
              </a:r>
              <a:endParaRPr lang="pl-PL" sz="2000" b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521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21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68359"/>
              </p:ext>
            </p:extLst>
          </p:nvPr>
        </p:nvGraphicFramePr>
        <p:xfrm>
          <a:off x="458500" y="1185952"/>
          <a:ext cx="363168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088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500" y="1185952"/>
                        <a:ext cx="3631680" cy="6602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4730220" y="832179"/>
            <a:ext cx="34163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Delta </a:t>
            </a:r>
            <a:r>
              <a:rPr lang="pl-PL" sz="2000" b="1" dirty="0" err="1" smtClean="0">
                <a:latin typeface="+mn-lt"/>
              </a:rPr>
              <a:t>Diraca</a:t>
            </a:r>
            <a:r>
              <a:rPr lang="pl-PL" sz="2000" b="1" dirty="0" smtClean="0">
                <a:latin typeface="+mn-lt"/>
              </a:rPr>
              <a:t> ≡ funkcjonał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przypisujący funkcji liczbę</a:t>
            </a:r>
          </a:p>
          <a:p>
            <a:pPr eaLnBrk="0" hangingPunct="0"/>
            <a:r>
              <a:rPr lang="el-GR" sz="2200" b="1" i="1" dirty="0" smtClean="0">
                <a:latin typeface="+mj-lt"/>
              </a:rPr>
              <a:t>δ</a:t>
            </a:r>
            <a:r>
              <a:rPr lang="pl-PL" sz="2200" b="1" dirty="0" smtClean="0">
                <a:latin typeface="+mj-lt"/>
              </a:rPr>
              <a:t>[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)] 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b="1" i="1" dirty="0" smtClean="0">
                <a:latin typeface="+mj-lt"/>
                <a:cs typeface="Times New Roman" panose="02020603050405020304" pitchFamily="18" charset="0"/>
              </a:rPr>
              <a:t>x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(0)</a:t>
            </a:r>
            <a:br>
              <a:rPr lang="pl-PL" sz="2200" b="1" dirty="0" smtClean="0">
                <a:latin typeface="+mj-lt"/>
                <a:cs typeface="Times New Roman" panose="02020603050405020304" pitchFamily="18" charset="0"/>
              </a:rPr>
            </a:br>
            <a:r>
              <a:rPr lang="pl-PL" sz="2000" b="1" dirty="0">
                <a:latin typeface="+mn-lt"/>
              </a:rPr>
              <a:t>w zapisie </a:t>
            </a:r>
            <a:r>
              <a:rPr lang="pl-PL" sz="2000" b="1" dirty="0" smtClean="0">
                <a:latin typeface="+mn-lt"/>
              </a:rPr>
              <a:t>całkowym.</a:t>
            </a:r>
            <a:endParaRPr lang="pl-PL" sz="2000" b="1" dirty="0">
              <a:latin typeface="+mn-lt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179512" y="72419"/>
            <a:ext cx="2368357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458500" y="2372551"/>
            <a:ext cx="8569691" cy="3999016"/>
            <a:chOff x="957595" y="2438297"/>
            <a:chExt cx="8569691" cy="3999016"/>
          </a:xfrm>
        </p:grpSpPr>
        <p:grpSp>
          <p:nvGrpSpPr>
            <p:cNvPr id="3" name="Grupa 2"/>
            <p:cNvGrpSpPr/>
            <p:nvPr/>
          </p:nvGrpSpPr>
          <p:grpSpPr>
            <a:xfrm>
              <a:off x="957595" y="2438297"/>
              <a:ext cx="8464430" cy="3999016"/>
              <a:chOff x="957595" y="2438297"/>
              <a:chExt cx="8464430" cy="3999016"/>
            </a:xfrm>
          </p:grpSpPr>
          <p:graphicFrame>
            <p:nvGraphicFramePr>
              <p:cNvPr id="9219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07517680"/>
                  </p:ext>
                </p:extLst>
              </p:nvPr>
            </p:nvGraphicFramePr>
            <p:xfrm>
              <a:off x="957595" y="2526236"/>
              <a:ext cx="2920320" cy="660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9089" name="Równanie" r:id="rId6" imgW="1460160" imgH="330120" progId="Equation.3">
                      <p:embed/>
                    </p:oleObj>
                  </mc:Choice>
                  <mc:Fallback>
                    <p:oleObj name="Równanie" r:id="rId6" imgW="1460160" imgH="330120" progId="Equation.3">
                      <p:embed/>
                      <p:pic>
                        <p:nvPicPr>
                          <p:cNvPr id="0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57595" y="2526236"/>
                            <a:ext cx="2920320" cy="66024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9227" name="Group 30"/>
              <p:cNvGrpSpPr>
                <a:grpSpLocks/>
              </p:cNvGrpSpPr>
              <p:nvPr/>
            </p:nvGrpSpPr>
            <p:grpSpPr bwMode="auto">
              <a:xfrm>
                <a:off x="990600" y="3876675"/>
                <a:ext cx="3981450" cy="2560638"/>
                <a:chOff x="780" y="2442"/>
                <a:chExt cx="2508" cy="1613"/>
              </a:xfrm>
            </p:grpSpPr>
            <p:sp>
              <p:nvSpPr>
                <p:cNvPr id="9229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1014" y="2442"/>
                  <a:ext cx="0" cy="136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230" name="Line 22"/>
                <p:cNvSpPr>
                  <a:spLocks noChangeShapeType="1"/>
                </p:cNvSpPr>
                <p:nvPr/>
              </p:nvSpPr>
              <p:spPr bwMode="auto">
                <a:xfrm>
                  <a:off x="1014" y="3804"/>
                  <a:ext cx="198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231" name="Freeform 23"/>
                <p:cNvSpPr>
                  <a:spLocks/>
                </p:cNvSpPr>
                <p:nvPr/>
              </p:nvSpPr>
              <p:spPr bwMode="auto">
                <a:xfrm>
                  <a:off x="780" y="2637"/>
                  <a:ext cx="2406" cy="654"/>
                </a:xfrm>
                <a:custGeom>
                  <a:avLst/>
                  <a:gdLst>
                    <a:gd name="T0" fmla="*/ 0 w 2406"/>
                    <a:gd name="T1" fmla="*/ 651 h 654"/>
                    <a:gd name="T2" fmla="*/ 768 w 2406"/>
                    <a:gd name="T3" fmla="*/ 3 h 654"/>
                    <a:gd name="T4" fmla="*/ 1572 w 2406"/>
                    <a:gd name="T5" fmla="*/ 633 h 654"/>
                    <a:gd name="T6" fmla="*/ 2406 w 2406"/>
                    <a:gd name="T7" fmla="*/ 129 h 6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06"/>
                    <a:gd name="T13" fmla="*/ 0 h 654"/>
                    <a:gd name="T14" fmla="*/ 2406 w 2406"/>
                    <a:gd name="T15" fmla="*/ 654 h 6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06" h="654">
                      <a:moveTo>
                        <a:pt x="0" y="651"/>
                      </a:moveTo>
                      <a:cubicBezTo>
                        <a:pt x="253" y="328"/>
                        <a:pt x="506" y="6"/>
                        <a:pt x="768" y="3"/>
                      </a:cubicBezTo>
                      <a:cubicBezTo>
                        <a:pt x="1030" y="0"/>
                        <a:pt x="1299" y="612"/>
                        <a:pt x="1572" y="633"/>
                      </a:cubicBezTo>
                      <a:cubicBezTo>
                        <a:pt x="1845" y="654"/>
                        <a:pt x="2125" y="391"/>
                        <a:pt x="2406" y="129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9220" name="Object 2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20953117"/>
                    </p:ext>
                  </p:extLst>
                </p:nvPr>
              </p:nvGraphicFramePr>
              <p:xfrm>
                <a:off x="2994" y="2890"/>
                <a:ext cx="294" cy="2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090" name="Równanie" r:id="rId8" imgW="266400" imgH="215640" progId="Equation.3">
                        <p:embed/>
                      </p:oleObj>
                    </mc:Choice>
                    <mc:Fallback>
                      <p:oleObj name="Równanie" r:id="rId8" imgW="266400" imgH="215640" progId="Equation.3">
                        <p:embed/>
                        <p:pic>
                          <p:nvPicPr>
                            <p:cNvPr id="0" name="Object 2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94" y="2890"/>
                              <a:ext cx="294" cy="23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221" name="Object 25"/>
                <p:cNvGraphicFramePr>
                  <a:graphicFrameLocks noChangeAspect="1"/>
                </p:cNvGraphicFramePr>
                <p:nvPr/>
              </p:nvGraphicFramePr>
              <p:xfrm>
                <a:off x="2956" y="3517"/>
                <a:ext cx="143" cy="24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091" name="Równanie" r:id="rId10" imgW="88560" imgH="152280" progId="Equation.3">
                        <p:embed/>
                      </p:oleObj>
                    </mc:Choice>
                    <mc:Fallback>
                      <p:oleObj name="Równanie" r:id="rId10" imgW="88560" imgH="152280" progId="Equation.3">
                        <p:embed/>
                        <p:pic>
                          <p:nvPicPr>
                            <p:cNvPr id="0" name="Object 2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56" y="3517"/>
                              <a:ext cx="143" cy="24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232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758" y="2736"/>
                  <a:ext cx="0" cy="1068"/>
                </a:xfrm>
                <a:prstGeom prst="line">
                  <a:avLst/>
                </a:prstGeom>
                <a:noFill/>
                <a:ln w="38100">
                  <a:solidFill>
                    <a:srgbClr val="003399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9222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99399090"/>
                    </p:ext>
                  </p:extLst>
                </p:nvPr>
              </p:nvGraphicFramePr>
              <p:xfrm>
                <a:off x="1492" y="3803"/>
                <a:ext cx="364" cy="25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092" name="Równanie" r:id="rId12" imgW="330120" imgH="228600" progId="Equation.3">
                        <p:embed/>
                      </p:oleObj>
                    </mc:Choice>
                    <mc:Fallback>
                      <p:oleObj name="Równanie" r:id="rId12" imgW="330120" imgH="228600" progId="Equation.3">
                        <p:embed/>
                        <p:pic>
                          <p:nvPicPr>
                            <p:cNvPr id="0" name="Object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92" y="3803"/>
                              <a:ext cx="364" cy="25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223" name="Object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65736473"/>
                    </p:ext>
                  </p:extLst>
                </p:nvPr>
              </p:nvGraphicFramePr>
              <p:xfrm>
                <a:off x="1234" y="2736"/>
                <a:ext cx="350" cy="25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093" name="Równanie" r:id="rId14" imgW="317160" imgH="228600" progId="Equation.3">
                        <p:embed/>
                      </p:oleObj>
                    </mc:Choice>
                    <mc:Fallback>
                      <p:oleObj name="Równanie" r:id="rId14" imgW="317160" imgH="228600" progId="Equation.3">
                        <p:embed/>
                        <p:pic>
                          <p:nvPicPr>
                            <p:cNvPr id="0" name="Object 2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34" y="2736"/>
                              <a:ext cx="350" cy="25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224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14362928"/>
                    </p:ext>
                  </p:extLst>
                </p:nvPr>
              </p:nvGraphicFramePr>
              <p:xfrm>
                <a:off x="1758" y="3357"/>
                <a:ext cx="560" cy="25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9094" name="Równanie" r:id="rId16" imgW="507960" imgH="228600" progId="Equation.3">
                        <p:embed/>
                      </p:oleObj>
                    </mc:Choice>
                    <mc:Fallback>
                      <p:oleObj name="Równanie" r:id="rId16" imgW="507960" imgH="228600" progId="Equation.3">
                        <p:embed/>
                        <p:pic>
                          <p:nvPicPr>
                            <p:cNvPr id="0" name="Object 2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758" y="3357"/>
                              <a:ext cx="560" cy="25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9228" name="Text Box 31"/>
              <p:cNvSpPr txBox="1">
                <a:spLocks noChangeArrowheads="1"/>
              </p:cNvSpPr>
              <p:nvPr/>
            </p:nvSpPr>
            <p:spPr bwMode="auto">
              <a:xfrm>
                <a:off x="5184775" y="2438297"/>
                <a:ext cx="4237250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sz="2000" b="1" dirty="0">
                    <a:latin typeface="+mn-lt"/>
                  </a:rPr>
                  <a:t>Wyrażenia całkowe z deltą Diraca</a:t>
                </a:r>
                <a:br>
                  <a:rPr lang="pl-PL" sz="2000" b="1" dirty="0">
                    <a:latin typeface="+mn-lt"/>
                  </a:rPr>
                </a:br>
                <a:r>
                  <a:rPr lang="pl-PL" sz="2000" b="1" dirty="0">
                    <a:latin typeface="+mn-lt"/>
                  </a:rPr>
                  <a:t>przekształcamy w zwykły </a:t>
                </a:r>
                <a:r>
                  <a:rPr lang="pl-PL" sz="2000" b="1" dirty="0" smtClean="0">
                    <a:latin typeface="+mn-lt"/>
                  </a:rPr>
                  <a:t>sposób</a:t>
                </a:r>
              </a:p>
              <a:p>
                <a:pPr eaLnBrk="0" hangingPunct="0"/>
                <a:r>
                  <a:rPr lang="pl-PL" sz="2000" b="1" dirty="0" smtClean="0">
                    <a:latin typeface="+mn-lt"/>
                  </a:rPr>
                  <a:t>(istotna zaleta).</a:t>
                </a:r>
                <a:endParaRPr lang="pl-PL" sz="2000" b="1" dirty="0">
                  <a:latin typeface="+mn-lt"/>
                </a:endParaRPr>
              </a:p>
            </p:txBody>
          </p:sp>
        </p:grp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5229315" y="4567575"/>
              <a:ext cx="4297971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</a:t>
              </a:r>
              <a:r>
                <a:rPr lang="pl-PL" sz="2000" b="1" dirty="0" err="1" smtClean="0">
                  <a:latin typeface="+mn-lt"/>
                </a:rPr>
                <a:t>Diraca</a:t>
              </a:r>
              <a:r>
                <a:rPr lang="pl-PL" sz="2000" b="1" dirty="0" smtClean="0">
                  <a:latin typeface="+mn-lt"/>
                </a:rPr>
                <a:t> w zapisie całkowym</a:t>
              </a:r>
              <a:r>
                <a:rPr lang="pl-PL" sz="2000" b="1" dirty="0">
                  <a:latin typeface="+mn-lt"/>
                </a:rPr>
                <a:t/>
              </a:r>
              <a:br>
                <a:rPr lang="pl-PL" sz="2000" b="1" dirty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„pobiera” próbkę sygnału.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Amplituda delty </a:t>
              </a:r>
              <a:r>
                <a:rPr lang="pl-PL" sz="2000" b="1" dirty="0" err="1" smtClean="0">
                  <a:latin typeface="+mn-lt"/>
                </a:rPr>
                <a:t>Diraca</a:t>
              </a:r>
              <a:r>
                <a:rPr lang="pl-PL" sz="2000" b="1" dirty="0" smtClean="0">
                  <a:latin typeface="+mn-lt"/>
                </a:rPr>
                <a:t> jest równa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wartości próbki.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5" name="Prostokąt 4"/>
          <p:cNvSpPr/>
          <p:nvPr/>
        </p:nvSpPr>
        <p:spPr>
          <a:xfrm>
            <a:off x="179512" y="570596"/>
            <a:ext cx="4240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>
                <a:solidFill>
                  <a:srgbClr val="003399"/>
                </a:solidFill>
                <a:latin typeface="+mn-lt"/>
              </a:rPr>
              <a:t>W</a:t>
            </a:r>
            <a:r>
              <a:rPr kumimoji="1" lang="pl-PL" sz="2800" b="1" kern="0" dirty="0" smtClean="0">
                <a:solidFill>
                  <a:srgbClr val="003399"/>
                </a:solidFill>
                <a:latin typeface="+mn-lt"/>
              </a:rPr>
              <a:t>łaściwość </a:t>
            </a:r>
            <a:r>
              <a:rPr kumimoji="1" lang="pl-PL" sz="2800" b="1" kern="0" dirty="0">
                <a:solidFill>
                  <a:srgbClr val="003399"/>
                </a:solidFill>
                <a:latin typeface="+mn-lt"/>
              </a:rPr>
              <a:t>próbkująca</a:t>
            </a:r>
            <a:endParaRPr kumimoji="1" lang="pl-PL" sz="4000" b="1" kern="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702155" y="4737889"/>
            <a:ext cx="77780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Próbkowanie naturalne nie wprowadza zniekształceń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apertury głównego segmentu widma sygnału </a:t>
            </a:r>
            <a:r>
              <a:rPr lang="pl-PL" sz="2000" b="1" dirty="0" err="1" smtClean="0">
                <a:latin typeface="+mn-lt"/>
              </a:rPr>
              <a:t>spróbkowanego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9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560721"/>
              </p:ext>
            </p:extLst>
          </p:nvPr>
        </p:nvGraphicFramePr>
        <p:xfrm>
          <a:off x="261766" y="1700808"/>
          <a:ext cx="3949197" cy="214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151" name="Equation" r:id="rId3" imgW="2247840" imgH="1218960" progId="Equation.3">
                  <p:embed/>
                </p:oleObj>
              </mc:Choice>
              <mc:Fallback>
                <p:oleObj name="Equation" r:id="rId3" imgW="224784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766" y="1700808"/>
                        <a:ext cx="3949197" cy="21419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40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4572000" y="1348112"/>
            <a:ext cx="4225925" cy="2721477"/>
            <a:chOff x="4487611" y="621868"/>
            <a:chExt cx="4225925" cy="2721477"/>
          </a:xfrm>
        </p:grpSpPr>
        <p:grpSp>
          <p:nvGrpSpPr>
            <p:cNvPr id="16" name="Grupa 15"/>
            <p:cNvGrpSpPr/>
            <p:nvPr/>
          </p:nvGrpSpPr>
          <p:grpSpPr>
            <a:xfrm>
              <a:off x="4487611" y="639963"/>
              <a:ext cx="4225925" cy="2703382"/>
              <a:chOff x="1520825" y="1143000"/>
              <a:chExt cx="6865938" cy="4392234"/>
            </a:xfrm>
          </p:grpSpPr>
          <p:pic>
            <p:nvPicPr>
              <p:cNvPr id="79888" name="Picture 16" descr="C:\WINDOWS\Pulpit\Prezentacja\Wykres_6bis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20825" y="1143000"/>
                <a:ext cx="6865938" cy="4168775"/>
              </a:xfrm>
              <a:prstGeom prst="rect">
                <a:avLst/>
              </a:prstGeom>
              <a:noFill/>
            </p:spPr>
          </p:pic>
          <p:graphicFrame>
            <p:nvGraphicFramePr>
              <p:cNvPr id="6" name="Obiekt 5"/>
              <p:cNvGraphicFramePr>
                <a:graphicFrameLocks noChangeAspect="1"/>
              </p:cNvGraphicFramePr>
              <p:nvPr/>
            </p:nvGraphicFramePr>
            <p:xfrm>
              <a:off x="6012160" y="5049180"/>
              <a:ext cx="405045" cy="4860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2" name="Równanie" r:id="rId6" imgW="190440" imgH="228600" progId="Equation.3">
                      <p:embed/>
                    </p:oleObj>
                  </mc:Choice>
                  <mc:Fallback>
                    <p:oleObj name="Równanie" r:id="rId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12160" y="5049180"/>
                            <a:ext cx="405045" cy="48605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ct 24"/>
              <p:cNvGraphicFramePr>
                <a:graphicFrameLocks noChangeAspect="1"/>
              </p:cNvGraphicFramePr>
              <p:nvPr/>
            </p:nvGraphicFramePr>
            <p:xfrm>
              <a:off x="709228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3" name="Równanie" r:id="rId8" imgW="266400" imgH="228600" progId="Equation.3">
                      <p:embed/>
                    </p:oleObj>
                  </mc:Choice>
                  <mc:Fallback>
                    <p:oleObj name="Równanie" r:id="rId8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9228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25"/>
              <p:cNvGraphicFramePr>
                <a:graphicFrameLocks noChangeAspect="1"/>
              </p:cNvGraphicFramePr>
              <p:nvPr/>
            </p:nvGraphicFramePr>
            <p:xfrm>
              <a:off x="3491880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4" name="Równanie" r:id="rId10" imgW="304560" imgH="228600" progId="Equation.3">
                      <p:embed/>
                    </p:oleObj>
                  </mc:Choice>
                  <mc:Fallback>
                    <p:oleObj name="Równanie" r:id="rId10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91880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7"/>
              <p:cNvGraphicFramePr>
                <a:graphicFrameLocks noChangeAspect="1"/>
              </p:cNvGraphicFramePr>
              <p:nvPr/>
            </p:nvGraphicFramePr>
            <p:xfrm>
              <a:off x="2231740" y="5049180"/>
              <a:ext cx="809625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5" name="Równanie" r:id="rId12" imgW="380880" imgH="228600" progId="Equation.3">
                      <p:embed/>
                    </p:oleObj>
                  </mc:Choice>
                  <mc:Fallback>
                    <p:oleObj name="Równanie" r:id="rId12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5049180"/>
                            <a:ext cx="809625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28"/>
              <p:cNvGraphicFramePr>
                <a:graphicFrameLocks noChangeAspect="1"/>
              </p:cNvGraphicFramePr>
              <p:nvPr/>
            </p:nvGraphicFramePr>
            <p:xfrm>
              <a:off x="6462210" y="5049180"/>
              <a:ext cx="566737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6" name="Równanie" r:id="rId14" imgW="266400" imgH="228600" progId="Equation.3">
                      <p:embed/>
                    </p:oleObj>
                  </mc:Choice>
                  <mc:Fallback>
                    <p:oleObj name="Równanie" r:id="rId14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62210" y="5049180"/>
                            <a:ext cx="566737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30"/>
              <p:cNvGraphicFramePr>
                <a:graphicFrameLocks noChangeAspect="1"/>
              </p:cNvGraphicFramePr>
              <p:nvPr/>
            </p:nvGraphicFramePr>
            <p:xfrm>
              <a:off x="5427095" y="5049180"/>
              <a:ext cx="404812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7" name="Równanie" r:id="rId16" imgW="190440" imgH="228600" progId="Equation.3">
                      <p:embed/>
                    </p:oleObj>
                  </mc:Choice>
                  <mc:Fallback>
                    <p:oleObj name="Równanie" r:id="rId1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27095" y="5049180"/>
                            <a:ext cx="404812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31"/>
              <p:cNvGraphicFramePr>
                <a:graphicFrameLocks noChangeAspect="1"/>
              </p:cNvGraphicFramePr>
              <p:nvPr/>
            </p:nvGraphicFramePr>
            <p:xfrm>
              <a:off x="4256965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8" name="Równanie" r:id="rId18" imgW="304560" imgH="228600" progId="Equation.3">
                      <p:embed/>
                    </p:oleObj>
                  </mc:Choice>
                  <mc:Fallback>
                    <p:oleObj name="Równanie" r:id="rId18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56965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32"/>
              <p:cNvGraphicFramePr>
                <a:graphicFrameLocks noChangeAspect="1"/>
              </p:cNvGraphicFramePr>
              <p:nvPr/>
            </p:nvGraphicFramePr>
            <p:xfrm>
              <a:off x="772235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159" name="Równanie" r:id="rId20" imgW="266400" imgH="228600" progId="Equation.3">
                      <p:embed/>
                    </p:oleObj>
                  </mc:Choice>
                  <mc:Fallback>
                    <p:oleObj name="Równanie" r:id="rId20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2235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Prostokąt 13"/>
              <p:cNvSpPr/>
              <p:nvPr/>
            </p:nvSpPr>
            <p:spPr bwMode="auto">
              <a:xfrm>
                <a:off x="1781690" y="5049180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" name="Prostokąt 14"/>
              <p:cNvSpPr/>
              <p:nvPr/>
            </p:nvSpPr>
            <p:spPr bwMode="auto">
              <a:xfrm>
                <a:off x="2996825" y="5004175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aphicFrame>
          <p:nvGraphicFramePr>
            <p:cNvPr id="20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6727037" y="621868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160" name="Równanie" r:id="rId22" imgW="583920" imgH="215640" progId="Equation.3">
                    <p:embed/>
                  </p:oleObj>
                </mc:Choice>
                <mc:Fallback>
                  <p:oleObj name="Równanie" r:id="rId22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7037" y="621868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0311933"/>
                </p:ext>
              </p:extLst>
            </p:nvPr>
          </p:nvGraphicFramePr>
          <p:xfrm>
            <a:off x="7099833" y="1052283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161" name="Równanie" r:id="rId24" imgW="469800" imgH="431640" progId="Equation.3">
                    <p:embed/>
                  </p:oleObj>
                </mc:Choice>
                <mc:Fallback>
                  <p:oleObj name="Równanie" r:id="rId24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7099833" y="1052283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Prostokąt 22"/>
          <p:cNvSpPr/>
          <p:nvPr/>
        </p:nvSpPr>
        <p:spPr>
          <a:xfrm>
            <a:off x="249555" y="64111"/>
            <a:ext cx="762575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45732" y="705450"/>
            <a:ext cx="76666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Analiza widmowa – próbkowanie naturalne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0436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0" name="Picture 14" descr="C:\WINDOWS\Pulpit\Prezentacja\Animacja\1v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1" name="Picture 15" descr="C:\WINDOWS\Pulpit\Prezentacja\Animacja\3v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2" name="Picture 16" descr="C:\WINDOWS\Pulpit\Prezentacja\Animacja\5v2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3" name="Picture 17" descr="C:\WINDOWS\Pulpit\Prezentacja\Animacja\7v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4" name="Picture 18" descr="C:\WINDOWS\Pulpit\Prezentacja\Animacja\9v2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5867400" y="990600"/>
            <a:ext cx="2057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4" name="Rectangle 28"/>
          <p:cNvSpPr>
            <a:spLocks noChangeArrowheads="1"/>
          </p:cNvSpPr>
          <p:nvPr/>
        </p:nvSpPr>
        <p:spPr bwMode="auto">
          <a:xfrm>
            <a:off x="132807" y="1925191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6" name="Rectangle 30"/>
          <p:cNvSpPr>
            <a:spLocks noChangeArrowheads="1"/>
          </p:cNvSpPr>
          <p:nvPr/>
        </p:nvSpPr>
        <p:spPr bwMode="auto">
          <a:xfrm>
            <a:off x="132807" y="2901504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1057895" y="2684989"/>
            <a:ext cx="153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dirty="0">
                <a:latin typeface="+mj-lt"/>
              </a:rPr>
              <a:t>Próbkowanie</a:t>
            </a:r>
            <a:br>
              <a:rPr lang="pl-PL" sz="2000" dirty="0">
                <a:latin typeface="+mj-lt"/>
              </a:rPr>
            </a:br>
            <a:r>
              <a:rPr lang="pl-PL" sz="2000" dirty="0">
                <a:latin typeface="+mj-lt"/>
              </a:rPr>
              <a:t>chwilowe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1060606" y="1707346"/>
            <a:ext cx="153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dirty="0" smtClean="0">
                <a:latin typeface="+mj-lt"/>
              </a:rPr>
              <a:t>Próbkowanie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naturalne</a:t>
            </a:r>
            <a:endParaRPr lang="pl-PL" sz="2000" dirty="0">
              <a:latin typeface="+mj-lt"/>
            </a:endParaRP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459082"/>
              </p:ext>
            </p:extLst>
          </p:nvPr>
        </p:nvGraphicFramePr>
        <p:xfrm>
          <a:off x="5697125" y="5994006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38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94006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21325"/>
              </p:ext>
            </p:extLst>
          </p:nvPr>
        </p:nvGraphicFramePr>
        <p:xfrm>
          <a:off x="6642230" y="5994285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39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94285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352257"/>
              </p:ext>
            </p:extLst>
          </p:nvPr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0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233427"/>
              </p:ext>
            </p:extLst>
          </p:nvPr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1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409048"/>
              </p:ext>
            </p:extLst>
          </p:nvPr>
        </p:nvGraphicFramePr>
        <p:xfrm>
          <a:off x="6102170" y="5724255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2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724255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981516"/>
              </p:ext>
            </p:extLst>
          </p:nvPr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3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841351"/>
              </p:ext>
            </p:extLst>
          </p:nvPr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0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153486"/>
              </p:ext>
            </p:extLst>
          </p:nvPr>
        </p:nvGraphicFramePr>
        <p:xfrm>
          <a:off x="7137285" y="5724255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1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724255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rostokąt 23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41</a:t>
            </a:fld>
            <a:endParaRPr lang="pl-PL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7" name="Prostokąt 26"/>
          <p:cNvSpPr/>
          <p:nvPr/>
        </p:nvSpPr>
        <p:spPr>
          <a:xfrm>
            <a:off x="249555" y="64111"/>
            <a:ext cx="760539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169189" y="648886"/>
            <a:ext cx="665851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Próbkowanie naturalne vs.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1063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21" name="Picture 25" descr="C:\WINDOWS\Pulpit\Prezentacja\Animacja\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2" name="Picture 26" descr="C:\WINDOWS\Pulpit\Prezentacja\Animacja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3" name="Picture 27" descr="C:\WINDOWS\Pulpit\Prezentacja\Animacja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4" name="Picture 28" descr="C:\WINDOWS\Pulpit\Prezentacja\Animacja\4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5" name="Picture 29" descr="C:\WINDOWS\Pulpit\Prezentacja\Animacja\5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80927" name="Rectangle 31"/>
          <p:cNvSpPr>
            <a:spLocks noChangeArrowheads="1"/>
          </p:cNvSpPr>
          <p:nvPr/>
        </p:nvSpPr>
        <p:spPr bwMode="auto">
          <a:xfrm>
            <a:off x="6019800" y="990600"/>
            <a:ext cx="18288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80928" name="Rectangle 32"/>
          <p:cNvSpPr>
            <a:spLocks noChangeArrowheads="1"/>
          </p:cNvSpPr>
          <p:nvPr/>
        </p:nvSpPr>
        <p:spPr bwMode="auto">
          <a:xfrm>
            <a:off x="135534" y="2722624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0" name="Text Box 34"/>
          <p:cNvSpPr txBox="1">
            <a:spLocks noChangeArrowheads="1"/>
          </p:cNvSpPr>
          <p:nvPr/>
        </p:nvSpPr>
        <p:spPr bwMode="auto">
          <a:xfrm>
            <a:off x="831881" y="3502744"/>
            <a:ext cx="153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dirty="0" smtClean="0"/>
              <a:t>Próbkowanie</a:t>
            </a:r>
            <a:br>
              <a:rPr lang="pl-PL" sz="2000" dirty="0" smtClean="0"/>
            </a:br>
            <a:r>
              <a:rPr lang="pl-PL" sz="2000" dirty="0" smtClean="0"/>
              <a:t>chwilowe</a:t>
            </a:r>
            <a:endParaRPr lang="pl-PL" sz="2000" dirty="0"/>
          </a:p>
        </p:txBody>
      </p:sp>
      <p:sp>
        <p:nvSpPr>
          <p:cNvPr id="80931" name="Rectangle 35"/>
          <p:cNvSpPr>
            <a:spLocks noChangeArrowheads="1"/>
          </p:cNvSpPr>
          <p:nvPr/>
        </p:nvSpPr>
        <p:spPr bwMode="auto">
          <a:xfrm>
            <a:off x="135534" y="3698937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864075" y="2520965"/>
            <a:ext cx="153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dirty="0" smtClean="0">
                <a:latin typeface="+mj-lt"/>
              </a:rPr>
              <a:t>Próbkowanie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naturalne</a:t>
            </a:r>
            <a:endParaRPr lang="pl-PL" sz="2000" dirty="0">
              <a:latin typeface="+mj-lt"/>
            </a:endParaRPr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215457"/>
              </p:ext>
            </p:extLst>
          </p:nvPr>
        </p:nvGraphicFramePr>
        <p:xfrm>
          <a:off x="5697125" y="5994006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2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94006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397620"/>
              </p:ext>
            </p:extLst>
          </p:nvPr>
        </p:nvGraphicFramePr>
        <p:xfrm>
          <a:off x="6642230" y="5994285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3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94285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816730"/>
              </p:ext>
            </p:extLst>
          </p:nvPr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4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305766"/>
              </p:ext>
            </p:extLst>
          </p:nvPr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5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091029"/>
              </p:ext>
            </p:extLst>
          </p:nvPr>
        </p:nvGraphicFramePr>
        <p:xfrm>
          <a:off x="6102170" y="5724255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6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724255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977628"/>
              </p:ext>
            </p:extLst>
          </p:nvPr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7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009812"/>
              </p:ext>
            </p:extLst>
          </p:nvPr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44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666737"/>
              </p:ext>
            </p:extLst>
          </p:nvPr>
        </p:nvGraphicFramePr>
        <p:xfrm>
          <a:off x="7137285" y="5724255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45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724255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rostokąt 22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42</a:t>
            </a:fld>
            <a:endParaRPr lang="pl-PL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" name="Prostokąt 24"/>
          <p:cNvSpPr/>
          <p:nvPr/>
        </p:nvSpPr>
        <p:spPr>
          <a:xfrm>
            <a:off x="249555" y="64111"/>
            <a:ext cx="77788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3200" b="1" kern="0" dirty="0" smtClean="0">
                <a:latin typeface="+mn-lt"/>
              </a:rPr>
              <a:t>Modulacja Amplitudy Impulsów (PAM)</a:t>
            </a:r>
            <a:endParaRPr kumimoji="1" lang="pl-PL" sz="4400" b="1" kern="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45732" y="591392"/>
            <a:ext cx="79546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Próbkowanie</a:t>
            </a:r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 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naturalne vs. chwilowe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2575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905817"/>
              </p:ext>
            </p:extLst>
          </p:nvPr>
        </p:nvGraphicFramePr>
        <p:xfrm>
          <a:off x="1844675" y="1185863"/>
          <a:ext cx="363168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77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1185863"/>
                        <a:ext cx="3631680" cy="6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296987"/>
              </p:ext>
            </p:extLst>
          </p:nvPr>
        </p:nvGraphicFramePr>
        <p:xfrm>
          <a:off x="1538288" y="2211388"/>
          <a:ext cx="411480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78" name="Equation" r:id="rId6" imgW="2057400" imgH="482400" progId="Equation.3">
                  <p:embed/>
                </p:oleObj>
              </mc:Choice>
              <mc:Fallback>
                <p:oleObj name="Equation" r:id="rId6" imgW="2057400" imgH="4824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211388"/>
                        <a:ext cx="4114800" cy="964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51" name="Group 1050"/>
          <p:cNvGrpSpPr>
            <a:grpSpLocks/>
          </p:cNvGrpSpPr>
          <p:nvPr/>
        </p:nvGrpSpPr>
        <p:grpSpPr bwMode="auto">
          <a:xfrm>
            <a:off x="467544" y="3831592"/>
            <a:ext cx="3148013" cy="2614613"/>
            <a:chOff x="1014" y="2442"/>
            <a:chExt cx="1983" cy="1647"/>
          </a:xfrm>
        </p:grpSpPr>
        <p:sp>
          <p:nvSpPr>
            <p:cNvPr id="10254" name="Line 1033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Line 1034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1035"/>
            <p:cNvSpPr>
              <a:spLocks/>
            </p:cNvSpPr>
            <p:nvPr/>
          </p:nvSpPr>
          <p:spPr bwMode="auto">
            <a:xfrm>
              <a:off x="1170" y="2637"/>
              <a:ext cx="1350" cy="654"/>
            </a:xfrm>
            <a:custGeom>
              <a:avLst/>
              <a:gdLst>
                <a:gd name="T0" fmla="*/ 0 w 2406"/>
                <a:gd name="T1" fmla="*/ 651 h 654"/>
                <a:gd name="T2" fmla="*/ 24 w 2406"/>
                <a:gd name="T3" fmla="*/ 3 h 654"/>
                <a:gd name="T4" fmla="*/ 49 w 2406"/>
                <a:gd name="T5" fmla="*/ 633 h 654"/>
                <a:gd name="T6" fmla="*/ 75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4" name="Object 10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1981324"/>
                </p:ext>
              </p:extLst>
            </p:nvPr>
          </p:nvGraphicFramePr>
          <p:xfrm>
            <a:off x="2474" y="2510"/>
            <a:ext cx="29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79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10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4" y="2510"/>
                          <a:ext cx="29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10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8432908"/>
                </p:ext>
              </p:extLst>
            </p:nvPr>
          </p:nvGraphicFramePr>
          <p:xfrm>
            <a:off x="2871" y="3524"/>
            <a:ext cx="11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0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10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1" y="3524"/>
                          <a:ext cx="112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7" name="Line 1038"/>
            <p:cNvSpPr>
              <a:spLocks noChangeShapeType="1"/>
            </p:cNvSpPr>
            <p:nvPr/>
          </p:nvSpPr>
          <p:spPr bwMode="auto">
            <a:xfrm flipV="1">
              <a:off x="1728" y="2736"/>
              <a:ext cx="0" cy="106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6" name="Object 10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1525150"/>
                </p:ext>
              </p:extLst>
            </p:nvPr>
          </p:nvGraphicFramePr>
          <p:xfrm>
            <a:off x="1736" y="2576"/>
            <a:ext cx="350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1" name="Równanie" r:id="rId12" imgW="317160" imgH="228600" progId="Equation.3">
                    <p:embed/>
                  </p:oleObj>
                </mc:Choice>
                <mc:Fallback>
                  <p:oleObj name="Równanie" r:id="rId12" imgW="317160" imgH="228600" progId="Equation.3">
                    <p:embed/>
                    <p:pic>
                      <p:nvPicPr>
                        <p:cNvPr id="0" name="Object 10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6" y="2576"/>
                          <a:ext cx="350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7" name="Object 10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1853222"/>
                </p:ext>
              </p:extLst>
            </p:nvPr>
          </p:nvGraphicFramePr>
          <p:xfrm>
            <a:off x="1728" y="3390"/>
            <a:ext cx="560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2" name="Równanie" r:id="rId14" imgW="507960" imgH="228600" progId="Equation.3">
                    <p:embed/>
                  </p:oleObj>
                </mc:Choice>
                <mc:Fallback>
                  <p:oleObj name="Równanie" r:id="rId14" imgW="507960" imgH="228600" progId="Equation.3">
                    <p:embed/>
                    <p:pic>
                      <p:nvPicPr>
                        <p:cNvPr id="0" name="Object 10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3390"/>
                          <a:ext cx="560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8" name="Line 1042"/>
            <p:cNvSpPr>
              <a:spLocks noChangeShapeType="1"/>
            </p:cNvSpPr>
            <p:nvPr/>
          </p:nvSpPr>
          <p:spPr bwMode="auto">
            <a:xfrm flipH="1">
              <a:off x="2523" y="2781"/>
              <a:ext cx="0" cy="102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Line 1043"/>
            <p:cNvSpPr>
              <a:spLocks noChangeShapeType="1"/>
            </p:cNvSpPr>
            <p:nvPr/>
          </p:nvSpPr>
          <p:spPr bwMode="auto">
            <a:xfrm>
              <a:off x="1170" y="3291"/>
              <a:ext cx="0" cy="51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8" name="Object 10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132378"/>
                </p:ext>
              </p:extLst>
            </p:nvPr>
          </p:nvGraphicFramePr>
          <p:xfrm>
            <a:off x="1062" y="3892"/>
            <a:ext cx="160" cy="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3" name="Równanie" r:id="rId16" imgW="126720" imgH="139680" progId="Equation.3">
                    <p:embed/>
                  </p:oleObj>
                </mc:Choice>
                <mc:Fallback>
                  <p:oleObj name="Równanie" r:id="rId16" imgW="126720" imgH="139680" progId="Equation.3">
                    <p:embed/>
                    <p:pic>
                      <p:nvPicPr>
                        <p:cNvPr id="0" name="Object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2" y="3892"/>
                          <a:ext cx="160" cy="1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Object 10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1826083"/>
                </p:ext>
              </p:extLst>
            </p:nvPr>
          </p:nvGraphicFramePr>
          <p:xfrm>
            <a:off x="2441" y="3828"/>
            <a:ext cx="160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4" name="Równanie" r:id="rId18" imgW="126720" imgH="177480" progId="Equation.3">
                    <p:embed/>
                  </p:oleObj>
                </mc:Choice>
                <mc:Fallback>
                  <p:oleObj name="Równanie" r:id="rId18" imgW="126720" imgH="177480" progId="Equation.3">
                    <p:embed/>
                    <p:pic>
                      <p:nvPicPr>
                        <p:cNvPr id="0" name="Object 10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1" y="3828"/>
                          <a:ext cx="160" cy="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0" name="Object 10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4646277"/>
                </p:ext>
              </p:extLst>
            </p:nvPr>
          </p:nvGraphicFramePr>
          <p:xfrm>
            <a:off x="1492" y="3801"/>
            <a:ext cx="416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85" name="Równanie" r:id="rId20" imgW="330120" imgH="228600" progId="Equation.3">
                    <p:embed/>
                  </p:oleObj>
                </mc:Choice>
                <mc:Fallback>
                  <p:oleObj name="Równanie" r:id="rId20" imgW="330120" imgH="228600" progId="Equation.3">
                    <p:embed/>
                    <p:pic>
                      <p:nvPicPr>
                        <p:cNvPr id="0" name="Object 10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1"/>
                          <a:ext cx="416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3" name="Text Box 10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3918769" y="4138773"/>
            <a:ext cx="48862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+mn-lt"/>
              </a:rPr>
              <a:t>Delta </a:t>
            </a:r>
            <a:r>
              <a:rPr lang="pl-PL" sz="2000" b="1" dirty="0" err="1" smtClean="0">
                <a:latin typeface="+mn-lt"/>
              </a:rPr>
              <a:t>Diraca</a:t>
            </a:r>
            <a:r>
              <a:rPr lang="pl-PL" sz="2000" b="1" dirty="0" smtClean="0">
                <a:latin typeface="+mn-lt"/>
              </a:rPr>
              <a:t> „pobiera” próbkę 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tylko wtedy, gdy jest zlokalizowana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w przedziale obserwacji sygnału.</a:t>
            </a:r>
            <a:endParaRPr lang="pl-PL" sz="2000" b="1" dirty="0"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179512" y="72419"/>
            <a:ext cx="2368357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79512" y="570596"/>
            <a:ext cx="4240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>
                <a:solidFill>
                  <a:srgbClr val="003399"/>
                </a:solidFill>
                <a:latin typeface="+mn-lt"/>
              </a:rPr>
              <a:t>W</a:t>
            </a:r>
            <a:r>
              <a:rPr kumimoji="1" lang="pl-PL" sz="2800" b="1" kern="0" dirty="0" smtClean="0">
                <a:solidFill>
                  <a:srgbClr val="003399"/>
                </a:solidFill>
                <a:latin typeface="+mn-lt"/>
              </a:rPr>
              <a:t>łaściwość </a:t>
            </a:r>
            <a:r>
              <a:rPr kumimoji="1" lang="pl-PL" sz="2800" b="1" kern="0" dirty="0">
                <a:solidFill>
                  <a:srgbClr val="003399"/>
                </a:solidFill>
                <a:latin typeface="+mn-lt"/>
              </a:rPr>
              <a:t>próbkująca</a:t>
            </a:r>
            <a:endParaRPr kumimoji="1" lang="pl-PL" sz="4000" b="1" kern="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985787"/>
              </p:ext>
            </p:extLst>
          </p:nvPr>
        </p:nvGraphicFramePr>
        <p:xfrm>
          <a:off x="689095" y="3569136"/>
          <a:ext cx="8153280" cy="121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0" name="Equation" r:id="rId3" imgW="4076640" imgH="609480" progId="Equation.3">
                  <p:embed/>
                </p:oleObj>
              </mc:Choice>
              <mc:Fallback>
                <p:oleObj name="Equation" r:id="rId3" imgW="40766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095" y="3569136"/>
                        <a:ext cx="8153280" cy="1218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546444"/>
              </p:ext>
            </p:extLst>
          </p:nvPr>
        </p:nvGraphicFramePr>
        <p:xfrm>
          <a:off x="2325389" y="3157537"/>
          <a:ext cx="63432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1" name="Równanie" r:id="rId5" imgW="317160" imgH="177480" progId="Equation.3">
                  <p:embed/>
                </p:oleObj>
              </mc:Choice>
              <mc:Fallback>
                <p:oleObj name="Równanie" r:id="rId5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389" y="3157537"/>
                        <a:ext cx="634320" cy="35496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1090613" y="1098550"/>
            <a:ext cx="4048125" cy="2087563"/>
            <a:chOff x="687" y="729"/>
            <a:chExt cx="2550" cy="1315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 flipH="1" flipV="1">
              <a:off x="911" y="763"/>
              <a:ext cx="10" cy="12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921" y="2007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687" y="840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8470886"/>
                </p:ext>
              </p:extLst>
            </p:nvPr>
          </p:nvGraphicFramePr>
          <p:xfrm>
            <a:off x="2901" y="1232"/>
            <a:ext cx="33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2" name="Equation" r:id="rId7" imgW="266400" imgH="215640" progId="Equation.3">
                    <p:embed/>
                  </p:oleObj>
                </mc:Choice>
                <mc:Fallback>
                  <p:oleObj name="Equation" r:id="rId7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1" y="1232"/>
                          <a:ext cx="336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6337174"/>
                </p:ext>
              </p:extLst>
            </p:nvPr>
          </p:nvGraphicFramePr>
          <p:xfrm>
            <a:off x="2863" y="1720"/>
            <a:ext cx="11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3" name="Równanie" r:id="rId9" imgW="88560" imgH="152280" progId="Equation.3">
                    <p:embed/>
                  </p:oleObj>
                </mc:Choice>
                <mc:Fallback>
                  <p:oleObj name="Równanie" r:id="rId9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1720"/>
                          <a:ext cx="112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1659" y="939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3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1102770"/>
                </p:ext>
              </p:extLst>
            </p:nvPr>
          </p:nvGraphicFramePr>
          <p:xfrm>
            <a:off x="1719" y="729"/>
            <a:ext cx="36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4" name="Równanie" r:id="rId11" imgW="291960" imgH="215640" progId="Equation.3">
                    <p:embed/>
                  </p:oleObj>
                </mc:Choice>
                <mc:Fallback>
                  <p:oleObj name="Równanie" r:id="rId11" imgW="2919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9" y="729"/>
                          <a:ext cx="368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10" y="1362"/>
              <a:ext cx="498" cy="636"/>
            </a:xfrm>
            <a:custGeom>
              <a:avLst/>
              <a:gdLst>
                <a:gd name="T0" fmla="*/ 0 w 498"/>
                <a:gd name="T1" fmla="*/ 290 h 774"/>
                <a:gd name="T2" fmla="*/ 0 w 498"/>
                <a:gd name="T3" fmla="*/ 0 h 774"/>
                <a:gd name="T4" fmla="*/ 498 w 498"/>
                <a:gd name="T5" fmla="*/ 0 h 774"/>
                <a:gd name="T6" fmla="*/ 498 w 498"/>
                <a:gd name="T7" fmla="*/ 290 h 7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774"/>
                <a:gd name="T14" fmla="*/ 498 w 498"/>
                <a:gd name="T15" fmla="*/ 774 h 7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774">
                  <a:moveTo>
                    <a:pt x="0" y="774"/>
                  </a:moveTo>
                  <a:lnTo>
                    <a:pt x="0" y="0"/>
                  </a:lnTo>
                  <a:lnTo>
                    <a:pt x="498" y="0"/>
                  </a:lnTo>
                  <a:lnTo>
                    <a:pt x="498" y="774"/>
                  </a:lnTo>
                </a:path>
              </a:pathLst>
            </a:custGeom>
            <a:noFill/>
            <a:ln w="38100" cap="flat" cmpd="sng">
              <a:solidFill>
                <a:srgbClr val="0066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7065645"/>
                </p:ext>
              </p:extLst>
            </p:nvPr>
          </p:nvGraphicFramePr>
          <p:xfrm>
            <a:off x="1983" y="1772"/>
            <a:ext cx="48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5" name="Równanie" r:id="rId13" imgW="380880" imgH="215640" progId="Equation.3">
                    <p:embed/>
                  </p:oleObj>
                </mc:Choice>
                <mc:Fallback>
                  <p:oleObj name="Równanie" r:id="rId1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1772"/>
                          <a:ext cx="480" cy="27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4073393"/>
                </p:ext>
              </p:extLst>
            </p:nvPr>
          </p:nvGraphicFramePr>
          <p:xfrm>
            <a:off x="967" y="1769"/>
            <a:ext cx="46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6" name="Równanie" r:id="rId15" imgW="368280" imgH="215640" progId="Equation.3">
                    <p:embed/>
                  </p:oleObj>
                </mc:Choice>
                <mc:Fallback>
                  <p:oleObj name="Równanie" r:id="rId15" imgW="368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7" y="1769"/>
                          <a:ext cx="464" cy="27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5529119"/>
                </p:ext>
              </p:extLst>
            </p:nvPr>
          </p:nvGraphicFramePr>
          <p:xfrm>
            <a:off x="1339" y="1072"/>
            <a:ext cx="28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7" name="Równanie" r:id="rId17" imgW="228600" imgH="215640" progId="Equation.3">
                    <p:embed/>
                  </p:oleObj>
                </mc:Choice>
                <mc:Fallback>
                  <p:oleObj name="Równanie" r:id="rId17" imgW="228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9" y="1072"/>
                          <a:ext cx="288" cy="27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Grupa 38"/>
          <p:cNvGrpSpPr/>
          <p:nvPr/>
        </p:nvGrpSpPr>
        <p:grpSpPr>
          <a:xfrm>
            <a:off x="1409809" y="4844015"/>
            <a:ext cx="7718425" cy="1925395"/>
            <a:chOff x="1123950" y="4867277"/>
            <a:chExt cx="7718425" cy="1925395"/>
          </a:xfrm>
        </p:grpSpPr>
        <p:graphicFrame>
          <p:nvGraphicFramePr>
            <p:cNvPr id="40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8219133"/>
                </p:ext>
              </p:extLst>
            </p:nvPr>
          </p:nvGraphicFramePr>
          <p:xfrm>
            <a:off x="1344613" y="6145212"/>
            <a:ext cx="1733400" cy="647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8" name="Równanie" r:id="rId19" imgW="1155600" imgH="431640" progId="Equation.3">
                    <p:embed/>
                  </p:oleObj>
                </mc:Choice>
                <mc:Fallback>
                  <p:oleObj name="Równanie" r:id="rId19" imgW="11556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613" y="6145212"/>
                          <a:ext cx="1733400" cy="6474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5762420"/>
                </p:ext>
              </p:extLst>
            </p:nvPr>
          </p:nvGraphicFramePr>
          <p:xfrm>
            <a:off x="3813175" y="4867277"/>
            <a:ext cx="5029200" cy="1625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379" name="Równanie" r:id="rId21" imgW="2514600" imgH="812520" progId="Equation.3">
                    <p:embed/>
                  </p:oleObj>
                </mc:Choice>
                <mc:Fallback>
                  <p:oleObj name="Równanie" r:id="rId21" imgW="2514600" imgH="8125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3175" y="4867277"/>
                          <a:ext cx="5029200" cy="16250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ole tekstowe 41"/>
            <p:cNvSpPr txBox="1">
              <a:spLocks noChangeArrowheads="1"/>
            </p:cNvSpPr>
            <p:nvPr/>
          </p:nvSpPr>
          <p:spPr bwMode="auto">
            <a:xfrm>
              <a:off x="1123950" y="5013176"/>
              <a:ext cx="227658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smtClean="0"/>
                <a:t>Iloraz różnicowy</a:t>
              </a:r>
              <a:endParaRPr lang="pl-PL" dirty="0"/>
            </a:p>
          </p:txBody>
        </p:sp>
        <p:cxnSp>
          <p:nvCxnSpPr>
            <p:cNvPr id="43" name="Kształt 21"/>
            <p:cNvCxnSpPr>
              <a:cxnSpLocks noChangeShapeType="1"/>
              <a:stCxn id="42" idx="2"/>
            </p:cNvCxnSpPr>
            <p:nvPr/>
          </p:nvCxnSpPr>
          <p:spPr bwMode="auto">
            <a:xfrm rot="16200000" flipH="1">
              <a:off x="2699617" y="5037467"/>
              <a:ext cx="690464" cy="1565212"/>
            </a:xfrm>
            <a:prstGeom prst="curvedConnector2">
              <a:avLst/>
            </a:prstGeom>
            <a:noFill/>
            <a:ln w="38100" algn="ctr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  <p:graphicFrame>
        <p:nvGraphicFramePr>
          <p:cNvPr id="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441130"/>
              </p:ext>
            </p:extLst>
          </p:nvPr>
        </p:nvGraphicFramePr>
        <p:xfrm>
          <a:off x="5554663" y="1822450"/>
          <a:ext cx="241272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80" name="Equation" r:id="rId23" imgW="1206360" imgH="330120" progId="Equation.3">
                  <p:embed/>
                </p:oleObj>
              </mc:Choice>
              <mc:Fallback>
                <p:oleObj name="Equation" r:id="rId23" imgW="1206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4663" y="1822450"/>
                        <a:ext cx="2412720" cy="660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360342"/>
              </p:ext>
            </p:extLst>
          </p:nvPr>
        </p:nvGraphicFramePr>
        <p:xfrm>
          <a:off x="127611" y="2198004"/>
          <a:ext cx="106632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81" name="Equation" r:id="rId25" imgW="533160" imgH="393480" progId="Equation.3">
                  <p:embed/>
                </p:oleObj>
              </mc:Choice>
              <mc:Fallback>
                <p:oleObj name="Equation" r:id="rId25" imgW="5331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27611" y="2198004"/>
                        <a:ext cx="1066320" cy="7869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prstDash val="sysDot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Prostokąt 45"/>
          <p:cNvSpPr/>
          <p:nvPr/>
        </p:nvSpPr>
        <p:spPr>
          <a:xfrm>
            <a:off x="249555" y="64111"/>
            <a:ext cx="2350771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59427" y="601391"/>
            <a:ext cx="1108132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r>
              <a:rPr kumimoji="1" lang="pl-PL" sz="2800" b="1" dirty="0">
                <a:solidFill>
                  <a:srgbClr val="FF0000"/>
                </a:solidFill>
                <a:latin typeface="Albertus Medium"/>
              </a:rPr>
              <a:t>W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łaściwość </a:t>
            </a:r>
            <a:r>
              <a:rPr kumimoji="1" lang="pl-PL" sz="2800" b="1" dirty="0">
                <a:solidFill>
                  <a:srgbClr val="FF0000"/>
                </a:solidFill>
                <a:latin typeface="Albertus Medium"/>
              </a:rPr>
              <a:t>próbkująca 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- dowód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23900" y="1200149"/>
            <a:ext cx="8420100" cy="2676525"/>
            <a:chOff x="369888" y="1200149"/>
            <a:chExt cx="8420100" cy="2676525"/>
          </a:xfrm>
        </p:grpSpPr>
        <p:pic>
          <p:nvPicPr>
            <p:cNvPr id="5" name="Obraz 4" descr="untitled_2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888" y="1200149"/>
              <a:ext cx="8420100" cy="2676525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3680200"/>
                </p:ext>
              </p:extLst>
            </p:nvPr>
          </p:nvGraphicFramePr>
          <p:xfrm>
            <a:off x="5411786" y="1844674"/>
            <a:ext cx="2387520" cy="96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22" name="Równanie" r:id="rId4" imgW="1193760" imgH="482400" progId="Equation.3">
                    <p:embed/>
                  </p:oleObj>
                </mc:Choice>
                <mc:Fallback>
                  <p:oleObj name="Równanie" r:id="rId4" imgW="1193760" imgH="4824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1786" y="1844674"/>
                          <a:ext cx="2387520" cy="96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2059562" y="2356678"/>
              <a:ext cx="2382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>
                  <a:latin typeface="+mj-lt"/>
                </a:rPr>
                <a:t>i</a:t>
              </a:r>
              <a:r>
                <a:rPr lang="pl-PL" sz="2000" dirty="0" smtClean="0">
                  <a:latin typeface="+mj-lt"/>
                </a:rPr>
                <a:t>mpulsy gaussowskie</a:t>
              </a:r>
              <a:endParaRPr lang="pl-PL" sz="2000" dirty="0">
                <a:latin typeface="+mj-lt"/>
              </a:endParaRPr>
            </a:p>
          </p:txBody>
        </p:sp>
      </p:grpSp>
      <p:sp>
        <p:nvSpPr>
          <p:cNvPr id="8" name="pole tekstowe 7"/>
          <p:cNvSpPr txBox="1"/>
          <p:nvPr/>
        </p:nvSpPr>
        <p:spPr>
          <a:xfrm>
            <a:off x="107504" y="4581128"/>
            <a:ext cx="87129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Deltę Diraca możemy zdefiniować dla dowolnego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ciągu impulsów spełniających warunki:</a:t>
            </a:r>
          </a:p>
          <a:p>
            <a:pPr>
              <a:buFontTx/>
              <a:buChar char="-"/>
            </a:pPr>
            <a:r>
              <a:rPr lang="pl-PL" sz="2000" b="1" dirty="0" smtClean="0">
                <a:latin typeface="+mn-lt"/>
              </a:rPr>
              <a:t> impuls jest coraz wyższy, jeżeli jego szerokość maleje </a:t>
            </a:r>
            <a:r>
              <a:rPr lang="el-GR" sz="2200" b="1" i="1" dirty="0" smtClean="0">
                <a:latin typeface="+mj-lt"/>
              </a:rPr>
              <a:t>ε</a:t>
            </a:r>
            <a:r>
              <a:rPr lang="pl-PL" sz="2200" b="1" i="1" dirty="0" smtClean="0">
                <a:latin typeface="+mj-lt"/>
              </a:rPr>
              <a:t> </a:t>
            </a:r>
            <a:r>
              <a:rPr lang="el-GR" sz="2200" b="1" dirty="0" smtClean="0">
                <a:latin typeface="+mj-lt"/>
                <a:sym typeface="Symbol"/>
              </a:rPr>
              <a:t></a:t>
            </a:r>
            <a:r>
              <a:rPr lang="pl-PL" sz="2200" b="1" dirty="0" smtClean="0">
                <a:latin typeface="+mj-lt"/>
                <a:sym typeface="Symbol"/>
              </a:rPr>
              <a:t> </a:t>
            </a:r>
            <a:r>
              <a:rPr lang="el-GR" sz="2200" b="1" dirty="0" smtClean="0">
                <a:latin typeface="+mj-lt"/>
                <a:sym typeface="Symbol"/>
              </a:rPr>
              <a:t></a:t>
            </a:r>
            <a:r>
              <a:rPr lang="pl-PL" sz="1800" b="1" dirty="0" smtClean="0">
                <a:latin typeface="+mn-lt"/>
                <a:sym typeface="Symbol"/>
              </a:rPr>
              <a:t>,</a:t>
            </a:r>
            <a:endParaRPr lang="pl-PL" sz="1800" b="1" dirty="0" smtClean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- „pole” impulsu jest znormalizowane do jedności.</a:t>
            </a:r>
            <a:endParaRPr lang="pl-PL" sz="2000" b="1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249555" y="64111"/>
            <a:ext cx="2306221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9427" y="601391"/>
            <a:ext cx="200831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Przykłady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95958" y="1916832"/>
            <a:ext cx="8034910" cy="4392488"/>
            <a:chOff x="2959502" y="744612"/>
            <a:chExt cx="6120595" cy="2914898"/>
          </a:xfrm>
        </p:grpSpPr>
        <p:pic>
          <p:nvPicPr>
            <p:cNvPr id="5" name="Obraz 4" descr="untitled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9502" y="744612"/>
              <a:ext cx="6120595" cy="2914898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8124591"/>
                </p:ext>
              </p:extLst>
            </p:nvPr>
          </p:nvGraphicFramePr>
          <p:xfrm>
            <a:off x="6355139" y="1382918"/>
            <a:ext cx="1838103" cy="303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814" name="Równanie" r:id="rId4" imgW="1206360" imgH="228600" progId="Equation.3">
                    <p:embed/>
                  </p:oleObj>
                </mc:Choice>
                <mc:Fallback>
                  <p:oleObj name="Równanie" r:id="rId4" imgW="1206360" imgH="2286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5139" y="1382918"/>
                          <a:ext cx="1838103" cy="3034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993636" y="822488"/>
            <a:ext cx="2761707" cy="3985394"/>
            <a:chOff x="3426095" y="1988840"/>
            <a:chExt cx="2761707" cy="3985394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35685" y="1988840"/>
              <a:ext cx="2752117" cy="39853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9" name="Grupa 1"/>
            <p:cNvGrpSpPr/>
            <p:nvPr/>
          </p:nvGrpSpPr>
          <p:grpSpPr>
            <a:xfrm>
              <a:off x="3426095" y="2075334"/>
              <a:ext cx="2633504" cy="3881398"/>
              <a:chOff x="1362432" y="946150"/>
              <a:chExt cx="2633504" cy="3881398"/>
            </a:xfrm>
            <a:noFill/>
          </p:grpSpPr>
          <p:grpSp>
            <p:nvGrpSpPr>
              <p:cNvPr id="10" name="Grupa 34"/>
              <p:cNvGrpSpPr/>
              <p:nvPr/>
            </p:nvGrpSpPr>
            <p:grpSpPr>
              <a:xfrm>
                <a:off x="1691680" y="946150"/>
                <a:ext cx="2304256" cy="3881398"/>
                <a:chOff x="1691680" y="946150"/>
                <a:chExt cx="2304256" cy="3881398"/>
              </a:xfrm>
              <a:grpFill/>
            </p:grpSpPr>
            <p:cxnSp>
              <p:nvCxnSpPr>
                <p:cNvPr id="12" name="Łącznik prosty ze strzałką 4"/>
                <p:cNvCxnSpPr/>
                <p:nvPr/>
              </p:nvCxnSpPr>
              <p:spPr bwMode="auto">
                <a:xfrm>
                  <a:off x="1691680" y="4149080"/>
                  <a:ext cx="2304256" cy="0"/>
                </a:xfrm>
                <a:prstGeom prst="straightConnector1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3" name="Trójkąt równoramienny 12"/>
                <p:cNvSpPr/>
                <p:nvPr/>
              </p:nvSpPr>
              <p:spPr bwMode="auto">
                <a:xfrm>
                  <a:off x="2411760" y="3429000"/>
                  <a:ext cx="720080" cy="72008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00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Trójkąt równoramienny 13"/>
                <p:cNvSpPr/>
                <p:nvPr/>
              </p:nvSpPr>
              <p:spPr bwMode="auto">
                <a:xfrm>
                  <a:off x="2555776" y="2708920"/>
                  <a:ext cx="432048" cy="144016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Trójkąt równoramienny 14"/>
                <p:cNvSpPr/>
                <p:nvPr/>
              </p:nvSpPr>
              <p:spPr bwMode="auto">
                <a:xfrm>
                  <a:off x="2699792" y="946150"/>
                  <a:ext cx="144016" cy="3202930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6" name="Łącznik prosty ze strzałką 15"/>
                <p:cNvCxnSpPr/>
                <p:nvPr/>
              </p:nvCxnSpPr>
              <p:spPr bwMode="auto">
                <a:xfrm>
                  <a:off x="2411760" y="4509120"/>
                  <a:ext cx="72008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7" name="Obiek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30033687"/>
                    </p:ext>
                  </p:extLst>
                </p:nvPr>
              </p:nvGraphicFramePr>
              <p:xfrm>
                <a:off x="2638425" y="4548188"/>
                <a:ext cx="253440" cy="2793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815" name="Równanie" r:id="rId6" imgW="126720" imgH="139680" progId="Equation.3">
                        <p:embed/>
                      </p:oleObj>
                    </mc:Choice>
                    <mc:Fallback>
                      <p:oleObj name="Równanie" r:id="rId6" imgW="126720" imgH="139680" progId="Equation.3">
                        <p:embed/>
                        <p:pic>
                          <p:nvPicPr>
                            <p:cNvPr id="0" name="Picture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38425" y="4548188"/>
                              <a:ext cx="253440" cy="27936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8" name="Łącznik prosty ze strzałką 17"/>
                <p:cNvCxnSpPr/>
                <p:nvPr/>
              </p:nvCxnSpPr>
              <p:spPr bwMode="auto">
                <a:xfrm>
                  <a:off x="3419872" y="3429000"/>
                  <a:ext cx="0" cy="72008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9" name="Object 1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27801388"/>
                    </p:ext>
                  </p:extLst>
                </p:nvPr>
              </p:nvGraphicFramePr>
              <p:xfrm>
                <a:off x="3432374" y="3573016"/>
                <a:ext cx="532800" cy="4312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816" name="Równanie" r:id="rId8" imgW="266400" imgH="215640" progId="Equation.3">
                        <p:embed/>
                      </p:oleObj>
                    </mc:Choice>
                    <mc:Fallback>
                      <p:oleObj name="Równanie" r:id="rId8" imgW="266400" imgH="215640" progId="Equation.3">
                        <p:embed/>
                        <p:pic>
                          <p:nvPicPr>
                            <p:cNvPr id="0" name="Picture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32374" y="3573016"/>
                              <a:ext cx="532800" cy="4312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1" name="Obi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40867691"/>
                  </p:ext>
                </p:extLst>
              </p:nvPr>
            </p:nvGraphicFramePr>
            <p:xfrm>
              <a:off x="1362432" y="2450168"/>
              <a:ext cx="114264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817" name="Równanie" r:id="rId10" imgW="571320" imgH="215640" progId="Equation.3">
                      <p:embed/>
                    </p:oleObj>
                  </mc:Choice>
                  <mc:Fallback>
                    <p:oleObj name="Równanie" r:id="rId10" imgW="571320" imgH="21564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62432" y="2450168"/>
                            <a:ext cx="1142640" cy="43128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0" name="pole tekstowe 19"/>
          <p:cNvSpPr txBox="1"/>
          <p:nvPr/>
        </p:nvSpPr>
        <p:spPr>
          <a:xfrm>
            <a:off x="2584236" y="1517566"/>
            <a:ext cx="198163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mpulsy trójkątne</a:t>
            </a:r>
            <a:endParaRPr lang="pl-PL" sz="2000" dirty="0">
              <a:latin typeface="+mj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5380235" y="3351182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mpulsy </a:t>
            </a:r>
            <a:r>
              <a:rPr lang="pl-PL" sz="2000" dirty="0" err="1">
                <a:latin typeface="+mj-lt"/>
              </a:rPr>
              <a:t>s</a:t>
            </a:r>
            <a:r>
              <a:rPr lang="pl-PL" sz="2000" dirty="0" err="1" smtClean="0">
                <a:latin typeface="+mj-lt"/>
              </a:rPr>
              <a:t>ampling</a:t>
            </a:r>
            <a:endParaRPr lang="pl-PL" sz="2000" dirty="0">
              <a:latin typeface="+mj-lt"/>
            </a:endParaRPr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23" name="Prostokąt 22"/>
          <p:cNvSpPr/>
          <p:nvPr/>
        </p:nvSpPr>
        <p:spPr>
          <a:xfrm>
            <a:off x="249556" y="64111"/>
            <a:ext cx="2288362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45732" y="591392"/>
            <a:ext cx="200831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Przykłady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333862" y="1213456"/>
            <a:ext cx="4321016" cy="1574536"/>
            <a:chOff x="1147762" y="490641"/>
            <a:chExt cx="4321016" cy="1574536"/>
          </a:xfrm>
        </p:grpSpPr>
        <p:graphicFrame>
          <p:nvGraphicFramePr>
            <p:cNvPr id="16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0245230"/>
                </p:ext>
              </p:extLst>
            </p:nvPr>
          </p:nvGraphicFramePr>
          <p:xfrm>
            <a:off x="1150938" y="947737"/>
            <a:ext cx="4317840" cy="1117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906" name="Equation" r:id="rId4" imgW="2158920" imgH="558720" progId="Equation.3">
                    <p:embed/>
                  </p:oleObj>
                </mc:Choice>
                <mc:Fallback>
                  <p:oleObj name="Equation" r:id="rId4" imgW="215892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0938" y="947737"/>
                          <a:ext cx="4317840" cy="11174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1"/>
            <p:cNvSpPr txBox="1">
              <a:spLocks noChangeArrowheads="1"/>
            </p:cNvSpPr>
            <p:nvPr/>
          </p:nvSpPr>
          <p:spPr bwMode="auto">
            <a:xfrm>
              <a:off x="1147762" y="490641"/>
              <a:ext cx="25474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Splot z deltą Diraca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278447" y="3006236"/>
            <a:ext cx="2505814" cy="1067799"/>
            <a:chOff x="1095739" y="2773792"/>
            <a:chExt cx="2505814" cy="1067799"/>
          </a:xfrm>
        </p:grpSpPr>
        <p:sp>
          <p:nvSpPr>
            <p:cNvPr id="19" name="Text Box 1032"/>
            <p:cNvSpPr txBox="1">
              <a:spLocks noChangeArrowheads="1"/>
            </p:cNvSpPr>
            <p:nvPr/>
          </p:nvSpPr>
          <p:spPr bwMode="auto">
            <a:xfrm>
              <a:off x="1095739" y="2773792"/>
              <a:ext cx="250581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„Pole” delty Diraca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20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1788665"/>
                </p:ext>
              </p:extLst>
            </p:nvPr>
          </p:nvGraphicFramePr>
          <p:xfrm>
            <a:off x="1241424" y="3181351"/>
            <a:ext cx="152352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907" name="Równanie" r:id="rId6" imgW="761760" imgH="330120" progId="Equation.3">
                    <p:embed/>
                  </p:oleObj>
                </mc:Choice>
                <mc:Fallback>
                  <p:oleObj name="Równanie" r:id="rId6" imgW="7617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1424" y="3181351"/>
                          <a:ext cx="152352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Grupa 20"/>
          <p:cNvGrpSpPr/>
          <p:nvPr/>
        </p:nvGrpSpPr>
        <p:grpSpPr>
          <a:xfrm>
            <a:off x="362111" y="4421996"/>
            <a:ext cx="1736373" cy="1224471"/>
            <a:chOff x="1202943" y="4607697"/>
            <a:chExt cx="1736373" cy="1224471"/>
          </a:xfrm>
        </p:grpSpPr>
        <p:graphicFrame>
          <p:nvGraphicFramePr>
            <p:cNvPr id="22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4939462"/>
                </p:ext>
              </p:extLst>
            </p:nvPr>
          </p:nvGraphicFramePr>
          <p:xfrm>
            <a:off x="1264963" y="5400888"/>
            <a:ext cx="154872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908" name="Equation" r:id="rId8" imgW="774360" imgH="215640" progId="Equation.3">
                    <p:embed/>
                  </p:oleObj>
                </mc:Choice>
                <mc:Fallback>
                  <p:oleObj name="Equation" r:id="rId8" imgW="7743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963" y="5400888"/>
                          <a:ext cx="154872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1035"/>
            <p:cNvSpPr txBox="1">
              <a:spLocks noChangeArrowheads="1"/>
            </p:cNvSpPr>
            <p:nvPr/>
          </p:nvSpPr>
          <p:spPr bwMode="auto">
            <a:xfrm>
              <a:off x="1202943" y="4607697"/>
              <a:ext cx="173637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</a:t>
              </a:r>
              <a:r>
                <a:rPr lang="pl-PL" sz="2000" b="1" dirty="0" err="1" smtClean="0">
                  <a:latin typeface="+mn-lt"/>
                </a:rPr>
                <a:t>Diraca</a:t>
              </a:r>
              <a:endParaRPr lang="pl-PL" sz="2000" b="1" dirty="0" smtClean="0">
                <a:latin typeface="+mn-lt"/>
              </a:endParaRPr>
            </a:p>
            <a:p>
              <a:pPr eaLnBrk="0" hangingPunct="0"/>
              <a:r>
                <a:rPr lang="pl-PL" sz="2000" b="1" dirty="0">
                  <a:latin typeface="+mn-lt"/>
                </a:rPr>
                <a:t>j</a:t>
              </a:r>
              <a:r>
                <a:rPr lang="pl-PL" sz="2000" b="1" dirty="0" smtClean="0">
                  <a:latin typeface="+mn-lt"/>
                </a:rPr>
                <a:t>est parzysta</a:t>
              </a:r>
              <a:endParaRPr lang="pl-PL" sz="2000" b="1" dirty="0">
                <a:latin typeface="+mn-lt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3658088" y="3519232"/>
            <a:ext cx="4978080" cy="1492528"/>
            <a:chOff x="4471988" y="2796417"/>
            <a:chExt cx="4978080" cy="1492528"/>
          </a:xfrm>
        </p:grpSpPr>
        <p:sp>
          <p:nvSpPr>
            <p:cNvPr id="26" name="Text Box 1038"/>
            <p:cNvSpPr txBox="1">
              <a:spLocks noChangeArrowheads="1"/>
            </p:cNvSpPr>
            <p:nvPr/>
          </p:nvSpPr>
          <p:spPr bwMode="auto">
            <a:xfrm>
              <a:off x="4472056" y="2796417"/>
              <a:ext cx="277511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Iloczyn z deltą Diraca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27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3006454"/>
                </p:ext>
              </p:extLst>
            </p:nvPr>
          </p:nvGraphicFramePr>
          <p:xfrm>
            <a:off x="4471988" y="3222625"/>
            <a:ext cx="4978080" cy="1066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909" name="Równanie" r:id="rId10" imgW="2489040" imgH="533160" progId="Equation.3">
                    <p:embed/>
                  </p:oleObj>
                </mc:Choice>
                <mc:Fallback>
                  <p:oleObj name="Równanie" r:id="rId10" imgW="24890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1988" y="3222625"/>
                          <a:ext cx="4978080" cy="10663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upa 27"/>
          <p:cNvGrpSpPr/>
          <p:nvPr/>
        </p:nvGrpSpPr>
        <p:grpSpPr>
          <a:xfrm>
            <a:off x="3657503" y="5394478"/>
            <a:ext cx="2534668" cy="1363108"/>
            <a:chOff x="6387547" y="4823224"/>
            <a:chExt cx="2534668" cy="1363108"/>
          </a:xfrm>
        </p:grpSpPr>
        <p:graphicFrame>
          <p:nvGraphicFramePr>
            <p:cNvPr id="29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5012814"/>
                </p:ext>
              </p:extLst>
            </p:nvPr>
          </p:nvGraphicFramePr>
          <p:xfrm>
            <a:off x="6438186" y="5526092"/>
            <a:ext cx="1955520" cy="660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910" name="Równanie" r:id="rId12" imgW="977760" imgH="330120" progId="Equation.3">
                    <p:embed/>
                  </p:oleObj>
                </mc:Choice>
                <mc:Fallback>
                  <p:oleObj name="Równanie" r:id="rId12" imgW="9777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8186" y="5526092"/>
                          <a:ext cx="1955520" cy="66024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 Box 1038"/>
            <p:cNvSpPr txBox="1">
              <a:spLocks noChangeArrowheads="1"/>
            </p:cNvSpPr>
            <p:nvPr/>
          </p:nvSpPr>
          <p:spPr bwMode="auto">
            <a:xfrm>
              <a:off x="6387547" y="4823224"/>
              <a:ext cx="25346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b="1" dirty="0" smtClean="0">
                  <a:latin typeface="+mn-lt"/>
                </a:rPr>
                <a:t>Delta Diraca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i skok jednostkowy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25" name="Prostokąt 24"/>
          <p:cNvSpPr/>
          <p:nvPr/>
        </p:nvSpPr>
        <p:spPr>
          <a:xfrm>
            <a:off x="249555" y="64111"/>
            <a:ext cx="2306221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lvl="0" eaLnBrk="0" hangingPunct="0">
              <a:defRPr/>
            </a:pPr>
            <a:r>
              <a:rPr kumimoji="1" lang="pl-PL" sz="2800" b="1" kern="0" dirty="0" smtClean="0">
                <a:latin typeface="+mn-lt"/>
              </a:rPr>
              <a:t>Delta </a:t>
            </a:r>
            <a:r>
              <a:rPr kumimoji="1" lang="pl-PL" sz="2800" b="1" kern="0" dirty="0" err="1" smtClean="0">
                <a:latin typeface="+mn-lt"/>
              </a:rPr>
              <a:t>Diraca</a:t>
            </a:r>
            <a:endParaRPr kumimoji="1" lang="pl-PL" sz="4000" b="1" kern="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45732" y="591392"/>
            <a:ext cx="327414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Inne właściwości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5484</TotalTime>
  <Words>1337</Words>
  <Application>Microsoft Office PowerPoint</Application>
  <PresentationFormat>Pokaz na ekranie (4:3)</PresentationFormat>
  <Paragraphs>327</Paragraphs>
  <Slides>42</Slides>
  <Notes>24</Notes>
  <HiddenSlides>1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42</vt:i4>
      </vt:variant>
    </vt:vector>
  </HeadingPairs>
  <TitlesOfParts>
    <vt:vector size="52" baseType="lpstr">
      <vt:lpstr>Albertus Medium</vt:lpstr>
      <vt:lpstr>Arial</vt:lpstr>
      <vt:lpstr>Cambria Math</vt:lpstr>
      <vt:lpstr>Monotype Sorts</vt:lpstr>
      <vt:lpstr>Symbol</vt:lpstr>
      <vt:lpstr>Times New Roman</vt:lpstr>
      <vt:lpstr>Teoria sygnałów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Konto Microsoft</cp:lastModifiedBy>
  <cp:revision>739</cp:revision>
  <cp:lastPrinted>2001-12-29T16:29:53Z</cp:lastPrinted>
  <dcterms:created xsi:type="dcterms:W3CDTF">2001-11-19T17:43:40Z</dcterms:created>
  <dcterms:modified xsi:type="dcterms:W3CDTF">2024-06-29T19:21:40Z</dcterms:modified>
</cp:coreProperties>
</file>