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8" r:id="rId2"/>
    <p:sldId id="259" r:id="rId3"/>
    <p:sldId id="338" r:id="rId4"/>
    <p:sldId id="339" r:id="rId5"/>
    <p:sldId id="347" r:id="rId6"/>
    <p:sldId id="348" r:id="rId7"/>
    <p:sldId id="340" r:id="rId8"/>
    <p:sldId id="361" r:id="rId9"/>
    <p:sldId id="357" r:id="rId10"/>
    <p:sldId id="358" r:id="rId11"/>
    <p:sldId id="270" r:id="rId12"/>
    <p:sldId id="271" r:id="rId13"/>
    <p:sldId id="272" r:id="rId14"/>
    <p:sldId id="321" r:id="rId15"/>
    <p:sldId id="273" r:id="rId16"/>
    <p:sldId id="260" r:id="rId17"/>
    <p:sldId id="261" r:id="rId18"/>
    <p:sldId id="341" r:id="rId19"/>
    <p:sldId id="360" r:id="rId20"/>
    <p:sldId id="262" r:id="rId21"/>
    <p:sldId id="263" r:id="rId22"/>
    <p:sldId id="365" r:id="rId23"/>
    <p:sldId id="362" r:id="rId24"/>
    <p:sldId id="364" r:id="rId25"/>
    <p:sldId id="363" r:id="rId26"/>
    <p:sldId id="354" r:id="rId27"/>
    <p:sldId id="268" r:id="rId28"/>
    <p:sldId id="269" r:id="rId29"/>
    <p:sldId id="359" r:id="rId30"/>
    <p:sldId id="274" r:id="rId31"/>
    <p:sldId id="350" r:id="rId32"/>
    <p:sldId id="351" r:id="rId3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00"/>
    <a:srgbClr val="CC9900"/>
    <a:srgbClr val="FFFF99"/>
    <a:srgbClr val="66FF99"/>
    <a:srgbClr val="CCFFCC"/>
    <a:srgbClr val="66FFFF"/>
    <a:srgbClr val="FF99CC"/>
    <a:srgbClr val="CC00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061" autoAdjust="0"/>
    <p:restoredTop sz="86421" autoAdjust="0"/>
  </p:normalViewPr>
  <p:slideViewPr>
    <p:cSldViewPr>
      <p:cViewPr varScale="1">
        <p:scale>
          <a:sx n="60" d="100"/>
          <a:sy n="60" d="100"/>
        </p:scale>
        <p:origin x="75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27.xml"/><Relationship Id="rId5" Type="http://schemas.openxmlformats.org/officeDocument/2006/relationships/slide" Target="slides/slide26.xml"/><Relationship Id="rId4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7510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6704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C5A3BA-34EE-448E-A6CD-2A0A8F3788A0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5632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86291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2935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6CB696-82B7-483E-B632-413A50E2907C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8130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20B5-FE81-4978-AA81-9430A7D60C18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186055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781758-DFC9-4112-8092-81B94E98C11B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03571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0428C-7F62-4AC7-AE55-5F59C1425D9C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30097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3CFF8-68F5-43B7-994E-265341F0AEFB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3152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36262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7587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56794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426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EBA4E-D0AD-42FC-9B2E-2B75080B3298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7756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69062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13900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326208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8803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751547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EAC84-5065-469B-93F9-0AA9471CB184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194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1FB1C-B8B1-433C-985B-B303162FBA42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568230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5626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4.wmf"/><Relationship Id="rId5" Type="http://schemas.openxmlformats.org/officeDocument/2006/relationships/image" Target="../media/image31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0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42.wmf"/><Relationship Id="rId10" Type="http://schemas.openxmlformats.org/officeDocument/2006/relationships/image" Target="../media/image44.wmf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49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0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.jpeg"/><Relationship Id="rId11" Type="http://schemas.openxmlformats.org/officeDocument/2006/relationships/oleObject" Target="../embeddings/oleObject48.bin"/><Relationship Id="rId5" Type="http://schemas.openxmlformats.org/officeDocument/2006/relationships/image" Target="../media/image45.wmf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47.wmf"/><Relationship Id="rId4" Type="http://schemas.openxmlformats.org/officeDocument/2006/relationships/oleObject" Target="../embeddings/oleObject45.bin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58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55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7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2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54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5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60.wmf"/><Relationship Id="rId12" Type="http://schemas.openxmlformats.org/officeDocument/2006/relationships/image" Target="../media/image6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6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66.wmf"/><Relationship Id="rId18" Type="http://schemas.openxmlformats.org/officeDocument/2006/relationships/oleObject" Target="../embeddings/oleObject69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3.wmf"/><Relationship Id="rId12" Type="http://schemas.openxmlformats.org/officeDocument/2006/relationships/oleObject" Target="../embeddings/oleObject66.bin"/><Relationship Id="rId17" Type="http://schemas.openxmlformats.org/officeDocument/2006/relationships/image" Target="../media/image68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8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65.wmf"/><Relationship Id="rId5" Type="http://schemas.openxmlformats.org/officeDocument/2006/relationships/image" Target="../media/image62.wmf"/><Relationship Id="rId15" Type="http://schemas.openxmlformats.org/officeDocument/2006/relationships/image" Target="../media/image67.wmf"/><Relationship Id="rId10" Type="http://schemas.openxmlformats.org/officeDocument/2006/relationships/oleObject" Target="../embeddings/oleObject65.bin"/><Relationship Id="rId19" Type="http://schemas.openxmlformats.org/officeDocument/2006/relationships/image" Target="../media/image69.wmf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4.wmf"/><Relationship Id="rId14" Type="http://schemas.openxmlformats.org/officeDocument/2006/relationships/oleObject" Target="../embeddings/oleObject6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7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10" Type="http://schemas.openxmlformats.org/officeDocument/2006/relationships/image" Target="../media/image4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.jpeg"/><Relationship Id="rId5" Type="http://schemas.openxmlformats.org/officeDocument/2006/relationships/image" Target="../media/image74.wmf"/><Relationship Id="rId10" Type="http://schemas.openxmlformats.org/officeDocument/2006/relationships/image" Target="../media/image76.wmf"/><Relationship Id="rId4" Type="http://schemas.openxmlformats.org/officeDocument/2006/relationships/oleObject" Target="../embeddings/oleObject74.bin"/><Relationship Id="rId9" Type="http://schemas.openxmlformats.org/officeDocument/2006/relationships/oleObject" Target="../embeddings/oleObject7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oleObject" Target="../embeddings/oleObject81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8.wmf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82.wmf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5" Type="http://schemas.openxmlformats.org/officeDocument/2006/relationships/oleObject" Target="../embeddings/oleObject82.bin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79.wmf"/><Relationship Id="rId14" Type="http://schemas.openxmlformats.org/officeDocument/2006/relationships/image" Target="../media/image8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8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8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89.wmf"/><Relationship Id="rId4" Type="http://schemas.openxmlformats.org/officeDocument/2006/relationships/image" Target="../media/image87.wmf"/><Relationship Id="rId9" Type="http://schemas.openxmlformats.org/officeDocument/2006/relationships/oleObject" Target="../embeddings/oleObject8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image" Target="../media/image92.png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8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4.jpeg"/><Relationship Id="rId5" Type="http://schemas.openxmlformats.org/officeDocument/2006/relationships/image" Target="../media/image95.wmf"/><Relationship Id="rId4" Type="http://schemas.openxmlformats.org/officeDocument/2006/relationships/oleObject" Target="../embeddings/oleObject9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5.bin"/><Relationship Id="rId5" Type="http://schemas.openxmlformats.org/officeDocument/2006/relationships/image" Target="../media/image97.wmf"/><Relationship Id="rId4" Type="http://schemas.openxmlformats.org/officeDocument/2006/relationships/oleObject" Target="../embeddings/oleObject94.bin"/><Relationship Id="rId9" Type="http://schemas.openxmlformats.org/officeDocument/2006/relationships/image" Target="../media/image9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97.bin"/><Relationship Id="rId10" Type="http://schemas.openxmlformats.org/officeDocument/2006/relationships/image" Target="../media/image102.wmf"/><Relationship Id="rId4" Type="http://schemas.openxmlformats.org/officeDocument/2006/relationships/image" Target="../media/image4.jpeg"/><Relationship Id="rId9" Type="http://schemas.openxmlformats.org/officeDocument/2006/relationships/oleObject" Target="../embeddings/oleObject9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13" Type="http://schemas.openxmlformats.org/officeDocument/2006/relationships/image" Target="../media/image107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10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01.bin"/><Relationship Id="rId11" Type="http://schemas.openxmlformats.org/officeDocument/2006/relationships/image" Target="../media/image106.wmf"/><Relationship Id="rId5" Type="http://schemas.openxmlformats.org/officeDocument/2006/relationships/image" Target="../media/image103.wmf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103.bin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0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3" Type="http://schemas.openxmlformats.org/officeDocument/2006/relationships/oleObject" Target="../embeddings/oleObject106.bin"/><Relationship Id="rId7" Type="http://schemas.openxmlformats.org/officeDocument/2006/relationships/oleObject" Target="../embeddings/oleObject10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10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109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8.bin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15.bin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3.wmf"/><Relationship Id="rId25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24" Type="http://schemas.openxmlformats.org/officeDocument/2006/relationships/image" Target="../media/image16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23" Type="http://schemas.openxmlformats.org/officeDocument/2006/relationships/oleObject" Target="../embeddings/oleObject16.bin"/><Relationship Id="rId28" Type="http://schemas.openxmlformats.org/officeDocument/2006/relationships/oleObject" Target="../embeddings/oleObject19.bin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4.wmf"/><Relationship Id="rId31" Type="http://schemas.openxmlformats.org/officeDocument/2006/relationships/image" Target="../media/image19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Relationship Id="rId22" Type="http://schemas.openxmlformats.org/officeDocument/2006/relationships/image" Target="../media/image15.wmf"/><Relationship Id="rId27" Type="http://schemas.openxmlformats.org/officeDocument/2006/relationships/image" Target="../media/image17.wmf"/><Relationship Id="rId30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3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jpeg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4.jpeg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31540" y="1196752"/>
            <a:ext cx="79928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Energia sygnału</a:t>
            </a:r>
            <a:endParaRPr lang="pl-PL" sz="2000" b="1" dirty="0">
              <a:latin typeface="+mn-lt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Funkcja autokorelacji (sygnał energetyczny)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Korelacja = podobieństwo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Moc sygnału</a:t>
            </a:r>
            <a:endParaRPr lang="pl-PL" sz="2000" b="1" dirty="0">
              <a:latin typeface="+mn-lt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Funkcja autokorelacji (sygnał mocy)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Klasyfikacja sygnałów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Właściwości autokorelacji oraz widmowej gęstości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energii/mocy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 Definicje funkcji autokorelacji – zestawienie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Podsumowanie</a:t>
            </a:r>
          </a:p>
        </p:txBody>
      </p:sp>
      <p:sp>
        <p:nvSpPr>
          <p:cNvPr id="2" name="Prostokąt 1"/>
          <p:cNvSpPr/>
          <p:nvPr/>
        </p:nvSpPr>
        <p:spPr>
          <a:xfrm>
            <a:off x="179512" y="188640"/>
            <a:ext cx="849694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>
                <a:latin typeface="+mn-lt"/>
              </a:rPr>
              <a:t>Właściwości energetyczne sygnałów (06)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64626" y="1339227"/>
            <a:ext cx="8750773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Powód #1 – funkcja (auto)korelacji pozwala badać podobieństwo sygnałów, a ta właściwość jest powszechnie wykorzystywana do detekcji sygnałów informacyjnych w sygnale zaszumionym.</a:t>
            </a:r>
            <a:endParaRPr lang="pl-PL" sz="2000" dirty="0">
              <a:latin typeface="+mn-lt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44115" y="2399646"/>
            <a:ext cx="8771283" cy="132343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Powód #2 – tylko sygnały energii posiadają transformatę Fouriera; sygnały mocy (w tym sygnały losowe - informacyjne) nie posiadają transformaty Fouriera. Funkcja autokorelacji i jej transformata Fouriera pozwalają badać widmowy rozkład mocy sygnałów mocy </a:t>
            </a:r>
            <a:r>
              <a:rPr lang="pl-PL" sz="2000" b="1" dirty="0">
                <a:latin typeface="+mn-lt"/>
              </a:rPr>
              <a:t>.</a:t>
            </a:r>
            <a:endParaRPr lang="pl-PL" sz="2000" dirty="0">
              <a:latin typeface="+mn-lt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79512" y="3767841"/>
            <a:ext cx="8568952" cy="193899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Powód #3 – sygnały losowe (informacyjne) nie mają transformaty Fouriera (brak ich zapisu deterministycznego); ich jedyny opis jest probabilistyczny przez funkcje gęstości prawdopodobieństwa, w tym funkcję autokorelacji. </a:t>
            </a:r>
            <a:r>
              <a:rPr lang="pl-PL" sz="2000" b="1" dirty="0" err="1" smtClean="0">
                <a:latin typeface="+mn-lt"/>
              </a:rPr>
              <a:t>Tw</a:t>
            </a:r>
            <a:r>
              <a:rPr lang="pl-PL" sz="2000" b="1" dirty="0" smtClean="0">
                <a:latin typeface="+mn-lt"/>
              </a:rPr>
              <a:t>. Wienera-</a:t>
            </a:r>
            <a:r>
              <a:rPr lang="pl-PL" sz="2000" b="1" dirty="0" err="1" smtClean="0">
                <a:latin typeface="+mn-lt"/>
              </a:rPr>
              <a:t>Chinczyna</a:t>
            </a:r>
            <a:r>
              <a:rPr lang="pl-PL" sz="2000" b="1" dirty="0" smtClean="0">
                <a:latin typeface="+mn-lt"/>
              </a:rPr>
              <a:t> pozwala wyznaczyć widmową gęstość mocy sygnałów losowych w dziedzinie probabilistycznej.</a:t>
            </a:r>
            <a:endParaRPr lang="pl-PL" sz="2000" dirty="0">
              <a:latin typeface="+mn-lt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96652" y="5751590"/>
            <a:ext cx="7911892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Konkluzja – funkcja autokorelacji i jej transformata Fouriera jest uniwersalnym narzędziem do badania widmowego rozkładu energii/mocy.</a:t>
            </a:r>
            <a:endParaRPr lang="pl-PL" sz="2000" dirty="0">
              <a:latin typeface="+mn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79512" y="188640"/>
            <a:ext cx="48245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03296" y="773415"/>
            <a:ext cx="36766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Powody stosowania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33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0" name="Symbol zastępczy numeru slajdu 2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131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422140"/>
              </p:ext>
            </p:extLst>
          </p:nvPr>
        </p:nvGraphicFramePr>
        <p:xfrm>
          <a:off x="239540" y="2465088"/>
          <a:ext cx="3545391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436" name="Equation" r:id="rId4" imgW="1650960" imgH="685800" progId="Equation.3">
                  <p:embed/>
                </p:oleObj>
              </mc:Choice>
              <mc:Fallback>
                <p:oleObj name="Equation" r:id="rId4" imgW="1650960" imgH="685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540" y="2465088"/>
                        <a:ext cx="3545391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" name="Prostokąt 132"/>
          <p:cNvSpPr/>
          <p:nvPr/>
        </p:nvSpPr>
        <p:spPr>
          <a:xfrm>
            <a:off x="170257" y="1326082"/>
            <a:ext cx="42959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Błąd aproksymacji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i="1" dirty="0" smtClean="0">
                <a:latin typeface="+mj-lt"/>
                <a:cs typeface="Arial" panose="020B0604020202020204" pitchFamily="34" charset="0"/>
              </a:rPr>
              <a:t>x</a:t>
            </a:r>
            <a:r>
              <a:rPr lang="pl-PL" sz="2200" b="1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pl-PL" sz="2200" b="1" i="1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pl-PL" sz="2200" b="1" dirty="0" smtClean="0">
                <a:latin typeface="+mj-lt"/>
                <a:cs typeface="Arial" panose="020B0604020202020204" pitchFamily="34" charset="0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przez </a:t>
            </a:r>
            <a:r>
              <a:rPr lang="el-GR" sz="2200" b="1" i="1" dirty="0" smtClean="0">
                <a:latin typeface="+mj-lt"/>
                <a:cs typeface="Arial" panose="020B0604020202020204" pitchFamily="34" charset="0"/>
              </a:rPr>
              <a:t>ρ</a:t>
            </a:r>
            <a:r>
              <a:rPr lang="pl-PL" sz="2200" b="1" i="1" dirty="0" smtClean="0">
                <a:latin typeface="+mj-lt"/>
                <a:cs typeface="Arial" panose="020B0604020202020204" pitchFamily="34" charset="0"/>
              </a:rPr>
              <a:t>v</a:t>
            </a:r>
            <a:r>
              <a:rPr lang="pl-PL" sz="2200" b="1" dirty="0" smtClean="0">
                <a:latin typeface="+mj-lt"/>
                <a:cs typeface="Arial" panose="020B0604020202020204" pitchFamily="34" charset="0"/>
              </a:rPr>
              <a:t>(</a:t>
            </a:r>
            <a:r>
              <a:rPr lang="pl-PL" sz="2200" b="1" i="1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pl-PL" sz="2200" b="1" dirty="0" smtClean="0">
                <a:latin typeface="+mj-lt"/>
                <a:cs typeface="Arial" panose="020B0604020202020204" pitchFamily="34" charset="0"/>
              </a:rPr>
              <a:t>)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miara podobieństwa sygnałów </a:t>
            </a:r>
            <a:r>
              <a:rPr lang="pl-PL" sz="2200" b="1" i="1" dirty="0">
                <a:cs typeface="Arial" panose="020B0604020202020204" pitchFamily="34" charset="0"/>
              </a:rPr>
              <a:t>x</a:t>
            </a:r>
            <a:r>
              <a:rPr lang="pl-PL" sz="2200" b="1" dirty="0">
                <a:cs typeface="Arial" panose="020B0604020202020204" pitchFamily="34" charset="0"/>
              </a:rPr>
              <a:t>(</a:t>
            </a:r>
            <a:r>
              <a:rPr lang="pl-PL" sz="2200" b="1" i="1" dirty="0">
                <a:cs typeface="Arial" panose="020B0604020202020204" pitchFamily="34" charset="0"/>
              </a:rPr>
              <a:t>t</a:t>
            </a:r>
            <a:r>
              <a:rPr lang="pl-PL" sz="2200" b="1" dirty="0">
                <a:cs typeface="Arial" panose="020B0604020202020204" pitchFamily="34" charset="0"/>
              </a:rPr>
              <a:t>)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b="1" i="1" dirty="0" smtClean="0">
                <a:cs typeface="Arial" panose="020B0604020202020204" pitchFamily="34" charset="0"/>
              </a:rPr>
              <a:t>v</a:t>
            </a:r>
            <a:r>
              <a:rPr lang="pl-PL" sz="2200" b="1" dirty="0" smtClean="0">
                <a:cs typeface="Arial" panose="020B0604020202020204" pitchFamily="34" charset="0"/>
              </a:rPr>
              <a:t>(</a:t>
            </a:r>
            <a:r>
              <a:rPr lang="pl-PL" sz="2200" b="1" i="1" dirty="0" smtClean="0">
                <a:cs typeface="Arial" panose="020B0604020202020204" pitchFamily="34" charset="0"/>
              </a:rPr>
              <a:t>t</a:t>
            </a:r>
            <a:r>
              <a:rPr lang="pl-PL" sz="2200" b="1" dirty="0">
                <a:cs typeface="Arial" panose="020B0604020202020204" pitchFamily="34" charset="0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5" name="Grupa 134"/>
          <p:cNvGrpSpPr/>
          <p:nvPr/>
        </p:nvGrpSpPr>
        <p:grpSpPr>
          <a:xfrm>
            <a:off x="5364088" y="356753"/>
            <a:ext cx="3772729" cy="3276664"/>
            <a:chOff x="4788024" y="1090695"/>
            <a:chExt cx="4129305" cy="3586355"/>
          </a:xfrm>
        </p:grpSpPr>
        <p:sp>
          <p:nvSpPr>
            <p:cNvPr id="136" name="Rectangle 3"/>
            <p:cNvSpPr>
              <a:spLocks noChangeArrowheads="1"/>
            </p:cNvSpPr>
            <p:nvPr/>
          </p:nvSpPr>
          <p:spPr bwMode="auto">
            <a:xfrm>
              <a:off x="4788024" y="1484784"/>
              <a:ext cx="4129305" cy="30997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7" name="Rectangle 4"/>
            <p:cNvSpPr>
              <a:spLocks noChangeArrowheads="1"/>
            </p:cNvSpPr>
            <p:nvPr/>
          </p:nvSpPr>
          <p:spPr bwMode="auto">
            <a:xfrm>
              <a:off x="5249582" y="1889260"/>
              <a:ext cx="3194304" cy="26294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8" name="Rectangle 5"/>
            <p:cNvSpPr>
              <a:spLocks noChangeArrowheads="1"/>
            </p:cNvSpPr>
            <p:nvPr/>
          </p:nvSpPr>
          <p:spPr bwMode="auto">
            <a:xfrm>
              <a:off x="5322471" y="1717690"/>
              <a:ext cx="3198805" cy="2522589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9" name="Line 6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Freeform 7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1" name="Line 8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5324721" y="4238029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3" name="Line 10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4" name="Line 11"/>
            <p:cNvSpPr>
              <a:spLocks noChangeShapeType="1"/>
            </p:cNvSpPr>
            <p:nvPr/>
          </p:nvSpPr>
          <p:spPr bwMode="auto">
            <a:xfrm flipV="1">
              <a:off x="5321346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5" name="Line 12"/>
            <p:cNvSpPr>
              <a:spLocks noChangeShapeType="1"/>
            </p:cNvSpPr>
            <p:nvPr/>
          </p:nvSpPr>
          <p:spPr bwMode="auto">
            <a:xfrm>
              <a:off x="5324721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6" name="Rectangle 13"/>
            <p:cNvSpPr>
              <a:spLocks noChangeArrowheads="1"/>
            </p:cNvSpPr>
            <p:nvPr/>
          </p:nvSpPr>
          <p:spPr bwMode="auto">
            <a:xfrm>
              <a:off x="5214456" y="4260532"/>
              <a:ext cx="20252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47" name="Line 14"/>
            <p:cNvSpPr>
              <a:spLocks noChangeShapeType="1"/>
            </p:cNvSpPr>
            <p:nvPr/>
          </p:nvSpPr>
          <p:spPr bwMode="auto">
            <a:xfrm flipV="1">
              <a:off x="691906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8" name="Line 15"/>
            <p:cNvSpPr>
              <a:spLocks noChangeShapeType="1"/>
            </p:cNvSpPr>
            <p:nvPr/>
          </p:nvSpPr>
          <p:spPr bwMode="auto">
            <a:xfrm>
              <a:off x="6922436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9" name="Rectangle 16"/>
            <p:cNvSpPr>
              <a:spLocks noChangeArrowheads="1"/>
            </p:cNvSpPr>
            <p:nvPr/>
          </p:nvSpPr>
          <p:spPr bwMode="auto">
            <a:xfrm>
              <a:off x="6893182" y="426053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0" name="Line 17"/>
            <p:cNvSpPr>
              <a:spLocks noChangeShapeType="1"/>
            </p:cNvSpPr>
            <p:nvPr/>
          </p:nvSpPr>
          <p:spPr bwMode="auto">
            <a:xfrm flipV="1">
              <a:off x="851565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1" name="Line 18"/>
            <p:cNvSpPr>
              <a:spLocks noChangeShapeType="1"/>
            </p:cNvSpPr>
            <p:nvPr/>
          </p:nvSpPr>
          <p:spPr bwMode="auto">
            <a:xfrm>
              <a:off x="8519025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2" name="Rectangle 19"/>
            <p:cNvSpPr>
              <a:spLocks noChangeArrowheads="1"/>
            </p:cNvSpPr>
            <p:nvPr/>
          </p:nvSpPr>
          <p:spPr bwMode="auto">
            <a:xfrm>
              <a:off x="8438015" y="4260532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3" name="Line 20"/>
            <p:cNvSpPr>
              <a:spLocks noChangeShapeType="1"/>
            </p:cNvSpPr>
            <p:nvPr/>
          </p:nvSpPr>
          <p:spPr bwMode="auto">
            <a:xfrm>
              <a:off x="5324721" y="4238029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4" name="Line 21"/>
            <p:cNvSpPr>
              <a:spLocks noChangeShapeType="1"/>
            </p:cNvSpPr>
            <p:nvPr/>
          </p:nvSpPr>
          <p:spPr bwMode="auto">
            <a:xfrm flipH="1">
              <a:off x="8483021" y="4238029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5" name="Rectangle 22"/>
            <p:cNvSpPr>
              <a:spLocks noChangeArrowheads="1"/>
            </p:cNvSpPr>
            <p:nvPr/>
          </p:nvSpPr>
          <p:spPr bwMode="auto">
            <a:xfrm>
              <a:off x="5099686" y="422337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6" name="Line 23"/>
            <p:cNvSpPr>
              <a:spLocks noChangeShapeType="1"/>
            </p:cNvSpPr>
            <p:nvPr/>
          </p:nvSpPr>
          <p:spPr bwMode="auto">
            <a:xfrm>
              <a:off x="5324721" y="3876856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7" name="Line 24"/>
            <p:cNvSpPr>
              <a:spLocks noChangeShapeType="1"/>
            </p:cNvSpPr>
            <p:nvPr/>
          </p:nvSpPr>
          <p:spPr bwMode="auto">
            <a:xfrm flipH="1">
              <a:off x="8483021" y="3876856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8" name="Rectangle 25"/>
            <p:cNvSpPr>
              <a:spLocks noChangeArrowheads="1"/>
            </p:cNvSpPr>
            <p:nvPr/>
          </p:nvSpPr>
          <p:spPr bwMode="auto">
            <a:xfrm>
              <a:off x="5004048" y="386332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9" name="Line 26"/>
            <p:cNvSpPr>
              <a:spLocks noChangeShapeType="1"/>
            </p:cNvSpPr>
            <p:nvPr/>
          </p:nvSpPr>
          <p:spPr bwMode="auto">
            <a:xfrm>
              <a:off x="5324721" y="3516807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0" name="Line 27"/>
            <p:cNvSpPr>
              <a:spLocks noChangeShapeType="1"/>
            </p:cNvSpPr>
            <p:nvPr/>
          </p:nvSpPr>
          <p:spPr bwMode="auto">
            <a:xfrm flipH="1">
              <a:off x="8483021" y="3516807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1" name="Rectangle 28"/>
            <p:cNvSpPr>
              <a:spLocks noChangeArrowheads="1"/>
            </p:cNvSpPr>
            <p:nvPr/>
          </p:nvSpPr>
          <p:spPr bwMode="auto">
            <a:xfrm>
              <a:off x="5004048" y="3502150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2" name="Line 29"/>
            <p:cNvSpPr>
              <a:spLocks noChangeShapeType="1"/>
            </p:cNvSpPr>
            <p:nvPr/>
          </p:nvSpPr>
          <p:spPr bwMode="auto">
            <a:xfrm>
              <a:off x="5324721" y="3155634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" name="Line 30"/>
            <p:cNvSpPr>
              <a:spLocks noChangeShapeType="1"/>
            </p:cNvSpPr>
            <p:nvPr/>
          </p:nvSpPr>
          <p:spPr bwMode="auto">
            <a:xfrm flipH="1">
              <a:off x="8483021" y="3155634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4" name="Rectangle 31"/>
            <p:cNvSpPr>
              <a:spLocks noChangeArrowheads="1"/>
            </p:cNvSpPr>
            <p:nvPr/>
          </p:nvSpPr>
          <p:spPr bwMode="auto">
            <a:xfrm>
              <a:off x="5004048" y="3140977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5" name="Line 32"/>
            <p:cNvSpPr>
              <a:spLocks noChangeShapeType="1"/>
            </p:cNvSpPr>
            <p:nvPr/>
          </p:nvSpPr>
          <p:spPr bwMode="auto">
            <a:xfrm>
              <a:off x="5324721" y="2795585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6" name="Line 33"/>
            <p:cNvSpPr>
              <a:spLocks noChangeShapeType="1"/>
            </p:cNvSpPr>
            <p:nvPr/>
          </p:nvSpPr>
          <p:spPr bwMode="auto">
            <a:xfrm flipH="1">
              <a:off x="8483021" y="2795585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7" name="Rectangle 34"/>
            <p:cNvSpPr>
              <a:spLocks noChangeArrowheads="1"/>
            </p:cNvSpPr>
            <p:nvPr/>
          </p:nvSpPr>
          <p:spPr bwMode="auto">
            <a:xfrm>
              <a:off x="5004048" y="2780928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8" name="Line 35"/>
            <p:cNvSpPr>
              <a:spLocks noChangeShapeType="1"/>
            </p:cNvSpPr>
            <p:nvPr/>
          </p:nvSpPr>
          <p:spPr bwMode="auto">
            <a:xfrm>
              <a:off x="5324721" y="2434412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36"/>
            <p:cNvSpPr>
              <a:spLocks noChangeShapeType="1"/>
            </p:cNvSpPr>
            <p:nvPr/>
          </p:nvSpPr>
          <p:spPr bwMode="auto">
            <a:xfrm flipH="1">
              <a:off x="8483021" y="2434412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Rectangle 37"/>
            <p:cNvSpPr>
              <a:spLocks noChangeArrowheads="1"/>
            </p:cNvSpPr>
            <p:nvPr/>
          </p:nvSpPr>
          <p:spPr bwMode="auto">
            <a:xfrm>
              <a:off x="5099686" y="2419755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324721" y="2073238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2" name="Line 39"/>
            <p:cNvSpPr>
              <a:spLocks noChangeShapeType="1"/>
            </p:cNvSpPr>
            <p:nvPr/>
          </p:nvSpPr>
          <p:spPr bwMode="auto">
            <a:xfrm flipH="1">
              <a:off x="8483021" y="2073238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3" name="Rectangle 40"/>
            <p:cNvSpPr>
              <a:spLocks noChangeArrowheads="1"/>
            </p:cNvSpPr>
            <p:nvPr/>
          </p:nvSpPr>
          <p:spPr bwMode="auto">
            <a:xfrm>
              <a:off x="5004048" y="2059706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4" name="Line 41"/>
            <p:cNvSpPr>
              <a:spLocks noChangeShapeType="1"/>
            </p:cNvSpPr>
            <p:nvPr/>
          </p:nvSpPr>
          <p:spPr bwMode="auto">
            <a:xfrm>
              <a:off x="5324721" y="1719941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5" name="Line 42"/>
            <p:cNvSpPr>
              <a:spLocks noChangeShapeType="1"/>
            </p:cNvSpPr>
            <p:nvPr/>
          </p:nvSpPr>
          <p:spPr bwMode="auto">
            <a:xfrm flipH="1">
              <a:off x="8483021" y="1719941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6" name="Rectangle 43"/>
            <p:cNvSpPr>
              <a:spLocks noChangeArrowheads="1"/>
            </p:cNvSpPr>
            <p:nvPr/>
          </p:nvSpPr>
          <p:spPr bwMode="auto">
            <a:xfrm>
              <a:off x="5004048" y="170528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pitchFamily="34" charset="0"/>
                </a:rPr>
                <a:t>1.4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7" name="Line 44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8" name="Freeform 45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9" name="Line 46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0" name="Freeform 47"/>
            <p:cNvSpPr>
              <a:spLocks/>
            </p:cNvSpPr>
            <p:nvPr/>
          </p:nvSpPr>
          <p:spPr bwMode="auto">
            <a:xfrm>
              <a:off x="5324721" y="2434412"/>
              <a:ext cx="936126" cy="11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2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1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9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8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6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5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2" y="0"/>
                </a:cxn>
                <a:cxn ang="0">
                  <a:pos x="661" y="0"/>
                </a:cxn>
                <a:cxn ang="0">
                  <a:pos x="681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40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9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1" name="Freeform 48"/>
            <p:cNvSpPr>
              <a:spLocks/>
            </p:cNvSpPr>
            <p:nvPr/>
          </p:nvSpPr>
          <p:spPr bwMode="auto">
            <a:xfrm>
              <a:off x="6259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2" name="Freeform 49"/>
            <p:cNvSpPr>
              <a:spLocks/>
            </p:cNvSpPr>
            <p:nvPr/>
          </p:nvSpPr>
          <p:spPr bwMode="auto">
            <a:xfrm>
              <a:off x="7194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2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0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09" y="0"/>
                </a:cxn>
                <a:cxn ang="0">
                  <a:pos x="229" y="0"/>
                </a:cxn>
                <a:cxn ang="0">
                  <a:pos x="248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7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6" y="0"/>
                </a:cxn>
                <a:cxn ang="0">
                  <a:pos x="386" y="0"/>
                </a:cxn>
                <a:cxn ang="0">
                  <a:pos x="405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4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3" y="0"/>
                </a:cxn>
                <a:cxn ang="0">
                  <a:pos x="543" y="0"/>
                </a:cxn>
                <a:cxn ang="0">
                  <a:pos x="562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1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19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8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3" name="Freeform 50"/>
            <p:cNvSpPr>
              <a:spLocks/>
            </p:cNvSpPr>
            <p:nvPr/>
          </p:nvSpPr>
          <p:spPr bwMode="auto">
            <a:xfrm>
              <a:off x="8129723" y="2434412"/>
              <a:ext cx="390427" cy="1804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52" y="0"/>
                </a:cxn>
                <a:cxn ang="0">
                  <a:pos x="59" y="0"/>
                </a:cxn>
                <a:cxn ang="0">
                  <a:pos x="65" y="0"/>
                </a:cxn>
                <a:cxn ang="0">
                  <a:pos x="72" y="0"/>
                </a:cxn>
                <a:cxn ang="0">
                  <a:pos x="78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8" y="0"/>
                </a:cxn>
                <a:cxn ang="0">
                  <a:pos x="104" y="0"/>
                </a:cxn>
                <a:cxn ang="0">
                  <a:pos x="111" y="0"/>
                </a:cxn>
                <a:cxn ang="0">
                  <a:pos x="117" y="0"/>
                </a:cxn>
                <a:cxn ang="0">
                  <a:pos x="124" y="0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4" y="0"/>
                </a:cxn>
                <a:cxn ang="0">
                  <a:pos x="150" y="0"/>
                </a:cxn>
                <a:cxn ang="0">
                  <a:pos x="157" y="0"/>
                </a:cxn>
                <a:cxn ang="0">
                  <a:pos x="163" y="0"/>
                </a:cxn>
                <a:cxn ang="0">
                  <a:pos x="170" y="0"/>
                </a:cxn>
                <a:cxn ang="0">
                  <a:pos x="176" y="0"/>
                </a:cxn>
                <a:cxn ang="0">
                  <a:pos x="183" y="0"/>
                </a:cxn>
                <a:cxn ang="0">
                  <a:pos x="189" y="0"/>
                </a:cxn>
                <a:cxn ang="0">
                  <a:pos x="196" y="0"/>
                </a:cxn>
                <a:cxn ang="0">
                  <a:pos x="202" y="0"/>
                </a:cxn>
                <a:cxn ang="0">
                  <a:pos x="209" y="0"/>
                </a:cxn>
                <a:cxn ang="0">
                  <a:pos x="216" y="0"/>
                </a:cxn>
                <a:cxn ang="0">
                  <a:pos x="222" y="0"/>
                </a:cxn>
                <a:cxn ang="0">
                  <a:pos x="229" y="0"/>
                </a:cxn>
                <a:cxn ang="0">
                  <a:pos x="235" y="0"/>
                </a:cxn>
                <a:cxn ang="0">
                  <a:pos x="242" y="0"/>
                </a:cxn>
                <a:cxn ang="0">
                  <a:pos x="248" y="0"/>
                </a:cxn>
                <a:cxn ang="0">
                  <a:pos x="255" y="0"/>
                </a:cxn>
                <a:cxn ang="0">
                  <a:pos x="261" y="0"/>
                </a:cxn>
                <a:cxn ang="0">
                  <a:pos x="268" y="0"/>
                </a:cxn>
                <a:cxn ang="0">
                  <a:pos x="274" y="0"/>
                </a:cxn>
                <a:cxn ang="0">
                  <a:pos x="281" y="0"/>
                </a:cxn>
                <a:cxn ang="0">
                  <a:pos x="287" y="0"/>
                </a:cxn>
                <a:cxn ang="0">
                  <a:pos x="294" y="0"/>
                </a:cxn>
                <a:cxn ang="0">
                  <a:pos x="301" y="0"/>
                </a:cxn>
                <a:cxn ang="0">
                  <a:pos x="307" y="0"/>
                </a:cxn>
                <a:cxn ang="0">
                  <a:pos x="314" y="0"/>
                </a:cxn>
                <a:cxn ang="0">
                  <a:pos x="320" y="0"/>
                </a:cxn>
                <a:cxn ang="0">
                  <a:pos x="327" y="0"/>
                </a:cxn>
                <a:cxn ang="0">
                  <a:pos x="333" y="0"/>
                </a:cxn>
                <a:cxn ang="0">
                  <a:pos x="340" y="0"/>
                </a:cxn>
                <a:cxn ang="0">
                  <a:pos x="346" y="1603"/>
                </a:cxn>
              </a:cxnLst>
              <a:rect l="0" t="0" r="r" b="b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184" name="Grupa 183"/>
            <p:cNvGrpSpPr/>
            <p:nvPr/>
          </p:nvGrpSpPr>
          <p:grpSpPr>
            <a:xfrm>
              <a:off x="5361850" y="2029689"/>
              <a:ext cx="3195429" cy="2210028"/>
              <a:chOff x="5324721" y="1941595"/>
              <a:chExt cx="3195429" cy="2297560"/>
            </a:xfrm>
          </p:grpSpPr>
          <p:sp>
            <p:nvSpPr>
              <p:cNvPr id="196" name="Freeform 51"/>
              <p:cNvSpPr>
                <a:spLocks/>
              </p:cNvSpPr>
              <p:nvPr/>
            </p:nvSpPr>
            <p:spPr bwMode="auto">
              <a:xfrm>
                <a:off x="5324721" y="31635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7" name="Freeform 52"/>
              <p:cNvSpPr>
                <a:spLocks/>
              </p:cNvSpPr>
              <p:nvPr/>
            </p:nvSpPr>
            <p:spPr bwMode="auto">
              <a:xfrm>
                <a:off x="5818663" y="20889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8" name="Freeform 53"/>
              <p:cNvSpPr>
                <a:spLocks/>
              </p:cNvSpPr>
              <p:nvPr/>
            </p:nvSpPr>
            <p:spPr bwMode="auto">
              <a:xfrm>
                <a:off x="6554511" y="19415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9" name="Freeform 54"/>
              <p:cNvSpPr>
                <a:spLocks/>
              </p:cNvSpPr>
              <p:nvPr/>
            </p:nvSpPr>
            <p:spPr bwMode="auto">
              <a:xfrm>
                <a:off x="7496263" y="23016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0" name="Freeform 55"/>
              <p:cNvSpPr>
                <a:spLocks/>
              </p:cNvSpPr>
              <p:nvPr/>
            </p:nvSpPr>
            <p:spPr bwMode="auto">
              <a:xfrm>
                <a:off x="8129723" y="33919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85" name="Rectangle 56"/>
            <p:cNvSpPr>
              <a:spLocks noChangeArrowheads="1"/>
            </p:cNvSpPr>
            <p:nvPr/>
          </p:nvSpPr>
          <p:spPr bwMode="auto">
            <a:xfrm>
              <a:off x="5384354" y="1543292"/>
              <a:ext cx="0" cy="258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186" name="Rectangle 57"/>
            <p:cNvSpPr>
              <a:spLocks noChangeArrowheads="1"/>
            </p:cNvSpPr>
            <p:nvPr/>
          </p:nvSpPr>
          <p:spPr bwMode="auto">
            <a:xfrm>
              <a:off x="6745787" y="4400051"/>
              <a:ext cx="53219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800" dirty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1800" i="1" dirty="0">
                  <a:solidFill>
                    <a:srgbClr val="000000"/>
                  </a:solidFill>
                  <a:latin typeface="+mj-lt"/>
                </a:rPr>
                <a:t>t</a:t>
              </a:r>
            </a:p>
          </p:txBody>
        </p:sp>
        <p:graphicFrame>
          <p:nvGraphicFramePr>
            <p:cNvPr id="187" name="Obiekt 1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9570829"/>
                </p:ext>
              </p:extLst>
            </p:nvPr>
          </p:nvGraphicFramePr>
          <p:xfrm>
            <a:off x="5892043" y="3042809"/>
            <a:ext cx="1945829" cy="786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437" name="Equation" r:id="rId6" imgW="1193760" imgH="482400" progId="Equation.3">
                    <p:embed/>
                  </p:oleObj>
                </mc:Choice>
                <mc:Fallback>
                  <p:oleObj name="Equation" r:id="rId6" imgW="1193760" imgH="482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892043" y="3042809"/>
                          <a:ext cx="1945829" cy="7863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88" name="Grupa 187"/>
            <p:cNvGrpSpPr/>
            <p:nvPr/>
          </p:nvGrpSpPr>
          <p:grpSpPr>
            <a:xfrm>
              <a:off x="5335911" y="1565487"/>
              <a:ext cx="3195429" cy="2640471"/>
              <a:chOff x="5477121" y="2093995"/>
              <a:chExt cx="3195429" cy="2297560"/>
            </a:xfrm>
          </p:grpSpPr>
          <p:sp>
            <p:nvSpPr>
              <p:cNvPr id="191" name="Freeform 51"/>
              <p:cNvSpPr>
                <a:spLocks/>
              </p:cNvSpPr>
              <p:nvPr/>
            </p:nvSpPr>
            <p:spPr bwMode="auto">
              <a:xfrm>
                <a:off x="5477121" y="33159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2" name="Freeform 52"/>
              <p:cNvSpPr>
                <a:spLocks/>
              </p:cNvSpPr>
              <p:nvPr/>
            </p:nvSpPr>
            <p:spPr bwMode="auto">
              <a:xfrm>
                <a:off x="5971063" y="22413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3" name="Freeform 53"/>
              <p:cNvSpPr>
                <a:spLocks/>
              </p:cNvSpPr>
              <p:nvPr/>
            </p:nvSpPr>
            <p:spPr bwMode="auto">
              <a:xfrm>
                <a:off x="6706911" y="20939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" name="Freeform 54"/>
              <p:cNvSpPr>
                <a:spLocks/>
              </p:cNvSpPr>
              <p:nvPr/>
            </p:nvSpPr>
            <p:spPr bwMode="auto">
              <a:xfrm>
                <a:off x="7648663" y="24540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5" name="Freeform 55"/>
              <p:cNvSpPr>
                <a:spLocks/>
              </p:cNvSpPr>
              <p:nvPr/>
            </p:nvSpPr>
            <p:spPr bwMode="auto">
              <a:xfrm>
                <a:off x="8282123" y="35443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89" name="Obiekt 1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7468634"/>
                </p:ext>
              </p:extLst>
            </p:nvPr>
          </p:nvGraphicFramePr>
          <p:xfrm>
            <a:off x="6108757" y="1090695"/>
            <a:ext cx="1571632" cy="3929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438" name="Equation" r:id="rId8" imgW="965160" imgH="241200" progId="Equation.3">
                    <p:embed/>
                  </p:oleObj>
                </mc:Choice>
                <mc:Fallback>
                  <p:oleObj name="Equation" r:id="rId8" imgW="96516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108757" y="1090695"/>
                          <a:ext cx="1571632" cy="39290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0" name="pole tekstowe 189"/>
            <p:cNvSpPr txBox="1"/>
            <p:nvPr/>
          </p:nvSpPr>
          <p:spPr>
            <a:xfrm>
              <a:off x="8005764" y="2200350"/>
              <a:ext cx="6110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i="1" dirty="0"/>
                <a:t>x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 smtClean="0"/>
                <a:t>)</a:t>
              </a:r>
              <a:endParaRPr lang="pl-PL" i="1" dirty="0"/>
            </a:p>
          </p:txBody>
        </p:sp>
      </p:grpSp>
      <p:sp>
        <p:nvSpPr>
          <p:cNvPr id="75" name="Prostokąt 74"/>
          <p:cNvSpPr/>
          <p:nvPr/>
        </p:nvSpPr>
        <p:spPr>
          <a:xfrm>
            <a:off x="179512" y="188640"/>
            <a:ext cx="534619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Korelacja = podobieństwo</a:t>
            </a:r>
            <a:endParaRPr lang="pl-PL" sz="3200" dirty="0">
              <a:latin typeface="+mn-lt"/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92854" y="793370"/>
            <a:ext cx="58773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Miara podobieństwa sygnałów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239540" y="4085858"/>
            <a:ext cx="8897277" cy="2618055"/>
            <a:chOff x="239540" y="4085858"/>
            <a:chExt cx="8897277" cy="2618055"/>
          </a:xfrm>
        </p:grpSpPr>
        <p:graphicFrame>
          <p:nvGraphicFramePr>
            <p:cNvPr id="132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00745428"/>
                </p:ext>
              </p:extLst>
            </p:nvPr>
          </p:nvGraphicFramePr>
          <p:xfrm>
            <a:off x="246301" y="4085858"/>
            <a:ext cx="3484002" cy="710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439" name="Równanie" r:id="rId10" imgW="1600200" imgH="355320" progId="Equation.3">
                    <p:embed/>
                  </p:oleObj>
                </mc:Choice>
                <mc:Fallback>
                  <p:oleObj name="Równanie" r:id="rId10" imgW="1600200" imgH="3553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301" y="4085858"/>
                          <a:ext cx="3484002" cy="7106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1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24807843"/>
                </p:ext>
              </p:extLst>
            </p:nvPr>
          </p:nvGraphicFramePr>
          <p:xfrm>
            <a:off x="239540" y="5027753"/>
            <a:ext cx="3476256" cy="1676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440" name="Równanie" r:id="rId12" imgW="2298600" imgH="838080" progId="Equation.3">
                    <p:embed/>
                  </p:oleObj>
                </mc:Choice>
                <mc:Fallback>
                  <p:oleObj name="Równanie" r:id="rId12" imgW="2298600" imgH="8380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540" y="5027753"/>
                          <a:ext cx="3476256" cy="167616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" name="Prostokąt 76"/>
            <p:cNvSpPr/>
            <p:nvPr/>
          </p:nvSpPr>
          <p:spPr>
            <a:xfrm>
              <a:off x="3923928" y="4432106"/>
              <a:ext cx="5212889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Współczynnik korelacji </a:t>
              </a:r>
              <a:r>
                <a:rPr lang="el-GR" sz="2200" b="1" i="1" dirty="0" smtClean="0">
                  <a:cs typeface="Arial" panose="020B0604020202020204" pitchFamily="34" charset="0"/>
                </a:rPr>
                <a:t>ρ</a:t>
              </a:r>
              <a:r>
                <a:rPr lang="pl-PL" sz="2200" b="1" i="1" dirty="0" smtClean="0">
                  <a:cs typeface="Arial" panose="020B0604020202020204" pitchFamily="34" charset="0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informuje</a:t>
              </a:r>
              <a:b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na ile trzeba „przeskalować” sygnał </a:t>
              </a:r>
              <a:r>
                <a:rPr lang="pl-PL" sz="2200" b="1" i="1" dirty="0">
                  <a:cs typeface="Arial" panose="020B0604020202020204" pitchFamily="34" charset="0"/>
                </a:rPr>
                <a:t>v</a:t>
              </a:r>
              <a:r>
                <a:rPr lang="pl-PL" sz="2200" b="1" dirty="0">
                  <a:cs typeface="Arial" panose="020B0604020202020204" pitchFamily="34" charset="0"/>
                </a:rPr>
                <a:t>(</a:t>
              </a:r>
              <a:r>
                <a:rPr lang="pl-PL" sz="2200" b="1" i="1" dirty="0">
                  <a:cs typeface="Arial" panose="020B0604020202020204" pitchFamily="34" charset="0"/>
                </a:rPr>
                <a:t>t</a:t>
              </a:r>
              <a:r>
                <a:rPr lang="pl-PL" sz="2200" b="1" dirty="0" smtClean="0">
                  <a:cs typeface="Arial" panose="020B0604020202020204" pitchFamily="34" charset="0"/>
                </a:rPr>
                <a:t>),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pl-PL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pl-PL" sz="20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aby otrzymać sygnał </a:t>
              </a:r>
              <a:r>
                <a:rPr lang="el-GR" sz="2200" b="1" i="1" dirty="0">
                  <a:cs typeface="Arial" panose="020B0604020202020204" pitchFamily="34" charset="0"/>
                </a:rPr>
                <a:t>ρ</a:t>
              </a:r>
              <a:r>
                <a:rPr lang="pl-PL" sz="2200" b="1" i="1" dirty="0">
                  <a:cs typeface="Arial" panose="020B0604020202020204" pitchFamily="34" charset="0"/>
                </a:rPr>
                <a:t>v</a:t>
              </a:r>
              <a:r>
                <a:rPr lang="pl-PL" sz="2200" b="1" dirty="0">
                  <a:cs typeface="Arial" panose="020B0604020202020204" pitchFamily="34" charset="0"/>
                </a:rPr>
                <a:t>(</a:t>
              </a:r>
              <a:r>
                <a:rPr lang="pl-PL" sz="2200" b="1" i="1" dirty="0">
                  <a:cs typeface="Arial" panose="020B0604020202020204" pitchFamily="34" charset="0"/>
                </a:rPr>
                <a:t>t</a:t>
              </a:r>
              <a:r>
                <a:rPr lang="pl-PL" sz="2200" b="1" dirty="0">
                  <a:cs typeface="Arial" panose="020B0604020202020204" pitchFamily="34" charset="0"/>
                </a:rPr>
                <a:t>)</a:t>
              </a:r>
              <a:r>
                <a:rPr lang="pl-PL" sz="2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najbardziej podobny do oryginału</a:t>
              </a:r>
              <a:r>
                <a:rPr lang="el-GR" sz="2000" b="1" i="1" dirty="0">
                  <a:cs typeface="Arial" panose="020B0604020202020204" pitchFamily="34" charset="0"/>
                </a:rPr>
                <a:t> </a:t>
              </a:r>
              <a:r>
                <a:rPr lang="pl-PL" sz="2200" b="1" i="1" dirty="0">
                  <a:cs typeface="Arial" panose="020B0604020202020204" pitchFamily="34" charset="0"/>
                </a:rPr>
                <a:t>x</a:t>
              </a:r>
              <a:r>
                <a:rPr lang="pl-PL" sz="2200" b="1" dirty="0" smtClean="0">
                  <a:cs typeface="Arial" panose="020B0604020202020204" pitchFamily="34" charset="0"/>
                </a:rPr>
                <a:t>(</a:t>
              </a:r>
              <a:r>
                <a:rPr lang="pl-PL" sz="2200" b="1" i="1" dirty="0" smtClean="0">
                  <a:cs typeface="Arial" panose="020B0604020202020204" pitchFamily="34" charset="0"/>
                </a:rPr>
                <a:t>t</a:t>
              </a:r>
              <a:r>
                <a:rPr lang="pl-PL" sz="2200" b="1" dirty="0" smtClean="0">
                  <a:cs typeface="Arial" panose="020B0604020202020204" pitchFamily="34" charset="0"/>
                </a:rPr>
                <a:t>) (</a:t>
              </a:r>
              <a:r>
                <a:rPr lang="pl-PL" sz="2000" b="1" dirty="0" smtClean="0">
                  <a:latin typeface="+mn-lt"/>
                  <a:cs typeface="Arial" panose="020B0604020202020204" pitchFamily="34" charset="0"/>
                </a:rPr>
                <a:t>zapewniający minimum błędu </a:t>
              </a:r>
              <a:r>
                <a:rPr lang="pl-PL" sz="2200" b="1" i="1" dirty="0">
                  <a:cs typeface="Arial" panose="020B0604020202020204" pitchFamily="34" charset="0"/>
                </a:rPr>
                <a:t>e</a:t>
              </a:r>
              <a:r>
                <a:rPr lang="pl-PL" sz="2200" b="1" dirty="0" smtClean="0">
                  <a:cs typeface="Arial" panose="020B0604020202020204" pitchFamily="34" charset="0"/>
                </a:rPr>
                <a:t>)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2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26" name="Prostokąt 25"/>
          <p:cNvSpPr/>
          <p:nvPr/>
        </p:nvSpPr>
        <p:spPr>
          <a:xfrm>
            <a:off x="179512" y="188640"/>
            <a:ext cx="532859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Korelacja = podobieństwo</a:t>
            </a:r>
            <a:endParaRPr lang="pl-PL" sz="3200" dirty="0">
              <a:latin typeface="+mn-lt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92854" y="793370"/>
            <a:ext cx="58773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Miara podobieństwa sygnałów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-17537" y="1427699"/>
            <a:ext cx="9188703" cy="2895352"/>
            <a:chOff x="-18403" y="1927999"/>
            <a:chExt cx="9188703" cy="2895352"/>
          </a:xfrm>
        </p:grpSpPr>
        <p:graphicFrame>
          <p:nvGraphicFramePr>
            <p:cNvPr id="19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52321958"/>
                </p:ext>
              </p:extLst>
            </p:nvPr>
          </p:nvGraphicFramePr>
          <p:xfrm>
            <a:off x="2547802" y="1927999"/>
            <a:ext cx="4032349" cy="712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529" name="Equation" r:id="rId4" imgW="2298600" imgH="406080" progId="Equation.3">
                    <p:embed/>
                  </p:oleObj>
                </mc:Choice>
                <mc:Fallback>
                  <p:oleObj name="Equation" r:id="rId4" imgW="2298600" imgH="4060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7802" y="1927999"/>
                          <a:ext cx="4032349" cy="712187"/>
                        </a:xfrm>
                        <a:prstGeom prst="rect">
                          <a:avLst/>
                        </a:prstGeom>
                        <a:noFill/>
                        <a:ln w="12700"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upa 26"/>
            <p:cNvGrpSpPr/>
            <p:nvPr/>
          </p:nvGrpSpPr>
          <p:grpSpPr>
            <a:xfrm>
              <a:off x="6741429" y="3086957"/>
              <a:ext cx="2428871" cy="1736394"/>
              <a:chOff x="6548776" y="2357221"/>
              <a:chExt cx="2428871" cy="1736394"/>
            </a:xfrm>
          </p:grpSpPr>
          <p:graphicFrame>
            <p:nvGraphicFramePr>
              <p:cNvPr id="28" name="Object 10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92571411"/>
                  </p:ext>
                </p:extLst>
              </p:nvPr>
            </p:nvGraphicFramePr>
            <p:xfrm>
              <a:off x="6558632" y="2760115"/>
              <a:ext cx="2378075" cy="1333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3530" name="Równanie" r:id="rId6" imgW="1358640" imgH="761760" progId="Equation.3">
                      <p:embed/>
                    </p:oleObj>
                  </mc:Choice>
                  <mc:Fallback>
                    <p:oleObj name="Równanie" r:id="rId6" imgW="1358640" imgH="7617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58632" y="2760115"/>
                            <a:ext cx="2378075" cy="13335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6548776" y="2357221"/>
                <a:ext cx="242887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Pełne podobieństwo</a:t>
                </a:r>
                <a:endParaRPr lang="pl-PL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Grupa 30"/>
            <p:cNvGrpSpPr/>
            <p:nvPr/>
          </p:nvGrpSpPr>
          <p:grpSpPr>
            <a:xfrm>
              <a:off x="-18403" y="3086957"/>
              <a:ext cx="2313454" cy="1736394"/>
              <a:chOff x="324375" y="2357221"/>
              <a:chExt cx="2313454" cy="1736394"/>
            </a:xfrm>
          </p:grpSpPr>
          <p:graphicFrame>
            <p:nvGraphicFramePr>
              <p:cNvPr id="32" name="Object 10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3292872"/>
                  </p:ext>
                </p:extLst>
              </p:nvPr>
            </p:nvGraphicFramePr>
            <p:xfrm>
              <a:off x="358740" y="2760115"/>
              <a:ext cx="2244725" cy="1333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3531" name="Równanie" r:id="rId8" imgW="1282680" imgH="761760" progId="Equation.3">
                      <p:embed/>
                    </p:oleObj>
                  </mc:Choice>
                  <mc:Fallback>
                    <p:oleObj name="Równanie" r:id="rId8" imgW="1282680" imgH="7617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8740" y="2760115"/>
                            <a:ext cx="2244725" cy="13335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" name="Text Box 4"/>
              <p:cNvSpPr txBox="1">
                <a:spLocks noChangeArrowheads="1"/>
              </p:cNvSpPr>
              <p:nvPr/>
            </p:nvSpPr>
            <p:spPr bwMode="auto">
              <a:xfrm>
                <a:off x="324375" y="2357221"/>
                <a:ext cx="2313454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800" b="1" dirty="0" smtClean="0">
                    <a:latin typeface="+mn-lt"/>
                  </a:rPr>
                  <a:t>Brak podobieństwa</a:t>
                </a:r>
                <a:endParaRPr lang="pl-PL" sz="1800" b="1" dirty="0">
                  <a:latin typeface="+mn-lt"/>
                </a:endParaRPr>
              </a:p>
            </p:txBody>
          </p:sp>
        </p:grpSp>
        <p:grpSp>
          <p:nvGrpSpPr>
            <p:cNvPr id="36" name="Grupa 35"/>
            <p:cNvGrpSpPr/>
            <p:nvPr/>
          </p:nvGrpSpPr>
          <p:grpSpPr>
            <a:xfrm>
              <a:off x="2946210" y="2636912"/>
              <a:ext cx="3110940" cy="2186438"/>
              <a:chOff x="2852856" y="1190251"/>
              <a:chExt cx="3110940" cy="2652809"/>
            </a:xfrm>
          </p:grpSpPr>
          <p:graphicFrame>
            <p:nvGraphicFramePr>
              <p:cNvPr id="37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0402938"/>
                  </p:ext>
                </p:extLst>
              </p:nvPr>
            </p:nvGraphicFramePr>
            <p:xfrm>
              <a:off x="2852856" y="2441187"/>
              <a:ext cx="3110940" cy="14018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3532" name="Równanie" r:id="rId10" imgW="1777680" imgH="660240" progId="Equation.3">
                      <p:embed/>
                    </p:oleObj>
                  </mc:Choice>
                  <mc:Fallback>
                    <p:oleObj name="Równanie" r:id="rId10" imgW="1777680" imgH="66024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52856" y="2441187"/>
                            <a:ext cx="3110940" cy="1401873"/>
                          </a:xfrm>
                          <a:prstGeom prst="rect">
                            <a:avLst/>
                          </a:prstGeom>
                          <a:noFill/>
                          <a:ln w="12700"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8" name="Łącznik prosty ze strzałką 37"/>
              <p:cNvCxnSpPr>
                <a:endCxn id="37" idx="0"/>
              </p:cNvCxnSpPr>
              <p:nvPr/>
            </p:nvCxnSpPr>
            <p:spPr bwMode="auto">
              <a:xfrm>
                <a:off x="4407082" y="1190251"/>
                <a:ext cx="1244" cy="1250936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9" name="Łącznik prosty ze strzałką 8"/>
            <p:cNvCxnSpPr/>
            <p:nvPr/>
          </p:nvCxnSpPr>
          <p:spPr bwMode="auto">
            <a:xfrm>
              <a:off x="6057150" y="4281118"/>
              <a:ext cx="69413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Łącznik prosty ze strzałką 10"/>
            <p:cNvCxnSpPr/>
            <p:nvPr/>
          </p:nvCxnSpPr>
          <p:spPr bwMode="auto">
            <a:xfrm flipH="1">
              <a:off x="2260687" y="4281118"/>
              <a:ext cx="685523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" name="Grupa 2"/>
          <p:cNvGrpSpPr/>
          <p:nvPr/>
        </p:nvGrpSpPr>
        <p:grpSpPr>
          <a:xfrm>
            <a:off x="0" y="4990262"/>
            <a:ext cx="9180718" cy="1508105"/>
            <a:chOff x="0" y="4990262"/>
            <a:chExt cx="9180718" cy="1508105"/>
          </a:xfrm>
        </p:grpSpPr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0" y="4990262"/>
              <a:ext cx="9180718" cy="1508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Współczynnik </a:t>
              </a:r>
              <a:r>
                <a:rPr lang="pl-PL" b="1" i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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 jest nazywany współczynnikiem korelacji (podobieństwa)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dwóch sygnałów </a:t>
              </a:r>
              <a:r>
                <a:rPr lang="pl-PL" b="1" i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x</a:t>
              </a:r>
              <a:r>
                <a:rPr lang="pl-PL" b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(</a:t>
              </a:r>
              <a:r>
                <a:rPr lang="pl-PL" b="1" i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t</a:t>
              </a:r>
              <a:r>
                <a:rPr lang="pl-PL" b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)</a:t>
              </a:r>
              <a:r>
                <a:rPr lang="pl-PL" sz="2000" b="1" dirty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 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oraz </a:t>
              </a:r>
              <a:r>
                <a:rPr lang="pl-PL" b="1" i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</a:t>
              </a:r>
              <a:r>
                <a:rPr lang="pl-PL" b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(</a:t>
              </a:r>
              <a:r>
                <a:rPr lang="pl-PL" b="1" i="1" dirty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t</a:t>
              </a:r>
              <a:r>
                <a:rPr lang="pl-PL" b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)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. Sygnały ortogonalne                  są nie-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podobne do siebie (</a:t>
              </a:r>
              <a:r>
                <a:rPr lang="pl-PL" sz="2200" b="1" i="1" dirty="0" smtClean="0">
                  <a:solidFill>
                    <a:srgbClr val="003399"/>
                  </a:solidFill>
                  <a:sym typeface="Symbol" pitchFamily="18" charset="2"/>
                </a:rPr>
                <a:t> </a:t>
              </a:r>
              <a:r>
                <a:rPr lang="pl-PL" sz="2200" b="1" dirty="0" smtClean="0">
                  <a:solidFill>
                    <a:srgbClr val="003399"/>
                  </a:solidFill>
                  <a:sym typeface="Symbol" pitchFamily="18" charset="2"/>
                </a:rPr>
                <a:t>= 0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), dla sygnałów identycznych                   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  <a:sym typeface="Symbol" pitchFamily="18" charset="2"/>
                </a:rPr>
                <a:t>współczynnik korelacji </a:t>
              </a:r>
              <a:r>
                <a:rPr lang="pl-PL" sz="2200" b="1" i="1" dirty="0" smtClean="0">
                  <a:solidFill>
                    <a:srgbClr val="003399"/>
                  </a:solidFill>
                  <a:sym typeface="Symbol" pitchFamily="18" charset="2"/>
                </a:rPr>
                <a:t> </a:t>
              </a:r>
              <a:r>
                <a:rPr lang="pl-PL" sz="2200" b="1" dirty="0">
                  <a:solidFill>
                    <a:srgbClr val="003399"/>
                  </a:solidFill>
                  <a:sym typeface="Symbol" pitchFamily="18" charset="2"/>
                </a:rPr>
                <a:t>= 0</a:t>
              </a:r>
              <a:r>
                <a:rPr lang="pl-PL" sz="1800" b="1" dirty="0" smtClean="0">
                  <a:solidFill>
                    <a:srgbClr val="003399"/>
                  </a:solidFill>
                  <a:sym typeface="Symbol" pitchFamily="18" charset="2"/>
                </a:rPr>
                <a:t>). </a:t>
              </a:r>
              <a:endParaRPr lang="pl-PL" sz="2000" b="1" dirty="0">
                <a:solidFill>
                  <a:srgbClr val="003399"/>
                </a:solidFill>
                <a:latin typeface="+mn-lt"/>
                <a:sym typeface="Symbol" pitchFamily="18" charset="2"/>
              </a:endParaRP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2322992"/>
                </p:ext>
              </p:extLst>
            </p:nvPr>
          </p:nvGraphicFramePr>
          <p:xfrm>
            <a:off x="6421665" y="5405760"/>
            <a:ext cx="117747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533" name="Równanie" r:id="rId12" imgW="672840" imgH="215640" progId="Equation.3">
                    <p:embed/>
                  </p:oleObj>
                </mc:Choice>
                <mc:Fallback>
                  <p:oleObj name="Równanie" r:id="rId12" imgW="67284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421665" y="5405760"/>
                          <a:ext cx="1177470" cy="37737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5263735"/>
                </p:ext>
              </p:extLst>
            </p:nvPr>
          </p:nvGraphicFramePr>
          <p:xfrm>
            <a:off x="6625289" y="5762565"/>
            <a:ext cx="1309687" cy="377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534" name="Równanie" r:id="rId14" imgW="749160" imgH="215640" progId="Equation.3">
                    <p:embed/>
                  </p:oleObj>
                </mc:Choice>
                <mc:Fallback>
                  <p:oleObj name="Równanie" r:id="rId14" imgW="7491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6625289" y="5762565"/>
                          <a:ext cx="1309687" cy="3778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36952" y="1387434"/>
            <a:ext cx="53285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Normalizacja sygnałów </a:t>
            </a:r>
            <a:r>
              <a:rPr lang="pl-PL" b="1" i="1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x</a:t>
            </a:r>
            <a:r>
              <a:rPr lang="pl-PL" b="1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pl-PL" b="1" i="1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pl-PL" b="1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)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oraz </a:t>
            </a:r>
            <a:r>
              <a:rPr lang="pl-PL" b="1" i="1" dirty="0">
                <a:latin typeface="+mj-lt"/>
                <a:cs typeface="Arial" panose="020B0604020202020204" pitchFamily="34" charset="0"/>
                <a:sym typeface="Symbol" pitchFamily="18" charset="2"/>
              </a:rPr>
              <a:t></a:t>
            </a:r>
            <a:r>
              <a:rPr lang="pl-PL" b="1" dirty="0">
                <a:latin typeface="+mj-lt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pl-PL" b="1" i="1" dirty="0">
                <a:latin typeface="+mj-lt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pl-PL" b="1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15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9908931"/>
              </p:ext>
            </p:extLst>
          </p:nvPr>
        </p:nvGraphicFramePr>
        <p:xfrm>
          <a:off x="136952" y="1775033"/>
          <a:ext cx="8686801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0" name="Równanie" r:id="rId4" imgW="4330440" imgH="368280" progId="Equation.3">
                  <p:embed/>
                </p:oleObj>
              </mc:Choice>
              <mc:Fallback>
                <p:oleObj name="Równanie" r:id="rId4" imgW="4330440" imgH="3682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952" y="1775033"/>
                        <a:ext cx="8686801" cy="74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rostokąt 16"/>
          <p:cNvSpPr/>
          <p:nvPr/>
        </p:nvSpPr>
        <p:spPr>
          <a:xfrm>
            <a:off x="179512" y="188640"/>
            <a:ext cx="528603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Korelacja = podobieństwo</a:t>
            </a:r>
            <a:endParaRPr lang="pl-PL" sz="3200" dirty="0">
              <a:latin typeface="+mn-lt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92854" y="793370"/>
            <a:ext cx="58773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Miara podobieństwa sygnałów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02751" y="2934805"/>
            <a:ext cx="8856331" cy="1149055"/>
            <a:chOff x="102751" y="2934805"/>
            <a:chExt cx="8856331" cy="1149055"/>
          </a:xfrm>
        </p:grpSpPr>
        <p:sp>
          <p:nvSpPr>
            <p:cNvPr id="11271" name="Text Box 4"/>
            <p:cNvSpPr txBox="1">
              <a:spLocks noChangeArrowheads="1"/>
            </p:cNvSpPr>
            <p:nvPr/>
          </p:nvSpPr>
          <p:spPr bwMode="auto">
            <a:xfrm>
              <a:off x="102751" y="2934805"/>
              <a:ext cx="45594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Nierówność Schwarza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11266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63837665"/>
                </p:ext>
              </p:extLst>
            </p:nvPr>
          </p:nvGraphicFramePr>
          <p:xfrm>
            <a:off x="166737" y="3271060"/>
            <a:ext cx="5773738" cy="81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51" name="Equation" r:id="rId6" imgW="2628720" imgH="406080" progId="Equation.3">
                    <p:embed/>
                  </p:oleObj>
                </mc:Choice>
                <mc:Fallback>
                  <p:oleObj name="Equation" r:id="rId6" imgW="2628720" imgH="406080" progId="Equation.3">
                    <p:embed/>
                    <p:pic>
                      <p:nvPicPr>
                        <p:cNvPr id="0" name="Object 102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737" y="3271060"/>
                          <a:ext cx="5773738" cy="812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396121" y="3114284"/>
              <a:ext cx="829049" cy="829049"/>
            </a:xfrm>
            <a:prstGeom prst="rect">
              <a:avLst/>
            </a:prstGeom>
            <a:noFill/>
          </p:spPr>
        </p:pic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7351952" y="3205642"/>
              <a:ext cx="160713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Zapoznaj się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z dowodem</a:t>
              </a:r>
              <a:endParaRPr lang="pl-PL" sz="1800" b="1" dirty="0">
                <a:latin typeface="+mn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111904" y="4419381"/>
            <a:ext cx="9471509" cy="1662065"/>
            <a:chOff x="111904" y="4419381"/>
            <a:chExt cx="9471509" cy="1662065"/>
          </a:xfrm>
        </p:grpSpPr>
        <p:graphicFrame>
          <p:nvGraphicFramePr>
            <p:cNvPr id="11267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55236390"/>
                </p:ext>
              </p:extLst>
            </p:nvPr>
          </p:nvGraphicFramePr>
          <p:xfrm>
            <a:off x="160298" y="4735246"/>
            <a:ext cx="4321175" cy="1346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52" name="Equation" r:id="rId9" imgW="1968480" imgH="672840" progId="Equation.3">
                    <p:embed/>
                  </p:oleObj>
                </mc:Choice>
                <mc:Fallback>
                  <p:oleObj name="Equation" r:id="rId9" imgW="1968480" imgH="672840" progId="Equation.3">
                    <p:embed/>
                    <p:pic>
                      <p:nvPicPr>
                        <p:cNvPr id="0" name="Object 102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298" y="4735246"/>
                          <a:ext cx="4321175" cy="13462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11904" y="4419381"/>
              <a:ext cx="70342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Współczynnik korelacji dla sygnałów znormalizowanych</a:t>
              </a:r>
              <a:endParaRPr lang="pl-PL" sz="2000" b="1" dirty="0">
                <a:latin typeface="+mn-lt"/>
              </a:endParaRPr>
            </a:p>
          </p:txBody>
        </p:sp>
        <p:pic>
          <p:nvPicPr>
            <p:cNvPr id="2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74763" y="5104660"/>
              <a:ext cx="829049" cy="829049"/>
            </a:xfrm>
            <a:prstGeom prst="rect">
              <a:avLst/>
            </a:prstGeom>
            <a:noFill/>
          </p:spPr>
        </p:pic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6402084" y="5149029"/>
              <a:ext cx="31813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Udowodnij korzystając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z nierówności Schwarza</a:t>
              </a:r>
              <a:endParaRPr lang="pl-PL" sz="18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1157287" y="4478337"/>
            <a:ext cx="3774753" cy="2183760"/>
            <a:chOff x="1157287" y="4478337"/>
            <a:chExt cx="3774753" cy="2183760"/>
          </a:xfrm>
        </p:grpSpPr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8408436"/>
                </p:ext>
              </p:extLst>
            </p:nvPr>
          </p:nvGraphicFramePr>
          <p:xfrm>
            <a:off x="1157287" y="4478337"/>
            <a:ext cx="2793600" cy="2183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5632" name="Równanie" r:id="rId4" imgW="1396800" imgH="1091880" progId="Equation.3">
                    <p:embed/>
                  </p:oleObj>
                </mc:Choice>
                <mc:Fallback>
                  <p:oleObj name="Równanie" r:id="rId4" imgW="1396800" imgH="1091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7287" y="4478337"/>
                          <a:ext cx="2793600" cy="2183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67944" y="5085184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179512" y="188640"/>
            <a:ext cx="525658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Korelacja = podobieństwo</a:t>
            </a:r>
            <a:endParaRPr lang="pl-PL" sz="3200" dirty="0"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92854" y="793370"/>
            <a:ext cx="58773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Współczynnik korelacji - przykład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-1547850" y="1767049"/>
            <a:ext cx="10463250" cy="3838217"/>
            <a:chOff x="-1547850" y="1767049"/>
            <a:chExt cx="10463250" cy="3838217"/>
          </a:xfrm>
        </p:grpSpPr>
        <p:sp>
          <p:nvSpPr>
            <p:cNvPr id="16" name="Łuk 15"/>
            <p:cNvSpPr/>
            <p:nvPr/>
          </p:nvSpPr>
          <p:spPr bwMode="auto">
            <a:xfrm>
              <a:off x="-1547850" y="2436914"/>
              <a:ext cx="4824536" cy="3168352"/>
            </a:xfrm>
            <a:prstGeom prst="arc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" name="Grupa 3"/>
            <p:cNvGrpSpPr/>
            <p:nvPr/>
          </p:nvGrpSpPr>
          <p:grpSpPr>
            <a:xfrm>
              <a:off x="12948" y="1767049"/>
              <a:ext cx="8902452" cy="2592288"/>
              <a:chOff x="12948" y="1767049"/>
              <a:chExt cx="8902452" cy="2592288"/>
            </a:xfrm>
          </p:grpSpPr>
          <p:graphicFrame>
            <p:nvGraphicFramePr>
              <p:cNvPr id="11267" name="Object 10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07024629"/>
                  </p:ext>
                </p:extLst>
              </p:nvPr>
            </p:nvGraphicFramePr>
            <p:xfrm>
              <a:off x="4765476" y="1767049"/>
              <a:ext cx="2880320" cy="13456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633" name="Równanie" r:id="rId7" imgW="1777680" imgH="672840" progId="Equation.3">
                      <p:embed/>
                    </p:oleObj>
                  </mc:Choice>
                  <mc:Fallback>
                    <p:oleObj name="Równanie" r:id="rId7" imgW="1777680" imgH="672840" progId="Equation.3">
                      <p:embed/>
                      <p:pic>
                        <p:nvPicPr>
                          <p:cNvPr id="0" name="Object 1025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65476" y="1767049"/>
                            <a:ext cx="2880320" cy="13456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Łącznik prosty ze strzałką 12"/>
              <p:cNvCxnSpPr/>
              <p:nvPr/>
            </p:nvCxnSpPr>
            <p:spPr bwMode="auto">
              <a:xfrm>
                <a:off x="372988" y="3999297"/>
                <a:ext cx="4896544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" name="Łącznik prosty ze strzałką 14"/>
              <p:cNvCxnSpPr/>
              <p:nvPr/>
            </p:nvCxnSpPr>
            <p:spPr bwMode="auto">
              <a:xfrm>
                <a:off x="805036" y="1767049"/>
                <a:ext cx="0" cy="259228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  <p:cxnSp>
            <p:nvCxnSpPr>
              <p:cNvPr id="20" name="Łącznik prosty 19"/>
              <p:cNvCxnSpPr/>
              <p:nvPr/>
            </p:nvCxnSpPr>
            <p:spPr bwMode="auto">
              <a:xfrm>
                <a:off x="805036" y="2415121"/>
                <a:ext cx="2448272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Łącznik prosty 21"/>
              <p:cNvCxnSpPr/>
              <p:nvPr/>
            </p:nvCxnSpPr>
            <p:spPr bwMode="auto">
              <a:xfrm flipV="1">
                <a:off x="3253308" y="2415121"/>
                <a:ext cx="0" cy="1584176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Łącznik prosty 24"/>
              <p:cNvCxnSpPr/>
              <p:nvPr/>
            </p:nvCxnSpPr>
            <p:spPr bwMode="auto">
              <a:xfrm>
                <a:off x="807109" y="2407506"/>
                <a:ext cx="2446199" cy="1591791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26" name="Obiekt 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39367659"/>
                  </p:ext>
                </p:extLst>
              </p:nvPr>
            </p:nvGraphicFramePr>
            <p:xfrm>
              <a:off x="2821260" y="1767049"/>
              <a:ext cx="93960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634" name="Równanie" r:id="rId9" imgW="469800" imgH="215640" progId="Equation.3">
                      <p:embed/>
                    </p:oleObj>
                  </mc:Choice>
                  <mc:Fallback>
                    <p:oleObj name="Równanie" r:id="rId9" imgW="469800" imgH="215640" progId="Equation.3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21260" y="1767049"/>
                            <a:ext cx="939600" cy="43128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4199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03039314"/>
                  </p:ext>
                </p:extLst>
              </p:nvPr>
            </p:nvGraphicFramePr>
            <p:xfrm>
              <a:off x="12948" y="3135201"/>
              <a:ext cx="134568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635" name="Równanie" r:id="rId11" imgW="672840" imgH="215640" progId="Equation.3">
                      <p:embed/>
                    </p:oleObj>
                  </mc:Choice>
                  <mc:Fallback>
                    <p:oleObj name="Równanie" r:id="rId11" imgW="672840" imgH="2156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48" y="3135201"/>
                            <a:ext cx="1345680" cy="43128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4200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843497"/>
                  </p:ext>
                </p:extLst>
              </p:nvPr>
            </p:nvGraphicFramePr>
            <p:xfrm>
              <a:off x="2461220" y="2775161"/>
              <a:ext cx="149832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636" name="Równanie" r:id="rId13" imgW="749160" imgH="228600" progId="Equation.3">
                      <p:embed/>
                    </p:oleObj>
                  </mc:Choice>
                  <mc:Fallback>
                    <p:oleObj name="Równanie" r:id="rId13" imgW="749160" imgH="228600" progId="Equation.3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61220" y="2775161"/>
                            <a:ext cx="1498320" cy="4572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iek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36677951"/>
                  </p:ext>
                </p:extLst>
              </p:nvPr>
            </p:nvGraphicFramePr>
            <p:xfrm>
              <a:off x="5845596" y="3135201"/>
              <a:ext cx="1218960" cy="914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637" name="Równanie" r:id="rId15" imgW="609480" imgH="457200" progId="Equation.3">
                      <p:embed/>
                    </p:oleObj>
                  </mc:Choice>
                  <mc:Fallback>
                    <p:oleObj name="Równanie" r:id="rId15" imgW="609480" imgH="457200" progId="Equation.3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45596" y="3135201"/>
                            <a:ext cx="1218960" cy="9144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4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051304" y="2007841"/>
                <a:ext cx="864096" cy="864096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1" name="Grupa 10"/>
          <p:cNvGrpSpPr>
            <a:grpSpLocks noChangeAspect="1"/>
          </p:cNvGrpSpPr>
          <p:nvPr/>
        </p:nvGrpSpPr>
        <p:grpSpPr>
          <a:xfrm>
            <a:off x="179512" y="1426844"/>
            <a:ext cx="8856984" cy="2023011"/>
            <a:chOff x="229070" y="1151790"/>
            <a:chExt cx="8856984" cy="1785109"/>
          </a:xfrm>
        </p:grpSpPr>
        <p:graphicFrame>
          <p:nvGraphicFramePr>
            <p:cNvPr id="12290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7536304"/>
                </p:ext>
              </p:extLst>
            </p:nvPr>
          </p:nvGraphicFramePr>
          <p:xfrm>
            <a:off x="4189510" y="1749468"/>
            <a:ext cx="3885840" cy="11874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37" name="Równanie" r:id="rId4" imgW="1942920" imgH="672840" progId="Equation.3">
                    <p:embed/>
                  </p:oleObj>
                </mc:Choice>
                <mc:Fallback>
                  <p:oleObj name="Równanie" r:id="rId4" imgW="1942920" imgH="672840" progId="Equation.3">
                    <p:embed/>
                    <p:pic>
                      <p:nvPicPr>
                        <p:cNvPr id="0" name="Object 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9510" y="1749468"/>
                          <a:ext cx="3885840" cy="1187431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4" name="Text Box 12"/>
            <p:cNvSpPr txBox="1">
              <a:spLocks noChangeArrowheads="1"/>
            </p:cNvSpPr>
            <p:nvPr/>
          </p:nvSpPr>
          <p:spPr bwMode="auto">
            <a:xfrm>
              <a:off x="229070" y="1151790"/>
              <a:ext cx="8856984" cy="353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Współczynnik korelacji powinien uwzględniać przesunięcie sygnałów</a:t>
              </a:r>
              <a:endParaRPr lang="pl-PL" sz="2000" dirty="0">
                <a:latin typeface="+mn-lt"/>
              </a:endParaRPr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4716016" y="3643353"/>
            <a:ext cx="3776996" cy="1381122"/>
            <a:chOff x="4244733" y="3354697"/>
            <a:chExt cx="3776996" cy="1381122"/>
          </a:xfrm>
        </p:grpSpPr>
        <p:graphicFrame>
          <p:nvGraphicFramePr>
            <p:cNvPr id="12291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2240278"/>
                </p:ext>
              </p:extLst>
            </p:nvPr>
          </p:nvGraphicFramePr>
          <p:xfrm>
            <a:off x="4316909" y="4075579"/>
            <a:ext cx="307296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38" name="Równanie" r:id="rId6" imgW="1536480" imgH="330120" progId="Equation.3">
                    <p:embed/>
                  </p:oleObj>
                </mc:Choice>
                <mc:Fallback>
                  <p:oleObj name="Równanie" r:id="rId6" imgW="1536480" imgH="330120" progId="Equation.3">
                    <p:embed/>
                    <p:pic>
                      <p:nvPicPr>
                        <p:cNvPr id="0" name="Object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6909" y="4075579"/>
                          <a:ext cx="307296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5" name="Text Box 14"/>
            <p:cNvSpPr txBox="1">
              <a:spLocks noChangeArrowheads="1"/>
            </p:cNvSpPr>
            <p:nvPr/>
          </p:nvSpPr>
          <p:spPr bwMode="auto">
            <a:xfrm>
              <a:off x="4244733" y="3354697"/>
              <a:ext cx="377699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Funkcja </a:t>
              </a: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interkorelacji</a:t>
              </a:r>
              <a:r>
                <a:rPr lang="pl-PL" sz="2000" b="1" dirty="0">
                  <a:solidFill>
                    <a:srgbClr val="003399"/>
                  </a:solidFill>
                  <a:latin typeface="+mn-lt"/>
                </a:rPr>
                <a:t/>
              </a:r>
              <a:br>
                <a:rPr lang="pl-PL" sz="2000" b="1" dirty="0">
                  <a:solidFill>
                    <a:srgbClr val="003399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dwóch sygnałów </a:t>
              </a:r>
              <a:r>
                <a:rPr lang="pl-PL" sz="2200" b="1" i="1" dirty="0">
                  <a:solidFill>
                    <a:srgbClr val="003399"/>
                  </a:solidFill>
                  <a:latin typeface="+mj-lt"/>
                </a:rPr>
                <a:t>x</a:t>
              </a:r>
              <a:r>
                <a:rPr lang="pl-PL" sz="2200" b="1" dirty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pl-PL" sz="2200" b="1" i="1" dirty="0">
                  <a:solidFill>
                    <a:srgbClr val="003399"/>
                  </a:solidFill>
                  <a:latin typeface="+mj-lt"/>
                </a:rPr>
                <a:t>t</a:t>
              </a:r>
              <a:r>
                <a:rPr lang="pl-PL" sz="2200" b="1" dirty="0">
                  <a:solidFill>
                    <a:srgbClr val="003399"/>
                  </a:solidFill>
                  <a:latin typeface="+mj-lt"/>
                </a:rPr>
                <a:t>)</a:t>
              </a:r>
              <a:r>
                <a:rPr lang="pl-PL" sz="2000" b="1" dirty="0">
                  <a:solidFill>
                    <a:srgbClr val="003399"/>
                  </a:solidFill>
                  <a:latin typeface="+mn-lt"/>
                </a:rPr>
                <a:t> 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oraz </a:t>
              </a:r>
              <a:r>
                <a:rPr lang="pl-PL" sz="2200" b="1" i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y</a:t>
              </a:r>
              <a:r>
                <a:rPr lang="pl-PL" sz="2200" b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(</a:t>
              </a:r>
              <a:r>
                <a:rPr lang="pl-PL" sz="2200" b="1" i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t</a:t>
              </a:r>
              <a:r>
                <a:rPr lang="pl-PL" sz="2200" b="1" dirty="0" smtClean="0">
                  <a:solidFill>
                    <a:srgbClr val="003399"/>
                  </a:solidFill>
                  <a:latin typeface="+mj-lt"/>
                  <a:sym typeface="Symbol" pitchFamily="18" charset="2"/>
                </a:rPr>
                <a:t>)</a:t>
              </a:r>
              <a:endParaRPr lang="pl-PL" sz="2000" b="1" dirty="0">
                <a:solidFill>
                  <a:srgbClr val="003399"/>
                </a:solidFill>
                <a:latin typeface="+mn-lt"/>
              </a:endParaRP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4788192" y="5147924"/>
            <a:ext cx="2971440" cy="1385852"/>
            <a:chOff x="4388644" y="5101758"/>
            <a:chExt cx="2971440" cy="1385852"/>
          </a:xfrm>
        </p:grpSpPr>
        <p:sp>
          <p:nvSpPr>
            <p:cNvPr id="12296" name="Text Box 15"/>
            <p:cNvSpPr txBox="1">
              <a:spLocks noChangeArrowheads="1"/>
            </p:cNvSpPr>
            <p:nvPr/>
          </p:nvSpPr>
          <p:spPr bwMode="auto">
            <a:xfrm>
              <a:off x="4388644" y="5101758"/>
              <a:ext cx="28055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Funkcja autokorelacji</a:t>
              </a:r>
              <a:r>
                <a:rPr lang="pl-PL" sz="2000" b="1" dirty="0">
                  <a:solidFill>
                    <a:srgbClr val="003399"/>
                  </a:solidFill>
                  <a:latin typeface="+mn-lt"/>
                </a:rPr>
                <a:t/>
              </a:r>
              <a:br>
                <a:rPr lang="pl-PL" sz="2000" b="1" dirty="0">
                  <a:solidFill>
                    <a:srgbClr val="003399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sygnału </a:t>
              </a:r>
              <a:r>
                <a:rPr lang="pl-PL" sz="2200" b="1" i="1" dirty="0">
                  <a:solidFill>
                    <a:srgbClr val="003399"/>
                  </a:solidFill>
                  <a:latin typeface="+mj-lt"/>
                </a:rPr>
                <a:t>x</a:t>
              </a:r>
              <a:r>
                <a:rPr lang="pl-PL" sz="2200" b="1" dirty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pl-PL" sz="2200" b="1" i="1" dirty="0">
                  <a:solidFill>
                    <a:srgbClr val="003399"/>
                  </a:solidFill>
                  <a:latin typeface="+mj-lt"/>
                </a:rPr>
                <a:t>t</a:t>
              </a:r>
              <a:r>
                <a:rPr lang="pl-PL" sz="2200" b="1" dirty="0" smtClean="0">
                  <a:solidFill>
                    <a:srgbClr val="003399"/>
                  </a:solidFill>
                  <a:latin typeface="+mj-lt"/>
                </a:rPr>
                <a:t>)</a:t>
              </a:r>
              <a:endParaRPr lang="pl-PL" sz="2200" b="1" dirty="0">
                <a:solidFill>
                  <a:srgbClr val="003399"/>
                </a:solidFill>
                <a:latin typeface="+mj-lt"/>
              </a:endParaRPr>
            </a:p>
          </p:txBody>
        </p:sp>
        <p:graphicFrame>
          <p:nvGraphicFramePr>
            <p:cNvPr id="12292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1868698"/>
                </p:ext>
              </p:extLst>
            </p:nvPr>
          </p:nvGraphicFramePr>
          <p:xfrm>
            <a:off x="4388644" y="5827370"/>
            <a:ext cx="297144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39" name="Równanie" r:id="rId8" imgW="1485720" imgH="330120" progId="Equation.3">
                    <p:embed/>
                  </p:oleObj>
                </mc:Choice>
                <mc:Fallback>
                  <p:oleObj name="Równanie" r:id="rId8" imgW="1485720" imgH="3301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8644" y="5827370"/>
                          <a:ext cx="297144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24" name="Grupa 23"/>
          <p:cNvGrpSpPr/>
          <p:nvPr/>
        </p:nvGrpSpPr>
        <p:grpSpPr>
          <a:xfrm>
            <a:off x="986655" y="2274711"/>
            <a:ext cx="2239643" cy="1933399"/>
            <a:chOff x="1036213" y="1999657"/>
            <a:chExt cx="2239643" cy="1933399"/>
          </a:xfrm>
        </p:grpSpPr>
        <p:grpSp>
          <p:nvGrpSpPr>
            <p:cNvPr id="8" name="Grupa 7"/>
            <p:cNvGrpSpPr/>
            <p:nvPr/>
          </p:nvGrpSpPr>
          <p:grpSpPr>
            <a:xfrm>
              <a:off x="1036213" y="1999657"/>
              <a:ext cx="2239643" cy="1577543"/>
              <a:chOff x="1036213" y="1999657"/>
              <a:chExt cx="2239643" cy="1577543"/>
            </a:xfrm>
          </p:grpSpPr>
          <p:cxnSp>
            <p:nvCxnSpPr>
              <p:cNvPr id="4" name="Łącznik prosty ze strzałką 3"/>
              <p:cNvCxnSpPr/>
              <p:nvPr/>
            </p:nvCxnSpPr>
            <p:spPr bwMode="auto">
              <a:xfrm>
                <a:off x="1187624" y="273843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" name="Trójkąt równoramienny 4"/>
              <p:cNvSpPr/>
              <p:nvPr/>
            </p:nvSpPr>
            <p:spPr bwMode="auto">
              <a:xfrm>
                <a:off x="2437986" y="1999657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4" name="Łącznik prosty ze strzałką 13"/>
              <p:cNvCxnSpPr/>
              <p:nvPr/>
            </p:nvCxnSpPr>
            <p:spPr bwMode="auto">
              <a:xfrm>
                <a:off x="1187624" y="357720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5" name="Trójkąt równoramienny 14"/>
              <p:cNvSpPr/>
              <p:nvPr/>
            </p:nvSpPr>
            <p:spPr bwMode="auto">
              <a:xfrm>
                <a:off x="1416838" y="2840574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6" name="Obiek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36490276"/>
                  </p:ext>
                </p:extLst>
              </p:nvPr>
            </p:nvGraphicFramePr>
            <p:xfrm>
              <a:off x="2863336" y="2211213"/>
              <a:ext cx="412520" cy="3339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4940" name="Równanie" r:id="rId10" imgW="266400" imgH="215640" progId="Equation.3">
                      <p:embed/>
                    </p:oleObj>
                  </mc:Choice>
                  <mc:Fallback>
                    <p:oleObj name="Równanie" r:id="rId10" imgW="2664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2863336" y="2211213"/>
                            <a:ext cx="412520" cy="33394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iek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0398875"/>
                  </p:ext>
                </p:extLst>
              </p:nvPr>
            </p:nvGraphicFramePr>
            <p:xfrm>
              <a:off x="1879946" y="3130134"/>
              <a:ext cx="431800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4941" name="Równanie" r:id="rId12" imgW="279360" imgH="215640" progId="Equation.3">
                      <p:embed/>
                    </p:oleObj>
                  </mc:Choice>
                  <mc:Fallback>
                    <p:oleObj name="Równanie" r:id="rId12" imgW="2793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1879946" y="3130134"/>
                            <a:ext cx="431800" cy="3333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pole tekstowe 6"/>
              <p:cNvSpPr txBox="1"/>
              <p:nvPr/>
            </p:nvSpPr>
            <p:spPr>
              <a:xfrm>
                <a:off x="1036213" y="2018157"/>
                <a:ext cx="1353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dirty="0">
                    <a:latin typeface="+mn-lt"/>
                  </a:rPr>
                  <a:t>k</a:t>
                </a:r>
                <a:r>
                  <a:rPr lang="pl-PL" sz="1600" dirty="0" smtClean="0">
                    <a:latin typeface="+mn-lt"/>
                  </a:rPr>
                  <a:t>orelacja = 0</a:t>
                </a:r>
                <a:endParaRPr lang="pl-PL" sz="1600" dirty="0">
                  <a:latin typeface="+mn-lt"/>
                </a:endParaRPr>
              </a:p>
            </p:txBody>
          </p:sp>
        </p:grpSp>
        <p:cxnSp>
          <p:nvCxnSpPr>
            <p:cNvPr id="16" name="Łącznik prosty ze strzałką 15"/>
            <p:cNvCxnSpPr/>
            <p:nvPr/>
          </p:nvCxnSpPr>
          <p:spPr bwMode="auto">
            <a:xfrm>
              <a:off x="1697657" y="3933056"/>
              <a:ext cx="911076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/>
              <a:tailEnd type="triangle"/>
            </a:ln>
            <a:effectLst/>
          </p:spPr>
        </p:cxnSp>
        <p:graphicFrame>
          <p:nvGraphicFramePr>
            <p:cNvPr id="32" name="Obiek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0642672"/>
                </p:ext>
              </p:extLst>
            </p:nvPr>
          </p:nvGraphicFramePr>
          <p:xfrm>
            <a:off x="1978300" y="3593747"/>
            <a:ext cx="253440" cy="279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42" name="Equation" r:id="rId14" imgW="126720" imgH="139680" progId="Equation.3">
                    <p:embed/>
                  </p:oleObj>
                </mc:Choice>
                <mc:Fallback>
                  <p:oleObj name="Equation" r:id="rId14" imgW="12672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978300" y="3593747"/>
                          <a:ext cx="253440" cy="2793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upa 8"/>
          <p:cNvGrpSpPr/>
          <p:nvPr/>
        </p:nvGrpSpPr>
        <p:grpSpPr>
          <a:xfrm>
            <a:off x="1138066" y="4538724"/>
            <a:ext cx="2552872" cy="1614257"/>
            <a:chOff x="1187624" y="4263670"/>
            <a:chExt cx="2552872" cy="1614257"/>
          </a:xfrm>
        </p:grpSpPr>
        <p:cxnSp>
          <p:nvCxnSpPr>
            <p:cNvPr id="18" name="Łącznik prosty ze strzałką 17"/>
            <p:cNvCxnSpPr/>
            <p:nvPr/>
          </p:nvCxnSpPr>
          <p:spPr bwMode="auto">
            <a:xfrm>
              <a:off x="1187624" y="503915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9" name="Trójkąt równoramienny 18"/>
            <p:cNvSpPr/>
            <p:nvPr/>
          </p:nvSpPr>
          <p:spPr bwMode="auto">
            <a:xfrm>
              <a:off x="2517013" y="4295468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0" name="Łącznik prosty ze strzałką 19"/>
            <p:cNvCxnSpPr/>
            <p:nvPr/>
          </p:nvCxnSpPr>
          <p:spPr bwMode="auto">
            <a:xfrm>
              <a:off x="1187624" y="587792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1" name="Trójkąt równoramienny 20"/>
            <p:cNvSpPr/>
            <p:nvPr/>
          </p:nvSpPr>
          <p:spPr bwMode="auto">
            <a:xfrm>
              <a:off x="2537249" y="5134237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2" name="Obiek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6388287"/>
                </p:ext>
              </p:extLst>
            </p:nvPr>
          </p:nvGraphicFramePr>
          <p:xfrm>
            <a:off x="2970214" y="4509463"/>
            <a:ext cx="412520" cy="333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43" name="Równanie" r:id="rId16" imgW="266400" imgH="215640" progId="Equation.3">
                    <p:embed/>
                  </p:oleObj>
                </mc:Choice>
                <mc:Fallback>
                  <p:oleObj name="Równanie" r:id="rId16" imgW="2664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970214" y="4509463"/>
                          <a:ext cx="412520" cy="3339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7814955"/>
                </p:ext>
              </p:extLst>
            </p:nvPr>
          </p:nvGraphicFramePr>
          <p:xfrm>
            <a:off x="2991196" y="5265321"/>
            <a:ext cx="749300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4944" name="Równanie" r:id="rId18" imgW="482400" imgH="215640" progId="Equation.3">
                    <p:embed/>
                  </p:oleObj>
                </mc:Choice>
                <mc:Fallback>
                  <p:oleObj name="Równanie" r:id="rId18" imgW="4824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2991196" y="5265321"/>
                          <a:ext cx="749300" cy="333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ole tekstowe 25"/>
            <p:cNvSpPr txBox="1"/>
            <p:nvPr/>
          </p:nvSpPr>
          <p:spPr>
            <a:xfrm>
              <a:off x="1202689" y="4263670"/>
              <a:ext cx="13254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/>
                <a:t>k</a:t>
              </a:r>
              <a:r>
                <a:rPr lang="pl-PL" sz="1600" b="1" dirty="0" smtClean="0"/>
                <a:t>orelacja = 1</a:t>
              </a:r>
              <a:endParaRPr lang="pl-PL" sz="1600" b="1" dirty="0"/>
            </a:p>
          </p:txBody>
        </p:sp>
      </p:grpSp>
      <p:sp>
        <p:nvSpPr>
          <p:cNvPr id="33" name="Prostokąt 32"/>
          <p:cNvSpPr/>
          <p:nvPr/>
        </p:nvSpPr>
        <p:spPr>
          <a:xfrm>
            <a:off x="179512" y="188640"/>
            <a:ext cx="540060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Korelacja - podobieństwo</a:t>
            </a:r>
            <a:endParaRPr lang="pl-PL" sz="3200" dirty="0">
              <a:latin typeface="+mn-lt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92854" y="793370"/>
            <a:ext cx="58773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Miara podobieństwa sygnałów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23"/>
          <p:cNvSpPr txBox="1">
            <a:spLocks noChangeArrowheads="1"/>
          </p:cNvSpPr>
          <p:nvPr/>
        </p:nvSpPr>
        <p:spPr bwMode="auto">
          <a:xfrm>
            <a:off x="179512" y="4173319"/>
            <a:ext cx="843233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+mn-lt"/>
              </a:rPr>
              <a:t>Sygnał mocy spełnia warunek </a:t>
            </a:r>
            <a:r>
              <a:rPr lang="pl-PL" sz="2000" b="1" i="1" dirty="0" smtClean="0">
                <a:latin typeface="+mj-lt"/>
              </a:rPr>
              <a:t>P</a:t>
            </a:r>
            <a:r>
              <a:rPr lang="pl-PL" sz="2000" b="1" dirty="0" smtClean="0">
                <a:latin typeface="+mj-lt"/>
              </a:rPr>
              <a:t> </a:t>
            </a:r>
            <a:r>
              <a:rPr lang="pl-PL" sz="2000" b="1" dirty="0">
                <a:latin typeface="+mj-lt"/>
              </a:rPr>
              <a:t>&lt; </a:t>
            </a:r>
            <a:r>
              <a:rPr lang="pl-PL" sz="2000" b="1" dirty="0">
                <a:latin typeface="+mj-lt"/>
                <a:sym typeface="Symbol" pitchFamily="18" charset="2"/>
              </a:rPr>
              <a:t></a:t>
            </a:r>
            <a:r>
              <a:rPr lang="pl-PL" sz="1800" b="1" dirty="0" smtClean="0">
                <a:latin typeface="+mn-lt"/>
                <a:sym typeface="Symbol" pitchFamily="18" charset="2"/>
              </a:rPr>
              <a:t>. </a:t>
            </a:r>
            <a:r>
              <a:rPr lang="pl-PL" sz="1800" b="1" dirty="0" smtClean="0">
                <a:latin typeface="+mn-lt"/>
              </a:rPr>
              <a:t>W </a:t>
            </a:r>
            <a:r>
              <a:rPr lang="pl-PL" sz="1800" b="1" dirty="0">
                <a:latin typeface="+mn-lt"/>
              </a:rPr>
              <a:t>zbiorze sygnałów „regularnych” </a:t>
            </a:r>
            <a:r>
              <a:rPr lang="pl-PL" sz="1800" b="1" dirty="0" smtClean="0">
                <a:latin typeface="+mn-lt"/>
              </a:rPr>
              <a:t>tylko 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sygnały okresowe</a:t>
            </a:r>
            <a:r>
              <a:rPr lang="pl-PL" sz="1800" b="1" dirty="0" smtClean="0">
                <a:latin typeface="+mn-lt"/>
              </a:rPr>
              <a:t> mogą być 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deterministycznymi </a:t>
            </a:r>
            <a:r>
              <a:rPr lang="pl-PL" sz="1800" b="1" dirty="0">
                <a:solidFill>
                  <a:srgbClr val="FF0000"/>
                </a:solidFill>
                <a:latin typeface="+mn-lt"/>
              </a:rPr>
              <a:t>sygnałami mocy</a:t>
            </a:r>
            <a:r>
              <a:rPr lang="pl-PL" sz="1800" b="1" dirty="0" smtClean="0">
                <a:latin typeface="+mn-lt"/>
              </a:rPr>
              <a:t>.</a:t>
            </a:r>
          </a:p>
          <a:p>
            <a:r>
              <a:rPr lang="pl-PL" sz="1800" b="1" dirty="0" smtClean="0">
                <a:latin typeface="+mn-lt"/>
              </a:rPr>
              <a:t>Specjalne sygnały mocy: </a:t>
            </a:r>
            <a:r>
              <a:rPr lang="pl-PL" sz="2000" b="1" i="1" dirty="0" smtClean="0">
                <a:latin typeface="+mj-lt"/>
              </a:rPr>
              <a:t>sygnał stały</a:t>
            </a:r>
            <a:r>
              <a:rPr lang="pl-PL" sz="2000" b="1" dirty="0" smtClean="0">
                <a:latin typeface="+mj-lt"/>
              </a:rPr>
              <a:t>, </a:t>
            </a:r>
            <a:r>
              <a:rPr lang="pl-PL" sz="1800" b="1" dirty="0" smtClean="0">
                <a:latin typeface="Impact" panose="020B0806030902050204" pitchFamily="34" charset="0"/>
                <a:sym typeface="Symbol" pitchFamily="18" charset="2"/>
              </a:rPr>
              <a:t>1</a:t>
            </a:r>
            <a:r>
              <a:rPr lang="pl-PL" sz="2000" b="1" dirty="0" smtClean="0">
                <a:latin typeface="+mj-lt"/>
                <a:sym typeface="Symbol" pitchFamily="18" charset="2"/>
              </a:rPr>
              <a:t>(</a:t>
            </a:r>
            <a:r>
              <a:rPr lang="pl-PL" sz="2000" b="1" i="1" dirty="0" smtClean="0">
                <a:latin typeface="+mj-lt"/>
                <a:sym typeface="Symbol" pitchFamily="18" charset="2"/>
              </a:rPr>
              <a:t>t</a:t>
            </a:r>
            <a:r>
              <a:rPr lang="pl-PL" sz="2000" b="1" dirty="0" smtClean="0">
                <a:latin typeface="+mj-lt"/>
                <a:sym typeface="Symbol" pitchFamily="18" charset="2"/>
              </a:rPr>
              <a:t>), </a:t>
            </a:r>
            <a:r>
              <a:rPr lang="pl-PL" sz="2000" b="1" dirty="0" err="1" smtClean="0">
                <a:latin typeface="+mj-lt"/>
                <a:sym typeface="Symbol" pitchFamily="18" charset="2"/>
              </a:rPr>
              <a:t>sgn</a:t>
            </a:r>
            <a:r>
              <a:rPr lang="pl-PL" sz="2000" b="1" i="1" dirty="0" err="1" smtClean="0">
                <a:latin typeface="+mj-lt"/>
                <a:sym typeface="Symbol" pitchFamily="18" charset="2"/>
              </a:rPr>
              <a:t>t</a:t>
            </a:r>
            <a:r>
              <a:rPr lang="pl-PL" sz="2000" b="1" dirty="0" smtClean="0">
                <a:latin typeface="+mj-lt"/>
                <a:sym typeface="Symbol" pitchFamily="18" charset="2"/>
              </a:rPr>
              <a:t> </a:t>
            </a:r>
            <a:r>
              <a:rPr lang="pl-PL" sz="1800" b="1" dirty="0" smtClean="0">
                <a:latin typeface="+mn-lt"/>
                <a:sym typeface="Symbol" pitchFamily="18" charset="2"/>
              </a:rPr>
              <a:t>…</a:t>
            </a:r>
            <a:endParaRPr lang="pl-PL" sz="1800" b="1" dirty="0">
              <a:latin typeface="+mn-lt"/>
            </a:endParaRPr>
          </a:p>
        </p:txBody>
      </p:sp>
      <p:graphicFrame>
        <p:nvGraphicFramePr>
          <p:cNvPr id="205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497988"/>
              </p:ext>
            </p:extLst>
          </p:nvPr>
        </p:nvGraphicFramePr>
        <p:xfrm>
          <a:off x="5364943" y="565129"/>
          <a:ext cx="29464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" name="Equation" r:id="rId4" imgW="1473120" imgH="495000" progId="Equation.3">
                  <p:embed/>
                </p:oleObj>
              </mc:Choice>
              <mc:Fallback>
                <p:oleObj name="Equation" r:id="rId4" imgW="1473120" imgH="495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943" y="565129"/>
                        <a:ext cx="2946400" cy="990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768101"/>
              </p:ext>
            </p:extLst>
          </p:nvPr>
        </p:nvGraphicFramePr>
        <p:xfrm>
          <a:off x="5556250" y="3009900"/>
          <a:ext cx="256381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" name="Equation" r:id="rId6" imgW="1282680" imgH="571320" progId="Equation.3">
                  <p:embed/>
                </p:oleObj>
              </mc:Choice>
              <mc:Fallback>
                <p:oleObj name="Equation" r:id="rId6" imgW="12826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3009900"/>
                        <a:ext cx="2563813" cy="11430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145837" y="5271982"/>
            <a:ext cx="80598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+mn-lt"/>
              </a:rPr>
              <a:t>Sygnały okresowe i specjalne nie posiadają transformaty Fouriera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(chyba że skorzystamy z delty </a:t>
            </a:r>
            <a:r>
              <a:rPr lang="pl-PL" sz="1800" b="1" dirty="0" err="1" smtClean="0">
                <a:latin typeface="+mn-lt"/>
              </a:rPr>
              <a:t>Diraca</a:t>
            </a:r>
            <a:r>
              <a:rPr lang="pl-PL" sz="1800" b="1" dirty="0" smtClean="0">
                <a:latin typeface="+mn-lt"/>
              </a:rPr>
              <a:t>).</a:t>
            </a:r>
            <a:endParaRPr lang="pl-PL" sz="18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79512" y="188640"/>
            <a:ext cx="272687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103296" y="773415"/>
            <a:ext cx="19143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Definicja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323528" y="1441429"/>
            <a:ext cx="4598988" cy="2173288"/>
            <a:chOff x="1711" y="1056"/>
            <a:chExt cx="2897" cy="1369"/>
          </a:xfrm>
        </p:grpSpPr>
        <p:grpSp>
          <p:nvGrpSpPr>
            <p:cNvPr id="30" name="Group 8"/>
            <p:cNvGrpSpPr>
              <a:grpSpLocks/>
            </p:cNvGrpSpPr>
            <p:nvPr/>
          </p:nvGrpSpPr>
          <p:grpSpPr bwMode="auto">
            <a:xfrm>
              <a:off x="1711" y="1056"/>
              <a:ext cx="2897" cy="1369"/>
              <a:chOff x="986" y="2712"/>
              <a:chExt cx="2897" cy="1369"/>
            </a:xfrm>
          </p:grpSpPr>
          <p:sp>
            <p:nvSpPr>
              <p:cNvPr id="32" name="Rectangle 9"/>
              <p:cNvSpPr>
                <a:spLocks noChangeArrowheads="1"/>
              </p:cNvSpPr>
              <p:nvPr/>
            </p:nvSpPr>
            <p:spPr bwMode="auto">
              <a:xfrm>
                <a:off x="1509" y="3424"/>
                <a:ext cx="1592" cy="2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3" name="Line 10"/>
              <p:cNvSpPr>
                <a:spLocks noChangeShapeType="1"/>
              </p:cNvSpPr>
              <p:nvPr/>
            </p:nvSpPr>
            <p:spPr bwMode="auto">
              <a:xfrm>
                <a:off x="986" y="3592"/>
                <a:ext cx="52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3104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6" name="Text Box 13"/>
              <p:cNvSpPr txBox="1">
                <a:spLocks noChangeArrowheads="1"/>
              </p:cNvSpPr>
              <p:nvPr/>
            </p:nvSpPr>
            <p:spPr bwMode="auto">
              <a:xfrm>
                <a:off x="3166" y="3316"/>
                <a:ext cx="71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i="1" dirty="0"/>
                  <a:t>i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 = </a:t>
                </a:r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</a:t>
                </a:r>
                <a:endParaRPr lang="pl-PL" sz="2000" i="1" dirty="0"/>
              </a:p>
            </p:txBody>
          </p:sp>
          <p:sp>
            <p:nvSpPr>
              <p:cNvPr id="37" name="Text Box 14"/>
              <p:cNvSpPr txBox="1">
                <a:spLocks noChangeArrowheads="1"/>
              </p:cNvSpPr>
              <p:nvPr/>
            </p:nvSpPr>
            <p:spPr bwMode="auto">
              <a:xfrm>
                <a:off x="1893" y="3829"/>
                <a:ext cx="763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i="1" dirty="0"/>
                  <a:t>u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 = </a:t>
                </a:r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</a:t>
                </a:r>
                <a:endParaRPr lang="pl-PL" sz="2000" i="1" dirty="0"/>
              </a:p>
            </p:txBody>
          </p:sp>
          <p:sp>
            <p:nvSpPr>
              <p:cNvPr id="38" name="Line 15"/>
              <p:cNvSpPr>
                <a:spLocks noChangeShapeType="1"/>
              </p:cNvSpPr>
              <p:nvPr/>
            </p:nvSpPr>
            <p:spPr bwMode="auto">
              <a:xfrm flipH="1" flipV="1">
                <a:off x="1687" y="3829"/>
                <a:ext cx="13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39" name="Group 16"/>
              <p:cNvGrpSpPr>
                <a:grpSpLocks/>
              </p:cNvGrpSpPr>
              <p:nvPr/>
            </p:nvGrpSpPr>
            <p:grpSpPr bwMode="auto">
              <a:xfrm>
                <a:off x="1963" y="2712"/>
                <a:ext cx="790" cy="664"/>
                <a:chOff x="2654" y="2328"/>
                <a:chExt cx="790" cy="664"/>
              </a:xfrm>
            </p:grpSpPr>
            <p:sp>
              <p:nvSpPr>
                <p:cNvPr id="4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654" y="2328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1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850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3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727" y="2542"/>
                  <a:ext cx="635" cy="25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2000" i="1" dirty="0" smtClean="0"/>
                    <a:t>P = E</a:t>
                  </a:r>
                  <a:r>
                    <a:rPr lang="pl-PL" sz="2000" dirty="0" smtClean="0"/>
                    <a:t>/</a:t>
                  </a:r>
                  <a:r>
                    <a:rPr lang="pl-PL" sz="2000" i="1" dirty="0" smtClean="0"/>
                    <a:t>T</a:t>
                  </a:r>
                  <a:endParaRPr lang="pl-PL" sz="1600" dirty="0"/>
                </a:p>
              </p:txBody>
            </p:sp>
          </p:grpSp>
        </p:grp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2696" y="1792"/>
              <a:ext cx="6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R</a:t>
              </a:r>
              <a:r>
                <a:rPr lang="pl-PL" sz="2000" dirty="0"/>
                <a:t> = 1 </a:t>
              </a:r>
              <a:r>
                <a:rPr lang="pl-PL" sz="2000" dirty="0">
                  <a:sym typeface="Symbol" pitchFamily="18" charset="2"/>
                </a:rPr>
                <a:t></a:t>
              </a:r>
              <a:endParaRPr lang="pl-PL" sz="2000" i="1" dirty="0"/>
            </a:p>
          </p:txBody>
        </p:sp>
      </p:grpSp>
      <p:sp>
        <p:nvSpPr>
          <p:cNvPr id="35" name="Prostokąt 34"/>
          <p:cNvSpPr/>
          <p:nvPr/>
        </p:nvSpPr>
        <p:spPr>
          <a:xfrm>
            <a:off x="179513" y="6086077"/>
            <a:ext cx="84323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+mn-lt"/>
              </a:rPr>
              <a:t>Sygnał mocy </a:t>
            </a:r>
            <a:r>
              <a:rPr lang="pl-PL" sz="2000" b="1" i="1" dirty="0"/>
              <a:t>P</a:t>
            </a:r>
            <a:r>
              <a:rPr lang="pl-PL" sz="2000" b="1" dirty="0"/>
              <a:t> </a:t>
            </a:r>
            <a:r>
              <a:rPr lang="pl-PL" sz="2000" b="1" dirty="0" smtClean="0"/>
              <a:t>= </a:t>
            </a:r>
            <a:r>
              <a:rPr lang="pl-PL" sz="2000" b="1" i="1" dirty="0" err="1" smtClean="0"/>
              <a:t>const</a:t>
            </a:r>
            <a:r>
              <a:rPr lang="pl-PL" sz="2000" b="1" dirty="0" smtClean="0"/>
              <a:t> </a:t>
            </a:r>
            <a:r>
              <a:rPr lang="pl-PL" sz="1800" b="1" dirty="0" smtClean="0">
                <a:latin typeface="+mn-lt"/>
              </a:rPr>
              <a:t>przenosi nieskończoną energię (nie jest sygnałem energetycznym). Sygnał energetyczny </a:t>
            </a:r>
            <a:r>
              <a:rPr lang="pl-PL" sz="2000" b="1" i="1" dirty="0" smtClean="0"/>
              <a:t>E </a:t>
            </a:r>
            <a:r>
              <a:rPr lang="pl-PL" sz="2000" b="1" dirty="0" smtClean="0"/>
              <a:t>= </a:t>
            </a:r>
            <a:r>
              <a:rPr lang="pl-PL" sz="2000" b="1" i="1" dirty="0" err="1"/>
              <a:t>const</a:t>
            </a:r>
            <a:r>
              <a:rPr lang="pl-PL" sz="2000" b="1" dirty="0"/>
              <a:t> </a:t>
            </a:r>
            <a:r>
              <a:rPr lang="pl-PL" sz="1800" b="1" dirty="0">
                <a:latin typeface="+mn-lt"/>
              </a:rPr>
              <a:t>przenosi </a:t>
            </a:r>
            <a:r>
              <a:rPr lang="pl-PL" sz="1800" b="1" dirty="0" smtClean="0">
                <a:latin typeface="+mn-lt"/>
              </a:rPr>
              <a:t>zerową moc</a:t>
            </a:r>
            <a:r>
              <a:rPr lang="pl-PL" sz="1800" b="1" dirty="0" smtClean="0"/>
              <a:t> </a:t>
            </a:r>
            <a:r>
              <a:rPr lang="pl-PL" sz="2000" b="1" i="1" dirty="0"/>
              <a:t>P</a:t>
            </a:r>
            <a:r>
              <a:rPr lang="pl-PL" sz="2000" b="1" dirty="0"/>
              <a:t> </a:t>
            </a:r>
            <a:r>
              <a:rPr lang="pl-PL" sz="2000" b="1" dirty="0" smtClean="0"/>
              <a:t>= 0</a:t>
            </a:r>
            <a:r>
              <a:rPr lang="pl-PL" sz="2000" b="1" dirty="0" smtClean="0">
                <a:sym typeface="Symbol" pitchFamily="18" charset="2"/>
              </a:rPr>
              <a:t>. </a:t>
            </a:r>
            <a:endParaRPr lang="pl-PL" sz="2000" dirty="0"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5232400" y="1685925"/>
            <a:ext cx="3683000" cy="1143582"/>
            <a:chOff x="5232400" y="1685925"/>
            <a:chExt cx="3683000" cy="1143582"/>
          </a:xfrm>
          <a:solidFill>
            <a:schemeClr val="bg1">
              <a:lumMod val="85000"/>
            </a:schemeClr>
          </a:solidFill>
        </p:grpSpPr>
        <p:grpSp>
          <p:nvGrpSpPr>
            <p:cNvPr id="6" name="Grupa 5"/>
            <p:cNvGrpSpPr/>
            <p:nvPr/>
          </p:nvGrpSpPr>
          <p:grpSpPr>
            <a:xfrm>
              <a:off x="5232400" y="1685925"/>
              <a:ext cx="3683000" cy="1143582"/>
              <a:chOff x="5852550" y="-231398"/>
              <a:chExt cx="3683000" cy="1143582"/>
            </a:xfrm>
            <a:grpFill/>
          </p:grpSpPr>
          <mc:AlternateContent xmlns:mc="http://schemas.openxmlformats.org/markup-compatibility/2006">
            <mc:Choice xmlns:a14="http://schemas.microsoft.com/office/drawing/2010/main" Requires="a14">
              <p:graphicFrame>
                <p:nvGraphicFramePr>
                  <p:cNvPr id="2051" name="Object 2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34238470"/>
                      </p:ext>
                    </p:extLst>
                  </p:nvPr>
                </p:nvGraphicFramePr>
                <p:xfrm>
                  <a:off x="5852550" y="-231398"/>
                  <a:ext cx="3683000" cy="11176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2975" name="Równanie" r:id="rId8" imgW="1841400" imgH="558720" progId="Equation.3">
                          <p:embed/>
                        </p:oleObj>
                      </mc:Choice>
                      <mc:Fallback>
                        <p:oleObj name="Równanie" r:id="rId8" imgW="1841400" imgH="558720" progId="Equation.3">
                          <p:embed/>
                          <p:pic>
                            <p:nvPicPr>
                              <p:cNvPr id="0" name="Object 2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852550" y="-231398"/>
                                <a:ext cx="3683000" cy="1117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>
              <p:graphicFrame>
                <p:nvGraphicFramePr>
                  <p:cNvPr id="2051" name="Object 2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34238470"/>
                      </p:ext>
                    </p:extLst>
                  </p:nvPr>
                </p:nvGraphicFramePr>
                <p:xfrm>
                  <a:off x="5852550" y="-231398"/>
                  <a:ext cx="3683000" cy="11176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2975" name="Równanie" r:id="rId8" imgW="1841400" imgH="558720" progId="Equation.3">
                          <p:embed/>
                        </p:oleObj>
                      </mc:Choice>
                      <mc:Fallback>
                        <p:oleObj name="Równanie" r:id="rId8" imgW="1841400" imgH="558720" progId="Equation.3">
                          <p:embed/>
                          <p:pic>
                            <p:nvPicPr>
                              <p:cNvPr id="0" name="Object 2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852550" y="-231398"/>
                                <a:ext cx="3683000" cy="1117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23" name="pole tekstowe 22"/>
              <p:cNvSpPr txBox="1"/>
              <p:nvPr/>
            </p:nvSpPr>
            <p:spPr>
              <a:xfrm>
                <a:off x="6405200" y="542852"/>
                <a:ext cx="2416046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+mn-lt"/>
                  </a:rPr>
                  <a:t>uśrednianie po czasie</a:t>
                </a:r>
                <a:endParaRPr lang="pl-PL" sz="1800" dirty="0">
                  <a:latin typeface="+mn-lt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Prostokąt 45"/>
                <p:cNvSpPr/>
                <p:nvPr/>
              </p:nvSpPr>
              <p:spPr>
                <a:xfrm>
                  <a:off x="8343812" y="1860033"/>
                  <a:ext cx="536063" cy="502125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marL="0" lv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ar-A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ar-AE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ar-AE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ar-AE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oMath>
                    </m:oMathPara>
                  </a14:m>
                  <a:endParaRPr lang="ar-AE" sz="2200" dirty="0"/>
                </a:p>
              </p:txBody>
            </p:sp>
          </mc:Choice>
          <mc:Fallback xmlns="">
            <p:sp>
              <p:nvSpPr>
                <p:cNvPr id="46" name="Prostokąt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3812" y="1860033"/>
                  <a:ext cx="536063" cy="50212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8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17</a:t>
            </a:fld>
            <a:endParaRPr lang="pl-PL" dirty="0"/>
          </a:p>
        </p:txBody>
      </p:sp>
      <p:sp>
        <p:nvSpPr>
          <p:cNvPr id="37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3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733224"/>
              </p:ext>
            </p:extLst>
          </p:nvPr>
        </p:nvGraphicFramePr>
        <p:xfrm>
          <a:off x="4498979" y="642389"/>
          <a:ext cx="226008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850" name="Equation" r:id="rId4" imgW="1130040" imgH="393480" progId="Equation.3">
                  <p:embed/>
                </p:oleObj>
              </mc:Choice>
              <mc:Fallback>
                <p:oleObj name="Equation" r:id="rId4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9" y="642389"/>
                        <a:ext cx="2260080" cy="786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0633"/>
              </p:ext>
            </p:extLst>
          </p:nvPr>
        </p:nvGraphicFramePr>
        <p:xfrm>
          <a:off x="4059238" y="3908425"/>
          <a:ext cx="4572000" cy="124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851" name="Equation" r:id="rId6" imgW="2286000" imgH="622080" progId="Equation.3">
                  <p:embed/>
                </p:oleObj>
              </mc:Choice>
              <mc:Fallback>
                <p:oleObj name="Equation" r:id="rId6" imgW="22860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238" y="3908425"/>
                        <a:ext cx="4572000" cy="12430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  <a:alpha val="9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Prostokąt 73"/>
          <p:cNvSpPr/>
          <p:nvPr/>
        </p:nvSpPr>
        <p:spPr>
          <a:xfrm>
            <a:off x="179512" y="188640"/>
            <a:ext cx="270550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103296" y="773415"/>
            <a:ext cx="3964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Uśrednianie po czasie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043608" y="1441887"/>
            <a:ext cx="5640919" cy="2972461"/>
            <a:chOff x="1110965" y="1981913"/>
            <a:chExt cx="5640919" cy="2972461"/>
          </a:xfrm>
        </p:grpSpPr>
        <p:sp>
          <p:nvSpPr>
            <p:cNvPr id="41" name="pole tekstowe 40"/>
            <p:cNvSpPr txBox="1"/>
            <p:nvPr/>
          </p:nvSpPr>
          <p:spPr>
            <a:xfrm>
              <a:off x="4597127" y="2640841"/>
              <a:ext cx="215475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i="1" dirty="0"/>
                <a:t>x</a:t>
              </a:r>
              <a:r>
                <a:rPr lang="pl-PL" sz="2000" i="1" baseline="-25000" dirty="0" smtClean="0"/>
                <a:t>i </a:t>
              </a:r>
              <a:r>
                <a:rPr lang="pl-PL" sz="2000" dirty="0" smtClean="0"/>
                <a:t>– próbka sygnału</a:t>
              </a:r>
            </a:p>
            <a:p>
              <a:r>
                <a:rPr lang="pl-PL" sz="2000" i="1" dirty="0" smtClean="0"/>
                <a:t>i </a:t>
              </a:r>
              <a:r>
                <a:rPr lang="pl-PL" sz="2000" dirty="0" smtClean="0"/>
                <a:t>– numer próbki</a:t>
              </a:r>
            </a:p>
            <a:p>
              <a:r>
                <a:rPr lang="pl-PL" sz="2000" i="1" dirty="0" smtClean="0"/>
                <a:t>N</a:t>
              </a:r>
              <a:r>
                <a:rPr lang="pl-PL" sz="2000" dirty="0" smtClean="0"/>
                <a:t> </a:t>
              </a:r>
              <a:r>
                <a:rPr lang="pl-PL" sz="2000" dirty="0"/>
                <a:t>– </a:t>
              </a:r>
              <a:r>
                <a:rPr lang="pl-PL" sz="2000" dirty="0" smtClean="0"/>
                <a:t>liczba próbek</a:t>
              </a:r>
            </a:p>
          </p:txBody>
        </p:sp>
        <p:grpSp>
          <p:nvGrpSpPr>
            <p:cNvPr id="43" name="Group 1124"/>
            <p:cNvGrpSpPr>
              <a:grpSpLocks/>
            </p:cNvGrpSpPr>
            <p:nvPr/>
          </p:nvGrpSpPr>
          <p:grpSpPr bwMode="auto">
            <a:xfrm>
              <a:off x="1543896" y="1981913"/>
              <a:ext cx="2387598" cy="2147402"/>
              <a:chOff x="816" y="1536"/>
              <a:chExt cx="1584" cy="1072"/>
            </a:xfrm>
          </p:grpSpPr>
          <p:sp>
            <p:nvSpPr>
              <p:cNvPr id="71" name="Freeform 1125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Line 1126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Line 1127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853426"/>
                </p:ext>
              </p:extLst>
            </p:nvPr>
          </p:nvGraphicFramePr>
          <p:xfrm>
            <a:off x="1245238" y="2166255"/>
            <a:ext cx="30456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7852" name="Równanie" r:id="rId8" imgW="152280" imgH="228600" progId="Equation.3">
                    <p:embed/>
                  </p:oleObj>
                </mc:Choice>
                <mc:Fallback>
                  <p:oleObj name="Równanie" r:id="rId8" imgW="152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5238" y="2166255"/>
                          <a:ext cx="30456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Elipsa 44"/>
            <p:cNvSpPr/>
            <p:nvPr/>
          </p:nvSpPr>
          <p:spPr bwMode="auto">
            <a:xfrm>
              <a:off x="1812440" y="3565641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Elipsa 45"/>
            <p:cNvSpPr/>
            <p:nvPr/>
          </p:nvSpPr>
          <p:spPr bwMode="auto">
            <a:xfrm>
              <a:off x="2033706" y="2396571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Elipsa 46"/>
            <p:cNvSpPr/>
            <p:nvPr/>
          </p:nvSpPr>
          <p:spPr bwMode="auto">
            <a:xfrm>
              <a:off x="2854277" y="3431147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Elipsa 47"/>
            <p:cNvSpPr/>
            <p:nvPr/>
          </p:nvSpPr>
          <p:spPr bwMode="auto">
            <a:xfrm>
              <a:off x="2438771" y="3410114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Elipsa 48"/>
            <p:cNvSpPr/>
            <p:nvPr/>
          </p:nvSpPr>
          <p:spPr bwMode="auto">
            <a:xfrm>
              <a:off x="2231930" y="2985722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Elipsa 49"/>
            <p:cNvSpPr/>
            <p:nvPr/>
          </p:nvSpPr>
          <p:spPr bwMode="auto">
            <a:xfrm>
              <a:off x="2653483" y="3380065"/>
              <a:ext cx="98098" cy="90863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1" name="Łącznik prosty 50"/>
            <p:cNvCxnSpPr/>
            <p:nvPr/>
          </p:nvCxnSpPr>
          <p:spPr bwMode="auto">
            <a:xfrm>
              <a:off x="1862046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Łącznik prosty 51"/>
            <p:cNvCxnSpPr/>
            <p:nvPr/>
          </p:nvCxnSpPr>
          <p:spPr bwMode="auto">
            <a:xfrm>
              <a:off x="2069663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Łącznik prosty 52"/>
            <p:cNvCxnSpPr/>
            <p:nvPr/>
          </p:nvCxnSpPr>
          <p:spPr bwMode="auto">
            <a:xfrm>
              <a:off x="2277281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Łącznik prosty 53"/>
            <p:cNvCxnSpPr/>
            <p:nvPr/>
          </p:nvCxnSpPr>
          <p:spPr bwMode="auto">
            <a:xfrm>
              <a:off x="2484898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/>
            <p:nvPr/>
          </p:nvCxnSpPr>
          <p:spPr bwMode="auto">
            <a:xfrm>
              <a:off x="2692515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Łącznik prosty 55"/>
            <p:cNvCxnSpPr/>
            <p:nvPr/>
          </p:nvCxnSpPr>
          <p:spPr bwMode="auto">
            <a:xfrm>
              <a:off x="2900132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Łącznik prosty 56"/>
            <p:cNvCxnSpPr/>
            <p:nvPr/>
          </p:nvCxnSpPr>
          <p:spPr bwMode="auto">
            <a:xfrm>
              <a:off x="3107749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Łącznik prosty 57"/>
            <p:cNvCxnSpPr/>
            <p:nvPr/>
          </p:nvCxnSpPr>
          <p:spPr bwMode="auto">
            <a:xfrm>
              <a:off x="3315367" y="2436227"/>
              <a:ext cx="0" cy="14538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Elipsa 58"/>
            <p:cNvSpPr/>
            <p:nvPr/>
          </p:nvSpPr>
          <p:spPr bwMode="auto">
            <a:xfrm>
              <a:off x="3053074" y="3489082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Elipsa 59"/>
            <p:cNvSpPr/>
            <p:nvPr/>
          </p:nvSpPr>
          <p:spPr bwMode="auto">
            <a:xfrm>
              <a:off x="3265624" y="2862652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1" name="Łącznik prosty ze strzałką 60"/>
            <p:cNvCxnSpPr/>
            <p:nvPr/>
          </p:nvCxnSpPr>
          <p:spPr bwMode="auto">
            <a:xfrm flipV="1">
              <a:off x="3110554" y="3799167"/>
              <a:ext cx="222958" cy="457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62" name="Łącznik prosty 61"/>
            <p:cNvCxnSpPr/>
            <p:nvPr/>
          </p:nvCxnSpPr>
          <p:spPr bwMode="auto">
            <a:xfrm flipH="1">
              <a:off x="3061927" y="3757100"/>
              <a:ext cx="98098" cy="908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Łącznik prosty 62"/>
            <p:cNvCxnSpPr/>
            <p:nvPr/>
          </p:nvCxnSpPr>
          <p:spPr bwMode="auto">
            <a:xfrm flipH="1">
              <a:off x="3276031" y="3760104"/>
              <a:ext cx="98098" cy="908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4" name="Obiek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1159797"/>
                </p:ext>
              </p:extLst>
            </p:nvPr>
          </p:nvGraphicFramePr>
          <p:xfrm>
            <a:off x="3431611" y="3617442"/>
            <a:ext cx="380880" cy="35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7853" name="Równanie" r:id="rId10" imgW="190440" imgH="177480" progId="Equation.3">
                    <p:embed/>
                  </p:oleObj>
                </mc:Choice>
                <mc:Fallback>
                  <p:oleObj name="Równanie" r:id="rId10" imgW="1904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1611" y="3617442"/>
                          <a:ext cx="380880" cy="3549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iek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56546224"/>
                </p:ext>
              </p:extLst>
            </p:nvPr>
          </p:nvGraphicFramePr>
          <p:xfrm>
            <a:off x="3505528" y="2508866"/>
            <a:ext cx="5328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7854" name="Equation" r:id="rId12" imgW="266400" imgH="215640" progId="Equation.3">
                    <p:embed/>
                  </p:oleObj>
                </mc:Choice>
                <mc:Fallback>
                  <p:oleObj name="Equation" r:id="rId12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528" y="2508866"/>
                          <a:ext cx="532800" cy="43128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6" name="Grupa 65"/>
            <p:cNvGrpSpPr/>
            <p:nvPr/>
          </p:nvGrpSpPr>
          <p:grpSpPr>
            <a:xfrm>
              <a:off x="1453299" y="4146262"/>
              <a:ext cx="2173956" cy="808112"/>
              <a:chOff x="1517741" y="4009173"/>
              <a:chExt cx="2173956" cy="808112"/>
            </a:xfrm>
          </p:grpSpPr>
          <p:cxnSp>
            <p:nvCxnSpPr>
              <p:cNvPr id="67" name="Łącznik prosty ze strzałką 66"/>
              <p:cNvCxnSpPr/>
              <p:nvPr/>
            </p:nvCxnSpPr>
            <p:spPr bwMode="auto">
              <a:xfrm>
                <a:off x="1864400" y="4416668"/>
                <a:ext cx="1471467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68" name="Obiekt 6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6564680"/>
                  </p:ext>
                </p:extLst>
              </p:nvPr>
            </p:nvGraphicFramePr>
            <p:xfrm>
              <a:off x="2054373" y="4462325"/>
              <a:ext cx="1091520" cy="3549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7855" name="Equation" r:id="rId14" imgW="545760" imgH="177480" progId="Equation.3">
                      <p:embed/>
                    </p:oleObj>
                  </mc:Choice>
                  <mc:Fallback>
                    <p:oleObj name="Equation" r:id="rId14" imgW="54576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54373" y="4462325"/>
                            <a:ext cx="1091520" cy="35496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" name="Obiekt 6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7068456"/>
                  </p:ext>
                </p:extLst>
              </p:nvPr>
            </p:nvGraphicFramePr>
            <p:xfrm>
              <a:off x="1517741" y="4009179"/>
              <a:ext cx="76176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7856" name="Equation" r:id="rId16" imgW="380880" imgH="215640" progId="Equation.3">
                      <p:embed/>
                    </p:oleObj>
                  </mc:Choice>
                  <mc:Fallback>
                    <p:oleObj name="Equation" r:id="rId16" imgW="380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17741" y="4009179"/>
                            <a:ext cx="761760" cy="43128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0" name="Obiekt 6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62455385"/>
                  </p:ext>
                </p:extLst>
              </p:nvPr>
            </p:nvGraphicFramePr>
            <p:xfrm>
              <a:off x="2904737" y="4009173"/>
              <a:ext cx="78696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7857" name="Equation" r:id="rId18" imgW="393480" imgH="215640" progId="Equation.3">
                      <p:embed/>
                    </p:oleObj>
                  </mc:Choice>
                  <mc:Fallback>
                    <p:oleObj name="Equation" r:id="rId18" imgW="3934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4737" y="4009173"/>
                            <a:ext cx="786960" cy="43128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6" name="Elipsa 75"/>
            <p:cNvSpPr/>
            <p:nvPr/>
          </p:nvSpPr>
          <p:spPr bwMode="auto">
            <a:xfrm>
              <a:off x="4499029" y="2840871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Elipsa 76"/>
            <p:cNvSpPr/>
            <p:nvPr/>
          </p:nvSpPr>
          <p:spPr bwMode="auto">
            <a:xfrm>
              <a:off x="1110965" y="2349423"/>
              <a:ext cx="98098" cy="90863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8" name="Prostokąt 77"/>
          <p:cNvSpPr/>
          <p:nvPr/>
        </p:nvSpPr>
        <p:spPr>
          <a:xfrm>
            <a:off x="127757" y="5410021"/>
            <a:ext cx="80598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3399"/>
                </a:solidFill>
                <a:latin typeface="+mn-lt"/>
              </a:rPr>
              <a:t>Uśrednianie po czasie </a:t>
            </a:r>
            <a:r>
              <a:rPr lang="pl-PL" sz="1800" b="1" dirty="0" smtClean="0">
                <a:latin typeface="+mn-lt"/>
              </a:rPr>
              <a:t>dla gęstego próbkowania można zastąpić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solidFill>
                  <a:srgbClr val="003399"/>
                </a:solidFill>
                <a:latin typeface="+mn-lt"/>
              </a:rPr>
              <a:t>uśrednianiem w wersji całkowej</a:t>
            </a:r>
            <a:r>
              <a:rPr lang="pl-PL" sz="1800" b="1" dirty="0" smtClean="0">
                <a:latin typeface="+mn-lt"/>
              </a:rPr>
              <a:t>.</a:t>
            </a:r>
          </a:p>
          <a:p>
            <a:r>
              <a:rPr lang="pl-PL" sz="1800" b="1" dirty="0" smtClean="0">
                <a:latin typeface="+mn-lt"/>
              </a:rPr>
              <a:t>Próbkowanie do uśredniania po czasie nie ma nic wspólnego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z twierdzeniem o próbkowaniu.</a:t>
            </a:r>
            <a:endParaRPr lang="pl-PL" sz="18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363870"/>
              </p:ext>
            </p:extLst>
          </p:nvPr>
        </p:nvGraphicFramePr>
        <p:xfrm>
          <a:off x="174625" y="1978025"/>
          <a:ext cx="42926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99" name="Równanie" r:id="rId3" imgW="2145960" imgH="495000" progId="Equation.3">
                  <p:embed/>
                </p:oleObj>
              </mc:Choice>
              <mc:Fallback>
                <p:oleObj name="Równanie" r:id="rId3" imgW="2145960" imgH="495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" y="1978025"/>
                        <a:ext cx="4292600" cy="990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5245333" y="1894630"/>
            <a:ext cx="36551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        </a:t>
            </a:r>
            <a:r>
              <a:rPr lang="pl-PL" sz="2000" b="1" dirty="0" smtClean="0">
                <a:latin typeface="+mn-lt"/>
              </a:rPr>
              <a:t>– </a:t>
            </a:r>
            <a:r>
              <a:rPr lang="pl-PL" sz="1800" b="1" dirty="0" smtClean="0">
                <a:latin typeface="+mn-lt"/>
              </a:rPr>
              <a:t>widmowa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gęstość mocy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opisuje rozkład mocy sygnału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w dziedzinie częstotliwości</a:t>
            </a:r>
            <a:endParaRPr lang="pl-PL" sz="1800" b="1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79512" y="188640"/>
            <a:ext cx="27363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Reprezentacja w dziedzinie częstotliwości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23859" y="150030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kumimoji="1" lang="pl-PL" sz="2000" b="1" kern="0" dirty="0" smtClean="0">
                <a:solidFill>
                  <a:srgbClr val="003399"/>
                </a:solidFill>
                <a:latin typeface="+mn-lt"/>
              </a:rPr>
              <a:t>Widmowa gęstość mocy</a:t>
            </a:r>
            <a:endParaRPr kumimoji="1" lang="pl-PL" sz="2000" b="1" kern="0" dirty="0">
              <a:solidFill>
                <a:srgbClr val="003399"/>
              </a:solidFill>
              <a:latin typeface="+mn-lt"/>
            </a:endParaRPr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033715"/>
              </p:ext>
            </p:extLst>
          </p:nvPr>
        </p:nvGraphicFramePr>
        <p:xfrm>
          <a:off x="5227796" y="1866491"/>
          <a:ext cx="685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00" name="Równanie" r:id="rId5" imgW="342720" imgH="241200" progId="Equation.3">
                  <p:embed/>
                </p:oleObj>
              </mc:Choice>
              <mc:Fallback>
                <p:oleObj name="Równanie" r:id="rId5" imgW="342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7796" y="1866491"/>
                        <a:ext cx="685800" cy="482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a 6"/>
          <p:cNvGrpSpPr/>
          <p:nvPr/>
        </p:nvGrpSpPr>
        <p:grpSpPr>
          <a:xfrm>
            <a:off x="179512" y="3067050"/>
            <a:ext cx="8727876" cy="3530275"/>
            <a:chOff x="179512" y="3067050"/>
            <a:chExt cx="8727876" cy="3530275"/>
          </a:xfrm>
        </p:grpSpPr>
        <p:grpSp>
          <p:nvGrpSpPr>
            <p:cNvPr id="6" name="Grupa 5"/>
            <p:cNvGrpSpPr/>
            <p:nvPr/>
          </p:nvGrpSpPr>
          <p:grpSpPr>
            <a:xfrm>
              <a:off x="179512" y="3067050"/>
              <a:ext cx="8727876" cy="3530275"/>
              <a:chOff x="179512" y="3067050"/>
              <a:chExt cx="8727876" cy="3530275"/>
            </a:xfrm>
          </p:grpSpPr>
          <p:grpSp>
            <p:nvGrpSpPr>
              <p:cNvPr id="5" name="Grupa 4"/>
              <p:cNvGrpSpPr/>
              <p:nvPr/>
            </p:nvGrpSpPr>
            <p:grpSpPr>
              <a:xfrm>
                <a:off x="179512" y="3067050"/>
                <a:ext cx="8727876" cy="3530275"/>
                <a:chOff x="179512" y="3067050"/>
                <a:chExt cx="8727876" cy="3530275"/>
              </a:xfrm>
            </p:grpSpPr>
            <p:graphicFrame>
              <p:nvGraphicFramePr>
                <p:cNvPr id="11" name="Object 307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75964145"/>
                    </p:ext>
                  </p:extLst>
                </p:nvPr>
              </p:nvGraphicFramePr>
              <p:xfrm>
                <a:off x="2041525" y="3067050"/>
                <a:ext cx="4826000" cy="18018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17801" name="Equation" r:id="rId7" imgW="2412720" imgH="901440" progId="Equation.3">
                        <p:embed/>
                      </p:oleObj>
                    </mc:Choice>
                    <mc:Fallback>
                      <p:oleObj name="Equation" r:id="rId7" imgW="2412720" imgH="9014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41525" y="3067050"/>
                              <a:ext cx="4826000" cy="1801813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" name="Prostokąt 13"/>
                <p:cNvSpPr/>
                <p:nvPr/>
              </p:nvSpPr>
              <p:spPr>
                <a:xfrm>
                  <a:off x="179512" y="4842999"/>
                  <a:ext cx="8727876" cy="175432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>
                    <a:defRPr/>
                  </a:pPr>
                  <a:r>
                    <a:rPr kumimoji="1" lang="pl-PL" sz="1800" b="1" kern="0" dirty="0" smtClean="0">
                      <a:latin typeface="+mn-lt"/>
                    </a:rPr>
                    <a:t>Widmowa gęstość mocy sygnału mocy jest transformatą Fouriera</a:t>
                  </a:r>
                  <a:br>
                    <a:rPr kumimoji="1" lang="pl-PL" sz="1800" b="1" kern="0" dirty="0" smtClean="0">
                      <a:latin typeface="+mn-lt"/>
                    </a:rPr>
                  </a:br>
                  <a:r>
                    <a:rPr kumimoji="1" lang="pl-PL" sz="1800" b="1" kern="0" dirty="0" smtClean="0">
                      <a:latin typeface="+mn-lt"/>
                    </a:rPr>
                    <a:t>funkcji autokorelacji sygnału – podobnie jak ma to miejsce dla sygnału energii – ale funkcja autokorelacji zawiera dodatkowo uśrednianie po czasie.</a:t>
                  </a:r>
                </a:p>
                <a:p>
                  <a:pPr lvl="0">
                    <a:defRPr/>
                  </a:pPr>
                  <a:endParaRPr kumimoji="1" lang="pl-PL" sz="1800" b="1" kern="0" dirty="0">
                    <a:latin typeface="+mn-lt"/>
                  </a:endParaRPr>
                </a:p>
                <a:p>
                  <a:pPr lvl="0">
                    <a:defRPr/>
                  </a:pPr>
                  <a:r>
                    <a:rPr kumimoji="1" lang="pl-PL" sz="1800" b="1" kern="0" dirty="0" smtClean="0">
                      <a:latin typeface="+mn-lt"/>
                    </a:rPr>
                    <a:t>Widmowa gęstość mocy posiada takie same właściwości jak widmowa gęstość energii sygnału.</a:t>
                  </a:r>
                  <a:endParaRPr kumimoji="1" lang="pl-PL" sz="1800" b="1" kern="0" dirty="0">
                    <a:latin typeface="+mn-lt"/>
                  </a:endParaRPr>
                </a:p>
              </p:txBody>
            </p:sp>
          </p:grpSp>
          <p:sp>
            <p:nvSpPr>
              <p:cNvPr id="3" name="Dowolny kształt 2"/>
              <p:cNvSpPr/>
              <p:nvPr/>
            </p:nvSpPr>
            <p:spPr bwMode="auto">
              <a:xfrm>
                <a:off x="2915816" y="3873829"/>
                <a:ext cx="1278657" cy="63965"/>
              </a:xfrm>
              <a:custGeom>
                <a:avLst/>
                <a:gdLst>
                  <a:gd name="connsiteX0" fmla="*/ 0 w 2790825"/>
                  <a:gd name="connsiteY0" fmla="*/ 381203 h 381203"/>
                  <a:gd name="connsiteX1" fmla="*/ 523875 w 2790825"/>
                  <a:gd name="connsiteY1" fmla="*/ 203 h 381203"/>
                  <a:gd name="connsiteX2" fmla="*/ 1343025 w 2790825"/>
                  <a:gd name="connsiteY2" fmla="*/ 324053 h 381203"/>
                  <a:gd name="connsiteX3" fmla="*/ 2038350 w 2790825"/>
                  <a:gd name="connsiteY3" fmla="*/ 28778 h 381203"/>
                  <a:gd name="connsiteX4" fmla="*/ 2790825 w 2790825"/>
                  <a:gd name="connsiteY4" fmla="*/ 362153 h 381203"/>
                  <a:gd name="connsiteX0" fmla="*/ 0 w 2790825"/>
                  <a:gd name="connsiteY0" fmla="*/ 391884 h 391884"/>
                  <a:gd name="connsiteX1" fmla="*/ 523875 w 2790825"/>
                  <a:gd name="connsiteY1" fmla="*/ 10884 h 391884"/>
                  <a:gd name="connsiteX2" fmla="*/ 1343025 w 2790825"/>
                  <a:gd name="connsiteY2" fmla="*/ 334734 h 391884"/>
                  <a:gd name="connsiteX3" fmla="*/ 2069536 w 2790825"/>
                  <a:gd name="connsiteY3" fmla="*/ 88 h 391884"/>
                  <a:gd name="connsiteX4" fmla="*/ 2790825 w 2790825"/>
                  <a:gd name="connsiteY4" fmla="*/ 372834 h 391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0825" h="391884">
                    <a:moveTo>
                      <a:pt x="0" y="391884"/>
                    </a:moveTo>
                    <a:cubicBezTo>
                      <a:pt x="150019" y="206146"/>
                      <a:pt x="300038" y="20409"/>
                      <a:pt x="523875" y="10884"/>
                    </a:cubicBezTo>
                    <a:cubicBezTo>
                      <a:pt x="747713" y="1359"/>
                      <a:pt x="1085415" y="336533"/>
                      <a:pt x="1343025" y="334734"/>
                    </a:cubicBezTo>
                    <a:cubicBezTo>
                      <a:pt x="1600635" y="332935"/>
                      <a:pt x="1828236" y="-6262"/>
                      <a:pt x="2069536" y="88"/>
                    </a:cubicBezTo>
                    <a:cubicBezTo>
                      <a:pt x="2310836" y="6438"/>
                      <a:pt x="2544763" y="374421"/>
                      <a:pt x="2790825" y="372834"/>
                    </a:cubicBezTo>
                  </a:path>
                </a:pathLst>
              </a:cu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5" name="pole tekstowe 14"/>
            <p:cNvSpPr txBox="1"/>
            <p:nvPr/>
          </p:nvSpPr>
          <p:spPr>
            <a:xfrm>
              <a:off x="4787188" y="4256181"/>
              <a:ext cx="280076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latin typeface="+mn-lt"/>
                </a:rPr>
                <a:t>f</a:t>
              </a:r>
              <a:r>
                <a:rPr lang="pl-PL" sz="1800" b="1" dirty="0" smtClean="0">
                  <a:latin typeface="+mn-lt"/>
                </a:rPr>
                <a:t>unkcja autokorelacji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(uśrednianie po czasie) </a:t>
              </a:r>
              <a:endParaRPr lang="pl-PL" sz="16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161628" y="188640"/>
            <a:ext cx="275418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Reprezentacja w dziedzinie częstotliwości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18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19" name="Grupa 18"/>
          <p:cNvGrpSpPr/>
          <p:nvPr/>
        </p:nvGrpSpPr>
        <p:grpSpPr>
          <a:xfrm>
            <a:off x="297854" y="1319942"/>
            <a:ext cx="8198074" cy="2491165"/>
            <a:chOff x="945926" y="1286892"/>
            <a:chExt cx="8198074" cy="2491165"/>
          </a:xfrm>
        </p:grpSpPr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8761204" y="2935927"/>
              <a:ext cx="2551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 smtClean="0"/>
                <a:t>t</a:t>
              </a:r>
              <a:endParaRPr lang="pl-PL" sz="2000" dirty="0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 rot="5400000" flipV="1">
              <a:off x="4991100" y="-567308"/>
              <a:ext cx="0" cy="784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1066800" y="2264792"/>
              <a:ext cx="1905000" cy="863600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4800600" y="1286892"/>
              <a:ext cx="4343400" cy="234950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2971800" y="1525017"/>
              <a:ext cx="1828800" cy="1257300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>
              <a:off x="2971800" y="2442592"/>
              <a:ext cx="0" cy="914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Line 32"/>
            <p:cNvSpPr>
              <a:spLocks noChangeShapeType="1"/>
            </p:cNvSpPr>
            <p:nvPr/>
          </p:nvSpPr>
          <p:spPr bwMode="auto">
            <a:xfrm>
              <a:off x="4800600" y="2061592"/>
              <a:ext cx="0" cy="1295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38"/>
            <p:cNvSpPr txBox="1">
              <a:spLocks noChangeArrowheads="1"/>
            </p:cNvSpPr>
            <p:nvPr/>
          </p:nvSpPr>
          <p:spPr bwMode="auto">
            <a:xfrm>
              <a:off x="2267744" y="2887092"/>
              <a:ext cx="6254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/>
                <a:t>-</a:t>
              </a:r>
              <a:r>
                <a:rPr lang="pl-PL" sz="2000" i="1" dirty="0"/>
                <a:t>T</a:t>
              </a:r>
              <a:r>
                <a:rPr lang="pl-PL" sz="2000" dirty="0"/>
                <a:t>/2</a:t>
              </a:r>
            </a:p>
          </p:txBody>
        </p:sp>
        <p:sp>
          <p:nvSpPr>
            <p:cNvPr id="28" name="Line 40"/>
            <p:cNvSpPr>
              <a:spLocks noChangeShapeType="1"/>
            </p:cNvSpPr>
            <p:nvPr/>
          </p:nvSpPr>
          <p:spPr bwMode="auto">
            <a:xfrm>
              <a:off x="2971800" y="3039492"/>
              <a:ext cx="1828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Text Box 37"/>
            <p:cNvSpPr txBox="1">
              <a:spLocks noChangeArrowheads="1"/>
            </p:cNvSpPr>
            <p:nvPr/>
          </p:nvSpPr>
          <p:spPr bwMode="auto">
            <a:xfrm>
              <a:off x="3657600" y="2810892"/>
              <a:ext cx="657552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 err="1"/>
                <a:t>x</a:t>
              </a:r>
              <a:r>
                <a:rPr lang="pl-PL" sz="2000" i="1" baseline="-25000" dirty="0" err="1"/>
                <a:t>T</a:t>
              </a:r>
              <a:r>
                <a:rPr lang="pl-PL" sz="2000" dirty="0"/>
                <a:t>(</a:t>
              </a:r>
              <a:r>
                <a:rPr lang="pl-PL" sz="2000" i="1" dirty="0"/>
                <a:t>t</a:t>
              </a:r>
              <a:r>
                <a:rPr lang="pl-PL" sz="2000" dirty="0"/>
                <a:t>)</a:t>
              </a:r>
              <a:endParaRPr lang="pl-PL" sz="1800" dirty="0"/>
            </a:p>
          </p:txBody>
        </p:sp>
        <p:sp>
          <p:nvSpPr>
            <p:cNvPr id="30" name="Text Box 45"/>
            <p:cNvSpPr txBox="1">
              <a:spLocks noChangeArrowheads="1"/>
            </p:cNvSpPr>
            <p:nvPr/>
          </p:nvSpPr>
          <p:spPr bwMode="auto">
            <a:xfrm>
              <a:off x="4860032" y="2887092"/>
              <a:ext cx="670376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/>
                <a:t>+</a:t>
              </a:r>
              <a:r>
                <a:rPr lang="pl-PL" sz="2000" i="1" dirty="0"/>
                <a:t>T</a:t>
              </a:r>
              <a:r>
                <a:rPr lang="pl-PL" sz="2000" dirty="0"/>
                <a:t>/2</a:t>
              </a: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5508104" y="2167012"/>
              <a:ext cx="2154757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x</a:t>
              </a:r>
              <a:r>
                <a:rPr lang="pl-PL" sz="2000" dirty="0"/>
                <a:t>(</a:t>
              </a:r>
              <a:r>
                <a:rPr lang="pl-PL" sz="2000" i="1" dirty="0"/>
                <a:t>t</a:t>
              </a:r>
              <a:r>
                <a:rPr lang="pl-PL" sz="2000" dirty="0" smtClean="0"/>
                <a:t>) – sygnał mocy</a:t>
              </a:r>
              <a:endParaRPr lang="pl-PL" sz="1800" dirty="0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945926" y="3377947"/>
              <a:ext cx="6452792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 err="1" smtClean="0"/>
                <a:t>x</a:t>
              </a:r>
              <a:r>
                <a:rPr lang="pl-PL" sz="2000" i="1" baseline="-25000" dirty="0" err="1" smtClean="0"/>
                <a:t>T</a:t>
              </a:r>
              <a:r>
                <a:rPr lang="pl-PL" sz="2000" dirty="0" smtClean="0"/>
                <a:t>(</a:t>
              </a:r>
              <a:r>
                <a:rPr lang="pl-PL" sz="2000" i="1" dirty="0" smtClean="0"/>
                <a:t>t</a:t>
              </a:r>
              <a:r>
                <a:rPr lang="pl-PL" sz="2000" dirty="0" smtClean="0"/>
                <a:t>) – sygnał energii (sygnał mocy obserwowany w oknie </a:t>
              </a:r>
              <a:r>
                <a:rPr lang="pl-PL" sz="2000" i="1" dirty="0" smtClean="0"/>
                <a:t>T</a:t>
              </a:r>
              <a:r>
                <a:rPr lang="pl-PL" sz="2000" dirty="0" smtClean="0"/>
                <a:t>)</a:t>
              </a:r>
              <a:endParaRPr lang="pl-PL" sz="1800" dirty="0"/>
            </a:p>
          </p:txBody>
        </p:sp>
      </p:grpSp>
      <p:graphicFrame>
        <p:nvGraphicFramePr>
          <p:cNvPr id="34" name="Obi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317111"/>
              </p:ext>
            </p:extLst>
          </p:nvPr>
        </p:nvGraphicFramePr>
        <p:xfrm>
          <a:off x="182563" y="3895725"/>
          <a:ext cx="6332537" cy="259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149" name="Równanie" r:id="rId3" imgW="3403440" imgH="1396800" progId="Equation.3">
                  <p:embed/>
                </p:oleObj>
              </mc:Choice>
              <mc:Fallback>
                <p:oleObj name="Równanie" r:id="rId3" imgW="3403440" imgH="139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3" y="3895725"/>
                        <a:ext cx="6332537" cy="2595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Prostokąt 34"/>
          <p:cNvSpPr/>
          <p:nvPr/>
        </p:nvSpPr>
        <p:spPr>
          <a:xfrm>
            <a:off x="3059832" y="5761767"/>
            <a:ext cx="4572000" cy="707886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lvl="0">
              <a:defRPr/>
            </a:pPr>
            <a:r>
              <a:rPr kumimoji="1" lang="pl-PL" sz="2000" b="1" kern="0" dirty="0" smtClean="0">
                <a:latin typeface="+mn-lt"/>
              </a:rPr>
              <a:t>Alternatywny sposób wyznaczania</a:t>
            </a:r>
            <a:br>
              <a:rPr kumimoji="1" lang="pl-PL" sz="2000" b="1" kern="0" dirty="0" smtClean="0">
                <a:latin typeface="+mn-lt"/>
              </a:rPr>
            </a:br>
            <a:r>
              <a:rPr kumimoji="1" lang="pl-PL" sz="2000" b="1" kern="0" dirty="0" smtClean="0">
                <a:latin typeface="+mn-lt"/>
              </a:rPr>
              <a:t>widma gęstości mocy.</a:t>
            </a:r>
            <a:endParaRPr kumimoji="1" lang="pl-PL" sz="2000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82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30" name="Group 23"/>
          <p:cNvGrpSpPr>
            <a:grpSpLocks/>
          </p:cNvGrpSpPr>
          <p:nvPr/>
        </p:nvGrpSpPr>
        <p:grpSpPr bwMode="auto">
          <a:xfrm>
            <a:off x="3588634" y="333997"/>
            <a:ext cx="5292725" cy="2173288"/>
            <a:chOff x="1536" y="1056"/>
            <a:chExt cx="3334" cy="1369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1536" y="1056"/>
              <a:ext cx="3334" cy="1369"/>
              <a:chOff x="811" y="2712"/>
              <a:chExt cx="3334" cy="1369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1509" y="3424"/>
                <a:ext cx="1592" cy="2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5" name="Line 10"/>
              <p:cNvSpPr>
                <a:spLocks noChangeShapeType="1"/>
              </p:cNvSpPr>
              <p:nvPr/>
            </p:nvSpPr>
            <p:spPr bwMode="auto">
              <a:xfrm>
                <a:off x="811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6" name="Line 11"/>
              <p:cNvSpPr>
                <a:spLocks noChangeShapeType="1"/>
              </p:cNvSpPr>
              <p:nvPr/>
            </p:nvSpPr>
            <p:spPr bwMode="auto">
              <a:xfrm>
                <a:off x="3104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7" name="Line 12"/>
              <p:cNvSpPr>
                <a:spLocks noChangeShapeType="1"/>
              </p:cNvSpPr>
              <p:nvPr/>
            </p:nvSpPr>
            <p:spPr bwMode="auto">
              <a:xfrm>
                <a:off x="3541" y="3592"/>
                <a:ext cx="6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8" name="Text Box 13"/>
              <p:cNvSpPr txBox="1">
                <a:spLocks noChangeArrowheads="1"/>
              </p:cNvSpPr>
              <p:nvPr/>
            </p:nvSpPr>
            <p:spPr bwMode="auto">
              <a:xfrm>
                <a:off x="3280" y="3316"/>
                <a:ext cx="71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i="1" dirty="0"/>
                  <a:t>i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 = </a:t>
                </a:r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</a:t>
                </a:r>
                <a:endParaRPr lang="pl-PL" sz="2000" i="1" dirty="0"/>
              </a:p>
            </p:txBody>
          </p:sp>
          <p:sp>
            <p:nvSpPr>
              <p:cNvPr id="1039" name="Text Box 14"/>
              <p:cNvSpPr txBox="1">
                <a:spLocks noChangeArrowheads="1"/>
              </p:cNvSpPr>
              <p:nvPr/>
            </p:nvSpPr>
            <p:spPr bwMode="auto">
              <a:xfrm>
                <a:off x="1893" y="3829"/>
                <a:ext cx="763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i="1" dirty="0"/>
                  <a:t>u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 = </a:t>
                </a:r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/>
                  <a:t>t</a:t>
                </a:r>
                <a:r>
                  <a:rPr lang="pl-PL" sz="2000" dirty="0"/>
                  <a:t>)</a:t>
                </a:r>
                <a:endParaRPr lang="pl-PL" sz="2000" i="1" dirty="0"/>
              </a:p>
            </p:txBody>
          </p:sp>
          <p:sp>
            <p:nvSpPr>
              <p:cNvPr id="1040" name="Line 15"/>
              <p:cNvSpPr>
                <a:spLocks noChangeShapeType="1"/>
              </p:cNvSpPr>
              <p:nvPr/>
            </p:nvSpPr>
            <p:spPr bwMode="auto">
              <a:xfrm flipH="1" flipV="1">
                <a:off x="1687" y="3829"/>
                <a:ext cx="13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041" name="Group 16"/>
              <p:cNvGrpSpPr>
                <a:grpSpLocks/>
              </p:cNvGrpSpPr>
              <p:nvPr/>
            </p:nvGrpSpPr>
            <p:grpSpPr bwMode="auto">
              <a:xfrm>
                <a:off x="1963" y="2712"/>
                <a:ext cx="790" cy="664"/>
                <a:chOff x="2654" y="2328"/>
                <a:chExt cx="790" cy="664"/>
              </a:xfrm>
            </p:grpSpPr>
            <p:sp>
              <p:nvSpPr>
                <p:cNvPr id="104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654" y="2328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850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888" y="2540"/>
                  <a:ext cx="215" cy="25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2000" i="1" dirty="0"/>
                    <a:t>E</a:t>
                  </a:r>
                  <a:endParaRPr lang="pl-PL" sz="1600" i="1" dirty="0"/>
                </a:p>
              </p:txBody>
            </p:sp>
          </p:grpSp>
        </p:grpSp>
        <p:sp>
          <p:nvSpPr>
            <p:cNvPr id="1033" name="Text Box 22"/>
            <p:cNvSpPr txBox="1">
              <a:spLocks noChangeArrowheads="1"/>
            </p:cNvSpPr>
            <p:nvPr/>
          </p:nvSpPr>
          <p:spPr bwMode="auto">
            <a:xfrm>
              <a:off x="2696" y="1792"/>
              <a:ext cx="6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R</a:t>
              </a:r>
              <a:r>
                <a:rPr lang="pl-PL" sz="2000" dirty="0"/>
                <a:t> = 1 </a:t>
              </a:r>
              <a:r>
                <a:rPr lang="pl-PL" sz="2000" dirty="0">
                  <a:sym typeface="Symbol" pitchFamily="18" charset="2"/>
                </a:rPr>
                <a:t></a:t>
              </a:r>
              <a:endParaRPr lang="pl-PL" sz="2000" i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410216" y="2545065"/>
            <a:ext cx="8233109" cy="939800"/>
            <a:chOff x="817563" y="2544763"/>
            <a:chExt cx="8233109" cy="939800"/>
          </a:xfrm>
        </p:grpSpPr>
        <p:graphicFrame>
          <p:nvGraphicFramePr>
            <p:cNvPr id="102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0195569"/>
                </p:ext>
              </p:extLst>
            </p:nvPr>
          </p:nvGraphicFramePr>
          <p:xfrm>
            <a:off x="817563" y="2544763"/>
            <a:ext cx="3276600" cy="939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2" name="Równanie" r:id="rId4" imgW="1638000" imgH="469800" progId="Equation.3">
                    <p:embed/>
                  </p:oleObj>
                </mc:Choice>
                <mc:Fallback>
                  <p:oleObj name="Równanie" r:id="rId4" imgW="1638000" imgH="469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7563" y="2544763"/>
                          <a:ext cx="3276600" cy="9398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Text Box 25"/>
            <p:cNvSpPr txBox="1">
              <a:spLocks noChangeArrowheads="1"/>
            </p:cNvSpPr>
            <p:nvPr/>
          </p:nvSpPr>
          <p:spPr bwMode="auto">
            <a:xfrm>
              <a:off x="4292446" y="2786862"/>
              <a:ext cx="475822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Sygnał jest energetyczny, jeżeli </a:t>
              </a:r>
              <a:r>
                <a:rPr lang="pl-PL" sz="2000" b="1" i="1" dirty="0">
                  <a:solidFill>
                    <a:srgbClr val="003399"/>
                  </a:solidFill>
                </a:rPr>
                <a:t>E</a:t>
              </a:r>
              <a:r>
                <a:rPr lang="pl-PL" sz="2000" b="1" dirty="0">
                  <a:solidFill>
                    <a:srgbClr val="003399"/>
                  </a:solidFill>
                </a:rPr>
                <a:t> &lt; </a:t>
              </a:r>
              <a:r>
                <a:rPr lang="pl-PL" sz="2000" b="1" dirty="0">
                  <a:solidFill>
                    <a:srgbClr val="003399"/>
                  </a:solidFill>
                  <a:sym typeface="Symbol" pitchFamily="18" charset="2"/>
                </a:rPr>
                <a:t></a:t>
              </a:r>
              <a:r>
                <a:rPr lang="pl-PL" sz="2000" b="1" dirty="0" smtClean="0">
                  <a:solidFill>
                    <a:srgbClr val="003399"/>
                  </a:solidFill>
                  <a:sym typeface="Symbol" pitchFamily="18" charset="2"/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302916" y="3682869"/>
            <a:ext cx="7972892" cy="1015663"/>
            <a:chOff x="1060450" y="5495595"/>
            <a:chExt cx="6592588" cy="1015663"/>
          </a:xfrm>
        </p:grpSpPr>
        <p:sp>
          <p:nvSpPr>
            <p:cNvPr id="21" name="Prostokąt 20"/>
            <p:cNvSpPr/>
            <p:nvPr/>
          </p:nvSpPr>
          <p:spPr>
            <a:xfrm>
              <a:off x="1060450" y="5495595"/>
              <a:ext cx="4572000" cy="10156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latin typeface="+mn-lt"/>
                  <a:sym typeface="Symbol" pitchFamily="18" charset="2"/>
                </a:rPr>
                <a:t>Sygnały energetyczne posiadają</a:t>
              </a:r>
              <a:br>
                <a:rPr lang="pl-PL" sz="2000" b="1" dirty="0" smtClean="0">
                  <a:latin typeface="+mn-lt"/>
                  <a:sym typeface="Symbol" pitchFamily="18" charset="2"/>
                </a:rPr>
              </a:br>
              <a:r>
                <a:rPr lang="pl-PL" sz="2000" b="1" dirty="0" smtClean="0">
                  <a:latin typeface="+mn-lt"/>
                  <a:sym typeface="Symbol" pitchFamily="18" charset="2"/>
                </a:rPr>
                <a:t>reprezentację widmową</a:t>
              </a:r>
              <a:br>
                <a:rPr lang="pl-PL" sz="2000" b="1" dirty="0" smtClean="0">
                  <a:latin typeface="+mn-lt"/>
                  <a:sym typeface="Symbol" pitchFamily="18" charset="2"/>
                </a:rPr>
              </a:br>
              <a:r>
                <a:rPr lang="pl-PL" sz="2000" b="1" dirty="0" smtClean="0">
                  <a:latin typeface="+mn-lt"/>
                  <a:sym typeface="Symbol" pitchFamily="18" charset="2"/>
                </a:rPr>
                <a:t>w postaci transformaty Fouriera.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3" name="Obiek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81029700"/>
                </p:ext>
              </p:extLst>
            </p:nvPr>
          </p:nvGraphicFramePr>
          <p:xfrm>
            <a:off x="5427023" y="5658800"/>
            <a:ext cx="2226015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3" name="Równanie" r:id="rId6" imgW="1346040" imgH="330120" progId="Equation.3">
                    <p:embed/>
                  </p:oleObj>
                </mc:Choice>
                <mc:Fallback>
                  <p:oleObj name="Równanie" r:id="rId6" imgW="13460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427023" y="5658800"/>
                          <a:ext cx="2226015" cy="6602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7" name="Prostokąt 26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Energia sygnału</a:t>
            </a:r>
            <a:endParaRPr lang="pl-PL" sz="3200" dirty="0">
              <a:latin typeface="+mn-lt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103296" y="773415"/>
            <a:ext cx="19143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Definicja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302917" y="4981313"/>
            <a:ext cx="8496784" cy="1280283"/>
            <a:chOff x="302917" y="4981313"/>
            <a:chExt cx="8496784" cy="1280283"/>
          </a:xfrm>
        </p:grpSpPr>
        <p:sp>
          <p:nvSpPr>
            <p:cNvPr id="29" name="Prostokąt 28"/>
            <p:cNvSpPr/>
            <p:nvPr/>
          </p:nvSpPr>
          <p:spPr>
            <a:xfrm>
              <a:off x="302917" y="5153009"/>
              <a:ext cx="46763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  <a:sym typeface="Symbol" pitchFamily="18" charset="2"/>
                </a:rPr>
                <a:t>Przykłady sygnałów energetycznych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8536908"/>
                </p:ext>
              </p:extLst>
            </p:nvPr>
          </p:nvGraphicFramePr>
          <p:xfrm>
            <a:off x="319996" y="5753596"/>
            <a:ext cx="568960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4" name="Równanie" r:id="rId8" imgW="2844720" imgH="253800" progId="Equation.3">
                    <p:embed/>
                  </p:oleObj>
                </mc:Choice>
                <mc:Fallback>
                  <p:oleObj name="Równanie" r:id="rId8" imgW="284472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19996" y="5753596"/>
                          <a:ext cx="5689600" cy="50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241099" y="4981313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6722796" y="5892264"/>
              <a:ext cx="207690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Wyznacz energię</a:t>
              </a:r>
              <a:endParaRPr lang="pl-PL" sz="18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56617" y="4021182"/>
            <a:ext cx="7719059" cy="2341747"/>
            <a:chOff x="156617" y="4021182"/>
            <a:chExt cx="7719059" cy="2341747"/>
          </a:xfrm>
        </p:grpSpPr>
        <p:graphicFrame>
          <p:nvGraphicFramePr>
            <p:cNvPr id="4098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6146904"/>
                </p:ext>
              </p:extLst>
            </p:nvPr>
          </p:nvGraphicFramePr>
          <p:xfrm>
            <a:off x="1740060" y="5042449"/>
            <a:ext cx="4775040" cy="1320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5" name="Równanie" r:id="rId4" imgW="2387520" imgH="660240" progId="Equation.3">
                    <p:embed/>
                  </p:oleObj>
                </mc:Choice>
                <mc:Fallback>
                  <p:oleObj name="Równanie" r:id="rId4" imgW="2387520" imgH="6602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0060" y="5042449"/>
                          <a:ext cx="4775040" cy="13204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2" name="Text Box 14"/>
            <p:cNvSpPr txBox="1">
              <a:spLocks noChangeArrowheads="1"/>
            </p:cNvSpPr>
            <p:nvPr/>
          </p:nvSpPr>
          <p:spPr bwMode="auto">
            <a:xfrm>
              <a:off x="156617" y="4021182"/>
              <a:ext cx="7719059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Moc sygnału okresowego </a:t>
              </a:r>
              <a:r>
                <a:rPr lang="pl-PL" sz="2200" b="1" i="1" dirty="0" smtClean="0">
                  <a:solidFill>
                    <a:srgbClr val="FF0000"/>
                  </a:solidFill>
                  <a:latin typeface="+mj-lt"/>
                </a:rPr>
                <a:t>x</a:t>
              </a:r>
              <a:r>
                <a:rPr lang="pl-PL" sz="2200" b="1" dirty="0" smtClean="0">
                  <a:solidFill>
                    <a:srgbClr val="FF0000"/>
                  </a:solidFill>
                  <a:latin typeface="+mj-lt"/>
                </a:rPr>
                <a:t>(</a:t>
              </a:r>
              <a:r>
                <a:rPr lang="pl-PL" sz="2200" b="1" i="1" dirty="0" smtClean="0">
                  <a:solidFill>
                    <a:srgbClr val="FF0000"/>
                  </a:solidFill>
                  <a:latin typeface="+mj-lt"/>
                </a:rPr>
                <a:t>t</a:t>
              </a:r>
              <a:r>
                <a:rPr lang="pl-PL" sz="2200" b="1" dirty="0" smtClean="0">
                  <a:solidFill>
                    <a:srgbClr val="FF0000"/>
                  </a:solidFill>
                  <a:latin typeface="+mj-lt"/>
                </a:rPr>
                <a:t>)</a:t>
              </a:r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 wyznaczamy</a:t>
              </a:r>
              <a:br>
                <a:rPr lang="pl-PL" sz="2000" b="1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uśredniając moc za jeden okres (sygnał </a:t>
              </a:r>
              <a:r>
                <a:rPr lang="pl-PL" sz="2200" b="1" i="1" dirty="0" smtClean="0">
                  <a:solidFill>
                    <a:srgbClr val="FF0000"/>
                  </a:solidFill>
                  <a:latin typeface="+mj-lt"/>
                </a:rPr>
                <a:t>x</a:t>
              </a:r>
              <a:r>
                <a:rPr lang="pl-PL" sz="2200" b="1" baseline="30000" dirty="0" smtClean="0">
                  <a:solidFill>
                    <a:srgbClr val="FF0000"/>
                  </a:solidFill>
                  <a:latin typeface="+mj-lt"/>
                </a:rPr>
                <a:t>2</a:t>
              </a:r>
              <a:r>
                <a:rPr lang="pl-PL" sz="2200" b="1" dirty="0" smtClean="0">
                  <a:solidFill>
                    <a:srgbClr val="FF0000"/>
                  </a:solidFill>
                  <a:latin typeface="+mj-lt"/>
                </a:rPr>
                <a:t>(</a:t>
              </a:r>
              <a:r>
                <a:rPr lang="pl-PL" sz="2200" b="1" i="1" dirty="0" smtClean="0">
                  <a:solidFill>
                    <a:srgbClr val="FF0000"/>
                  </a:solidFill>
                  <a:latin typeface="+mj-lt"/>
                </a:rPr>
                <a:t>t</a:t>
              </a:r>
              <a:r>
                <a:rPr lang="pl-PL" sz="2200" b="1" dirty="0" smtClean="0">
                  <a:solidFill>
                    <a:srgbClr val="FF0000"/>
                  </a:solidFill>
                  <a:latin typeface="+mj-lt"/>
                </a:rPr>
                <a:t>)</a:t>
              </a:r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 jest okresowy).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4562225" y="2550940"/>
            <a:ext cx="4548368" cy="857250"/>
            <a:chOff x="1116013" y="3267075"/>
            <a:chExt cx="4548368" cy="857250"/>
          </a:xfrm>
        </p:grpSpPr>
        <p:pic>
          <p:nvPicPr>
            <p:cNvPr id="1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72293" y="3299656"/>
              <a:ext cx="792088" cy="792088"/>
            </a:xfrm>
            <a:prstGeom prst="rect">
              <a:avLst/>
            </a:prstGeom>
            <a:noFill/>
          </p:spPr>
        </p:pic>
        <p:graphicFrame>
          <p:nvGraphicFramePr>
            <p:cNvPr id="1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266568"/>
                </p:ext>
              </p:extLst>
            </p:nvPr>
          </p:nvGraphicFramePr>
          <p:xfrm>
            <a:off x="1116013" y="3267075"/>
            <a:ext cx="37306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6" name="Equation" r:id="rId7" imgW="1981080" imgH="457200" progId="Equation.3">
                    <p:embed/>
                  </p:oleObj>
                </mc:Choice>
                <mc:Fallback>
                  <p:oleObj name="Equation" r:id="rId7" imgW="198108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6013" y="3267075"/>
                          <a:ext cx="3730625" cy="8572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156617" y="1296635"/>
            <a:ext cx="6591869" cy="2462641"/>
            <a:chOff x="1061885" y="965043"/>
            <a:chExt cx="4431924" cy="2462641"/>
          </a:xfrm>
        </p:grpSpPr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061885" y="965043"/>
              <a:ext cx="443192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Uśrednianie po czasie dowolnej wielkości okresowej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200" b="1" i="1" dirty="0" smtClean="0">
                  <a:latin typeface="+mj-lt"/>
                </a:rPr>
                <a:t>q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200" b="1" dirty="0" smtClean="0">
                  <a:latin typeface="+mj-lt"/>
                </a:rPr>
                <a:t>)</a:t>
              </a:r>
              <a:r>
                <a:rPr lang="pl-PL" sz="2000" b="1" dirty="0">
                  <a:latin typeface="+mn-lt"/>
                </a:rPr>
                <a:t> </a:t>
              </a:r>
              <a:r>
                <a:rPr lang="pl-PL" sz="2000" b="1" dirty="0" smtClean="0">
                  <a:latin typeface="+mn-lt"/>
                </a:rPr>
                <a:t>jest równoważne uśrednianiu za okres.</a:t>
              </a: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1260012"/>
                </p:ext>
              </p:extLst>
            </p:nvPr>
          </p:nvGraphicFramePr>
          <p:xfrm>
            <a:off x="1174105" y="2107204"/>
            <a:ext cx="2697773" cy="1320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7" name="Equation" r:id="rId9" imgW="2006280" imgH="660240" progId="Equation.3">
                    <p:embed/>
                  </p:oleObj>
                </mc:Choice>
                <mc:Fallback>
                  <p:oleObj name="Equation" r:id="rId9" imgW="200628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4105" y="2107204"/>
                          <a:ext cx="2697773" cy="13204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Prostokąt 14"/>
          <p:cNvSpPr/>
          <p:nvPr/>
        </p:nvSpPr>
        <p:spPr>
          <a:xfrm>
            <a:off x="179512" y="188640"/>
            <a:ext cx="266429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103296" y="773415"/>
            <a:ext cx="4684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Moc sygnału okresowego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13" name="Grupa 12"/>
          <p:cNvGrpSpPr/>
          <p:nvPr/>
        </p:nvGrpSpPr>
        <p:grpSpPr>
          <a:xfrm>
            <a:off x="4712568" y="4468563"/>
            <a:ext cx="4098503" cy="1944435"/>
            <a:chOff x="4712568" y="4468563"/>
            <a:chExt cx="4098503" cy="1944435"/>
          </a:xfrm>
        </p:grpSpPr>
        <p:graphicFrame>
          <p:nvGraphicFramePr>
            <p:cNvPr id="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1821867"/>
                </p:ext>
              </p:extLst>
            </p:nvPr>
          </p:nvGraphicFramePr>
          <p:xfrm>
            <a:off x="6961203" y="5848290"/>
            <a:ext cx="68859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8585" name="Równanie" r:id="rId4" imgW="393480" imgH="241200" progId="Equation.3">
                    <p:embed/>
                  </p:oleObj>
                </mc:Choice>
                <mc:Fallback>
                  <p:oleObj name="Równanie" r:id="rId4" imgW="393480" imgH="2412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61203" y="5848290"/>
                          <a:ext cx="688590" cy="422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4712568" y="4468563"/>
              <a:ext cx="389080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kern="0" dirty="0" smtClean="0">
                  <a:solidFill>
                    <a:srgbClr val="006600"/>
                  </a:solidFill>
                  <a:latin typeface="+mn-lt"/>
                </a:rPr>
                <a:t>Równoważność mocy sygnału</a:t>
              </a:r>
              <a:br>
                <a:rPr lang="pl-PL" sz="2000" b="1" kern="0" dirty="0" smtClean="0">
                  <a:solidFill>
                    <a:srgbClr val="006600"/>
                  </a:solidFill>
                  <a:latin typeface="+mn-lt"/>
                </a:rPr>
              </a:br>
              <a:r>
                <a:rPr lang="pl-PL" sz="2000" b="1" kern="0" dirty="0" smtClean="0">
                  <a:solidFill>
                    <a:srgbClr val="006600"/>
                  </a:solidFill>
                  <a:latin typeface="+mn-lt"/>
                </a:rPr>
                <a:t>harmonicznego i stałego</a:t>
              </a:r>
              <a:endParaRPr lang="pl-PL" sz="2000" b="1" kern="0" dirty="0">
                <a:solidFill>
                  <a:srgbClr val="006600"/>
                </a:solidFill>
                <a:latin typeface="+mn-lt"/>
              </a:endParaRPr>
            </a:p>
          </p:txBody>
        </p: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2906753"/>
                </p:ext>
              </p:extLst>
            </p:nvPr>
          </p:nvGraphicFramePr>
          <p:xfrm>
            <a:off x="4818183" y="5546748"/>
            <a:ext cx="1133370" cy="86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8586" name="Równanie" r:id="rId6" imgW="647640" imgH="495000" progId="Equation.3">
                    <p:embed/>
                  </p:oleObj>
                </mc:Choice>
                <mc:Fallback>
                  <p:oleObj name="Równanie" r:id="rId6" imgW="647640" imgH="495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818183" y="5546748"/>
                          <a:ext cx="1133370" cy="86625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rostokąt 6"/>
            <p:cNvSpPr/>
            <p:nvPr/>
          </p:nvSpPr>
          <p:spPr>
            <a:xfrm>
              <a:off x="6228184" y="5481249"/>
              <a:ext cx="258288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6600"/>
                  </a:solidFill>
                  <a:latin typeface="+mn-lt"/>
                </a:rPr>
                <a:t>Wartość </a:t>
              </a:r>
              <a:r>
                <a:rPr lang="pl-PL" sz="2000" b="1" dirty="0" smtClean="0">
                  <a:solidFill>
                    <a:srgbClr val="006600"/>
                  </a:solidFill>
                  <a:latin typeface="+mn-lt"/>
                </a:rPr>
                <a:t>skuteczna</a:t>
              </a:r>
              <a:endParaRPr lang="pl-PL" sz="2000" b="1" dirty="0">
                <a:solidFill>
                  <a:srgbClr val="006600"/>
                </a:solidFill>
                <a:latin typeface="+mn-lt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251520" y="1490063"/>
            <a:ext cx="8683594" cy="2730158"/>
            <a:chOff x="251520" y="1490063"/>
            <a:chExt cx="8683594" cy="2730158"/>
          </a:xfrm>
        </p:grpSpPr>
        <p:graphicFrame>
          <p:nvGraphicFramePr>
            <p:cNvPr id="5122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692329"/>
                </p:ext>
              </p:extLst>
            </p:nvPr>
          </p:nvGraphicFramePr>
          <p:xfrm>
            <a:off x="3709077" y="1822809"/>
            <a:ext cx="2387520" cy="1269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8587" name="Równanie" r:id="rId8" imgW="1193760" imgH="634680" progId="Equation.3">
                    <p:embed/>
                  </p:oleObj>
                </mc:Choice>
                <mc:Fallback>
                  <p:oleObj name="Równanie" r:id="rId8" imgW="1193760" imgH="634680" progId="Equation.3">
                    <p:embed/>
                    <p:pic>
                      <p:nvPicPr>
                        <p:cNvPr id="0" name="Object 20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9077" y="1822809"/>
                          <a:ext cx="2387520" cy="12693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34" name="Group 93"/>
            <p:cNvGrpSpPr>
              <a:grpSpLocks/>
            </p:cNvGrpSpPr>
            <p:nvPr/>
          </p:nvGrpSpPr>
          <p:grpSpPr bwMode="auto">
            <a:xfrm>
              <a:off x="400793" y="1793611"/>
              <a:ext cx="2006224" cy="1866607"/>
              <a:chOff x="1176" y="690"/>
              <a:chExt cx="3204" cy="2814"/>
            </a:xfrm>
          </p:grpSpPr>
          <p:sp>
            <p:nvSpPr>
              <p:cNvPr id="5143" name="Freeform 86"/>
              <p:cNvSpPr>
                <a:spLocks/>
              </p:cNvSpPr>
              <p:nvPr/>
            </p:nvSpPr>
            <p:spPr bwMode="auto">
              <a:xfrm>
                <a:off x="1176" y="1086"/>
                <a:ext cx="402" cy="1014"/>
              </a:xfrm>
              <a:custGeom>
                <a:avLst/>
                <a:gdLst>
                  <a:gd name="T0" fmla="*/ 6 w 402"/>
                  <a:gd name="T1" fmla="*/ 996 h 1014"/>
                  <a:gd name="T2" fmla="*/ 12 w 402"/>
                  <a:gd name="T3" fmla="*/ 966 h 1014"/>
                  <a:gd name="T4" fmla="*/ 24 w 402"/>
                  <a:gd name="T5" fmla="*/ 942 h 1014"/>
                  <a:gd name="T6" fmla="*/ 30 w 402"/>
                  <a:gd name="T7" fmla="*/ 912 h 1014"/>
                  <a:gd name="T8" fmla="*/ 42 w 402"/>
                  <a:gd name="T9" fmla="*/ 888 h 1014"/>
                  <a:gd name="T10" fmla="*/ 54 w 402"/>
                  <a:gd name="T11" fmla="*/ 858 h 1014"/>
                  <a:gd name="T12" fmla="*/ 60 w 402"/>
                  <a:gd name="T13" fmla="*/ 834 h 1014"/>
                  <a:gd name="T14" fmla="*/ 72 w 402"/>
                  <a:gd name="T15" fmla="*/ 810 h 1014"/>
                  <a:gd name="T16" fmla="*/ 78 w 402"/>
                  <a:gd name="T17" fmla="*/ 780 h 1014"/>
                  <a:gd name="T18" fmla="*/ 90 w 402"/>
                  <a:gd name="T19" fmla="*/ 756 h 1014"/>
                  <a:gd name="T20" fmla="*/ 102 w 402"/>
                  <a:gd name="T21" fmla="*/ 732 h 1014"/>
                  <a:gd name="T22" fmla="*/ 108 w 402"/>
                  <a:gd name="T23" fmla="*/ 702 h 1014"/>
                  <a:gd name="T24" fmla="*/ 120 w 402"/>
                  <a:gd name="T25" fmla="*/ 678 h 1014"/>
                  <a:gd name="T26" fmla="*/ 126 w 402"/>
                  <a:gd name="T27" fmla="*/ 654 h 1014"/>
                  <a:gd name="T28" fmla="*/ 138 w 402"/>
                  <a:gd name="T29" fmla="*/ 624 h 1014"/>
                  <a:gd name="T30" fmla="*/ 150 w 402"/>
                  <a:gd name="T31" fmla="*/ 600 h 1014"/>
                  <a:gd name="T32" fmla="*/ 156 w 402"/>
                  <a:gd name="T33" fmla="*/ 576 h 1014"/>
                  <a:gd name="T34" fmla="*/ 168 w 402"/>
                  <a:gd name="T35" fmla="*/ 552 h 1014"/>
                  <a:gd name="T36" fmla="*/ 174 w 402"/>
                  <a:gd name="T37" fmla="*/ 522 h 1014"/>
                  <a:gd name="T38" fmla="*/ 186 w 402"/>
                  <a:gd name="T39" fmla="*/ 498 h 1014"/>
                  <a:gd name="T40" fmla="*/ 198 w 402"/>
                  <a:gd name="T41" fmla="*/ 474 h 1014"/>
                  <a:gd name="T42" fmla="*/ 204 w 402"/>
                  <a:gd name="T43" fmla="*/ 450 h 1014"/>
                  <a:gd name="T44" fmla="*/ 216 w 402"/>
                  <a:gd name="T45" fmla="*/ 426 h 1014"/>
                  <a:gd name="T46" fmla="*/ 222 w 402"/>
                  <a:gd name="T47" fmla="*/ 402 h 1014"/>
                  <a:gd name="T48" fmla="*/ 234 w 402"/>
                  <a:gd name="T49" fmla="*/ 378 h 1014"/>
                  <a:gd name="T50" fmla="*/ 246 w 402"/>
                  <a:gd name="T51" fmla="*/ 354 h 1014"/>
                  <a:gd name="T52" fmla="*/ 252 w 402"/>
                  <a:gd name="T53" fmla="*/ 330 h 1014"/>
                  <a:gd name="T54" fmla="*/ 264 w 402"/>
                  <a:gd name="T55" fmla="*/ 306 h 1014"/>
                  <a:gd name="T56" fmla="*/ 270 w 402"/>
                  <a:gd name="T57" fmla="*/ 282 h 1014"/>
                  <a:gd name="T58" fmla="*/ 282 w 402"/>
                  <a:gd name="T59" fmla="*/ 264 h 1014"/>
                  <a:gd name="T60" fmla="*/ 294 w 402"/>
                  <a:gd name="T61" fmla="*/ 240 h 1014"/>
                  <a:gd name="T62" fmla="*/ 300 w 402"/>
                  <a:gd name="T63" fmla="*/ 216 h 1014"/>
                  <a:gd name="T64" fmla="*/ 312 w 402"/>
                  <a:gd name="T65" fmla="*/ 198 h 1014"/>
                  <a:gd name="T66" fmla="*/ 318 w 402"/>
                  <a:gd name="T67" fmla="*/ 174 h 1014"/>
                  <a:gd name="T68" fmla="*/ 330 w 402"/>
                  <a:gd name="T69" fmla="*/ 156 h 1014"/>
                  <a:gd name="T70" fmla="*/ 342 w 402"/>
                  <a:gd name="T71" fmla="*/ 132 h 1014"/>
                  <a:gd name="T72" fmla="*/ 348 w 402"/>
                  <a:gd name="T73" fmla="*/ 114 h 1014"/>
                  <a:gd name="T74" fmla="*/ 360 w 402"/>
                  <a:gd name="T75" fmla="*/ 90 h 1014"/>
                  <a:gd name="T76" fmla="*/ 372 w 402"/>
                  <a:gd name="T77" fmla="*/ 72 h 1014"/>
                  <a:gd name="T78" fmla="*/ 378 w 402"/>
                  <a:gd name="T79" fmla="*/ 54 h 1014"/>
                  <a:gd name="T80" fmla="*/ 390 w 402"/>
                  <a:gd name="T81" fmla="*/ 30 h 1014"/>
                  <a:gd name="T82" fmla="*/ 396 w 402"/>
                  <a:gd name="T83" fmla="*/ 12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2"/>
                  <a:gd name="T127" fmla="*/ 0 h 1014"/>
                  <a:gd name="T128" fmla="*/ 402 w 402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2" h="1014">
                    <a:moveTo>
                      <a:pt x="0" y="1014"/>
                    </a:moveTo>
                    <a:lnTo>
                      <a:pt x="0" y="1002"/>
                    </a:lnTo>
                    <a:lnTo>
                      <a:pt x="6" y="996"/>
                    </a:lnTo>
                    <a:lnTo>
                      <a:pt x="6" y="984"/>
                    </a:lnTo>
                    <a:lnTo>
                      <a:pt x="12" y="978"/>
                    </a:lnTo>
                    <a:lnTo>
                      <a:pt x="12" y="966"/>
                    </a:lnTo>
                    <a:lnTo>
                      <a:pt x="18" y="960"/>
                    </a:lnTo>
                    <a:lnTo>
                      <a:pt x="18" y="948"/>
                    </a:lnTo>
                    <a:lnTo>
                      <a:pt x="24" y="942"/>
                    </a:lnTo>
                    <a:lnTo>
                      <a:pt x="24" y="930"/>
                    </a:lnTo>
                    <a:lnTo>
                      <a:pt x="30" y="924"/>
                    </a:lnTo>
                    <a:lnTo>
                      <a:pt x="30" y="912"/>
                    </a:lnTo>
                    <a:lnTo>
                      <a:pt x="36" y="906"/>
                    </a:lnTo>
                    <a:lnTo>
                      <a:pt x="36" y="894"/>
                    </a:lnTo>
                    <a:lnTo>
                      <a:pt x="42" y="888"/>
                    </a:lnTo>
                    <a:lnTo>
                      <a:pt x="48" y="876"/>
                    </a:lnTo>
                    <a:lnTo>
                      <a:pt x="48" y="870"/>
                    </a:lnTo>
                    <a:lnTo>
                      <a:pt x="54" y="858"/>
                    </a:lnTo>
                    <a:lnTo>
                      <a:pt x="54" y="852"/>
                    </a:lnTo>
                    <a:lnTo>
                      <a:pt x="60" y="840"/>
                    </a:lnTo>
                    <a:lnTo>
                      <a:pt x="60" y="834"/>
                    </a:lnTo>
                    <a:lnTo>
                      <a:pt x="66" y="828"/>
                    </a:lnTo>
                    <a:lnTo>
                      <a:pt x="66" y="816"/>
                    </a:lnTo>
                    <a:lnTo>
                      <a:pt x="72" y="810"/>
                    </a:lnTo>
                    <a:lnTo>
                      <a:pt x="72" y="798"/>
                    </a:lnTo>
                    <a:lnTo>
                      <a:pt x="78" y="792"/>
                    </a:lnTo>
                    <a:lnTo>
                      <a:pt x="78" y="780"/>
                    </a:lnTo>
                    <a:lnTo>
                      <a:pt x="84" y="774"/>
                    </a:lnTo>
                    <a:lnTo>
                      <a:pt x="84" y="762"/>
                    </a:lnTo>
                    <a:lnTo>
                      <a:pt x="90" y="756"/>
                    </a:lnTo>
                    <a:lnTo>
                      <a:pt x="96" y="744"/>
                    </a:lnTo>
                    <a:lnTo>
                      <a:pt x="96" y="738"/>
                    </a:lnTo>
                    <a:lnTo>
                      <a:pt x="102" y="732"/>
                    </a:lnTo>
                    <a:lnTo>
                      <a:pt x="102" y="720"/>
                    </a:lnTo>
                    <a:lnTo>
                      <a:pt x="108" y="714"/>
                    </a:lnTo>
                    <a:lnTo>
                      <a:pt x="108" y="702"/>
                    </a:lnTo>
                    <a:lnTo>
                      <a:pt x="114" y="696"/>
                    </a:lnTo>
                    <a:lnTo>
                      <a:pt x="114" y="684"/>
                    </a:lnTo>
                    <a:lnTo>
                      <a:pt x="120" y="678"/>
                    </a:lnTo>
                    <a:lnTo>
                      <a:pt x="120" y="666"/>
                    </a:lnTo>
                    <a:lnTo>
                      <a:pt x="126" y="660"/>
                    </a:lnTo>
                    <a:lnTo>
                      <a:pt x="126" y="654"/>
                    </a:lnTo>
                    <a:lnTo>
                      <a:pt x="132" y="642"/>
                    </a:lnTo>
                    <a:lnTo>
                      <a:pt x="132" y="636"/>
                    </a:lnTo>
                    <a:lnTo>
                      <a:pt x="138" y="624"/>
                    </a:lnTo>
                    <a:lnTo>
                      <a:pt x="144" y="618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0" y="594"/>
                    </a:lnTo>
                    <a:lnTo>
                      <a:pt x="156" y="582"/>
                    </a:lnTo>
                    <a:lnTo>
                      <a:pt x="156" y="576"/>
                    </a:lnTo>
                    <a:lnTo>
                      <a:pt x="162" y="564"/>
                    </a:lnTo>
                    <a:lnTo>
                      <a:pt x="162" y="558"/>
                    </a:lnTo>
                    <a:lnTo>
                      <a:pt x="168" y="552"/>
                    </a:lnTo>
                    <a:lnTo>
                      <a:pt x="168" y="540"/>
                    </a:lnTo>
                    <a:lnTo>
                      <a:pt x="174" y="534"/>
                    </a:lnTo>
                    <a:lnTo>
                      <a:pt x="174" y="522"/>
                    </a:lnTo>
                    <a:lnTo>
                      <a:pt x="180" y="516"/>
                    </a:lnTo>
                    <a:lnTo>
                      <a:pt x="186" y="510"/>
                    </a:lnTo>
                    <a:lnTo>
                      <a:pt x="186" y="498"/>
                    </a:lnTo>
                    <a:lnTo>
                      <a:pt x="192" y="492"/>
                    </a:lnTo>
                    <a:lnTo>
                      <a:pt x="192" y="486"/>
                    </a:lnTo>
                    <a:lnTo>
                      <a:pt x="198" y="474"/>
                    </a:lnTo>
                    <a:lnTo>
                      <a:pt x="198" y="468"/>
                    </a:lnTo>
                    <a:lnTo>
                      <a:pt x="204" y="456"/>
                    </a:lnTo>
                    <a:lnTo>
                      <a:pt x="204" y="450"/>
                    </a:lnTo>
                    <a:lnTo>
                      <a:pt x="210" y="444"/>
                    </a:lnTo>
                    <a:lnTo>
                      <a:pt x="210" y="432"/>
                    </a:lnTo>
                    <a:lnTo>
                      <a:pt x="216" y="426"/>
                    </a:lnTo>
                    <a:lnTo>
                      <a:pt x="216" y="420"/>
                    </a:lnTo>
                    <a:lnTo>
                      <a:pt x="222" y="408"/>
                    </a:lnTo>
                    <a:lnTo>
                      <a:pt x="222" y="402"/>
                    </a:lnTo>
                    <a:lnTo>
                      <a:pt x="228" y="396"/>
                    </a:lnTo>
                    <a:lnTo>
                      <a:pt x="234" y="384"/>
                    </a:lnTo>
                    <a:lnTo>
                      <a:pt x="234" y="378"/>
                    </a:lnTo>
                    <a:lnTo>
                      <a:pt x="240" y="372"/>
                    </a:lnTo>
                    <a:lnTo>
                      <a:pt x="240" y="360"/>
                    </a:lnTo>
                    <a:lnTo>
                      <a:pt x="246" y="354"/>
                    </a:lnTo>
                    <a:lnTo>
                      <a:pt x="246" y="348"/>
                    </a:lnTo>
                    <a:lnTo>
                      <a:pt x="252" y="336"/>
                    </a:lnTo>
                    <a:lnTo>
                      <a:pt x="252" y="330"/>
                    </a:lnTo>
                    <a:lnTo>
                      <a:pt x="258" y="324"/>
                    </a:lnTo>
                    <a:lnTo>
                      <a:pt x="258" y="318"/>
                    </a:lnTo>
                    <a:lnTo>
                      <a:pt x="264" y="306"/>
                    </a:lnTo>
                    <a:lnTo>
                      <a:pt x="264" y="300"/>
                    </a:lnTo>
                    <a:lnTo>
                      <a:pt x="270" y="294"/>
                    </a:lnTo>
                    <a:lnTo>
                      <a:pt x="270" y="282"/>
                    </a:lnTo>
                    <a:lnTo>
                      <a:pt x="276" y="276"/>
                    </a:lnTo>
                    <a:lnTo>
                      <a:pt x="282" y="270"/>
                    </a:lnTo>
                    <a:lnTo>
                      <a:pt x="282" y="264"/>
                    </a:lnTo>
                    <a:lnTo>
                      <a:pt x="288" y="252"/>
                    </a:lnTo>
                    <a:lnTo>
                      <a:pt x="288" y="246"/>
                    </a:lnTo>
                    <a:lnTo>
                      <a:pt x="294" y="240"/>
                    </a:lnTo>
                    <a:lnTo>
                      <a:pt x="294" y="234"/>
                    </a:lnTo>
                    <a:lnTo>
                      <a:pt x="300" y="228"/>
                    </a:lnTo>
                    <a:lnTo>
                      <a:pt x="300" y="216"/>
                    </a:lnTo>
                    <a:lnTo>
                      <a:pt x="306" y="210"/>
                    </a:lnTo>
                    <a:lnTo>
                      <a:pt x="306" y="204"/>
                    </a:lnTo>
                    <a:lnTo>
                      <a:pt x="312" y="198"/>
                    </a:lnTo>
                    <a:lnTo>
                      <a:pt x="312" y="186"/>
                    </a:lnTo>
                    <a:lnTo>
                      <a:pt x="318" y="180"/>
                    </a:lnTo>
                    <a:lnTo>
                      <a:pt x="318" y="174"/>
                    </a:lnTo>
                    <a:lnTo>
                      <a:pt x="324" y="168"/>
                    </a:lnTo>
                    <a:lnTo>
                      <a:pt x="330" y="162"/>
                    </a:lnTo>
                    <a:lnTo>
                      <a:pt x="330" y="156"/>
                    </a:lnTo>
                    <a:lnTo>
                      <a:pt x="336" y="144"/>
                    </a:lnTo>
                    <a:lnTo>
                      <a:pt x="336" y="138"/>
                    </a:lnTo>
                    <a:lnTo>
                      <a:pt x="342" y="132"/>
                    </a:lnTo>
                    <a:lnTo>
                      <a:pt x="342" y="126"/>
                    </a:lnTo>
                    <a:lnTo>
                      <a:pt x="348" y="120"/>
                    </a:lnTo>
                    <a:lnTo>
                      <a:pt x="348" y="114"/>
                    </a:lnTo>
                    <a:lnTo>
                      <a:pt x="354" y="102"/>
                    </a:lnTo>
                    <a:lnTo>
                      <a:pt x="354" y="96"/>
                    </a:lnTo>
                    <a:lnTo>
                      <a:pt x="360" y="90"/>
                    </a:lnTo>
                    <a:lnTo>
                      <a:pt x="360" y="84"/>
                    </a:lnTo>
                    <a:lnTo>
                      <a:pt x="366" y="78"/>
                    </a:lnTo>
                    <a:lnTo>
                      <a:pt x="372" y="72"/>
                    </a:lnTo>
                    <a:lnTo>
                      <a:pt x="372" y="66"/>
                    </a:lnTo>
                    <a:lnTo>
                      <a:pt x="378" y="60"/>
                    </a:lnTo>
                    <a:lnTo>
                      <a:pt x="378" y="54"/>
                    </a:lnTo>
                    <a:lnTo>
                      <a:pt x="384" y="48"/>
                    </a:lnTo>
                    <a:lnTo>
                      <a:pt x="384" y="36"/>
                    </a:lnTo>
                    <a:lnTo>
                      <a:pt x="390" y="30"/>
                    </a:lnTo>
                    <a:lnTo>
                      <a:pt x="390" y="24"/>
                    </a:lnTo>
                    <a:lnTo>
                      <a:pt x="396" y="18"/>
                    </a:lnTo>
                    <a:lnTo>
                      <a:pt x="396" y="12"/>
                    </a:lnTo>
                    <a:lnTo>
                      <a:pt x="402" y="6"/>
                    </a:lnTo>
                    <a:lnTo>
                      <a:pt x="402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4" name="Freeform 87"/>
              <p:cNvSpPr>
                <a:spLocks/>
              </p:cNvSpPr>
              <p:nvPr/>
            </p:nvSpPr>
            <p:spPr bwMode="auto">
              <a:xfrm>
                <a:off x="1578" y="690"/>
                <a:ext cx="684" cy="396"/>
              </a:xfrm>
              <a:custGeom>
                <a:avLst/>
                <a:gdLst>
                  <a:gd name="T0" fmla="*/ 6 w 684"/>
                  <a:gd name="T1" fmla="*/ 384 h 396"/>
                  <a:gd name="T2" fmla="*/ 18 w 684"/>
                  <a:gd name="T3" fmla="*/ 366 h 396"/>
                  <a:gd name="T4" fmla="*/ 30 w 684"/>
                  <a:gd name="T5" fmla="*/ 348 h 396"/>
                  <a:gd name="T6" fmla="*/ 36 w 684"/>
                  <a:gd name="T7" fmla="*/ 330 h 396"/>
                  <a:gd name="T8" fmla="*/ 54 w 684"/>
                  <a:gd name="T9" fmla="*/ 306 h 396"/>
                  <a:gd name="T10" fmla="*/ 66 w 684"/>
                  <a:gd name="T11" fmla="*/ 288 h 396"/>
                  <a:gd name="T12" fmla="*/ 72 w 684"/>
                  <a:gd name="T13" fmla="*/ 270 h 396"/>
                  <a:gd name="T14" fmla="*/ 90 w 684"/>
                  <a:gd name="T15" fmla="*/ 246 h 396"/>
                  <a:gd name="T16" fmla="*/ 96 w 684"/>
                  <a:gd name="T17" fmla="*/ 228 h 396"/>
                  <a:gd name="T18" fmla="*/ 108 w 684"/>
                  <a:gd name="T19" fmla="*/ 216 h 396"/>
                  <a:gd name="T20" fmla="*/ 132 w 684"/>
                  <a:gd name="T21" fmla="*/ 186 h 396"/>
                  <a:gd name="T22" fmla="*/ 144 w 684"/>
                  <a:gd name="T23" fmla="*/ 162 h 396"/>
                  <a:gd name="T24" fmla="*/ 162 w 684"/>
                  <a:gd name="T25" fmla="*/ 144 h 396"/>
                  <a:gd name="T26" fmla="*/ 180 w 684"/>
                  <a:gd name="T27" fmla="*/ 120 h 396"/>
                  <a:gd name="T28" fmla="*/ 198 w 684"/>
                  <a:gd name="T29" fmla="*/ 102 h 396"/>
                  <a:gd name="T30" fmla="*/ 216 w 684"/>
                  <a:gd name="T31" fmla="*/ 84 h 396"/>
                  <a:gd name="T32" fmla="*/ 234 w 684"/>
                  <a:gd name="T33" fmla="*/ 66 h 396"/>
                  <a:gd name="T34" fmla="*/ 252 w 684"/>
                  <a:gd name="T35" fmla="*/ 54 h 396"/>
                  <a:gd name="T36" fmla="*/ 270 w 684"/>
                  <a:gd name="T37" fmla="*/ 36 h 396"/>
                  <a:gd name="T38" fmla="*/ 288 w 684"/>
                  <a:gd name="T39" fmla="*/ 30 h 396"/>
                  <a:gd name="T40" fmla="*/ 306 w 684"/>
                  <a:gd name="T41" fmla="*/ 18 h 396"/>
                  <a:gd name="T42" fmla="*/ 324 w 684"/>
                  <a:gd name="T43" fmla="*/ 12 h 396"/>
                  <a:gd name="T44" fmla="*/ 342 w 684"/>
                  <a:gd name="T45" fmla="*/ 6 h 396"/>
                  <a:gd name="T46" fmla="*/ 360 w 684"/>
                  <a:gd name="T47" fmla="*/ 0 h 396"/>
                  <a:gd name="T48" fmla="*/ 378 w 684"/>
                  <a:gd name="T49" fmla="*/ 0 h 396"/>
                  <a:gd name="T50" fmla="*/ 396 w 684"/>
                  <a:gd name="T51" fmla="*/ 0 h 396"/>
                  <a:gd name="T52" fmla="*/ 414 w 684"/>
                  <a:gd name="T53" fmla="*/ 0 h 396"/>
                  <a:gd name="T54" fmla="*/ 432 w 684"/>
                  <a:gd name="T55" fmla="*/ 0 h 396"/>
                  <a:gd name="T56" fmla="*/ 450 w 684"/>
                  <a:gd name="T57" fmla="*/ 6 h 396"/>
                  <a:gd name="T58" fmla="*/ 468 w 684"/>
                  <a:gd name="T59" fmla="*/ 12 h 396"/>
                  <a:gd name="T60" fmla="*/ 486 w 684"/>
                  <a:gd name="T61" fmla="*/ 18 h 396"/>
                  <a:gd name="T62" fmla="*/ 504 w 684"/>
                  <a:gd name="T63" fmla="*/ 30 h 396"/>
                  <a:gd name="T64" fmla="*/ 522 w 684"/>
                  <a:gd name="T65" fmla="*/ 42 h 396"/>
                  <a:gd name="T66" fmla="*/ 540 w 684"/>
                  <a:gd name="T67" fmla="*/ 54 h 396"/>
                  <a:gd name="T68" fmla="*/ 558 w 684"/>
                  <a:gd name="T69" fmla="*/ 72 h 396"/>
                  <a:gd name="T70" fmla="*/ 576 w 684"/>
                  <a:gd name="T71" fmla="*/ 84 h 396"/>
                  <a:gd name="T72" fmla="*/ 594 w 684"/>
                  <a:gd name="T73" fmla="*/ 102 h 396"/>
                  <a:gd name="T74" fmla="*/ 612 w 684"/>
                  <a:gd name="T75" fmla="*/ 120 h 396"/>
                  <a:gd name="T76" fmla="*/ 630 w 684"/>
                  <a:gd name="T77" fmla="*/ 144 h 396"/>
                  <a:gd name="T78" fmla="*/ 648 w 684"/>
                  <a:gd name="T79" fmla="*/ 168 h 396"/>
                  <a:gd name="T80" fmla="*/ 660 w 684"/>
                  <a:gd name="T81" fmla="*/ 180 h 396"/>
                  <a:gd name="T82" fmla="*/ 678 w 684"/>
                  <a:gd name="T83" fmla="*/ 204 h 3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84"/>
                  <a:gd name="T127" fmla="*/ 0 h 396"/>
                  <a:gd name="T128" fmla="*/ 684 w 684"/>
                  <a:gd name="T129" fmla="*/ 396 h 3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84" h="396">
                    <a:moveTo>
                      <a:pt x="0" y="396"/>
                    </a:moveTo>
                    <a:lnTo>
                      <a:pt x="6" y="390"/>
                    </a:lnTo>
                    <a:lnTo>
                      <a:pt x="6" y="384"/>
                    </a:lnTo>
                    <a:lnTo>
                      <a:pt x="12" y="378"/>
                    </a:lnTo>
                    <a:lnTo>
                      <a:pt x="18" y="372"/>
                    </a:lnTo>
                    <a:lnTo>
                      <a:pt x="18" y="366"/>
                    </a:lnTo>
                    <a:lnTo>
                      <a:pt x="24" y="360"/>
                    </a:lnTo>
                    <a:lnTo>
                      <a:pt x="24" y="354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36" y="336"/>
                    </a:lnTo>
                    <a:lnTo>
                      <a:pt x="36" y="330"/>
                    </a:lnTo>
                    <a:lnTo>
                      <a:pt x="42" y="324"/>
                    </a:lnTo>
                    <a:lnTo>
                      <a:pt x="42" y="318"/>
                    </a:lnTo>
                    <a:lnTo>
                      <a:pt x="54" y="306"/>
                    </a:lnTo>
                    <a:lnTo>
                      <a:pt x="54" y="300"/>
                    </a:lnTo>
                    <a:lnTo>
                      <a:pt x="60" y="294"/>
                    </a:lnTo>
                    <a:lnTo>
                      <a:pt x="66" y="288"/>
                    </a:lnTo>
                    <a:lnTo>
                      <a:pt x="66" y="282"/>
                    </a:lnTo>
                    <a:lnTo>
                      <a:pt x="72" y="276"/>
                    </a:lnTo>
                    <a:lnTo>
                      <a:pt x="72" y="270"/>
                    </a:lnTo>
                    <a:lnTo>
                      <a:pt x="84" y="258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40"/>
                    </a:lnTo>
                    <a:lnTo>
                      <a:pt x="102" y="228"/>
                    </a:lnTo>
                    <a:lnTo>
                      <a:pt x="96" y="228"/>
                    </a:lnTo>
                    <a:lnTo>
                      <a:pt x="102" y="228"/>
                    </a:lnTo>
                    <a:lnTo>
                      <a:pt x="108" y="222"/>
                    </a:lnTo>
                    <a:lnTo>
                      <a:pt x="108" y="216"/>
                    </a:lnTo>
                    <a:lnTo>
                      <a:pt x="120" y="204"/>
                    </a:lnTo>
                    <a:lnTo>
                      <a:pt x="120" y="198"/>
                    </a:lnTo>
                    <a:lnTo>
                      <a:pt x="132" y="186"/>
                    </a:lnTo>
                    <a:lnTo>
                      <a:pt x="132" y="180"/>
                    </a:lnTo>
                    <a:lnTo>
                      <a:pt x="144" y="168"/>
                    </a:lnTo>
                    <a:lnTo>
                      <a:pt x="144" y="162"/>
                    </a:lnTo>
                    <a:lnTo>
                      <a:pt x="150" y="156"/>
                    </a:lnTo>
                    <a:lnTo>
                      <a:pt x="156" y="150"/>
                    </a:lnTo>
                    <a:lnTo>
                      <a:pt x="162" y="144"/>
                    </a:lnTo>
                    <a:lnTo>
                      <a:pt x="174" y="132"/>
                    </a:lnTo>
                    <a:lnTo>
                      <a:pt x="174" y="126"/>
                    </a:lnTo>
                    <a:lnTo>
                      <a:pt x="180" y="120"/>
                    </a:lnTo>
                    <a:lnTo>
                      <a:pt x="186" y="114"/>
                    </a:lnTo>
                    <a:lnTo>
                      <a:pt x="192" y="108"/>
                    </a:lnTo>
                    <a:lnTo>
                      <a:pt x="198" y="102"/>
                    </a:lnTo>
                    <a:lnTo>
                      <a:pt x="204" y="96"/>
                    </a:lnTo>
                    <a:lnTo>
                      <a:pt x="210" y="90"/>
                    </a:lnTo>
                    <a:lnTo>
                      <a:pt x="216" y="84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66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54"/>
                    </a:lnTo>
                    <a:lnTo>
                      <a:pt x="258" y="48"/>
                    </a:lnTo>
                    <a:lnTo>
                      <a:pt x="264" y="42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24"/>
                    </a:lnTo>
                    <a:lnTo>
                      <a:pt x="300" y="24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24"/>
                    </a:lnTo>
                    <a:lnTo>
                      <a:pt x="498" y="24"/>
                    </a:lnTo>
                    <a:lnTo>
                      <a:pt x="504" y="30"/>
                    </a:lnTo>
                    <a:lnTo>
                      <a:pt x="510" y="36"/>
                    </a:lnTo>
                    <a:lnTo>
                      <a:pt x="516" y="36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8"/>
                    </a:lnTo>
                    <a:lnTo>
                      <a:pt x="540" y="54"/>
                    </a:lnTo>
                    <a:lnTo>
                      <a:pt x="546" y="60"/>
                    </a:lnTo>
                    <a:lnTo>
                      <a:pt x="552" y="66"/>
                    </a:lnTo>
                    <a:lnTo>
                      <a:pt x="558" y="72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84"/>
                    </a:lnTo>
                    <a:lnTo>
                      <a:pt x="582" y="90"/>
                    </a:lnTo>
                    <a:lnTo>
                      <a:pt x="588" y="96"/>
                    </a:lnTo>
                    <a:lnTo>
                      <a:pt x="594" y="102"/>
                    </a:lnTo>
                    <a:lnTo>
                      <a:pt x="600" y="108"/>
                    </a:lnTo>
                    <a:lnTo>
                      <a:pt x="606" y="120"/>
                    </a:lnTo>
                    <a:lnTo>
                      <a:pt x="612" y="120"/>
                    </a:lnTo>
                    <a:lnTo>
                      <a:pt x="618" y="126"/>
                    </a:lnTo>
                    <a:lnTo>
                      <a:pt x="624" y="138"/>
                    </a:lnTo>
                    <a:lnTo>
                      <a:pt x="630" y="144"/>
                    </a:lnTo>
                    <a:lnTo>
                      <a:pt x="636" y="150"/>
                    </a:lnTo>
                    <a:lnTo>
                      <a:pt x="648" y="162"/>
                    </a:lnTo>
                    <a:lnTo>
                      <a:pt x="648" y="168"/>
                    </a:lnTo>
                    <a:lnTo>
                      <a:pt x="660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72" y="192"/>
                    </a:lnTo>
                    <a:lnTo>
                      <a:pt x="672" y="198"/>
                    </a:lnTo>
                    <a:lnTo>
                      <a:pt x="678" y="204"/>
                    </a:lnTo>
                    <a:lnTo>
                      <a:pt x="678" y="210"/>
                    </a:lnTo>
                    <a:lnTo>
                      <a:pt x="684" y="21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5" name="Freeform 88"/>
              <p:cNvSpPr>
                <a:spLocks/>
              </p:cNvSpPr>
              <p:nvPr/>
            </p:nvSpPr>
            <p:spPr bwMode="auto">
              <a:xfrm>
                <a:off x="2262" y="906"/>
                <a:ext cx="420" cy="942"/>
              </a:xfrm>
              <a:custGeom>
                <a:avLst/>
                <a:gdLst>
                  <a:gd name="T0" fmla="*/ 6 w 420"/>
                  <a:gd name="T1" fmla="*/ 12 h 942"/>
                  <a:gd name="T2" fmla="*/ 24 w 420"/>
                  <a:gd name="T3" fmla="*/ 36 h 942"/>
                  <a:gd name="T4" fmla="*/ 42 w 420"/>
                  <a:gd name="T5" fmla="*/ 60 h 942"/>
                  <a:gd name="T6" fmla="*/ 48 w 420"/>
                  <a:gd name="T7" fmla="*/ 78 h 942"/>
                  <a:gd name="T8" fmla="*/ 60 w 420"/>
                  <a:gd name="T9" fmla="*/ 96 h 942"/>
                  <a:gd name="T10" fmla="*/ 66 w 420"/>
                  <a:gd name="T11" fmla="*/ 114 h 942"/>
                  <a:gd name="T12" fmla="*/ 78 w 420"/>
                  <a:gd name="T13" fmla="*/ 132 h 942"/>
                  <a:gd name="T14" fmla="*/ 90 w 420"/>
                  <a:gd name="T15" fmla="*/ 150 h 942"/>
                  <a:gd name="T16" fmla="*/ 96 w 420"/>
                  <a:gd name="T17" fmla="*/ 168 h 942"/>
                  <a:gd name="T18" fmla="*/ 108 w 420"/>
                  <a:gd name="T19" fmla="*/ 186 h 942"/>
                  <a:gd name="T20" fmla="*/ 120 w 420"/>
                  <a:gd name="T21" fmla="*/ 204 h 942"/>
                  <a:gd name="T22" fmla="*/ 126 w 420"/>
                  <a:gd name="T23" fmla="*/ 222 h 942"/>
                  <a:gd name="T24" fmla="*/ 138 w 420"/>
                  <a:gd name="T25" fmla="*/ 240 h 942"/>
                  <a:gd name="T26" fmla="*/ 144 w 420"/>
                  <a:gd name="T27" fmla="*/ 264 h 942"/>
                  <a:gd name="T28" fmla="*/ 156 w 420"/>
                  <a:gd name="T29" fmla="*/ 282 h 942"/>
                  <a:gd name="T30" fmla="*/ 168 w 420"/>
                  <a:gd name="T31" fmla="*/ 300 h 942"/>
                  <a:gd name="T32" fmla="*/ 174 w 420"/>
                  <a:gd name="T33" fmla="*/ 324 h 942"/>
                  <a:gd name="T34" fmla="*/ 186 w 420"/>
                  <a:gd name="T35" fmla="*/ 342 h 942"/>
                  <a:gd name="T36" fmla="*/ 192 w 420"/>
                  <a:gd name="T37" fmla="*/ 366 h 942"/>
                  <a:gd name="T38" fmla="*/ 204 w 420"/>
                  <a:gd name="T39" fmla="*/ 384 h 942"/>
                  <a:gd name="T40" fmla="*/ 216 w 420"/>
                  <a:gd name="T41" fmla="*/ 408 h 942"/>
                  <a:gd name="T42" fmla="*/ 222 w 420"/>
                  <a:gd name="T43" fmla="*/ 432 h 942"/>
                  <a:gd name="T44" fmla="*/ 234 w 420"/>
                  <a:gd name="T45" fmla="*/ 456 h 942"/>
                  <a:gd name="T46" fmla="*/ 240 w 420"/>
                  <a:gd name="T47" fmla="*/ 474 h 942"/>
                  <a:gd name="T48" fmla="*/ 252 w 420"/>
                  <a:gd name="T49" fmla="*/ 498 h 942"/>
                  <a:gd name="T50" fmla="*/ 264 w 420"/>
                  <a:gd name="T51" fmla="*/ 522 h 942"/>
                  <a:gd name="T52" fmla="*/ 270 w 420"/>
                  <a:gd name="T53" fmla="*/ 546 h 942"/>
                  <a:gd name="T54" fmla="*/ 282 w 420"/>
                  <a:gd name="T55" fmla="*/ 570 h 942"/>
                  <a:gd name="T56" fmla="*/ 288 w 420"/>
                  <a:gd name="T57" fmla="*/ 594 h 942"/>
                  <a:gd name="T58" fmla="*/ 300 w 420"/>
                  <a:gd name="T59" fmla="*/ 618 h 942"/>
                  <a:gd name="T60" fmla="*/ 312 w 420"/>
                  <a:gd name="T61" fmla="*/ 642 h 942"/>
                  <a:gd name="T62" fmla="*/ 318 w 420"/>
                  <a:gd name="T63" fmla="*/ 666 h 942"/>
                  <a:gd name="T64" fmla="*/ 330 w 420"/>
                  <a:gd name="T65" fmla="*/ 690 h 942"/>
                  <a:gd name="T66" fmla="*/ 336 w 420"/>
                  <a:gd name="T67" fmla="*/ 720 h 942"/>
                  <a:gd name="T68" fmla="*/ 348 w 420"/>
                  <a:gd name="T69" fmla="*/ 744 h 942"/>
                  <a:gd name="T70" fmla="*/ 360 w 420"/>
                  <a:gd name="T71" fmla="*/ 768 h 942"/>
                  <a:gd name="T72" fmla="*/ 366 w 420"/>
                  <a:gd name="T73" fmla="*/ 792 h 942"/>
                  <a:gd name="T74" fmla="*/ 378 w 420"/>
                  <a:gd name="T75" fmla="*/ 816 h 942"/>
                  <a:gd name="T76" fmla="*/ 384 w 420"/>
                  <a:gd name="T77" fmla="*/ 846 h 942"/>
                  <a:gd name="T78" fmla="*/ 396 w 420"/>
                  <a:gd name="T79" fmla="*/ 870 h 942"/>
                  <a:gd name="T80" fmla="*/ 408 w 420"/>
                  <a:gd name="T81" fmla="*/ 894 h 942"/>
                  <a:gd name="T82" fmla="*/ 414 w 420"/>
                  <a:gd name="T83" fmla="*/ 924 h 9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942"/>
                  <a:gd name="T128" fmla="*/ 420 w 420"/>
                  <a:gd name="T129" fmla="*/ 942 h 9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942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42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48" y="78"/>
                    </a:lnTo>
                    <a:lnTo>
                      <a:pt x="54" y="84"/>
                    </a:lnTo>
                    <a:lnTo>
                      <a:pt x="54" y="90"/>
                    </a:lnTo>
                    <a:lnTo>
                      <a:pt x="60" y="96"/>
                    </a:lnTo>
                    <a:lnTo>
                      <a:pt x="60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4" y="144"/>
                    </a:lnTo>
                    <a:lnTo>
                      <a:pt x="90" y="150"/>
                    </a:lnTo>
                    <a:lnTo>
                      <a:pt x="90" y="156"/>
                    </a:lnTo>
                    <a:lnTo>
                      <a:pt x="96" y="162"/>
                    </a:lnTo>
                    <a:lnTo>
                      <a:pt x="96" y="168"/>
                    </a:lnTo>
                    <a:lnTo>
                      <a:pt x="102" y="174"/>
                    </a:lnTo>
                    <a:lnTo>
                      <a:pt x="102" y="180"/>
                    </a:lnTo>
                    <a:lnTo>
                      <a:pt x="108" y="186"/>
                    </a:lnTo>
                    <a:lnTo>
                      <a:pt x="108" y="192"/>
                    </a:lnTo>
                    <a:lnTo>
                      <a:pt x="114" y="198"/>
                    </a:lnTo>
                    <a:lnTo>
                      <a:pt x="120" y="204"/>
                    </a:lnTo>
                    <a:lnTo>
                      <a:pt x="120" y="210"/>
                    </a:lnTo>
                    <a:lnTo>
                      <a:pt x="126" y="216"/>
                    </a:lnTo>
                    <a:lnTo>
                      <a:pt x="126" y="222"/>
                    </a:lnTo>
                    <a:lnTo>
                      <a:pt x="132" y="228"/>
                    </a:lnTo>
                    <a:lnTo>
                      <a:pt x="132" y="234"/>
                    </a:lnTo>
                    <a:lnTo>
                      <a:pt x="138" y="240"/>
                    </a:lnTo>
                    <a:lnTo>
                      <a:pt x="138" y="246"/>
                    </a:lnTo>
                    <a:lnTo>
                      <a:pt x="144" y="252"/>
                    </a:lnTo>
                    <a:lnTo>
                      <a:pt x="144" y="264"/>
                    </a:lnTo>
                    <a:lnTo>
                      <a:pt x="150" y="270"/>
                    </a:lnTo>
                    <a:lnTo>
                      <a:pt x="150" y="276"/>
                    </a:lnTo>
                    <a:lnTo>
                      <a:pt x="156" y="282"/>
                    </a:lnTo>
                    <a:lnTo>
                      <a:pt x="156" y="288"/>
                    </a:lnTo>
                    <a:lnTo>
                      <a:pt x="162" y="294"/>
                    </a:lnTo>
                    <a:lnTo>
                      <a:pt x="168" y="300"/>
                    </a:lnTo>
                    <a:lnTo>
                      <a:pt x="168" y="306"/>
                    </a:lnTo>
                    <a:lnTo>
                      <a:pt x="174" y="318"/>
                    </a:lnTo>
                    <a:lnTo>
                      <a:pt x="174" y="324"/>
                    </a:lnTo>
                    <a:lnTo>
                      <a:pt x="180" y="330"/>
                    </a:lnTo>
                    <a:lnTo>
                      <a:pt x="180" y="336"/>
                    </a:lnTo>
                    <a:lnTo>
                      <a:pt x="186" y="342"/>
                    </a:lnTo>
                    <a:lnTo>
                      <a:pt x="186" y="348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198" y="378"/>
                    </a:lnTo>
                    <a:lnTo>
                      <a:pt x="204" y="384"/>
                    </a:lnTo>
                    <a:lnTo>
                      <a:pt x="204" y="396"/>
                    </a:lnTo>
                    <a:lnTo>
                      <a:pt x="210" y="402"/>
                    </a:lnTo>
                    <a:lnTo>
                      <a:pt x="216" y="408"/>
                    </a:lnTo>
                    <a:lnTo>
                      <a:pt x="216" y="414"/>
                    </a:lnTo>
                    <a:lnTo>
                      <a:pt x="222" y="426"/>
                    </a:lnTo>
                    <a:lnTo>
                      <a:pt x="222" y="432"/>
                    </a:lnTo>
                    <a:lnTo>
                      <a:pt x="228" y="438"/>
                    </a:lnTo>
                    <a:lnTo>
                      <a:pt x="228" y="444"/>
                    </a:lnTo>
                    <a:lnTo>
                      <a:pt x="234" y="456"/>
                    </a:lnTo>
                    <a:lnTo>
                      <a:pt x="234" y="462"/>
                    </a:lnTo>
                    <a:lnTo>
                      <a:pt x="240" y="468"/>
                    </a:lnTo>
                    <a:lnTo>
                      <a:pt x="240" y="474"/>
                    </a:lnTo>
                    <a:lnTo>
                      <a:pt x="246" y="486"/>
                    </a:lnTo>
                    <a:lnTo>
                      <a:pt x="246" y="492"/>
                    </a:lnTo>
                    <a:lnTo>
                      <a:pt x="252" y="498"/>
                    </a:lnTo>
                    <a:lnTo>
                      <a:pt x="252" y="510"/>
                    </a:lnTo>
                    <a:lnTo>
                      <a:pt x="258" y="516"/>
                    </a:lnTo>
                    <a:lnTo>
                      <a:pt x="264" y="522"/>
                    </a:lnTo>
                    <a:lnTo>
                      <a:pt x="264" y="528"/>
                    </a:lnTo>
                    <a:lnTo>
                      <a:pt x="270" y="540"/>
                    </a:lnTo>
                    <a:lnTo>
                      <a:pt x="270" y="546"/>
                    </a:lnTo>
                    <a:lnTo>
                      <a:pt x="276" y="552"/>
                    </a:lnTo>
                    <a:lnTo>
                      <a:pt x="276" y="564"/>
                    </a:lnTo>
                    <a:lnTo>
                      <a:pt x="282" y="570"/>
                    </a:lnTo>
                    <a:lnTo>
                      <a:pt x="282" y="576"/>
                    </a:lnTo>
                    <a:lnTo>
                      <a:pt x="288" y="588"/>
                    </a:lnTo>
                    <a:lnTo>
                      <a:pt x="288" y="594"/>
                    </a:lnTo>
                    <a:lnTo>
                      <a:pt x="294" y="600"/>
                    </a:lnTo>
                    <a:lnTo>
                      <a:pt x="294" y="612"/>
                    </a:lnTo>
                    <a:lnTo>
                      <a:pt x="300" y="618"/>
                    </a:lnTo>
                    <a:lnTo>
                      <a:pt x="306" y="624"/>
                    </a:lnTo>
                    <a:lnTo>
                      <a:pt x="306" y="636"/>
                    </a:lnTo>
                    <a:lnTo>
                      <a:pt x="312" y="642"/>
                    </a:lnTo>
                    <a:lnTo>
                      <a:pt x="312" y="648"/>
                    </a:lnTo>
                    <a:lnTo>
                      <a:pt x="318" y="660"/>
                    </a:lnTo>
                    <a:lnTo>
                      <a:pt x="318" y="666"/>
                    </a:lnTo>
                    <a:lnTo>
                      <a:pt x="324" y="678"/>
                    </a:lnTo>
                    <a:lnTo>
                      <a:pt x="324" y="684"/>
                    </a:lnTo>
                    <a:lnTo>
                      <a:pt x="330" y="690"/>
                    </a:lnTo>
                    <a:lnTo>
                      <a:pt x="330" y="702"/>
                    </a:lnTo>
                    <a:lnTo>
                      <a:pt x="336" y="708"/>
                    </a:lnTo>
                    <a:lnTo>
                      <a:pt x="336" y="720"/>
                    </a:lnTo>
                    <a:lnTo>
                      <a:pt x="342" y="726"/>
                    </a:lnTo>
                    <a:lnTo>
                      <a:pt x="342" y="732"/>
                    </a:lnTo>
                    <a:lnTo>
                      <a:pt x="348" y="744"/>
                    </a:lnTo>
                    <a:lnTo>
                      <a:pt x="354" y="750"/>
                    </a:lnTo>
                    <a:lnTo>
                      <a:pt x="354" y="762"/>
                    </a:lnTo>
                    <a:lnTo>
                      <a:pt x="360" y="768"/>
                    </a:lnTo>
                    <a:lnTo>
                      <a:pt x="360" y="774"/>
                    </a:lnTo>
                    <a:lnTo>
                      <a:pt x="366" y="786"/>
                    </a:lnTo>
                    <a:lnTo>
                      <a:pt x="366" y="792"/>
                    </a:lnTo>
                    <a:lnTo>
                      <a:pt x="372" y="804"/>
                    </a:lnTo>
                    <a:lnTo>
                      <a:pt x="372" y="810"/>
                    </a:lnTo>
                    <a:lnTo>
                      <a:pt x="378" y="816"/>
                    </a:lnTo>
                    <a:lnTo>
                      <a:pt x="378" y="828"/>
                    </a:lnTo>
                    <a:lnTo>
                      <a:pt x="384" y="834"/>
                    </a:lnTo>
                    <a:lnTo>
                      <a:pt x="384" y="846"/>
                    </a:lnTo>
                    <a:lnTo>
                      <a:pt x="390" y="852"/>
                    </a:lnTo>
                    <a:lnTo>
                      <a:pt x="390" y="864"/>
                    </a:lnTo>
                    <a:lnTo>
                      <a:pt x="396" y="870"/>
                    </a:lnTo>
                    <a:lnTo>
                      <a:pt x="402" y="876"/>
                    </a:lnTo>
                    <a:lnTo>
                      <a:pt x="402" y="888"/>
                    </a:lnTo>
                    <a:lnTo>
                      <a:pt x="408" y="894"/>
                    </a:lnTo>
                    <a:lnTo>
                      <a:pt x="408" y="906"/>
                    </a:lnTo>
                    <a:lnTo>
                      <a:pt x="414" y="912"/>
                    </a:lnTo>
                    <a:lnTo>
                      <a:pt x="414" y="924"/>
                    </a:lnTo>
                    <a:lnTo>
                      <a:pt x="420" y="930"/>
                    </a:lnTo>
                    <a:lnTo>
                      <a:pt x="420" y="94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6" name="Freeform 89"/>
              <p:cNvSpPr>
                <a:spLocks/>
              </p:cNvSpPr>
              <p:nvPr/>
            </p:nvSpPr>
            <p:spPr bwMode="auto">
              <a:xfrm>
                <a:off x="2682" y="1848"/>
                <a:ext cx="408" cy="1068"/>
              </a:xfrm>
              <a:custGeom>
                <a:avLst/>
                <a:gdLst>
                  <a:gd name="T0" fmla="*/ 6 w 408"/>
                  <a:gd name="T1" fmla="*/ 18 h 1068"/>
                  <a:gd name="T2" fmla="*/ 18 w 408"/>
                  <a:gd name="T3" fmla="*/ 42 h 1068"/>
                  <a:gd name="T4" fmla="*/ 30 w 408"/>
                  <a:gd name="T5" fmla="*/ 66 h 1068"/>
                  <a:gd name="T6" fmla="*/ 36 w 408"/>
                  <a:gd name="T7" fmla="*/ 96 h 1068"/>
                  <a:gd name="T8" fmla="*/ 48 w 408"/>
                  <a:gd name="T9" fmla="*/ 120 h 1068"/>
                  <a:gd name="T10" fmla="*/ 54 w 408"/>
                  <a:gd name="T11" fmla="*/ 150 h 1068"/>
                  <a:gd name="T12" fmla="*/ 66 w 408"/>
                  <a:gd name="T13" fmla="*/ 174 h 1068"/>
                  <a:gd name="T14" fmla="*/ 78 w 408"/>
                  <a:gd name="T15" fmla="*/ 198 h 1068"/>
                  <a:gd name="T16" fmla="*/ 84 w 408"/>
                  <a:gd name="T17" fmla="*/ 228 h 1068"/>
                  <a:gd name="T18" fmla="*/ 96 w 408"/>
                  <a:gd name="T19" fmla="*/ 252 h 1068"/>
                  <a:gd name="T20" fmla="*/ 102 w 408"/>
                  <a:gd name="T21" fmla="*/ 282 h 1068"/>
                  <a:gd name="T22" fmla="*/ 114 w 408"/>
                  <a:gd name="T23" fmla="*/ 306 h 1068"/>
                  <a:gd name="T24" fmla="*/ 126 w 408"/>
                  <a:gd name="T25" fmla="*/ 336 h 1068"/>
                  <a:gd name="T26" fmla="*/ 132 w 408"/>
                  <a:gd name="T27" fmla="*/ 360 h 1068"/>
                  <a:gd name="T28" fmla="*/ 144 w 408"/>
                  <a:gd name="T29" fmla="*/ 384 h 1068"/>
                  <a:gd name="T30" fmla="*/ 150 w 408"/>
                  <a:gd name="T31" fmla="*/ 414 h 1068"/>
                  <a:gd name="T32" fmla="*/ 162 w 408"/>
                  <a:gd name="T33" fmla="*/ 438 h 1068"/>
                  <a:gd name="T34" fmla="*/ 174 w 408"/>
                  <a:gd name="T35" fmla="*/ 468 h 1068"/>
                  <a:gd name="T36" fmla="*/ 180 w 408"/>
                  <a:gd name="T37" fmla="*/ 492 h 1068"/>
                  <a:gd name="T38" fmla="*/ 192 w 408"/>
                  <a:gd name="T39" fmla="*/ 516 h 1068"/>
                  <a:gd name="T40" fmla="*/ 198 w 408"/>
                  <a:gd name="T41" fmla="*/ 546 h 1068"/>
                  <a:gd name="T42" fmla="*/ 210 w 408"/>
                  <a:gd name="T43" fmla="*/ 570 h 1068"/>
                  <a:gd name="T44" fmla="*/ 222 w 408"/>
                  <a:gd name="T45" fmla="*/ 594 h 1068"/>
                  <a:gd name="T46" fmla="*/ 228 w 408"/>
                  <a:gd name="T47" fmla="*/ 624 h 1068"/>
                  <a:gd name="T48" fmla="*/ 240 w 408"/>
                  <a:gd name="T49" fmla="*/ 648 h 1068"/>
                  <a:gd name="T50" fmla="*/ 246 w 408"/>
                  <a:gd name="T51" fmla="*/ 672 h 1068"/>
                  <a:gd name="T52" fmla="*/ 258 w 408"/>
                  <a:gd name="T53" fmla="*/ 696 h 1068"/>
                  <a:gd name="T54" fmla="*/ 270 w 408"/>
                  <a:gd name="T55" fmla="*/ 720 h 1068"/>
                  <a:gd name="T56" fmla="*/ 276 w 408"/>
                  <a:gd name="T57" fmla="*/ 750 h 1068"/>
                  <a:gd name="T58" fmla="*/ 288 w 408"/>
                  <a:gd name="T59" fmla="*/ 774 h 1068"/>
                  <a:gd name="T60" fmla="*/ 294 w 408"/>
                  <a:gd name="T61" fmla="*/ 798 h 1068"/>
                  <a:gd name="T62" fmla="*/ 306 w 408"/>
                  <a:gd name="T63" fmla="*/ 822 h 1068"/>
                  <a:gd name="T64" fmla="*/ 318 w 408"/>
                  <a:gd name="T65" fmla="*/ 846 h 1068"/>
                  <a:gd name="T66" fmla="*/ 324 w 408"/>
                  <a:gd name="T67" fmla="*/ 870 h 1068"/>
                  <a:gd name="T68" fmla="*/ 336 w 408"/>
                  <a:gd name="T69" fmla="*/ 894 h 1068"/>
                  <a:gd name="T70" fmla="*/ 348 w 408"/>
                  <a:gd name="T71" fmla="*/ 918 h 1068"/>
                  <a:gd name="T72" fmla="*/ 354 w 408"/>
                  <a:gd name="T73" fmla="*/ 942 h 1068"/>
                  <a:gd name="T74" fmla="*/ 366 w 408"/>
                  <a:gd name="T75" fmla="*/ 966 h 1068"/>
                  <a:gd name="T76" fmla="*/ 372 w 408"/>
                  <a:gd name="T77" fmla="*/ 984 h 1068"/>
                  <a:gd name="T78" fmla="*/ 384 w 408"/>
                  <a:gd name="T79" fmla="*/ 1008 h 1068"/>
                  <a:gd name="T80" fmla="*/ 396 w 408"/>
                  <a:gd name="T81" fmla="*/ 1032 h 1068"/>
                  <a:gd name="T82" fmla="*/ 402 w 408"/>
                  <a:gd name="T83" fmla="*/ 1056 h 106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8"/>
                  <a:gd name="T127" fmla="*/ 0 h 1068"/>
                  <a:gd name="T128" fmla="*/ 408 w 408"/>
                  <a:gd name="T129" fmla="*/ 1068 h 106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8" h="1068">
                    <a:moveTo>
                      <a:pt x="0" y="0"/>
                    </a:moveTo>
                    <a:lnTo>
                      <a:pt x="6" y="6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60"/>
                    </a:lnTo>
                    <a:lnTo>
                      <a:pt x="30" y="66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6"/>
                    </a:lnTo>
                    <a:lnTo>
                      <a:pt x="42" y="102"/>
                    </a:lnTo>
                    <a:lnTo>
                      <a:pt x="42" y="114"/>
                    </a:lnTo>
                    <a:lnTo>
                      <a:pt x="48" y="120"/>
                    </a:lnTo>
                    <a:lnTo>
                      <a:pt x="48" y="132"/>
                    </a:lnTo>
                    <a:lnTo>
                      <a:pt x="54" y="138"/>
                    </a:lnTo>
                    <a:lnTo>
                      <a:pt x="54" y="150"/>
                    </a:lnTo>
                    <a:lnTo>
                      <a:pt x="60" y="156"/>
                    </a:lnTo>
                    <a:lnTo>
                      <a:pt x="60" y="162"/>
                    </a:lnTo>
                    <a:lnTo>
                      <a:pt x="66" y="174"/>
                    </a:lnTo>
                    <a:lnTo>
                      <a:pt x="72" y="180"/>
                    </a:lnTo>
                    <a:lnTo>
                      <a:pt x="72" y="192"/>
                    </a:lnTo>
                    <a:lnTo>
                      <a:pt x="78" y="198"/>
                    </a:lnTo>
                    <a:lnTo>
                      <a:pt x="78" y="210"/>
                    </a:lnTo>
                    <a:lnTo>
                      <a:pt x="84" y="216"/>
                    </a:lnTo>
                    <a:lnTo>
                      <a:pt x="84" y="228"/>
                    </a:lnTo>
                    <a:lnTo>
                      <a:pt x="90" y="234"/>
                    </a:lnTo>
                    <a:lnTo>
                      <a:pt x="90" y="246"/>
                    </a:lnTo>
                    <a:lnTo>
                      <a:pt x="96" y="252"/>
                    </a:lnTo>
                    <a:lnTo>
                      <a:pt x="96" y="264"/>
                    </a:lnTo>
                    <a:lnTo>
                      <a:pt x="102" y="270"/>
                    </a:lnTo>
                    <a:lnTo>
                      <a:pt x="102" y="282"/>
                    </a:lnTo>
                    <a:lnTo>
                      <a:pt x="108" y="288"/>
                    </a:lnTo>
                    <a:lnTo>
                      <a:pt x="108" y="300"/>
                    </a:lnTo>
                    <a:lnTo>
                      <a:pt x="114" y="306"/>
                    </a:lnTo>
                    <a:lnTo>
                      <a:pt x="120" y="318"/>
                    </a:lnTo>
                    <a:lnTo>
                      <a:pt x="120" y="324"/>
                    </a:lnTo>
                    <a:lnTo>
                      <a:pt x="126" y="336"/>
                    </a:lnTo>
                    <a:lnTo>
                      <a:pt x="126" y="342"/>
                    </a:lnTo>
                    <a:lnTo>
                      <a:pt x="132" y="348"/>
                    </a:lnTo>
                    <a:lnTo>
                      <a:pt x="132" y="360"/>
                    </a:lnTo>
                    <a:lnTo>
                      <a:pt x="138" y="366"/>
                    </a:lnTo>
                    <a:lnTo>
                      <a:pt x="138" y="378"/>
                    </a:lnTo>
                    <a:lnTo>
                      <a:pt x="144" y="384"/>
                    </a:lnTo>
                    <a:lnTo>
                      <a:pt x="144" y="396"/>
                    </a:lnTo>
                    <a:lnTo>
                      <a:pt x="150" y="402"/>
                    </a:lnTo>
                    <a:lnTo>
                      <a:pt x="150" y="414"/>
                    </a:lnTo>
                    <a:lnTo>
                      <a:pt x="156" y="420"/>
                    </a:lnTo>
                    <a:lnTo>
                      <a:pt x="156" y="432"/>
                    </a:lnTo>
                    <a:lnTo>
                      <a:pt x="162" y="438"/>
                    </a:lnTo>
                    <a:lnTo>
                      <a:pt x="168" y="450"/>
                    </a:lnTo>
                    <a:lnTo>
                      <a:pt x="168" y="456"/>
                    </a:lnTo>
                    <a:lnTo>
                      <a:pt x="174" y="468"/>
                    </a:lnTo>
                    <a:lnTo>
                      <a:pt x="174" y="474"/>
                    </a:lnTo>
                    <a:lnTo>
                      <a:pt x="180" y="480"/>
                    </a:lnTo>
                    <a:lnTo>
                      <a:pt x="180" y="492"/>
                    </a:lnTo>
                    <a:lnTo>
                      <a:pt x="186" y="498"/>
                    </a:lnTo>
                    <a:lnTo>
                      <a:pt x="186" y="510"/>
                    </a:lnTo>
                    <a:lnTo>
                      <a:pt x="192" y="516"/>
                    </a:lnTo>
                    <a:lnTo>
                      <a:pt x="192" y="528"/>
                    </a:lnTo>
                    <a:lnTo>
                      <a:pt x="198" y="534"/>
                    </a:lnTo>
                    <a:lnTo>
                      <a:pt x="198" y="546"/>
                    </a:lnTo>
                    <a:lnTo>
                      <a:pt x="204" y="552"/>
                    </a:lnTo>
                    <a:lnTo>
                      <a:pt x="210" y="564"/>
                    </a:lnTo>
                    <a:lnTo>
                      <a:pt x="210" y="570"/>
                    </a:lnTo>
                    <a:lnTo>
                      <a:pt x="216" y="576"/>
                    </a:lnTo>
                    <a:lnTo>
                      <a:pt x="216" y="588"/>
                    </a:lnTo>
                    <a:lnTo>
                      <a:pt x="222" y="594"/>
                    </a:lnTo>
                    <a:lnTo>
                      <a:pt x="222" y="606"/>
                    </a:lnTo>
                    <a:lnTo>
                      <a:pt x="228" y="612"/>
                    </a:lnTo>
                    <a:lnTo>
                      <a:pt x="228" y="624"/>
                    </a:lnTo>
                    <a:lnTo>
                      <a:pt x="234" y="630"/>
                    </a:lnTo>
                    <a:lnTo>
                      <a:pt x="234" y="636"/>
                    </a:lnTo>
                    <a:lnTo>
                      <a:pt x="240" y="648"/>
                    </a:lnTo>
                    <a:lnTo>
                      <a:pt x="240" y="654"/>
                    </a:lnTo>
                    <a:lnTo>
                      <a:pt x="246" y="666"/>
                    </a:lnTo>
                    <a:lnTo>
                      <a:pt x="246" y="672"/>
                    </a:lnTo>
                    <a:lnTo>
                      <a:pt x="252" y="678"/>
                    </a:lnTo>
                    <a:lnTo>
                      <a:pt x="258" y="690"/>
                    </a:lnTo>
                    <a:lnTo>
                      <a:pt x="258" y="696"/>
                    </a:lnTo>
                    <a:lnTo>
                      <a:pt x="264" y="708"/>
                    </a:lnTo>
                    <a:lnTo>
                      <a:pt x="264" y="714"/>
                    </a:lnTo>
                    <a:lnTo>
                      <a:pt x="270" y="720"/>
                    </a:lnTo>
                    <a:lnTo>
                      <a:pt x="270" y="732"/>
                    </a:lnTo>
                    <a:lnTo>
                      <a:pt x="276" y="738"/>
                    </a:lnTo>
                    <a:lnTo>
                      <a:pt x="276" y="750"/>
                    </a:lnTo>
                    <a:lnTo>
                      <a:pt x="282" y="756"/>
                    </a:lnTo>
                    <a:lnTo>
                      <a:pt x="282" y="762"/>
                    </a:lnTo>
                    <a:lnTo>
                      <a:pt x="288" y="774"/>
                    </a:lnTo>
                    <a:lnTo>
                      <a:pt x="288" y="780"/>
                    </a:lnTo>
                    <a:lnTo>
                      <a:pt x="294" y="792"/>
                    </a:lnTo>
                    <a:lnTo>
                      <a:pt x="294" y="798"/>
                    </a:lnTo>
                    <a:lnTo>
                      <a:pt x="300" y="804"/>
                    </a:lnTo>
                    <a:lnTo>
                      <a:pt x="306" y="816"/>
                    </a:lnTo>
                    <a:lnTo>
                      <a:pt x="306" y="822"/>
                    </a:lnTo>
                    <a:lnTo>
                      <a:pt x="312" y="828"/>
                    </a:lnTo>
                    <a:lnTo>
                      <a:pt x="312" y="840"/>
                    </a:lnTo>
                    <a:lnTo>
                      <a:pt x="318" y="846"/>
                    </a:lnTo>
                    <a:lnTo>
                      <a:pt x="318" y="852"/>
                    </a:lnTo>
                    <a:lnTo>
                      <a:pt x="324" y="864"/>
                    </a:lnTo>
                    <a:lnTo>
                      <a:pt x="324" y="870"/>
                    </a:lnTo>
                    <a:lnTo>
                      <a:pt x="330" y="876"/>
                    </a:lnTo>
                    <a:lnTo>
                      <a:pt x="330" y="888"/>
                    </a:lnTo>
                    <a:lnTo>
                      <a:pt x="336" y="894"/>
                    </a:lnTo>
                    <a:lnTo>
                      <a:pt x="336" y="900"/>
                    </a:lnTo>
                    <a:lnTo>
                      <a:pt x="342" y="912"/>
                    </a:lnTo>
                    <a:lnTo>
                      <a:pt x="348" y="918"/>
                    </a:lnTo>
                    <a:lnTo>
                      <a:pt x="348" y="924"/>
                    </a:lnTo>
                    <a:lnTo>
                      <a:pt x="354" y="930"/>
                    </a:lnTo>
                    <a:lnTo>
                      <a:pt x="354" y="942"/>
                    </a:lnTo>
                    <a:lnTo>
                      <a:pt x="360" y="948"/>
                    </a:lnTo>
                    <a:lnTo>
                      <a:pt x="360" y="954"/>
                    </a:lnTo>
                    <a:lnTo>
                      <a:pt x="366" y="966"/>
                    </a:lnTo>
                    <a:lnTo>
                      <a:pt x="366" y="972"/>
                    </a:lnTo>
                    <a:lnTo>
                      <a:pt x="372" y="978"/>
                    </a:lnTo>
                    <a:lnTo>
                      <a:pt x="372" y="984"/>
                    </a:lnTo>
                    <a:lnTo>
                      <a:pt x="378" y="996"/>
                    </a:lnTo>
                    <a:lnTo>
                      <a:pt x="378" y="1002"/>
                    </a:lnTo>
                    <a:lnTo>
                      <a:pt x="384" y="1008"/>
                    </a:lnTo>
                    <a:lnTo>
                      <a:pt x="384" y="1014"/>
                    </a:lnTo>
                    <a:lnTo>
                      <a:pt x="390" y="1026"/>
                    </a:lnTo>
                    <a:lnTo>
                      <a:pt x="396" y="1032"/>
                    </a:lnTo>
                    <a:lnTo>
                      <a:pt x="396" y="1038"/>
                    </a:lnTo>
                    <a:lnTo>
                      <a:pt x="402" y="1044"/>
                    </a:lnTo>
                    <a:lnTo>
                      <a:pt x="402" y="1056"/>
                    </a:lnTo>
                    <a:lnTo>
                      <a:pt x="408" y="1062"/>
                    </a:lnTo>
                    <a:lnTo>
                      <a:pt x="408" y="106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7" name="Freeform 90"/>
              <p:cNvSpPr>
                <a:spLocks/>
              </p:cNvSpPr>
              <p:nvPr/>
            </p:nvSpPr>
            <p:spPr bwMode="auto">
              <a:xfrm>
                <a:off x="3090" y="2916"/>
                <a:ext cx="606" cy="588"/>
              </a:xfrm>
              <a:custGeom>
                <a:avLst/>
                <a:gdLst>
                  <a:gd name="T0" fmla="*/ 6 w 606"/>
                  <a:gd name="T1" fmla="*/ 12 h 588"/>
                  <a:gd name="T2" fmla="*/ 18 w 606"/>
                  <a:gd name="T3" fmla="*/ 36 h 588"/>
                  <a:gd name="T4" fmla="*/ 24 w 606"/>
                  <a:gd name="T5" fmla="*/ 54 h 588"/>
                  <a:gd name="T6" fmla="*/ 36 w 606"/>
                  <a:gd name="T7" fmla="*/ 78 h 588"/>
                  <a:gd name="T8" fmla="*/ 48 w 606"/>
                  <a:gd name="T9" fmla="*/ 96 h 588"/>
                  <a:gd name="T10" fmla="*/ 54 w 606"/>
                  <a:gd name="T11" fmla="*/ 120 h 588"/>
                  <a:gd name="T12" fmla="*/ 66 w 606"/>
                  <a:gd name="T13" fmla="*/ 138 h 588"/>
                  <a:gd name="T14" fmla="*/ 72 w 606"/>
                  <a:gd name="T15" fmla="*/ 156 h 588"/>
                  <a:gd name="T16" fmla="*/ 84 w 606"/>
                  <a:gd name="T17" fmla="*/ 174 h 588"/>
                  <a:gd name="T18" fmla="*/ 96 w 606"/>
                  <a:gd name="T19" fmla="*/ 192 h 588"/>
                  <a:gd name="T20" fmla="*/ 102 w 606"/>
                  <a:gd name="T21" fmla="*/ 210 h 588"/>
                  <a:gd name="T22" fmla="*/ 114 w 606"/>
                  <a:gd name="T23" fmla="*/ 228 h 588"/>
                  <a:gd name="T24" fmla="*/ 126 w 606"/>
                  <a:gd name="T25" fmla="*/ 246 h 588"/>
                  <a:gd name="T26" fmla="*/ 132 w 606"/>
                  <a:gd name="T27" fmla="*/ 264 h 588"/>
                  <a:gd name="T28" fmla="*/ 144 w 606"/>
                  <a:gd name="T29" fmla="*/ 282 h 588"/>
                  <a:gd name="T30" fmla="*/ 150 w 606"/>
                  <a:gd name="T31" fmla="*/ 300 h 588"/>
                  <a:gd name="T32" fmla="*/ 168 w 606"/>
                  <a:gd name="T33" fmla="*/ 324 h 588"/>
                  <a:gd name="T34" fmla="*/ 186 w 606"/>
                  <a:gd name="T35" fmla="*/ 348 h 588"/>
                  <a:gd name="T36" fmla="*/ 192 w 606"/>
                  <a:gd name="T37" fmla="*/ 366 h 588"/>
                  <a:gd name="T38" fmla="*/ 204 w 606"/>
                  <a:gd name="T39" fmla="*/ 384 h 588"/>
                  <a:gd name="T40" fmla="*/ 216 w 606"/>
                  <a:gd name="T41" fmla="*/ 396 h 588"/>
                  <a:gd name="T42" fmla="*/ 240 w 606"/>
                  <a:gd name="T43" fmla="*/ 426 h 588"/>
                  <a:gd name="T44" fmla="*/ 258 w 606"/>
                  <a:gd name="T45" fmla="*/ 450 h 588"/>
                  <a:gd name="T46" fmla="*/ 270 w 606"/>
                  <a:gd name="T47" fmla="*/ 468 h 588"/>
                  <a:gd name="T48" fmla="*/ 288 w 606"/>
                  <a:gd name="T49" fmla="*/ 486 h 588"/>
                  <a:gd name="T50" fmla="*/ 306 w 606"/>
                  <a:gd name="T51" fmla="*/ 504 h 588"/>
                  <a:gd name="T52" fmla="*/ 324 w 606"/>
                  <a:gd name="T53" fmla="*/ 522 h 588"/>
                  <a:gd name="T54" fmla="*/ 342 w 606"/>
                  <a:gd name="T55" fmla="*/ 534 h 588"/>
                  <a:gd name="T56" fmla="*/ 360 w 606"/>
                  <a:gd name="T57" fmla="*/ 546 h 588"/>
                  <a:gd name="T58" fmla="*/ 378 w 606"/>
                  <a:gd name="T59" fmla="*/ 558 h 588"/>
                  <a:gd name="T60" fmla="*/ 396 w 606"/>
                  <a:gd name="T61" fmla="*/ 570 h 588"/>
                  <a:gd name="T62" fmla="*/ 414 w 606"/>
                  <a:gd name="T63" fmla="*/ 576 h 588"/>
                  <a:gd name="T64" fmla="*/ 432 w 606"/>
                  <a:gd name="T65" fmla="*/ 582 h 588"/>
                  <a:gd name="T66" fmla="*/ 450 w 606"/>
                  <a:gd name="T67" fmla="*/ 588 h 588"/>
                  <a:gd name="T68" fmla="*/ 468 w 606"/>
                  <a:gd name="T69" fmla="*/ 588 h 588"/>
                  <a:gd name="T70" fmla="*/ 486 w 606"/>
                  <a:gd name="T71" fmla="*/ 588 h 588"/>
                  <a:gd name="T72" fmla="*/ 504 w 606"/>
                  <a:gd name="T73" fmla="*/ 588 h 588"/>
                  <a:gd name="T74" fmla="*/ 522 w 606"/>
                  <a:gd name="T75" fmla="*/ 588 h 588"/>
                  <a:gd name="T76" fmla="*/ 540 w 606"/>
                  <a:gd name="T77" fmla="*/ 582 h 588"/>
                  <a:gd name="T78" fmla="*/ 558 w 606"/>
                  <a:gd name="T79" fmla="*/ 576 h 588"/>
                  <a:gd name="T80" fmla="*/ 576 w 606"/>
                  <a:gd name="T81" fmla="*/ 570 h 588"/>
                  <a:gd name="T82" fmla="*/ 594 w 606"/>
                  <a:gd name="T83" fmla="*/ 558 h 58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6"/>
                  <a:gd name="T127" fmla="*/ 0 h 588"/>
                  <a:gd name="T128" fmla="*/ 606 w 606"/>
                  <a:gd name="T129" fmla="*/ 588 h 58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6" h="58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2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20"/>
                    </a:lnTo>
                    <a:lnTo>
                      <a:pt x="60" y="126"/>
                    </a:lnTo>
                    <a:lnTo>
                      <a:pt x="60" y="132"/>
                    </a:lnTo>
                    <a:lnTo>
                      <a:pt x="66" y="138"/>
                    </a:lnTo>
                    <a:lnTo>
                      <a:pt x="66" y="144"/>
                    </a:lnTo>
                    <a:lnTo>
                      <a:pt x="72" y="150"/>
                    </a:lnTo>
                    <a:lnTo>
                      <a:pt x="72" y="156"/>
                    </a:lnTo>
                    <a:lnTo>
                      <a:pt x="78" y="162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0" y="180"/>
                    </a:lnTo>
                    <a:lnTo>
                      <a:pt x="90" y="186"/>
                    </a:lnTo>
                    <a:lnTo>
                      <a:pt x="96" y="192"/>
                    </a:lnTo>
                    <a:lnTo>
                      <a:pt x="96" y="198"/>
                    </a:lnTo>
                    <a:lnTo>
                      <a:pt x="102" y="204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08" y="222"/>
                    </a:lnTo>
                    <a:lnTo>
                      <a:pt x="114" y="228"/>
                    </a:lnTo>
                    <a:lnTo>
                      <a:pt x="114" y="234"/>
                    </a:lnTo>
                    <a:lnTo>
                      <a:pt x="120" y="240"/>
                    </a:lnTo>
                    <a:lnTo>
                      <a:pt x="126" y="246"/>
                    </a:lnTo>
                    <a:lnTo>
                      <a:pt x="126" y="252"/>
                    </a:lnTo>
                    <a:lnTo>
                      <a:pt x="132" y="258"/>
                    </a:lnTo>
                    <a:lnTo>
                      <a:pt x="132" y="264"/>
                    </a:lnTo>
                    <a:lnTo>
                      <a:pt x="138" y="270"/>
                    </a:lnTo>
                    <a:lnTo>
                      <a:pt x="138" y="276"/>
                    </a:lnTo>
                    <a:lnTo>
                      <a:pt x="144" y="282"/>
                    </a:lnTo>
                    <a:lnTo>
                      <a:pt x="144" y="288"/>
                    </a:lnTo>
                    <a:lnTo>
                      <a:pt x="150" y="294"/>
                    </a:lnTo>
                    <a:lnTo>
                      <a:pt x="150" y="300"/>
                    </a:lnTo>
                    <a:lnTo>
                      <a:pt x="162" y="312"/>
                    </a:lnTo>
                    <a:lnTo>
                      <a:pt x="162" y="318"/>
                    </a:lnTo>
                    <a:lnTo>
                      <a:pt x="168" y="324"/>
                    </a:lnTo>
                    <a:lnTo>
                      <a:pt x="174" y="330"/>
                    </a:lnTo>
                    <a:lnTo>
                      <a:pt x="174" y="336"/>
                    </a:lnTo>
                    <a:lnTo>
                      <a:pt x="186" y="348"/>
                    </a:lnTo>
                    <a:lnTo>
                      <a:pt x="186" y="354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204" y="378"/>
                    </a:lnTo>
                    <a:lnTo>
                      <a:pt x="204" y="384"/>
                    </a:lnTo>
                    <a:lnTo>
                      <a:pt x="216" y="396"/>
                    </a:lnTo>
                    <a:lnTo>
                      <a:pt x="210" y="396"/>
                    </a:lnTo>
                    <a:lnTo>
                      <a:pt x="216" y="396"/>
                    </a:lnTo>
                    <a:lnTo>
                      <a:pt x="228" y="408"/>
                    </a:lnTo>
                    <a:lnTo>
                      <a:pt x="228" y="414"/>
                    </a:lnTo>
                    <a:lnTo>
                      <a:pt x="240" y="426"/>
                    </a:lnTo>
                    <a:lnTo>
                      <a:pt x="240" y="432"/>
                    </a:lnTo>
                    <a:lnTo>
                      <a:pt x="246" y="438"/>
                    </a:lnTo>
                    <a:lnTo>
                      <a:pt x="258" y="450"/>
                    </a:lnTo>
                    <a:lnTo>
                      <a:pt x="258" y="456"/>
                    </a:lnTo>
                    <a:lnTo>
                      <a:pt x="264" y="462"/>
                    </a:lnTo>
                    <a:lnTo>
                      <a:pt x="270" y="468"/>
                    </a:lnTo>
                    <a:lnTo>
                      <a:pt x="276" y="474"/>
                    </a:lnTo>
                    <a:lnTo>
                      <a:pt x="282" y="480"/>
                    </a:lnTo>
                    <a:lnTo>
                      <a:pt x="288" y="486"/>
                    </a:lnTo>
                    <a:lnTo>
                      <a:pt x="294" y="492"/>
                    </a:lnTo>
                    <a:lnTo>
                      <a:pt x="300" y="498"/>
                    </a:lnTo>
                    <a:lnTo>
                      <a:pt x="306" y="504"/>
                    </a:lnTo>
                    <a:lnTo>
                      <a:pt x="312" y="510"/>
                    </a:lnTo>
                    <a:lnTo>
                      <a:pt x="318" y="516"/>
                    </a:lnTo>
                    <a:lnTo>
                      <a:pt x="324" y="522"/>
                    </a:lnTo>
                    <a:lnTo>
                      <a:pt x="330" y="528"/>
                    </a:lnTo>
                    <a:lnTo>
                      <a:pt x="336" y="534"/>
                    </a:lnTo>
                    <a:lnTo>
                      <a:pt x="342" y="534"/>
                    </a:lnTo>
                    <a:lnTo>
                      <a:pt x="348" y="540"/>
                    </a:lnTo>
                    <a:lnTo>
                      <a:pt x="354" y="546"/>
                    </a:lnTo>
                    <a:lnTo>
                      <a:pt x="360" y="546"/>
                    </a:lnTo>
                    <a:lnTo>
                      <a:pt x="366" y="552"/>
                    </a:lnTo>
                    <a:lnTo>
                      <a:pt x="372" y="558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0"/>
                    </a:lnTo>
                    <a:lnTo>
                      <a:pt x="402" y="570"/>
                    </a:lnTo>
                    <a:lnTo>
                      <a:pt x="408" y="576"/>
                    </a:lnTo>
                    <a:lnTo>
                      <a:pt x="414" y="576"/>
                    </a:lnTo>
                    <a:lnTo>
                      <a:pt x="420" y="582"/>
                    </a:lnTo>
                    <a:lnTo>
                      <a:pt x="426" y="582"/>
                    </a:lnTo>
                    <a:lnTo>
                      <a:pt x="432" y="582"/>
                    </a:lnTo>
                    <a:lnTo>
                      <a:pt x="438" y="588"/>
                    </a:lnTo>
                    <a:lnTo>
                      <a:pt x="444" y="588"/>
                    </a:lnTo>
                    <a:lnTo>
                      <a:pt x="450" y="588"/>
                    </a:lnTo>
                    <a:lnTo>
                      <a:pt x="456" y="588"/>
                    </a:lnTo>
                    <a:lnTo>
                      <a:pt x="462" y="588"/>
                    </a:lnTo>
                    <a:lnTo>
                      <a:pt x="468" y="588"/>
                    </a:lnTo>
                    <a:lnTo>
                      <a:pt x="474" y="588"/>
                    </a:lnTo>
                    <a:lnTo>
                      <a:pt x="480" y="588"/>
                    </a:lnTo>
                    <a:lnTo>
                      <a:pt x="486" y="588"/>
                    </a:lnTo>
                    <a:lnTo>
                      <a:pt x="492" y="588"/>
                    </a:lnTo>
                    <a:lnTo>
                      <a:pt x="498" y="588"/>
                    </a:lnTo>
                    <a:lnTo>
                      <a:pt x="504" y="588"/>
                    </a:lnTo>
                    <a:lnTo>
                      <a:pt x="510" y="588"/>
                    </a:lnTo>
                    <a:lnTo>
                      <a:pt x="516" y="588"/>
                    </a:lnTo>
                    <a:lnTo>
                      <a:pt x="522" y="588"/>
                    </a:lnTo>
                    <a:lnTo>
                      <a:pt x="528" y="588"/>
                    </a:lnTo>
                    <a:lnTo>
                      <a:pt x="534" y="582"/>
                    </a:lnTo>
                    <a:lnTo>
                      <a:pt x="540" y="582"/>
                    </a:lnTo>
                    <a:lnTo>
                      <a:pt x="546" y="582"/>
                    </a:lnTo>
                    <a:lnTo>
                      <a:pt x="552" y="582"/>
                    </a:lnTo>
                    <a:lnTo>
                      <a:pt x="558" y="576"/>
                    </a:lnTo>
                    <a:lnTo>
                      <a:pt x="564" y="576"/>
                    </a:lnTo>
                    <a:lnTo>
                      <a:pt x="570" y="570"/>
                    </a:lnTo>
                    <a:lnTo>
                      <a:pt x="576" y="570"/>
                    </a:lnTo>
                    <a:lnTo>
                      <a:pt x="582" y="564"/>
                    </a:lnTo>
                    <a:lnTo>
                      <a:pt x="588" y="564"/>
                    </a:lnTo>
                    <a:lnTo>
                      <a:pt x="594" y="558"/>
                    </a:lnTo>
                    <a:lnTo>
                      <a:pt x="600" y="558"/>
                    </a:lnTo>
                    <a:lnTo>
                      <a:pt x="606" y="55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8" name="Freeform 91"/>
              <p:cNvSpPr>
                <a:spLocks/>
              </p:cNvSpPr>
              <p:nvPr/>
            </p:nvSpPr>
            <p:spPr bwMode="auto">
              <a:xfrm>
                <a:off x="3696" y="2574"/>
                <a:ext cx="504" cy="894"/>
              </a:xfrm>
              <a:custGeom>
                <a:avLst/>
                <a:gdLst>
                  <a:gd name="T0" fmla="*/ 12 w 504"/>
                  <a:gd name="T1" fmla="*/ 882 h 894"/>
                  <a:gd name="T2" fmla="*/ 30 w 504"/>
                  <a:gd name="T3" fmla="*/ 870 h 894"/>
                  <a:gd name="T4" fmla="*/ 48 w 504"/>
                  <a:gd name="T5" fmla="*/ 858 h 894"/>
                  <a:gd name="T6" fmla="*/ 66 w 504"/>
                  <a:gd name="T7" fmla="*/ 840 h 894"/>
                  <a:gd name="T8" fmla="*/ 84 w 504"/>
                  <a:gd name="T9" fmla="*/ 822 h 894"/>
                  <a:gd name="T10" fmla="*/ 102 w 504"/>
                  <a:gd name="T11" fmla="*/ 798 h 894"/>
                  <a:gd name="T12" fmla="*/ 120 w 504"/>
                  <a:gd name="T13" fmla="*/ 780 h 894"/>
                  <a:gd name="T14" fmla="*/ 138 w 504"/>
                  <a:gd name="T15" fmla="*/ 756 h 894"/>
                  <a:gd name="T16" fmla="*/ 162 w 504"/>
                  <a:gd name="T17" fmla="*/ 726 h 894"/>
                  <a:gd name="T18" fmla="*/ 180 w 504"/>
                  <a:gd name="T19" fmla="*/ 702 h 894"/>
                  <a:gd name="T20" fmla="*/ 186 w 504"/>
                  <a:gd name="T21" fmla="*/ 684 h 894"/>
                  <a:gd name="T22" fmla="*/ 204 w 504"/>
                  <a:gd name="T23" fmla="*/ 660 h 894"/>
                  <a:gd name="T24" fmla="*/ 216 w 504"/>
                  <a:gd name="T25" fmla="*/ 642 h 894"/>
                  <a:gd name="T26" fmla="*/ 228 w 504"/>
                  <a:gd name="T27" fmla="*/ 618 h 894"/>
                  <a:gd name="T28" fmla="*/ 240 w 504"/>
                  <a:gd name="T29" fmla="*/ 600 h 894"/>
                  <a:gd name="T30" fmla="*/ 246 w 504"/>
                  <a:gd name="T31" fmla="*/ 582 h 894"/>
                  <a:gd name="T32" fmla="*/ 258 w 504"/>
                  <a:gd name="T33" fmla="*/ 564 h 894"/>
                  <a:gd name="T34" fmla="*/ 270 w 504"/>
                  <a:gd name="T35" fmla="*/ 546 h 894"/>
                  <a:gd name="T36" fmla="*/ 276 w 504"/>
                  <a:gd name="T37" fmla="*/ 528 h 894"/>
                  <a:gd name="T38" fmla="*/ 288 w 504"/>
                  <a:gd name="T39" fmla="*/ 510 h 894"/>
                  <a:gd name="T40" fmla="*/ 294 w 504"/>
                  <a:gd name="T41" fmla="*/ 486 h 894"/>
                  <a:gd name="T42" fmla="*/ 306 w 504"/>
                  <a:gd name="T43" fmla="*/ 468 h 894"/>
                  <a:gd name="T44" fmla="*/ 318 w 504"/>
                  <a:gd name="T45" fmla="*/ 450 h 894"/>
                  <a:gd name="T46" fmla="*/ 324 w 504"/>
                  <a:gd name="T47" fmla="*/ 432 h 894"/>
                  <a:gd name="T48" fmla="*/ 336 w 504"/>
                  <a:gd name="T49" fmla="*/ 408 h 894"/>
                  <a:gd name="T50" fmla="*/ 342 w 504"/>
                  <a:gd name="T51" fmla="*/ 390 h 894"/>
                  <a:gd name="T52" fmla="*/ 354 w 504"/>
                  <a:gd name="T53" fmla="*/ 366 h 894"/>
                  <a:gd name="T54" fmla="*/ 366 w 504"/>
                  <a:gd name="T55" fmla="*/ 348 h 894"/>
                  <a:gd name="T56" fmla="*/ 372 w 504"/>
                  <a:gd name="T57" fmla="*/ 324 h 894"/>
                  <a:gd name="T58" fmla="*/ 384 w 504"/>
                  <a:gd name="T59" fmla="*/ 300 h 894"/>
                  <a:gd name="T60" fmla="*/ 390 w 504"/>
                  <a:gd name="T61" fmla="*/ 282 h 894"/>
                  <a:gd name="T62" fmla="*/ 402 w 504"/>
                  <a:gd name="T63" fmla="*/ 258 h 894"/>
                  <a:gd name="T64" fmla="*/ 414 w 504"/>
                  <a:gd name="T65" fmla="*/ 234 h 894"/>
                  <a:gd name="T66" fmla="*/ 420 w 504"/>
                  <a:gd name="T67" fmla="*/ 210 h 894"/>
                  <a:gd name="T68" fmla="*/ 432 w 504"/>
                  <a:gd name="T69" fmla="*/ 186 h 894"/>
                  <a:gd name="T70" fmla="*/ 438 w 504"/>
                  <a:gd name="T71" fmla="*/ 162 h 894"/>
                  <a:gd name="T72" fmla="*/ 450 w 504"/>
                  <a:gd name="T73" fmla="*/ 138 h 894"/>
                  <a:gd name="T74" fmla="*/ 462 w 504"/>
                  <a:gd name="T75" fmla="*/ 114 h 894"/>
                  <a:gd name="T76" fmla="*/ 468 w 504"/>
                  <a:gd name="T77" fmla="*/ 90 h 894"/>
                  <a:gd name="T78" fmla="*/ 480 w 504"/>
                  <a:gd name="T79" fmla="*/ 66 h 894"/>
                  <a:gd name="T80" fmla="*/ 486 w 504"/>
                  <a:gd name="T81" fmla="*/ 42 h 894"/>
                  <a:gd name="T82" fmla="*/ 498 w 504"/>
                  <a:gd name="T83" fmla="*/ 18 h 8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4"/>
                  <a:gd name="T127" fmla="*/ 0 h 894"/>
                  <a:gd name="T128" fmla="*/ 504 w 504"/>
                  <a:gd name="T129" fmla="*/ 894 h 8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4" h="894">
                    <a:moveTo>
                      <a:pt x="0" y="894"/>
                    </a:moveTo>
                    <a:lnTo>
                      <a:pt x="6" y="888"/>
                    </a:lnTo>
                    <a:lnTo>
                      <a:pt x="12" y="882"/>
                    </a:lnTo>
                    <a:lnTo>
                      <a:pt x="18" y="882"/>
                    </a:lnTo>
                    <a:lnTo>
                      <a:pt x="24" y="876"/>
                    </a:lnTo>
                    <a:lnTo>
                      <a:pt x="30" y="870"/>
                    </a:lnTo>
                    <a:lnTo>
                      <a:pt x="36" y="870"/>
                    </a:lnTo>
                    <a:lnTo>
                      <a:pt x="42" y="864"/>
                    </a:lnTo>
                    <a:lnTo>
                      <a:pt x="48" y="858"/>
                    </a:lnTo>
                    <a:lnTo>
                      <a:pt x="54" y="852"/>
                    </a:lnTo>
                    <a:lnTo>
                      <a:pt x="60" y="846"/>
                    </a:lnTo>
                    <a:lnTo>
                      <a:pt x="66" y="840"/>
                    </a:lnTo>
                    <a:lnTo>
                      <a:pt x="72" y="834"/>
                    </a:lnTo>
                    <a:lnTo>
                      <a:pt x="78" y="828"/>
                    </a:lnTo>
                    <a:lnTo>
                      <a:pt x="84" y="822"/>
                    </a:lnTo>
                    <a:lnTo>
                      <a:pt x="90" y="816"/>
                    </a:lnTo>
                    <a:lnTo>
                      <a:pt x="102" y="804"/>
                    </a:lnTo>
                    <a:lnTo>
                      <a:pt x="102" y="798"/>
                    </a:lnTo>
                    <a:lnTo>
                      <a:pt x="108" y="792"/>
                    </a:lnTo>
                    <a:lnTo>
                      <a:pt x="114" y="786"/>
                    </a:lnTo>
                    <a:lnTo>
                      <a:pt x="120" y="780"/>
                    </a:lnTo>
                    <a:lnTo>
                      <a:pt x="126" y="774"/>
                    </a:lnTo>
                    <a:lnTo>
                      <a:pt x="138" y="762"/>
                    </a:lnTo>
                    <a:lnTo>
                      <a:pt x="138" y="756"/>
                    </a:lnTo>
                    <a:lnTo>
                      <a:pt x="150" y="744"/>
                    </a:lnTo>
                    <a:lnTo>
                      <a:pt x="150" y="738"/>
                    </a:lnTo>
                    <a:lnTo>
                      <a:pt x="162" y="726"/>
                    </a:lnTo>
                    <a:lnTo>
                      <a:pt x="162" y="720"/>
                    </a:lnTo>
                    <a:lnTo>
                      <a:pt x="168" y="714"/>
                    </a:lnTo>
                    <a:lnTo>
                      <a:pt x="180" y="702"/>
                    </a:lnTo>
                    <a:lnTo>
                      <a:pt x="180" y="696"/>
                    </a:lnTo>
                    <a:lnTo>
                      <a:pt x="186" y="690"/>
                    </a:lnTo>
                    <a:lnTo>
                      <a:pt x="186" y="684"/>
                    </a:lnTo>
                    <a:lnTo>
                      <a:pt x="198" y="672"/>
                    </a:lnTo>
                    <a:lnTo>
                      <a:pt x="198" y="666"/>
                    </a:lnTo>
                    <a:lnTo>
                      <a:pt x="204" y="660"/>
                    </a:lnTo>
                    <a:lnTo>
                      <a:pt x="204" y="654"/>
                    </a:lnTo>
                    <a:lnTo>
                      <a:pt x="210" y="648"/>
                    </a:lnTo>
                    <a:lnTo>
                      <a:pt x="216" y="642"/>
                    </a:lnTo>
                    <a:lnTo>
                      <a:pt x="216" y="636"/>
                    </a:lnTo>
                    <a:lnTo>
                      <a:pt x="228" y="624"/>
                    </a:lnTo>
                    <a:lnTo>
                      <a:pt x="228" y="618"/>
                    </a:lnTo>
                    <a:lnTo>
                      <a:pt x="234" y="612"/>
                    </a:lnTo>
                    <a:lnTo>
                      <a:pt x="234" y="606"/>
                    </a:lnTo>
                    <a:lnTo>
                      <a:pt x="240" y="600"/>
                    </a:lnTo>
                    <a:lnTo>
                      <a:pt x="240" y="594"/>
                    </a:lnTo>
                    <a:lnTo>
                      <a:pt x="246" y="588"/>
                    </a:lnTo>
                    <a:lnTo>
                      <a:pt x="246" y="582"/>
                    </a:lnTo>
                    <a:lnTo>
                      <a:pt x="252" y="576"/>
                    </a:lnTo>
                    <a:lnTo>
                      <a:pt x="252" y="570"/>
                    </a:lnTo>
                    <a:lnTo>
                      <a:pt x="258" y="564"/>
                    </a:lnTo>
                    <a:lnTo>
                      <a:pt x="264" y="558"/>
                    </a:lnTo>
                    <a:lnTo>
                      <a:pt x="264" y="552"/>
                    </a:lnTo>
                    <a:lnTo>
                      <a:pt x="270" y="546"/>
                    </a:lnTo>
                    <a:lnTo>
                      <a:pt x="270" y="540"/>
                    </a:lnTo>
                    <a:lnTo>
                      <a:pt x="276" y="534"/>
                    </a:lnTo>
                    <a:lnTo>
                      <a:pt x="276" y="528"/>
                    </a:lnTo>
                    <a:lnTo>
                      <a:pt x="282" y="522"/>
                    </a:lnTo>
                    <a:lnTo>
                      <a:pt x="282" y="516"/>
                    </a:lnTo>
                    <a:lnTo>
                      <a:pt x="288" y="510"/>
                    </a:lnTo>
                    <a:lnTo>
                      <a:pt x="288" y="504"/>
                    </a:lnTo>
                    <a:lnTo>
                      <a:pt x="294" y="498"/>
                    </a:lnTo>
                    <a:lnTo>
                      <a:pt x="294" y="486"/>
                    </a:lnTo>
                    <a:lnTo>
                      <a:pt x="300" y="480"/>
                    </a:lnTo>
                    <a:lnTo>
                      <a:pt x="300" y="474"/>
                    </a:lnTo>
                    <a:lnTo>
                      <a:pt x="306" y="468"/>
                    </a:lnTo>
                    <a:lnTo>
                      <a:pt x="312" y="462"/>
                    </a:lnTo>
                    <a:lnTo>
                      <a:pt x="312" y="456"/>
                    </a:lnTo>
                    <a:lnTo>
                      <a:pt x="318" y="450"/>
                    </a:lnTo>
                    <a:lnTo>
                      <a:pt x="318" y="444"/>
                    </a:lnTo>
                    <a:lnTo>
                      <a:pt x="324" y="438"/>
                    </a:lnTo>
                    <a:lnTo>
                      <a:pt x="324" y="432"/>
                    </a:lnTo>
                    <a:lnTo>
                      <a:pt x="330" y="420"/>
                    </a:lnTo>
                    <a:lnTo>
                      <a:pt x="330" y="414"/>
                    </a:lnTo>
                    <a:lnTo>
                      <a:pt x="336" y="408"/>
                    </a:lnTo>
                    <a:lnTo>
                      <a:pt x="336" y="402"/>
                    </a:lnTo>
                    <a:lnTo>
                      <a:pt x="342" y="396"/>
                    </a:lnTo>
                    <a:lnTo>
                      <a:pt x="342" y="390"/>
                    </a:lnTo>
                    <a:lnTo>
                      <a:pt x="348" y="378"/>
                    </a:lnTo>
                    <a:lnTo>
                      <a:pt x="354" y="372"/>
                    </a:lnTo>
                    <a:lnTo>
                      <a:pt x="354" y="366"/>
                    </a:lnTo>
                    <a:lnTo>
                      <a:pt x="360" y="360"/>
                    </a:lnTo>
                    <a:lnTo>
                      <a:pt x="360" y="354"/>
                    </a:lnTo>
                    <a:lnTo>
                      <a:pt x="366" y="348"/>
                    </a:lnTo>
                    <a:lnTo>
                      <a:pt x="366" y="336"/>
                    </a:lnTo>
                    <a:lnTo>
                      <a:pt x="372" y="330"/>
                    </a:lnTo>
                    <a:lnTo>
                      <a:pt x="372" y="324"/>
                    </a:lnTo>
                    <a:lnTo>
                      <a:pt x="378" y="318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0" y="282"/>
                    </a:lnTo>
                    <a:lnTo>
                      <a:pt x="396" y="270"/>
                    </a:lnTo>
                    <a:lnTo>
                      <a:pt x="402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0"/>
                    </a:lnTo>
                    <a:lnTo>
                      <a:pt x="414" y="234"/>
                    </a:lnTo>
                    <a:lnTo>
                      <a:pt x="414" y="228"/>
                    </a:lnTo>
                    <a:lnTo>
                      <a:pt x="420" y="216"/>
                    </a:lnTo>
                    <a:lnTo>
                      <a:pt x="420" y="210"/>
                    </a:lnTo>
                    <a:lnTo>
                      <a:pt x="426" y="204"/>
                    </a:lnTo>
                    <a:lnTo>
                      <a:pt x="426" y="198"/>
                    </a:lnTo>
                    <a:lnTo>
                      <a:pt x="432" y="186"/>
                    </a:lnTo>
                    <a:lnTo>
                      <a:pt x="432" y="180"/>
                    </a:lnTo>
                    <a:lnTo>
                      <a:pt x="438" y="174"/>
                    </a:lnTo>
                    <a:lnTo>
                      <a:pt x="438" y="162"/>
                    </a:lnTo>
                    <a:lnTo>
                      <a:pt x="444" y="156"/>
                    </a:lnTo>
                    <a:lnTo>
                      <a:pt x="450" y="150"/>
                    </a:lnTo>
                    <a:lnTo>
                      <a:pt x="450" y="138"/>
                    </a:lnTo>
                    <a:lnTo>
                      <a:pt x="456" y="132"/>
                    </a:lnTo>
                    <a:lnTo>
                      <a:pt x="456" y="126"/>
                    </a:lnTo>
                    <a:lnTo>
                      <a:pt x="462" y="114"/>
                    </a:lnTo>
                    <a:lnTo>
                      <a:pt x="462" y="108"/>
                    </a:lnTo>
                    <a:lnTo>
                      <a:pt x="468" y="102"/>
                    </a:lnTo>
                    <a:lnTo>
                      <a:pt x="468" y="90"/>
                    </a:lnTo>
                    <a:lnTo>
                      <a:pt x="474" y="84"/>
                    </a:lnTo>
                    <a:lnTo>
                      <a:pt x="474" y="78"/>
                    </a:lnTo>
                    <a:lnTo>
                      <a:pt x="480" y="66"/>
                    </a:lnTo>
                    <a:lnTo>
                      <a:pt x="480" y="60"/>
                    </a:lnTo>
                    <a:lnTo>
                      <a:pt x="486" y="48"/>
                    </a:lnTo>
                    <a:lnTo>
                      <a:pt x="486" y="42"/>
                    </a:lnTo>
                    <a:lnTo>
                      <a:pt x="492" y="36"/>
                    </a:lnTo>
                    <a:lnTo>
                      <a:pt x="498" y="24"/>
                    </a:lnTo>
                    <a:lnTo>
                      <a:pt x="498" y="18"/>
                    </a:lnTo>
                    <a:lnTo>
                      <a:pt x="504" y="12"/>
                    </a:lnTo>
                    <a:lnTo>
                      <a:pt x="504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9" name="Freeform 92"/>
              <p:cNvSpPr>
                <a:spLocks/>
              </p:cNvSpPr>
              <p:nvPr/>
            </p:nvSpPr>
            <p:spPr bwMode="auto">
              <a:xfrm>
                <a:off x="4200" y="2100"/>
                <a:ext cx="180" cy="474"/>
              </a:xfrm>
              <a:custGeom>
                <a:avLst/>
                <a:gdLst>
                  <a:gd name="T0" fmla="*/ 0 w 180"/>
                  <a:gd name="T1" fmla="*/ 474 h 474"/>
                  <a:gd name="T2" fmla="*/ 6 w 180"/>
                  <a:gd name="T3" fmla="*/ 468 h 474"/>
                  <a:gd name="T4" fmla="*/ 6 w 180"/>
                  <a:gd name="T5" fmla="*/ 456 h 474"/>
                  <a:gd name="T6" fmla="*/ 12 w 180"/>
                  <a:gd name="T7" fmla="*/ 450 h 474"/>
                  <a:gd name="T8" fmla="*/ 12 w 180"/>
                  <a:gd name="T9" fmla="*/ 444 h 474"/>
                  <a:gd name="T10" fmla="*/ 18 w 180"/>
                  <a:gd name="T11" fmla="*/ 432 h 474"/>
                  <a:gd name="T12" fmla="*/ 18 w 180"/>
                  <a:gd name="T13" fmla="*/ 426 h 474"/>
                  <a:gd name="T14" fmla="*/ 24 w 180"/>
                  <a:gd name="T15" fmla="*/ 414 h 474"/>
                  <a:gd name="T16" fmla="*/ 24 w 180"/>
                  <a:gd name="T17" fmla="*/ 408 h 474"/>
                  <a:gd name="T18" fmla="*/ 30 w 180"/>
                  <a:gd name="T19" fmla="*/ 402 h 474"/>
                  <a:gd name="T20" fmla="*/ 36 w 180"/>
                  <a:gd name="T21" fmla="*/ 390 h 474"/>
                  <a:gd name="T22" fmla="*/ 36 w 180"/>
                  <a:gd name="T23" fmla="*/ 384 h 474"/>
                  <a:gd name="T24" fmla="*/ 42 w 180"/>
                  <a:gd name="T25" fmla="*/ 372 h 474"/>
                  <a:gd name="T26" fmla="*/ 42 w 180"/>
                  <a:gd name="T27" fmla="*/ 366 h 474"/>
                  <a:gd name="T28" fmla="*/ 48 w 180"/>
                  <a:gd name="T29" fmla="*/ 354 h 474"/>
                  <a:gd name="T30" fmla="*/ 48 w 180"/>
                  <a:gd name="T31" fmla="*/ 348 h 474"/>
                  <a:gd name="T32" fmla="*/ 54 w 180"/>
                  <a:gd name="T33" fmla="*/ 342 h 474"/>
                  <a:gd name="T34" fmla="*/ 54 w 180"/>
                  <a:gd name="T35" fmla="*/ 330 h 474"/>
                  <a:gd name="T36" fmla="*/ 60 w 180"/>
                  <a:gd name="T37" fmla="*/ 324 h 474"/>
                  <a:gd name="T38" fmla="*/ 60 w 180"/>
                  <a:gd name="T39" fmla="*/ 312 h 474"/>
                  <a:gd name="T40" fmla="*/ 66 w 180"/>
                  <a:gd name="T41" fmla="*/ 306 h 474"/>
                  <a:gd name="T42" fmla="*/ 66 w 180"/>
                  <a:gd name="T43" fmla="*/ 294 h 474"/>
                  <a:gd name="T44" fmla="*/ 72 w 180"/>
                  <a:gd name="T45" fmla="*/ 288 h 474"/>
                  <a:gd name="T46" fmla="*/ 72 w 180"/>
                  <a:gd name="T47" fmla="*/ 276 h 474"/>
                  <a:gd name="T48" fmla="*/ 78 w 180"/>
                  <a:gd name="T49" fmla="*/ 270 h 474"/>
                  <a:gd name="T50" fmla="*/ 84 w 180"/>
                  <a:gd name="T51" fmla="*/ 264 h 474"/>
                  <a:gd name="T52" fmla="*/ 84 w 180"/>
                  <a:gd name="T53" fmla="*/ 252 h 474"/>
                  <a:gd name="T54" fmla="*/ 90 w 180"/>
                  <a:gd name="T55" fmla="*/ 246 h 474"/>
                  <a:gd name="T56" fmla="*/ 90 w 180"/>
                  <a:gd name="T57" fmla="*/ 234 h 474"/>
                  <a:gd name="T58" fmla="*/ 96 w 180"/>
                  <a:gd name="T59" fmla="*/ 228 h 474"/>
                  <a:gd name="T60" fmla="*/ 96 w 180"/>
                  <a:gd name="T61" fmla="*/ 216 h 474"/>
                  <a:gd name="T62" fmla="*/ 102 w 180"/>
                  <a:gd name="T63" fmla="*/ 210 h 474"/>
                  <a:gd name="T64" fmla="*/ 102 w 180"/>
                  <a:gd name="T65" fmla="*/ 198 h 474"/>
                  <a:gd name="T66" fmla="*/ 108 w 180"/>
                  <a:gd name="T67" fmla="*/ 192 h 474"/>
                  <a:gd name="T68" fmla="*/ 108 w 180"/>
                  <a:gd name="T69" fmla="*/ 180 h 474"/>
                  <a:gd name="T70" fmla="*/ 114 w 180"/>
                  <a:gd name="T71" fmla="*/ 174 h 474"/>
                  <a:gd name="T72" fmla="*/ 114 w 180"/>
                  <a:gd name="T73" fmla="*/ 168 h 474"/>
                  <a:gd name="T74" fmla="*/ 120 w 180"/>
                  <a:gd name="T75" fmla="*/ 156 h 474"/>
                  <a:gd name="T76" fmla="*/ 120 w 180"/>
                  <a:gd name="T77" fmla="*/ 150 h 474"/>
                  <a:gd name="T78" fmla="*/ 126 w 180"/>
                  <a:gd name="T79" fmla="*/ 138 h 474"/>
                  <a:gd name="T80" fmla="*/ 132 w 180"/>
                  <a:gd name="T81" fmla="*/ 132 h 474"/>
                  <a:gd name="T82" fmla="*/ 132 w 180"/>
                  <a:gd name="T83" fmla="*/ 120 h 474"/>
                  <a:gd name="T84" fmla="*/ 138 w 180"/>
                  <a:gd name="T85" fmla="*/ 114 h 474"/>
                  <a:gd name="T86" fmla="*/ 138 w 180"/>
                  <a:gd name="T87" fmla="*/ 102 h 474"/>
                  <a:gd name="T88" fmla="*/ 144 w 180"/>
                  <a:gd name="T89" fmla="*/ 96 h 474"/>
                  <a:gd name="T90" fmla="*/ 144 w 180"/>
                  <a:gd name="T91" fmla="*/ 84 h 474"/>
                  <a:gd name="T92" fmla="*/ 150 w 180"/>
                  <a:gd name="T93" fmla="*/ 78 h 474"/>
                  <a:gd name="T94" fmla="*/ 150 w 180"/>
                  <a:gd name="T95" fmla="*/ 66 h 474"/>
                  <a:gd name="T96" fmla="*/ 156 w 180"/>
                  <a:gd name="T97" fmla="*/ 60 h 474"/>
                  <a:gd name="T98" fmla="*/ 156 w 180"/>
                  <a:gd name="T99" fmla="*/ 48 h 474"/>
                  <a:gd name="T100" fmla="*/ 162 w 180"/>
                  <a:gd name="T101" fmla="*/ 42 h 474"/>
                  <a:gd name="T102" fmla="*/ 162 w 180"/>
                  <a:gd name="T103" fmla="*/ 30 h 474"/>
                  <a:gd name="T104" fmla="*/ 168 w 180"/>
                  <a:gd name="T105" fmla="*/ 24 h 474"/>
                  <a:gd name="T106" fmla="*/ 174 w 180"/>
                  <a:gd name="T107" fmla="*/ 12 h 474"/>
                  <a:gd name="T108" fmla="*/ 174 w 180"/>
                  <a:gd name="T109" fmla="*/ 6 h 474"/>
                  <a:gd name="T110" fmla="*/ 180 w 180"/>
                  <a:gd name="T111" fmla="*/ 0 h 47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0"/>
                  <a:gd name="T169" fmla="*/ 0 h 474"/>
                  <a:gd name="T170" fmla="*/ 180 w 180"/>
                  <a:gd name="T171" fmla="*/ 474 h 47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0" h="474">
                    <a:moveTo>
                      <a:pt x="0" y="474"/>
                    </a:moveTo>
                    <a:lnTo>
                      <a:pt x="6" y="468"/>
                    </a:lnTo>
                    <a:lnTo>
                      <a:pt x="6" y="456"/>
                    </a:lnTo>
                    <a:lnTo>
                      <a:pt x="12" y="450"/>
                    </a:lnTo>
                    <a:lnTo>
                      <a:pt x="12" y="444"/>
                    </a:lnTo>
                    <a:lnTo>
                      <a:pt x="18" y="432"/>
                    </a:lnTo>
                    <a:lnTo>
                      <a:pt x="18" y="426"/>
                    </a:lnTo>
                    <a:lnTo>
                      <a:pt x="24" y="414"/>
                    </a:lnTo>
                    <a:lnTo>
                      <a:pt x="24" y="408"/>
                    </a:lnTo>
                    <a:lnTo>
                      <a:pt x="30" y="402"/>
                    </a:lnTo>
                    <a:lnTo>
                      <a:pt x="36" y="390"/>
                    </a:lnTo>
                    <a:lnTo>
                      <a:pt x="36" y="384"/>
                    </a:lnTo>
                    <a:lnTo>
                      <a:pt x="42" y="372"/>
                    </a:lnTo>
                    <a:lnTo>
                      <a:pt x="42" y="366"/>
                    </a:lnTo>
                    <a:lnTo>
                      <a:pt x="48" y="354"/>
                    </a:lnTo>
                    <a:lnTo>
                      <a:pt x="48" y="348"/>
                    </a:lnTo>
                    <a:lnTo>
                      <a:pt x="54" y="342"/>
                    </a:lnTo>
                    <a:lnTo>
                      <a:pt x="54" y="330"/>
                    </a:lnTo>
                    <a:lnTo>
                      <a:pt x="60" y="324"/>
                    </a:lnTo>
                    <a:lnTo>
                      <a:pt x="60" y="312"/>
                    </a:lnTo>
                    <a:lnTo>
                      <a:pt x="66" y="306"/>
                    </a:lnTo>
                    <a:lnTo>
                      <a:pt x="66" y="294"/>
                    </a:lnTo>
                    <a:lnTo>
                      <a:pt x="72" y="288"/>
                    </a:lnTo>
                    <a:lnTo>
                      <a:pt x="72" y="276"/>
                    </a:lnTo>
                    <a:lnTo>
                      <a:pt x="78" y="270"/>
                    </a:lnTo>
                    <a:lnTo>
                      <a:pt x="84" y="264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34"/>
                    </a:lnTo>
                    <a:lnTo>
                      <a:pt x="96" y="228"/>
                    </a:lnTo>
                    <a:lnTo>
                      <a:pt x="96" y="216"/>
                    </a:lnTo>
                    <a:lnTo>
                      <a:pt x="102" y="210"/>
                    </a:lnTo>
                    <a:lnTo>
                      <a:pt x="102" y="198"/>
                    </a:lnTo>
                    <a:lnTo>
                      <a:pt x="108" y="192"/>
                    </a:lnTo>
                    <a:lnTo>
                      <a:pt x="108" y="180"/>
                    </a:lnTo>
                    <a:lnTo>
                      <a:pt x="114" y="174"/>
                    </a:lnTo>
                    <a:lnTo>
                      <a:pt x="114" y="168"/>
                    </a:lnTo>
                    <a:lnTo>
                      <a:pt x="120" y="156"/>
                    </a:lnTo>
                    <a:lnTo>
                      <a:pt x="120" y="150"/>
                    </a:lnTo>
                    <a:lnTo>
                      <a:pt x="126" y="138"/>
                    </a:lnTo>
                    <a:lnTo>
                      <a:pt x="132" y="132"/>
                    </a:lnTo>
                    <a:lnTo>
                      <a:pt x="132" y="120"/>
                    </a:lnTo>
                    <a:lnTo>
                      <a:pt x="138" y="114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0" y="66"/>
                    </a:lnTo>
                    <a:lnTo>
                      <a:pt x="156" y="60"/>
                    </a:lnTo>
                    <a:lnTo>
                      <a:pt x="156" y="48"/>
                    </a:lnTo>
                    <a:lnTo>
                      <a:pt x="162" y="42"/>
                    </a:lnTo>
                    <a:lnTo>
                      <a:pt x="162" y="30"/>
                    </a:lnTo>
                    <a:lnTo>
                      <a:pt x="168" y="24"/>
                    </a:lnTo>
                    <a:lnTo>
                      <a:pt x="174" y="12"/>
                    </a:lnTo>
                    <a:lnTo>
                      <a:pt x="174" y="6"/>
                    </a:lnTo>
                    <a:lnTo>
                      <a:pt x="180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135" name="Line 94"/>
            <p:cNvSpPr>
              <a:spLocks noChangeShapeType="1"/>
            </p:cNvSpPr>
            <p:nvPr/>
          </p:nvSpPr>
          <p:spPr bwMode="auto">
            <a:xfrm>
              <a:off x="251520" y="2723226"/>
              <a:ext cx="25316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6" name="Line 95"/>
            <p:cNvSpPr>
              <a:spLocks noChangeShapeType="1"/>
            </p:cNvSpPr>
            <p:nvPr/>
          </p:nvSpPr>
          <p:spPr bwMode="auto">
            <a:xfrm flipV="1">
              <a:off x="257491" y="1490063"/>
              <a:ext cx="0" cy="141655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7" name="Line 96"/>
            <p:cNvSpPr>
              <a:spLocks noChangeShapeType="1"/>
            </p:cNvSpPr>
            <p:nvPr/>
          </p:nvSpPr>
          <p:spPr bwMode="auto">
            <a:xfrm>
              <a:off x="257491" y="1844202"/>
              <a:ext cx="477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124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7646308"/>
                </p:ext>
              </p:extLst>
            </p:nvPr>
          </p:nvGraphicFramePr>
          <p:xfrm>
            <a:off x="400793" y="1591246"/>
            <a:ext cx="184103" cy="2160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8588" name="Równanie" r:id="rId10" imgW="126720" imgH="139680" progId="Equation.3">
                    <p:embed/>
                  </p:oleObj>
                </mc:Choice>
                <mc:Fallback>
                  <p:oleObj name="Równanie" r:id="rId10" imgW="126720" imgH="13968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793" y="1591246"/>
                          <a:ext cx="184103" cy="2160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6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513196" y="2024966"/>
              <a:ext cx="792088" cy="838917"/>
            </a:xfrm>
            <a:prstGeom prst="rect">
              <a:avLst/>
            </a:prstGeom>
            <a:noFill/>
          </p:spPr>
        </p:pic>
        <p:sp>
          <p:nvSpPr>
            <p:cNvPr id="28" name="Prostokąt 27"/>
            <p:cNvSpPr/>
            <p:nvPr/>
          </p:nvSpPr>
          <p:spPr>
            <a:xfrm>
              <a:off x="2956339" y="3112225"/>
              <a:ext cx="5978775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latin typeface="+mn-lt"/>
                  <a:sym typeface="Symbol" pitchFamily="18" charset="2"/>
                </a:rPr>
                <a:t>Moc sygnału harmonicznego nie zależy ani od jego częstotliwości </a:t>
              </a:r>
              <a:r>
                <a:rPr lang="el-GR" sz="2200" b="1" i="1" dirty="0" smtClean="0">
                  <a:latin typeface="+mj-lt"/>
                  <a:sym typeface="Symbol" pitchFamily="18" charset="2"/>
                </a:rPr>
                <a:t>ω</a:t>
              </a:r>
              <a:r>
                <a:rPr lang="pl-PL" sz="1800" b="1" dirty="0" smtClean="0">
                  <a:latin typeface="+mn-lt"/>
                  <a:sym typeface="Symbol" pitchFamily="18" charset="2"/>
                </a:rPr>
                <a:t>, ani od jego fazy początkowej </a:t>
              </a:r>
              <a:r>
                <a:rPr lang="el-GR" b="1" i="1" dirty="0" smtClean="0">
                  <a:latin typeface="+mj-lt"/>
                  <a:sym typeface="Symbol" pitchFamily="18" charset="2"/>
                </a:rPr>
                <a:t>φ</a:t>
              </a:r>
              <a:r>
                <a:rPr lang="pl-PL" sz="1800" b="1" dirty="0" smtClean="0">
                  <a:latin typeface="+mn-lt"/>
                  <a:sym typeface="Symbol" pitchFamily="18" charset="2"/>
                </a:rPr>
                <a:t>,</a:t>
              </a:r>
              <a:br>
                <a:rPr lang="pl-PL" sz="1800" b="1" dirty="0" smtClean="0">
                  <a:latin typeface="+mn-lt"/>
                  <a:sym typeface="Symbol" pitchFamily="18" charset="2"/>
                </a:rPr>
              </a:br>
              <a:r>
                <a:rPr lang="pl-PL" sz="1800" b="1" dirty="0" smtClean="0">
                  <a:latin typeface="+mn-lt"/>
                  <a:sym typeface="Symbol" pitchFamily="18" charset="2"/>
                </a:rPr>
                <a:t>a wyłącznie od amplitudy </a:t>
              </a:r>
              <a:r>
                <a:rPr lang="pl-PL" sz="2200" b="1" i="1" dirty="0" smtClean="0">
                  <a:latin typeface="+mj-lt"/>
                  <a:sym typeface="Symbol" pitchFamily="18" charset="2"/>
                </a:rPr>
                <a:t>a</a:t>
              </a:r>
              <a:r>
                <a:rPr lang="pl-PL" sz="1800" b="1" dirty="0" smtClean="0">
                  <a:latin typeface="+mn-lt"/>
                  <a:sym typeface="Symbol" pitchFamily="18" charset="2"/>
                </a:rPr>
                <a:t>.</a:t>
              </a:r>
            </a:p>
          </p:txBody>
        </p:sp>
        <p:grpSp>
          <p:nvGrpSpPr>
            <p:cNvPr id="11" name="Grupa 10"/>
            <p:cNvGrpSpPr/>
            <p:nvPr/>
          </p:nvGrpSpPr>
          <p:grpSpPr>
            <a:xfrm>
              <a:off x="281374" y="1831503"/>
              <a:ext cx="2961569" cy="351288"/>
              <a:chOff x="5136272" y="6029841"/>
              <a:chExt cx="2961569" cy="351288"/>
            </a:xfrm>
          </p:grpSpPr>
          <p:sp>
            <p:nvSpPr>
              <p:cNvPr id="37" name="Line 98"/>
              <p:cNvSpPr>
                <a:spLocks noChangeShapeType="1"/>
              </p:cNvSpPr>
              <p:nvPr/>
            </p:nvSpPr>
            <p:spPr bwMode="auto">
              <a:xfrm>
                <a:off x="5136272" y="6268677"/>
                <a:ext cx="229282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38" name="Object 20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5224330"/>
                  </p:ext>
                </p:extLst>
              </p:nvPr>
            </p:nvGraphicFramePr>
            <p:xfrm>
              <a:off x="7524634" y="6029841"/>
              <a:ext cx="573207" cy="351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8589" name="Równanie" r:id="rId13" imgW="393480" imgH="241200" progId="Equation.3">
                      <p:embed/>
                    </p:oleObj>
                  </mc:Choice>
                  <mc:Fallback>
                    <p:oleObj name="Równanie" r:id="rId13" imgW="3934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24634" y="6029841"/>
                            <a:ext cx="573207" cy="3512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4" name="Prostokąt 33"/>
          <p:cNvSpPr/>
          <p:nvPr/>
        </p:nvSpPr>
        <p:spPr>
          <a:xfrm>
            <a:off x="179512" y="188640"/>
            <a:ext cx="277682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03296" y="773415"/>
            <a:ext cx="51167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Moc sygnału harmonicznego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161680" y="4468563"/>
            <a:ext cx="4127079" cy="2213225"/>
            <a:chOff x="190921" y="4468563"/>
            <a:chExt cx="4127079" cy="2213225"/>
          </a:xfrm>
        </p:grpSpPr>
        <p:graphicFrame>
          <p:nvGraphicFramePr>
            <p:cNvPr id="31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5668117"/>
                </p:ext>
              </p:extLst>
            </p:nvPr>
          </p:nvGraphicFramePr>
          <p:xfrm>
            <a:off x="260350" y="5100638"/>
            <a:ext cx="4057650" cy="158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8590" name="Równanie" r:id="rId15" imgW="2705040" imgH="1054080" progId="Equation.3">
                    <p:embed/>
                  </p:oleObj>
                </mc:Choice>
                <mc:Fallback>
                  <p:oleObj name="Równanie" r:id="rId15" imgW="2705040" imgH="1054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350" y="5100638"/>
                          <a:ext cx="4057650" cy="158115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Prostokąt 35"/>
            <p:cNvSpPr/>
            <p:nvPr/>
          </p:nvSpPr>
          <p:spPr>
            <a:xfrm>
              <a:off x="190921" y="4468563"/>
              <a:ext cx="27061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kern="0" dirty="0" smtClean="0">
                  <a:solidFill>
                    <a:srgbClr val="006600"/>
                  </a:solidFill>
                  <a:latin typeface="+mn-lt"/>
                </a:rPr>
                <a:t>Moc sygnału stałego</a:t>
              </a:r>
              <a:endParaRPr lang="pl-PL" sz="2000" b="1" kern="0" dirty="0">
                <a:solidFill>
                  <a:srgbClr val="00660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03296" y="773415"/>
            <a:ext cx="8285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Twierdzenie Parsevala dla sygnału okresowego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840839"/>
              </p:ext>
            </p:extLst>
          </p:nvPr>
        </p:nvGraphicFramePr>
        <p:xfrm>
          <a:off x="2267744" y="1953872"/>
          <a:ext cx="2997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380" name="Równanie" r:id="rId3" imgW="1498320" imgH="431640" progId="Equation.3">
                  <p:embed/>
                </p:oleObj>
              </mc:Choice>
              <mc:Fallback>
                <p:oleObj name="Równanie" r:id="rId3" imgW="14983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7744" y="1953872"/>
                        <a:ext cx="2997200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rostokąt 14"/>
          <p:cNvSpPr/>
          <p:nvPr/>
        </p:nvSpPr>
        <p:spPr>
          <a:xfrm>
            <a:off x="177408" y="1501516"/>
            <a:ext cx="81369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Wykładniczy szereg Fouriera sygnału okresowego (okres </a:t>
            </a:r>
            <a:r>
              <a:rPr lang="pl-PL" sz="2200" b="1" i="1" dirty="0" smtClean="0">
                <a:latin typeface="+mj-lt"/>
                <a:cs typeface="Arial" panose="020B0604020202020204" pitchFamily="34" charset="0"/>
              </a:rPr>
              <a:t>T</a:t>
            </a:r>
            <a:r>
              <a:rPr lang="pl-PL" sz="2200" b="1" baseline="-25000" dirty="0" smtClean="0">
                <a:latin typeface="+mj-lt"/>
                <a:cs typeface="Arial" panose="020B0604020202020204" pitchFamily="34" charset="0"/>
              </a:rPr>
              <a:t>0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177408" y="3122272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Moc sygnału – obliczana w dziedzinie czasu: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049737"/>
              </p:ext>
            </p:extLst>
          </p:nvPr>
        </p:nvGraphicFramePr>
        <p:xfrm>
          <a:off x="2471738" y="3600450"/>
          <a:ext cx="2589212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381" name="Równanie" r:id="rId5" imgW="1295280" imgH="495000" progId="Equation.3">
                  <p:embed/>
                </p:oleObj>
              </mc:Choice>
              <mc:Fallback>
                <p:oleObj name="Równanie" r:id="rId5" imgW="1295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1738" y="3600450"/>
                        <a:ext cx="2589212" cy="989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upa 20"/>
          <p:cNvGrpSpPr/>
          <p:nvPr/>
        </p:nvGrpSpPr>
        <p:grpSpPr>
          <a:xfrm>
            <a:off x="177408" y="4667349"/>
            <a:ext cx="8715916" cy="1933845"/>
            <a:chOff x="177408" y="4667349"/>
            <a:chExt cx="8715916" cy="1933845"/>
          </a:xfrm>
        </p:grpSpPr>
        <p:sp>
          <p:nvSpPr>
            <p:cNvPr id="18" name="Prostokąt 17"/>
            <p:cNvSpPr/>
            <p:nvPr/>
          </p:nvSpPr>
          <p:spPr>
            <a:xfrm>
              <a:off x="177408" y="4667349"/>
              <a:ext cx="87159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 sygnału – obliczana w dziedzinie czasu </a:t>
              </a:r>
              <a:r>
                <a:rPr lang="pl-PL" sz="2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(twierdzenie Parsevala)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5425509"/>
                </p:ext>
              </p:extLst>
            </p:nvPr>
          </p:nvGraphicFramePr>
          <p:xfrm>
            <a:off x="2843808" y="5067459"/>
            <a:ext cx="1625600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7382" name="Równanie" r:id="rId7" imgW="812520" imgH="431640" progId="Equation.3">
                    <p:embed/>
                  </p:oleObj>
                </mc:Choice>
                <mc:Fallback>
                  <p:oleObj name="Równanie" r:id="rId7" imgW="81252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5067459"/>
                          <a:ext cx="1625600" cy="86201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Prostokąt 19"/>
            <p:cNvSpPr/>
            <p:nvPr/>
          </p:nvSpPr>
          <p:spPr>
            <a:xfrm>
              <a:off x="177408" y="5893308"/>
              <a:ext cx="871591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 sygnału okresowego możemy obliczyć w dziedzinie czasu i w dziedzinie częstotliwości </a:t>
              </a:r>
              <a:r>
                <a:rPr lang="pl-PL" sz="2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(twierdzenie Parsevala)</a:t>
              </a:r>
              <a:r>
                <a:rPr lang="pl-PL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20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79512" y="1519483"/>
            <a:ext cx="8822751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Moc ułamkowa </a:t>
            </a:r>
            <a:r>
              <a:rPr lang="pl-PL" sz="2200" b="1" i="1" dirty="0" err="1">
                <a:solidFill>
                  <a:srgbClr val="003399"/>
                </a:solidFill>
                <a:latin typeface="+mj-lt"/>
              </a:rPr>
              <a:t>P</a:t>
            </a:r>
            <a:r>
              <a:rPr lang="pl-PL" sz="2200" b="1" baseline="-25000" dirty="0" err="1" smtClean="0">
                <a:solidFill>
                  <a:srgbClr val="003399"/>
                </a:solidFill>
                <a:latin typeface="+mj-lt"/>
              </a:rPr>
              <a:t>f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el-GR" sz="2200" b="1" i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)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 informuje, jaka część całkowitej</a:t>
            </a:r>
            <a:r>
              <a:rPr lang="pl-PL" sz="2000" b="1" dirty="0">
                <a:solidFill>
                  <a:srgbClr val="003399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mocy sygnału jest zawarta w paśmie </a:t>
            </a:r>
            <a:r>
              <a:rPr lang="pl-PL" b="1" dirty="0" smtClean="0">
                <a:solidFill>
                  <a:srgbClr val="003399"/>
                </a:solidFill>
                <a:latin typeface="+mj-lt"/>
              </a:rPr>
              <a:t>[0, </a:t>
            </a:r>
            <a:r>
              <a:rPr lang="el-GR" b="1" i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],</a:t>
            </a:r>
            <a:r>
              <a:rPr lang="pl-PL" sz="2000" b="1" dirty="0">
                <a:solidFill>
                  <a:srgbClr val="003399"/>
                </a:solidFill>
                <a:latin typeface="+mn-lt"/>
              </a:rPr>
              <a:t> przy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czym </a:t>
            </a:r>
            <a:r>
              <a:rPr lang="el-GR" sz="2200" b="1" i="1" dirty="0" smtClean="0">
                <a:solidFill>
                  <a:srgbClr val="003399"/>
                </a:solidFill>
                <a:cs typeface="Times New Roman" panose="02020603050405020304" pitchFamily="18" charset="0"/>
              </a:rPr>
              <a:t>ω</a:t>
            </a:r>
            <a:r>
              <a:rPr lang="pl-PL" sz="2200" b="1" i="1" dirty="0" smtClean="0">
                <a:solidFill>
                  <a:srgbClr val="003399"/>
                </a:solidFill>
                <a:cs typeface="Times New Roman" panose="02020603050405020304" pitchFamily="18" charset="0"/>
              </a:rPr>
              <a:t> = K</a:t>
            </a:r>
            <a:r>
              <a:rPr lang="el-GR" sz="2200" b="1" i="1" dirty="0" smtClean="0">
                <a:solidFill>
                  <a:srgbClr val="003399"/>
                </a:solidFill>
                <a:cs typeface="Times New Roman" panose="02020603050405020304" pitchFamily="18" charset="0"/>
              </a:rPr>
              <a:t>ω</a:t>
            </a:r>
            <a:r>
              <a:rPr lang="pl-PL" sz="2200" b="1" baseline="-25000" dirty="0" smtClean="0">
                <a:solidFill>
                  <a:srgbClr val="003399"/>
                </a:solidFill>
                <a:cs typeface="Times New Roman" panose="02020603050405020304" pitchFamily="18" charset="0"/>
              </a:rPr>
              <a:t>0</a:t>
            </a:r>
            <a:r>
              <a:rPr lang="pl-PL" sz="2000" b="1" i="1" dirty="0" smtClean="0">
                <a:solidFill>
                  <a:srgbClr val="003399"/>
                </a:solidFill>
                <a:cs typeface="Times New Roman" panose="02020603050405020304" pitchFamily="18" charset="0"/>
              </a:rPr>
              <a:t>,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  <a:cs typeface="Times New Roman" panose="02020603050405020304" pitchFamily="18" charset="0"/>
              </a:rPr>
              <a:t>gdzie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K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  <a:cs typeface="Times New Roman" panose="02020603050405020304" pitchFamily="18" charset="0"/>
              </a:rPr>
              <a:t> jest liczbą uwzględnianych harmonicznych.</a:t>
            </a:r>
            <a:endParaRPr lang="pl-PL" sz="2000" b="1" dirty="0">
              <a:solidFill>
                <a:srgbClr val="003399"/>
              </a:solidFill>
              <a:latin typeface="+mn-lt"/>
            </a:endParaRPr>
          </a:p>
          <a:p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Moc ułamkowa pozwala oszacować szerokość pasma</a:t>
            </a:r>
            <a:br>
              <a:rPr lang="pl-PL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sygnału zawierającego 90% czy 99% całkowitej mocy sygnału.</a:t>
            </a:r>
            <a:endParaRPr lang="pl-PL" sz="2000" dirty="0">
              <a:latin typeface="+mn-lt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79512" y="188640"/>
            <a:ext cx="27363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03296" y="773415"/>
            <a:ext cx="7493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Moc ułamkowa dla sygnału okresowego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374487" y="3271494"/>
            <a:ext cx="8470949" cy="3309381"/>
            <a:chOff x="374487" y="3271494"/>
            <a:chExt cx="8470949" cy="3309381"/>
          </a:xfrm>
        </p:grpSpPr>
        <p:graphicFrame>
          <p:nvGraphicFramePr>
            <p:cNvPr id="3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5728426"/>
                </p:ext>
              </p:extLst>
            </p:nvPr>
          </p:nvGraphicFramePr>
          <p:xfrm>
            <a:off x="374487" y="3271494"/>
            <a:ext cx="4216400" cy="325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4258" name="Equation" r:id="rId3" imgW="2108160" imgH="1625400" progId="Equation.3">
                    <p:embed/>
                  </p:oleObj>
                </mc:Choice>
                <mc:Fallback>
                  <p:oleObj name="Equation" r:id="rId3" imgW="2108160" imgH="1625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487" y="3271494"/>
                          <a:ext cx="4216400" cy="3251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pole tekstowe 8"/>
            <p:cNvSpPr txBox="1"/>
            <p:nvPr/>
          </p:nvSpPr>
          <p:spPr>
            <a:xfrm>
              <a:off x="4773487" y="3447164"/>
              <a:ext cx="40719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rygonometryczny szereg Fouriera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4785862" y="4064371"/>
              <a:ext cx="1895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 ułamkowa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4785862" y="4860302"/>
              <a:ext cx="27510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ałkowita moc sygnału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4773487" y="5565212"/>
              <a:ext cx="346921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 sygnału zawarta w </a:t>
              </a:r>
              <a:r>
                <a:rPr lang="pl-PL" sz="2000" i="1" dirty="0" smtClean="0">
                  <a:latin typeface="+mj-lt"/>
                  <a:cs typeface="Arial" panose="020B0604020202020204" pitchFamily="34" charset="0"/>
                </a:rPr>
                <a:t>K</a:t>
              </a: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pierwszych harmonicznych +</a:t>
              </a:r>
              <a:b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składowa stała</a:t>
              </a:r>
              <a:endParaRPr lang="pl-PL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1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76" name="Prostokąt 75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103296" y="773415"/>
            <a:ext cx="7493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Moc ułamkowa dla sygnału piłokształtnego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159788"/>
              </p:ext>
            </p:extLst>
          </p:nvPr>
        </p:nvGraphicFramePr>
        <p:xfrm>
          <a:off x="5229899" y="1415233"/>
          <a:ext cx="3097213" cy="186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361" name="Równanie" r:id="rId3" imgW="1638000" imgH="990360" progId="Equation.3">
                  <p:embed/>
                </p:oleObj>
              </mc:Choice>
              <mc:Fallback>
                <p:oleObj name="Równanie" r:id="rId3" imgW="163800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899" y="1415233"/>
                        <a:ext cx="3097213" cy="1868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56277"/>
            <a:ext cx="4009991" cy="314123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24" y="3387893"/>
            <a:ext cx="4009991" cy="3186960"/>
          </a:xfrm>
          <a:prstGeom prst="rect">
            <a:avLst/>
          </a:prstGeom>
        </p:spPr>
      </p:pic>
      <p:grpSp>
        <p:nvGrpSpPr>
          <p:cNvPr id="7" name="Grupa 6"/>
          <p:cNvGrpSpPr/>
          <p:nvPr/>
        </p:nvGrpSpPr>
        <p:grpSpPr>
          <a:xfrm>
            <a:off x="617007" y="1634878"/>
            <a:ext cx="3378929" cy="1448062"/>
            <a:chOff x="617007" y="1634878"/>
            <a:chExt cx="3378929" cy="1448062"/>
          </a:xfrm>
        </p:grpSpPr>
        <p:grpSp>
          <p:nvGrpSpPr>
            <p:cNvPr id="6" name="Grupa 5"/>
            <p:cNvGrpSpPr/>
            <p:nvPr/>
          </p:nvGrpSpPr>
          <p:grpSpPr>
            <a:xfrm>
              <a:off x="617007" y="1634878"/>
              <a:ext cx="3378929" cy="1448062"/>
              <a:chOff x="608483" y="1323622"/>
              <a:chExt cx="3378929" cy="1448062"/>
            </a:xfrm>
          </p:grpSpPr>
          <p:grpSp>
            <p:nvGrpSpPr>
              <p:cNvPr id="75" name="Grupa 27"/>
              <p:cNvGrpSpPr/>
              <p:nvPr/>
            </p:nvGrpSpPr>
            <p:grpSpPr>
              <a:xfrm>
                <a:off x="608483" y="1323622"/>
                <a:ext cx="3378929" cy="1448062"/>
                <a:chOff x="1331640" y="1393078"/>
                <a:chExt cx="3378929" cy="1448062"/>
              </a:xfrm>
            </p:grpSpPr>
            <p:sp>
              <p:nvSpPr>
                <p:cNvPr id="78" name="Freeform 4"/>
                <p:cNvSpPr>
                  <a:spLocks/>
                </p:cNvSpPr>
                <p:nvPr/>
              </p:nvSpPr>
              <p:spPr bwMode="auto">
                <a:xfrm>
                  <a:off x="1534913" y="1607048"/>
                  <a:ext cx="864967" cy="864967"/>
                </a:xfrm>
                <a:custGeom>
                  <a:avLst/>
                  <a:gdLst>
                    <a:gd name="T0" fmla="*/ 0 w 817"/>
                    <a:gd name="T1" fmla="*/ 816 h 817"/>
                    <a:gd name="T2" fmla="*/ 816 w 817"/>
                    <a:gd name="T3" fmla="*/ 0 h 817"/>
                    <a:gd name="T4" fmla="*/ 816 w 817"/>
                    <a:gd name="T5" fmla="*/ 816 h 817"/>
                    <a:gd name="T6" fmla="*/ 0 60000 65536"/>
                    <a:gd name="T7" fmla="*/ 0 60000 65536"/>
                    <a:gd name="T8" fmla="*/ 0 60000 65536"/>
                    <a:gd name="T9" fmla="*/ 0 w 817"/>
                    <a:gd name="T10" fmla="*/ 0 h 817"/>
                    <a:gd name="T11" fmla="*/ 817 w 817"/>
                    <a:gd name="T12" fmla="*/ 817 h 81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17" h="817">
                      <a:moveTo>
                        <a:pt x="0" y="816"/>
                      </a:moveTo>
                      <a:lnTo>
                        <a:pt x="816" y="0"/>
                      </a:lnTo>
                      <a:lnTo>
                        <a:pt x="816" y="816"/>
                      </a:lnTo>
                    </a:path>
                  </a:pathLst>
                </a:custGeom>
                <a:noFill/>
                <a:ln w="25400" cap="rnd" cmpd="sng">
                  <a:solidFill>
                    <a:srgbClr val="00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79" name="Freeform 6"/>
                <p:cNvSpPr>
                  <a:spLocks/>
                </p:cNvSpPr>
                <p:nvPr/>
              </p:nvSpPr>
              <p:spPr bwMode="auto">
                <a:xfrm>
                  <a:off x="2415761" y="1607048"/>
                  <a:ext cx="864967" cy="864967"/>
                </a:xfrm>
                <a:custGeom>
                  <a:avLst/>
                  <a:gdLst>
                    <a:gd name="T0" fmla="*/ 0 w 817"/>
                    <a:gd name="T1" fmla="*/ 816 h 817"/>
                    <a:gd name="T2" fmla="*/ 816 w 817"/>
                    <a:gd name="T3" fmla="*/ 0 h 817"/>
                    <a:gd name="T4" fmla="*/ 816 w 817"/>
                    <a:gd name="T5" fmla="*/ 816 h 817"/>
                    <a:gd name="T6" fmla="*/ 0 60000 65536"/>
                    <a:gd name="T7" fmla="*/ 0 60000 65536"/>
                    <a:gd name="T8" fmla="*/ 0 60000 65536"/>
                    <a:gd name="T9" fmla="*/ 0 w 817"/>
                    <a:gd name="T10" fmla="*/ 0 h 817"/>
                    <a:gd name="T11" fmla="*/ 817 w 817"/>
                    <a:gd name="T12" fmla="*/ 817 h 81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17" h="817">
                      <a:moveTo>
                        <a:pt x="0" y="816"/>
                      </a:moveTo>
                      <a:lnTo>
                        <a:pt x="816" y="0"/>
                      </a:lnTo>
                      <a:lnTo>
                        <a:pt x="816" y="816"/>
                      </a:lnTo>
                    </a:path>
                  </a:pathLst>
                </a:custGeom>
                <a:noFill/>
                <a:ln w="25400" cap="rnd" cmpd="sng">
                  <a:solidFill>
                    <a:srgbClr val="00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80" name="Freeform 7"/>
                <p:cNvSpPr>
                  <a:spLocks/>
                </p:cNvSpPr>
                <p:nvPr/>
              </p:nvSpPr>
              <p:spPr bwMode="auto">
                <a:xfrm>
                  <a:off x="3313548" y="1607048"/>
                  <a:ext cx="864967" cy="864967"/>
                </a:xfrm>
                <a:custGeom>
                  <a:avLst/>
                  <a:gdLst>
                    <a:gd name="T0" fmla="*/ 0 w 817"/>
                    <a:gd name="T1" fmla="*/ 816 h 817"/>
                    <a:gd name="T2" fmla="*/ 816 w 817"/>
                    <a:gd name="T3" fmla="*/ 0 h 817"/>
                    <a:gd name="T4" fmla="*/ 816 w 817"/>
                    <a:gd name="T5" fmla="*/ 816 h 817"/>
                    <a:gd name="T6" fmla="*/ 0 60000 65536"/>
                    <a:gd name="T7" fmla="*/ 0 60000 65536"/>
                    <a:gd name="T8" fmla="*/ 0 60000 65536"/>
                    <a:gd name="T9" fmla="*/ 0 w 817"/>
                    <a:gd name="T10" fmla="*/ 0 h 817"/>
                    <a:gd name="T11" fmla="*/ 817 w 817"/>
                    <a:gd name="T12" fmla="*/ 817 h 81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17" h="817">
                      <a:moveTo>
                        <a:pt x="0" y="816"/>
                      </a:moveTo>
                      <a:lnTo>
                        <a:pt x="816" y="0"/>
                      </a:lnTo>
                      <a:lnTo>
                        <a:pt x="816" y="816"/>
                      </a:lnTo>
                    </a:path>
                  </a:pathLst>
                </a:custGeom>
                <a:noFill/>
                <a:ln w="25400" cap="rnd" cmpd="sng">
                  <a:solidFill>
                    <a:srgbClr val="00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81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1529436" y="1393078"/>
                  <a:ext cx="0" cy="1067181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82" name="Line 9"/>
                <p:cNvSpPr>
                  <a:spLocks noChangeShapeType="1"/>
                </p:cNvSpPr>
                <p:nvPr/>
              </p:nvSpPr>
              <p:spPr bwMode="auto">
                <a:xfrm>
                  <a:off x="1529436" y="1647169"/>
                  <a:ext cx="5081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graphicFrame>
              <p:nvGraphicFramePr>
                <p:cNvPr id="83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89893240"/>
                    </p:ext>
                  </p:extLst>
                </p:nvPr>
              </p:nvGraphicFramePr>
              <p:xfrm>
                <a:off x="3575334" y="1849902"/>
                <a:ext cx="514080" cy="2473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6362" name="Równanie" r:id="rId7" imgW="342720" imgH="164880" progId="Equation.3">
                        <p:embed/>
                      </p:oleObj>
                    </mc:Choice>
                    <mc:Fallback>
                      <p:oleObj name="Równanie" r:id="rId7" imgW="342720" imgH="164880" progId="Equation.3">
                        <p:embed/>
                        <p:pic>
                          <p:nvPicPr>
                            <p:cNvPr id="0" name="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5334" y="1849902"/>
                              <a:ext cx="514080" cy="24732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4" name="Line 12"/>
                <p:cNvSpPr>
                  <a:spLocks noChangeShapeType="1"/>
                </p:cNvSpPr>
                <p:nvPr/>
              </p:nvSpPr>
              <p:spPr bwMode="auto">
                <a:xfrm>
                  <a:off x="1331640" y="2470956"/>
                  <a:ext cx="3378929" cy="2942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8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265689" y="2471808"/>
                  <a:ext cx="300082" cy="36933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dirty="0"/>
                    <a:t>1</a:t>
                  </a:r>
                  <a:endParaRPr lang="pl-PL" sz="2800" dirty="0"/>
                </a:p>
              </p:txBody>
            </p:sp>
            <p:sp>
              <p:nvSpPr>
                <p:cNvPr id="8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939373" y="2470956"/>
                  <a:ext cx="300082" cy="36933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dirty="0"/>
                    <a:t>3</a:t>
                  </a:r>
                  <a:endParaRPr lang="pl-PL" dirty="0"/>
                </a:p>
              </p:txBody>
            </p:sp>
            <p:sp>
              <p:nvSpPr>
                <p:cNvPr id="8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024646" y="2470956"/>
                  <a:ext cx="300082" cy="36933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dirty="0"/>
                    <a:t>2</a:t>
                  </a:r>
                  <a:endParaRPr lang="pl-PL" dirty="0"/>
                </a:p>
              </p:txBody>
            </p:sp>
          </p:grpSp>
          <p:sp>
            <p:nvSpPr>
              <p:cNvPr id="88" name="Text Box 19"/>
              <p:cNvSpPr txBox="1">
                <a:spLocks noChangeArrowheads="1"/>
              </p:cNvSpPr>
              <p:nvPr/>
            </p:nvSpPr>
            <p:spPr bwMode="auto">
              <a:xfrm>
                <a:off x="867071" y="1411114"/>
                <a:ext cx="300082" cy="36933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dirty="0"/>
                  <a:t>1</a:t>
                </a:r>
                <a:endParaRPr lang="pl-PL" sz="2800" dirty="0"/>
              </a:p>
            </p:txBody>
          </p:sp>
        </p:grpSp>
        <p:graphicFrame>
          <p:nvGraphicFramePr>
            <p:cNvPr id="8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7096154"/>
                </p:ext>
              </p:extLst>
            </p:nvPr>
          </p:nvGraphicFramePr>
          <p:xfrm>
            <a:off x="3716466" y="2411589"/>
            <a:ext cx="13335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6363" name="Równanie" r:id="rId9" imgW="88560" imgH="152280" progId="Equation.3">
                    <p:embed/>
                  </p:oleObj>
                </mc:Choice>
                <mc:Fallback>
                  <p:oleObj name="Równanie" r:id="rId9" imgW="88560" imgH="1522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6466" y="2411589"/>
                          <a:ext cx="133350" cy="228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650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rostokąt 72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Moc sygnału</a:t>
            </a:r>
            <a:endParaRPr lang="pl-PL" sz="3200" dirty="0">
              <a:latin typeface="+mn-lt"/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103295" y="773415"/>
            <a:ext cx="85930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Moc ułamkowa dla sygnału piłokształtnego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pic>
        <p:nvPicPr>
          <p:cNvPr id="67" name="Obraz 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02737"/>
            <a:ext cx="3816424" cy="2862317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1" y="4043856"/>
            <a:ext cx="3712786" cy="278367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521" y="4025566"/>
            <a:ext cx="3756681" cy="2820254"/>
          </a:xfrm>
          <a:prstGeom prst="rect">
            <a:avLst/>
          </a:prstGeom>
        </p:spPr>
      </p:pic>
      <p:grpSp>
        <p:nvGrpSpPr>
          <p:cNvPr id="72" name="Grupa 27"/>
          <p:cNvGrpSpPr/>
          <p:nvPr/>
        </p:nvGrpSpPr>
        <p:grpSpPr>
          <a:xfrm>
            <a:off x="537448" y="1762119"/>
            <a:ext cx="3672408" cy="1448062"/>
            <a:chOff x="1331640" y="1393078"/>
            <a:chExt cx="3672408" cy="1448062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 flipV="1">
              <a:off x="1529436" y="1393078"/>
              <a:ext cx="0" cy="106718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1529436" y="1647169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graphicFrame>
          <p:nvGraphicFramePr>
            <p:cNvPr id="8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2825974"/>
                </p:ext>
              </p:extLst>
            </p:nvPr>
          </p:nvGraphicFramePr>
          <p:xfrm>
            <a:off x="3508814" y="1868162"/>
            <a:ext cx="514080" cy="247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5306" name="Równanie" r:id="rId6" imgW="342720" imgH="164880" progId="Equation.3">
                    <p:embed/>
                  </p:oleObj>
                </mc:Choice>
                <mc:Fallback>
                  <p:oleObj name="Równanie" r:id="rId6" imgW="342720" imgH="1648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8814" y="1868162"/>
                          <a:ext cx="514080" cy="24732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367240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5" name="Text Box 19"/>
            <p:cNvSpPr txBox="1">
              <a:spLocks noChangeArrowheads="1"/>
            </p:cNvSpPr>
            <p:nvPr/>
          </p:nvSpPr>
          <p:spPr bwMode="auto">
            <a:xfrm>
              <a:off x="2265689" y="2471808"/>
              <a:ext cx="300082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sz="1800" dirty="0"/>
                <a:t>1</a:t>
              </a:r>
              <a:endParaRPr lang="pl-PL" sz="2800" dirty="0"/>
            </a:p>
          </p:txBody>
        </p:sp>
        <p:sp>
          <p:nvSpPr>
            <p:cNvPr id="87" name="Text Box 21"/>
            <p:cNvSpPr txBox="1">
              <a:spLocks noChangeArrowheads="1"/>
            </p:cNvSpPr>
            <p:nvPr/>
          </p:nvSpPr>
          <p:spPr bwMode="auto">
            <a:xfrm>
              <a:off x="3939373" y="2470956"/>
              <a:ext cx="300082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sz="1800" dirty="0"/>
                <a:t>3</a:t>
              </a:r>
              <a:endParaRPr lang="pl-PL" dirty="0"/>
            </a:p>
          </p:txBody>
        </p:sp>
        <p:sp>
          <p:nvSpPr>
            <p:cNvPr id="88" name="Text Box 22"/>
            <p:cNvSpPr txBox="1">
              <a:spLocks noChangeArrowheads="1"/>
            </p:cNvSpPr>
            <p:nvPr/>
          </p:nvSpPr>
          <p:spPr bwMode="auto">
            <a:xfrm>
              <a:off x="3024646" y="2470956"/>
              <a:ext cx="300082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sz="1800" dirty="0"/>
                <a:t>2</a:t>
              </a:r>
              <a:endParaRPr lang="pl-PL" dirty="0"/>
            </a:p>
          </p:txBody>
        </p:sp>
      </p:grp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816812" y="1831544"/>
            <a:ext cx="300082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l-PL" sz="1800" dirty="0"/>
              <a:t>1</a:t>
            </a:r>
            <a:endParaRPr lang="pl-PL" sz="2800" dirty="0"/>
          </a:p>
        </p:txBody>
      </p:sp>
      <p:graphicFrame>
        <p:nvGraphicFramePr>
          <p:cNvPr id="9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485260"/>
              </p:ext>
            </p:extLst>
          </p:nvPr>
        </p:nvGraphicFramePr>
        <p:xfrm>
          <a:off x="3835394" y="2540967"/>
          <a:ext cx="13335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307" name="Równanie" r:id="rId8" imgW="88560" imgH="152280" progId="Equation.3">
                  <p:embed/>
                </p:oleObj>
              </mc:Choice>
              <mc:Fallback>
                <p:oleObj name="Równanie" r:id="rId8" imgW="88560" imgH="1522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394" y="2540967"/>
                        <a:ext cx="13335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304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239647" y="4497294"/>
            <a:ext cx="8711276" cy="1628396"/>
            <a:chOff x="251520" y="4078183"/>
            <a:chExt cx="8711276" cy="1628396"/>
          </a:xfrm>
        </p:grpSpPr>
        <p:grpSp>
          <p:nvGrpSpPr>
            <p:cNvPr id="9" name="Grupa 8"/>
            <p:cNvGrpSpPr/>
            <p:nvPr/>
          </p:nvGrpSpPr>
          <p:grpSpPr>
            <a:xfrm>
              <a:off x="251520" y="4078183"/>
              <a:ext cx="8711276" cy="1600294"/>
              <a:chOff x="249764" y="3859018"/>
              <a:chExt cx="8711276" cy="1600294"/>
            </a:xfrm>
          </p:grpSpPr>
          <p:sp>
            <p:nvSpPr>
              <p:cNvPr id="10" name="Prostokąt 9"/>
              <p:cNvSpPr/>
              <p:nvPr/>
            </p:nvSpPr>
            <p:spPr>
              <a:xfrm>
                <a:off x="249764" y="3859018"/>
                <a:ext cx="871127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Korzystając z wykładniczego szeregu Fouriera sygnału okresowego</a:t>
                </a:r>
                <a:b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wyznacz funkcję autokorelacji oraz widmo gęstości mocy sygnału.</a:t>
                </a:r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11" name="Obiek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46805942"/>
                  </p:ext>
                </p:extLst>
              </p:nvPr>
            </p:nvGraphicFramePr>
            <p:xfrm>
              <a:off x="2007192" y="4595712"/>
              <a:ext cx="4267200" cy="863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2915" name="Równanie" r:id="rId4" imgW="2133360" imgH="431640" progId="Equation.3">
                      <p:embed/>
                    </p:oleObj>
                  </mc:Choice>
                  <mc:Fallback>
                    <p:oleObj name="Równanie" r:id="rId4" imgW="213336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007192" y="4595712"/>
                            <a:ext cx="4267200" cy="863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3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63563" y="4842483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16" name="Prostokąt 15"/>
          <p:cNvSpPr/>
          <p:nvPr/>
        </p:nvSpPr>
        <p:spPr>
          <a:xfrm>
            <a:off x="173233" y="188640"/>
            <a:ext cx="447077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03296" y="773415"/>
            <a:ext cx="4396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Okresowe sygnały mocy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194193" y="1358190"/>
            <a:ext cx="8721207" cy="2571509"/>
            <a:chOff x="122185" y="1725548"/>
            <a:chExt cx="8721207" cy="2571509"/>
          </a:xfrm>
        </p:grpSpPr>
        <p:grpSp>
          <p:nvGrpSpPr>
            <p:cNvPr id="12" name="Grupa 11"/>
            <p:cNvGrpSpPr/>
            <p:nvPr/>
          </p:nvGrpSpPr>
          <p:grpSpPr>
            <a:xfrm>
              <a:off x="122185" y="1725548"/>
              <a:ext cx="8721207" cy="2571509"/>
              <a:chOff x="122185" y="1725548"/>
              <a:chExt cx="8721207" cy="2571509"/>
            </a:xfrm>
          </p:grpSpPr>
          <p:graphicFrame>
            <p:nvGraphicFramePr>
              <p:cNvPr id="7172" name="Object 307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67085506"/>
                  </p:ext>
                </p:extLst>
              </p:nvPr>
            </p:nvGraphicFramePr>
            <p:xfrm>
              <a:off x="1966342" y="2518421"/>
              <a:ext cx="4495800" cy="863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2916" name="Equation" r:id="rId7" imgW="2247840" imgH="431640" progId="Equation.3">
                      <p:embed/>
                    </p:oleObj>
                  </mc:Choice>
                  <mc:Fallback>
                    <p:oleObj name="Equation" r:id="rId7" imgW="2247840" imgH="431640" progId="Equation.3">
                      <p:embed/>
                      <p:pic>
                        <p:nvPicPr>
                          <p:cNvPr id="0" name="Object 307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6342" y="2518421"/>
                            <a:ext cx="4495800" cy="86360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Text Box 14"/>
              <p:cNvSpPr txBox="1">
                <a:spLocks noChangeArrowheads="1"/>
              </p:cNvSpPr>
              <p:nvPr/>
            </p:nvSpPr>
            <p:spPr bwMode="auto">
              <a:xfrm>
                <a:off x="179512" y="1725548"/>
                <a:ext cx="8663880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 zbiorze sygnałów „regularnych” tylko </a:t>
                </a:r>
                <a:r>
                  <a:rPr lang="pl-PL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sygnały okresowe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mogą być </a:t>
                </a:r>
                <a:r>
                  <a:rPr lang="pl-PL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sygnałami mocy</a:t>
                </a:r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ich funkcja korelacji jest też okresowa.</a:t>
                </a:r>
              </a:p>
            </p:txBody>
          </p:sp>
          <p:sp>
            <p:nvSpPr>
              <p:cNvPr id="5" name="Prostokąt 4"/>
              <p:cNvSpPr/>
              <p:nvPr/>
            </p:nvSpPr>
            <p:spPr>
              <a:xfrm>
                <a:off x="122185" y="3558393"/>
                <a:ext cx="866388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Wyznacz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funkcję autokorelacji oraz widmo gęstości </a:t>
                </a:r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mocy dla sygnału</a:t>
                </a:r>
                <a:b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harmonicznego </a:t>
                </a:r>
                <a:r>
                  <a:rPr lang="pl-PL" sz="2200" b="1" i="1" dirty="0" err="1" smtClean="0">
                    <a:latin typeface="+mj-lt"/>
                    <a:cs typeface="Arial" panose="020B0604020202020204" pitchFamily="34" charset="0"/>
                  </a:rPr>
                  <a:t>a</a:t>
                </a:r>
                <a:r>
                  <a:rPr lang="pl-PL" sz="2200" b="1" dirty="0" err="1" smtClean="0">
                    <a:latin typeface="+mj-lt"/>
                    <a:cs typeface="Arial" panose="020B0604020202020204" pitchFamily="34" charset="0"/>
                  </a:rPr>
                  <a:t>cos</a:t>
                </a:r>
                <a:r>
                  <a:rPr lang="el-GR" sz="2200" b="1" i="1" dirty="0" smtClean="0">
                    <a:latin typeface="+mj-lt"/>
                    <a:cs typeface="Arial" panose="020B0604020202020204" pitchFamily="34" charset="0"/>
                  </a:rPr>
                  <a:t>ω</a:t>
                </a:r>
                <a:r>
                  <a:rPr lang="pl-PL" sz="2200" b="1" baseline="-25000" dirty="0" smtClean="0">
                    <a:latin typeface="+mj-lt"/>
                    <a:cs typeface="Arial" panose="020B0604020202020204" pitchFamily="34" charset="0"/>
                  </a:rPr>
                  <a:t>0</a:t>
                </a:r>
                <a:r>
                  <a:rPr lang="pl-PL" sz="2200" b="1" i="1" dirty="0" smtClean="0">
                    <a:latin typeface="+mj-lt"/>
                    <a:cs typeface="Arial" panose="020B0604020202020204" pitchFamily="34" charset="0"/>
                  </a:rPr>
                  <a:t>t</a:t>
                </a:r>
                <a:r>
                  <a:rPr lang="pl-PL" sz="2200" b="1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korzystając z obydwóch sposobów.</a:t>
                </a:r>
              </a:p>
            </p:txBody>
          </p:sp>
        </p:grpSp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79682" y="2376200"/>
              <a:ext cx="864096" cy="8640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3" name="Grupa 22"/>
          <p:cNvGrpSpPr/>
          <p:nvPr/>
        </p:nvGrpSpPr>
        <p:grpSpPr>
          <a:xfrm>
            <a:off x="0" y="1196752"/>
            <a:ext cx="8887519" cy="4761820"/>
            <a:chOff x="0" y="1196752"/>
            <a:chExt cx="8887519" cy="4761820"/>
          </a:xfrm>
        </p:grpSpPr>
        <p:cxnSp>
          <p:nvCxnSpPr>
            <p:cNvPr id="9" name="Łącznik prosty ze strzałką 8"/>
            <p:cNvCxnSpPr/>
            <p:nvPr/>
          </p:nvCxnSpPr>
          <p:spPr bwMode="auto">
            <a:xfrm>
              <a:off x="4788024" y="1556792"/>
              <a:ext cx="0" cy="403244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" name="Łącznik prosty ze strzałką 9"/>
            <p:cNvCxnSpPr/>
            <p:nvPr/>
          </p:nvCxnSpPr>
          <p:spPr bwMode="auto">
            <a:xfrm flipV="1">
              <a:off x="2627784" y="3572145"/>
              <a:ext cx="4392488" cy="87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3" name="Prostokąt 12"/>
            <p:cNvSpPr/>
            <p:nvPr/>
          </p:nvSpPr>
          <p:spPr>
            <a:xfrm>
              <a:off x="3491880" y="1196752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kern="0" dirty="0">
                  <a:latin typeface="+mn-lt"/>
                </a:rPr>
                <a:t>s</a:t>
              </a:r>
              <a:r>
                <a:rPr kumimoji="1" lang="pl-PL" sz="1800" kern="0" dirty="0" smtClean="0">
                  <a:latin typeface="+mn-lt"/>
                </a:rPr>
                <a:t>ygnały energetyczne</a:t>
              </a:r>
              <a:endParaRPr lang="pl-PL" sz="1800" dirty="0">
                <a:latin typeface="+mn-lt"/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3923928" y="5589240"/>
              <a:ext cx="15824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kern="0" dirty="0" smtClean="0">
                  <a:latin typeface="+mn-lt"/>
                </a:rPr>
                <a:t>sygnały </a:t>
              </a:r>
              <a:r>
                <a:rPr kumimoji="1" lang="pl-PL" sz="1800" kern="0" dirty="0">
                  <a:latin typeface="+mn-lt"/>
                </a:rPr>
                <a:t>mocy</a:t>
              </a: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6971610" y="3212976"/>
              <a:ext cx="191590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kern="0" dirty="0">
                  <a:latin typeface="+mn-lt"/>
                </a:rPr>
                <a:t>sygnały</a:t>
              </a:r>
              <a:br>
                <a:rPr kumimoji="1" lang="pl-PL" sz="1800" kern="0" dirty="0">
                  <a:latin typeface="+mn-lt"/>
                </a:rPr>
              </a:br>
              <a:r>
                <a:rPr kumimoji="1" lang="pl-PL" sz="1800" kern="0" dirty="0">
                  <a:latin typeface="+mn-lt"/>
                </a:rPr>
                <a:t>deterministyczne</a:t>
              </a: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0" y="3284984"/>
              <a:ext cx="262778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kumimoji="1" lang="pl-PL" sz="1800" kern="0" dirty="0">
                  <a:latin typeface="+mn-lt"/>
                </a:rPr>
                <a:t>sygnały losowe</a:t>
              </a:r>
              <a:br>
                <a:rPr kumimoji="1" lang="pl-PL" sz="1800" kern="0" dirty="0">
                  <a:latin typeface="+mn-lt"/>
                </a:rPr>
              </a:br>
              <a:r>
                <a:rPr kumimoji="1" lang="pl-PL" sz="1800" kern="0" dirty="0">
                  <a:latin typeface="+mn-lt"/>
                </a:rPr>
                <a:t>(informacyjne)</a:t>
              </a:r>
            </a:p>
          </p:txBody>
        </p:sp>
      </p:grpSp>
      <p:sp>
        <p:nvSpPr>
          <p:cNvPr id="17" name="Prostokąt 16"/>
          <p:cNvSpPr/>
          <p:nvPr/>
        </p:nvSpPr>
        <p:spPr>
          <a:xfrm>
            <a:off x="4829866" y="2204864"/>
            <a:ext cx="34676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kern="0" dirty="0">
                <a:latin typeface="+mn-lt"/>
              </a:rPr>
              <a:t>transformata Fouriera - TAK</a:t>
            </a:r>
            <a:br>
              <a:rPr kumimoji="1" lang="pl-PL" sz="1800" kern="0" dirty="0">
                <a:latin typeface="+mn-lt"/>
              </a:rPr>
            </a:br>
            <a:r>
              <a:rPr kumimoji="1" lang="pl-PL" sz="1800" kern="0" dirty="0">
                <a:latin typeface="+mn-lt"/>
              </a:rPr>
              <a:t>widmowa gęstość energii – TAK</a:t>
            </a:r>
          </a:p>
          <a:p>
            <a:r>
              <a:rPr kumimoji="1" lang="pl-PL" sz="1800" kern="0" dirty="0">
                <a:latin typeface="+mn-lt"/>
              </a:rPr>
              <a:t>funkcja autokorelacji - TAK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1653374" y="2276872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kern="0" dirty="0">
                <a:solidFill>
                  <a:srgbClr val="FF0000"/>
                </a:solidFill>
                <a:latin typeface="+mn-lt"/>
              </a:rPr>
              <a:t>nie ma takich sygnałów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947555" y="4293096"/>
            <a:ext cx="33265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kern="0" dirty="0">
                <a:solidFill>
                  <a:srgbClr val="FF0000"/>
                </a:solidFill>
                <a:latin typeface="+mn-lt"/>
              </a:rPr>
              <a:t>transformata Fouriera - NIE</a:t>
            </a:r>
            <a:br>
              <a:rPr kumimoji="1" lang="pl-PL" sz="1800" kern="0" dirty="0">
                <a:solidFill>
                  <a:srgbClr val="FF0000"/>
                </a:solidFill>
                <a:latin typeface="+mn-lt"/>
              </a:rPr>
            </a:br>
            <a:r>
              <a:rPr kumimoji="1" lang="pl-PL" sz="1800" kern="0" dirty="0">
                <a:latin typeface="+mn-lt"/>
              </a:rPr>
              <a:t>widmowa gęstość mocy – TAK</a:t>
            </a:r>
          </a:p>
          <a:p>
            <a:r>
              <a:rPr kumimoji="1" lang="pl-PL" sz="1800" kern="0" dirty="0">
                <a:latin typeface="+mn-lt"/>
              </a:rPr>
              <a:t>funkcja autokorelacji - TAK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21" name="Prostokąt 20"/>
          <p:cNvSpPr/>
          <p:nvPr/>
        </p:nvSpPr>
        <p:spPr>
          <a:xfrm>
            <a:off x="4966783" y="4072425"/>
            <a:ext cx="332655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kern="0" dirty="0">
                <a:latin typeface="+mn-lt"/>
              </a:rPr>
              <a:t>Sygnały okresowe:</a:t>
            </a:r>
          </a:p>
          <a:p>
            <a:r>
              <a:rPr kumimoji="1" lang="pl-PL" sz="1800" kern="0" dirty="0">
                <a:latin typeface="+mn-lt"/>
              </a:rPr>
              <a:t>transformata Fouriera – NIE</a:t>
            </a:r>
            <a:br>
              <a:rPr kumimoji="1" lang="pl-PL" sz="1800" kern="0" dirty="0">
                <a:latin typeface="+mn-lt"/>
              </a:rPr>
            </a:br>
            <a:r>
              <a:rPr kumimoji="1" lang="pl-PL" sz="1800" kern="0" dirty="0">
                <a:latin typeface="+mn-lt"/>
              </a:rPr>
              <a:t>widmowa gęstość mocy – TAK</a:t>
            </a:r>
          </a:p>
          <a:p>
            <a:r>
              <a:rPr kumimoji="1" lang="pl-PL" sz="1800" kern="0" dirty="0">
                <a:latin typeface="+mn-lt"/>
              </a:rPr>
              <a:t>funkcja autokorelacji - TAK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179511" y="188640"/>
            <a:ext cx="478727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Klasyfikacja sygnałów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2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76113" y="3426520"/>
            <a:ext cx="8543379" cy="1146815"/>
            <a:chOff x="214476" y="2923376"/>
            <a:chExt cx="7140141" cy="1146815"/>
          </a:xfrm>
          <a:noFill/>
        </p:grpSpPr>
        <p:graphicFrame>
          <p:nvGraphicFramePr>
            <p:cNvPr id="81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5153677"/>
                </p:ext>
              </p:extLst>
            </p:nvPr>
          </p:nvGraphicFramePr>
          <p:xfrm>
            <a:off x="2600335" y="3638911"/>
            <a:ext cx="16761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5" name="Równanie" r:id="rId4" imgW="838080" imgH="215640" progId="Equation.3">
                    <p:embed/>
                  </p:oleObj>
                </mc:Choice>
                <mc:Fallback>
                  <p:oleObj name="Równanie" r:id="rId4" imgW="83808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0335" y="3638911"/>
                          <a:ext cx="167616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14476" y="2923376"/>
              <a:ext cx="7140141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1. Widmowa gęstość energii/mocy jest transformatą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Fouriera funkcji autokorelacji: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76113" y="4580984"/>
            <a:ext cx="7570662" cy="1728679"/>
            <a:chOff x="214476" y="4077840"/>
            <a:chExt cx="7570662" cy="1728679"/>
          </a:xfrm>
        </p:grpSpPr>
        <p:graphicFrame>
          <p:nvGraphicFramePr>
            <p:cNvPr id="819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5921170"/>
                </p:ext>
              </p:extLst>
            </p:nvPr>
          </p:nvGraphicFramePr>
          <p:xfrm>
            <a:off x="3118153" y="4841992"/>
            <a:ext cx="17013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6" name="Equation" r:id="rId6" imgW="850680" imgH="215640" progId="Equation.3">
                    <p:embed/>
                  </p:oleObj>
                </mc:Choice>
                <mc:Fallback>
                  <p:oleObj name="Equation" r:id="rId6" imgW="85068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8153" y="4841992"/>
                          <a:ext cx="170136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3640825"/>
                </p:ext>
              </p:extLst>
            </p:nvPr>
          </p:nvGraphicFramePr>
          <p:xfrm>
            <a:off x="3116872" y="5375239"/>
            <a:ext cx="177768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37" name="Równanie" r:id="rId8" imgW="888840" imgH="215640" progId="Equation.3">
                    <p:embed/>
                  </p:oleObj>
                </mc:Choice>
                <mc:Fallback>
                  <p:oleObj name="Równanie" r:id="rId8" imgW="88884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6872" y="5375239"/>
                          <a:ext cx="177768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214476" y="4077840"/>
              <a:ext cx="757066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2. Widmowa gęstość energii/mocy oraz funkcja autokorelacji</a:t>
              </a:r>
              <a:br>
                <a:rPr lang="pl-PL" sz="2000" b="1" dirty="0">
                  <a:latin typeface="+mn-lt"/>
                </a:rPr>
              </a:br>
              <a:r>
                <a:rPr lang="pl-PL" sz="2000" b="1" dirty="0">
                  <a:latin typeface="+mn-lt"/>
                </a:rPr>
                <a:t>są funkcjami parzystymi: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79511" y="2219236"/>
            <a:ext cx="87358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2000" b="1" dirty="0" smtClean="0">
                <a:latin typeface="+mn-lt"/>
              </a:rPr>
              <a:t>Autokorelacja jest miarą podobieństwa sygnału do jego kopii. Widmowa </a:t>
            </a:r>
            <a:r>
              <a:rPr kumimoji="1" lang="pl-PL" sz="2000" b="1" dirty="0">
                <a:latin typeface="+mn-lt"/>
              </a:rPr>
              <a:t>gęstość energii/mocy przedstawia rozkład całkowitej energii/mocy w dziedzinie częstotliwości.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179511" y="188640"/>
            <a:ext cx="8735889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Właściwości autokorelacji oraz</a:t>
            </a:r>
            <a:br>
              <a:rPr lang="pl-PL" sz="3200" b="1" dirty="0" smtClean="0">
                <a:latin typeface="+mn-lt"/>
              </a:rPr>
            </a:br>
            <a:r>
              <a:rPr lang="pl-PL" sz="3200" b="1" dirty="0" smtClean="0">
                <a:latin typeface="+mn-lt"/>
              </a:rPr>
              <a:t>widmowej gęstości energii/mocy</a:t>
            </a:r>
            <a:endParaRPr lang="pl-PL" sz="32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41942" y="1454106"/>
            <a:ext cx="87358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2000" b="1" dirty="0">
                <a:solidFill>
                  <a:srgbClr val="C00000"/>
                </a:solidFill>
                <a:latin typeface="+mn-lt"/>
              </a:rPr>
              <a:t>Właściwości funkcji autokorelacji oraz widmowej gęstości energii/mocy są wspólne dla wszystkich klas sygnałów.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29</a:t>
            </a:fld>
            <a:endParaRPr lang="pl-PL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79511" y="1351539"/>
            <a:ext cx="873588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3. Funkcja autokorelacji </a:t>
            </a:r>
            <a:r>
              <a:rPr lang="pl-PL" sz="2200" b="1" i="1" dirty="0">
                <a:latin typeface="+mj-lt"/>
              </a:rPr>
              <a:t>R</a:t>
            </a:r>
            <a:r>
              <a:rPr lang="pl-PL" sz="2200" b="1" dirty="0">
                <a:latin typeface="+mj-lt"/>
              </a:rPr>
              <a:t>(</a:t>
            </a:r>
            <a:r>
              <a:rPr lang="el-GR" sz="2200" b="1" i="1" dirty="0">
                <a:latin typeface="+mj-lt"/>
              </a:rPr>
              <a:t>τ</a:t>
            </a:r>
            <a:r>
              <a:rPr lang="pl-PL" sz="2200" b="1" dirty="0">
                <a:latin typeface="+mj-lt"/>
              </a:rPr>
              <a:t> = 0) </a:t>
            </a:r>
            <a:r>
              <a:rPr lang="pl-PL" sz="2000" b="1" dirty="0" smtClean="0">
                <a:latin typeface="+mn-lt"/>
              </a:rPr>
              <a:t>jest równa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energii/mocy sygnału.</a:t>
            </a:r>
            <a:endParaRPr lang="pl-PL" sz="2000" b="1" dirty="0">
              <a:latin typeface="+mn-lt"/>
            </a:endParaRPr>
          </a:p>
        </p:txBody>
      </p:sp>
      <p:sp>
        <p:nvSpPr>
          <p:cNvPr id="5" name="Prostokąt 4"/>
          <p:cNvSpPr/>
          <p:nvPr/>
        </p:nvSpPr>
        <p:spPr bwMode="auto">
          <a:xfrm>
            <a:off x="7056376" y="1705482"/>
            <a:ext cx="2061784" cy="1695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4040287" y="4003297"/>
            <a:ext cx="4002299" cy="1180541"/>
            <a:chOff x="3874186" y="4028530"/>
            <a:chExt cx="4002299" cy="1180541"/>
          </a:xfrm>
        </p:grpSpPr>
        <p:pic>
          <p:nvPicPr>
            <p:cNvPr id="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74186" y="4244412"/>
              <a:ext cx="864096" cy="864096"/>
            </a:xfrm>
            <a:prstGeom prst="rect">
              <a:avLst/>
            </a:prstGeom>
            <a:noFill/>
          </p:spPr>
        </p:pic>
        <p:sp>
          <p:nvSpPr>
            <p:cNvPr id="8" name="Prostokąt 7"/>
            <p:cNvSpPr/>
            <p:nvPr/>
          </p:nvSpPr>
          <p:spPr>
            <a:xfrm>
              <a:off x="4767942" y="4028530"/>
              <a:ext cx="3108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smtClean="0"/>
                <a:t>Wskazówka rozważ wyrażenie:</a:t>
              </a:r>
              <a:endParaRPr lang="pl-PL" sz="1800" dirty="0"/>
            </a:p>
          </p:txBody>
        </p:sp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6403286"/>
                </p:ext>
              </p:extLst>
            </p:nvPr>
          </p:nvGraphicFramePr>
          <p:xfrm>
            <a:off x="4875600" y="4498431"/>
            <a:ext cx="2996640" cy="710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47" name="Equation" r:id="rId5" imgW="1498320" imgH="355320" progId="Equation.3">
                    <p:embed/>
                  </p:oleObj>
                </mc:Choice>
                <mc:Fallback>
                  <p:oleObj name="Equation" r:id="rId5" imgW="1498320" imgH="3553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75600" y="4498431"/>
                          <a:ext cx="2996640" cy="7106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473599"/>
              </p:ext>
            </p:extLst>
          </p:nvPr>
        </p:nvGraphicFramePr>
        <p:xfrm>
          <a:off x="1336880" y="2062970"/>
          <a:ext cx="5130720" cy="147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348" name="Equation" r:id="rId7" imgW="2565360" imgH="736560" progId="Equation.3">
                  <p:embed/>
                </p:oleObj>
              </mc:Choice>
              <mc:Fallback>
                <p:oleObj name="Equation" r:id="rId7" imgW="25653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880" y="2062970"/>
                        <a:ext cx="5130720" cy="14731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a 10"/>
          <p:cNvGrpSpPr/>
          <p:nvPr/>
        </p:nvGrpSpPr>
        <p:grpSpPr>
          <a:xfrm>
            <a:off x="251520" y="3641814"/>
            <a:ext cx="7887096" cy="2621688"/>
            <a:chOff x="157807" y="3534893"/>
            <a:chExt cx="7887096" cy="2621688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79511" y="5417917"/>
              <a:ext cx="7276351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a więc można ją wykorzystywać do badania </a:t>
              </a:r>
              <a:r>
                <a:rPr lang="pl-PL" sz="2000" b="1" dirty="0" smtClean="0">
                  <a:latin typeface="+mn-lt"/>
                </a:rPr>
                <a:t>podobieństwa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sygnału </a:t>
              </a:r>
              <a:r>
                <a:rPr lang="pl-PL" sz="2200" b="1" i="1" dirty="0" smtClean="0">
                  <a:latin typeface="+mj-lt"/>
                </a:rPr>
                <a:t>x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200" b="1" dirty="0" smtClean="0">
                  <a:latin typeface="+mj-lt"/>
                </a:rPr>
                <a:t>)</a:t>
              </a:r>
              <a:r>
                <a:rPr lang="pl-PL" sz="2000" b="1" dirty="0" smtClean="0">
                  <a:latin typeface="+mn-lt"/>
                </a:rPr>
                <a:t> do </a:t>
              </a:r>
              <a:r>
                <a:rPr lang="pl-PL" sz="2000" b="1" dirty="0">
                  <a:latin typeface="+mn-lt"/>
                </a:rPr>
                <a:t>jego kopii przesuniętej w </a:t>
              </a:r>
              <a:r>
                <a:rPr lang="pl-PL" sz="2000" b="1" dirty="0" smtClean="0">
                  <a:latin typeface="+mn-lt"/>
                </a:rPr>
                <a:t>czasie </a:t>
              </a:r>
              <a:r>
                <a:rPr lang="pl-PL" sz="2000" b="1" i="1" dirty="0" smtClean="0"/>
                <a:t>x</a:t>
              </a:r>
              <a:r>
                <a:rPr lang="pl-PL" sz="2000" b="1" dirty="0" smtClean="0"/>
                <a:t>(</a:t>
              </a:r>
              <a:r>
                <a:rPr lang="pl-PL" sz="2000" b="1" i="1" dirty="0" smtClean="0"/>
                <a:t>t + </a:t>
              </a:r>
              <a:r>
                <a:rPr lang="el-GR" sz="2200" b="1" i="1" dirty="0" smtClean="0"/>
                <a:t>τ</a:t>
              </a:r>
              <a:r>
                <a:rPr lang="pl-PL" sz="2000" b="1" dirty="0" smtClean="0"/>
                <a:t>)</a:t>
              </a:r>
              <a:r>
                <a:rPr lang="pl-PL" sz="2000" b="1" dirty="0" smtClean="0">
                  <a:latin typeface="+mn-lt"/>
                </a:rPr>
                <a:t>.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1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6250836"/>
                </p:ext>
              </p:extLst>
            </p:nvPr>
          </p:nvGraphicFramePr>
          <p:xfrm>
            <a:off x="1069868" y="4053701"/>
            <a:ext cx="2082240" cy="1015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2349" name="Równanie" r:id="rId9" imgW="1041120" imgH="507960" progId="Equation.3">
                    <p:embed/>
                  </p:oleObj>
                </mc:Choice>
                <mc:Fallback>
                  <p:oleObj name="Równanie" r:id="rId9" imgW="104112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9868" y="4053701"/>
                          <a:ext cx="2082240" cy="10159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57807" y="3534893"/>
              <a:ext cx="7887096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Funkcja autokorelacji jest ograniczona wartością energii/mocy:</a:t>
              </a:r>
            </a:p>
          </p:txBody>
        </p:sp>
      </p:grpSp>
      <p:sp>
        <p:nvSpPr>
          <p:cNvPr id="15" name="Prostokąt 14"/>
          <p:cNvSpPr/>
          <p:nvPr/>
        </p:nvSpPr>
        <p:spPr>
          <a:xfrm>
            <a:off x="7014440" y="2045594"/>
            <a:ext cx="1774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 smtClean="0"/>
              <a:t>deterministyczny</a:t>
            </a:r>
            <a:br>
              <a:rPr lang="pl-PL" sz="1800" dirty="0" smtClean="0"/>
            </a:br>
            <a:r>
              <a:rPr lang="pl-PL" sz="1800" dirty="0" smtClean="0"/>
              <a:t>sygnał energii</a:t>
            </a:r>
            <a:endParaRPr lang="pl-PL" sz="1800" dirty="0"/>
          </a:p>
        </p:txBody>
      </p:sp>
      <p:sp>
        <p:nvSpPr>
          <p:cNvPr id="16" name="Prostokąt 15"/>
          <p:cNvSpPr/>
          <p:nvPr/>
        </p:nvSpPr>
        <p:spPr>
          <a:xfrm>
            <a:off x="7004248" y="2739649"/>
            <a:ext cx="1774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 smtClean="0"/>
              <a:t>deterministyczny</a:t>
            </a:r>
            <a:br>
              <a:rPr lang="pl-PL" sz="1800" dirty="0" smtClean="0"/>
            </a:br>
            <a:r>
              <a:rPr lang="pl-PL" sz="1800" dirty="0" smtClean="0"/>
              <a:t>sygnał mocy</a:t>
            </a:r>
            <a:endParaRPr lang="pl-PL" sz="1800" dirty="0"/>
          </a:p>
        </p:txBody>
      </p:sp>
      <p:sp>
        <p:nvSpPr>
          <p:cNvPr id="18" name="Prostokąt 17"/>
          <p:cNvSpPr/>
          <p:nvPr/>
        </p:nvSpPr>
        <p:spPr>
          <a:xfrm>
            <a:off x="179511" y="188640"/>
            <a:ext cx="6876865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Właściwości autokorelacji oraz</a:t>
            </a:r>
            <a:br>
              <a:rPr lang="pl-PL" sz="3200" b="1" dirty="0" smtClean="0">
                <a:latin typeface="+mn-lt"/>
              </a:rPr>
            </a:br>
            <a:r>
              <a:rPr lang="pl-PL" sz="3200" b="1" dirty="0" smtClean="0">
                <a:latin typeface="+mn-lt"/>
              </a:rPr>
              <a:t>widmowej gęstości energii/mocy</a:t>
            </a:r>
            <a:endParaRPr lang="pl-PL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660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upa 2"/>
          <p:cNvGrpSpPr>
            <a:grpSpLocks noChangeAspect="1"/>
          </p:cNvGrpSpPr>
          <p:nvPr/>
        </p:nvGrpSpPr>
        <p:grpSpPr>
          <a:xfrm>
            <a:off x="205539" y="1467975"/>
            <a:ext cx="7772400" cy="2079200"/>
            <a:chOff x="1043608" y="1556792"/>
            <a:chExt cx="7772400" cy="2079200"/>
          </a:xfrm>
        </p:grpSpPr>
        <p:sp>
          <p:nvSpPr>
            <p:cNvPr id="9" name="Rectangle 104"/>
            <p:cNvSpPr txBox="1">
              <a:spLocks noChangeArrowheads="1"/>
            </p:cNvSpPr>
            <p:nvPr/>
          </p:nvSpPr>
          <p:spPr>
            <a:xfrm>
              <a:off x="1043608" y="1556792"/>
              <a:ext cx="7772400" cy="657200"/>
            </a:xfrm>
            <a:prstGeom prst="rect">
              <a:avLst/>
            </a:prstGeom>
            <a:noFill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Twierdzenie </a:t>
              </a:r>
              <a:r>
                <a:rPr kumimoji="1" lang="pl-PL" sz="2000" b="1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Parseval</a:t>
              </a:r>
              <a:r>
                <a:rPr kumimoji="1" lang="pl-PL" sz="2000" b="1" kern="0" dirty="0" smtClean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a</a:t>
              </a:r>
              <a:endParaRPr kumimoji="1" lang="pl-PL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graphicFrame>
          <p:nvGraphicFramePr>
            <p:cNvPr id="77005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1360822"/>
                </p:ext>
              </p:extLst>
            </p:nvPr>
          </p:nvGraphicFramePr>
          <p:xfrm>
            <a:off x="1174384" y="2213992"/>
            <a:ext cx="5968800" cy="142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611" name="Equation" r:id="rId4" imgW="2984400" imgH="711000" progId="Equation.3">
                    <p:embed/>
                  </p:oleObj>
                </mc:Choice>
                <mc:Fallback>
                  <p:oleObj name="Equation" r:id="rId4" imgW="2984400" imgH="7110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4384" y="2213992"/>
                          <a:ext cx="5968800" cy="1422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79512" y="3525103"/>
            <a:ext cx="70729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Twierdzenie Parsevala pozwala obliczyć energię sygnału</a:t>
            </a:r>
            <a:b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 dziedzinie czasu lub w dziedzinie częstotliwości.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Energia sygnału</a:t>
            </a:r>
            <a:endParaRPr lang="pl-PL" sz="3200" dirty="0">
              <a:latin typeface="+mn-lt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Reprezentacja w dziedzinie częstotliwości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07143" y="4632005"/>
            <a:ext cx="6350049" cy="2187572"/>
            <a:chOff x="207143" y="4632005"/>
            <a:chExt cx="6350049" cy="2187572"/>
          </a:xfrm>
        </p:grpSpPr>
        <p:grpSp>
          <p:nvGrpSpPr>
            <p:cNvPr id="4" name="Grupa 3"/>
            <p:cNvGrpSpPr/>
            <p:nvPr/>
          </p:nvGrpSpPr>
          <p:grpSpPr>
            <a:xfrm>
              <a:off x="207143" y="4632005"/>
              <a:ext cx="6350049" cy="1254182"/>
              <a:chOff x="1117352" y="5133352"/>
              <a:chExt cx="6350049" cy="1254182"/>
            </a:xfrm>
          </p:grpSpPr>
          <p:graphicFrame>
            <p:nvGraphicFramePr>
              <p:cNvPr id="6147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20503668"/>
                  </p:ext>
                </p:extLst>
              </p:nvPr>
            </p:nvGraphicFramePr>
            <p:xfrm>
              <a:off x="1219334" y="5815787"/>
              <a:ext cx="1828800" cy="5587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0612" name="Equation" r:id="rId6" imgW="914400" imgH="279360" progId="Equation.3">
                      <p:embed/>
                    </p:oleObj>
                  </mc:Choice>
                  <mc:Fallback>
                    <p:oleObj name="Equation" r:id="rId6" imgW="914400" imgH="279360" progId="Equation.3">
                      <p:embed/>
                      <p:pic>
                        <p:nvPicPr>
                          <p:cNvPr id="0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19334" y="5815787"/>
                            <a:ext cx="1828800" cy="5587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52" name="Text Box 14"/>
              <p:cNvSpPr txBox="1">
                <a:spLocks noChangeArrowheads="1"/>
              </p:cNvSpPr>
              <p:nvPr/>
            </p:nvSpPr>
            <p:spPr bwMode="auto">
              <a:xfrm>
                <a:off x="1117352" y="5133352"/>
                <a:ext cx="529119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  <a:t>Widmowa gęstość energii (widmo energii)</a:t>
                </a:r>
                <a:endParaRPr lang="pl-PL" sz="2000" dirty="0">
                  <a:solidFill>
                    <a:srgbClr val="003399"/>
                  </a:solidFill>
                  <a:latin typeface="+mn-lt"/>
                </a:endParaRPr>
              </a:p>
            </p:txBody>
          </p:sp>
          <p:sp>
            <p:nvSpPr>
              <p:cNvPr id="11" name="Text Box 14"/>
              <p:cNvSpPr txBox="1">
                <a:spLocks noChangeArrowheads="1"/>
              </p:cNvSpPr>
              <p:nvPr/>
            </p:nvSpPr>
            <p:spPr bwMode="auto">
              <a:xfrm>
                <a:off x="3465985" y="5679648"/>
                <a:ext cx="4001416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>
                    <a:solidFill>
                      <a:srgbClr val="003399"/>
                    </a:solidFill>
                    <a:latin typeface="+mn-lt"/>
                  </a:rPr>
                  <a:t>o</a:t>
                </a:r>
                <a: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  <a:t>pisuje rozkład energii sygnału</a:t>
                </a:r>
                <a:b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</a:br>
                <a: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  <a:t>w dziedzinie częstotliwości.</a:t>
                </a:r>
                <a:endParaRPr lang="pl-PL" sz="2000" dirty="0">
                  <a:solidFill>
                    <a:srgbClr val="003399"/>
                  </a:solidFill>
                  <a:latin typeface="+mn-lt"/>
                </a:endParaRPr>
              </a:p>
            </p:txBody>
          </p:sp>
        </p:grp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59093" y="6111691"/>
              <a:ext cx="582178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Widmową gęstość energii możemy wyznaczyć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z transformaty Fouriera (cha-ki a-</a:t>
              </a:r>
              <a:r>
                <a:rPr lang="pl-PL" sz="2000" b="1" dirty="0" err="1" smtClean="0">
                  <a:latin typeface="+mn-lt"/>
                </a:rPr>
                <a:t>cz</a:t>
              </a:r>
              <a:r>
                <a:rPr lang="pl-PL" sz="2000" b="1" dirty="0" smtClean="0">
                  <a:latin typeface="+mn-lt"/>
                </a:rPr>
                <a:t>) sygnału.</a:t>
              </a:r>
              <a:endParaRPr lang="pl-PL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129955" y="2623642"/>
            <a:ext cx="1154013" cy="83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257224"/>
              </p:ext>
            </p:extLst>
          </p:nvPr>
        </p:nvGraphicFramePr>
        <p:xfrm>
          <a:off x="3335418" y="2853184"/>
          <a:ext cx="863222" cy="444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0" name="Równanie" r:id="rId4" imgW="419040" imgH="215640" progId="Equation.3">
                  <p:embed/>
                </p:oleObj>
              </mc:Choice>
              <mc:Fallback>
                <p:oleObj name="Równanie" r:id="rId4" imgW="41904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418" y="2853184"/>
                        <a:ext cx="863222" cy="4442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2065040" y="3065768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4236740" y="3018143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759680"/>
              </p:ext>
            </p:extLst>
          </p:nvPr>
        </p:nvGraphicFramePr>
        <p:xfrm>
          <a:off x="2152353" y="2465693"/>
          <a:ext cx="6524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1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353" y="2465693"/>
                        <a:ext cx="652462" cy="471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684281"/>
              </p:ext>
            </p:extLst>
          </p:nvPr>
        </p:nvGraphicFramePr>
        <p:xfrm>
          <a:off x="4603453" y="2484743"/>
          <a:ext cx="6016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2" name="Równanie" r:id="rId8" imgW="291960" imgH="228600" progId="Equation.3">
                  <p:embed/>
                </p:oleObj>
              </mc:Choice>
              <mc:Fallback>
                <p:oleObj name="Równanie" r:id="rId8" imgW="29196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453" y="2484743"/>
                        <a:ext cx="601662" cy="471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759573"/>
              </p:ext>
            </p:extLst>
          </p:nvPr>
        </p:nvGraphicFramePr>
        <p:xfrm>
          <a:off x="870380" y="3149398"/>
          <a:ext cx="1935576" cy="470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3" name="Równanie" r:id="rId10" imgW="939600" imgH="228600" progId="Equation.3">
                  <p:embed/>
                </p:oleObj>
              </mc:Choice>
              <mc:Fallback>
                <p:oleObj name="Równanie" r:id="rId10" imgW="939600" imgH="2286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380" y="3149398"/>
                        <a:ext cx="1935576" cy="470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85925"/>
              </p:ext>
            </p:extLst>
          </p:nvPr>
        </p:nvGraphicFramePr>
        <p:xfrm>
          <a:off x="4603453" y="3156256"/>
          <a:ext cx="1961532" cy="496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4" name="Równanie" r:id="rId12" imgW="952200" imgH="241200" progId="Equation.3">
                  <p:embed/>
                </p:oleObj>
              </mc:Choice>
              <mc:Fallback>
                <p:oleObj name="Równanie" r:id="rId12" imgW="952200" imgH="241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453" y="3156256"/>
                        <a:ext cx="1961532" cy="4968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838493"/>
              </p:ext>
            </p:extLst>
          </p:nvPr>
        </p:nvGraphicFramePr>
        <p:xfrm>
          <a:off x="1381945" y="4230870"/>
          <a:ext cx="4970203" cy="1647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675" name="Równanie" r:id="rId14" imgW="2412720" imgH="799920" progId="Equation.3">
                  <p:embed/>
                </p:oleObj>
              </mc:Choice>
              <mc:Fallback>
                <p:oleObj name="Równanie" r:id="rId14" imgW="2412720" imgH="79992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945" y="4230870"/>
                        <a:ext cx="4970203" cy="164783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Text Box 19"/>
          <p:cNvSpPr txBox="1">
            <a:spLocks noChangeArrowheads="1"/>
          </p:cNvSpPr>
          <p:nvPr/>
        </p:nvSpPr>
        <p:spPr bwMode="auto">
          <a:xfrm>
            <a:off x="179511" y="1449647"/>
            <a:ext cx="70963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4. Filtracja zmienia widmową gęstość energii/mocy przez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kwadrat cha-ki a-cz; </a:t>
            </a:r>
            <a:r>
              <a:rPr lang="pl-PL" sz="2000" b="1" dirty="0" err="1" smtClean="0">
                <a:latin typeface="+mn-lt"/>
              </a:rPr>
              <a:t>cha-ka</a:t>
            </a:r>
            <a:r>
              <a:rPr lang="pl-PL" sz="2000" b="1" dirty="0" smtClean="0">
                <a:latin typeface="+mn-lt"/>
              </a:rPr>
              <a:t> </a:t>
            </a:r>
            <a:r>
              <a:rPr lang="pl-PL" sz="2000" b="1" dirty="0" err="1" smtClean="0">
                <a:latin typeface="+mn-lt"/>
              </a:rPr>
              <a:t>f-cz</a:t>
            </a:r>
            <a:r>
              <a:rPr lang="pl-PL" sz="2000" b="1" dirty="0" smtClean="0">
                <a:latin typeface="+mn-lt"/>
              </a:rPr>
              <a:t> nie wnosi zmian.</a:t>
            </a:r>
            <a:endParaRPr lang="pl-PL" sz="2000" b="1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79511" y="188640"/>
            <a:ext cx="6876865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Właściwości autokorelacji oraz</a:t>
            </a:r>
            <a:br>
              <a:rPr lang="pl-PL" sz="3200" b="1" dirty="0" smtClean="0">
                <a:latin typeface="+mn-lt"/>
              </a:rPr>
            </a:br>
            <a:r>
              <a:rPr lang="pl-PL" sz="3200" b="1" dirty="0" smtClean="0">
                <a:latin typeface="+mn-lt"/>
              </a:rPr>
              <a:t>widmowej gęstości energii/mocy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1043608" y="1412776"/>
            <a:ext cx="5616624" cy="1451471"/>
            <a:chOff x="1043608" y="1412776"/>
            <a:chExt cx="5616624" cy="1451471"/>
          </a:xfrm>
        </p:grpSpPr>
        <p:sp>
          <p:nvSpPr>
            <p:cNvPr id="27" name="Prostokąt 26"/>
            <p:cNvSpPr/>
            <p:nvPr/>
          </p:nvSpPr>
          <p:spPr bwMode="auto">
            <a:xfrm>
              <a:off x="1043608" y="1412776"/>
              <a:ext cx="5616624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1" name="Grupa 20"/>
            <p:cNvGrpSpPr/>
            <p:nvPr/>
          </p:nvGrpSpPr>
          <p:grpSpPr>
            <a:xfrm>
              <a:off x="1115616" y="1844824"/>
              <a:ext cx="2624708" cy="1019423"/>
              <a:chOff x="971600" y="5085184"/>
              <a:chExt cx="2624708" cy="1019423"/>
            </a:xfrm>
          </p:grpSpPr>
          <p:sp>
            <p:nvSpPr>
              <p:cNvPr id="22" name="Prostokąt 21"/>
              <p:cNvSpPr/>
              <p:nvPr/>
            </p:nvSpPr>
            <p:spPr>
              <a:xfrm>
                <a:off x="971600" y="5085184"/>
                <a:ext cx="20473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b="1" kern="0" dirty="0" smtClean="0">
                    <a:latin typeface="Verdana" pitchFamily="34" charset="0"/>
                  </a:rPr>
                  <a:t>Sygnał energii</a:t>
                </a:r>
                <a:endParaRPr lang="pl-PL" sz="1800" dirty="0"/>
              </a:p>
            </p:txBody>
          </p:sp>
          <p:graphicFrame>
            <p:nvGraphicFramePr>
              <p:cNvPr id="25" name="Object 9"/>
              <p:cNvGraphicFramePr>
                <a:graphicFrameLocks noChangeAspect="1"/>
              </p:cNvGraphicFramePr>
              <p:nvPr/>
            </p:nvGraphicFramePr>
            <p:xfrm>
              <a:off x="1043608" y="5517232"/>
              <a:ext cx="2552700" cy="587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0762" name="Równanie" r:id="rId3" imgW="1434960" imgH="330120" progId="Equation.3">
                      <p:embed/>
                    </p:oleObj>
                  </mc:Choice>
                  <mc:Fallback>
                    <p:oleObj name="Równanie" r:id="rId3" imgW="1434960" imgH="33012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5517232"/>
                            <a:ext cx="2552700" cy="587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>
                                    <a:alpha val="89999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6" name="pole tekstowe 25"/>
            <p:cNvSpPr txBox="1"/>
            <p:nvPr/>
          </p:nvSpPr>
          <p:spPr>
            <a:xfrm>
              <a:off x="1115616" y="1412776"/>
              <a:ext cx="3826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00339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Funkcja autokorelacji (AKF)</a:t>
              </a:r>
              <a:endParaRPr lang="pl-PL" sz="1800" b="1" dirty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28" name="Prostokąt 27"/>
          <p:cNvSpPr/>
          <p:nvPr/>
        </p:nvSpPr>
        <p:spPr>
          <a:xfrm>
            <a:off x="179511" y="188640"/>
            <a:ext cx="439248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103295" y="773415"/>
            <a:ext cx="85930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Zestawienie definicji dla różnych klas sygnałów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043608" y="1700808"/>
            <a:ext cx="5629324" cy="3168352"/>
            <a:chOff x="1043608" y="1700808"/>
            <a:chExt cx="5629324" cy="3168352"/>
          </a:xfrm>
        </p:grpSpPr>
        <p:grpSp>
          <p:nvGrpSpPr>
            <p:cNvPr id="10" name="Grupa 9"/>
            <p:cNvGrpSpPr/>
            <p:nvPr/>
          </p:nvGrpSpPr>
          <p:grpSpPr>
            <a:xfrm>
              <a:off x="1043608" y="1700808"/>
              <a:ext cx="5629324" cy="3168352"/>
              <a:chOff x="1043608" y="1700808"/>
              <a:chExt cx="5629324" cy="3168352"/>
            </a:xfrm>
          </p:grpSpPr>
          <p:sp>
            <p:nvSpPr>
              <p:cNvPr id="16" name="Prostokąt 15"/>
              <p:cNvSpPr/>
              <p:nvPr/>
            </p:nvSpPr>
            <p:spPr bwMode="auto">
              <a:xfrm>
                <a:off x="1043608" y="3140968"/>
                <a:ext cx="5616624" cy="172819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18" name="Grupa 17"/>
              <p:cNvGrpSpPr/>
              <p:nvPr/>
            </p:nvGrpSpPr>
            <p:grpSpPr>
              <a:xfrm>
                <a:off x="1115616" y="3573016"/>
                <a:ext cx="4878784" cy="1203772"/>
                <a:chOff x="971600" y="5085184"/>
                <a:chExt cx="4878784" cy="1203772"/>
              </a:xfrm>
            </p:grpSpPr>
            <p:sp>
              <p:nvSpPr>
                <p:cNvPr id="8" name="Prostokąt 7"/>
                <p:cNvSpPr/>
                <p:nvPr/>
              </p:nvSpPr>
              <p:spPr>
                <a:xfrm>
                  <a:off x="971600" y="5085184"/>
                  <a:ext cx="41472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sz="1800" b="1" kern="0" dirty="0" smtClean="0">
                      <a:latin typeface="Verdana" pitchFamily="34" charset="0"/>
                    </a:rPr>
                    <a:t>Sygnał mocy deterministyczny</a:t>
                  </a:r>
                  <a:endParaRPr lang="pl-PL" sz="1800" dirty="0"/>
                </a:p>
              </p:txBody>
            </p:sp>
            <p:graphicFrame>
              <p:nvGraphicFramePr>
                <p:cNvPr id="9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55698467"/>
                    </p:ext>
                  </p:extLst>
                </p:nvPr>
              </p:nvGraphicFramePr>
              <p:xfrm>
                <a:off x="1060897" y="5588868"/>
                <a:ext cx="4789487" cy="7000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0763" name="Equation" r:id="rId5" imgW="2692080" imgH="393480" progId="Equation.3">
                        <p:embed/>
                      </p:oleObj>
                    </mc:Choice>
                    <mc:Fallback>
                      <p:oleObj name="Equation" r:id="rId5" imgW="2692080" imgH="393480" progId="Equation.3">
                        <p:embed/>
                        <p:pic>
                          <p:nvPicPr>
                            <p:cNvPr id="0" name="Picture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60897" y="5588868"/>
                              <a:ext cx="4789487" cy="7000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99">
                                      <a:alpha val="89999"/>
                                    </a:srgbClr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3" name="pole tekstowe 22"/>
              <p:cNvSpPr txBox="1"/>
              <p:nvPr/>
            </p:nvSpPr>
            <p:spPr>
              <a:xfrm>
                <a:off x="1115616" y="3140968"/>
                <a:ext cx="38523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003399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AKF + uśrednianie po czasie</a:t>
                </a:r>
                <a:endParaRPr lang="pl-PL" sz="1800" b="1" dirty="0">
                  <a:solidFill>
                    <a:srgbClr val="003399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cxnSp>
            <p:nvCxnSpPr>
              <p:cNvPr id="34" name="Łącznik łamany 33"/>
              <p:cNvCxnSpPr/>
              <p:nvPr/>
            </p:nvCxnSpPr>
            <p:spPr bwMode="auto">
              <a:xfrm>
                <a:off x="6660232" y="1700808"/>
                <a:ext cx="12700" cy="1872208"/>
              </a:xfrm>
              <a:prstGeom prst="bentConnector3">
                <a:avLst>
                  <a:gd name="adj1" fmla="val 7050002"/>
                </a:avLst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31" name="Dowolny kształt 30"/>
            <p:cNvSpPr/>
            <p:nvPr/>
          </p:nvSpPr>
          <p:spPr bwMode="auto">
            <a:xfrm>
              <a:off x="4859509" y="4165216"/>
              <a:ext cx="1111645" cy="65164"/>
            </a:xfrm>
            <a:custGeom>
              <a:avLst/>
              <a:gdLst>
                <a:gd name="connsiteX0" fmla="*/ 0 w 2790825"/>
                <a:gd name="connsiteY0" fmla="*/ 381203 h 381203"/>
                <a:gd name="connsiteX1" fmla="*/ 523875 w 2790825"/>
                <a:gd name="connsiteY1" fmla="*/ 203 h 381203"/>
                <a:gd name="connsiteX2" fmla="*/ 1343025 w 2790825"/>
                <a:gd name="connsiteY2" fmla="*/ 324053 h 381203"/>
                <a:gd name="connsiteX3" fmla="*/ 2038350 w 2790825"/>
                <a:gd name="connsiteY3" fmla="*/ 28778 h 381203"/>
                <a:gd name="connsiteX4" fmla="*/ 2790825 w 2790825"/>
                <a:gd name="connsiteY4" fmla="*/ 362153 h 381203"/>
                <a:gd name="connsiteX0" fmla="*/ 0 w 2790825"/>
                <a:gd name="connsiteY0" fmla="*/ 391884 h 391884"/>
                <a:gd name="connsiteX1" fmla="*/ 523875 w 2790825"/>
                <a:gd name="connsiteY1" fmla="*/ 10884 h 391884"/>
                <a:gd name="connsiteX2" fmla="*/ 1343025 w 2790825"/>
                <a:gd name="connsiteY2" fmla="*/ 334734 h 391884"/>
                <a:gd name="connsiteX3" fmla="*/ 2069536 w 2790825"/>
                <a:gd name="connsiteY3" fmla="*/ 88 h 391884"/>
                <a:gd name="connsiteX4" fmla="*/ 2790825 w 2790825"/>
                <a:gd name="connsiteY4" fmla="*/ 372834 h 3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0825" h="391884">
                  <a:moveTo>
                    <a:pt x="0" y="391884"/>
                  </a:moveTo>
                  <a:cubicBezTo>
                    <a:pt x="150019" y="206146"/>
                    <a:pt x="300038" y="20409"/>
                    <a:pt x="523875" y="10884"/>
                  </a:cubicBezTo>
                  <a:cubicBezTo>
                    <a:pt x="747713" y="1359"/>
                    <a:pt x="1085415" y="336533"/>
                    <a:pt x="1343025" y="334734"/>
                  </a:cubicBezTo>
                  <a:cubicBezTo>
                    <a:pt x="1600635" y="332935"/>
                    <a:pt x="1828236" y="-6262"/>
                    <a:pt x="2069536" y="88"/>
                  </a:cubicBezTo>
                  <a:cubicBezTo>
                    <a:pt x="2310836" y="6438"/>
                    <a:pt x="2544763" y="374421"/>
                    <a:pt x="2790825" y="372834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1043608" y="3985988"/>
            <a:ext cx="5629324" cy="2520280"/>
            <a:chOff x="1043608" y="4017218"/>
            <a:chExt cx="5629324" cy="2520280"/>
          </a:xfrm>
        </p:grpSpPr>
        <p:grpSp>
          <p:nvGrpSpPr>
            <p:cNvPr id="12" name="Grupa 11"/>
            <p:cNvGrpSpPr/>
            <p:nvPr/>
          </p:nvGrpSpPr>
          <p:grpSpPr>
            <a:xfrm>
              <a:off x="1043608" y="4017218"/>
              <a:ext cx="5629324" cy="2520280"/>
              <a:chOff x="1043608" y="4005064"/>
              <a:chExt cx="5629324" cy="2520280"/>
            </a:xfrm>
          </p:grpSpPr>
          <p:sp>
            <p:nvSpPr>
              <p:cNvPr id="3" name="Prostokąt 2"/>
              <p:cNvSpPr/>
              <p:nvPr/>
            </p:nvSpPr>
            <p:spPr>
              <a:xfrm>
                <a:off x="1115616" y="5445224"/>
                <a:ext cx="28167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b="1" kern="0" dirty="0" smtClean="0">
                    <a:latin typeface="Verdana" pitchFamily="34" charset="0"/>
                  </a:rPr>
                  <a:t>Sygnał mocy losowy</a:t>
                </a:r>
                <a:endParaRPr lang="pl-PL" sz="1800" dirty="0"/>
              </a:p>
            </p:txBody>
          </p:sp>
          <p:grpSp>
            <p:nvGrpSpPr>
              <p:cNvPr id="11" name="Grupa 10"/>
              <p:cNvGrpSpPr/>
              <p:nvPr/>
            </p:nvGrpSpPr>
            <p:grpSpPr>
              <a:xfrm>
                <a:off x="1043608" y="4005064"/>
                <a:ext cx="5629324" cy="2520280"/>
                <a:chOff x="1043608" y="4005064"/>
                <a:chExt cx="5629324" cy="2520280"/>
              </a:xfrm>
            </p:grpSpPr>
            <p:sp>
              <p:nvSpPr>
                <p:cNvPr id="19" name="Prostokąt 18"/>
                <p:cNvSpPr/>
                <p:nvPr/>
              </p:nvSpPr>
              <p:spPr bwMode="auto">
                <a:xfrm>
                  <a:off x="1043608" y="5013176"/>
                  <a:ext cx="5616624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17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4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20436834"/>
                    </p:ext>
                  </p:extLst>
                </p:nvPr>
              </p:nvGraphicFramePr>
              <p:xfrm>
                <a:off x="1290638" y="5971134"/>
                <a:ext cx="2816225" cy="465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0764" name="Equation" r:id="rId7" imgW="1307880" imgH="215640" progId="Equation.3">
                        <p:embed/>
                      </p:oleObj>
                    </mc:Choice>
                    <mc:Fallback>
                      <p:oleObj name="Equation" r:id="rId7" imgW="1307880" imgH="215640" progId="Equation.3">
                        <p:embed/>
                        <p:pic>
                          <p:nvPicPr>
                            <p:cNvPr id="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90638" y="5971134"/>
                              <a:ext cx="2816225" cy="465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pole tekstowe 23"/>
                <p:cNvSpPr txBox="1"/>
                <p:nvPr/>
              </p:nvSpPr>
              <p:spPr>
                <a:xfrm>
                  <a:off x="1115616" y="5010522"/>
                  <a:ext cx="555312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800" b="1" dirty="0" smtClean="0">
                      <a:solidFill>
                        <a:srgbClr val="003399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AKF + uśrednianie po czasie + po zbiorze</a:t>
                  </a:r>
                  <a:endParaRPr lang="pl-PL" sz="1800" b="1" dirty="0">
                    <a:solidFill>
                      <a:srgbClr val="003399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endParaRPr>
                </a:p>
              </p:txBody>
            </p:sp>
            <p:cxnSp>
              <p:nvCxnSpPr>
                <p:cNvPr id="37" name="Łącznik łamany 36"/>
                <p:cNvCxnSpPr>
                  <a:stCxn id="16" idx="3"/>
                  <a:endCxn id="19" idx="3"/>
                </p:cNvCxnSpPr>
                <p:nvPr/>
              </p:nvCxnSpPr>
              <p:spPr bwMode="auto">
                <a:xfrm>
                  <a:off x="6660232" y="4005064"/>
                  <a:ext cx="12700" cy="1764196"/>
                </a:xfrm>
                <a:prstGeom prst="bentConnector3">
                  <a:avLst>
                    <a:gd name="adj1" fmla="val 7050002"/>
                  </a:avLst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32" name="Dowolny kształt 31"/>
            <p:cNvSpPr/>
            <p:nvPr/>
          </p:nvSpPr>
          <p:spPr bwMode="auto">
            <a:xfrm>
              <a:off x="2596887" y="5960428"/>
              <a:ext cx="1262796" cy="45719"/>
            </a:xfrm>
            <a:custGeom>
              <a:avLst/>
              <a:gdLst>
                <a:gd name="connsiteX0" fmla="*/ 0 w 2790825"/>
                <a:gd name="connsiteY0" fmla="*/ 381203 h 381203"/>
                <a:gd name="connsiteX1" fmla="*/ 523875 w 2790825"/>
                <a:gd name="connsiteY1" fmla="*/ 203 h 381203"/>
                <a:gd name="connsiteX2" fmla="*/ 1343025 w 2790825"/>
                <a:gd name="connsiteY2" fmla="*/ 324053 h 381203"/>
                <a:gd name="connsiteX3" fmla="*/ 2038350 w 2790825"/>
                <a:gd name="connsiteY3" fmla="*/ 28778 h 381203"/>
                <a:gd name="connsiteX4" fmla="*/ 2790825 w 2790825"/>
                <a:gd name="connsiteY4" fmla="*/ 362153 h 381203"/>
                <a:gd name="connsiteX0" fmla="*/ 0 w 2790825"/>
                <a:gd name="connsiteY0" fmla="*/ 391884 h 391884"/>
                <a:gd name="connsiteX1" fmla="*/ 523875 w 2790825"/>
                <a:gd name="connsiteY1" fmla="*/ 10884 h 391884"/>
                <a:gd name="connsiteX2" fmla="*/ 1343025 w 2790825"/>
                <a:gd name="connsiteY2" fmla="*/ 334734 h 391884"/>
                <a:gd name="connsiteX3" fmla="*/ 2069536 w 2790825"/>
                <a:gd name="connsiteY3" fmla="*/ 88 h 391884"/>
                <a:gd name="connsiteX4" fmla="*/ 2790825 w 2790825"/>
                <a:gd name="connsiteY4" fmla="*/ 372834 h 3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0825" h="391884">
                  <a:moveTo>
                    <a:pt x="0" y="391884"/>
                  </a:moveTo>
                  <a:cubicBezTo>
                    <a:pt x="150019" y="206146"/>
                    <a:pt x="300038" y="20409"/>
                    <a:pt x="523875" y="10884"/>
                  </a:cubicBezTo>
                  <a:cubicBezTo>
                    <a:pt x="747713" y="1359"/>
                    <a:pt x="1085415" y="336533"/>
                    <a:pt x="1343025" y="334734"/>
                  </a:cubicBezTo>
                  <a:cubicBezTo>
                    <a:pt x="1600635" y="332935"/>
                    <a:pt x="1828236" y="-6262"/>
                    <a:pt x="2069536" y="88"/>
                  </a:cubicBezTo>
                  <a:cubicBezTo>
                    <a:pt x="2310836" y="6438"/>
                    <a:pt x="2544763" y="374421"/>
                    <a:pt x="2790825" y="372834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93600" y="926522"/>
            <a:ext cx="83583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Energia lub moc sygnału – zarówno całkowita, jak i w wybranym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paśmie sygnału – może być wyliczona odpowiednio z widmowej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gęstości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energii lub mocy.</a:t>
            </a:r>
            <a:endParaRPr lang="pl-PL" sz="2000" b="1" dirty="0">
              <a:latin typeface="+mn-lt"/>
            </a:endParaRPr>
          </a:p>
        </p:txBody>
      </p:sp>
      <p:sp>
        <p:nvSpPr>
          <p:cNvPr id="8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93600" y="3047309"/>
            <a:ext cx="69092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Funkcja korelacji jest miarą podobieństwa sygnałów.</a:t>
            </a:r>
            <a:endParaRPr lang="pl-PL" sz="2000" b="1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79511" y="4358763"/>
            <a:ext cx="79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Filtracja </a:t>
            </a:r>
            <a:r>
              <a:rPr lang="pl-PL" sz="2000" b="1" dirty="0">
                <a:latin typeface="+mn-lt"/>
              </a:rPr>
              <a:t>zmienia widmową gęstość energii/mocy przez </a:t>
            </a:r>
            <a:r>
              <a:rPr lang="pl-PL" sz="2000" b="1" dirty="0" smtClean="0">
                <a:latin typeface="+mn-lt"/>
              </a:rPr>
              <a:t>kwadrat cha-ki </a:t>
            </a:r>
            <a:r>
              <a:rPr lang="pl-PL" sz="2000" b="1" dirty="0">
                <a:latin typeface="+mn-lt"/>
              </a:rPr>
              <a:t>a-</a:t>
            </a:r>
            <a:r>
              <a:rPr lang="pl-PL" sz="2000" b="1" dirty="0" err="1">
                <a:latin typeface="+mn-lt"/>
              </a:rPr>
              <a:t>cz</a:t>
            </a:r>
            <a:r>
              <a:rPr lang="pl-PL" sz="2000" b="1" dirty="0">
                <a:latin typeface="+mn-lt"/>
              </a:rPr>
              <a:t> filtru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93600" y="2004873"/>
            <a:ext cx="8698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Widmowa </a:t>
            </a:r>
            <a:r>
              <a:rPr lang="pl-PL" sz="2000" b="1" dirty="0">
                <a:latin typeface="+mn-lt"/>
              </a:rPr>
              <a:t>gęstość energii i mocy sygnału jest transformatą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Fouriera funkcji autokorelacji. </a:t>
            </a:r>
            <a:r>
              <a:rPr lang="pl-PL" sz="2000" b="1" dirty="0" smtClean="0">
                <a:latin typeface="+mn-lt"/>
              </a:rPr>
              <a:t>Widmowa gęstość energii może być obliczona również jako kwadrat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cha-ki </a:t>
            </a:r>
            <a:r>
              <a:rPr lang="pl-PL" sz="2000" b="1" dirty="0">
                <a:latin typeface="+mn-lt"/>
              </a:rPr>
              <a:t>a-</a:t>
            </a:r>
            <a:r>
              <a:rPr lang="pl-PL" sz="2000" b="1" dirty="0" err="1">
                <a:latin typeface="+mn-lt"/>
              </a:rPr>
              <a:t>cz</a:t>
            </a:r>
            <a:r>
              <a:rPr lang="pl-PL" sz="2000" b="1" dirty="0">
                <a:latin typeface="+mn-lt"/>
              </a:rPr>
              <a:t> sygnału.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179511" y="188640"/>
            <a:ext cx="439248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Podsumowanie</a:t>
            </a:r>
            <a:endParaRPr lang="pl-PL" sz="3200" dirty="0">
              <a:latin typeface="+mn-lt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79511" y="3483645"/>
            <a:ext cx="82599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Widmowa </a:t>
            </a:r>
            <a:r>
              <a:rPr lang="pl-PL" sz="2000" b="1" dirty="0">
                <a:latin typeface="+mn-lt"/>
              </a:rPr>
              <a:t>gęstość energii/mocy oraz odpowiadające im funkcje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autokorelacji posiadają identyczne wspólne właściwości.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212870" y="3065410"/>
            <a:ext cx="7986541" cy="1660863"/>
            <a:chOff x="1043608" y="2760640"/>
            <a:chExt cx="7986541" cy="1660863"/>
          </a:xfrm>
        </p:grpSpPr>
        <p:graphicFrame>
          <p:nvGraphicFramePr>
            <p:cNvPr id="1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8569589"/>
                </p:ext>
              </p:extLst>
            </p:nvPr>
          </p:nvGraphicFramePr>
          <p:xfrm>
            <a:off x="1043608" y="3192688"/>
            <a:ext cx="6120680" cy="12058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091" name="Equation" r:id="rId4" imgW="2514600" imgH="495000" progId="Equation.3">
                    <p:embed/>
                  </p:oleObj>
                </mc:Choice>
                <mc:Fallback>
                  <p:oleObj name="Equation" r:id="rId4" imgW="2514600" imgH="4950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3192688"/>
                          <a:ext cx="6120680" cy="1205857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1043608" y="2760640"/>
              <a:ext cx="36872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2000" b="1" kern="0" dirty="0" smtClean="0">
                  <a:latin typeface="+mn-lt"/>
                </a:rPr>
                <a:t>Energia w wybranym paśmie</a:t>
              </a:r>
              <a:endParaRPr lang="pl-PL" sz="2000" dirty="0">
                <a:latin typeface="+mn-lt"/>
              </a:endParaRPr>
            </a:p>
          </p:txBody>
        </p:sp>
        <p:grpSp>
          <p:nvGrpSpPr>
            <p:cNvPr id="39" name="Grupa 38"/>
            <p:cNvGrpSpPr/>
            <p:nvPr/>
          </p:nvGrpSpPr>
          <p:grpSpPr>
            <a:xfrm>
              <a:off x="7010400" y="3096364"/>
              <a:ext cx="2019749" cy="1325139"/>
              <a:chOff x="7020272" y="3140968"/>
              <a:chExt cx="2019749" cy="1325139"/>
            </a:xfrm>
          </p:grpSpPr>
          <p:grpSp>
            <p:nvGrpSpPr>
              <p:cNvPr id="19" name="Grupa 18"/>
              <p:cNvGrpSpPr/>
              <p:nvPr/>
            </p:nvGrpSpPr>
            <p:grpSpPr>
              <a:xfrm>
                <a:off x="7308304" y="3140968"/>
                <a:ext cx="1672549" cy="1008112"/>
                <a:chOff x="1979712" y="1340768"/>
                <a:chExt cx="5256584" cy="3168352"/>
              </a:xfrm>
            </p:grpSpPr>
            <p:sp>
              <p:nvSpPr>
                <p:cNvPr id="20" name="Dowolny kształt 19"/>
                <p:cNvSpPr/>
                <p:nvPr/>
              </p:nvSpPr>
              <p:spPr bwMode="auto">
                <a:xfrm>
                  <a:off x="2658648" y="1793387"/>
                  <a:ext cx="4104107" cy="2435711"/>
                </a:xfrm>
                <a:custGeom>
                  <a:avLst/>
                  <a:gdLst>
                    <a:gd name="connsiteX0" fmla="*/ 0 w 4010025"/>
                    <a:gd name="connsiteY0" fmla="*/ 0 h 2628900"/>
                    <a:gd name="connsiteX1" fmla="*/ 1600200 w 4010025"/>
                    <a:gd name="connsiteY1" fmla="*/ 523875 h 2628900"/>
                    <a:gd name="connsiteX2" fmla="*/ 2457450 w 4010025"/>
                    <a:gd name="connsiteY2" fmla="*/ 2143125 h 2628900"/>
                    <a:gd name="connsiteX3" fmla="*/ 4010025 w 4010025"/>
                    <a:gd name="connsiteY3" fmla="*/ 2628900 h 262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10025" h="2628900">
                      <a:moveTo>
                        <a:pt x="0" y="0"/>
                      </a:moveTo>
                      <a:cubicBezTo>
                        <a:pt x="595312" y="83344"/>
                        <a:pt x="1190625" y="166688"/>
                        <a:pt x="1600200" y="523875"/>
                      </a:cubicBezTo>
                      <a:cubicBezTo>
                        <a:pt x="2009775" y="881062"/>
                        <a:pt x="2055813" y="1792288"/>
                        <a:pt x="2457450" y="2143125"/>
                      </a:cubicBezTo>
                      <a:cubicBezTo>
                        <a:pt x="2859088" y="2493963"/>
                        <a:pt x="3434556" y="2561431"/>
                        <a:pt x="4010025" y="2628900"/>
                      </a:cubicBezTo>
                    </a:path>
                  </a:pathLst>
                </a:custGeom>
                <a:noFill/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21" name="Łącznik prosty ze strzałką 20"/>
                <p:cNvCxnSpPr/>
                <p:nvPr/>
              </p:nvCxnSpPr>
              <p:spPr bwMode="auto">
                <a:xfrm flipV="1">
                  <a:off x="2771800" y="1340768"/>
                  <a:ext cx="0" cy="3168352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22" name="Łącznik prosty ze strzałką 21"/>
                <p:cNvCxnSpPr/>
                <p:nvPr/>
              </p:nvCxnSpPr>
              <p:spPr bwMode="auto">
                <a:xfrm>
                  <a:off x="1979712" y="4221088"/>
                  <a:ext cx="525658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aphicFrame>
            <p:nvGraphicFramePr>
              <p:cNvPr id="23" name="Obiekt 2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49702090"/>
                  </p:ext>
                </p:extLst>
              </p:nvPr>
            </p:nvGraphicFramePr>
            <p:xfrm>
              <a:off x="8775054" y="3676068"/>
              <a:ext cx="264967" cy="2430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2" name="Equation" r:id="rId6" imgW="152280" imgH="139680" progId="Equation.3">
                      <p:embed/>
                    </p:oleObj>
                  </mc:Choice>
                  <mc:Fallback>
                    <p:oleObj name="Equation" r:id="rId6" imgW="152280" imgH="139680" progId="Equation.3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75054" y="3676068"/>
                            <a:ext cx="264967" cy="24304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8"/>
              <p:cNvGraphicFramePr>
                <a:graphicFrameLocks noChangeAspect="1"/>
              </p:cNvGraphicFramePr>
              <p:nvPr/>
            </p:nvGraphicFramePr>
            <p:xfrm>
              <a:off x="7020272" y="3212976"/>
              <a:ext cx="500952" cy="3169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3" name="Równanie" r:id="rId8" imgW="342720" imgH="215640" progId="Equation.3">
                      <p:embed/>
                    </p:oleObj>
                  </mc:Choice>
                  <mc:Fallback>
                    <p:oleObj name="Równanie" r:id="rId8" imgW="342720" imgH="21564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20272" y="3212976"/>
                            <a:ext cx="500952" cy="316929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7" name="Łącznik prosty 26"/>
              <p:cNvCxnSpPr/>
              <p:nvPr/>
            </p:nvCxnSpPr>
            <p:spPr bwMode="auto">
              <a:xfrm>
                <a:off x="7812360" y="3140968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Łącznik prosty 27"/>
              <p:cNvCxnSpPr/>
              <p:nvPr/>
            </p:nvCxnSpPr>
            <p:spPr bwMode="auto">
              <a:xfrm>
                <a:off x="8316416" y="3140968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771084" name="Object 12"/>
              <p:cNvGraphicFramePr>
                <a:graphicFrameLocks noChangeAspect="1"/>
              </p:cNvGraphicFramePr>
              <p:nvPr/>
            </p:nvGraphicFramePr>
            <p:xfrm>
              <a:off x="7812360" y="4077072"/>
              <a:ext cx="318757" cy="3890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4" name="Równanie" r:id="rId10" imgW="177480" imgH="215640" progId="Equation.3">
                      <p:embed/>
                    </p:oleObj>
                  </mc:Choice>
                  <mc:Fallback>
                    <p:oleObj name="Równanie" r:id="rId10" imgW="177480" imgH="21564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12360" y="4077072"/>
                            <a:ext cx="318757" cy="38903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85" name="Object 13"/>
              <p:cNvGraphicFramePr>
                <a:graphicFrameLocks noChangeAspect="1"/>
              </p:cNvGraphicFramePr>
              <p:nvPr/>
            </p:nvGraphicFramePr>
            <p:xfrm>
              <a:off x="8316416" y="4077072"/>
              <a:ext cx="342900" cy="3889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5" name="Równanie" r:id="rId12" imgW="190440" imgH="215640" progId="Equation.3">
                      <p:embed/>
                    </p:oleObj>
                  </mc:Choice>
                  <mc:Fallback>
                    <p:oleObj name="Równanie" r:id="rId12" imgW="190440" imgH="215640" progId="Equation.3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16416" y="4077072"/>
                            <a:ext cx="342900" cy="3889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upa 6"/>
          <p:cNvGrpSpPr/>
          <p:nvPr/>
        </p:nvGrpSpPr>
        <p:grpSpPr>
          <a:xfrm>
            <a:off x="212870" y="5101922"/>
            <a:ext cx="8041668" cy="1608411"/>
            <a:chOff x="1043608" y="4797152"/>
            <a:chExt cx="8041668" cy="1608411"/>
          </a:xfrm>
        </p:grpSpPr>
        <p:sp>
          <p:nvSpPr>
            <p:cNvPr id="13" name="Prostokąt 12"/>
            <p:cNvSpPr/>
            <p:nvPr/>
          </p:nvSpPr>
          <p:spPr>
            <a:xfrm>
              <a:off x="1043608" y="4797152"/>
              <a:ext cx="44983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2000" b="1" kern="0" dirty="0" smtClean="0">
                  <a:latin typeface="+mn-lt"/>
                </a:rPr>
                <a:t>Energia do wybranej częstotliwości</a:t>
              </a:r>
              <a:endParaRPr lang="pl-PL" sz="2000" dirty="0">
                <a:latin typeface="+mn-lt"/>
              </a:endParaRPr>
            </a:p>
          </p:txBody>
        </p:sp>
        <p:graphicFrame>
          <p:nvGraphicFramePr>
            <p:cNvPr id="77107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3908663"/>
                </p:ext>
              </p:extLst>
            </p:nvPr>
          </p:nvGraphicFramePr>
          <p:xfrm>
            <a:off x="1043608" y="5229225"/>
            <a:ext cx="5037138" cy="1176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096" name="Równanie" r:id="rId14" imgW="2070000" imgH="482400" progId="Equation.3">
                    <p:embed/>
                  </p:oleObj>
                </mc:Choice>
                <mc:Fallback>
                  <p:oleObj name="Równanie" r:id="rId14" imgW="2070000" imgH="4824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5229225"/>
                          <a:ext cx="5037138" cy="117633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a 3"/>
            <p:cNvGrpSpPr/>
            <p:nvPr/>
          </p:nvGrpSpPr>
          <p:grpSpPr>
            <a:xfrm>
              <a:off x="7020272" y="5157192"/>
              <a:ext cx="2065004" cy="1239253"/>
              <a:chOff x="7020272" y="5157192"/>
              <a:chExt cx="2065004" cy="1239253"/>
            </a:xfrm>
          </p:grpSpPr>
          <p:graphicFrame>
            <p:nvGraphicFramePr>
              <p:cNvPr id="35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34660111"/>
                  </p:ext>
                </p:extLst>
              </p:nvPr>
            </p:nvGraphicFramePr>
            <p:xfrm>
              <a:off x="7596336" y="6093296"/>
              <a:ext cx="216024" cy="3031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7" name="Równanie" r:id="rId16" imgW="126720" imgH="177480" progId="Equation.3">
                      <p:embed/>
                    </p:oleObj>
                  </mc:Choice>
                  <mc:Fallback>
                    <p:oleObj name="Równanie" r:id="rId16" imgW="126720" imgH="177480" progId="Equation.3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96336" y="6093296"/>
                            <a:ext cx="216024" cy="3031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89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17166695"/>
                  </p:ext>
                </p:extLst>
              </p:nvPr>
            </p:nvGraphicFramePr>
            <p:xfrm>
              <a:off x="8042872" y="6144033"/>
              <a:ext cx="273050" cy="2524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2098" name="Równanie" r:id="rId18" imgW="152280" imgH="139680" progId="Equation.3">
                      <p:embed/>
                    </p:oleObj>
                  </mc:Choice>
                  <mc:Fallback>
                    <p:oleObj name="Równanie" r:id="rId18" imgW="152280" imgH="13968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42872" y="6144033"/>
                            <a:ext cx="273050" cy="2524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" name="Grupa 2"/>
              <p:cNvGrpSpPr/>
              <p:nvPr/>
            </p:nvGrpSpPr>
            <p:grpSpPr>
              <a:xfrm>
                <a:off x="7020272" y="5157192"/>
                <a:ext cx="2065004" cy="1080120"/>
                <a:chOff x="7020272" y="5157192"/>
                <a:chExt cx="2065004" cy="1080120"/>
              </a:xfrm>
            </p:grpSpPr>
            <p:grpSp>
              <p:nvGrpSpPr>
                <p:cNvPr id="40" name="Grupa 39"/>
                <p:cNvGrpSpPr/>
                <p:nvPr/>
              </p:nvGrpSpPr>
              <p:grpSpPr>
                <a:xfrm>
                  <a:off x="7020272" y="5157192"/>
                  <a:ext cx="1960581" cy="1080120"/>
                  <a:chOff x="7020272" y="5157192"/>
                  <a:chExt cx="1960581" cy="1080120"/>
                </a:xfrm>
              </p:grpSpPr>
              <p:grpSp>
                <p:nvGrpSpPr>
                  <p:cNvPr id="30" name="Grupa 29"/>
                  <p:cNvGrpSpPr/>
                  <p:nvPr/>
                </p:nvGrpSpPr>
                <p:grpSpPr>
                  <a:xfrm>
                    <a:off x="7308304" y="5157192"/>
                    <a:ext cx="1672549" cy="1008112"/>
                    <a:chOff x="1979712" y="1340768"/>
                    <a:chExt cx="5256584" cy="3168352"/>
                  </a:xfrm>
                </p:grpSpPr>
                <p:sp>
                  <p:nvSpPr>
                    <p:cNvPr id="31" name="Dowolny kształt 30"/>
                    <p:cNvSpPr/>
                    <p:nvPr/>
                  </p:nvSpPr>
                  <p:spPr bwMode="auto">
                    <a:xfrm>
                      <a:off x="2658648" y="1793387"/>
                      <a:ext cx="4104107" cy="2435711"/>
                    </a:xfrm>
                    <a:custGeom>
                      <a:avLst/>
                      <a:gdLst>
                        <a:gd name="connsiteX0" fmla="*/ 0 w 4010025"/>
                        <a:gd name="connsiteY0" fmla="*/ 0 h 2628900"/>
                        <a:gd name="connsiteX1" fmla="*/ 1600200 w 4010025"/>
                        <a:gd name="connsiteY1" fmla="*/ 523875 h 2628900"/>
                        <a:gd name="connsiteX2" fmla="*/ 2457450 w 4010025"/>
                        <a:gd name="connsiteY2" fmla="*/ 2143125 h 2628900"/>
                        <a:gd name="connsiteX3" fmla="*/ 4010025 w 4010025"/>
                        <a:gd name="connsiteY3" fmla="*/ 2628900 h 2628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10025" h="2628900">
                          <a:moveTo>
                            <a:pt x="0" y="0"/>
                          </a:moveTo>
                          <a:cubicBezTo>
                            <a:pt x="595312" y="83344"/>
                            <a:pt x="1190625" y="166688"/>
                            <a:pt x="1600200" y="523875"/>
                          </a:cubicBezTo>
                          <a:cubicBezTo>
                            <a:pt x="2009775" y="881062"/>
                            <a:pt x="2055813" y="1792288"/>
                            <a:pt x="2457450" y="2143125"/>
                          </a:cubicBezTo>
                          <a:cubicBezTo>
                            <a:pt x="2859088" y="2493963"/>
                            <a:pt x="3434556" y="2561431"/>
                            <a:pt x="4010025" y="2628900"/>
                          </a:cubicBezTo>
                        </a:path>
                      </a:pathLst>
                    </a:custGeom>
                    <a:noFill/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32" name="Łącznik prosty ze strzałką 31"/>
                    <p:cNvCxnSpPr/>
                    <p:nvPr/>
                  </p:nvCxnSpPr>
                  <p:spPr bwMode="auto">
                    <a:xfrm flipV="1">
                      <a:off x="2771800" y="1340768"/>
                      <a:ext cx="0" cy="3168352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33" name="Łącznik prosty ze strzałką 32"/>
                    <p:cNvCxnSpPr/>
                    <p:nvPr/>
                  </p:nvCxnSpPr>
                  <p:spPr bwMode="auto">
                    <a:xfrm>
                      <a:off x="1979712" y="4221088"/>
                      <a:ext cx="5256584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</p:grpSp>
              <p:graphicFrame>
                <p:nvGraphicFramePr>
                  <p:cNvPr id="36" name="Object 8"/>
                  <p:cNvGraphicFramePr>
                    <a:graphicFrameLocks noChangeAspect="1"/>
                  </p:cNvGraphicFramePr>
                  <p:nvPr/>
                </p:nvGraphicFramePr>
                <p:xfrm>
                  <a:off x="7020272" y="5229200"/>
                  <a:ext cx="500952" cy="31692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902099" name="Równanie" r:id="rId20" imgW="342720" imgH="215640" progId="Equation.3">
                          <p:embed/>
                        </p:oleObj>
                      </mc:Choice>
                      <mc:Fallback>
                        <p:oleObj name="Równanie" r:id="rId20" imgW="342720" imgH="215640" progId="Equation.3">
                          <p:embed/>
                          <p:pic>
                            <p:nvPicPr>
                              <p:cNvPr id="0" name="Picture 1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20272" y="5229200"/>
                                <a:ext cx="500952" cy="31692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7" name="Łącznik prosty 36"/>
                  <p:cNvCxnSpPr/>
                  <p:nvPr/>
                </p:nvCxnSpPr>
                <p:spPr bwMode="auto">
                  <a:xfrm>
                    <a:off x="8028384" y="5157192"/>
                    <a:ext cx="0" cy="108012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aphicFrame>
              <p:nvGraphicFramePr>
                <p:cNvPr id="41" name="Obiekt 4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00403194"/>
                    </p:ext>
                  </p:extLst>
                </p:nvPr>
              </p:nvGraphicFramePr>
              <p:xfrm>
                <a:off x="8820309" y="5768425"/>
                <a:ext cx="264967" cy="24304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2100" name="Equation" r:id="rId21" imgW="152280" imgH="139680" progId="Equation.3">
                        <p:embed/>
                      </p:oleObj>
                    </mc:Choice>
                    <mc:Fallback>
                      <p:oleObj name="Equation" r:id="rId21" imgW="152280" imgH="1396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20309" y="5768425"/>
                              <a:ext cx="264967" cy="24304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26" name="Grupa 25"/>
          <p:cNvGrpSpPr/>
          <p:nvPr/>
        </p:nvGrpSpPr>
        <p:grpSpPr>
          <a:xfrm>
            <a:off x="212870" y="1357655"/>
            <a:ext cx="8093316" cy="1527136"/>
            <a:chOff x="1043608" y="1052885"/>
            <a:chExt cx="8093316" cy="1527136"/>
          </a:xfrm>
        </p:grpSpPr>
        <p:grpSp>
          <p:nvGrpSpPr>
            <p:cNvPr id="8" name="Grupa 7"/>
            <p:cNvGrpSpPr/>
            <p:nvPr/>
          </p:nvGrpSpPr>
          <p:grpSpPr>
            <a:xfrm>
              <a:off x="1043608" y="1052885"/>
              <a:ext cx="8029174" cy="1527136"/>
              <a:chOff x="1043608" y="1052885"/>
              <a:chExt cx="8029174" cy="1527136"/>
            </a:xfrm>
          </p:grpSpPr>
          <p:sp>
            <p:nvSpPr>
              <p:cNvPr id="10" name="Prostokąt 9"/>
              <p:cNvSpPr/>
              <p:nvPr/>
            </p:nvSpPr>
            <p:spPr>
              <a:xfrm>
                <a:off x="1043608" y="1052885"/>
                <a:ext cx="23631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2000" b="1" kern="0" dirty="0" smtClean="0">
                    <a:latin typeface="+mn-lt"/>
                  </a:rPr>
                  <a:t>Całkowita energia</a:t>
                </a:r>
                <a:endParaRPr lang="pl-PL" sz="2000" dirty="0">
                  <a:latin typeface="+mn-lt"/>
                </a:endParaRPr>
              </a:p>
            </p:txBody>
          </p:sp>
          <p:grpSp>
            <p:nvGrpSpPr>
              <p:cNvPr id="5" name="Grupa 4"/>
              <p:cNvGrpSpPr/>
              <p:nvPr/>
            </p:nvGrpSpPr>
            <p:grpSpPr>
              <a:xfrm>
                <a:off x="1043608" y="1340768"/>
                <a:ext cx="8029174" cy="1239253"/>
                <a:chOff x="1043608" y="1340768"/>
                <a:chExt cx="8029174" cy="1239253"/>
              </a:xfrm>
            </p:grpSpPr>
            <p:graphicFrame>
              <p:nvGraphicFramePr>
                <p:cNvPr id="6146" name="Object 1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75630672"/>
                    </p:ext>
                  </p:extLst>
                </p:nvPr>
              </p:nvGraphicFramePr>
              <p:xfrm>
                <a:off x="1043608" y="1484784"/>
                <a:ext cx="5078413" cy="9191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2101" name="Równanie" r:id="rId23" imgW="2666880" imgH="482400" progId="Equation.3">
                        <p:embed/>
                      </p:oleObj>
                    </mc:Choice>
                    <mc:Fallback>
                      <p:oleObj name="Równanie" r:id="rId23" imgW="2666880" imgH="482400" progId="Equation.3">
                        <p:embed/>
                        <p:pic>
                          <p:nvPicPr>
                            <p:cNvPr id="0" name="Object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3608" y="1484784"/>
                              <a:ext cx="5078413" cy="919163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alpha val="50000"/>
                              </a:schemeClr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38" name="Grupa 37"/>
                <p:cNvGrpSpPr/>
                <p:nvPr/>
              </p:nvGrpSpPr>
              <p:grpSpPr>
                <a:xfrm>
                  <a:off x="7020272" y="1340768"/>
                  <a:ext cx="2052510" cy="1239253"/>
                  <a:chOff x="7020272" y="1340768"/>
                  <a:chExt cx="2052510" cy="1239253"/>
                </a:xfrm>
              </p:grpSpPr>
              <p:grpSp>
                <p:nvGrpSpPr>
                  <p:cNvPr id="14" name="Grupa 13"/>
                  <p:cNvGrpSpPr/>
                  <p:nvPr/>
                </p:nvGrpSpPr>
                <p:grpSpPr>
                  <a:xfrm>
                    <a:off x="7308304" y="1340768"/>
                    <a:ext cx="1672549" cy="1008112"/>
                    <a:chOff x="1979712" y="1340768"/>
                    <a:chExt cx="5256584" cy="3168352"/>
                  </a:xfrm>
                </p:grpSpPr>
                <p:sp>
                  <p:nvSpPr>
                    <p:cNvPr id="15" name="Dowolny kształt 14"/>
                    <p:cNvSpPr/>
                    <p:nvPr/>
                  </p:nvSpPr>
                  <p:spPr bwMode="auto">
                    <a:xfrm>
                      <a:off x="2658648" y="1793387"/>
                      <a:ext cx="4104107" cy="2435711"/>
                    </a:xfrm>
                    <a:custGeom>
                      <a:avLst/>
                      <a:gdLst>
                        <a:gd name="connsiteX0" fmla="*/ 0 w 4010025"/>
                        <a:gd name="connsiteY0" fmla="*/ 0 h 2628900"/>
                        <a:gd name="connsiteX1" fmla="*/ 1600200 w 4010025"/>
                        <a:gd name="connsiteY1" fmla="*/ 523875 h 2628900"/>
                        <a:gd name="connsiteX2" fmla="*/ 2457450 w 4010025"/>
                        <a:gd name="connsiteY2" fmla="*/ 2143125 h 2628900"/>
                        <a:gd name="connsiteX3" fmla="*/ 4010025 w 4010025"/>
                        <a:gd name="connsiteY3" fmla="*/ 2628900 h 2628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10025" h="2628900">
                          <a:moveTo>
                            <a:pt x="0" y="0"/>
                          </a:moveTo>
                          <a:cubicBezTo>
                            <a:pt x="595312" y="83344"/>
                            <a:pt x="1190625" y="166688"/>
                            <a:pt x="1600200" y="523875"/>
                          </a:cubicBezTo>
                          <a:cubicBezTo>
                            <a:pt x="2009775" y="881062"/>
                            <a:pt x="2055813" y="1792288"/>
                            <a:pt x="2457450" y="2143125"/>
                          </a:cubicBezTo>
                          <a:cubicBezTo>
                            <a:pt x="2859088" y="2493963"/>
                            <a:pt x="3434556" y="2561431"/>
                            <a:pt x="4010025" y="2628900"/>
                          </a:cubicBezTo>
                        </a:path>
                      </a:pathLst>
                    </a:custGeom>
                    <a:noFill/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16" name="Łącznik prosty ze strzałką 15"/>
                    <p:cNvCxnSpPr/>
                    <p:nvPr/>
                  </p:nvCxnSpPr>
                  <p:spPr bwMode="auto">
                    <a:xfrm flipV="1">
                      <a:off x="2771800" y="1340768"/>
                      <a:ext cx="0" cy="3168352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17" name="Łącznik prosty ze strzałką 16"/>
                    <p:cNvCxnSpPr/>
                    <p:nvPr/>
                  </p:nvCxnSpPr>
                  <p:spPr bwMode="auto">
                    <a:xfrm>
                      <a:off x="1979712" y="4221088"/>
                      <a:ext cx="5256584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</p:grpSp>
              <p:graphicFrame>
                <p:nvGraphicFramePr>
                  <p:cNvPr id="18" name="Obiekt 17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840838547"/>
                      </p:ext>
                    </p:extLst>
                  </p:nvPr>
                </p:nvGraphicFramePr>
                <p:xfrm>
                  <a:off x="8807815" y="1948015"/>
                  <a:ext cx="264967" cy="24304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902102" name="Equation" r:id="rId25" imgW="152280" imgH="139680" progId="Equation.3">
                          <p:embed/>
                        </p:oleObj>
                      </mc:Choice>
                      <mc:Fallback>
                        <p:oleObj name="Equation" r:id="rId25" imgW="152280" imgH="139680" progId="Equation.3">
                          <p:embed/>
                          <p:pic>
                            <p:nvPicPr>
                              <p:cNvPr id="0" name="Picture 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8807815" y="1948015"/>
                                <a:ext cx="264967" cy="24304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71079" name="Object 7"/>
                  <p:cNvGraphicFramePr>
                    <a:graphicFrameLocks noChangeAspect="1"/>
                  </p:cNvGraphicFramePr>
                  <p:nvPr/>
                </p:nvGraphicFramePr>
                <p:xfrm>
                  <a:off x="7596336" y="2276872"/>
                  <a:ext cx="216024" cy="30314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902103" name="Równanie" r:id="rId26" imgW="126720" imgH="177480" progId="Equation.3">
                          <p:embed/>
                        </p:oleObj>
                      </mc:Choice>
                      <mc:Fallback>
                        <p:oleObj name="Równanie" r:id="rId26" imgW="126720" imgH="177480" progId="Equation.3">
                          <p:embed/>
                          <p:pic>
                            <p:nvPicPr>
                              <p:cNvPr id="0" name="Picture 7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596336" y="2276872"/>
                                <a:ext cx="216024" cy="30314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71080" name="Object 8"/>
                  <p:cNvGraphicFramePr>
                    <a:graphicFrameLocks noChangeAspect="1"/>
                  </p:cNvGraphicFramePr>
                  <p:nvPr/>
                </p:nvGraphicFramePr>
                <p:xfrm>
                  <a:off x="7020272" y="1412776"/>
                  <a:ext cx="500952" cy="31692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902104" name="Równanie" r:id="rId28" imgW="342720" imgH="215640" progId="Equation.3">
                          <p:embed/>
                        </p:oleObj>
                      </mc:Choice>
                      <mc:Fallback>
                        <p:oleObj name="Równanie" r:id="rId28" imgW="342720" imgH="215640" progId="Equation.3">
                          <p:embed/>
                          <p:pic>
                            <p:nvPicPr>
                              <p:cNvPr id="0" name="Picture 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20272" y="1412776"/>
                                <a:ext cx="500952" cy="31692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</p:grp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7306320"/>
                </p:ext>
              </p:extLst>
            </p:nvPr>
          </p:nvGraphicFramePr>
          <p:xfrm>
            <a:off x="8830181" y="2300636"/>
            <a:ext cx="306743" cy="2556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2105" name="Równanie" r:id="rId30" imgW="152280" imgH="126720" progId="Equation.3">
                    <p:embed/>
                  </p:oleObj>
                </mc:Choice>
                <mc:Fallback>
                  <p:oleObj name="Równanie" r:id="rId30" imgW="152280" imgH="1267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8830181" y="2300636"/>
                          <a:ext cx="306743" cy="2556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" name="Prostokąt 50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Energia sygnału</a:t>
            </a:r>
            <a:endParaRPr lang="pl-PL" sz="3200" dirty="0">
              <a:latin typeface="+mn-lt"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Energia w wybranym paśmie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30344"/>
              </p:ext>
            </p:extLst>
          </p:nvPr>
        </p:nvGraphicFramePr>
        <p:xfrm>
          <a:off x="2564551" y="1556792"/>
          <a:ext cx="3428640" cy="2412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82" name="Equation" r:id="rId3" imgW="1714320" imgH="1206360" progId="Equation.3">
                  <p:embed/>
                </p:oleObj>
              </mc:Choice>
              <mc:Fallback>
                <p:oleObj name="Equation" r:id="rId3" imgW="1714320" imgH="1206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4551" y="1556792"/>
                        <a:ext cx="3428640" cy="24127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213745" y="4460320"/>
            <a:ext cx="714811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Energia ułamkowa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E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f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el-GR" sz="2200" b="1" i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)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 informuje, jaka część całkowitej</a:t>
            </a:r>
            <a:r>
              <a:rPr lang="pl-PL" sz="2000" b="1" dirty="0">
                <a:solidFill>
                  <a:srgbClr val="003399"/>
                </a:solidFill>
                <a:latin typeface="+mn-lt"/>
              </a:rPr>
              <a:t/>
            </a:r>
            <a:br>
              <a:rPr lang="pl-PL" sz="2000" b="1" dirty="0">
                <a:solidFill>
                  <a:srgbClr val="003399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energii sygnału jest zawarta w paśmie </a:t>
            </a:r>
            <a:r>
              <a:rPr lang="pl-PL" b="1" dirty="0" smtClean="0">
                <a:solidFill>
                  <a:srgbClr val="003399"/>
                </a:solidFill>
                <a:latin typeface="+mj-lt"/>
              </a:rPr>
              <a:t>[0, </a:t>
            </a:r>
            <a:r>
              <a:rPr lang="el-GR" b="1" i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3399"/>
                </a:solidFill>
                <a:latin typeface="+mj-lt"/>
                <a:cs typeface="Times New Roman" panose="02020603050405020304" pitchFamily="18" charset="0"/>
              </a:rPr>
              <a:t>].</a:t>
            </a:r>
          </a:p>
          <a:p>
            <a:r>
              <a:rPr lang="pl-PL" sz="2000" b="1" dirty="0" smtClean="0">
                <a:solidFill>
                  <a:srgbClr val="003399"/>
                </a:solidFill>
                <a:latin typeface="+mn-lt"/>
                <a:cs typeface="Times New Roman" panose="02020603050405020304" pitchFamily="18" charset="0"/>
              </a:rPr>
              <a:t>Energia ułamkowa pozwala oszacować szerokość pasma</a:t>
            </a:r>
            <a:br>
              <a:rPr lang="pl-PL" sz="2000" b="1" dirty="0" smtClean="0">
                <a:solidFill>
                  <a:srgbClr val="003399"/>
                </a:solidFill>
                <a:latin typeface="+mn-lt"/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rgbClr val="003399"/>
                </a:solidFill>
                <a:latin typeface="+mn-lt"/>
                <a:cs typeface="Times New Roman" panose="02020603050405020304" pitchFamily="18" charset="0"/>
              </a:rPr>
              <a:t>sygnału zawierającego 90% czy 99% całkowitej energii.</a:t>
            </a:r>
            <a:endParaRPr lang="pl-PL" sz="20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Energia sygnału</a:t>
            </a:r>
            <a:endParaRPr lang="pl-PL" sz="3200" dirty="0">
              <a:latin typeface="+mn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Energia ułamkowa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83867" y="5280246"/>
            <a:ext cx="8735888" cy="136960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Szerokość pasma 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pl-PL" sz="2100" b="1" baseline="-25000" dirty="0" smtClean="0">
                <a:latin typeface="+mj-lt"/>
                <a:cs typeface="Times New Roman" panose="02020603050405020304" pitchFamily="18" charset="0"/>
              </a:rPr>
              <a:t>90%</a:t>
            </a: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 sygnału cyfrowego wynosi 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1/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T</a:t>
            </a:r>
            <a:r>
              <a:rPr lang="pl-PL" sz="20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i jes</a:t>
            </a:r>
            <a:r>
              <a:rPr lang="pl-PL" sz="2000" b="1" dirty="0">
                <a:latin typeface="+mn-lt"/>
                <a:cs typeface="Times New Roman" panose="02020603050405020304" pitchFamily="18" charset="0"/>
              </a:rPr>
              <a:t>t</a:t>
            </a: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 równa szybkości transmisji 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R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 = 1/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T 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[</a:t>
            </a:r>
            <a:r>
              <a:rPr lang="pl-PL" sz="2100" b="1" dirty="0" err="1" smtClean="0">
                <a:latin typeface="+mj-lt"/>
                <a:cs typeface="Times New Roman" panose="02020603050405020304" pitchFamily="18" charset="0"/>
              </a:rPr>
              <a:t>bps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]. </a:t>
            </a:r>
            <a:r>
              <a:rPr lang="pl-PL" sz="2000" b="1" dirty="0" err="1" smtClean="0">
                <a:latin typeface="+mn-lt"/>
                <a:cs typeface="Times New Roman" panose="02020603050405020304" pitchFamily="18" charset="0"/>
              </a:rPr>
              <a:t>Nyquist</a:t>
            </a: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 wykazał, że przy spełnieniu warunku IMS = 0 szerokość pasma maleje dwukrotnie, co oznacza,</a:t>
            </a:r>
          </a:p>
          <a:p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że transmisja 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R 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[</a:t>
            </a:r>
            <a:r>
              <a:rPr lang="pl-PL" sz="2100" b="1" dirty="0" err="1" smtClean="0">
                <a:latin typeface="+mj-lt"/>
                <a:cs typeface="Times New Roman" panose="02020603050405020304" pitchFamily="18" charset="0"/>
              </a:rPr>
              <a:t>bps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] </a:t>
            </a:r>
            <a:r>
              <a:rPr lang="pl-PL" sz="2000" b="1" dirty="0" smtClean="0">
                <a:latin typeface="+mn-lt"/>
                <a:cs typeface="Times New Roman" panose="02020603050405020304" pitchFamily="18" charset="0"/>
              </a:rPr>
              <a:t>wymaga pasma </a:t>
            </a:r>
            <a:r>
              <a:rPr lang="pl-PL" sz="2100" b="1" i="1" dirty="0" smtClean="0">
                <a:latin typeface="+mj-lt"/>
                <a:cs typeface="Times New Roman" panose="02020603050405020304" pitchFamily="18" charset="0"/>
              </a:rPr>
              <a:t>R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/2 [</a:t>
            </a:r>
            <a:r>
              <a:rPr lang="pl-PL" sz="2100" b="1" dirty="0" err="1" smtClean="0">
                <a:latin typeface="+mj-lt"/>
                <a:cs typeface="Times New Roman" panose="02020603050405020304" pitchFamily="18" charset="0"/>
              </a:rPr>
              <a:t>Hz</a:t>
            </a:r>
            <a:r>
              <a:rPr lang="pl-PL" sz="2100" b="1" dirty="0" smtClean="0">
                <a:latin typeface="+mj-lt"/>
                <a:cs typeface="Times New Roman" panose="02020603050405020304" pitchFamily="18" charset="0"/>
              </a:rPr>
              <a:t>].</a:t>
            </a:r>
            <a:endParaRPr lang="pl-PL" sz="2100" dirty="0">
              <a:latin typeface="+mj-lt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005336" y="1319553"/>
            <a:ext cx="6526213" cy="4014788"/>
            <a:chOff x="712" y="1599"/>
            <a:chExt cx="4111" cy="2529"/>
          </a:xfrm>
        </p:grpSpPr>
        <p:pic>
          <p:nvPicPr>
            <p:cNvPr id="36872" name="Picture 14" descr="C:\Moje dokumenty\Katedra\Dydaktyka\Teoria sygnałów\Właściwości przekształcenia Fouriera\widmo_energi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" y="1608"/>
              <a:ext cx="3360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Text Box 19"/>
            <p:cNvSpPr txBox="1">
              <a:spLocks noChangeArrowheads="1"/>
            </p:cNvSpPr>
            <p:nvPr/>
          </p:nvSpPr>
          <p:spPr bwMode="auto">
            <a:xfrm>
              <a:off x="2595" y="3474"/>
              <a:ext cx="1085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cs typeface="Times New Roman" panose="02020603050405020304" pitchFamily="18" charset="0"/>
                </a:rPr>
                <a:t>częstotliwość </a:t>
              </a:r>
              <a:r>
                <a:rPr lang="pl-PL" sz="1800" i="1" dirty="0">
                  <a:cs typeface="Times New Roman" panose="02020603050405020304" pitchFamily="18" charset="0"/>
                </a:rPr>
                <a:t>f</a:t>
              </a:r>
              <a:endParaRPr lang="pl-PL" sz="1800" dirty="0">
                <a:cs typeface="Times New Roman" panose="02020603050405020304" pitchFamily="18" charset="0"/>
              </a:endParaRPr>
            </a:p>
          </p:txBody>
        </p:sp>
        <p:sp>
          <p:nvSpPr>
            <p:cNvPr id="36874" name="Text Box 20"/>
            <p:cNvSpPr txBox="1">
              <a:spLocks noChangeArrowheads="1"/>
            </p:cNvSpPr>
            <p:nvPr/>
          </p:nvSpPr>
          <p:spPr bwMode="auto">
            <a:xfrm>
              <a:off x="1439" y="1599"/>
              <a:ext cx="3384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cs typeface="Times New Roman" panose="02020603050405020304" pitchFamily="18" charset="0"/>
                </a:rPr>
                <a:t>Impuls prostokątny – energia ułamkowa</a:t>
              </a:r>
              <a:endParaRPr lang="pl-PL" sz="1800" dirty="0">
                <a:cs typeface="Times New Roman" panose="02020603050405020304" pitchFamily="18" charset="0"/>
              </a:endParaRPr>
            </a:p>
          </p:txBody>
        </p:sp>
        <p:sp>
          <p:nvSpPr>
            <p:cNvPr id="36875" name="Text Box 23"/>
            <p:cNvSpPr txBox="1">
              <a:spLocks noChangeArrowheads="1"/>
            </p:cNvSpPr>
            <p:nvPr/>
          </p:nvSpPr>
          <p:spPr bwMode="auto">
            <a:xfrm>
              <a:off x="1728" y="2832"/>
              <a:ext cx="1662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dirty="0" err="1" smtClean="0">
                  <a:cs typeface="Times New Roman" panose="02020603050405020304" pitchFamily="18" charset="0"/>
                </a:rPr>
                <a:t>Cha-ka</a:t>
              </a:r>
              <a:r>
                <a:rPr lang="pl-PL" sz="1800" dirty="0" smtClean="0">
                  <a:cs typeface="Times New Roman" panose="02020603050405020304" pitchFamily="18" charset="0"/>
                </a:rPr>
                <a:t> a-cz</a:t>
              </a:r>
              <a:endParaRPr lang="pl-PL" sz="1800" dirty="0">
                <a:cs typeface="Times New Roman" panose="02020603050405020304" pitchFamily="18" charset="0"/>
              </a:endParaRPr>
            </a:p>
            <a:p>
              <a:endParaRPr lang="pl-PL" sz="1800" dirty="0">
                <a:cs typeface="Times New Roman" panose="02020603050405020304" pitchFamily="18" charset="0"/>
              </a:endParaRPr>
            </a:p>
            <a:p>
              <a:r>
                <a:rPr lang="pl-PL" sz="1800" dirty="0" smtClean="0">
                  <a:cs typeface="Times New Roman" panose="02020603050405020304" pitchFamily="18" charset="0"/>
                </a:rPr>
                <a:t>Energia ułamkowa</a:t>
              </a:r>
              <a:endParaRPr lang="pl-PL" sz="1800" dirty="0">
                <a:cs typeface="Times New Roman" panose="02020603050405020304" pitchFamily="18" charset="0"/>
              </a:endParaRPr>
            </a:p>
          </p:txBody>
        </p:sp>
        <p:sp>
          <p:nvSpPr>
            <p:cNvPr id="36876" name="Line 25"/>
            <p:cNvSpPr>
              <a:spLocks noChangeShapeType="1"/>
            </p:cNvSpPr>
            <p:nvPr/>
          </p:nvSpPr>
          <p:spPr bwMode="auto">
            <a:xfrm>
              <a:off x="2946" y="2973"/>
              <a:ext cx="30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26"/>
            <p:cNvSpPr>
              <a:spLocks noChangeShapeType="1"/>
            </p:cNvSpPr>
            <p:nvPr/>
          </p:nvSpPr>
          <p:spPr bwMode="auto">
            <a:xfrm>
              <a:off x="2951" y="3299"/>
              <a:ext cx="306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686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069458"/>
              </p:ext>
            </p:extLst>
          </p:nvPr>
        </p:nvGraphicFramePr>
        <p:xfrm>
          <a:off x="5168856" y="1726393"/>
          <a:ext cx="355536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86" name="Equation" r:id="rId4" imgW="1777680" imgH="393480" progId="Equation.3">
                  <p:embed/>
                </p:oleObj>
              </mc:Choice>
              <mc:Fallback>
                <p:oleObj name="Equation" r:id="rId4" imgW="177768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856" y="1726393"/>
                        <a:ext cx="3555360" cy="7869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811596"/>
              </p:ext>
            </p:extLst>
          </p:nvPr>
        </p:nvGraphicFramePr>
        <p:xfrm>
          <a:off x="5256661" y="3206104"/>
          <a:ext cx="353016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87" name="Equation" r:id="rId6" imgW="1765080" imgH="482400" progId="Equation.3">
                  <p:embed/>
                </p:oleObj>
              </mc:Choice>
              <mc:Fallback>
                <p:oleObj name="Equation" r:id="rId6" imgW="176508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6661" y="3206104"/>
                        <a:ext cx="3530160" cy="964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69143" y="2449188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6</a:t>
            </a:fld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179512" y="188640"/>
            <a:ext cx="334473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Energia sygnału</a:t>
            </a:r>
            <a:endParaRPr lang="pl-PL" sz="3200" dirty="0">
              <a:latin typeface="+mn-lt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103296" y="773415"/>
            <a:ext cx="7781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Energia ułamkowa – impuls prostokątny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6869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582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012061"/>
              </p:ext>
            </p:extLst>
          </p:nvPr>
        </p:nvGraphicFramePr>
        <p:xfrm>
          <a:off x="1835696" y="1440954"/>
          <a:ext cx="1828800" cy="55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8333" name="Równanie" r:id="rId4" imgW="914400" imgH="279360" progId="Equation.3">
                  <p:embed/>
                </p:oleObj>
              </mc:Choice>
              <mc:Fallback>
                <p:oleObj name="Równanie" r:id="rId4" imgW="914400" imgH="279360" progId="Equation.3">
                  <p:embed/>
                  <p:pic>
                    <p:nvPicPr>
                      <p:cNvPr id="0" name="Object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440954"/>
                        <a:ext cx="1828800" cy="558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133307"/>
              </p:ext>
            </p:extLst>
          </p:nvPr>
        </p:nvGraphicFramePr>
        <p:xfrm>
          <a:off x="207918" y="2081257"/>
          <a:ext cx="6844950" cy="224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8334" name="Equation" r:id="rId6" imgW="3911400" imgH="1282680" progId="Equation.3">
                  <p:embed/>
                </p:oleObj>
              </mc:Choice>
              <mc:Fallback>
                <p:oleObj name="Equation" r:id="rId6" imgW="3911400" imgH="1282680" progId="Equation.3">
                  <p:embed/>
                  <p:pic>
                    <p:nvPicPr>
                      <p:cNvPr id="0" name="Object 3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18" y="2081257"/>
                        <a:ext cx="6844950" cy="2244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103667"/>
              </p:ext>
            </p:extLst>
          </p:nvPr>
        </p:nvGraphicFramePr>
        <p:xfrm>
          <a:off x="4897425" y="1440954"/>
          <a:ext cx="2108160" cy="55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8335" name="Równanie" r:id="rId8" imgW="1054080" imgH="279360" progId="Equation.3">
                  <p:embed/>
                </p:oleObj>
              </mc:Choice>
              <mc:Fallback>
                <p:oleObj name="Równanie" r:id="rId8" imgW="105408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97425" y="1440954"/>
                        <a:ext cx="2108160" cy="558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36507" y="4618356"/>
            <a:ext cx="8856984" cy="2239644"/>
            <a:chOff x="179512" y="4610551"/>
            <a:chExt cx="8856984" cy="2239644"/>
          </a:xfrm>
        </p:grpSpPr>
        <p:graphicFrame>
          <p:nvGraphicFramePr>
            <p:cNvPr id="7172" name="Object 30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9308383"/>
                </p:ext>
              </p:extLst>
            </p:nvPr>
          </p:nvGraphicFramePr>
          <p:xfrm>
            <a:off x="207918" y="4610551"/>
            <a:ext cx="4444650" cy="977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8336" name="Równanie" r:id="rId10" imgW="2539800" imgH="558720" progId="Equation.3">
                    <p:embed/>
                  </p:oleObj>
                </mc:Choice>
                <mc:Fallback>
                  <p:oleObj name="Równanie" r:id="rId10" imgW="2539800" imgH="558720" progId="Equation.3">
                    <p:embed/>
                    <p:pic>
                      <p:nvPicPr>
                        <p:cNvPr id="0" name="Object 30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918" y="4610551"/>
                          <a:ext cx="4444650" cy="97776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79512" y="5588311"/>
              <a:ext cx="8856984" cy="126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Widmo gęstości energii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j-lt"/>
                </a:rPr>
                <a:t>S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el-GR" sz="2000" b="1" i="1" dirty="0" smtClean="0">
                  <a:solidFill>
                    <a:srgbClr val="003399"/>
                  </a:solidFill>
                  <a:latin typeface="+mj-lt"/>
                </a:rPr>
                <a:t>ω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)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 jest transformatą Fouriera funkcji autokorelacji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j-lt"/>
                </a:rPr>
                <a:t>R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el-GR" sz="2000" b="1" i="1" dirty="0" smtClean="0">
                  <a:solidFill>
                    <a:srgbClr val="003399"/>
                  </a:solidFill>
                  <a:latin typeface="+mj-lt"/>
                </a:rPr>
                <a:t>τ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)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 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– to alternatywny sposób wyznaczania widma gęstości energii.</a:t>
              </a:r>
            </a:p>
            <a:p>
              <a:r>
                <a:rPr lang="pl-PL" sz="1800" b="1" dirty="0">
                  <a:latin typeface="+mn-lt"/>
                </a:rPr>
                <a:t>Widmową gęstość energii możemy </a:t>
              </a:r>
              <a:r>
                <a:rPr lang="pl-PL" sz="1800" b="1" dirty="0" smtClean="0">
                  <a:latin typeface="+mn-lt"/>
                </a:rPr>
                <a:t>wyznaczyć wprost </a:t>
              </a:r>
              <a:r>
                <a:rPr lang="pl-PL" sz="1800" b="1" dirty="0">
                  <a:latin typeface="+mn-lt"/>
                </a:rPr>
                <a:t> </a:t>
              </a:r>
              <a:r>
                <a:rPr lang="pl-PL" sz="1800" b="1" dirty="0" smtClean="0">
                  <a:latin typeface="+mn-lt"/>
                </a:rPr>
                <a:t>z </a:t>
              </a:r>
              <a:r>
                <a:rPr lang="pl-PL" sz="1800" b="1" dirty="0">
                  <a:latin typeface="+mn-lt"/>
                </a:rPr>
                <a:t>transformaty Fouriera (cha-ki a-</a:t>
              </a:r>
              <a:r>
                <a:rPr lang="pl-PL" sz="1800" b="1" dirty="0" err="1">
                  <a:latin typeface="+mn-lt"/>
                </a:rPr>
                <a:t>cz</a:t>
              </a:r>
              <a:r>
                <a:rPr lang="pl-PL" sz="1800" b="1" dirty="0">
                  <a:latin typeface="+mn-lt"/>
                </a:rPr>
                <a:t>) </a:t>
              </a:r>
              <a:r>
                <a:rPr lang="pl-PL" sz="1800" b="1" dirty="0" smtClean="0">
                  <a:latin typeface="+mn-lt"/>
                </a:rPr>
                <a:t>sygnału.</a:t>
              </a:r>
              <a:endParaRPr lang="pl-PL" sz="1800" b="1" dirty="0">
                <a:latin typeface="+mn-lt"/>
              </a:endParaRPr>
            </a:p>
          </p:txBody>
        </p:sp>
      </p:grpSp>
      <p:sp>
        <p:nvSpPr>
          <p:cNvPr id="11" name="Prostokąt 10"/>
          <p:cNvSpPr/>
          <p:nvPr/>
        </p:nvSpPr>
        <p:spPr>
          <a:xfrm>
            <a:off x="179512" y="188640"/>
            <a:ext cx="48245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03296" y="773415"/>
            <a:ext cx="713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Definicja - sygnał energetyczny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179512" y="188640"/>
            <a:ext cx="48245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03296" y="773415"/>
            <a:ext cx="713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Widmo gęstości energii - przykład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23528" y="1881410"/>
            <a:ext cx="74590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000" b="1" kern="0" dirty="0" smtClean="0">
                <a:latin typeface="+mn-lt"/>
              </a:rPr>
              <a:t>Wyznacz funkcję autokorelacji, widmo gęstości energii oraz</a:t>
            </a:r>
            <a:br>
              <a:rPr kumimoji="1" lang="pl-PL" sz="2000" b="1" kern="0" dirty="0" smtClean="0">
                <a:latin typeface="+mn-lt"/>
              </a:rPr>
            </a:br>
            <a:r>
              <a:rPr kumimoji="1" lang="pl-PL" sz="2000" b="1" kern="0" dirty="0" smtClean="0">
                <a:latin typeface="+mn-lt"/>
              </a:rPr>
              <a:t>energię ułamkową dla sygnałów</a:t>
            </a:r>
            <a:endParaRPr lang="pl-PL" sz="2000" dirty="0">
              <a:latin typeface="+mn-lt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285124"/>
              </p:ext>
            </p:extLst>
          </p:nvPr>
        </p:nvGraphicFramePr>
        <p:xfrm>
          <a:off x="2579688" y="2759075"/>
          <a:ext cx="3175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10" name="Equation" r:id="rId4" imgW="1587240" imgH="482400" progId="Equation.3">
                  <p:embed/>
                </p:oleObj>
              </mc:Choice>
              <mc:Fallback>
                <p:oleObj name="Equation" r:id="rId4" imgW="158724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79688" y="2759075"/>
                        <a:ext cx="3175000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2843898"/>
            <a:ext cx="792088" cy="792088"/>
          </a:xfrm>
          <a:prstGeom prst="rect">
            <a:avLst/>
          </a:prstGeom>
          <a:noFill/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36FAF4DB-9BC5-496F-98B8-75C0EF106941}" type="slidenum">
              <a:rPr lang="pl-PL" smtClean="0"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727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683568" y="3871114"/>
            <a:ext cx="7808548" cy="2699882"/>
            <a:chOff x="883753" y="3397706"/>
            <a:chExt cx="7808548" cy="2699882"/>
          </a:xfrm>
        </p:grpSpPr>
        <p:sp>
          <p:nvSpPr>
            <p:cNvPr id="5" name="pole tekstowe 4"/>
            <p:cNvSpPr txBox="1"/>
            <p:nvPr/>
          </p:nvSpPr>
          <p:spPr>
            <a:xfrm>
              <a:off x="883753" y="3397706"/>
              <a:ext cx="78085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Funkcja autokorelacji pewnego sygnału jest dana zależnością</a:t>
              </a:r>
              <a:r>
                <a:rPr lang="pl-PL" b="1" dirty="0" smtClean="0"/>
                <a:t>:</a:t>
              </a:r>
              <a:endParaRPr lang="pl-PL" b="1" dirty="0"/>
            </a:p>
          </p:txBody>
        </p:sp>
        <p:graphicFrame>
          <p:nvGraphicFramePr>
            <p:cNvPr id="6" name="Object 10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2674897"/>
                </p:ext>
              </p:extLst>
            </p:nvPr>
          </p:nvGraphicFramePr>
          <p:xfrm>
            <a:off x="982459" y="4055781"/>
            <a:ext cx="3327120" cy="50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202" name="Equation" r:id="rId3" imgW="1663560" imgH="253800" progId="Equation.3">
                    <p:embed/>
                  </p:oleObj>
                </mc:Choice>
                <mc:Fallback>
                  <p:oleObj name="Equation" r:id="rId3" imgW="16635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2459" y="4055781"/>
                          <a:ext cx="3327120" cy="5076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914400" y="4634833"/>
              <a:ext cx="684373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Wyznacz widmową gęstość mocy oraz moc ułamkową.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Wyznacz pasmo sygnału zawierające 50%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całkowitej mocy sygnału.</a:t>
              </a:r>
              <a:endParaRPr lang="pl-PL" sz="2000" b="1" dirty="0">
                <a:latin typeface="+mn-lt"/>
              </a:endParaRPr>
            </a:p>
          </p:txBody>
        </p:sp>
        <p:pic>
          <p:nvPicPr>
            <p:cNvPr id="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40352" y="5233492"/>
              <a:ext cx="864096" cy="864096"/>
            </a:xfrm>
            <a:prstGeom prst="rect">
              <a:avLst/>
            </a:prstGeom>
            <a:noFill/>
          </p:spPr>
        </p:pic>
      </p:grpSp>
      <p:grpSp>
        <p:nvGrpSpPr>
          <p:cNvPr id="11" name="Grupa 10"/>
          <p:cNvGrpSpPr/>
          <p:nvPr/>
        </p:nvGrpSpPr>
        <p:grpSpPr>
          <a:xfrm>
            <a:off x="683568" y="1524710"/>
            <a:ext cx="7130670" cy="2042534"/>
            <a:chOff x="1016910" y="759337"/>
            <a:chExt cx="7130670" cy="2042534"/>
          </a:xfrm>
        </p:grpSpPr>
        <p:sp>
          <p:nvSpPr>
            <p:cNvPr id="3" name="pole tekstowe 2"/>
            <p:cNvSpPr txBox="1"/>
            <p:nvPr/>
          </p:nvSpPr>
          <p:spPr>
            <a:xfrm>
              <a:off x="1016910" y="759337"/>
              <a:ext cx="713067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Sygnał </a:t>
              </a:r>
              <a:r>
                <a:rPr lang="pl-PL" sz="2200" b="1" i="1" dirty="0" smtClean="0">
                  <a:latin typeface="+mj-lt"/>
                </a:rPr>
                <a:t>x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200" b="1" dirty="0">
                  <a:latin typeface="+mj-lt"/>
                </a:rPr>
                <a:t>) </a:t>
              </a:r>
              <a:r>
                <a:rPr lang="pl-PL" sz="2000" b="1" dirty="0" smtClean="0">
                  <a:latin typeface="+mn-lt"/>
                </a:rPr>
                <a:t>jest podawany na wejście IFDP z pasmem </a:t>
              </a:r>
              <a:r>
                <a:rPr lang="el-GR" sz="2200" b="1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200" b="1" baseline="-25000" dirty="0" smtClean="0">
                  <a:latin typeface="+mj-lt"/>
                  <a:ea typeface="Cambria Math" panose="02040503050406030204" pitchFamily="18" charset="0"/>
                </a:rPr>
                <a:t>b</a:t>
              </a:r>
              <a:r>
                <a:rPr lang="pl-PL" sz="2000" b="1" dirty="0" smtClean="0">
                  <a:latin typeface="+mn-lt"/>
                  <a:ea typeface="Cambria Math" panose="02040503050406030204" pitchFamily="18" charset="0"/>
                </a:rPr>
                <a:t>.</a:t>
              </a:r>
              <a:br>
                <a:rPr lang="pl-PL" sz="2000" b="1" dirty="0" smtClean="0">
                  <a:latin typeface="+mn-lt"/>
                  <a:ea typeface="Cambria Math" panose="02040503050406030204" pitchFamily="18" charset="0"/>
                </a:rPr>
              </a:br>
              <a:r>
                <a:rPr lang="pl-PL" sz="2000" b="1" dirty="0" smtClean="0">
                  <a:latin typeface="+mn-lt"/>
                </a:rPr>
                <a:t>Wyznacz szerokość pasma </a:t>
              </a:r>
              <a:r>
                <a:rPr lang="el-GR" sz="2200" b="1" i="1" dirty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200" b="1" baseline="-25000" dirty="0" smtClean="0">
                  <a:latin typeface="+mj-lt"/>
                  <a:ea typeface="Cambria Math" panose="02040503050406030204" pitchFamily="18" charset="0"/>
                </a:rPr>
                <a:t>b</a:t>
              </a:r>
              <a:r>
                <a:rPr lang="pl-PL" sz="2000" b="1" baseline="30000" dirty="0" smtClean="0">
                  <a:latin typeface="+mn-lt"/>
                  <a:ea typeface="Cambria Math" panose="02040503050406030204" pitchFamily="18" charset="0"/>
                </a:rPr>
                <a:t>,</a:t>
              </a:r>
              <a:r>
                <a:rPr lang="pl-PL" sz="2000" b="1" dirty="0" smtClean="0">
                  <a:latin typeface="+mn-lt"/>
                  <a:ea typeface="Cambria Math" panose="02040503050406030204" pitchFamily="18" charset="0"/>
                </a:rPr>
                <a:t> dla której energia sygnału</a:t>
              </a:r>
              <a:br>
                <a:rPr lang="pl-PL" sz="2000" b="1" dirty="0" smtClean="0">
                  <a:latin typeface="+mn-lt"/>
                  <a:ea typeface="Cambria Math" panose="02040503050406030204" pitchFamily="18" charset="0"/>
                </a:rPr>
              </a:br>
              <a:r>
                <a:rPr lang="pl-PL" sz="2000" b="1" dirty="0" smtClean="0">
                  <a:latin typeface="+mn-lt"/>
                  <a:ea typeface="Cambria Math" panose="02040503050406030204" pitchFamily="18" charset="0"/>
                </a:rPr>
                <a:t>wyjściowego jest równa ½ energii sygnału wejściowego.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4" name="Object 10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0427794"/>
                </p:ext>
              </p:extLst>
            </p:nvPr>
          </p:nvGraphicFramePr>
          <p:xfrm>
            <a:off x="1115616" y="2130528"/>
            <a:ext cx="218376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203" name="Równanie" r:id="rId6" imgW="1091880" imgH="228600" progId="Equation.3">
                    <p:embed/>
                  </p:oleObj>
                </mc:Choice>
                <mc:Fallback>
                  <p:oleObj name="Równanie" r:id="rId6" imgW="1091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2130528"/>
                          <a:ext cx="2183760" cy="457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4048" y="1937775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13" name="Prostokąt 12"/>
          <p:cNvSpPr/>
          <p:nvPr/>
        </p:nvSpPr>
        <p:spPr>
          <a:xfrm>
            <a:off x="179512" y="188640"/>
            <a:ext cx="482453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Funkcja autokorelacji</a:t>
            </a:r>
            <a:endParaRPr lang="pl-PL" sz="3200" dirty="0"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03296" y="773415"/>
            <a:ext cx="713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Widmo gęstości energii - przykłady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258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11252</TotalTime>
  <Words>1411</Words>
  <Application>Microsoft Office PowerPoint</Application>
  <PresentationFormat>Pokaz na ekranie (4:3)</PresentationFormat>
  <Paragraphs>295</Paragraphs>
  <Slides>32</Slides>
  <Notes>20</Notes>
  <HiddenSlides>1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32</vt:i4>
      </vt:variant>
    </vt:vector>
  </HeadingPairs>
  <TitlesOfParts>
    <vt:vector size="45" baseType="lpstr">
      <vt:lpstr>Arial</vt:lpstr>
      <vt:lpstr>Cambria Math</vt:lpstr>
      <vt:lpstr>Helvetica</vt:lpstr>
      <vt:lpstr>Helvetica CE</vt:lpstr>
      <vt:lpstr>Impact</vt:lpstr>
      <vt:lpstr>Monotype Sorts</vt:lpstr>
      <vt:lpstr>Symbol</vt:lpstr>
      <vt:lpstr>Times New Roman</vt:lpstr>
      <vt:lpstr>Verdana</vt:lpstr>
      <vt:lpstr>Teoria sygnałów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1544</cp:revision>
  <cp:lastPrinted>2019-11-07T10:12:28Z</cp:lastPrinted>
  <dcterms:created xsi:type="dcterms:W3CDTF">2001-11-16T13:59:19Z</dcterms:created>
  <dcterms:modified xsi:type="dcterms:W3CDTF">2024-06-30T09:27:08Z</dcterms:modified>
</cp:coreProperties>
</file>