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8" r:id="rId2"/>
    <p:sldId id="307" r:id="rId3"/>
    <p:sldId id="302" r:id="rId4"/>
    <p:sldId id="305" r:id="rId5"/>
    <p:sldId id="306" r:id="rId6"/>
    <p:sldId id="303" r:id="rId7"/>
    <p:sldId id="304" r:id="rId8"/>
    <p:sldId id="263" r:id="rId9"/>
    <p:sldId id="268" r:id="rId10"/>
    <p:sldId id="265" r:id="rId11"/>
    <p:sldId id="266" r:id="rId12"/>
    <p:sldId id="271" r:id="rId13"/>
    <p:sldId id="301" r:id="rId14"/>
    <p:sldId id="269" r:id="rId15"/>
    <p:sldId id="272" r:id="rId16"/>
    <p:sldId id="270" r:id="rId17"/>
    <p:sldId id="273" r:id="rId18"/>
    <p:sldId id="275" r:id="rId19"/>
    <p:sldId id="274" r:id="rId20"/>
    <p:sldId id="276" r:id="rId21"/>
    <p:sldId id="278" r:id="rId22"/>
    <p:sldId id="279" r:id="rId23"/>
    <p:sldId id="280" r:id="rId24"/>
    <p:sldId id="281" r:id="rId25"/>
    <p:sldId id="297" r:id="rId26"/>
    <p:sldId id="298" r:id="rId27"/>
    <p:sldId id="277" r:id="rId28"/>
    <p:sldId id="28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00CC"/>
    <a:srgbClr val="CC9900"/>
    <a:srgbClr val="006600"/>
    <a:srgbClr val="99CCFF"/>
    <a:srgbClr val="3399FF"/>
    <a:srgbClr val="FF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napToObjects="1">
      <p:cViewPr varScale="1">
        <p:scale>
          <a:sx n="70" d="100"/>
          <a:sy n="70" d="100"/>
        </p:scale>
        <p:origin x="16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60.wmf"/><Relationship Id="rId10" Type="http://schemas.openxmlformats.org/officeDocument/2006/relationships/image" Target="../media/image65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12.wmf"/><Relationship Id="rId4" Type="http://schemas.openxmlformats.org/officeDocument/2006/relationships/image" Target="../media/image6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12.wmf"/><Relationship Id="rId4" Type="http://schemas.openxmlformats.org/officeDocument/2006/relationships/image" Target="../media/image7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6.wmf"/><Relationship Id="rId1" Type="http://schemas.openxmlformats.org/officeDocument/2006/relationships/image" Target="../media/image12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3.wmf"/><Relationship Id="rId5" Type="http://schemas.openxmlformats.org/officeDocument/2006/relationships/image" Target="../media/image85.wmf"/><Relationship Id="rId4" Type="http://schemas.openxmlformats.org/officeDocument/2006/relationships/image" Target="../media/image9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image" Target="../media/image102.wmf"/><Relationship Id="rId7" Type="http://schemas.openxmlformats.org/officeDocument/2006/relationships/image" Target="../media/image106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10" Type="http://schemas.openxmlformats.org/officeDocument/2006/relationships/image" Target="../media/image109.wmf"/><Relationship Id="rId4" Type="http://schemas.openxmlformats.org/officeDocument/2006/relationships/image" Target="../media/image103.wmf"/><Relationship Id="rId9" Type="http://schemas.openxmlformats.org/officeDocument/2006/relationships/image" Target="../media/image108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image" Target="../media/image110.wmf"/><Relationship Id="rId7" Type="http://schemas.openxmlformats.org/officeDocument/2006/relationships/image" Target="../media/image109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10" Type="http://schemas.openxmlformats.org/officeDocument/2006/relationships/image" Target="../media/image114.wmf"/><Relationship Id="rId4" Type="http://schemas.openxmlformats.org/officeDocument/2006/relationships/image" Target="../media/image111.wmf"/><Relationship Id="rId9" Type="http://schemas.openxmlformats.org/officeDocument/2006/relationships/image" Target="../media/image11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22.wmf"/><Relationship Id="rId7" Type="http://schemas.openxmlformats.org/officeDocument/2006/relationships/image" Target="../media/image124.wmf"/><Relationship Id="rId2" Type="http://schemas.openxmlformats.org/officeDocument/2006/relationships/image" Target="../media/image121.wmf"/><Relationship Id="rId1" Type="http://schemas.openxmlformats.org/officeDocument/2006/relationships/image" Target="../media/image120.wmf"/><Relationship Id="rId6" Type="http://schemas.openxmlformats.org/officeDocument/2006/relationships/image" Target="../media/image123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3" Type="http://schemas.openxmlformats.org/officeDocument/2006/relationships/image" Target="../media/image127.wmf"/><Relationship Id="rId7" Type="http://schemas.openxmlformats.org/officeDocument/2006/relationships/image" Target="../media/image131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30.wmf"/><Relationship Id="rId11" Type="http://schemas.openxmlformats.org/officeDocument/2006/relationships/image" Target="../media/image135.wmf"/><Relationship Id="rId5" Type="http://schemas.openxmlformats.org/officeDocument/2006/relationships/image" Target="../media/image129.wmf"/><Relationship Id="rId10" Type="http://schemas.openxmlformats.org/officeDocument/2006/relationships/image" Target="../media/image134.wmf"/><Relationship Id="rId4" Type="http://schemas.openxmlformats.org/officeDocument/2006/relationships/image" Target="../media/image128.wmf"/><Relationship Id="rId9" Type="http://schemas.openxmlformats.org/officeDocument/2006/relationships/image" Target="../media/image13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6.wmf"/><Relationship Id="rId7" Type="http://schemas.openxmlformats.org/officeDocument/2006/relationships/image" Target="../media/image38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12.wmf"/><Relationship Id="rId9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A1AECD3-AF80-4759-AE1C-CFB5A38AB7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2073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2BBC6E8-016A-4245-B599-7AAAD2DC14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4591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90967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6C801-B7F5-440A-90DB-F43A246923D6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6838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D35BF-1669-497F-A407-014225A85E52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83042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BD8B6-E458-46BB-A9F2-D1707D09CDFB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50850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65D42-EF1F-41BB-BD8C-1541BAE2B756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4000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F8366-795F-43D4-A22C-A13C8EA51E29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73267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D2FA2-8DB9-45D0-9781-900C3C4BEB1C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68755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493ED-3EEE-4DC2-A278-268F37E8EC53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925999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FF3F6-3968-4D43-BAB5-4B7264E46FD5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97634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C5CC4-DA1D-4E7D-893A-3DACADFBA397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9457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79BEC-1F40-4493-BC07-6B1F1E26F8A8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91106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91872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44BE2-E588-4DCE-9B4B-BC446B05BAB6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41330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43F5A-B45F-4973-B4BB-6DBB3B5F3702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3458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6B4D4-E127-4B29-A0F5-DB9E39A3227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1305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EF7C-8976-45CA-9DA3-CFF723E5F775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28705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41775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C3EFEF-35CD-41F9-B2CC-7313B937F888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5948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FB7DF-9CA2-4FE6-BACE-A5F025FC6245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71909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88070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0EDFB-A77E-4AB2-9A68-D7AA592A05D3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2711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2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4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49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3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3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7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FB26D4-93B3-4806-9412-1F0946956A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34D20-3565-4554-881D-A4DA36FA4E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A216-5E74-4A4B-8DFD-68BAADE6D1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221C-B51D-4ED7-A4D9-F4F1F6BF36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9F05-0A5F-4808-BD64-7FF41E26A3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0F5B-90B1-4B12-BA7F-E8EAFA749C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7EAEB-4AF3-4212-97B7-289E29A1D7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5C6E9-0E42-418B-9650-0CE50F073E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9F42-FA15-47B6-A8A8-C595FCD6C4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10D3-499C-4FDA-8C60-3EF940159A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2AFE-1E2A-4353-9B1F-D1FC075D23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2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8" y="167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1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4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7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2" y="1658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2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4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0" y="1656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9" y="166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6" y="174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5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9" y="1681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8" y="170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72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72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BE25F70-1AC7-4CAF-B6D8-C1D38667A8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4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1.wmf"/><Relationship Id="rId12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2.wmf"/><Relationship Id="rId14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0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48.wmf"/><Relationship Id="rId1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60.wmf"/><Relationship Id="rId18" Type="http://schemas.openxmlformats.org/officeDocument/2006/relationships/oleObject" Target="../embeddings/oleObject66.bin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64.wmf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63.bin"/><Relationship Id="rId17" Type="http://schemas.openxmlformats.org/officeDocument/2006/relationships/image" Target="../media/image62.wmf"/><Relationship Id="rId25" Type="http://schemas.openxmlformats.org/officeDocument/2006/relationships/image" Target="../media/image6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5.bin"/><Relationship Id="rId20" Type="http://schemas.openxmlformats.org/officeDocument/2006/relationships/oleObject" Target="../embeddings/oleObject67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59.wmf"/><Relationship Id="rId24" Type="http://schemas.openxmlformats.org/officeDocument/2006/relationships/oleObject" Target="../embeddings/oleObject69.bin"/><Relationship Id="rId5" Type="http://schemas.openxmlformats.org/officeDocument/2006/relationships/image" Target="../media/image56.wmf"/><Relationship Id="rId15" Type="http://schemas.openxmlformats.org/officeDocument/2006/relationships/image" Target="../media/image61.wmf"/><Relationship Id="rId23" Type="http://schemas.openxmlformats.org/officeDocument/2006/relationships/image" Target="../media/image65.wmf"/><Relationship Id="rId10" Type="http://schemas.openxmlformats.org/officeDocument/2006/relationships/oleObject" Target="../embeddings/oleObject62.bin"/><Relationship Id="rId19" Type="http://schemas.openxmlformats.org/officeDocument/2006/relationships/image" Target="../media/image63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8.wmf"/><Relationship Id="rId14" Type="http://schemas.openxmlformats.org/officeDocument/2006/relationships/oleObject" Target="../embeddings/oleObject64.bin"/><Relationship Id="rId22" Type="http://schemas.openxmlformats.org/officeDocument/2006/relationships/oleObject" Target="../embeddings/oleObject6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69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6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74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3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7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78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83.bin"/><Relationship Id="rId4" Type="http://schemas.openxmlformats.org/officeDocument/2006/relationships/oleObject" Target="../embeddings/oleObject80.bin"/><Relationship Id="rId9" Type="http://schemas.openxmlformats.org/officeDocument/2006/relationships/image" Target="../media/image77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13" Type="http://schemas.openxmlformats.org/officeDocument/2006/relationships/image" Target="../media/image81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76.wmf"/><Relationship Id="rId12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80.wmf"/><Relationship Id="rId5" Type="http://schemas.openxmlformats.org/officeDocument/2006/relationships/image" Target="../media/image12.wmf"/><Relationship Id="rId15" Type="http://schemas.openxmlformats.org/officeDocument/2006/relationships/image" Target="../media/image82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79.wmf"/><Relationship Id="rId14" Type="http://schemas.openxmlformats.org/officeDocument/2006/relationships/oleObject" Target="../embeddings/oleObject8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image" Target="../media/image87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9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86.wmf"/><Relationship Id="rId5" Type="http://schemas.openxmlformats.org/officeDocument/2006/relationships/image" Target="../media/image83.wmf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93.bin"/><Relationship Id="rId4" Type="http://schemas.openxmlformats.org/officeDocument/2006/relationships/oleObject" Target="../embeddings/oleObject90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9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8.bin"/><Relationship Id="rId13" Type="http://schemas.openxmlformats.org/officeDocument/2006/relationships/image" Target="../media/image85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0.wmf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97.bin"/><Relationship Id="rId11" Type="http://schemas.openxmlformats.org/officeDocument/2006/relationships/image" Target="../media/image92.wmf"/><Relationship Id="rId5" Type="http://schemas.openxmlformats.org/officeDocument/2006/relationships/image" Target="../media/image89.wmf"/><Relationship Id="rId15" Type="http://schemas.openxmlformats.org/officeDocument/2006/relationships/image" Target="../media/image93.wmf"/><Relationship Id="rId10" Type="http://schemas.openxmlformats.org/officeDocument/2006/relationships/oleObject" Target="../embeddings/oleObject99.bin"/><Relationship Id="rId4" Type="http://schemas.openxmlformats.org/officeDocument/2006/relationships/oleObject" Target="../embeddings/oleObject96.bin"/><Relationship Id="rId9" Type="http://schemas.openxmlformats.org/officeDocument/2006/relationships/image" Target="../media/image91.wmf"/><Relationship Id="rId14" Type="http://schemas.openxmlformats.org/officeDocument/2006/relationships/oleObject" Target="../embeddings/oleObject10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13" Type="http://schemas.openxmlformats.org/officeDocument/2006/relationships/image" Target="../media/image98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5.wmf"/><Relationship Id="rId12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3.bin"/><Relationship Id="rId11" Type="http://schemas.openxmlformats.org/officeDocument/2006/relationships/image" Target="../media/image97.wmf"/><Relationship Id="rId5" Type="http://schemas.openxmlformats.org/officeDocument/2006/relationships/image" Target="../media/image94.wmf"/><Relationship Id="rId15" Type="http://schemas.openxmlformats.org/officeDocument/2006/relationships/image" Target="../media/image99.wmf"/><Relationship Id="rId10" Type="http://schemas.openxmlformats.org/officeDocument/2006/relationships/oleObject" Target="../embeddings/oleObject105.bin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96.wmf"/><Relationship Id="rId14" Type="http://schemas.openxmlformats.org/officeDocument/2006/relationships/oleObject" Target="../embeddings/oleObject10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image" Target="../media/image104.wmf"/><Relationship Id="rId18" Type="http://schemas.openxmlformats.org/officeDocument/2006/relationships/oleObject" Target="../embeddings/oleObject115.bin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108.wmf"/><Relationship Id="rId7" Type="http://schemas.openxmlformats.org/officeDocument/2006/relationships/image" Target="../media/image101.wmf"/><Relationship Id="rId12" Type="http://schemas.openxmlformats.org/officeDocument/2006/relationships/oleObject" Target="../embeddings/oleObject112.bin"/><Relationship Id="rId17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4.bin"/><Relationship Id="rId20" Type="http://schemas.openxmlformats.org/officeDocument/2006/relationships/oleObject" Target="../embeddings/oleObject116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09.bin"/><Relationship Id="rId11" Type="http://schemas.openxmlformats.org/officeDocument/2006/relationships/image" Target="../media/image103.wmf"/><Relationship Id="rId24" Type="http://schemas.openxmlformats.org/officeDocument/2006/relationships/oleObject" Target="../embeddings/oleObject118.bin"/><Relationship Id="rId5" Type="http://schemas.openxmlformats.org/officeDocument/2006/relationships/image" Target="../media/image100.wmf"/><Relationship Id="rId15" Type="http://schemas.openxmlformats.org/officeDocument/2006/relationships/image" Target="../media/image105.wmf"/><Relationship Id="rId23" Type="http://schemas.openxmlformats.org/officeDocument/2006/relationships/image" Target="../media/image109.wmf"/><Relationship Id="rId10" Type="http://schemas.openxmlformats.org/officeDocument/2006/relationships/oleObject" Target="../embeddings/oleObject111.bin"/><Relationship Id="rId19" Type="http://schemas.openxmlformats.org/officeDocument/2006/relationships/image" Target="../media/image107.wmf"/><Relationship Id="rId4" Type="http://schemas.openxmlformats.org/officeDocument/2006/relationships/oleObject" Target="../embeddings/oleObject108.bin"/><Relationship Id="rId9" Type="http://schemas.openxmlformats.org/officeDocument/2006/relationships/image" Target="../media/image102.wmf"/><Relationship Id="rId14" Type="http://schemas.openxmlformats.org/officeDocument/2006/relationships/oleObject" Target="../embeddings/oleObject113.bin"/><Relationship Id="rId22" Type="http://schemas.openxmlformats.org/officeDocument/2006/relationships/oleObject" Target="../embeddings/oleObject11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26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13.wmf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123.bin"/><Relationship Id="rId17" Type="http://schemas.openxmlformats.org/officeDocument/2006/relationships/image" Target="../media/image10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5.bin"/><Relationship Id="rId20" Type="http://schemas.openxmlformats.org/officeDocument/2006/relationships/oleObject" Target="../embeddings/oleObject127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20.bin"/><Relationship Id="rId11" Type="http://schemas.openxmlformats.org/officeDocument/2006/relationships/image" Target="../media/image111.wmf"/><Relationship Id="rId5" Type="http://schemas.openxmlformats.org/officeDocument/2006/relationships/image" Target="../media/image103.wmf"/><Relationship Id="rId15" Type="http://schemas.openxmlformats.org/officeDocument/2006/relationships/image" Target="../media/image108.wmf"/><Relationship Id="rId23" Type="http://schemas.openxmlformats.org/officeDocument/2006/relationships/image" Target="../media/image114.wmf"/><Relationship Id="rId10" Type="http://schemas.openxmlformats.org/officeDocument/2006/relationships/oleObject" Target="../embeddings/oleObject122.bin"/><Relationship Id="rId19" Type="http://schemas.openxmlformats.org/officeDocument/2006/relationships/image" Target="../media/image112.wmf"/><Relationship Id="rId4" Type="http://schemas.openxmlformats.org/officeDocument/2006/relationships/oleObject" Target="../embeddings/oleObject119.bin"/><Relationship Id="rId9" Type="http://schemas.openxmlformats.org/officeDocument/2006/relationships/image" Target="../media/image110.wmf"/><Relationship Id="rId14" Type="http://schemas.openxmlformats.org/officeDocument/2006/relationships/oleObject" Target="../embeddings/oleObject124.bin"/><Relationship Id="rId22" Type="http://schemas.openxmlformats.org/officeDocument/2006/relationships/oleObject" Target="../embeddings/oleObject12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1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0.bin"/><Relationship Id="rId5" Type="http://schemas.openxmlformats.org/officeDocument/2006/relationships/image" Target="../media/image115.wmf"/><Relationship Id="rId4" Type="http://schemas.openxmlformats.org/officeDocument/2006/relationships/oleObject" Target="../embeddings/oleObject129.bin"/><Relationship Id="rId9" Type="http://schemas.openxmlformats.org/officeDocument/2006/relationships/image" Target="../media/image1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33.bin"/><Relationship Id="rId5" Type="http://schemas.openxmlformats.org/officeDocument/2006/relationships/image" Target="../media/image118.wmf"/><Relationship Id="rId4" Type="http://schemas.openxmlformats.org/officeDocument/2006/relationships/oleObject" Target="../embeddings/oleObject13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oleObject" Target="../embeddings/oleObject139.bin"/><Relationship Id="rId18" Type="http://schemas.openxmlformats.org/officeDocument/2006/relationships/image" Target="../media/image105.wmf"/><Relationship Id="rId3" Type="http://schemas.openxmlformats.org/officeDocument/2006/relationships/oleObject" Target="../embeddings/oleObject134.bin"/><Relationship Id="rId7" Type="http://schemas.openxmlformats.org/officeDocument/2006/relationships/oleObject" Target="../embeddings/oleObject136.bin"/><Relationship Id="rId12" Type="http://schemas.openxmlformats.org/officeDocument/2006/relationships/image" Target="../media/image104.wmf"/><Relationship Id="rId17" Type="http://schemas.openxmlformats.org/officeDocument/2006/relationships/oleObject" Target="../embeddings/oleObject14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4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1.wmf"/><Relationship Id="rId11" Type="http://schemas.openxmlformats.org/officeDocument/2006/relationships/oleObject" Target="../embeddings/oleObject138.bin"/><Relationship Id="rId5" Type="http://schemas.openxmlformats.org/officeDocument/2006/relationships/oleObject" Target="../embeddings/oleObject135.bin"/><Relationship Id="rId15" Type="http://schemas.openxmlformats.org/officeDocument/2006/relationships/oleObject" Target="../embeddings/oleObject140.bin"/><Relationship Id="rId10" Type="http://schemas.openxmlformats.org/officeDocument/2006/relationships/image" Target="../media/image103.wmf"/><Relationship Id="rId4" Type="http://schemas.openxmlformats.org/officeDocument/2006/relationships/image" Target="../media/image120.wmf"/><Relationship Id="rId9" Type="http://schemas.openxmlformats.org/officeDocument/2006/relationships/oleObject" Target="../embeddings/oleObject137.bin"/><Relationship Id="rId14" Type="http://schemas.openxmlformats.org/officeDocument/2006/relationships/image" Target="../media/image123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13" Type="http://schemas.openxmlformats.org/officeDocument/2006/relationships/oleObject" Target="../embeddings/oleObject147.bin"/><Relationship Id="rId18" Type="http://schemas.openxmlformats.org/officeDocument/2006/relationships/oleObject" Target="../embeddings/oleObject150.bin"/><Relationship Id="rId3" Type="http://schemas.openxmlformats.org/officeDocument/2006/relationships/oleObject" Target="../embeddings/oleObject142.bin"/><Relationship Id="rId21" Type="http://schemas.openxmlformats.org/officeDocument/2006/relationships/image" Target="../media/image133.wmf"/><Relationship Id="rId7" Type="http://schemas.openxmlformats.org/officeDocument/2006/relationships/oleObject" Target="../embeddings/oleObject144.bin"/><Relationship Id="rId12" Type="http://schemas.openxmlformats.org/officeDocument/2006/relationships/image" Target="../media/image129.wmf"/><Relationship Id="rId17" Type="http://schemas.openxmlformats.org/officeDocument/2006/relationships/image" Target="../media/image131.wmf"/><Relationship Id="rId25" Type="http://schemas.openxmlformats.org/officeDocument/2006/relationships/image" Target="../media/image13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9.bin"/><Relationship Id="rId20" Type="http://schemas.openxmlformats.org/officeDocument/2006/relationships/oleObject" Target="../embeddings/oleObject151.bin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6.wmf"/><Relationship Id="rId11" Type="http://schemas.openxmlformats.org/officeDocument/2006/relationships/oleObject" Target="../embeddings/oleObject146.bin"/><Relationship Id="rId24" Type="http://schemas.openxmlformats.org/officeDocument/2006/relationships/oleObject" Target="../embeddings/oleObject153.bin"/><Relationship Id="rId5" Type="http://schemas.openxmlformats.org/officeDocument/2006/relationships/oleObject" Target="../embeddings/oleObject143.bin"/><Relationship Id="rId15" Type="http://schemas.openxmlformats.org/officeDocument/2006/relationships/oleObject" Target="../embeddings/oleObject148.bin"/><Relationship Id="rId23" Type="http://schemas.openxmlformats.org/officeDocument/2006/relationships/image" Target="../media/image134.wmf"/><Relationship Id="rId10" Type="http://schemas.openxmlformats.org/officeDocument/2006/relationships/image" Target="../media/image128.wmf"/><Relationship Id="rId19" Type="http://schemas.openxmlformats.org/officeDocument/2006/relationships/image" Target="../media/image132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45.bin"/><Relationship Id="rId14" Type="http://schemas.openxmlformats.org/officeDocument/2006/relationships/image" Target="../media/image130.wmf"/><Relationship Id="rId22" Type="http://schemas.openxmlformats.org/officeDocument/2006/relationships/oleObject" Target="../embeddings/oleObject15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8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16.wmf"/><Relationship Id="rId26" Type="http://schemas.openxmlformats.org/officeDocument/2006/relationships/image" Target="../media/image20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8.bin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19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25.wmf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1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12.wmf"/><Relationship Id="rId5" Type="http://schemas.openxmlformats.org/officeDocument/2006/relationships/image" Target="../media/image28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2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9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1.bin"/><Relationship Id="rId20" Type="http://schemas.openxmlformats.org/officeDocument/2006/relationships/oleObject" Target="../embeddings/oleObject43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12.wmf"/><Relationship Id="rId5" Type="http://schemas.openxmlformats.org/officeDocument/2006/relationships/image" Target="../media/image34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4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latin typeface="Comic Sans MS" pitchFamily="66" charset="0"/>
              </a:rPr>
              <a:t>Signal</a:t>
            </a: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err="1" smtClean="0">
                <a:latin typeface="Comic Sans MS" pitchFamily="66" charset="0"/>
              </a:rPr>
              <a:t>sampling</a:t>
            </a:r>
            <a:endParaRPr lang="pl-PL" b="1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435100" y="1701800"/>
            <a:ext cx="7239000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Dirac delta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special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Dirac delta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property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Other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a Dirac 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Fourier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transform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pairs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with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pulse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Impulse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response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filter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revisited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Comb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with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c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omb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delta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theorem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Recovering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from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its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Transmission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sampled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paradox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Time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Division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Multiplex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298575" y="895350"/>
            <a:ext cx="5503863" cy="1878013"/>
            <a:chOff x="1298575" y="895350"/>
            <a:chExt cx="5503863" cy="1878013"/>
          </a:xfrm>
        </p:grpSpPr>
        <p:graphicFrame>
          <p:nvGraphicFramePr>
            <p:cNvPr id="11266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5387641"/>
                </p:ext>
              </p:extLst>
            </p:nvPr>
          </p:nvGraphicFramePr>
          <p:xfrm>
            <a:off x="1314450" y="1352550"/>
            <a:ext cx="5487988" cy="1420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6" name="Equation" r:id="rId4" imgW="2158920" imgH="558720" progId="Equation.3">
                    <p:embed/>
                  </p:oleObj>
                </mc:Choice>
                <mc:Fallback>
                  <p:oleObj name="Equation" r:id="rId4" imgW="2158920" imgH="558720" progId="Equation.3">
                    <p:embed/>
                    <p:pic>
                      <p:nvPicPr>
                        <p:cNvPr id="0" name="Object 20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4450" y="1352550"/>
                          <a:ext cx="5487988" cy="1420813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1" name="Text Box 1031"/>
            <p:cNvSpPr txBox="1">
              <a:spLocks noChangeArrowheads="1"/>
            </p:cNvSpPr>
            <p:nvPr/>
          </p:nvSpPr>
          <p:spPr bwMode="auto">
            <a:xfrm>
              <a:off x="1298575" y="895350"/>
              <a:ext cx="30099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Dirac delta </a:t>
              </a:r>
              <a:r>
                <a:rPr lang="pl-PL" b="1" dirty="0" err="1"/>
                <a:t>convolved</a:t>
              </a:r>
              <a:endParaRPr lang="pl-PL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298575" y="2736850"/>
            <a:ext cx="3509963" cy="1393825"/>
            <a:chOff x="1298575" y="2736850"/>
            <a:chExt cx="3509963" cy="1393825"/>
          </a:xfrm>
        </p:grpSpPr>
        <p:sp>
          <p:nvSpPr>
            <p:cNvPr id="11272" name="Text Box 1032"/>
            <p:cNvSpPr txBox="1">
              <a:spLocks noChangeArrowheads="1"/>
            </p:cNvSpPr>
            <p:nvPr/>
          </p:nvSpPr>
          <p:spPr bwMode="auto">
            <a:xfrm>
              <a:off x="1298575" y="2736850"/>
              <a:ext cx="35099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„</a:t>
              </a:r>
              <a:r>
                <a:rPr lang="pl-PL" b="1" dirty="0" err="1"/>
                <a:t>Area</a:t>
              </a:r>
              <a:r>
                <a:rPr lang="pl-PL" b="1" dirty="0"/>
                <a:t>” </a:t>
              </a:r>
              <a:r>
                <a:rPr lang="pl-PL" b="1" dirty="0" err="1"/>
                <a:t>under</a:t>
              </a:r>
              <a:r>
                <a:rPr lang="pl-PL" b="1" dirty="0"/>
                <a:t> Dirac delta</a:t>
              </a:r>
            </a:p>
          </p:txBody>
        </p:sp>
        <p:graphicFrame>
          <p:nvGraphicFramePr>
            <p:cNvPr id="11267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9628139"/>
                </p:ext>
              </p:extLst>
            </p:nvPr>
          </p:nvGraphicFramePr>
          <p:xfrm>
            <a:off x="1298575" y="3290888"/>
            <a:ext cx="1938338" cy="839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7" name="Równanie" r:id="rId6" imgW="761760" imgH="330120" progId="Equation.3">
                    <p:embed/>
                  </p:oleObj>
                </mc:Choice>
                <mc:Fallback>
                  <p:oleObj name="Równanie" r:id="rId6" imgW="761760" imgH="330120" progId="Equation.3">
                    <p:embed/>
                    <p:pic>
                      <p:nvPicPr>
                        <p:cNvPr id="0" name="Object 2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8575" y="3290888"/>
                          <a:ext cx="1938338" cy="839787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1298575" y="4413250"/>
            <a:ext cx="2401888" cy="1952625"/>
            <a:chOff x="1298575" y="4413250"/>
            <a:chExt cx="2401888" cy="1952625"/>
          </a:xfrm>
        </p:grpSpPr>
        <p:graphicFrame>
          <p:nvGraphicFramePr>
            <p:cNvPr id="11268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4038024"/>
                </p:ext>
              </p:extLst>
            </p:nvPr>
          </p:nvGraphicFramePr>
          <p:xfrm>
            <a:off x="1298575" y="5235575"/>
            <a:ext cx="2327275" cy="1130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8" name="Równanie" r:id="rId8" imgW="914400" imgH="444240" progId="Equation.3">
                    <p:embed/>
                  </p:oleObj>
                </mc:Choice>
                <mc:Fallback>
                  <p:oleObj name="Równanie" r:id="rId8" imgW="914400" imgH="44424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8575" y="5235575"/>
                          <a:ext cx="2327275" cy="1130300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3" name="Text Box 1035"/>
            <p:cNvSpPr txBox="1">
              <a:spLocks noChangeArrowheads="1"/>
            </p:cNvSpPr>
            <p:nvPr/>
          </p:nvSpPr>
          <p:spPr bwMode="auto">
            <a:xfrm>
              <a:off x="1298575" y="4413250"/>
              <a:ext cx="2401888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„</a:t>
              </a:r>
              <a:r>
                <a:rPr lang="pl-PL" b="1" dirty="0" err="1"/>
                <a:t>Symmetry</a:t>
              </a:r>
              <a:r>
                <a:rPr lang="pl-PL" b="1" dirty="0"/>
                <a:t>” of a</a:t>
              </a:r>
            </a:p>
            <a:p>
              <a:pPr eaLnBrk="0" hangingPunct="0"/>
              <a:r>
                <a:rPr lang="pl-PL" b="1" dirty="0"/>
                <a:t>Dirac delta</a:t>
              </a:r>
            </a:p>
          </p:txBody>
        </p:sp>
      </p:grpSp>
      <p:sp>
        <p:nvSpPr>
          <p:cNvPr id="11274" name="Rectangle 1036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Other properties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5945515" y="5064125"/>
            <a:ext cx="3194050" cy="1273583"/>
            <a:chOff x="5945515" y="5064125"/>
            <a:chExt cx="3194050" cy="1273583"/>
          </a:xfrm>
        </p:grpSpPr>
        <p:graphicFrame>
          <p:nvGraphicFramePr>
            <p:cNvPr id="1127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5290919"/>
                </p:ext>
              </p:extLst>
            </p:nvPr>
          </p:nvGraphicFramePr>
          <p:xfrm>
            <a:off x="6427787" y="5497921"/>
            <a:ext cx="2487613" cy="839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9" name="Równanie" r:id="rId10" imgW="977760" imgH="330120" progId="Equation.3">
                    <p:embed/>
                  </p:oleObj>
                </mc:Choice>
                <mc:Fallback>
                  <p:oleObj name="Równanie" r:id="rId10" imgW="977760" imgH="33012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7787" y="5497921"/>
                          <a:ext cx="2487613" cy="839787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7" name="Text Box 1038"/>
            <p:cNvSpPr txBox="1">
              <a:spLocks noChangeArrowheads="1"/>
            </p:cNvSpPr>
            <p:nvPr/>
          </p:nvSpPr>
          <p:spPr bwMode="auto">
            <a:xfrm>
              <a:off x="5945515" y="5064125"/>
              <a:ext cx="31940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Dirac delta &amp; unit step</a:t>
              </a:r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68478" y="4695515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4376217" y="2741318"/>
            <a:ext cx="4763348" cy="1589373"/>
            <a:chOff x="4376217" y="2741318"/>
            <a:chExt cx="4763348" cy="1589373"/>
          </a:xfrm>
        </p:grpSpPr>
        <p:sp>
          <p:nvSpPr>
            <p:cNvPr id="11276" name="Text Box 1038"/>
            <p:cNvSpPr txBox="1">
              <a:spLocks noChangeArrowheads="1"/>
            </p:cNvSpPr>
            <p:nvPr/>
          </p:nvSpPr>
          <p:spPr bwMode="auto">
            <a:xfrm>
              <a:off x="5502602" y="2741318"/>
              <a:ext cx="36369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err="1"/>
                <a:t>Product</a:t>
              </a:r>
              <a:r>
                <a:rPr lang="pl-PL" b="1" dirty="0"/>
                <a:t> </a:t>
              </a:r>
              <a:r>
                <a:rPr lang="pl-PL" b="1" dirty="0" err="1"/>
                <a:t>with</a:t>
              </a:r>
              <a:r>
                <a:rPr lang="pl-PL" b="1" dirty="0"/>
                <a:t> a Dirac delta</a:t>
              </a:r>
            </a:p>
          </p:txBody>
        </p:sp>
        <p:graphicFrame>
          <p:nvGraphicFramePr>
            <p:cNvPr id="19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2744103"/>
                </p:ext>
              </p:extLst>
            </p:nvPr>
          </p:nvGraphicFramePr>
          <p:xfrm>
            <a:off x="4376217" y="3355656"/>
            <a:ext cx="4539183" cy="9750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0" name="Equation" r:id="rId13" imgW="2489040" imgH="533160" progId="Equation.3">
                    <p:embed/>
                  </p:oleObj>
                </mc:Choice>
                <mc:Fallback>
                  <p:oleObj name="Equation" r:id="rId13" imgW="24890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6217" y="3355656"/>
                          <a:ext cx="4539183" cy="97503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Fourier </a:t>
            </a:r>
            <a:r>
              <a:rPr kumimoji="1" lang="pl-PL" sz="3200" b="1" dirty="0" err="1">
                <a:solidFill>
                  <a:schemeClr val="bg2"/>
                </a:solidFill>
              </a:rPr>
              <a:t>transform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pairs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with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pulse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2298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/>
        </p:nvGraphicFramePr>
        <p:xfrm>
          <a:off x="2483768" y="685800"/>
          <a:ext cx="5198827" cy="66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7" name="Równanie" r:id="rId4" imgW="2565360" imgH="330120" progId="Equation.3">
                  <p:embed/>
                </p:oleObj>
              </mc:Choice>
              <mc:Fallback>
                <p:oleObj name="Równanie" r:id="rId4" imgW="2565360" imgH="3301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685800"/>
                        <a:ext cx="5198827" cy="669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7230" y="4619544"/>
            <a:ext cx="3947467" cy="2238456"/>
            <a:chOff x="977230" y="4619544"/>
            <a:chExt cx="3947467" cy="2238456"/>
          </a:xfrm>
        </p:grpSpPr>
        <p:graphicFrame>
          <p:nvGraphicFramePr>
            <p:cNvPr id="12292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17264444"/>
                </p:ext>
              </p:extLst>
            </p:nvPr>
          </p:nvGraphicFramePr>
          <p:xfrm>
            <a:off x="977230" y="5081209"/>
            <a:ext cx="3947467" cy="17767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38" name="Równanie" r:id="rId6" imgW="1917360" imgH="863280" progId="Equation.3">
                    <p:embed/>
                  </p:oleObj>
                </mc:Choice>
                <mc:Fallback>
                  <p:oleObj name="Równanie" r:id="rId6" imgW="1917360" imgH="86328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5081209"/>
                          <a:ext cx="3947467" cy="177679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038"/>
            <p:cNvSpPr txBox="1">
              <a:spLocks noChangeArrowheads="1"/>
            </p:cNvSpPr>
            <p:nvPr/>
          </p:nvSpPr>
          <p:spPr bwMode="auto">
            <a:xfrm>
              <a:off x="977230" y="4619544"/>
              <a:ext cx="137409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Unit step</a:t>
              </a:r>
              <a:endParaRPr lang="pl-PL" b="1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28018" y="1394123"/>
            <a:ext cx="1646605" cy="879177"/>
            <a:chOff x="928018" y="1394123"/>
            <a:chExt cx="1646605" cy="879177"/>
          </a:xfrm>
        </p:grpSpPr>
        <p:graphicFrame>
          <p:nvGraphicFramePr>
            <p:cNvPr id="1229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4750168"/>
                </p:ext>
              </p:extLst>
            </p:nvPr>
          </p:nvGraphicFramePr>
          <p:xfrm>
            <a:off x="928018" y="1855788"/>
            <a:ext cx="1087438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39" name="Równanie" r:id="rId8" imgW="558720" imgH="215640" progId="Equation.3">
                    <p:embed/>
                  </p:oleObj>
                </mc:Choice>
                <mc:Fallback>
                  <p:oleObj name="Równanie" r:id="rId8" imgW="55872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018" y="1855788"/>
                          <a:ext cx="1087438" cy="417512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038"/>
            <p:cNvSpPr txBox="1">
              <a:spLocks noChangeArrowheads="1"/>
            </p:cNvSpPr>
            <p:nvPr/>
          </p:nvSpPr>
          <p:spPr bwMode="auto">
            <a:xfrm>
              <a:off x="928018" y="1394123"/>
              <a:ext cx="164660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Delta </a:t>
              </a:r>
              <a:r>
                <a:rPr lang="pl-PL" b="1" dirty="0" err="1" smtClean="0"/>
                <a:t>pulse</a:t>
              </a:r>
              <a:endParaRPr lang="pl-PL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977230" y="2584748"/>
            <a:ext cx="2074607" cy="880765"/>
            <a:chOff x="977230" y="2584748"/>
            <a:chExt cx="2074607" cy="880765"/>
          </a:xfrm>
        </p:grpSpPr>
        <p:graphicFrame>
          <p:nvGraphicFramePr>
            <p:cNvPr id="123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158353"/>
                </p:ext>
              </p:extLst>
            </p:nvPr>
          </p:nvGraphicFramePr>
          <p:xfrm>
            <a:off x="977230" y="3046413"/>
            <a:ext cx="1506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40" name="Równanie" r:id="rId10" imgW="774360" imgH="215640" progId="Equation.3">
                    <p:embed/>
                  </p:oleObj>
                </mc:Choice>
                <mc:Fallback>
                  <p:oleObj name="Równanie" r:id="rId10" imgW="7743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3046413"/>
                          <a:ext cx="1506538" cy="4191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8"/>
            <p:cNvSpPr txBox="1">
              <a:spLocks noChangeArrowheads="1"/>
            </p:cNvSpPr>
            <p:nvPr/>
          </p:nvSpPr>
          <p:spPr bwMode="auto">
            <a:xfrm>
              <a:off x="977230" y="2584748"/>
              <a:ext cx="207460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Dc </a:t>
              </a:r>
              <a:r>
                <a:rPr lang="pl-PL" b="1" dirty="0" err="1" smtClean="0"/>
                <a:t>component</a:t>
              </a:r>
              <a:endParaRPr lang="pl-PL" b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977230" y="3705299"/>
            <a:ext cx="5456238" cy="814685"/>
            <a:chOff x="977230" y="3705299"/>
            <a:chExt cx="5456238" cy="814685"/>
          </a:xfrm>
        </p:grpSpPr>
        <p:graphicFrame>
          <p:nvGraphicFramePr>
            <p:cNvPr id="1230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8579280"/>
                </p:ext>
              </p:extLst>
            </p:nvPr>
          </p:nvGraphicFramePr>
          <p:xfrm>
            <a:off x="977230" y="4077072"/>
            <a:ext cx="5456238" cy="442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41" name="Równanie" r:id="rId12" imgW="2806560" imgH="228600" progId="Equation.3">
                    <p:embed/>
                  </p:oleObj>
                </mc:Choice>
                <mc:Fallback>
                  <p:oleObj name="Równanie" r:id="rId12" imgW="280656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4077072"/>
                          <a:ext cx="5456238" cy="442912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038"/>
            <p:cNvSpPr txBox="1">
              <a:spLocks noChangeArrowheads="1"/>
            </p:cNvSpPr>
            <p:nvPr/>
          </p:nvSpPr>
          <p:spPr bwMode="auto">
            <a:xfrm>
              <a:off x="977230" y="3705299"/>
              <a:ext cx="42498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err="1" smtClean="0"/>
                <a:t>Harmonic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excitation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complex</a:t>
              </a:r>
              <a:r>
                <a:rPr lang="pl-PL" b="1" dirty="0" smtClean="0"/>
                <a:t>)</a:t>
              </a:r>
              <a:endParaRPr lang="pl-PL" b="1" dirty="0"/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83181" y="2092847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216025" y="795338"/>
            <a:ext cx="246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Harmonic signals</a:t>
            </a:r>
          </a:p>
        </p:txBody>
      </p:sp>
      <p:graphicFrame>
        <p:nvGraphicFramePr>
          <p:cNvPr id="133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2839913"/>
              </p:ext>
            </p:extLst>
          </p:nvPr>
        </p:nvGraphicFramePr>
        <p:xfrm>
          <a:off x="1343025" y="1628775"/>
          <a:ext cx="42957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4" name="Równanie" r:id="rId4" imgW="1904760" imgH="482400" progId="Equation.3">
                  <p:embed/>
                </p:oleObj>
              </mc:Choice>
              <mc:Fallback>
                <p:oleObj name="Równanie" r:id="rId4" imgW="1904760" imgH="482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1628775"/>
                        <a:ext cx="4295775" cy="10890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12"/>
          <p:cNvGraphicFramePr>
            <a:graphicFrameLocks noChangeAspect="1"/>
          </p:cNvGraphicFramePr>
          <p:nvPr/>
        </p:nvGraphicFramePr>
        <p:xfrm>
          <a:off x="1343025" y="3200400"/>
          <a:ext cx="5029200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5" name="Równanie" r:id="rId6" imgW="2311200" imgH="457200" progId="Equation.3">
                  <p:embed/>
                </p:oleObj>
              </mc:Choice>
              <mc:Fallback>
                <p:oleObj name="Równanie" r:id="rId6" imgW="23112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3200400"/>
                        <a:ext cx="5029200" cy="995363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20" name="Group 26"/>
          <p:cNvGrpSpPr>
            <a:grpSpLocks/>
          </p:cNvGrpSpPr>
          <p:nvPr/>
        </p:nvGrpSpPr>
        <p:grpSpPr bwMode="auto">
          <a:xfrm>
            <a:off x="2709863" y="4800600"/>
            <a:ext cx="3302000" cy="1752600"/>
            <a:chOff x="1707" y="3024"/>
            <a:chExt cx="2080" cy="1104"/>
          </a:xfrm>
        </p:grpSpPr>
        <p:sp>
          <p:nvSpPr>
            <p:cNvPr id="13323" name="Line 14"/>
            <p:cNvSpPr>
              <a:spLocks noChangeShapeType="1"/>
            </p:cNvSpPr>
            <p:nvPr/>
          </p:nvSpPr>
          <p:spPr bwMode="auto">
            <a:xfrm>
              <a:off x="1707" y="3800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6" name="Object 15"/>
            <p:cNvGraphicFramePr>
              <a:graphicFrameLocks noChangeAspect="1"/>
            </p:cNvGraphicFramePr>
            <p:nvPr/>
          </p:nvGraphicFramePr>
          <p:xfrm>
            <a:off x="3593" y="3587"/>
            <a:ext cx="194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56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3" y="3587"/>
                          <a:ext cx="194" cy="1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 flipV="1">
              <a:off x="2239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 flipV="1">
              <a:off x="3066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7" name="Object 23"/>
            <p:cNvGraphicFramePr>
              <a:graphicFrameLocks noChangeAspect="1"/>
            </p:cNvGraphicFramePr>
            <p:nvPr/>
          </p:nvGraphicFramePr>
          <p:xfrm>
            <a:off x="2001" y="3907"/>
            <a:ext cx="521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57" name="Równanie" r:id="rId10" imgW="533160" imgH="228600" progId="Equation.3">
                    <p:embed/>
                  </p:oleObj>
                </mc:Choice>
                <mc:Fallback>
                  <p:oleObj name="Równanie" r:id="rId10" imgW="53316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3907"/>
                          <a:ext cx="521" cy="2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18" name="Object 24"/>
            <p:cNvGraphicFramePr>
              <a:graphicFrameLocks noChangeAspect="1"/>
            </p:cNvGraphicFramePr>
            <p:nvPr/>
          </p:nvGraphicFramePr>
          <p:xfrm>
            <a:off x="2838" y="3907"/>
            <a:ext cx="455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58" name="Równanie" r:id="rId12" imgW="533160" imgH="228600" progId="Equation.3">
                    <p:embed/>
                  </p:oleObj>
                </mc:Choice>
                <mc:Fallback>
                  <p:oleObj name="Równanie" r:id="rId12" imgW="533160" imgH="2286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8" y="3907"/>
                          <a:ext cx="455" cy="1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6" name="Line 25"/>
            <p:cNvSpPr>
              <a:spLocks noChangeShapeType="1"/>
            </p:cNvSpPr>
            <p:nvPr/>
          </p:nvSpPr>
          <p:spPr bwMode="auto">
            <a:xfrm flipV="1">
              <a:off x="2653" y="3024"/>
              <a:ext cx="0" cy="7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322" name="Text Box 28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Fourier </a:t>
            </a:r>
            <a:r>
              <a:rPr kumimoji="1" lang="pl-PL" sz="3200" b="1" dirty="0" err="1">
                <a:solidFill>
                  <a:schemeClr val="bg2"/>
                </a:solidFill>
              </a:rPr>
              <a:t>transform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pairs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with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pulse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36"/>
          <p:cNvSpPr>
            <a:spLocks noChangeArrowheads="1"/>
          </p:cNvSpPr>
          <p:nvPr/>
        </p:nvSpPr>
        <p:spPr bwMode="auto">
          <a:xfrm>
            <a:off x="1115617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Impulse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response</a:t>
            </a:r>
            <a:r>
              <a:rPr kumimoji="1" lang="pl-PL" sz="3200" b="1" dirty="0" smtClean="0">
                <a:solidFill>
                  <a:schemeClr val="bg2"/>
                </a:solidFill>
              </a:rPr>
              <a:t> of 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filter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revisited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1026741" y="1984127"/>
          <a:ext cx="32766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6" name="Równanie" r:id="rId4" imgW="1396800" imgH="431640" progId="Equation.3">
                  <p:embed/>
                </p:oleObj>
              </mc:Choice>
              <mc:Fallback>
                <p:oleObj name="Równanie" r:id="rId4" imgW="13968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6741" y="1984127"/>
                        <a:ext cx="3276600" cy="10128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731841" y="746919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65295"/>
              </p:ext>
            </p:extLst>
          </p:nvPr>
        </p:nvGraphicFramePr>
        <p:xfrm>
          <a:off x="3923928" y="899319"/>
          <a:ext cx="16303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7" name="Equation" r:id="rId6" imgW="545760" imgH="228600" progId="Equation.3">
                  <p:embed/>
                </p:oleObj>
              </mc:Choice>
              <mc:Fallback>
                <p:oleObj name="Equation" r:id="rId6" imgW="5457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899319"/>
                        <a:ext cx="1630363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2665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713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654679"/>
              </p:ext>
            </p:extLst>
          </p:nvPr>
        </p:nvGraphicFramePr>
        <p:xfrm>
          <a:off x="2752725" y="671513"/>
          <a:ext cx="6524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8" name="Equation" r:id="rId8" imgW="317160" imgH="228600" progId="Equation.3">
                  <p:embed/>
                </p:oleObj>
              </mc:Choice>
              <mc:Fallback>
                <p:oleObj name="Equation" r:id="rId8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2725" y="671513"/>
                        <a:ext cx="652463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6079753" y="1322983"/>
          <a:ext cx="261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9" name="Równanie" r:id="rId10" imgW="1574640" imgH="228600" progId="Equation.3">
                  <p:embed/>
                </p:oleObj>
              </mc:Choice>
              <mc:Fallback>
                <p:oleObj name="Równanie" r:id="rId10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1322983"/>
                        <a:ext cx="261620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3"/>
          <p:cNvGraphicFramePr>
            <a:graphicFrameLocks noChangeAspect="1"/>
          </p:cNvGraphicFramePr>
          <p:nvPr/>
        </p:nvGraphicFramePr>
        <p:xfrm>
          <a:off x="2507705" y="1322983"/>
          <a:ext cx="9223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0" name="Równanie" r:id="rId12" imgW="507960" imgH="228600" progId="Equation.3">
                  <p:embed/>
                </p:oleObj>
              </mc:Choice>
              <mc:Fallback>
                <p:oleObj name="Równanie" r:id="rId12" imgW="507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705" y="1322983"/>
                        <a:ext cx="922338" cy="4159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6079753" y="670719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1" name="Równanie" r:id="rId14" imgW="291960" imgH="228600" progId="Equation.3">
                  <p:embed/>
                </p:oleObj>
              </mc:Choice>
              <mc:Fallback>
                <p:oleObj name="Równanie" r:id="rId14" imgW="2919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670719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859626"/>
              </p:ext>
            </p:extLst>
          </p:nvPr>
        </p:nvGraphicFramePr>
        <p:xfrm>
          <a:off x="5292725" y="1958975"/>
          <a:ext cx="21590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2" name="Equation" r:id="rId16" imgW="1079280" imgH="672840" progId="Equation.3">
                  <p:embed/>
                </p:oleObj>
              </mc:Choice>
              <mc:Fallback>
                <p:oleObj name="Equation" r:id="rId16" imgW="1079280" imgH="6728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958975"/>
                        <a:ext cx="2159000" cy="13462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922760" y="3416639"/>
            <a:ext cx="8216805" cy="3328549"/>
            <a:chOff x="922760" y="3416639"/>
            <a:chExt cx="8216805" cy="3328549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3982666" y="5906988"/>
              <a:ext cx="1981200" cy="838200"/>
            </a:xfrm>
            <a:prstGeom prst="rect">
              <a:avLst/>
            </a:prstGeom>
            <a:solidFill>
              <a:schemeClr val="hlink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83982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3395315"/>
                </p:ext>
              </p:extLst>
            </p:nvPr>
          </p:nvGraphicFramePr>
          <p:xfrm>
            <a:off x="922760" y="3416639"/>
            <a:ext cx="3484562" cy="2085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733" name="Równanie" r:id="rId18" imgW="1485720" imgH="888840" progId="Equation.3">
                    <p:embed/>
                  </p:oleObj>
                </mc:Choice>
                <mc:Fallback>
                  <p:oleObj name="Równanie" r:id="rId18" imgW="1485720" imgH="88884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760" y="3416639"/>
                          <a:ext cx="3484562" cy="2085975"/>
                        </a:xfrm>
                        <a:prstGeom prst="rect">
                          <a:avLst/>
                        </a:prstGeom>
                        <a:solidFill>
                          <a:schemeClr val="folHlink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4606842" y="3690610"/>
              <a:ext cx="434599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b="1" dirty="0" err="1" smtClean="0"/>
                <a:t>Impulse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response</a:t>
              </a:r>
              <a:r>
                <a:rPr lang="pl-PL" sz="2800" b="1" dirty="0" smtClean="0"/>
                <a:t> of a </a:t>
              </a:r>
              <a:r>
                <a:rPr lang="pl-PL" sz="2800" b="1" dirty="0" err="1" smtClean="0"/>
                <a:t>filter</a:t>
              </a:r>
              <a:r>
                <a:rPr lang="pl-PL" sz="2800" b="1" dirty="0"/>
                <a:t/>
              </a:r>
              <a:br>
                <a:rPr lang="pl-PL" sz="2800" b="1" dirty="0"/>
              </a:br>
              <a:r>
                <a:rPr lang="pl-PL" sz="2800" b="1" dirty="0" err="1" smtClean="0"/>
                <a:t>is</a:t>
              </a:r>
              <a:r>
                <a:rPr lang="pl-PL" sz="2800" b="1" dirty="0"/>
                <a:t> </a:t>
              </a:r>
              <a:r>
                <a:rPr lang="pl-PL" sz="2800" b="1" dirty="0" err="1" smtClean="0"/>
                <a:t>its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output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signal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when</a:t>
              </a:r>
              <a:r>
                <a:rPr lang="pl-PL" sz="2800" b="1" dirty="0"/>
                <a:t/>
              </a:r>
              <a:br>
                <a:rPr lang="pl-PL" sz="2800" b="1" dirty="0"/>
              </a:br>
              <a:r>
                <a:rPr lang="pl-PL" sz="2800" b="1" dirty="0" smtClean="0"/>
                <a:t>a </a:t>
              </a:r>
              <a:r>
                <a:rPr lang="pl-PL" sz="2800" b="1" dirty="0" err="1" smtClean="0"/>
                <a:t>filter</a:t>
              </a:r>
              <a:r>
                <a:rPr lang="pl-PL" sz="2800" b="1" dirty="0"/>
                <a:t> </a:t>
              </a:r>
              <a:r>
                <a:rPr lang="pl-PL" sz="2800" b="1" dirty="0" err="1" smtClean="0"/>
                <a:t>is</a:t>
              </a:r>
              <a:r>
                <a:rPr lang="pl-PL" sz="2800" b="1" dirty="0" smtClean="0"/>
                <a:t> </a:t>
              </a:r>
              <a:r>
                <a:rPr lang="pl-PL" sz="2800" b="1" dirty="0" err="1" smtClean="0"/>
                <a:t>excited</a:t>
              </a:r>
              <a:r>
                <a:rPr lang="pl-PL" sz="2800" b="1" dirty="0" smtClean="0"/>
                <a:t> by</a:t>
              </a:r>
              <a:br>
                <a:rPr lang="pl-PL" sz="2800" b="1" dirty="0" smtClean="0"/>
              </a:br>
              <a:r>
                <a:rPr lang="pl-PL" sz="2800" b="1" dirty="0" smtClean="0"/>
                <a:t>a Dirac delta </a:t>
              </a:r>
              <a:r>
                <a:rPr lang="pl-PL" sz="2800" b="1" dirty="0" err="1" smtClean="0"/>
                <a:t>pulse</a:t>
              </a:r>
              <a:r>
                <a:rPr lang="pl-PL" sz="2800" b="1" dirty="0" smtClean="0"/>
                <a:t>.</a:t>
              </a:r>
              <a:endParaRPr lang="pl-PL" sz="2000" dirty="0"/>
            </a:p>
          </p:txBody>
        </p:sp>
        <p:graphicFrame>
          <p:nvGraphicFramePr>
            <p:cNvPr id="2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5701890"/>
                </p:ext>
              </p:extLst>
            </p:nvPr>
          </p:nvGraphicFramePr>
          <p:xfrm>
            <a:off x="4174753" y="6021288"/>
            <a:ext cx="1630363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734" name="Równanie" r:id="rId20" imgW="545760" imgH="228600" progId="Equation.3">
                    <p:embed/>
                  </p:oleObj>
                </mc:Choice>
                <mc:Fallback>
                  <p:oleObj name="Równanie" r:id="rId20" imgW="545760" imgH="22860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4753" y="6021288"/>
                          <a:ext cx="1630363" cy="682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Line 5"/>
            <p:cNvSpPr>
              <a:spLocks noChangeShapeType="1"/>
            </p:cNvSpPr>
            <p:nvPr/>
          </p:nvSpPr>
          <p:spPr bwMode="auto">
            <a:xfrm>
              <a:off x="2915866" y="6326088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>
              <a:off x="5963866" y="6326088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9409918"/>
                </p:ext>
              </p:extLst>
            </p:nvPr>
          </p:nvGraphicFramePr>
          <p:xfrm>
            <a:off x="2990850" y="5792689"/>
            <a:ext cx="677863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735" name="Równanie" r:id="rId22" imgW="330120" imgH="228600" progId="Equation.3">
                    <p:embed/>
                  </p:oleObj>
                </mc:Choice>
                <mc:Fallback>
                  <p:oleObj name="Równanie" r:id="rId22" imgW="330120" imgH="22860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0850" y="5792689"/>
                          <a:ext cx="677863" cy="471487"/>
                        </a:xfrm>
                        <a:prstGeom prst="rect">
                          <a:avLst/>
                        </a:prstGeom>
                        <a:solidFill>
                          <a:srgbClr val="99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2846722"/>
                </p:ext>
              </p:extLst>
            </p:nvPr>
          </p:nvGraphicFramePr>
          <p:xfrm>
            <a:off x="6234440" y="5785544"/>
            <a:ext cx="2905125" cy="471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736" name="Równanie" r:id="rId24" imgW="1409400" imgH="228600" progId="Equation.3">
                    <p:embed/>
                  </p:oleObj>
                </mc:Choice>
                <mc:Fallback>
                  <p:oleObj name="Równanie" r:id="rId24" imgW="1409400" imgH="22860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34440" y="5785544"/>
                          <a:ext cx="2905125" cy="471487"/>
                        </a:xfrm>
                        <a:prstGeom prst="rect">
                          <a:avLst/>
                        </a:prstGeom>
                        <a:solidFill>
                          <a:srgbClr val="FF99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Comb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</a:rPr>
              <a:t>delta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741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7416" name="Group 30"/>
          <p:cNvGrpSpPr>
            <a:grpSpLocks/>
          </p:cNvGrpSpPr>
          <p:nvPr/>
        </p:nvGrpSpPr>
        <p:grpSpPr bwMode="auto">
          <a:xfrm>
            <a:off x="2709863" y="1444625"/>
            <a:ext cx="3309937" cy="2081213"/>
            <a:chOff x="1707" y="910"/>
            <a:chExt cx="2085" cy="1311"/>
          </a:xfrm>
        </p:grpSpPr>
        <p:sp>
          <p:nvSpPr>
            <p:cNvPr id="17418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1" name="Object 1"/>
            <p:cNvGraphicFramePr>
              <a:graphicFrameLocks noChangeAspect="1"/>
            </p:cNvGraphicFramePr>
            <p:nvPr/>
          </p:nvGraphicFramePr>
          <p:xfrm>
            <a:off x="3649" y="1582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82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9" y="1582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/>
          </p:nvGraphicFramePr>
          <p:xfrm>
            <a:off x="2639" y="1997"/>
            <a:ext cx="620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83" name="Równanie" r:id="rId6" imgW="596880" imgH="215640" progId="Equation.3">
                    <p:embed/>
                  </p:oleObj>
                </mc:Choice>
                <mc:Fallback>
                  <p:oleObj name="Równanie" r:id="rId6" imgW="59688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9" y="1997"/>
                          <a:ext cx="620" cy="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0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3" name="Object 3"/>
            <p:cNvGraphicFramePr>
              <a:graphicFrameLocks noChangeAspect="1"/>
            </p:cNvGraphicFramePr>
            <p:nvPr/>
          </p:nvGraphicFramePr>
          <p:xfrm>
            <a:off x="1799" y="910"/>
            <a:ext cx="168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84" name="Równanie" r:id="rId8" imgW="1333440" imgH="291960" progId="Equation.3">
                    <p:embed/>
                  </p:oleObj>
                </mc:Choice>
                <mc:Fallback>
                  <p:oleObj name="Równanie" r:id="rId8" imgW="133344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9" y="910"/>
                          <a:ext cx="168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7410" name="Object 0"/>
          <p:cNvGraphicFramePr>
            <a:graphicFrameLocks noChangeAspect="1"/>
          </p:cNvGraphicFramePr>
          <p:nvPr/>
        </p:nvGraphicFramePr>
        <p:xfrm>
          <a:off x="1317625" y="4672013"/>
          <a:ext cx="4702175" cy="188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5" name="Równanie" r:id="rId10" imgW="1714320" imgH="685800" progId="Equation.3">
                  <p:embed/>
                </p:oleObj>
              </mc:Choice>
              <mc:Fallback>
                <p:oleObj name="Równanie" r:id="rId10" imgW="1714320" imgH="685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25" y="4672013"/>
                        <a:ext cx="4702175" cy="1881187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Text Box 32"/>
          <p:cNvSpPr txBox="1">
            <a:spLocks noChangeArrowheads="1"/>
          </p:cNvSpPr>
          <p:nvPr/>
        </p:nvSpPr>
        <p:spPr bwMode="auto">
          <a:xfrm>
            <a:off x="1317625" y="3679825"/>
            <a:ext cx="61085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/>
              <a:t>Exponential</a:t>
            </a:r>
            <a:r>
              <a:rPr lang="pl-PL" b="1" dirty="0"/>
              <a:t> Fourier </a:t>
            </a:r>
            <a:r>
              <a:rPr lang="pl-PL" b="1" dirty="0" err="1"/>
              <a:t>series</a:t>
            </a:r>
            <a:r>
              <a:rPr lang="pl-PL" b="1" dirty="0"/>
              <a:t> of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comb</a:t>
            </a:r>
            <a:r>
              <a:rPr lang="pl-PL" b="1" dirty="0"/>
              <a:t> </a:t>
            </a:r>
            <a:r>
              <a:rPr lang="pl-PL" b="1" dirty="0" smtClean="0"/>
              <a:t>delta: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7"/>
          <p:cNvGraphicFramePr>
            <a:graphicFrameLocks noChangeAspect="1"/>
          </p:cNvGraphicFramePr>
          <p:nvPr/>
        </p:nvGraphicFramePr>
        <p:xfrm>
          <a:off x="1216025" y="1208088"/>
          <a:ext cx="3886200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" name="Równanie" r:id="rId4" imgW="1714320" imgH="685800" progId="Equation.3">
                  <p:embed/>
                </p:oleObj>
              </mc:Choice>
              <mc:Fallback>
                <p:oleObj name="Równanie" r:id="rId4" imgW="171432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1208088"/>
                        <a:ext cx="3886200" cy="1554162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8"/>
          <p:cNvGraphicFramePr>
            <a:graphicFrameLocks noChangeAspect="1"/>
          </p:cNvGraphicFramePr>
          <p:nvPr/>
        </p:nvGraphicFramePr>
        <p:xfrm>
          <a:off x="1216025" y="3073400"/>
          <a:ext cx="64770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3" name="Równanie" r:id="rId6" imgW="2857320" imgH="393480" progId="Equation.3">
                  <p:embed/>
                </p:oleObj>
              </mc:Choice>
              <mc:Fallback>
                <p:oleObj name="Równanie" r:id="rId6" imgW="28573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3073400"/>
                        <a:ext cx="6477000" cy="892175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9"/>
          <p:cNvGraphicFramePr>
            <a:graphicFrameLocks noChangeAspect="1"/>
          </p:cNvGraphicFramePr>
          <p:nvPr/>
        </p:nvGraphicFramePr>
        <p:xfrm>
          <a:off x="1216025" y="4332288"/>
          <a:ext cx="3316288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4" name="Równanie" r:id="rId8" imgW="1104840" imgH="241200" progId="Equation.3">
                  <p:embed/>
                </p:oleObj>
              </mc:Choice>
              <mc:Fallback>
                <p:oleObj name="Równanie" r:id="rId8" imgW="110484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4332288"/>
                        <a:ext cx="3316288" cy="723900"/>
                      </a:xfrm>
                      <a:prstGeom prst="rect">
                        <a:avLst/>
                      </a:prstGeom>
                      <a:solidFill>
                        <a:srgbClr val="FF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Comb</a:t>
            </a:r>
            <a:r>
              <a:rPr kumimoji="1" lang="pl-PL" sz="3200" b="1" dirty="0" smtClean="0">
                <a:solidFill>
                  <a:schemeClr val="bg2"/>
                </a:solidFill>
              </a:rPr>
              <a:t> delta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8443" name="Group 30"/>
          <p:cNvGrpSpPr>
            <a:grpSpLocks/>
          </p:cNvGrpSpPr>
          <p:nvPr/>
        </p:nvGrpSpPr>
        <p:grpSpPr bwMode="auto">
          <a:xfrm>
            <a:off x="5233988" y="4471988"/>
            <a:ext cx="3309937" cy="2144712"/>
            <a:chOff x="1707" y="910"/>
            <a:chExt cx="2085" cy="1351"/>
          </a:xfrm>
        </p:grpSpPr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7" name="Object 1"/>
            <p:cNvGraphicFramePr>
              <a:graphicFrameLocks noChangeAspect="1"/>
            </p:cNvGraphicFramePr>
            <p:nvPr/>
          </p:nvGraphicFramePr>
          <p:xfrm>
            <a:off x="3479" y="1671"/>
            <a:ext cx="313" cy="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5" name="Równanie" r:id="rId10" imgW="253800" imgH="177480" progId="Equation.3">
                    <p:embed/>
                  </p:oleObj>
                </mc:Choice>
                <mc:Fallback>
                  <p:oleObj name="Równanie" r:id="rId10" imgW="253800" imgH="1774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9" y="1671"/>
                          <a:ext cx="313" cy="2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5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8" name="Object 2"/>
            <p:cNvGraphicFramePr>
              <a:graphicFrameLocks noChangeAspect="1"/>
            </p:cNvGraphicFramePr>
            <p:nvPr/>
          </p:nvGraphicFramePr>
          <p:xfrm>
            <a:off x="1766" y="1958"/>
            <a:ext cx="1623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6" name="Równanie" r:id="rId12" imgW="1562040" imgH="291960" progId="Equation.3">
                    <p:embed/>
                  </p:oleObj>
                </mc:Choice>
                <mc:Fallback>
                  <p:oleObj name="Równanie" r:id="rId12" imgW="1562040" imgH="2919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6" y="1958"/>
                          <a:ext cx="1623" cy="3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6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9" name="Object 3"/>
            <p:cNvGraphicFramePr>
              <a:graphicFrameLocks noChangeAspect="1"/>
            </p:cNvGraphicFramePr>
            <p:nvPr/>
          </p:nvGraphicFramePr>
          <p:xfrm>
            <a:off x="1799" y="910"/>
            <a:ext cx="1680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7" name="Równanie" r:id="rId14" imgW="1333440" imgH="291960" progId="Equation.3">
                    <p:embed/>
                  </p:oleObj>
                </mc:Choice>
                <mc:Fallback>
                  <p:oleObj name="Równanie" r:id="rId14" imgW="133344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9" y="910"/>
                          <a:ext cx="1680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sampling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with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comb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smtClean="0">
                <a:solidFill>
                  <a:schemeClr val="bg2"/>
                </a:solidFill>
              </a:rPr>
              <a:t>delta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1946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9464" name="Group 24"/>
          <p:cNvGrpSpPr>
            <a:grpSpLocks/>
          </p:cNvGrpSpPr>
          <p:nvPr/>
        </p:nvGrpSpPr>
        <p:grpSpPr bwMode="auto">
          <a:xfrm>
            <a:off x="2619375" y="1023938"/>
            <a:ext cx="5170488" cy="2641600"/>
            <a:chOff x="1650" y="645"/>
            <a:chExt cx="3257" cy="1664"/>
          </a:xfrm>
        </p:grpSpPr>
        <p:sp>
          <p:nvSpPr>
            <p:cNvPr id="19466" name="Line 12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7" name="Line 16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8" name="Line 17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9" name="Line 18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0" name="Line 20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1" name="Line 21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8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Freeform 9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9459" name="Object 1"/>
            <p:cNvGraphicFramePr>
              <a:graphicFrameLocks noChangeAspect="1"/>
            </p:cNvGraphicFramePr>
            <p:nvPr/>
          </p:nvGraphicFramePr>
          <p:xfrm>
            <a:off x="4764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0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4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"/>
            <p:cNvGraphicFramePr>
              <a:graphicFrameLocks noChangeAspect="1"/>
            </p:cNvGraphicFramePr>
            <p:nvPr/>
          </p:nvGraphicFramePr>
          <p:xfrm>
            <a:off x="2808" y="2104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1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8" y="2104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6237135"/>
                </p:ext>
              </p:extLst>
            </p:nvPr>
          </p:nvGraphicFramePr>
          <p:xfrm>
            <a:off x="3107" y="645"/>
            <a:ext cx="1276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32" name="Equation" r:id="rId8" imgW="1130040" imgH="431640" progId="Equation.3">
                    <p:embed/>
                  </p:oleObj>
                </mc:Choice>
                <mc:Fallback>
                  <p:oleObj name="Equation" r:id="rId8" imgW="113004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7" y="645"/>
                          <a:ext cx="1276" cy="4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379529"/>
              </p:ext>
            </p:extLst>
          </p:nvPr>
        </p:nvGraphicFramePr>
        <p:xfrm>
          <a:off x="2783681" y="4271665"/>
          <a:ext cx="4186237" cy="207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33" name="Równanie" r:id="rId10" imgW="1790640" imgH="888840" progId="Equation.3">
                  <p:embed/>
                </p:oleObj>
              </mc:Choice>
              <mc:Fallback>
                <p:oleObj name="Równanie" r:id="rId10" imgW="1790640" imgH="8888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681" y="4271665"/>
                        <a:ext cx="4186237" cy="2078037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Text Box 26"/>
          <p:cNvSpPr txBox="1">
            <a:spLocks noChangeArrowheads="1"/>
          </p:cNvSpPr>
          <p:nvPr/>
        </p:nvSpPr>
        <p:spPr bwMode="auto">
          <a:xfrm>
            <a:off x="971600" y="3810000"/>
            <a:ext cx="7560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comb</a:t>
            </a:r>
            <a:r>
              <a:rPr lang="pl-PL" b="1" dirty="0"/>
              <a:t> </a:t>
            </a:r>
            <a:r>
              <a:rPr lang="pl-PL" b="1" dirty="0" smtClean="0"/>
              <a:t>delta </a:t>
            </a:r>
            <a:r>
              <a:rPr lang="pl-PL" b="1" dirty="0" err="1" smtClean="0"/>
              <a:t>describes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sampling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 smtClean="0">
                <a:solidFill>
                  <a:schemeClr val="bg2"/>
                </a:solidFill>
              </a:rPr>
              <a:t>Sampling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theorem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048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0490" name="Group 8"/>
          <p:cNvGrpSpPr>
            <a:grpSpLocks/>
          </p:cNvGrpSpPr>
          <p:nvPr/>
        </p:nvGrpSpPr>
        <p:grpSpPr bwMode="auto">
          <a:xfrm>
            <a:off x="990600" y="533400"/>
            <a:ext cx="5170488" cy="2806700"/>
            <a:chOff x="1650" y="541"/>
            <a:chExt cx="3257" cy="1768"/>
          </a:xfrm>
        </p:grpSpPr>
        <p:sp>
          <p:nvSpPr>
            <p:cNvPr id="20491" name="Line 9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0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11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12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13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14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15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16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Freeform 17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485" name="Object 18"/>
            <p:cNvGraphicFramePr>
              <a:graphicFrameLocks noChangeAspect="1"/>
            </p:cNvGraphicFramePr>
            <p:nvPr/>
          </p:nvGraphicFramePr>
          <p:xfrm>
            <a:off x="4764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6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4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6" name="Object 19"/>
            <p:cNvGraphicFramePr>
              <a:graphicFrameLocks noChangeAspect="1"/>
            </p:cNvGraphicFramePr>
            <p:nvPr/>
          </p:nvGraphicFramePr>
          <p:xfrm>
            <a:off x="2808" y="2104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7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8" y="2104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7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5423712"/>
                </p:ext>
              </p:extLst>
            </p:nvPr>
          </p:nvGraphicFramePr>
          <p:xfrm>
            <a:off x="2975" y="541"/>
            <a:ext cx="1276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8" name="Equation" r:id="rId8" imgW="1130040" imgH="431640" progId="Equation.3">
                    <p:embed/>
                  </p:oleObj>
                </mc:Choice>
                <mc:Fallback>
                  <p:oleObj name="Equation" r:id="rId8" imgW="1130040" imgH="4316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5" y="541"/>
                          <a:ext cx="1276" cy="4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48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709829"/>
              </p:ext>
            </p:extLst>
          </p:nvPr>
        </p:nvGraphicFramePr>
        <p:xfrm>
          <a:off x="5119688" y="998252"/>
          <a:ext cx="418465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" name="Równanie" r:id="rId10" imgW="1790640" imgH="583920" progId="Equation.3">
                  <p:embed/>
                </p:oleObj>
              </mc:Choice>
              <mc:Fallback>
                <p:oleObj name="Równanie" r:id="rId10" imgW="1790640" imgH="5839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688" y="998252"/>
                        <a:ext cx="4184650" cy="136525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23"/>
          <p:cNvGraphicFramePr>
            <a:graphicFrameLocks noChangeAspect="1"/>
          </p:cNvGraphicFramePr>
          <p:nvPr/>
        </p:nvGraphicFramePr>
        <p:xfrm>
          <a:off x="2919413" y="5553075"/>
          <a:ext cx="429101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0" name="Równanie" r:id="rId12" imgW="1688760" imgH="393480" progId="Equation.3">
                  <p:embed/>
                </p:oleObj>
              </mc:Choice>
              <mc:Fallback>
                <p:oleObj name="Równanie" r:id="rId12" imgW="1688760" imgH="393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413" y="5553075"/>
                        <a:ext cx="4291012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24"/>
          <p:cNvGraphicFramePr>
            <a:graphicFrameLocks noChangeAspect="1"/>
          </p:cNvGraphicFramePr>
          <p:nvPr/>
        </p:nvGraphicFramePr>
        <p:xfrm>
          <a:off x="1419225" y="3340100"/>
          <a:ext cx="6759575" cy="205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1" name="Równanie" r:id="rId14" imgW="3429000" imgH="1041120" progId="Equation.3">
                  <p:embed/>
                </p:oleObj>
              </mc:Choice>
              <mc:Fallback>
                <p:oleObj name="Równanie" r:id="rId14" imgW="3429000" imgH="104112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225" y="3340100"/>
                        <a:ext cx="6759575" cy="2052638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/>
        </p:nvGraphicFramePr>
        <p:xfrm>
          <a:off x="1360488" y="990600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8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990600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Critical (Nyquist) sampling</a:t>
            </a:r>
          </a:p>
        </p:txBody>
      </p: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1914643" y="1712323"/>
            <a:ext cx="7232650" cy="3314700"/>
            <a:chOff x="816" y="1055"/>
            <a:chExt cx="4556" cy="2088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584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208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480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2832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96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816" y="2671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>
              <a:off x="2526" y="1717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1890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>
              <a:off x="3792" y="1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>
              <a:off x="3138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V="1">
              <a:off x="1890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auto">
            <a:xfrm flipH="1" flipV="1">
              <a:off x="2526" y="2677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7" name="Object 1026"/>
            <p:cNvGraphicFramePr>
              <a:graphicFrameLocks noChangeAspect="1"/>
            </p:cNvGraphicFramePr>
            <p:nvPr/>
          </p:nvGraphicFramePr>
          <p:xfrm>
            <a:off x="2075" y="2870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89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870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1027"/>
            <p:cNvGraphicFramePr>
              <a:graphicFrameLocks noChangeAspect="1"/>
            </p:cNvGraphicFramePr>
            <p:nvPr/>
          </p:nvGraphicFramePr>
          <p:xfrm>
            <a:off x="2910" y="2863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90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0" y="2863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10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1978001"/>
                </p:ext>
              </p:extLst>
            </p:nvPr>
          </p:nvGraphicFramePr>
          <p:xfrm>
            <a:off x="4126" y="1055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91" name="Równanie" r:id="rId10" imgW="1041120" imgH="228600" progId="Equation.3">
                    <p:embed/>
                  </p:oleObj>
                </mc:Choice>
                <mc:Fallback>
                  <p:oleObj name="Równanie" r:id="rId10" imgW="10411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6" y="1055"/>
                          <a:ext cx="1246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6136418" y="2186705"/>
            <a:ext cx="3007582" cy="4308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200" b="1" i="1" dirty="0">
                <a:sym typeface="Symbol" pitchFamily="18" charset="2"/>
              </a:rPr>
              <a:t></a:t>
            </a:r>
            <a:r>
              <a:rPr lang="pl-PL" sz="2200" b="1" baseline="-25000" dirty="0">
                <a:sym typeface="Symbol" pitchFamily="18" charset="2"/>
              </a:rPr>
              <a:t>N</a:t>
            </a:r>
            <a:r>
              <a:rPr lang="pl-PL" sz="2200" b="1" dirty="0">
                <a:sym typeface="Symbol" pitchFamily="18" charset="2"/>
              </a:rPr>
              <a:t> – </a:t>
            </a:r>
            <a:r>
              <a:rPr lang="pl-PL" sz="2200" b="1" dirty="0" err="1" smtClean="0">
                <a:sym typeface="Symbol" pitchFamily="18" charset="2"/>
              </a:rPr>
              <a:t>Nyquist</a:t>
            </a:r>
            <a:r>
              <a:rPr lang="pl-PL" sz="2200" b="1" dirty="0" smtClean="0">
                <a:sym typeface="Symbol" pitchFamily="18" charset="2"/>
              </a:rPr>
              <a:t> </a:t>
            </a:r>
            <a:r>
              <a:rPr lang="pl-PL" sz="2200" b="1" dirty="0" err="1" smtClean="0">
                <a:sym typeface="Symbol" pitchFamily="18" charset="2"/>
              </a:rPr>
              <a:t>frequency</a:t>
            </a:r>
            <a:endParaRPr lang="pl-PL" sz="2200" b="1" dirty="0"/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>
            <a:off x="3134618" y="2938105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1235038" y="2220981"/>
            <a:ext cx="11657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43" name="Łącznik prosty ze strzałką 53"/>
          <p:cNvCxnSpPr>
            <a:cxnSpLocks noChangeShapeType="1"/>
            <a:stCxn id="42" idx="3"/>
          </p:cNvCxnSpPr>
          <p:nvPr/>
        </p:nvCxnSpPr>
        <p:spPr bwMode="auto">
          <a:xfrm>
            <a:off x="2400742" y="2544147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graphicFrame>
        <p:nvGraphicFramePr>
          <p:cNvPr id="44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912442"/>
              </p:ext>
            </p:extLst>
          </p:nvPr>
        </p:nvGraphicFramePr>
        <p:xfrm>
          <a:off x="5495960" y="3108973"/>
          <a:ext cx="1131887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92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960" y="3108973"/>
                        <a:ext cx="1131887" cy="617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935037" y="5050246"/>
            <a:ext cx="8208963" cy="156966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> </a:t>
            </a:r>
            <a:r>
              <a:rPr lang="pl-PL" b="1" dirty="0" smtClean="0"/>
              <a:t>to the </a:t>
            </a:r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doubled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)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/>
              <a:t>possible</a:t>
            </a:r>
            <a:r>
              <a:rPr lang="pl-PL" b="1" dirty="0"/>
              <a:t> to </a:t>
            </a:r>
            <a:r>
              <a:rPr lang="pl-PL" b="1" dirty="0" err="1"/>
              <a:t>recover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from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 smtClean="0"/>
              <a:t>samples</a:t>
            </a:r>
            <a:r>
              <a:rPr lang="pl-PL" b="1" dirty="0"/>
              <a:t> </a:t>
            </a:r>
            <a:r>
              <a:rPr lang="pl-PL" b="1" dirty="0" smtClean="0"/>
              <a:t>via </a:t>
            </a:r>
            <a:r>
              <a:rPr lang="pl-PL" b="1" dirty="0" err="1" smtClean="0"/>
              <a:t>lowpass</a:t>
            </a:r>
            <a:r>
              <a:rPr lang="pl-PL" b="1" dirty="0" smtClean="0"/>
              <a:t> </a:t>
            </a:r>
            <a:r>
              <a:rPr lang="pl-PL" b="1" dirty="0" err="1" smtClean="0"/>
              <a:t>filtering</a:t>
            </a:r>
            <a:r>
              <a:rPr lang="pl-PL" b="1" dirty="0" smtClean="0"/>
              <a:t>.</a:t>
            </a:r>
            <a:endParaRPr lang="pl-PL" b="1" dirty="0"/>
          </a:p>
        </p:txBody>
      </p:sp>
      <p:graphicFrame>
        <p:nvGraphicFramePr>
          <p:cNvPr id="4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2633143"/>
              </p:ext>
            </p:extLst>
          </p:nvPr>
        </p:nvGraphicFramePr>
        <p:xfrm>
          <a:off x="3112889" y="2169522"/>
          <a:ext cx="1028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93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2889" y="2169522"/>
                        <a:ext cx="10287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Oversampling</a:t>
            </a:r>
          </a:p>
        </p:txBody>
      </p:sp>
      <p:sp>
        <p:nvSpPr>
          <p:cNvPr id="2253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210403"/>
              </p:ext>
            </p:extLst>
          </p:nvPr>
        </p:nvGraphicFramePr>
        <p:xfrm>
          <a:off x="1354770" y="685800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770" y="685800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6060714" y="1881052"/>
            <a:ext cx="3083286" cy="4308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200" b="1" i="1" dirty="0">
                <a:sym typeface="Symbol" pitchFamily="18" charset="2"/>
              </a:rPr>
              <a:t></a:t>
            </a:r>
            <a:r>
              <a:rPr lang="pl-PL" sz="2200" b="1" baseline="-25000" dirty="0">
                <a:sym typeface="Symbol" pitchFamily="18" charset="2"/>
              </a:rPr>
              <a:t>N</a:t>
            </a:r>
            <a:r>
              <a:rPr lang="pl-PL" sz="2200" b="1" dirty="0">
                <a:sym typeface="Symbol" pitchFamily="18" charset="2"/>
              </a:rPr>
              <a:t> – </a:t>
            </a:r>
            <a:r>
              <a:rPr lang="pl-PL" sz="2200" b="1" dirty="0" err="1" smtClean="0">
                <a:sym typeface="Symbol" pitchFamily="18" charset="2"/>
              </a:rPr>
              <a:t>Nyquist</a:t>
            </a:r>
            <a:r>
              <a:rPr lang="pl-PL" sz="2200" b="1" dirty="0" smtClean="0">
                <a:sym typeface="Symbol" pitchFamily="18" charset="2"/>
              </a:rPr>
              <a:t> </a:t>
            </a:r>
            <a:r>
              <a:rPr lang="pl-PL" sz="2200" b="1" dirty="0" err="1" smtClean="0">
                <a:sym typeface="Symbol" pitchFamily="18" charset="2"/>
              </a:rPr>
              <a:t>frequency</a:t>
            </a:r>
            <a:endParaRPr lang="pl-PL" sz="2200" b="1" dirty="0"/>
          </a:p>
        </p:txBody>
      </p:sp>
      <p:graphicFrame>
        <p:nvGraphicFramePr>
          <p:cNvPr id="24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195786"/>
              </p:ext>
            </p:extLst>
          </p:nvPr>
        </p:nvGraphicFramePr>
        <p:xfrm>
          <a:off x="7165975" y="1344558"/>
          <a:ext cx="19780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" name="Równanie" r:id="rId6" imgW="1041120" imgH="228600" progId="Equation.3">
                  <p:embed/>
                </p:oleObj>
              </mc:Choice>
              <mc:Fallback>
                <p:oleObj name="Równanie" r:id="rId6" imgW="1041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5975" y="1344558"/>
                        <a:ext cx="1978025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upa 24"/>
          <p:cNvGrpSpPr/>
          <p:nvPr/>
        </p:nvGrpSpPr>
        <p:grpSpPr>
          <a:xfrm>
            <a:off x="1295400" y="2190090"/>
            <a:ext cx="6705600" cy="2799423"/>
            <a:chOff x="1295400" y="2190090"/>
            <a:chExt cx="6705600" cy="2799423"/>
          </a:xfrm>
        </p:grpSpPr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514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8100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64008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1054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1371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20"/>
            <p:cNvSpPr>
              <a:spLocks noChangeShapeType="1"/>
            </p:cNvSpPr>
            <p:nvPr/>
          </p:nvSpPr>
          <p:spPr bwMode="auto">
            <a:xfrm>
              <a:off x="1295400" y="4240213"/>
              <a:ext cx="670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2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1767020"/>
                </p:ext>
              </p:extLst>
            </p:nvPr>
          </p:nvGraphicFramePr>
          <p:xfrm>
            <a:off x="5648919" y="3321051"/>
            <a:ext cx="1131887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40" name="Równanie" r:id="rId8" imgW="419040" imgH="228600" progId="Equation.3">
                    <p:embed/>
                  </p:oleObj>
                </mc:Choice>
                <mc:Fallback>
                  <p:oleObj name="Równanie" r:id="rId8" imgW="4190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8919" y="3321051"/>
                          <a:ext cx="1131887" cy="6191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Line 28"/>
            <p:cNvSpPr>
              <a:spLocks noChangeShapeType="1"/>
            </p:cNvSpPr>
            <p:nvPr/>
          </p:nvSpPr>
          <p:spPr bwMode="auto">
            <a:xfrm>
              <a:off x="431482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>
              <a:off x="3000375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6896100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>
              <a:off x="559117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V="1">
              <a:off x="3000375" y="423068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H="1" flipV="1">
              <a:off x="4314825" y="424973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9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9751489"/>
                </p:ext>
              </p:extLst>
            </p:nvPr>
          </p:nvGraphicFramePr>
          <p:xfrm>
            <a:off x="3294063" y="4556125"/>
            <a:ext cx="361950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41" name="Równanie" r:id="rId10" imgW="190440" imgH="228600" progId="Equation.3">
                    <p:embed/>
                  </p:oleObj>
                </mc:Choice>
                <mc:Fallback>
                  <p:oleObj name="Równanie" r:id="rId10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4063" y="4556125"/>
                          <a:ext cx="361950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9505572"/>
                </p:ext>
              </p:extLst>
            </p:nvPr>
          </p:nvGraphicFramePr>
          <p:xfrm>
            <a:off x="4924425" y="4545013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42" name="Równanie" r:id="rId12" imgW="190440" imgH="228600" progId="Equation.3">
                    <p:embed/>
                  </p:oleObj>
                </mc:Choice>
                <mc:Fallback>
                  <p:oleObj name="Równanie" r:id="rId12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4425" y="4545013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9596640"/>
                </p:ext>
              </p:extLst>
            </p:nvPr>
          </p:nvGraphicFramePr>
          <p:xfrm>
            <a:off x="2486025" y="2190090"/>
            <a:ext cx="1028700" cy="58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43" name="Równanie" r:id="rId14" imgW="380880" imgH="215640" progId="Equation.3">
                    <p:embed/>
                  </p:oleObj>
                </mc:Choice>
                <mc:Fallback>
                  <p:oleObj name="Równanie" r:id="rId14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6025" y="2190090"/>
                          <a:ext cx="1028700" cy="584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Freeform 27"/>
          <p:cNvSpPr>
            <a:spLocks/>
          </p:cNvSpPr>
          <p:nvPr/>
        </p:nvSpPr>
        <p:spPr bwMode="auto">
          <a:xfrm>
            <a:off x="253365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" name="Text Box 30"/>
          <p:cNvSpPr txBox="1">
            <a:spLocks noChangeArrowheads="1"/>
          </p:cNvSpPr>
          <p:nvPr/>
        </p:nvSpPr>
        <p:spPr bwMode="auto">
          <a:xfrm>
            <a:off x="626824" y="2236788"/>
            <a:ext cx="116570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44" name="Łącznik prosty ze strzałką 53"/>
          <p:cNvCxnSpPr>
            <a:cxnSpLocks noChangeShapeType="1"/>
            <a:stCxn id="43" idx="3"/>
          </p:cNvCxnSpPr>
          <p:nvPr/>
        </p:nvCxnSpPr>
        <p:spPr bwMode="auto">
          <a:xfrm>
            <a:off x="1792528" y="2559954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935037" y="5050246"/>
            <a:ext cx="8208963" cy="156966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err="1" smtClean="0"/>
              <a:t>higher</a:t>
            </a:r>
            <a:r>
              <a:rPr lang="pl-PL" b="1" dirty="0" smtClean="0"/>
              <a:t> </a:t>
            </a:r>
            <a:r>
              <a:rPr lang="pl-PL" b="1" dirty="0" err="1" smtClean="0"/>
              <a:t>than</a:t>
            </a:r>
            <a:r>
              <a:rPr lang="pl-PL" b="1" dirty="0" smtClean="0"/>
              <a:t> the </a:t>
            </a:r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doubled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bandwidth</a:t>
            </a:r>
            <a:r>
              <a:rPr lang="pl-PL" b="1" dirty="0" smtClean="0"/>
              <a:t>)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/>
              <a:t>possible</a:t>
            </a:r>
            <a:r>
              <a:rPr lang="pl-PL" b="1" dirty="0"/>
              <a:t> to </a:t>
            </a:r>
            <a:r>
              <a:rPr lang="pl-PL" b="1" dirty="0" err="1"/>
              <a:t>recover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from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 smtClean="0"/>
              <a:t>samples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while</a:t>
            </a:r>
            <a:r>
              <a:rPr lang="pl-PL" b="1" dirty="0" smtClean="0"/>
              <a:t> </a:t>
            </a:r>
            <a:r>
              <a:rPr lang="pl-PL" b="1" dirty="0" err="1" smtClean="0"/>
              <a:t>providing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separation</a:t>
            </a:r>
            <a:r>
              <a:rPr lang="pl-PL" b="1" dirty="0" smtClean="0"/>
              <a:t> of spectrum </a:t>
            </a:r>
            <a:r>
              <a:rPr lang="pl-PL" b="1" dirty="0" err="1" smtClean="0"/>
              <a:t>sidelobes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188640"/>
            <a:ext cx="7772400" cy="1143000"/>
          </a:xfrm>
        </p:spPr>
        <p:txBody>
          <a:bodyPr/>
          <a:lstStyle/>
          <a:p>
            <a:r>
              <a:rPr lang="pl-PL" b="1" dirty="0" err="1" smtClean="0">
                <a:latin typeface="Comic Sans MS" pitchFamily="66" charset="0"/>
              </a:rPr>
              <a:t>Decomposition</a:t>
            </a:r>
            <a:r>
              <a:rPr lang="pl-PL" b="1" dirty="0" smtClean="0">
                <a:latin typeface="Comic Sans MS" pitchFamily="66" charset="0"/>
              </a:rPr>
              <a:t> of a </a:t>
            </a:r>
            <a:r>
              <a:rPr lang="pl-PL" b="1" dirty="0" err="1" smtClean="0">
                <a:latin typeface="Comic Sans MS" pitchFamily="66" charset="0"/>
              </a:rPr>
              <a:t>signal</a:t>
            </a:r>
            <a:r>
              <a:rPr lang="pl-PL" b="1" dirty="0" smtClean="0">
                <a:latin typeface="Comic Sans MS" pitchFamily="66" charset="0"/>
              </a:rPr>
              <a:t/>
            </a:r>
            <a:br>
              <a:rPr lang="pl-PL" b="1" dirty="0" smtClean="0">
                <a:latin typeface="Comic Sans MS" pitchFamily="66" charset="0"/>
              </a:rPr>
            </a:br>
            <a:r>
              <a:rPr lang="pl-PL" b="1" dirty="0" err="1" smtClean="0">
                <a:latin typeface="Comic Sans MS" pitchFamily="66" charset="0"/>
              </a:rPr>
              <a:t>into</a:t>
            </a:r>
            <a:r>
              <a:rPr lang="pl-PL" b="1" dirty="0" smtClean="0">
                <a:latin typeface="Comic Sans MS" pitchFamily="66" charset="0"/>
              </a:rPr>
              <a:t> </a:t>
            </a:r>
            <a:r>
              <a:rPr lang="pl-PL" b="1" dirty="0" err="1" smtClean="0">
                <a:latin typeface="Comic Sans MS" pitchFamily="66" charset="0"/>
              </a:rPr>
              <a:t>elementary</a:t>
            </a:r>
            <a:r>
              <a:rPr lang="pl-PL" b="1" dirty="0" smtClean="0">
                <a:latin typeface="Comic Sans MS" pitchFamily="66" charset="0"/>
              </a:rPr>
              <a:t> „</a:t>
            </a:r>
            <a:r>
              <a:rPr lang="pl-PL" b="1" dirty="0" err="1" smtClean="0">
                <a:latin typeface="Comic Sans MS" pitchFamily="66" charset="0"/>
              </a:rPr>
              <a:t>particles</a:t>
            </a:r>
            <a:r>
              <a:rPr lang="pl-PL" b="1" dirty="0" smtClean="0">
                <a:latin typeface="Comic Sans MS" pitchFamily="66" charset="0"/>
              </a:rPr>
              <a:t>”</a:t>
            </a:r>
            <a:endParaRPr lang="pl-PL" b="1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282202" y="1412776"/>
            <a:ext cx="8855075" cy="2112442"/>
            <a:chOff x="282202" y="1412776"/>
            <a:chExt cx="8855075" cy="2112442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1139995" y="1412776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r>
                <a:rPr lang="pl-PL" sz="3200" b="1" dirty="0" err="1">
                  <a:latin typeface="Comic Sans MS" pitchFamily="66" charset="0"/>
                </a:rPr>
                <a:t>Exponential</a:t>
              </a:r>
              <a:r>
                <a:rPr lang="pl-PL" sz="3200" b="1" dirty="0">
                  <a:latin typeface="Comic Sans MS" pitchFamily="66" charset="0"/>
                </a:rPr>
                <a:t> Fourier </a:t>
              </a:r>
              <a:r>
                <a:rPr lang="pl-PL" sz="3200" b="1" dirty="0" err="1">
                  <a:latin typeface="Comic Sans MS" pitchFamily="66" charset="0"/>
                </a:rPr>
                <a:t>series</a:t>
              </a:r>
              <a:endParaRPr lang="pl-PL" sz="3200" b="1" dirty="0">
                <a:latin typeface="Comic Sans MS CE" charset="-18"/>
              </a:endParaRPr>
            </a:p>
          </p:txBody>
        </p:sp>
        <p:graphicFrame>
          <p:nvGraphicFramePr>
            <p:cNvPr id="6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84879226"/>
                </p:ext>
              </p:extLst>
            </p:nvPr>
          </p:nvGraphicFramePr>
          <p:xfrm>
            <a:off x="282202" y="2348880"/>
            <a:ext cx="8855075" cy="1176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03" name="Equation" r:id="rId4" imgW="3251160" imgH="431640" progId="Equation.3">
                    <p:embed/>
                  </p:oleObj>
                </mc:Choice>
                <mc:Fallback>
                  <p:oleObj name="Equation" r:id="rId4" imgW="3251160" imgH="431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202" y="2348880"/>
                          <a:ext cx="8855075" cy="1176338"/>
                        </a:xfrm>
                        <a:prstGeom prst="rect">
                          <a:avLst/>
                        </a:prstGeom>
                        <a:solidFill>
                          <a:srgbClr val="99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1177747" y="3525218"/>
            <a:ext cx="7772400" cy="2700552"/>
            <a:chOff x="1177747" y="3525218"/>
            <a:chExt cx="7772400" cy="2700552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1177747" y="3525218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r>
                <a:rPr lang="pl-PL" sz="3200" b="1" dirty="0" err="1" smtClean="0">
                  <a:latin typeface="Comic Sans MS" pitchFamily="66" charset="0"/>
                </a:rPr>
                <a:t>Maybe</a:t>
              </a:r>
              <a:r>
                <a:rPr lang="pl-PL" sz="3200" b="1" dirty="0" smtClean="0">
                  <a:latin typeface="Comic Sans MS" pitchFamily="66" charset="0"/>
                </a:rPr>
                <a:t> </a:t>
              </a:r>
              <a:r>
                <a:rPr lang="pl-PL" sz="3200" b="1" dirty="0" err="1" smtClean="0">
                  <a:latin typeface="Comic Sans MS" pitchFamily="66" charset="0"/>
                </a:rPr>
                <a:t>samples</a:t>
              </a:r>
              <a:r>
                <a:rPr lang="pl-PL" sz="3200" b="1" dirty="0" smtClean="0">
                  <a:latin typeface="Comic Sans MS" pitchFamily="66" charset="0"/>
                </a:rPr>
                <a:t> of a </a:t>
              </a:r>
              <a:r>
                <a:rPr lang="pl-PL" sz="3200" b="1" dirty="0" err="1" smtClean="0">
                  <a:latin typeface="Comic Sans MS" pitchFamily="66" charset="0"/>
                </a:rPr>
                <a:t>signal</a:t>
              </a:r>
              <a:r>
                <a:rPr lang="pl-PL" sz="3200" b="1" dirty="0" smtClean="0">
                  <a:latin typeface="Comic Sans MS" pitchFamily="66" charset="0"/>
                </a:rPr>
                <a:t>?</a:t>
              </a:r>
              <a:endParaRPr lang="pl-PL" sz="3200" b="1" dirty="0">
                <a:latin typeface="Comic Sans MS CE" charset="-18"/>
              </a:endParaRPr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1177747" y="4361433"/>
              <a:ext cx="4258349" cy="1864337"/>
              <a:chOff x="1089025" y="3603625"/>
              <a:chExt cx="2259013" cy="989013"/>
            </a:xfrm>
          </p:grpSpPr>
          <p:sp>
            <p:nvSpPr>
              <p:cNvPr id="9" name="Line 45"/>
              <p:cNvSpPr>
                <a:spLocks noChangeShapeType="1"/>
              </p:cNvSpPr>
              <p:nvPr/>
            </p:nvSpPr>
            <p:spPr bwMode="auto">
              <a:xfrm flipV="1">
                <a:off x="1692275" y="3744913"/>
                <a:ext cx="0" cy="847725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46"/>
              <p:cNvSpPr>
                <a:spLocks noChangeShapeType="1"/>
              </p:cNvSpPr>
              <p:nvPr/>
            </p:nvSpPr>
            <p:spPr bwMode="auto">
              <a:xfrm flipH="1" flipV="1">
                <a:off x="1416050" y="3914775"/>
                <a:ext cx="3175" cy="677863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47"/>
              <p:cNvSpPr>
                <a:spLocks noChangeShapeType="1"/>
              </p:cNvSpPr>
              <p:nvPr/>
            </p:nvSpPr>
            <p:spPr bwMode="auto">
              <a:xfrm flipV="1">
                <a:off x="2513013" y="4198938"/>
                <a:ext cx="0" cy="393700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" name="Line 48"/>
              <p:cNvSpPr>
                <a:spLocks noChangeShapeType="1"/>
              </p:cNvSpPr>
              <p:nvPr/>
            </p:nvSpPr>
            <p:spPr bwMode="auto">
              <a:xfrm flipV="1">
                <a:off x="2239963" y="4017963"/>
                <a:ext cx="0" cy="574675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 flipH="1" flipV="1">
                <a:off x="2781300" y="4173538"/>
                <a:ext cx="4763" cy="419100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Line 50"/>
              <p:cNvSpPr>
                <a:spLocks noChangeShapeType="1"/>
              </p:cNvSpPr>
              <p:nvPr/>
            </p:nvSpPr>
            <p:spPr bwMode="auto">
              <a:xfrm flipV="1">
                <a:off x="1965325" y="3803650"/>
                <a:ext cx="4763" cy="78898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51"/>
              <p:cNvSpPr>
                <a:spLocks noChangeShapeType="1"/>
              </p:cNvSpPr>
              <p:nvPr/>
            </p:nvSpPr>
            <p:spPr bwMode="auto">
              <a:xfrm flipV="1">
                <a:off x="1258888" y="3603625"/>
                <a:ext cx="0" cy="98901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Line 52"/>
              <p:cNvSpPr>
                <a:spLocks noChangeShapeType="1"/>
              </p:cNvSpPr>
              <p:nvPr/>
            </p:nvSpPr>
            <p:spPr bwMode="auto">
              <a:xfrm>
                <a:off x="1089025" y="4592638"/>
                <a:ext cx="225901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Freeform 53"/>
              <p:cNvSpPr>
                <a:spLocks/>
              </p:cNvSpPr>
              <p:nvPr/>
            </p:nvSpPr>
            <p:spPr bwMode="auto">
              <a:xfrm>
                <a:off x="1089025" y="3744913"/>
                <a:ext cx="2259013" cy="474663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1979980"/>
                </p:ext>
              </p:extLst>
            </p:nvPr>
          </p:nvGraphicFramePr>
          <p:xfrm>
            <a:off x="5070870" y="4738490"/>
            <a:ext cx="2596555" cy="3369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04" name="Equation" r:id="rId6" imgW="1663560" imgH="215640" progId="Equation.3">
                    <p:embed/>
                  </p:oleObj>
                </mc:Choice>
                <mc:Fallback>
                  <p:oleObj name="Equation" r:id="rId6" imgW="1663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70870" y="4738490"/>
                          <a:ext cx="2596555" cy="33695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rgbClr val="FF0000"/>
                          </a:solidFill>
                          <a:prstDash val="soli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9478570"/>
                </p:ext>
              </p:extLst>
            </p:nvPr>
          </p:nvGraphicFramePr>
          <p:xfrm>
            <a:off x="4047960" y="5729989"/>
            <a:ext cx="3594297" cy="349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905" name="Equation" r:id="rId8" imgW="2222280" imgH="215640" progId="Equation.3">
                    <p:embed/>
                  </p:oleObj>
                </mc:Choice>
                <mc:Fallback>
                  <p:oleObj name="Equation" r:id="rId8" imgW="22222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047960" y="5729989"/>
                          <a:ext cx="3594297" cy="34916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rgbClr val="0000CC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7949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027535"/>
              </p:ext>
            </p:extLst>
          </p:nvPr>
        </p:nvGraphicFramePr>
        <p:xfrm>
          <a:off x="1152525" y="703505"/>
          <a:ext cx="42894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0" name="Równanie" r:id="rId4" imgW="1688760" imgH="393480" progId="Equation.3">
                  <p:embed/>
                </p:oleObj>
              </mc:Choice>
              <mc:Fallback>
                <p:oleObj name="Równanie" r:id="rId4" imgW="16887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703505"/>
                        <a:ext cx="428942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1025"/>
          <p:cNvGraphicFramePr>
            <a:graphicFrameLocks noChangeAspect="1"/>
          </p:cNvGraphicFramePr>
          <p:nvPr/>
        </p:nvGraphicFramePr>
        <p:xfrm>
          <a:off x="2730500" y="4535488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1" name="Równanie" r:id="rId6" imgW="190440" imgH="228600" progId="Equation.3">
                  <p:embed/>
                </p:oleObj>
              </mc:Choice>
              <mc:Fallback>
                <p:oleObj name="Równanie" r:id="rId6" imgW="19044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0" y="4535488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21"/>
          <p:cNvSpPr txBox="1">
            <a:spLocks noChangeArrowheads="1"/>
          </p:cNvSpPr>
          <p:nvPr/>
        </p:nvSpPr>
        <p:spPr bwMode="auto">
          <a:xfrm>
            <a:off x="923925" y="5229225"/>
            <a:ext cx="8208963" cy="1200329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err="1"/>
              <a:t>Sampling</a:t>
            </a:r>
            <a:r>
              <a:rPr lang="pl-PL" b="1" dirty="0"/>
              <a:t> the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at</a:t>
            </a:r>
            <a:r>
              <a:rPr lang="pl-PL" b="1" dirty="0"/>
              <a:t> a </a:t>
            </a:r>
            <a:r>
              <a:rPr lang="pl-PL" b="1" dirty="0" err="1"/>
              <a:t>frequency</a:t>
            </a:r>
            <a:r>
              <a:rPr lang="pl-PL" b="1" dirty="0"/>
              <a:t> </a:t>
            </a:r>
            <a:r>
              <a:rPr lang="pl-PL" b="1" dirty="0" smtClean="0"/>
              <a:t>less </a:t>
            </a:r>
            <a:r>
              <a:rPr lang="pl-PL" b="1" dirty="0" err="1" smtClean="0"/>
              <a:t>than</a:t>
            </a:r>
            <a:r>
              <a:rPr lang="pl-PL" b="1" dirty="0" smtClean="0"/>
              <a:t> </a:t>
            </a:r>
            <a:r>
              <a:rPr lang="pl-PL" b="1" dirty="0"/>
              <a:t>the </a:t>
            </a:r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introduces</a:t>
            </a:r>
            <a:r>
              <a:rPr lang="pl-PL" b="1" dirty="0" smtClean="0"/>
              <a:t> </a:t>
            </a:r>
            <a:r>
              <a:rPr lang="pl-PL" b="1" dirty="0" err="1" smtClean="0"/>
              <a:t>distortions</a:t>
            </a:r>
            <a:r>
              <a:rPr lang="pl-PL" b="1" dirty="0" smtClean="0"/>
              <a:t> </a:t>
            </a:r>
            <a:r>
              <a:rPr lang="pl-PL" b="1" dirty="0" err="1" smtClean="0"/>
              <a:t>because</a:t>
            </a:r>
            <a:r>
              <a:rPr lang="pl-PL" b="1" dirty="0" smtClean="0"/>
              <a:t> of </a:t>
            </a:r>
            <a:r>
              <a:rPr lang="pl-PL" b="1" dirty="0" err="1" smtClean="0"/>
              <a:t>over</a:t>
            </a:r>
            <a:r>
              <a:rPr lang="pl-PL" b="1" dirty="0" smtClean="0"/>
              <a:t>-</a:t>
            </a:r>
            <a:br>
              <a:rPr lang="pl-PL" b="1" dirty="0" smtClean="0"/>
            </a:br>
            <a:r>
              <a:rPr lang="pl-PL" b="1" dirty="0" err="1" smtClean="0"/>
              <a:t>lapping</a:t>
            </a:r>
            <a:r>
              <a:rPr lang="pl-PL" b="1" dirty="0" smtClean="0"/>
              <a:t> of spectrum </a:t>
            </a:r>
            <a:r>
              <a:rPr lang="pl-PL" b="1" dirty="0" err="1" smtClean="0"/>
              <a:t>sidelobes</a:t>
            </a:r>
            <a:r>
              <a:rPr lang="pl-PL" b="1" dirty="0" smtClean="0"/>
              <a:t> (spectrum </a:t>
            </a:r>
            <a:r>
              <a:rPr lang="pl-PL" b="1" dirty="0" err="1" smtClean="0"/>
              <a:t>leakage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23561" name="Text Box 24"/>
          <p:cNvSpPr txBox="1">
            <a:spLocks noChangeArrowheads="1"/>
          </p:cNvSpPr>
          <p:nvPr/>
        </p:nvSpPr>
        <p:spPr bwMode="auto">
          <a:xfrm>
            <a:off x="4406900" y="4392613"/>
            <a:ext cx="2149475" cy="45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undersampling</a:t>
            </a:r>
          </a:p>
        </p:txBody>
      </p:sp>
      <p:sp>
        <p:nvSpPr>
          <p:cNvPr id="23562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>
                <a:solidFill>
                  <a:srgbClr val="009900"/>
                </a:solidFill>
              </a:rPr>
              <a:t>Undersampling</a:t>
            </a:r>
          </a:p>
        </p:txBody>
      </p:sp>
      <p:grpSp>
        <p:nvGrpSpPr>
          <p:cNvPr id="23563" name="Group 31"/>
          <p:cNvGrpSpPr>
            <a:grpSpLocks/>
          </p:cNvGrpSpPr>
          <p:nvPr/>
        </p:nvGrpSpPr>
        <p:grpSpPr bwMode="auto">
          <a:xfrm>
            <a:off x="923925" y="2093913"/>
            <a:ext cx="6691313" cy="2873375"/>
            <a:chOff x="582" y="1319"/>
            <a:chExt cx="4215" cy="1810"/>
          </a:xfrm>
        </p:grpSpPr>
        <p:sp>
          <p:nvSpPr>
            <p:cNvPr id="23564" name="Freeform 32"/>
            <p:cNvSpPr>
              <a:spLocks/>
            </p:cNvSpPr>
            <p:nvPr/>
          </p:nvSpPr>
          <p:spPr bwMode="auto">
            <a:xfrm>
              <a:off x="135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Freeform 33"/>
            <p:cNvSpPr>
              <a:spLocks/>
            </p:cNvSpPr>
            <p:nvPr/>
          </p:nvSpPr>
          <p:spPr bwMode="auto">
            <a:xfrm>
              <a:off x="1765" y="1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Freeform 34"/>
            <p:cNvSpPr>
              <a:spLocks/>
            </p:cNvSpPr>
            <p:nvPr/>
          </p:nvSpPr>
          <p:spPr bwMode="auto">
            <a:xfrm>
              <a:off x="2682" y="1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Freeform 35"/>
            <p:cNvSpPr>
              <a:spLocks/>
            </p:cNvSpPr>
            <p:nvPr/>
          </p:nvSpPr>
          <p:spPr bwMode="auto">
            <a:xfrm>
              <a:off x="2214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Freeform 36"/>
            <p:cNvSpPr>
              <a:spLocks/>
            </p:cNvSpPr>
            <p:nvPr/>
          </p:nvSpPr>
          <p:spPr bwMode="auto">
            <a:xfrm>
              <a:off x="858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37"/>
            <p:cNvSpPr>
              <a:spLocks noChangeShapeType="1"/>
            </p:cNvSpPr>
            <p:nvPr/>
          </p:nvSpPr>
          <p:spPr bwMode="auto">
            <a:xfrm>
              <a:off x="582" y="2671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38"/>
            <p:cNvSpPr>
              <a:spLocks noChangeShapeType="1"/>
            </p:cNvSpPr>
            <p:nvPr/>
          </p:nvSpPr>
          <p:spPr bwMode="auto">
            <a:xfrm>
              <a:off x="2083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39"/>
            <p:cNvSpPr>
              <a:spLocks noChangeShapeType="1"/>
            </p:cNvSpPr>
            <p:nvPr/>
          </p:nvSpPr>
          <p:spPr bwMode="auto">
            <a:xfrm>
              <a:off x="1656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Line 40"/>
            <p:cNvSpPr>
              <a:spLocks noChangeShapeType="1"/>
            </p:cNvSpPr>
            <p:nvPr/>
          </p:nvSpPr>
          <p:spPr bwMode="auto">
            <a:xfrm>
              <a:off x="2994" y="1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3" name="Line 41"/>
            <p:cNvSpPr>
              <a:spLocks noChangeShapeType="1"/>
            </p:cNvSpPr>
            <p:nvPr/>
          </p:nvSpPr>
          <p:spPr bwMode="auto">
            <a:xfrm>
              <a:off x="2520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42"/>
            <p:cNvSpPr>
              <a:spLocks noChangeShapeType="1"/>
            </p:cNvSpPr>
            <p:nvPr/>
          </p:nvSpPr>
          <p:spPr bwMode="auto">
            <a:xfrm flipV="1">
              <a:off x="1656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Line 43"/>
            <p:cNvSpPr>
              <a:spLocks noChangeShapeType="1"/>
            </p:cNvSpPr>
            <p:nvPr/>
          </p:nvSpPr>
          <p:spPr bwMode="auto">
            <a:xfrm flipH="1" flipV="1">
              <a:off x="2083" y="2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557" name="Object 1027"/>
            <p:cNvGraphicFramePr>
              <a:graphicFrameLocks noChangeAspect="1"/>
            </p:cNvGraphicFramePr>
            <p:nvPr/>
          </p:nvGraphicFramePr>
          <p:xfrm>
            <a:off x="2383" y="2857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942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3" y="2857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6" name="Line 46"/>
            <p:cNvSpPr>
              <a:spLocks noChangeShapeType="1"/>
            </p:cNvSpPr>
            <p:nvPr/>
          </p:nvSpPr>
          <p:spPr bwMode="auto">
            <a:xfrm flipH="1">
              <a:off x="1834" y="1533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4052" y="1319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aliasing</a:t>
              </a:r>
            </a:p>
          </p:txBody>
        </p:sp>
      </p:grp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6049602" y="1626017"/>
            <a:ext cx="3083286" cy="4308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2200" b="1" i="1" dirty="0">
                <a:sym typeface="Symbol" pitchFamily="18" charset="2"/>
              </a:rPr>
              <a:t></a:t>
            </a:r>
            <a:r>
              <a:rPr lang="pl-PL" sz="2200" b="1" baseline="-25000" dirty="0">
                <a:sym typeface="Symbol" pitchFamily="18" charset="2"/>
              </a:rPr>
              <a:t>N</a:t>
            </a:r>
            <a:r>
              <a:rPr lang="pl-PL" sz="2200" b="1" dirty="0">
                <a:sym typeface="Symbol" pitchFamily="18" charset="2"/>
              </a:rPr>
              <a:t> – </a:t>
            </a:r>
            <a:r>
              <a:rPr lang="pl-PL" sz="2200" b="1" dirty="0" err="1" smtClean="0">
                <a:sym typeface="Symbol" pitchFamily="18" charset="2"/>
              </a:rPr>
              <a:t>Nyquist</a:t>
            </a:r>
            <a:r>
              <a:rPr lang="pl-PL" sz="2200" b="1" dirty="0" smtClean="0">
                <a:sym typeface="Symbol" pitchFamily="18" charset="2"/>
              </a:rPr>
              <a:t> </a:t>
            </a:r>
            <a:r>
              <a:rPr lang="pl-PL" sz="2200" b="1" dirty="0" err="1" smtClean="0">
                <a:sym typeface="Symbol" pitchFamily="18" charset="2"/>
              </a:rPr>
              <a:t>frequency</a:t>
            </a:r>
            <a:endParaRPr lang="pl-PL" sz="2200" b="1" dirty="0"/>
          </a:p>
        </p:txBody>
      </p:sp>
      <p:graphicFrame>
        <p:nvGraphicFramePr>
          <p:cNvPr id="2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493075"/>
              </p:ext>
            </p:extLst>
          </p:nvPr>
        </p:nvGraphicFramePr>
        <p:xfrm>
          <a:off x="7154863" y="1089523"/>
          <a:ext cx="19780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3" name="Równanie" r:id="rId10" imgW="1041120" imgH="228600" progId="Equation.3">
                  <p:embed/>
                </p:oleObj>
              </mc:Choice>
              <mc:Fallback>
                <p:oleObj name="Równanie" r:id="rId10" imgW="1041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4863" y="1089523"/>
                        <a:ext cx="1978025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752466"/>
              </p:ext>
            </p:extLst>
          </p:nvPr>
        </p:nvGraphicFramePr>
        <p:xfrm>
          <a:off x="4915693" y="3363912"/>
          <a:ext cx="11318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4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5693" y="3363912"/>
                        <a:ext cx="1131887" cy="6191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442303"/>
              </p:ext>
            </p:extLst>
          </p:nvPr>
        </p:nvGraphicFramePr>
        <p:xfrm>
          <a:off x="2124075" y="2220120"/>
          <a:ext cx="1028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45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220120"/>
                        <a:ext cx="10287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Freeform 27"/>
          <p:cNvSpPr>
            <a:spLocks/>
          </p:cNvSpPr>
          <p:nvPr/>
        </p:nvSpPr>
        <p:spPr bwMode="auto">
          <a:xfrm>
            <a:off x="216140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26824" y="2236788"/>
            <a:ext cx="116570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err="1" smtClean="0">
                <a:solidFill>
                  <a:srgbClr val="006600"/>
                </a:solidFill>
              </a:rPr>
              <a:t>Ideal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low</a:t>
            </a:r>
            <a:r>
              <a:rPr lang="pl-PL" sz="1800" b="1" dirty="0" smtClean="0">
                <a:solidFill>
                  <a:srgbClr val="006600"/>
                </a:solidFill>
              </a:rPr>
              <a:t>-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pass </a:t>
            </a:r>
            <a:r>
              <a:rPr lang="pl-PL" sz="1800" b="1" dirty="0" err="1" smtClean="0">
                <a:solidFill>
                  <a:srgbClr val="006600"/>
                </a:solidFill>
              </a:rPr>
              <a:t>filter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32" name="Łącznik prosty ze strzałką 53"/>
          <p:cNvCxnSpPr>
            <a:cxnSpLocks noChangeShapeType="1"/>
            <a:stCxn id="31" idx="3"/>
          </p:cNvCxnSpPr>
          <p:nvPr/>
        </p:nvCxnSpPr>
        <p:spPr bwMode="auto">
          <a:xfrm>
            <a:off x="1792528" y="2559954"/>
            <a:ext cx="744297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4585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4615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8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1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3144797"/>
                </p:ext>
              </p:extLst>
            </p:nvPr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97" name="Równanie" r:id="rId4" imgW="609480" imgH="228600" progId="Equation.3">
                    <p:embed/>
                  </p:oleObj>
                </mc:Choice>
                <mc:Fallback>
                  <p:oleObj name="Równanie" r:id="rId4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/>
          </p:nvGraphicFramePr>
          <p:xfrm>
            <a:off x="3197" y="178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98" name="Równanie" r:id="rId6" imgW="1041120" imgH="228600" progId="Equation.3">
                    <p:embed/>
                  </p:oleObj>
                </mc:Choice>
                <mc:Fallback>
                  <p:oleObj name="Równanie" r:id="rId6" imgW="10411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7" y="1788"/>
                          <a:ext cx="124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86" name="Rectangle 2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Recovering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from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its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samples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4587" name="Freeform 27"/>
          <p:cNvSpPr>
            <a:spLocks/>
          </p:cNvSpPr>
          <p:nvPr/>
        </p:nvSpPr>
        <p:spPr bwMode="auto">
          <a:xfrm>
            <a:off x="3048000" y="1295400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4578" name="Object 0"/>
          <p:cNvGraphicFramePr>
            <a:graphicFrameLocks noChangeAspect="1"/>
          </p:cNvGraphicFramePr>
          <p:nvPr/>
        </p:nvGraphicFramePr>
        <p:xfrm>
          <a:off x="3505200" y="609600"/>
          <a:ext cx="1028700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9" name="Równanie" r:id="rId8" imgW="380880" imgH="215640" progId="Equation.3">
                  <p:embed/>
                </p:oleObj>
              </mc:Choice>
              <mc:Fallback>
                <p:oleObj name="Równanie" r:id="rId8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609600"/>
                        <a:ext cx="1028700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Text Box 30"/>
          <p:cNvSpPr txBox="1">
            <a:spLocks noChangeArrowheads="1"/>
          </p:cNvSpPr>
          <p:nvPr/>
        </p:nvSpPr>
        <p:spPr bwMode="auto">
          <a:xfrm>
            <a:off x="1143000" y="687388"/>
            <a:ext cx="1155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Ideal low-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pass filter</a:t>
            </a:r>
          </a:p>
        </p:txBody>
      </p:sp>
      <p:grpSp>
        <p:nvGrpSpPr>
          <p:cNvPr id="24589" name="Group 75"/>
          <p:cNvGrpSpPr>
            <a:grpSpLocks/>
          </p:cNvGrpSpPr>
          <p:nvPr/>
        </p:nvGrpSpPr>
        <p:grpSpPr bwMode="auto">
          <a:xfrm>
            <a:off x="1089025" y="3375025"/>
            <a:ext cx="2282825" cy="1217613"/>
            <a:chOff x="672" y="2832"/>
            <a:chExt cx="1438" cy="767"/>
          </a:xfrm>
        </p:grpSpPr>
        <p:sp>
          <p:nvSpPr>
            <p:cNvPr id="24606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7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8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9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0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1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2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3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4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1" name="Object 4"/>
            <p:cNvGraphicFramePr>
              <a:graphicFrameLocks noChangeAspect="1"/>
            </p:cNvGraphicFramePr>
            <p:nvPr/>
          </p:nvGraphicFramePr>
          <p:xfrm>
            <a:off x="1152" y="2832"/>
            <a:ext cx="95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0" name="Równanie" r:id="rId10" imgW="939600" imgH="215640" progId="Equation.3">
                    <p:embed/>
                  </p:oleObj>
                </mc:Choice>
                <mc:Fallback>
                  <p:oleObj name="Równanie" r:id="rId10" imgW="9396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832"/>
                          <a:ext cx="958" cy="2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0" name="AutoShape 58"/>
          <p:cNvSpPr>
            <a:spLocks noChangeArrowheads="1"/>
          </p:cNvSpPr>
          <p:nvPr/>
        </p:nvSpPr>
        <p:spPr bwMode="auto">
          <a:xfrm>
            <a:off x="3075726" y="3903663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4591" name="Text Box 59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4593" name="AutoShape 61"/>
          <p:cNvSpPr>
            <a:spLocks noChangeArrowheads="1"/>
          </p:cNvSpPr>
          <p:nvPr/>
        </p:nvSpPr>
        <p:spPr bwMode="auto">
          <a:xfrm>
            <a:off x="6225381" y="3911488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grpSp>
        <p:nvGrpSpPr>
          <p:cNvPr id="24594" name="Group 79"/>
          <p:cNvGrpSpPr>
            <a:grpSpLocks/>
          </p:cNvGrpSpPr>
          <p:nvPr/>
        </p:nvGrpSpPr>
        <p:grpSpPr bwMode="auto">
          <a:xfrm>
            <a:off x="6883400" y="3540125"/>
            <a:ext cx="2259013" cy="1052513"/>
            <a:chOff x="4227" y="2936"/>
            <a:chExt cx="1423" cy="663"/>
          </a:xfrm>
        </p:grpSpPr>
        <p:sp>
          <p:nvSpPr>
            <p:cNvPr id="24597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8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599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0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1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2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3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4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05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0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1" name="Równanie" r:id="rId12" imgW="266400" imgH="215640" progId="Equation.3">
                    <p:embed/>
                  </p:oleObj>
                </mc:Choice>
                <mc:Fallback>
                  <p:oleObj name="Równanie" r:id="rId12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5702300" y="555625"/>
          <a:ext cx="322262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02" name="Równanie" r:id="rId14" imgW="1714320" imgH="393480" progId="Equation.3">
                  <p:embed/>
                </p:oleObj>
              </mc:Choice>
              <mc:Fallback>
                <p:oleObj name="Równanie" r:id="rId14" imgW="17143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555625"/>
                        <a:ext cx="3222625" cy="73977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5" name="Text Box 21"/>
          <p:cNvSpPr txBox="1">
            <a:spLocks noChangeArrowheads="1"/>
          </p:cNvSpPr>
          <p:nvPr/>
        </p:nvSpPr>
        <p:spPr bwMode="auto">
          <a:xfrm>
            <a:off x="1189038" y="5207984"/>
            <a:ext cx="7772400" cy="1323439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000" b="1" dirty="0"/>
              <a:t>The </a:t>
            </a:r>
            <a:r>
              <a:rPr lang="pl-PL" sz="2000" b="1" dirty="0" err="1"/>
              <a:t>analogue</a:t>
            </a:r>
            <a:r>
              <a:rPr lang="pl-PL" sz="2000" b="1" dirty="0"/>
              <a:t> </a:t>
            </a:r>
            <a:r>
              <a:rPr lang="pl-PL" sz="2000" b="1" dirty="0" err="1"/>
              <a:t>signal</a:t>
            </a:r>
            <a:r>
              <a:rPr lang="pl-PL" sz="2000" b="1" dirty="0"/>
              <a:t>  (</a:t>
            </a:r>
            <a:r>
              <a:rPr lang="pl-PL" sz="2000" b="1" dirty="0" err="1"/>
              <a:t>bandlimited</a:t>
            </a:r>
            <a:r>
              <a:rPr lang="pl-PL" sz="2000" b="1" dirty="0"/>
              <a:t> to </a:t>
            </a:r>
            <a:r>
              <a:rPr lang="pl-PL" sz="2000" b="1" i="1" dirty="0">
                <a:sym typeface="Symbol" pitchFamily="18" charset="2"/>
              </a:rPr>
              <a:t>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= 2</a:t>
            </a:r>
            <a:r>
              <a:rPr lang="pl-PL" sz="2000" b="1" i="1" dirty="0">
                <a:sym typeface="Symbol" pitchFamily="18" charset="2"/>
              </a:rPr>
              <a:t>f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/>
              <a:t>can</a:t>
            </a:r>
            <a:r>
              <a:rPr lang="pl-PL" sz="2000" b="1" dirty="0"/>
              <a:t> be </a:t>
            </a:r>
            <a:r>
              <a:rPr lang="pl-PL" sz="2000" b="1" dirty="0" err="1"/>
              <a:t>exactly</a:t>
            </a:r>
            <a:r>
              <a:rPr lang="pl-PL" sz="2000" b="1" dirty="0"/>
              <a:t> </a:t>
            </a:r>
            <a:r>
              <a:rPr lang="pl-PL" sz="2000" b="1" dirty="0" err="1"/>
              <a:t>recovered</a:t>
            </a:r>
            <a:r>
              <a:rPr lang="pl-PL" sz="2000" b="1" dirty="0"/>
              <a:t> from </a:t>
            </a:r>
            <a:r>
              <a:rPr lang="pl-PL" sz="2000" b="1" dirty="0" err="1"/>
              <a:t>its</a:t>
            </a:r>
            <a:r>
              <a:rPr lang="pl-PL" sz="2000" b="1" dirty="0"/>
              <a:t> </a:t>
            </a:r>
            <a:r>
              <a:rPr lang="pl-PL" sz="2000" b="1" dirty="0" err="1"/>
              <a:t>samples</a:t>
            </a:r>
            <a:r>
              <a:rPr lang="pl-PL" sz="2000" b="1" dirty="0"/>
              <a:t> (</a:t>
            </a:r>
            <a:r>
              <a:rPr lang="pl-PL" sz="2000" b="1" dirty="0" err="1"/>
              <a:t>uniformly</a:t>
            </a:r>
            <a:r>
              <a:rPr lang="pl-PL" sz="2000" b="1" dirty="0"/>
              <a:t> </a:t>
            </a:r>
            <a:r>
              <a:rPr lang="pl-PL" sz="2000" b="1" dirty="0" err="1"/>
              <a:t>spaced</a:t>
            </a:r>
            <a:r>
              <a:rPr lang="pl-PL" sz="2000" b="1" dirty="0"/>
              <a:t> in </a:t>
            </a:r>
            <a:r>
              <a:rPr lang="pl-PL" sz="2000" b="1" dirty="0" err="1"/>
              <a:t>time</a:t>
            </a:r>
            <a:r>
              <a:rPr lang="pl-PL" sz="2000" b="1" dirty="0"/>
              <a:t> with </a:t>
            </a:r>
            <a:r>
              <a:rPr lang="pl-PL" sz="2000" b="1" dirty="0" err="1"/>
              <a:t>frequency</a:t>
            </a:r>
            <a:r>
              <a:rPr lang="pl-PL" sz="2000" b="1" dirty="0"/>
              <a:t> 2</a:t>
            </a:r>
            <a:r>
              <a:rPr lang="pl-PL" sz="2000" b="1" i="1" dirty="0">
                <a:sym typeface="Symbol" pitchFamily="18" charset="2"/>
              </a:rPr>
              <a:t>f</a:t>
            </a:r>
            <a:r>
              <a:rPr lang="pl-PL" sz="2000" b="1" baseline="-25000" dirty="0">
                <a:sym typeface="Symbol" pitchFamily="18" charset="2"/>
              </a:rPr>
              <a:t>b</a:t>
            </a:r>
            <a:r>
              <a:rPr lang="pl-PL" sz="2000" b="1" dirty="0"/>
              <a:t>) by </a:t>
            </a:r>
            <a:r>
              <a:rPr lang="pl-PL" sz="2000" b="1" dirty="0" err="1"/>
              <a:t>passing</a:t>
            </a:r>
            <a:r>
              <a:rPr lang="pl-PL" sz="2000" b="1" dirty="0"/>
              <a:t> the </a:t>
            </a:r>
            <a:r>
              <a:rPr lang="pl-PL" sz="2000" b="1" dirty="0" err="1"/>
              <a:t>samples</a:t>
            </a:r>
            <a:r>
              <a:rPr lang="pl-PL" sz="2000" b="1" dirty="0"/>
              <a:t> </a:t>
            </a:r>
            <a:r>
              <a:rPr lang="pl-PL" sz="2000" b="1" dirty="0" err="1"/>
              <a:t>through</a:t>
            </a:r>
            <a:r>
              <a:rPr lang="pl-PL" sz="2000" b="1" dirty="0"/>
              <a:t> </a:t>
            </a:r>
            <a:r>
              <a:rPr lang="pl-PL" sz="2000" b="1" dirty="0" err="1"/>
              <a:t>an</a:t>
            </a:r>
            <a:r>
              <a:rPr lang="pl-PL" sz="2000" b="1" dirty="0"/>
              <a:t> </a:t>
            </a:r>
            <a:r>
              <a:rPr lang="pl-PL" sz="2000" b="1" dirty="0" err="1"/>
              <a:t>ideal</a:t>
            </a:r>
            <a:r>
              <a:rPr lang="pl-PL" sz="2000" b="1" dirty="0"/>
              <a:t> </a:t>
            </a:r>
            <a:r>
              <a:rPr lang="pl-PL" sz="2000" b="1" dirty="0" err="1"/>
              <a:t>lowpass</a:t>
            </a:r>
            <a:r>
              <a:rPr lang="pl-PL" sz="2000" b="1" dirty="0"/>
              <a:t> </a:t>
            </a:r>
            <a:r>
              <a:rPr lang="pl-PL" sz="2000" b="1" dirty="0" err="1" smtClean="0"/>
              <a:t>filter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with </a:t>
            </a:r>
            <a:r>
              <a:rPr lang="pl-PL" sz="2000" b="1" dirty="0"/>
              <a:t>a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i="1" dirty="0" err="1">
                <a:sym typeface="Symbol" pitchFamily="18" charset="2"/>
              </a:rPr>
              <a:t>f</a:t>
            </a:r>
            <a:r>
              <a:rPr lang="pl-PL" sz="2000" b="1" baseline="-25000" dirty="0" err="1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dirty="0"/>
          </a:p>
        </p:txBody>
      </p:sp>
      <p:cxnSp>
        <p:nvCxnSpPr>
          <p:cNvPr id="24596" name="Łącznik prosty ze strzałką 53"/>
          <p:cNvCxnSpPr>
            <a:cxnSpLocks noChangeShapeType="1"/>
            <a:stCxn id="24588" idx="3"/>
            <a:endCxn id="24587" idx="1"/>
          </p:cNvCxnSpPr>
          <p:nvPr/>
        </p:nvCxnSpPr>
        <p:spPr bwMode="auto">
          <a:xfrm>
            <a:off x="2298700" y="1008063"/>
            <a:ext cx="749300" cy="287337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grpSp>
        <p:nvGrpSpPr>
          <p:cNvPr id="4" name="Grupa 3"/>
          <p:cNvGrpSpPr/>
          <p:nvPr/>
        </p:nvGrpSpPr>
        <p:grpSpPr>
          <a:xfrm>
            <a:off x="3907308" y="3463325"/>
            <a:ext cx="2280522" cy="1346408"/>
            <a:chOff x="3907308" y="3463325"/>
            <a:chExt cx="2280522" cy="1346408"/>
          </a:xfrm>
        </p:grpSpPr>
        <p:graphicFrame>
          <p:nvGraphicFramePr>
            <p:cNvPr id="6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0709201"/>
                </p:ext>
              </p:extLst>
            </p:nvPr>
          </p:nvGraphicFramePr>
          <p:xfrm>
            <a:off x="3907308" y="3463325"/>
            <a:ext cx="984028" cy="434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3" name="Równanie" r:id="rId16" imgW="545760" imgH="241200" progId="Equation.3">
                    <p:embed/>
                  </p:oleObj>
                </mc:Choice>
                <mc:Fallback>
                  <p:oleObj name="Równanie" r:id="rId16" imgW="5457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7308" y="3463325"/>
                          <a:ext cx="984028" cy="43455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" name="Prostokąt 52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4" name="Łącznik prosty ze strzałką 53"/>
            <p:cNvCxnSpPr>
              <a:stCxn id="53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3056415"/>
                </p:ext>
              </p:extLst>
            </p:nvPr>
          </p:nvGraphicFramePr>
          <p:xfrm>
            <a:off x="5871166" y="4153856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4" name="Równanie" r:id="rId18" imgW="152280" imgH="139680" progId="Equation.3">
                    <p:embed/>
                  </p:oleObj>
                </mc:Choice>
                <mc:Fallback>
                  <p:oleObj name="Równanie" r:id="rId18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1166" y="4153856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3837701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5" name="Równanie" r:id="rId20" imgW="304560" imgH="228600" progId="Equation.3">
                    <p:embed/>
                  </p:oleObj>
                </mc:Choice>
                <mc:Fallback>
                  <p:oleObj name="Równanie" r:id="rId20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7811618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06" name="Równanie" r:id="rId22" imgW="304560" imgH="228600" progId="Equation.3">
                    <p:embed/>
                  </p:oleObj>
                </mc:Choice>
                <mc:Fallback>
                  <p:oleObj name="Równanie" r:id="rId2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Łącznik prosty ze strzałką 51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352185"/>
              </p:ext>
            </p:extLst>
          </p:nvPr>
        </p:nvGraphicFramePr>
        <p:xfrm>
          <a:off x="1206502" y="1307079"/>
          <a:ext cx="984028" cy="434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07" name="Równanie" r:id="rId24" imgW="545760" imgH="241200" progId="Equation.3">
                  <p:embed/>
                </p:oleObj>
              </mc:Choice>
              <mc:Fallback>
                <p:oleObj name="Równanie" r:id="rId24" imgW="545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2" y="1307079"/>
                        <a:ext cx="984028" cy="43455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36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pSp>
        <p:nvGrpSpPr>
          <p:cNvPr id="25608" name="Group 52"/>
          <p:cNvGrpSpPr>
            <a:grpSpLocks/>
          </p:cNvGrpSpPr>
          <p:nvPr/>
        </p:nvGrpSpPr>
        <p:grpSpPr bwMode="auto">
          <a:xfrm>
            <a:off x="981075" y="838200"/>
            <a:ext cx="8053388" cy="1217613"/>
            <a:chOff x="618" y="2533"/>
            <a:chExt cx="5073" cy="767"/>
          </a:xfrm>
        </p:grpSpPr>
        <p:grpSp>
          <p:nvGrpSpPr>
            <p:cNvPr id="25611" name="Group 24"/>
            <p:cNvGrpSpPr>
              <a:grpSpLocks/>
            </p:cNvGrpSpPr>
            <p:nvPr/>
          </p:nvGrpSpPr>
          <p:grpSpPr bwMode="auto">
            <a:xfrm>
              <a:off x="618" y="2533"/>
              <a:ext cx="1438" cy="767"/>
              <a:chOff x="672" y="2832"/>
              <a:chExt cx="1438" cy="767"/>
            </a:xfrm>
          </p:grpSpPr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 flipV="1">
                <a:off x="1052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 flipH="1" flipV="1">
                <a:off x="878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1569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8" name="Line 28"/>
              <p:cNvSpPr>
                <a:spLocks noChangeShapeType="1"/>
              </p:cNvSpPr>
              <p:nvPr/>
            </p:nvSpPr>
            <p:spPr bwMode="auto">
              <a:xfrm flipV="1">
                <a:off x="1397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 flipH="1" flipV="1">
                <a:off x="1738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 flipV="1">
                <a:off x="1224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 flipV="1">
                <a:off x="779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>
                <a:off x="672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auto">
              <a:xfrm>
                <a:off x="672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6" name="Object 1028"/>
              <p:cNvGraphicFramePr>
                <a:graphicFrameLocks noChangeAspect="1"/>
              </p:cNvGraphicFramePr>
              <p:nvPr/>
            </p:nvGraphicFramePr>
            <p:xfrm>
              <a:off x="1152" y="2832"/>
              <a:ext cx="958" cy="2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241" name="Równanie" r:id="rId4" imgW="939600" imgH="215640" progId="Equation.3">
                      <p:embed/>
                    </p:oleObj>
                  </mc:Choice>
                  <mc:Fallback>
                    <p:oleObj name="Równanie" r:id="rId4" imgW="939600" imgH="215640" progId="Equation.3">
                      <p:embed/>
                      <p:pic>
                        <p:nvPicPr>
                          <p:cNvPr id="0" name="Object 10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2" y="2832"/>
                            <a:ext cx="958" cy="21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612" name="AutoShape 35"/>
            <p:cNvSpPr>
              <a:spLocks noChangeArrowheads="1"/>
            </p:cNvSpPr>
            <p:nvPr/>
          </p:nvSpPr>
          <p:spPr bwMode="auto">
            <a:xfrm>
              <a:off x="1968" y="2861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sp>
          <p:nvSpPr>
            <p:cNvPr id="25614" name="AutoShape 38"/>
            <p:cNvSpPr>
              <a:spLocks noChangeArrowheads="1"/>
            </p:cNvSpPr>
            <p:nvPr/>
          </p:nvSpPr>
          <p:spPr bwMode="auto">
            <a:xfrm>
              <a:off x="3748" y="2866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grpSp>
          <p:nvGrpSpPr>
            <p:cNvPr id="25615" name="Group 39"/>
            <p:cNvGrpSpPr>
              <a:grpSpLocks/>
            </p:cNvGrpSpPr>
            <p:nvPr/>
          </p:nvGrpSpPr>
          <p:grpSpPr bwMode="auto">
            <a:xfrm>
              <a:off x="4268" y="2637"/>
              <a:ext cx="1423" cy="663"/>
              <a:chOff x="4227" y="2936"/>
              <a:chExt cx="1423" cy="663"/>
            </a:xfrm>
          </p:grpSpPr>
          <p:sp>
            <p:nvSpPr>
              <p:cNvPr id="25616" name="Line 40"/>
              <p:cNvSpPr>
                <a:spLocks noChangeShapeType="1"/>
              </p:cNvSpPr>
              <p:nvPr/>
            </p:nvSpPr>
            <p:spPr bwMode="auto">
              <a:xfrm flipV="1">
                <a:off x="4607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7" name="Line 41"/>
              <p:cNvSpPr>
                <a:spLocks noChangeShapeType="1"/>
              </p:cNvSpPr>
              <p:nvPr/>
            </p:nvSpPr>
            <p:spPr bwMode="auto">
              <a:xfrm flipH="1" flipV="1">
                <a:off x="4433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8" name="Line 42"/>
              <p:cNvSpPr>
                <a:spLocks noChangeShapeType="1"/>
              </p:cNvSpPr>
              <p:nvPr/>
            </p:nvSpPr>
            <p:spPr bwMode="auto">
              <a:xfrm flipV="1">
                <a:off x="5124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9" name="Line 43"/>
              <p:cNvSpPr>
                <a:spLocks noChangeShapeType="1"/>
              </p:cNvSpPr>
              <p:nvPr/>
            </p:nvSpPr>
            <p:spPr bwMode="auto">
              <a:xfrm flipV="1">
                <a:off x="4952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0" name="Line 44"/>
              <p:cNvSpPr>
                <a:spLocks noChangeShapeType="1"/>
              </p:cNvSpPr>
              <p:nvPr/>
            </p:nvSpPr>
            <p:spPr bwMode="auto">
              <a:xfrm flipH="1" flipV="1">
                <a:off x="5293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1" name="Line 45"/>
              <p:cNvSpPr>
                <a:spLocks noChangeShapeType="1"/>
              </p:cNvSpPr>
              <p:nvPr/>
            </p:nvSpPr>
            <p:spPr bwMode="auto">
              <a:xfrm flipV="1">
                <a:off x="4779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2" name="Line 46"/>
              <p:cNvSpPr>
                <a:spLocks noChangeShapeType="1"/>
              </p:cNvSpPr>
              <p:nvPr/>
            </p:nvSpPr>
            <p:spPr bwMode="auto">
              <a:xfrm flipV="1">
                <a:off x="4334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3" name="Line 47"/>
              <p:cNvSpPr>
                <a:spLocks noChangeShapeType="1"/>
              </p:cNvSpPr>
              <p:nvPr/>
            </p:nvSpPr>
            <p:spPr bwMode="auto">
              <a:xfrm>
                <a:off x="4227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4" name="Freeform 48"/>
              <p:cNvSpPr>
                <a:spLocks/>
              </p:cNvSpPr>
              <p:nvPr/>
            </p:nvSpPr>
            <p:spPr bwMode="auto">
              <a:xfrm>
                <a:off x="4227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5" name="Object 1027"/>
              <p:cNvGraphicFramePr>
                <a:graphicFrameLocks noChangeAspect="1"/>
              </p:cNvGraphicFramePr>
              <p:nvPr/>
            </p:nvGraphicFramePr>
            <p:xfrm>
              <a:off x="5004" y="2936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242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Object 10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4" y="2936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25603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645867"/>
              </p:ext>
            </p:extLst>
          </p:nvPr>
        </p:nvGraphicFramePr>
        <p:xfrm>
          <a:off x="1874806" y="6114852"/>
          <a:ext cx="3656012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43" name="Równanie" r:id="rId8" imgW="1930320" imgH="393480" progId="Equation.3">
                  <p:embed/>
                </p:oleObj>
              </mc:Choice>
              <mc:Fallback>
                <p:oleObj name="Równanie" r:id="rId8" imgW="1930320" imgH="39348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06" y="6114852"/>
                        <a:ext cx="3656012" cy="746125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Text Box 5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610" name="Rectangle 5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Recovering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from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its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samples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34" name="Grupa 33"/>
          <p:cNvGrpSpPr/>
          <p:nvPr/>
        </p:nvGrpSpPr>
        <p:grpSpPr>
          <a:xfrm>
            <a:off x="3617913" y="808038"/>
            <a:ext cx="2348784" cy="1346304"/>
            <a:chOff x="3839046" y="3463429"/>
            <a:chExt cx="2348784" cy="1346304"/>
          </a:xfrm>
        </p:grpSpPr>
        <p:graphicFrame>
          <p:nvGraphicFramePr>
            <p:cNvPr id="35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3474991"/>
                </p:ext>
              </p:extLst>
            </p:nvPr>
          </p:nvGraphicFramePr>
          <p:xfrm>
            <a:off x="3839046" y="3463429"/>
            <a:ext cx="1122362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4" name="Równanie" r:id="rId10" imgW="622080" imgH="241200" progId="Equation.3">
                    <p:embed/>
                  </p:oleObj>
                </mc:Choice>
                <mc:Fallback>
                  <p:oleObj name="Równanie" r:id="rId10" imgW="6220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9046" y="3463429"/>
                          <a:ext cx="1122362" cy="4349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Prostokąt 35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7" name="Łącznik prosty ze strzałką 36"/>
            <p:cNvCxnSpPr>
              <a:stCxn id="36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38" name="Obiek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1217536"/>
                </p:ext>
              </p:extLst>
            </p:nvPr>
          </p:nvGraphicFramePr>
          <p:xfrm>
            <a:off x="5871166" y="4153856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5" name="Równanie" r:id="rId12" imgW="152280" imgH="139680" progId="Equation.3">
                    <p:embed/>
                  </p:oleObj>
                </mc:Choice>
                <mc:Fallback>
                  <p:oleObj name="Równanie" r:id="rId12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1166" y="4153856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3522309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6" name="Równanie" r:id="rId14" imgW="304560" imgH="228600" progId="Equation.3">
                    <p:embed/>
                  </p:oleObj>
                </mc:Choice>
                <mc:Fallback>
                  <p:oleObj name="Równanie" r:id="rId14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4644514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7" name="Równanie" r:id="rId16" imgW="304560" imgH="228600" progId="Equation.3">
                    <p:embed/>
                  </p:oleObj>
                </mc:Choice>
                <mc:Fallback>
                  <p:oleObj name="Równanie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Łącznik prosty ze strzałką 40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" name="Grupa 4"/>
          <p:cNvGrpSpPr/>
          <p:nvPr/>
        </p:nvGrpSpPr>
        <p:grpSpPr>
          <a:xfrm>
            <a:off x="827088" y="3182589"/>
            <a:ext cx="7772400" cy="2873723"/>
            <a:chOff x="1173163" y="2228502"/>
            <a:chExt cx="7772400" cy="2873723"/>
          </a:xfrm>
        </p:grpSpPr>
        <p:graphicFrame>
          <p:nvGraphicFramePr>
            <p:cNvPr id="25604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7657523"/>
                </p:ext>
              </p:extLst>
            </p:nvPr>
          </p:nvGraphicFramePr>
          <p:xfrm>
            <a:off x="1492250" y="2649538"/>
            <a:ext cx="7040563" cy="2452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8" name="Równanie" r:id="rId18" imgW="3251160" imgH="1130040" progId="Equation.3">
                    <p:embed/>
                  </p:oleObj>
                </mc:Choice>
                <mc:Fallback>
                  <p:oleObj name="Równanie" r:id="rId18" imgW="3251160" imgH="113004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250" y="2649538"/>
                          <a:ext cx="7040563" cy="2452687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rostokąt 1"/>
            <p:cNvSpPr/>
            <p:nvPr/>
          </p:nvSpPr>
          <p:spPr bwMode="auto">
            <a:xfrm>
              <a:off x="1173163" y="2228502"/>
              <a:ext cx="7772400" cy="9488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5602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733897"/>
                </p:ext>
              </p:extLst>
            </p:nvPr>
          </p:nvGraphicFramePr>
          <p:xfrm>
            <a:off x="2286000" y="2423251"/>
            <a:ext cx="5365750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49" name="Równanie" r:id="rId20" imgW="2222280" imgH="241200" progId="Equation.3">
                    <p:embed/>
                  </p:oleObj>
                </mc:Choice>
                <mc:Fallback>
                  <p:oleObj name="Równanie" r:id="rId20" imgW="2222280" imgH="24120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2423251"/>
                          <a:ext cx="5365750" cy="582612"/>
                        </a:xfrm>
                        <a:prstGeom prst="rect">
                          <a:avLst/>
                        </a:prstGeom>
                        <a:solidFill>
                          <a:schemeClr val="folHlink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3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006765"/>
              </p:ext>
            </p:extLst>
          </p:nvPr>
        </p:nvGraphicFramePr>
        <p:xfrm>
          <a:off x="3163888" y="2251075"/>
          <a:ext cx="32194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50" name="Równanie" r:id="rId22" imgW="1333440" imgH="393480" progId="Equation.3">
                  <p:embed/>
                </p:oleObj>
              </mc:Choice>
              <mc:Fallback>
                <p:oleObj name="Równanie" r:id="rId22" imgW="1333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3888" y="2251075"/>
                        <a:ext cx="3219450" cy="950913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Set </a:t>
            </a:r>
            <a:r>
              <a:rPr kumimoji="1" lang="pl-PL" sz="2800" b="1" dirty="0">
                <a:solidFill>
                  <a:srgbClr val="009900"/>
                </a:solidFill>
              </a:rPr>
              <a:t>of </a:t>
            </a:r>
            <a:r>
              <a:rPr kumimoji="1" lang="pl-PL" sz="2800" b="1" dirty="0" err="1" smtClean="0">
                <a:solidFill>
                  <a:srgbClr val="009900"/>
                </a:solidFill>
              </a:rPr>
              <a:t>orthogonal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dirty="0" err="1">
                <a:solidFill>
                  <a:srgbClr val="009900"/>
                </a:solidFill>
              </a:rPr>
              <a:t>functions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6632" name="Text Box 34"/>
          <p:cNvSpPr txBox="1">
            <a:spLocks noChangeArrowheads="1"/>
          </p:cNvSpPr>
          <p:nvPr/>
        </p:nvSpPr>
        <p:spPr bwMode="auto">
          <a:xfrm>
            <a:off x="1287463" y="685800"/>
            <a:ext cx="51267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Set of </a:t>
            </a:r>
            <a:r>
              <a:rPr lang="pl-PL" b="1" dirty="0" err="1" smtClean="0"/>
              <a:t>orthogonal</a:t>
            </a:r>
            <a:r>
              <a:rPr lang="pl-PL" b="1" dirty="0" smtClean="0"/>
              <a:t> </a:t>
            </a:r>
            <a:r>
              <a:rPr lang="pl-PL" b="1" i="1" dirty="0" err="1" smtClean="0"/>
              <a:t>Sampling</a:t>
            </a:r>
            <a:r>
              <a:rPr lang="pl-PL" b="1" dirty="0" smtClean="0"/>
              <a:t> </a:t>
            </a:r>
            <a:r>
              <a:rPr lang="pl-PL" b="1" dirty="0" err="1" smtClean="0"/>
              <a:t>functions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6633" name="Text Box 35"/>
          <p:cNvSpPr txBox="1">
            <a:spLocks noChangeArrowheads="1"/>
          </p:cNvSpPr>
          <p:nvPr/>
        </p:nvSpPr>
        <p:spPr bwMode="auto">
          <a:xfrm>
            <a:off x="1333500" y="2057400"/>
            <a:ext cx="55170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Orthogonality</a:t>
            </a:r>
            <a:r>
              <a:rPr lang="pl-PL" b="1" dirty="0" smtClean="0"/>
              <a:t> </a:t>
            </a:r>
            <a:r>
              <a:rPr lang="pl-PL" b="1" dirty="0" err="1" smtClean="0"/>
              <a:t>over</a:t>
            </a:r>
            <a:r>
              <a:rPr lang="pl-PL" b="1" dirty="0" smtClean="0"/>
              <a:t> </a:t>
            </a:r>
            <a:r>
              <a:rPr lang="pl-PL" b="1" dirty="0" err="1" smtClean="0"/>
              <a:t>the</a:t>
            </a:r>
            <a:r>
              <a:rPr lang="pl-PL" b="1" dirty="0" smtClean="0"/>
              <a:t> </a:t>
            </a:r>
            <a:r>
              <a:rPr lang="pl-PL" b="1" dirty="0" err="1" smtClean="0"/>
              <a:t>interval</a:t>
            </a:r>
            <a:r>
              <a:rPr lang="pl-PL" b="1" dirty="0" smtClean="0"/>
              <a:t> </a:t>
            </a:r>
            <a:r>
              <a:rPr lang="pl-PL" b="1" dirty="0"/>
              <a:t>(-</a:t>
            </a:r>
            <a:r>
              <a:rPr lang="pl-PL" b="1" dirty="0">
                <a:sym typeface="Symbol" pitchFamily="18" charset="2"/>
              </a:rPr>
              <a:t>, +</a:t>
            </a:r>
            <a:r>
              <a:rPr lang="pl-PL" b="1" dirty="0" err="1">
                <a:sym typeface="Symbol" pitchFamily="18" charset="2"/>
              </a:rPr>
              <a:t></a:t>
            </a:r>
            <a:r>
              <a:rPr lang="pl-PL" b="1" dirty="0" smtClean="0">
                <a:sym typeface="Symbol" pitchFamily="18" charset="2"/>
              </a:rPr>
              <a:t>):</a:t>
            </a:r>
            <a:endParaRPr lang="pl-PL" b="1" dirty="0"/>
          </a:p>
        </p:txBody>
      </p:sp>
      <p:sp>
        <p:nvSpPr>
          <p:cNvPr id="26634" name="Text Box 38"/>
          <p:cNvSpPr txBox="1">
            <a:spLocks noChangeArrowheads="1"/>
          </p:cNvSpPr>
          <p:nvPr/>
        </p:nvSpPr>
        <p:spPr bwMode="auto">
          <a:xfrm>
            <a:off x="1371600" y="4079875"/>
            <a:ext cx="594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The proof is based on the Rayleigh theorem:</a:t>
            </a:r>
          </a:p>
        </p:txBody>
      </p:sp>
      <p:graphicFrame>
        <p:nvGraphicFramePr>
          <p:cNvPr id="26626" name="Object 39"/>
          <p:cNvGraphicFramePr>
            <a:graphicFrameLocks noChangeAspect="1"/>
          </p:cNvGraphicFramePr>
          <p:nvPr/>
        </p:nvGraphicFramePr>
        <p:xfrm>
          <a:off x="1371600" y="1308100"/>
          <a:ext cx="5446713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0" name="Równanie" r:id="rId4" imgW="2514600" imgH="228600" progId="Equation.3">
                  <p:embed/>
                </p:oleObj>
              </mc:Choice>
              <mc:Fallback>
                <p:oleObj name="Równanie" r:id="rId4" imgW="251460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08100"/>
                        <a:ext cx="5446713" cy="4968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40"/>
          <p:cNvGraphicFramePr>
            <a:graphicFrameLocks noChangeAspect="1"/>
          </p:cNvGraphicFramePr>
          <p:nvPr/>
        </p:nvGraphicFramePr>
        <p:xfrm>
          <a:off x="1398588" y="2693988"/>
          <a:ext cx="503237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1" name="Równanie" r:id="rId6" imgW="2323800" imgH="558720" progId="Equation.3">
                  <p:embed/>
                </p:oleObj>
              </mc:Choice>
              <mc:Fallback>
                <p:oleObj name="Równanie" r:id="rId6" imgW="2323800" imgH="55872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588" y="2693988"/>
                        <a:ext cx="5032375" cy="121443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1"/>
          <p:cNvGraphicFramePr>
            <a:graphicFrameLocks noChangeAspect="1"/>
          </p:cNvGraphicFramePr>
          <p:nvPr/>
        </p:nvGraphicFramePr>
        <p:xfrm>
          <a:off x="1360488" y="4710113"/>
          <a:ext cx="4510087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2" name="Równanie" r:id="rId8" imgW="2082600" imgH="888840" progId="Equation.3">
                  <p:embed/>
                </p:oleObj>
              </mc:Choice>
              <mc:Fallback>
                <p:oleObj name="Równanie" r:id="rId8" imgW="2082600" imgH="8888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488" y="4710113"/>
                        <a:ext cx="4510087" cy="193198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/>
        </p:nvGraphicFramePr>
        <p:xfrm>
          <a:off x="1557338" y="714375"/>
          <a:ext cx="6213475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6" name="Równanie" r:id="rId4" imgW="2869920" imgH="1257120" progId="Equation.3">
                  <p:embed/>
                </p:oleObj>
              </mc:Choice>
              <mc:Fallback>
                <p:oleObj name="Równanie" r:id="rId4" imgW="2869920" imgH="1257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338" y="714375"/>
                        <a:ext cx="6213475" cy="2730500"/>
                      </a:xfrm>
                      <a:prstGeom prst="rect">
                        <a:avLst/>
                      </a:prstGeom>
                      <a:solidFill>
                        <a:srgbClr val="CC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12"/>
          <p:cNvGraphicFramePr>
            <a:graphicFrameLocks noChangeAspect="1"/>
          </p:cNvGraphicFramePr>
          <p:nvPr/>
        </p:nvGraphicFramePr>
        <p:xfrm>
          <a:off x="1411288" y="4141788"/>
          <a:ext cx="74533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7" name="Równanie" r:id="rId6" imgW="3441600" imgH="634680" progId="Equation.3">
                  <p:embed/>
                </p:oleObj>
              </mc:Choice>
              <mc:Fallback>
                <p:oleObj name="Równanie" r:id="rId6" imgW="3441600" imgH="6346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4141788"/>
                        <a:ext cx="7453312" cy="137477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 Box 13"/>
          <p:cNvSpPr txBox="1">
            <a:spLocks noChangeArrowheads="1"/>
          </p:cNvSpPr>
          <p:nvPr/>
        </p:nvSpPr>
        <p:spPr bwMode="auto">
          <a:xfrm>
            <a:off x="1411288" y="3641725"/>
            <a:ext cx="445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The Kotielnikov-Shannon series:</a:t>
            </a:r>
          </a:p>
        </p:txBody>
      </p:sp>
      <p:sp>
        <p:nvSpPr>
          <p:cNvPr id="27654" name="Text Box 14"/>
          <p:cNvSpPr txBox="1">
            <a:spLocks noChangeArrowheads="1"/>
          </p:cNvSpPr>
          <p:nvPr/>
        </p:nvSpPr>
        <p:spPr bwMode="auto">
          <a:xfrm>
            <a:off x="1411288" y="5516563"/>
            <a:ext cx="7732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is a Fourier series over a set of orthogonal sampling</a:t>
            </a:r>
            <a:br>
              <a:rPr lang="pl-PL" b="1"/>
            </a:br>
            <a:r>
              <a:rPr lang="pl-PL" b="1"/>
              <a:t>functions; Fourier coefficients are equal to signal samples.</a:t>
            </a:r>
          </a:p>
        </p:txBody>
      </p:sp>
      <p:sp>
        <p:nvSpPr>
          <p:cNvPr id="27655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Set </a:t>
            </a:r>
            <a:r>
              <a:rPr kumimoji="1" lang="pl-PL" sz="2800" b="1" dirty="0">
                <a:solidFill>
                  <a:srgbClr val="009900"/>
                </a:solidFill>
              </a:rPr>
              <a:t>of </a:t>
            </a:r>
            <a:r>
              <a:rPr kumimoji="1" lang="pl-PL" sz="2800" b="1" dirty="0" err="1" smtClean="0">
                <a:solidFill>
                  <a:srgbClr val="009900"/>
                </a:solidFill>
              </a:rPr>
              <a:t>orthogonal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r>
              <a:rPr kumimoji="1" lang="pl-PL" sz="2800" b="1" dirty="0" smtClean="0">
                <a:solidFill>
                  <a:srgbClr val="009900"/>
                </a:solidFill>
              </a:rPr>
              <a:t> </a:t>
            </a:r>
            <a:r>
              <a:rPr kumimoji="1" lang="pl-PL" sz="2800" b="1" dirty="0" err="1">
                <a:solidFill>
                  <a:srgbClr val="009900"/>
                </a:solidFill>
              </a:rPr>
              <a:t>functions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6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Transmission</a:t>
            </a:r>
            <a:r>
              <a:rPr kumimoji="1" lang="pl-PL" sz="3200" b="1" dirty="0">
                <a:solidFill>
                  <a:schemeClr val="bg2"/>
                </a:solidFill>
              </a:rPr>
              <a:t> of </a:t>
            </a:r>
            <a:r>
              <a:rPr kumimoji="1" lang="pl-PL" sz="3200" b="1" dirty="0" err="1">
                <a:solidFill>
                  <a:schemeClr val="bg2"/>
                </a:solidFill>
              </a:rPr>
              <a:t>sampled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signal</a:t>
            </a:r>
            <a:r>
              <a:rPr kumimoji="1" lang="pl-PL" sz="3200" b="1" dirty="0">
                <a:solidFill>
                  <a:schemeClr val="bg2"/>
                </a:solidFill>
              </a:rPr>
              <a:t> – a </a:t>
            </a:r>
            <a:r>
              <a:rPr kumimoji="1" lang="pl-PL" sz="3200" b="1" dirty="0" err="1">
                <a:solidFill>
                  <a:schemeClr val="bg2"/>
                </a:solidFill>
              </a:rPr>
              <a:t>paradox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8684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8709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0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1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2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3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4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5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6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7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8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9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20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4" name="Object 5"/>
            <p:cNvGraphicFramePr>
              <a:graphicFrameLocks noChangeAspect="1"/>
            </p:cNvGraphicFramePr>
            <p:nvPr/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18" name="Równanie" r:id="rId3" imgW="609480" imgH="228600" progId="Equation.3">
                    <p:embed/>
                  </p:oleObj>
                </mc:Choice>
                <mc:Fallback>
                  <p:oleObj name="Równanie" r:id="rId3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5" name="Object 7"/>
            <p:cNvGraphicFramePr>
              <a:graphicFrameLocks noChangeAspect="1"/>
            </p:cNvGraphicFramePr>
            <p:nvPr/>
          </p:nvGraphicFramePr>
          <p:xfrm>
            <a:off x="3197" y="178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19" name="Równanie" r:id="rId5" imgW="1041120" imgH="228600" progId="Equation.3">
                    <p:embed/>
                  </p:oleObj>
                </mc:Choice>
                <mc:Fallback>
                  <p:oleObj name="Równanie" r:id="rId5" imgW="10411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7" y="1788"/>
                          <a:ext cx="124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942706"/>
              </p:ext>
            </p:extLst>
          </p:nvPr>
        </p:nvGraphicFramePr>
        <p:xfrm>
          <a:off x="3519487" y="1012825"/>
          <a:ext cx="6699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20" name="Równanie" r:id="rId7" imgW="380880" imgH="215640" progId="Equation.3">
                  <p:embed/>
                </p:oleObj>
              </mc:Choice>
              <mc:Fallback>
                <p:oleObj name="Równanie" r:id="rId7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7" y="1012825"/>
                        <a:ext cx="6699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5" name="Group 75"/>
          <p:cNvGrpSpPr>
            <a:grpSpLocks/>
          </p:cNvGrpSpPr>
          <p:nvPr/>
        </p:nvGrpSpPr>
        <p:grpSpPr bwMode="auto">
          <a:xfrm>
            <a:off x="1089025" y="3375025"/>
            <a:ext cx="2282825" cy="1217613"/>
            <a:chOff x="672" y="2832"/>
            <a:chExt cx="1438" cy="767"/>
          </a:xfrm>
        </p:grpSpPr>
        <p:sp>
          <p:nvSpPr>
            <p:cNvPr id="28700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1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2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3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4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5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6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7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8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7" name="Object 4"/>
            <p:cNvGraphicFramePr>
              <a:graphicFrameLocks noChangeAspect="1"/>
            </p:cNvGraphicFramePr>
            <p:nvPr/>
          </p:nvGraphicFramePr>
          <p:xfrm>
            <a:off x="1152" y="2832"/>
            <a:ext cx="95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21" name="Równanie" r:id="rId9" imgW="939600" imgH="215640" progId="Equation.3">
                    <p:embed/>
                  </p:oleObj>
                </mc:Choice>
                <mc:Fallback>
                  <p:oleObj name="Równanie" r:id="rId9" imgW="9396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832"/>
                          <a:ext cx="958" cy="2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686" name="AutoShape 58"/>
          <p:cNvSpPr>
            <a:spLocks noChangeArrowheads="1"/>
          </p:cNvSpPr>
          <p:nvPr/>
        </p:nvSpPr>
        <p:spPr bwMode="auto">
          <a:xfrm>
            <a:off x="3232150" y="3895725"/>
            <a:ext cx="668338" cy="646113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8687" name="Text Box 60"/>
          <p:cNvSpPr txBox="1">
            <a:spLocks noChangeArrowheads="1"/>
          </p:cNvSpPr>
          <p:nvPr/>
        </p:nvSpPr>
        <p:spPr bwMode="auto">
          <a:xfrm>
            <a:off x="4203700" y="3744913"/>
            <a:ext cx="1574800" cy="923925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Lowpass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transmission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channel </a:t>
            </a:r>
            <a:r>
              <a:rPr lang="pl-PL" sz="1800" b="1" i="1">
                <a:solidFill>
                  <a:srgbClr val="C00000"/>
                </a:solidFill>
              </a:rPr>
              <a:t>B</a:t>
            </a:r>
            <a:r>
              <a:rPr lang="pl-PL" sz="1800" b="1">
                <a:solidFill>
                  <a:srgbClr val="C00000"/>
                </a:solidFill>
              </a:rPr>
              <a:t> = </a:t>
            </a:r>
            <a:r>
              <a:rPr lang="pl-PL" sz="1800" b="1" i="1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>
              <a:solidFill>
                <a:srgbClr val="C00000"/>
              </a:solidFill>
            </a:endParaRPr>
          </a:p>
        </p:txBody>
      </p:sp>
      <p:sp>
        <p:nvSpPr>
          <p:cNvPr id="28688" name="AutoShape 61"/>
          <p:cNvSpPr>
            <a:spLocks noChangeArrowheads="1"/>
          </p:cNvSpPr>
          <p:nvPr/>
        </p:nvSpPr>
        <p:spPr bwMode="auto">
          <a:xfrm>
            <a:off x="6057900" y="3903663"/>
            <a:ext cx="668338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grpSp>
        <p:nvGrpSpPr>
          <p:cNvPr id="28689" name="Group 79"/>
          <p:cNvGrpSpPr>
            <a:grpSpLocks/>
          </p:cNvGrpSpPr>
          <p:nvPr/>
        </p:nvGrpSpPr>
        <p:grpSpPr bwMode="auto">
          <a:xfrm>
            <a:off x="6883400" y="3540125"/>
            <a:ext cx="2259013" cy="1052513"/>
            <a:chOff x="4227" y="2936"/>
            <a:chExt cx="1423" cy="663"/>
          </a:xfrm>
        </p:grpSpPr>
        <p:sp>
          <p:nvSpPr>
            <p:cNvPr id="28691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2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3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4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5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6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7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8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9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8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22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3176588" y="2287588"/>
          <a:ext cx="723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23" name="Równanie" r:id="rId13" imgW="380880" imgH="177480" progId="Equation.3">
                  <p:embed/>
                </p:oleObj>
              </mc:Choice>
              <mc:Fallback>
                <p:oleObj name="Równanie" r:id="rId13" imgW="38088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6588" y="2287588"/>
                        <a:ext cx="7239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8161338" y="2378075"/>
          <a:ext cx="2921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24" name="Równanie" r:id="rId15" imgW="152280" imgH="139680" progId="Equation.3">
                  <p:embed/>
                </p:oleObj>
              </mc:Choice>
              <mc:Fallback>
                <p:oleObj name="Równanie" r:id="rId15" imgW="152280" imgH="1396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1338" y="2378075"/>
                        <a:ext cx="292100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0" name="pole tekstowe 48"/>
          <p:cNvSpPr txBox="1">
            <a:spLocks noChangeArrowheads="1"/>
          </p:cNvSpPr>
          <p:nvPr/>
        </p:nvSpPr>
        <p:spPr bwMode="auto">
          <a:xfrm>
            <a:off x="1014413" y="4854575"/>
            <a:ext cx="8198591" cy="2015936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/>
              <a:t>The minimum </a:t>
            </a:r>
            <a:r>
              <a:rPr lang="pl-PL" sz="2000" b="1" dirty="0" err="1" smtClean="0"/>
              <a:t>bandwidth</a:t>
            </a:r>
            <a:r>
              <a:rPr lang="pl-PL" sz="2000" b="1" dirty="0" smtClean="0"/>
              <a:t> </a:t>
            </a:r>
            <a:r>
              <a:rPr lang="pl-PL" sz="2000" b="1" dirty="0"/>
              <a:t>of the </a:t>
            </a:r>
            <a:r>
              <a:rPr lang="pl-PL" sz="2000" b="1" dirty="0" err="1"/>
              <a:t>lowpass</a:t>
            </a:r>
            <a:r>
              <a:rPr lang="pl-PL" sz="2000" b="1" dirty="0"/>
              <a:t> </a:t>
            </a:r>
            <a:r>
              <a:rPr lang="pl-PL" sz="2000" b="1" dirty="0" err="1"/>
              <a:t>transmission</a:t>
            </a:r>
            <a:r>
              <a:rPr lang="pl-PL" sz="2000" b="1" dirty="0"/>
              <a:t> </a:t>
            </a:r>
            <a:r>
              <a:rPr lang="pl-PL" sz="2000" b="1" dirty="0" smtClean="0"/>
              <a:t>channel</a:t>
            </a:r>
            <a:br>
              <a:rPr lang="pl-PL" sz="2000" b="1" dirty="0" smtClean="0"/>
            </a:br>
            <a:r>
              <a:rPr lang="pl-PL" sz="2000" b="1" dirty="0" err="1" smtClean="0"/>
              <a:t>has</a:t>
            </a:r>
            <a:r>
              <a:rPr lang="pl-PL" sz="2000" b="1" dirty="0" smtClean="0"/>
              <a:t> </a:t>
            </a:r>
            <a:r>
              <a:rPr lang="pl-PL" sz="2000" b="1" dirty="0"/>
              <a:t>to be </a:t>
            </a:r>
            <a:r>
              <a:rPr lang="pl-PL" sz="2000" b="1" dirty="0" err="1" smtClean="0"/>
              <a:t>equal</a:t>
            </a:r>
            <a:r>
              <a:rPr lang="pl-PL" sz="2000" b="1" dirty="0"/>
              <a:t> </a:t>
            </a:r>
            <a:r>
              <a:rPr lang="pl-PL" sz="2000" b="1" dirty="0" smtClean="0"/>
              <a:t>to </a:t>
            </a:r>
            <a:r>
              <a:rPr lang="pl-PL" sz="2000" b="1" i="1" dirty="0">
                <a:solidFill>
                  <a:srgbClr val="C00000"/>
                </a:solidFill>
              </a:rPr>
              <a:t>W</a:t>
            </a:r>
            <a:r>
              <a:rPr lang="pl-PL" sz="2000" b="1" dirty="0">
                <a:solidFill>
                  <a:srgbClr val="C00000"/>
                </a:solidFill>
              </a:rPr>
              <a:t> = </a:t>
            </a:r>
            <a:r>
              <a:rPr lang="pl-PL" sz="2000" b="1" i="1" dirty="0">
                <a:solidFill>
                  <a:srgbClr val="C00000"/>
                </a:solidFill>
                <a:sym typeface="Symbol" pitchFamily="18" charset="2"/>
              </a:rPr>
              <a:t></a:t>
            </a:r>
            <a:r>
              <a:rPr lang="pl-PL" sz="20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in order to </a:t>
            </a:r>
            <a:r>
              <a:rPr lang="pl-PL" sz="2000" b="1" dirty="0" err="1">
                <a:sym typeface="Symbol" pitchFamily="18" charset="2"/>
              </a:rPr>
              <a:t>avoid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distortions</a:t>
            </a:r>
            <a:r>
              <a:rPr lang="pl-PL" sz="2000" b="1" dirty="0">
                <a:sym typeface="Symbol" pitchFamily="18" charset="2"/>
              </a:rPr>
              <a:t>. 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err="1" smtClean="0">
                <a:sym typeface="Symbol" pitchFamily="18" charset="2"/>
              </a:rPr>
              <a:t>However</a:t>
            </a:r>
            <a:r>
              <a:rPr lang="pl-PL" sz="2000" b="1" dirty="0">
                <a:sym typeface="Symbol" pitchFamily="18" charset="2"/>
              </a:rPr>
              <a:t>,  </a:t>
            </a:r>
            <a:r>
              <a:rPr lang="pl-PL" sz="2000" b="1" dirty="0" err="1">
                <a:sym typeface="Symbol" pitchFamily="18" charset="2"/>
              </a:rPr>
              <a:t>it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follows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that</a:t>
            </a:r>
            <a:r>
              <a:rPr lang="pl-PL" sz="2000" b="1" dirty="0">
                <a:sym typeface="Symbol" pitchFamily="18" charset="2"/>
              </a:rPr>
              <a:t> the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transmitted</a:t>
            </a:r>
            <a:r>
              <a:rPr lang="pl-PL" sz="2000" b="1" dirty="0">
                <a:sym typeface="Symbol" pitchFamily="18" charset="2"/>
              </a:rPr>
              <a:t> in the channel </a:t>
            </a:r>
            <a:r>
              <a:rPr lang="pl-PL" sz="2000" b="1" dirty="0" err="1">
                <a:sym typeface="Symbol" pitchFamily="18" charset="2"/>
              </a:rPr>
              <a:t>instead</a:t>
            </a:r>
            <a:r>
              <a:rPr lang="pl-PL" sz="2000" b="1" dirty="0">
                <a:sym typeface="Symbol" pitchFamily="18" charset="2"/>
              </a:rPr>
              <a:t> of</a:t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 err="1">
                <a:sym typeface="Symbol" pitchFamily="18" charset="2"/>
              </a:rPr>
              <a:t>being</a:t>
            </a:r>
            <a:r>
              <a:rPr lang="pl-PL" sz="2000" b="1" dirty="0">
                <a:sym typeface="Symbol" pitchFamily="18" charset="2"/>
              </a:rPr>
              <a:t> a </a:t>
            </a:r>
            <a:r>
              <a:rPr lang="pl-PL" sz="2000" b="1" dirty="0" err="1">
                <a:sym typeface="Symbol" pitchFamily="18" charset="2"/>
              </a:rPr>
              <a:t>train</a:t>
            </a:r>
            <a:r>
              <a:rPr lang="pl-PL" sz="2000" b="1" dirty="0">
                <a:sym typeface="Symbol" pitchFamily="18" charset="2"/>
              </a:rPr>
              <a:t> of </a:t>
            </a:r>
            <a:r>
              <a:rPr lang="pl-PL" sz="2000" b="1" dirty="0" err="1">
                <a:sym typeface="Symbol" pitchFamily="18" charset="2"/>
              </a:rPr>
              <a:t>equispaced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the </a:t>
            </a:r>
            <a:r>
              <a:rPr lang="pl-PL" sz="2000" b="1" dirty="0" err="1">
                <a:sym typeface="Symbol" pitchFamily="18" charset="2"/>
              </a:rPr>
              <a:t>original</a:t>
            </a:r>
            <a:r>
              <a:rPr lang="pl-PL" sz="2000" b="1" dirty="0">
                <a:sym typeface="Symbol" pitchFamily="18" charset="2"/>
              </a:rPr>
              <a:t>, </a:t>
            </a: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.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The </a:t>
            </a:r>
            <a:r>
              <a:rPr lang="pl-PL" sz="2000" b="1" dirty="0" err="1">
                <a:sym typeface="Symbol" pitchFamily="18" charset="2"/>
              </a:rPr>
              <a:t>paradox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makes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us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doubting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whether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dirty="0" err="1">
                <a:sym typeface="Symbol" pitchFamily="18" charset="2"/>
              </a:rPr>
              <a:t>use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sampling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>
                <a:sym typeface="Symbol" pitchFamily="18" charset="2"/>
              </a:rPr>
              <a:t>in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transmission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dirty="0"/>
          </a:p>
        </p:txBody>
      </p:sp>
      <p:graphicFrame>
        <p:nvGraphicFramePr>
          <p:cNvPr id="4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079265"/>
              </p:ext>
            </p:extLst>
          </p:nvPr>
        </p:nvGraphicFramePr>
        <p:xfrm>
          <a:off x="5534024" y="1691282"/>
          <a:ext cx="2432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25" name="Równanie" r:id="rId17" imgW="1714320" imgH="393480" progId="Equation.3">
                  <p:embed/>
                </p:oleObj>
              </mc:Choice>
              <mc:Fallback>
                <p:oleObj name="Równanie" r:id="rId17" imgW="1714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024" y="1691282"/>
                        <a:ext cx="2432050" cy="55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16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>
                <a:solidFill>
                  <a:schemeClr val="bg2"/>
                </a:solidFill>
              </a:rPr>
              <a:t>TDM – Time </a:t>
            </a:r>
            <a:r>
              <a:rPr kumimoji="1" lang="pl-PL" sz="3200" b="1" dirty="0" err="1">
                <a:solidFill>
                  <a:schemeClr val="bg2"/>
                </a:solidFill>
              </a:rPr>
              <a:t>Division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Multiplexing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29712" name="Grupa 102"/>
          <p:cNvGrpSpPr>
            <a:grpSpLocks/>
          </p:cNvGrpSpPr>
          <p:nvPr/>
        </p:nvGrpSpPr>
        <p:grpSpPr bwMode="auto">
          <a:xfrm>
            <a:off x="1112838" y="2925763"/>
            <a:ext cx="2259012" cy="989012"/>
            <a:chOff x="1098550" y="3240360"/>
            <a:chExt cx="2259013" cy="989012"/>
          </a:xfrm>
        </p:grpSpPr>
        <p:sp>
          <p:nvSpPr>
            <p:cNvPr id="29752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3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4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5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6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7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8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9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60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698" name="Object 4"/>
          <p:cNvGraphicFramePr>
            <a:graphicFrameLocks noChangeAspect="1"/>
          </p:cNvGraphicFramePr>
          <p:nvPr/>
        </p:nvGraphicFramePr>
        <p:xfrm>
          <a:off x="1697038" y="2663825"/>
          <a:ext cx="15208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6" name="Równanie" r:id="rId3" imgW="939600" imgH="215640" progId="Equation.3">
                  <p:embed/>
                </p:oleObj>
              </mc:Choice>
              <mc:Fallback>
                <p:oleObj name="Równanie" r:id="rId3" imgW="93960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038" y="2663825"/>
                        <a:ext cx="15208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AutoShape 58"/>
          <p:cNvSpPr>
            <a:spLocks noChangeArrowheads="1"/>
          </p:cNvSpPr>
          <p:nvPr/>
        </p:nvSpPr>
        <p:spPr bwMode="auto">
          <a:xfrm>
            <a:off x="3954463" y="3268663"/>
            <a:ext cx="668337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9714" name="Text Box 60"/>
          <p:cNvSpPr txBox="1">
            <a:spLocks noChangeArrowheads="1"/>
          </p:cNvSpPr>
          <p:nvPr/>
        </p:nvSpPr>
        <p:spPr bwMode="auto">
          <a:xfrm>
            <a:off x="3414713" y="2089150"/>
            <a:ext cx="1741487" cy="922338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>
                <a:solidFill>
                  <a:srgbClr val="006600"/>
                </a:solidFill>
              </a:rPr>
              <a:t>Lowpass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transmission</a:t>
            </a:r>
            <a:br>
              <a:rPr lang="pl-PL" sz="1800" b="1">
                <a:solidFill>
                  <a:srgbClr val="006600"/>
                </a:solidFill>
              </a:rPr>
            </a:br>
            <a:r>
              <a:rPr lang="pl-PL" sz="1800" b="1">
                <a:solidFill>
                  <a:srgbClr val="006600"/>
                </a:solidFill>
              </a:rPr>
              <a:t>channel </a:t>
            </a:r>
            <a:r>
              <a:rPr lang="pl-PL" sz="1800" b="1" i="1">
                <a:solidFill>
                  <a:srgbClr val="C00000"/>
                </a:solidFill>
              </a:rPr>
              <a:t>B</a:t>
            </a:r>
            <a:r>
              <a:rPr lang="pl-PL" sz="1800" b="1">
                <a:solidFill>
                  <a:srgbClr val="C00000"/>
                </a:solidFill>
              </a:rPr>
              <a:t> = </a:t>
            </a:r>
            <a:r>
              <a:rPr lang="pl-PL" sz="1800" b="1" i="1">
                <a:solidFill>
                  <a:srgbClr val="C00000"/>
                </a:solidFill>
              </a:rPr>
              <a:t>N</a:t>
            </a:r>
            <a:r>
              <a:rPr lang="pl-PL" sz="1800" b="1" i="1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>
              <a:solidFill>
                <a:srgbClr val="C00000"/>
              </a:solidFill>
            </a:endParaRPr>
          </a:p>
        </p:txBody>
      </p:sp>
      <p:sp>
        <p:nvSpPr>
          <p:cNvPr id="29715" name="pole tekstowe 48"/>
          <p:cNvSpPr txBox="1">
            <a:spLocks noChangeArrowheads="1"/>
          </p:cNvSpPr>
          <p:nvPr/>
        </p:nvSpPr>
        <p:spPr bwMode="auto">
          <a:xfrm>
            <a:off x="1112838" y="5205413"/>
            <a:ext cx="7874271" cy="1669688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>
                <a:sym typeface="Symbol" pitchFamily="18" charset="2"/>
              </a:rPr>
              <a:t>The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transmitted</a:t>
            </a:r>
            <a:r>
              <a:rPr lang="pl-PL" sz="2000" b="1" dirty="0">
                <a:sym typeface="Symbol" pitchFamily="18" charset="2"/>
              </a:rPr>
              <a:t> in the channel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an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, </a:t>
            </a:r>
            <a:r>
              <a:rPr lang="pl-PL" sz="2000" b="1" dirty="0" err="1">
                <a:sym typeface="Symbol" pitchFamily="18" charset="2"/>
              </a:rPr>
              <a:t>composite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signal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i="1" dirty="0">
                <a:sym typeface="Symbol" pitchFamily="18" charset="2"/>
              </a:rPr>
              <a:t>z</a:t>
            </a:r>
            <a:r>
              <a:rPr lang="pl-PL" sz="2000" b="1" dirty="0">
                <a:sym typeface="Symbol" pitchFamily="18" charset="2"/>
              </a:rPr>
              <a:t>(</a:t>
            </a:r>
            <a:r>
              <a:rPr lang="pl-PL" sz="2000" b="1" i="1" dirty="0">
                <a:sym typeface="Symbol" pitchFamily="18" charset="2"/>
              </a:rPr>
              <a:t>t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>
                <a:sym typeface="Symbol" pitchFamily="18" charset="2"/>
              </a:rPr>
              <a:t>which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equispaced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are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equal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dirty="0" err="1" smtClean="0">
                <a:sym typeface="Symbol" pitchFamily="18" charset="2"/>
              </a:rPr>
              <a:t>samples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of </a:t>
            </a:r>
            <a:r>
              <a:rPr lang="pl-PL" sz="2000" b="1" dirty="0" err="1">
                <a:sym typeface="Symbol" pitchFamily="18" charset="2"/>
              </a:rPr>
              <a:t>original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signals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i="1" dirty="0" smtClean="0">
                <a:sym typeface="Symbol" pitchFamily="18" charset="2"/>
              </a:rPr>
              <a:t>x</a:t>
            </a:r>
            <a:r>
              <a:rPr lang="pl-PL" sz="2000" b="1" baseline="-25000" dirty="0" smtClean="0">
                <a:sym typeface="Symbol" pitchFamily="18" charset="2"/>
              </a:rPr>
              <a:t>1</a:t>
            </a:r>
            <a:r>
              <a:rPr lang="pl-PL" sz="2000" b="1" dirty="0">
                <a:sym typeface="Symbol" pitchFamily="18" charset="2"/>
              </a:rPr>
              <a:t>, </a:t>
            </a:r>
            <a:r>
              <a:rPr lang="pl-PL" sz="2000" b="1" i="1" dirty="0">
                <a:sym typeface="Symbol" pitchFamily="18" charset="2"/>
              </a:rPr>
              <a:t>x</a:t>
            </a:r>
            <a:r>
              <a:rPr lang="pl-PL" sz="2000" b="1" baseline="-25000" dirty="0">
                <a:sym typeface="Symbol" pitchFamily="18" charset="2"/>
              </a:rPr>
              <a:t>2</a:t>
            </a:r>
            <a:r>
              <a:rPr lang="pl-PL" sz="2000" b="1" dirty="0">
                <a:sym typeface="Symbol" pitchFamily="18" charset="2"/>
              </a:rPr>
              <a:t>,…</a:t>
            </a:r>
            <a:r>
              <a:rPr lang="pl-PL" sz="2000" b="1" i="1" dirty="0">
                <a:sym typeface="Symbol" pitchFamily="18" charset="2"/>
              </a:rPr>
              <a:t>x</a:t>
            </a:r>
            <a:r>
              <a:rPr lang="pl-PL" sz="2000" b="1" i="1" baseline="-25000" dirty="0">
                <a:sym typeface="Symbol" pitchFamily="18" charset="2"/>
              </a:rPr>
              <a:t>N</a:t>
            </a:r>
            <a:r>
              <a:rPr lang="pl-PL" sz="2000" b="1" dirty="0">
                <a:sym typeface="Symbol" pitchFamily="18" charset="2"/>
              </a:rPr>
              <a:t>.</a:t>
            </a: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The </a:t>
            </a:r>
            <a:r>
              <a:rPr lang="pl-PL" sz="2000" b="1" dirty="0">
                <a:sym typeface="Symbol" pitchFamily="18" charset="2"/>
              </a:rPr>
              <a:t>channel </a:t>
            </a:r>
            <a:r>
              <a:rPr lang="pl-PL" sz="2000" b="1" dirty="0" err="1">
                <a:sym typeface="Symbol" pitchFamily="18" charset="2"/>
              </a:rPr>
              <a:t>bandwidth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necessary</a:t>
            </a:r>
            <a:r>
              <a:rPr lang="pl-PL" sz="2000" b="1" dirty="0">
                <a:sym typeface="Symbol" pitchFamily="18" charset="2"/>
              </a:rPr>
              <a:t> for </a:t>
            </a:r>
            <a:r>
              <a:rPr lang="pl-PL" sz="2000" b="1" dirty="0" err="1">
                <a:sym typeface="Symbol" pitchFamily="18" charset="2"/>
              </a:rPr>
              <a:t>transmission</a:t>
            </a:r>
            <a:r>
              <a:rPr lang="pl-PL" sz="2000" b="1" dirty="0">
                <a:sym typeface="Symbol" pitchFamily="18" charset="2"/>
              </a:rPr>
              <a:t> of the </a:t>
            </a:r>
            <a:r>
              <a:rPr lang="pl-PL" sz="2000" b="1" dirty="0" err="1">
                <a:sym typeface="Symbol" pitchFamily="18" charset="2"/>
              </a:rPr>
              <a:t>composite</a:t>
            </a:r>
            <a:r>
              <a:rPr lang="pl-PL" sz="2000" b="1" dirty="0">
                <a:sym typeface="Symbol" pitchFamily="18" charset="2"/>
              </a:rPr>
              <a:t/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 err="1" smtClean="0">
                <a:sym typeface="Symbol" pitchFamily="18" charset="2"/>
              </a:rPr>
              <a:t>analogue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signal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i="1" dirty="0">
                <a:sym typeface="Symbol" pitchFamily="18" charset="2"/>
              </a:rPr>
              <a:t>z</a:t>
            </a:r>
            <a:r>
              <a:rPr lang="pl-PL" sz="2000" b="1" dirty="0">
                <a:sym typeface="Symbol" pitchFamily="18" charset="2"/>
              </a:rPr>
              <a:t>(</a:t>
            </a:r>
            <a:r>
              <a:rPr lang="pl-PL" sz="2000" b="1" i="1" dirty="0">
                <a:sym typeface="Symbol" pitchFamily="18" charset="2"/>
              </a:rPr>
              <a:t>t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err="1">
                <a:sym typeface="Symbol" pitchFamily="18" charset="2"/>
              </a:rPr>
              <a:t>is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err="1">
                <a:sym typeface="Symbol" pitchFamily="18" charset="2"/>
              </a:rPr>
              <a:t>equal</a:t>
            </a:r>
            <a:r>
              <a:rPr lang="pl-PL" sz="2000" b="1" dirty="0">
                <a:sym typeface="Symbol" pitchFamily="18" charset="2"/>
              </a:rPr>
              <a:t> to </a:t>
            </a:r>
            <a:r>
              <a:rPr lang="pl-PL" sz="2000" b="1" i="1" dirty="0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= </a:t>
            </a:r>
            <a:r>
              <a:rPr lang="pl-PL" sz="2000" b="1" i="1" dirty="0" err="1">
                <a:sym typeface="Symbol" pitchFamily="18" charset="2"/>
              </a:rPr>
              <a:t>Nf</a:t>
            </a:r>
            <a:r>
              <a:rPr lang="pl-PL" sz="2000" b="1" baseline="-25000" dirty="0" err="1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i="1" dirty="0">
              <a:sym typeface="Symbol" pitchFamily="18" charset="2"/>
            </a:endParaRPr>
          </a:p>
        </p:txBody>
      </p:sp>
      <p:grpSp>
        <p:nvGrpSpPr>
          <p:cNvPr id="29716" name="Grupa 65"/>
          <p:cNvGrpSpPr>
            <a:grpSpLocks/>
          </p:cNvGrpSpPr>
          <p:nvPr/>
        </p:nvGrpSpPr>
        <p:grpSpPr bwMode="auto">
          <a:xfrm>
            <a:off x="982663" y="636588"/>
            <a:ext cx="2120900" cy="1476375"/>
            <a:chOff x="1965325" y="1051371"/>
            <a:chExt cx="2122141" cy="1475234"/>
          </a:xfrm>
        </p:grpSpPr>
        <p:sp>
          <p:nvSpPr>
            <p:cNvPr id="29746" name="Elipsa 49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52" name="Elipsa 51"/>
            <p:cNvSpPr/>
            <p:nvPr/>
          </p:nvSpPr>
          <p:spPr bwMode="auto">
            <a:xfrm>
              <a:off x="2217885" y="2107829"/>
              <a:ext cx="144548" cy="1427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3" name="Elipsa 52"/>
            <p:cNvSpPr/>
            <p:nvPr/>
          </p:nvSpPr>
          <p:spPr bwMode="auto">
            <a:xfrm>
              <a:off x="2977154" y="2112587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4" name="Elipsa 53"/>
            <p:cNvSpPr/>
            <p:nvPr/>
          </p:nvSpPr>
          <p:spPr bwMode="auto">
            <a:xfrm>
              <a:off x="2580046" y="1484423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50" name="Łącznik prosty 58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699" name="Object 7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27" name="Równanie" r:id="rId5" imgW="583920" imgH="228600" progId="Equation.3">
                    <p:embed/>
                  </p:oleObj>
                </mc:Choice>
                <mc:Fallback>
                  <p:oleObj name="Równanie" r:id="rId5" imgW="5839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11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28" name="Równanie" r:id="rId7" imgW="152280" imgH="215640" progId="Equation.3">
                    <p:embed/>
                  </p:oleObj>
                </mc:Choice>
                <mc:Fallback>
                  <p:oleObj name="Równanie" r:id="rId7" imgW="15228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1" name="Object 12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29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2" name="Object 13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30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Łuk 64"/>
            <p:cNvSpPr/>
            <p:nvPr/>
          </p:nvSpPr>
          <p:spPr bwMode="auto">
            <a:xfrm>
              <a:off x="2398966" y="1374971"/>
              <a:ext cx="965765" cy="96445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17" name="Łącznik prosty 83"/>
          <p:cNvCxnSpPr>
            <a:cxnSpLocks noChangeShapeType="1"/>
          </p:cNvCxnSpPr>
          <p:nvPr/>
        </p:nvCxnSpPr>
        <p:spPr bwMode="auto">
          <a:xfrm>
            <a:off x="1697038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8" name="Łącznik prosty 85"/>
          <p:cNvCxnSpPr>
            <a:cxnSpLocks noChangeShapeType="1"/>
          </p:cNvCxnSpPr>
          <p:nvPr/>
        </p:nvCxnSpPr>
        <p:spPr bwMode="auto">
          <a:xfrm>
            <a:off x="1697038" y="2565400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9" name="Łącznik prosty 86"/>
          <p:cNvCxnSpPr>
            <a:cxnSpLocks noChangeShapeType="1"/>
          </p:cNvCxnSpPr>
          <p:nvPr/>
        </p:nvCxnSpPr>
        <p:spPr bwMode="auto">
          <a:xfrm>
            <a:off x="5222875" y="2565400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9720" name="Grupa 87"/>
          <p:cNvGrpSpPr>
            <a:grpSpLocks/>
          </p:cNvGrpSpPr>
          <p:nvPr/>
        </p:nvGrpSpPr>
        <p:grpSpPr bwMode="auto">
          <a:xfrm>
            <a:off x="6140450" y="644525"/>
            <a:ext cx="2122488" cy="1474788"/>
            <a:chOff x="1965325" y="1051371"/>
            <a:chExt cx="2122141" cy="1475234"/>
          </a:xfrm>
        </p:grpSpPr>
        <p:sp>
          <p:nvSpPr>
            <p:cNvPr id="29740" name="Elipsa 88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90" name="Elipsa 89"/>
            <p:cNvSpPr/>
            <p:nvPr/>
          </p:nvSpPr>
          <p:spPr bwMode="auto">
            <a:xfrm>
              <a:off x="2219283" y="2107378"/>
              <a:ext cx="142852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1" name="Elipsa 90"/>
            <p:cNvSpPr/>
            <p:nvPr/>
          </p:nvSpPr>
          <p:spPr bwMode="auto">
            <a:xfrm>
              <a:off x="2977984" y="2112142"/>
              <a:ext cx="144439" cy="14450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2" name="Elipsa 91"/>
            <p:cNvSpPr/>
            <p:nvPr/>
          </p:nvSpPr>
          <p:spPr bwMode="auto">
            <a:xfrm>
              <a:off x="2579588" y="1484890"/>
              <a:ext cx="144438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44" name="Łącznik prosty 92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703" name="Object 14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31" name="Równanie" r:id="rId13" imgW="583920" imgH="228600" progId="Equation.3">
                    <p:embed/>
                  </p:oleObj>
                </mc:Choice>
                <mc:Fallback>
                  <p:oleObj name="Równanie" r:id="rId13" imgW="58392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15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32" name="Równanie" r:id="rId15" imgW="152280" imgH="215640" progId="Equation.3">
                    <p:embed/>
                  </p:oleObj>
                </mc:Choice>
                <mc:Fallback>
                  <p:oleObj name="Równanie" r:id="rId15" imgW="152280" imgH="215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5" name="Object 16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33" name="Równanie" r:id="rId16" imgW="203040" imgH="228600" progId="Equation.3">
                    <p:embed/>
                  </p:oleObj>
                </mc:Choice>
                <mc:Fallback>
                  <p:oleObj name="Równanie" r:id="rId16" imgW="20304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7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534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Łuk 97"/>
            <p:cNvSpPr/>
            <p:nvPr/>
          </p:nvSpPr>
          <p:spPr bwMode="auto">
            <a:xfrm>
              <a:off x="2398642" y="1375319"/>
              <a:ext cx="965042" cy="96390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21" name="Łącznik prosty 98"/>
          <p:cNvCxnSpPr>
            <a:cxnSpLocks noChangeShapeType="1"/>
          </p:cNvCxnSpPr>
          <p:nvPr/>
        </p:nvCxnSpPr>
        <p:spPr bwMode="auto">
          <a:xfrm>
            <a:off x="6856413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9722" name="Łącznik prosty 100"/>
          <p:cNvCxnSpPr>
            <a:cxnSpLocks noChangeShapeType="1"/>
          </p:cNvCxnSpPr>
          <p:nvPr/>
        </p:nvCxnSpPr>
        <p:spPr bwMode="auto">
          <a:xfrm>
            <a:off x="2513013" y="1590675"/>
            <a:ext cx="3498850" cy="0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sysDash"/>
            <a:round/>
            <a:headEnd type="triangle" w="med" len="med"/>
            <a:tailEnd type="triangle" w="med" len="med"/>
          </a:ln>
        </p:spPr>
      </p:cxnSp>
      <p:sp>
        <p:nvSpPr>
          <p:cNvPr id="29723" name="pole tekstowe 101"/>
          <p:cNvSpPr txBox="1">
            <a:spLocks noChangeArrowheads="1"/>
          </p:cNvSpPr>
          <p:nvPr/>
        </p:nvSpPr>
        <p:spPr bwMode="auto">
          <a:xfrm>
            <a:off x="3371850" y="1214438"/>
            <a:ext cx="15859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600" b="1"/>
              <a:t>synchronization</a:t>
            </a:r>
            <a:endParaRPr lang="pl-PL" b="1"/>
          </a:p>
        </p:txBody>
      </p:sp>
      <p:grpSp>
        <p:nvGrpSpPr>
          <p:cNvPr id="29724" name="Grupa 103"/>
          <p:cNvGrpSpPr>
            <a:grpSpLocks/>
          </p:cNvGrpSpPr>
          <p:nvPr/>
        </p:nvGrpSpPr>
        <p:grpSpPr bwMode="auto">
          <a:xfrm>
            <a:off x="5327650" y="2895600"/>
            <a:ext cx="2259013" cy="989013"/>
            <a:chOff x="1098550" y="3240360"/>
            <a:chExt cx="2259013" cy="989012"/>
          </a:xfrm>
        </p:grpSpPr>
        <p:sp>
          <p:nvSpPr>
            <p:cNvPr id="29731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2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3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4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5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6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7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8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9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707" name="Object 18"/>
          <p:cNvGraphicFramePr>
            <a:graphicFrameLocks noChangeAspect="1"/>
          </p:cNvGraphicFramePr>
          <p:nvPr/>
        </p:nvGraphicFramePr>
        <p:xfrm>
          <a:off x="5734050" y="2549525"/>
          <a:ext cx="5715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35" name="Równanie" r:id="rId20" imgW="266400" imgH="215640" progId="Equation.3">
                  <p:embed/>
                </p:oleObj>
              </mc:Choice>
              <mc:Fallback>
                <p:oleObj name="Równanie" r:id="rId20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4050" y="2549525"/>
                        <a:ext cx="5715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5" name="Łącznik prosty 115"/>
          <p:cNvCxnSpPr>
            <a:cxnSpLocks noChangeShapeType="1"/>
          </p:cNvCxnSpPr>
          <p:nvPr/>
        </p:nvCxnSpPr>
        <p:spPr bwMode="auto">
          <a:xfrm>
            <a:off x="1439863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6" name="Łącznik prosty 116"/>
          <p:cNvCxnSpPr>
            <a:cxnSpLocks noChangeShapeType="1"/>
          </p:cNvCxnSpPr>
          <p:nvPr/>
        </p:nvCxnSpPr>
        <p:spPr bwMode="auto">
          <a:xfrm>
            <a:off x="2263775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7" name="Łącznik prosty 118"/>
          <p:cNvCxnSpPr>
            <a:cxnSpLocks noChangeShapeType="1"/>
          </p:cNvCxnSpPr>
          <p:nvPr/>
        </p:nvCxnSpPr>
        <p:spPr bwMode="auto">
          <a:xfrm>
            <a:off x="1439863" y="4365625"/>
            <a:ext cx="823912" cy="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triangle" w="med" len="med"/>
            <a:tailEnd type="triangle" w="med" len="med"/>
          </a:ln>
        </p:spPr>
      </p:cxnSp>
      <p:graphicFrame>
        <p:nvGraphicFramePr>
          <p:cNvPr id="29708" name="Object 19"/>
          <p:cNvGraphicFramePr>
            <a:graphicFrameLocks noChangeAspect="1"/>
          </p:cNvGraphicFramePr>
          <p:nvPr/>
        </p:nvGraphicFramePr>
        <p:xfrm>
          <a:off x="1552575" y="4365625"/>
          <a:ext cx="56832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36" name="Równanie" r:id="rId22" imgW="291960" imgH="431640" progId="Equation.3">
                  <p:embed/>
                </p:oleObj>
              </mc:Choice>
              <mc:Fallback>
                <p:oleObj name="Równanie" r:id="rId22" imgW="29196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4365625"/>
                        <a:ext cx="568325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8" name="Łącznik prosty 121"/>
          <p:cNvCxnSpPr>
            <a:cxnSpLocks noChangeShapeType="1"/>
          </p:cNvCxnSpPr>
          <p:nvPr/>
        </p:nvCxnSpPr>
        <p:spPr bwMode="auto">
          <a:xfrm>
            <a:off x="2381250" y="3716338"/>
            <a:ext cx="7048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29" name="Łącznik prosty 123"/>
          <p:cNvCxnSpPr>
            <a:cxnSpLocks noChangeShapeType="1"/>
          </p:cNvCxnSpPr>
          <p:nvPr/>
        </p:nvCxnSpPr>
        <p:spPr bwMode="auto">
          <a:xfrm flipV="1">
            <a:off x="277336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30" name="Łącznik prosty 124"/>
          <p:cNvCxnSpPr>
            <a:cxnSpLocks noChangeShapeType="1"/>
          </p:cNvCxnSpPr>
          <p:nvPr/>
        </p:nvCxnSpPr>
        <p:spPr bwMode="auto">
          <a:xfrm flipV="1">
            <a:off x="250031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29709" name="Object 20"/>
          <p:cNvGraphicFramePr>
            <a:graphicFrameLocks noChangeAspect="1"/>
          </p:cNvGraphicFramePr>
          <p:nvPr/>
        </p:nvGraphicFramePr>
        <p:xfrm>
          <a:off x="2536825" y="3944938"/>
          <a:ext cx="10382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37" name="Równanie" r:id="rId24" imgW="533160" imgH="431640" progId="Equation.3">
                  <p:embed/>
                </p:oleObj>
              </mc:Choice>
              <mc:Fallback>
                <p:oleObj name="Równanie" r:id="rId24" imgW="53316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825" y="3944938"/>
                        <a:ext cx="103822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73163" y="904875"/>
            <a:ext cx="764664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Several</a:t>
            </a:r>
            <a:r>
              <a:rPr lang="pl-PL" dirty="0"/>
              <a:t> </a:t>
            </a:r>
            <a:r>
              <a:rPr lang="pl-PL" dirty="0" err="1"/>
              <a:t>signals</a:t>
            </a:r>
            <a:r>
              <a:rPr lang="pl-PL" dirty="0"/>
              <a:t> of </a:t>
            </a:r>
            <a:r>
              <a:rPr lang="pl-PL" dirty="0" err="1"/>
              <a:t>practical</a:t>
            </a:r>
            <a:r>
              <a:rPr lang="pl-PL" dirty="0"/>
              <a:t> </a:t>
            </a:r>
            <a:r>
              <a:rPr lang="pl-PL" dirty="0" err="1"/>
              <a:t>interest</a:t>
            </a:r>
            <a:r>
              <a:rPr lang="pl-PL" dirty="0"/>
              <a:t> </a:t>
            </a:r>
            <a:r>
              <a:rPr lang="pl-PL" dirty="0" err="1"/>
              <a:t>does</a:t>
            </a:r>
            <a:r>
              <a:rPr lang="pl-PL" dirty="0"/>
              <a:t> not fit</a:t>
            </a:r>
            <a:br>
              <a:rPr lang="pl-PL" dirty="0"/>
            </a:b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condition</a:t>
            </a:r>
            <a:r>
              <a:rPr lang="pl-PL" dirty="0" smtClean="0"/>
              <a:t> of limited energy </a:t>
            </a:r>
            <a:r>
              <a:rPr lang="pl-PL" dirty="0"/>
              <a:t>to be Fourier </a:t>
            </a:r>
            <a:r>
              <a:rPr lang="pl-PL" dirty="0" err="1"/>
              <a:t>transformable</a:t>
            </a:r>
            <a:r>
              <a:rPr lang="pl-PL" dirty="0"/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concept</a:t>
            </a:r>
            <a:r>
              <a:rPr lang="pl-PL" dirty="0">
                <a:solidFill>
                  <a:srgbClr val="CC0099"/>
                </a:solidFill>
              </a:rPr>
              <a:t> of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Dirac delta </a:t>
            </a:r>
            <a:r>
              <a:rPr lang="pl-PL" dirty="0" err="1" smtClean="0">
                <a:solidFill>
                  <a:srgbClr val="CC0099"/>
                </a:solidFill>
              </a:rPr>
              <a:t>function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makes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possible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smtClean="0">
                <a:solidFill>
                  <a:srgbClr val="CC0099"/>
                </a:solidFill>
              </a:rPr>
              <a:t>to</a:t>
            </a:r>
            <a:br>
              <a:rPr lang="pl-PL" dirty="0" smtClean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determine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>
                <a:solidFill>
                  <a:srgbClr val="CC0099"/>
                </a:solidFill>
              </a:rPr>
              <a:t>Fourier </a:t>
            </a:r>
            <a:r>
              <a:rPr lang="pl-PL" dirty="0" err="1" smtClean="0">
                <a:solidFill>
                  <a:srgbClr val="CC0099"/>
                </a:solidFill>
              </a:rPr>
              <a:t>transforms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smtClean="0">
                <a:solidFill>
                  <a:srgbClr val="CC0099"/>
                </a:solidFill>
              </a:rPr>
              <a:t>of </a:t>
            </a:r>
            <a:r>
              <a:rPr lang="pl-PL" dirty="0" err="1" smtClean="0">
                <a:solidFill>
                  <a:srgbClr val="CC0099"/>
                </a:solidFill>
              </a:rPr>
              <a:t>some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signals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 err="1" smtClean="0">
                <a:solidFill>
                  <a:srgbClr val="CC0099"/>
                </a:solidFill>
              </a:rPr>
              <a:t>carrying</a:t>
            </a:r>
            <a:r>
              <a:rPr lang="pl-PL" dirty="0" smtClean="0">
                <a:solidFill>
                  <a:srgbClr val="CC0099"/>
                </a:solidFill>
              </a:rPr>
              <a:t/>
            </a:r>
            <a:br>
              <a:rPr lang="pl-PL" dirty="0" smtClean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unlimited</a:t>
            </a:r>
            <a:r>
              <a:rPr lang="pl-PL" dirty="0" smtClean="0">
                <a:solidFill>
                  <a:srgbClr val="CC0099"/>
                </a:solidFill>
              </a:rPr>
              <a:t> energy.</a:t>
            </a:r>
            <a:endParaRPr lang="pl-PL" dirty="0">
              <a:solidFill>
                <a:srgbClr val="CC0099"/>
              </a:solidFill>
            </a:endParaRPr>
          </a:p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The</a:t>
            </a:r>
            <a:r>
              <a:rPr lang="pl-PL" dirty="0"/>
              <a:t> Dirac delta </a:t>
            </a:r>
            <a:r>
              <a:rPr lang="pl-PL" dirty="0" err="1"/>
              <a:t>assignes</a:t>
            </a:r>
            <a:r>
              <a:rPr lang="pl-PL" dirty="0"/>
              <a:t> to a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its</a:t>
            </a:r>
            <a:r>
              <a:rPr lang="pl-PL" dirty="0"/>
              <a:t> </a:t>
            </a:r>
            <a:r>
              <a:rPr lang="pl-PL" dirty="0" err="1"/>
              <a:t>sample</a:t>
            </a:r>
            <a:r>
              <a:rPr lang="pl-PL" dirty="0"/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The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comb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distribution</a:t>
            </a:r>
            <a:r>
              <a:rPr lang="pl-PL" dirty="0">
                <a:solidFill>
                  <a:srgbClr val="CC0099"/>
                </a:solidFill>
              </a:rPr>
              <a:t> (a </a:t>
            </a:r>
            <a:r>
              <a:rPr lang="pl-PL" dirty="0" err="1">
                <a:solidFill>
                  <a:srgbClr val="CC0099"/>
                </a:solidFill>
              </a:rPr>
              <a:t>sequence</a:t>
            </a:r>
            <a:r>
              <a:rPr lang="pl-PL" dirty="0">
                <a:solidFill>
                  <a:srgbClr val="CC0099"/>
                </a:solidFill>
              </a:rPr>
              <a:t> of </a:t>
            </a:r>
            <a:r>
              <a:rPr lang="pl-PL" dirty="0" err="1">
                <a:solidFill>
                  <a:srgbClr val="CC0099"/>
                </a:solidFill>
              </a:rPr>
              <a:t>periodically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repeated</a:t>
            </a:r>
            <a:r>
              <a:rPr lang="pl-PL" dirty="0">
                <a:solidFill>
                  <a:srgbClr val="CC0099"/>
                </a:solidFill>
              </a:rPr>
              <a:t/>
            </a:r>
            <a:br>
              <a:rPr lang="pl-PL" dirty="0">
                <a:solidFill>
                  <a:srgbClr val="CC0099"/>
                </a:solidFill>
              </a:rPr>
            </a:br>
            <a:r>
              <a:rPr lang="pl-PL" dirty="0" smtClean="0">
                <a:solidFill>
                  <a:srgbClr val="CC0099"/>
                </a:solidFill>
              </a:rPr>
              <a:t>Dirac </a:t>
            </a:r>
            <a:r>
              <a:rPr lang="pl-PL" dirty="0" err="1">
                <a:solidFill>
                  <a:srgbClr val="CC0099"/>
                </a:solidFill>
              </a:rPr>
              <a:t>deltas</a:t>
            </a:r>
            <a:r>
              <a:rPr lang="pl-PL" dirty="0">
                <a:solidFill>
                  <a:srgbClr val="CC0099"/>
                </a:solidFill>
              </a:rPr>
              <a:t>) </a:t>
            </a:r>
            <a:r>
              <a:rPr lang="pl-PL" dirty="0" err="1">
                <a:solidFill>
                  <a:srgbClr val="CC0099"/>
                </a:solidFill>
              </a:rPr>
              <a:t>is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useful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when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modelling</a:t>
            </a:r>
            <a:r>
              <a:rPr lang="pl-PL" dirty="0">
                <a:solidFill>
                  <a:srgbClr val="CC0099"/>
                </a:solidFill>
              </a:rPr>
              <a:t> a </a:t>
            </a:r>
            <a:r>
              <a:rPr lang="pl-PL" dirty="0" err="1">
                <a:solidFill>
                  <a:srgbClr val="CC0099"/>
                </a:solidFill>
              </a:rPr>
              <a:t>signal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sampling</a:t>
            </a:r>
            <a:r>
              <a:rPr lang="pl-PL" dirty="0">
                <a:solidFill>
                  <a:srgbClr val="CC0099"/>
                </a:solidFill>
              </a:rPr>
              <a:t/>
            </a:r>
            <a:br>
              <a:rPr lang="pl-PL" dirty="0">
                <a:solidFill>
                  <a:srgbClr val="CC0099"/>
                </a:solidFill>
              </a:rPr>
            </a:br>
            <a:r>
              <a:rPr lang="pl-PL" dirty="0" err="1" smtClean="0">
                <a:solidFill>
                  <a:srgbClr val="CC0099"/>
                </a:solidFill>
              </a:rPr>
              <a:t>process</a:t>
            </a:r>
            <a:r>
              <a:rPr lang="pl-PL" dirty="0" smtClean="0">
                <a:solidFill>
                  <a:srgbClr val="CC0099"/>
                </a:solidFill>
              </a:rPr>
              <a:t> </a:t>
            </a:r>
            <a:r>
              <a:rPr lang="pl-PL" dirty="0">
                <a:solidFill>
                  <a:srgbClr val="CC0099"/>
                </a:solidFill>
              </a:rPr>
              <a:t>and </a:t>
            </a:r>
            <a:r>
              <a:rPr lang="pl-PL" dirty="0" err="1">
                <a:solidFill>
                  <a:srgbClr val="CC0099"/>
                </a:solidFill>
              </a:rPr>
              <a:t>deriving</a:t>
            </a:r>
            <a:r>
              <a:rPr lang="pl-PL" dirty="0">
                <a:solidFill>
                  <a:srgbClr val="CC0099"/>
                </a:solidFill>
              </a:rPr>
              <a:t> a </a:t>
            </a:r>
            <a:r>
              <a:rPr lang="pl-PL" dirty="0" err="1">
                <a:solidFill>
                  <a:srgbClr val="CC0099"/>
                </a:solidFill>
              </a:rPr>
              <a:t>sampled</a:t>
            </a:r>
            <a:r>
              <a:rPr lang="pl-PL" dirty="0">
                <a:solidFill>
                  <a:srgbClr val="CC0099"/>
                </a:solidFill>
              </a:rPr>
              <a:t> </a:t>
            </a:r>
            <a:r>
              <a:rPr lang="pl-PL" dirty="0" err="1">
                <a:solidFill>
                  <a:srgbClr val="CC0099"/>
                </a:solidFill>
              </a:rPr>
              <a:t>signal</a:t>
            </a:r>
            <a:r>
              <a:rPr lang="pl-PL" dirty="0">
                <a:solidFill>
                  <a:srgbClr val="CC0099"/>
                </a:solidFill>
              </a:rPr>
              <a:t> spectrum.</a:t>
            </a:r>
          </a:p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Nyquist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equal</a:t>
            </a:r>
            <a:r>
              <a:rPr lang="pl-PL" dirty="0"/>
              <a:t> to a </a:t>
            </a:r>
            <a:r>
              <a:rPr lang="pl-PL" dirty="0" err="1"/>
              <a:t>doubled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cutoff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frequency</a:t>
            </a:r>
            <a:r>
              <a:rPr lang="pl-PL" dirty="0"/>
              <a:t>;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has</a:t>
            </a:r>
            <a:r>
              <a:rPr lang="pl-PL" dirty="0"/>
              <a:t> to be </a:t>
            </a:r>
            <a:r>
              <a:rPr lang="pl-PL" dirty="0" err="1"/>
              <a:t>performed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 smtClean="0"/>
              <a:t>exceeding</a:t>
            </a:r>
            <a:r>
              <a:rPr lang="pl-PL" dirty="0" smtClean="0"/>
              <a:t> </a:t>
            </a:r>
            <a:r>
              <a:rPr lang="pl-PL" dirty="0" err="1"/>
              <a:t>the</a:t>
            </a:r>
            <a:r>
              <a:rPr lang="pl-PL" dirty="0"/>
              <a:t> </a:t>
            </a:r>
            <a:r>
              <a:rPr lang="pl-PL" dirty="0" err="1"/>
              <a:t>Nyquist</a:t>
            </a:r>
            <a:r>
              <a:rPr lang="pl-PL" dirty="0"/>
              <a:t> </a:t>
            </a:r>
            <a:r>
              <a:rPr lang="pl-PL" dirty="0" err="1"/>
              <a:t>frequency</a:t>
            </a:r>
            <a:r>
              <a:rPr lang="pl-PL" dirty="0"/>
              <a:t> </a:t>
            </a:r>
            <a:r>
              <a:rPr lang="pl-PL" dirty="0" err="1"/>
              <a:t>in</a:t>
            </a:r>
            <a:r>
              <a:rPr lang="pl-PL" dirty="0"/>
              <a:t> order to </a:t>
            </a:r>
            <a:r>
              <a:rPr lang="pl-PL" dirty="0" err="1"/>
              <a:t>avoid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an </a:t>
            </a:r>
            <a:r>
              <a:rPr lang="pl-PL" dirty="0" err="1"/>
              <a:t>aliasing</a:t>
            </a:r>
            <a:r>
              <a:rPr lang="pl-PL" dirty="0"/>
              <a:t> </a:t>
            </a:r>
            <a:r>
              <a:rPr lang="pl-PL" dirty="0" err="1"/>
              <a:t>effect</a:t>
            </a:r>
            <a:r>
              <a:rPr lang="pl-PL" dirty="0"/>
              <a:t>.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1173163" y="22860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Summary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981075" y="904875"/>
            <a:ext cx="81243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sampling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at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the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Nyquist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frequency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does</a:t>
            </a:r>
            <a:r>
              <a:rPr lang="pl-PL" dirty="0">
                <a:solidFill>
                  <a:srgbClr val="CC00CC"/>
                </a:solidFill>
              </a:rPr>
              <a:t> not </a:t>
            </a:r>
            <a:r>
              <a:rPr lang="pl-PL" dirty="0" err="1">
                <a:solidFill>
                  <a:srgbClr val="CC00CC"/>
                </a:solidFill>
              </a:rPr>
              <a:t>result</a:t>
            </a:r>
            <a:r>
              <a:rPr lang="pl-PL" dirty="0">
                <a:solidFill>
                  <a:srgbClr val="CC00CC"/>
                </a:solidFill>
              </a:rPr>
              <a:t/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  </a:t>
            </a:r>
            <a:r>
              <a:rPr lang="pl-PL" dirty="0" err="1">
                <a:solidFill>
                  <a:srgbClr val="CC00CC"/>
                </a:solidFill>
              </a:rPr>
              <a:t>in</a:t>
            </a:r>
            <a:r>
              <a:rPr lang="pl-PL" dirty="0">
                <a:solidFill>
                  <a:srgbClr val="CC00CC"/>
                </a:solidFill>
              </a:rPr>
              <a:t> a </a:t>
            </a:r>
            <a:r>
              <a:rPr lang="pl-PL" dirty="0" err="1">
                <a:solidFill>
                  <a:srgbClr val="CC00CC"/>
                </a:solidFill>
              </a:rPr>
              <a:t>loss</a:t>
            </a:r>
            <a:r>
              <a:rPr lang="pl-PL" dirty="0">
                <a:solidFill>
                  <a:srgbClr val="CC00CC"/>
                </a:solidFill>
              </a:rPr>
              <a:t> of </a:t>
            </a:r>
            <a:r>
              <a:rPr lang="pl-PL" dirty="0" err="1">
                <a:solidFill>
                  <a:srgbClr val="CC00CC"/>
                </a:solidFill>
              </a:rPr>
              <a:t>intersample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values</a:t>
            </a:r>
            <a:r>
              <a:rPr lang="pl-PL" dirty="0">
                <a:solidFill>
                  <a:srgbClr val="CC00CC"/>
                </a:solidFill>
              </a:rPr>
              <a:t>; an </a:t>
            </a:r>
            <a:r>
              <a:rPr lang="pl-PL" dirty="0" err="1">
                <a:solidFill>
                  <a:srgbClr val="CC00CC"/>
                </a:solidFill>
              </a:rPr>
              <a:t>ideal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lowpass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filtering</a:t>
            </a:r>
            <a:r>
              <a:rPr lang="pl-PL" dirty="0">
                <a:solidFill>
                  <a:srgbClr val="CC00CC"/>
                </a:solidFill>
              </a:rPr>
              <a:t/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  </a:t>
            </a:r>
            <a:r>
              <a:rPr lang="pl-PL" dirty="0" err="1">
                <a:solidFill>
                  <a:srgbClr val="CC00CC"/>
                </a:solidFill>
              </a:rPr>
              <a:t>is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sufficient</a:t>
            </a:r>
            <a:r>
              <a:rPr lang="pl-PL" dirty="0">
                <a:solidFill>
                  <a:srgbClr val="CC00CC"/>
                </a:solidFill>
              </a:rPr>
              <a:t> for a </a:t>
            </a:r>
            <a:r>
              <a:rPr lang="pl-PL" dirty="0" err="1">
                <a:solidFill>
                  <a:srgbClr val="CC00CC"/>
                </a:solidFill>
              </a:rPr>
              <a:t>signal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err="1">
                <a:solidFill>
                  <a:srgbClr val="CC00CC"/>
                </a:solidFill>
              </a:rPr>
              <a:t>reconstruction</a:t>
            </a:r>
            <a:r>
              <a:rPr lang="pl-PL" dirty="0">
                <a:solidFill>
                  <a:srgbClr val="CC00CC"/>
                </a:solidFill>
              </a:rPr>
              <a:t>.</a:t>
            </a:r>
          </a:p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/>
              <a:t>A </a:t>
            </a:r>
            <a:r>
              <a:rPr lang="pl-PL" dirty="0" err="1"/>
              <a:t>continuous</a:t>
            </a:r>
            <a:r>
              <a:rPr lang="pl-PL" dirty="0"/>
              <a:t>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/>
              <a:t>obtained</a:t>
            </a:r>
            <a:r>
              <a:rPr lang="pl-PL" dirty="0"/>
              <a:t> out of </a:t>
            </a:r>
            <a:r>
              <a:rPr lang="pl-PL" dirty="0" err="1"/>
              <a:t>lowpass</a:t>
            </a:r>
            <a:r>
              <a:rPr lang="pl-PL" dirty="0"/>
              <a:t> </a:t>
            </a:r>
            <a:r>
              <a:rPr lang="pl-PL" dirty="0" err="1"/>
              <a:t>filtering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 of </a:t>
            </a:r>
            <a:r>
              <a:rPr lang="pl-PL" dirty="0" err="1"/>
              <a:t>its</a:t>
            </a:r>
            <a:r>
              <a:rPr lang="pl-PL" dirty="0"/>
              <a:t> </a:t>
            </a:r>
            <a:r>
              <a:rPr lang="pl-PL" dirty="0" err="1"/>
              <a:t>samples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a Fourier </a:t>
            </a:r>
            <a:r>
              <a:rPr lang="pl-PL" dirty="0" err="1"/>
              <a:t>series</a:t>
            </a:r>
            <a:r>
              <a:rPr lang="pl-PL" dirty="0"/>
              <a:t> </a:t>
            </a:r>
            <a:r>
              <a:rPr lang="pl-PL" dirty="0" err="1"/>
              <a:t>over</a:t>
            </a:r>
            <a:r>
              <a:rPr lang="pl-PL" dirty="0"/>
              <a:t> a set of </a:t>
            </a:r>
            <a:r>
              <a:rPr lang="pl-PL" dirty="0" err="1"/>
              <a:t>orthogonal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  </a:t>
            </a:r>
            <a:r>
              <a:rPr lang="pl-PL" dirty="0" err="1"/>
              <a:t>sampling</a:t>
            </a:r>
            <a:r>
              <a:rPr lang="pl-PL" dirty="0"/>
              <a:t> </a:t>
            </a:r>
            <a:r>
              <a:rPr lang="pl-PL" dirty="0" err="1"/>
              <a:t>functions</a:t>
            </a:r>
            <a:r>
              <a:rPr lang="pl-PL" dirty="0"/>
              <a:t>; Fourier </a:t>
            </a:r>
            <a:r>
              <a:rPr lang="pl-PL" dirty="0" err="1"/>
              <a:t>coefficients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equal</a:t>
            </a:r>
            <a:r>
              <a:rPr lang="pl-PL" dirty="0"/>
              <a:t> to</a:t>
            </a:r>
            <a:br>
              <a:rPr lang="pl-PL" dirty="0"/>
            </a:br>
            <a:r>
              <a:rPr lang="pl-PL" dirty="0"/>
              <a:t>  </a:t>
            </a:r>
            <a:r>
              <a:rPr lang="pl-PL" dirty="0" err="1"/>
              <a:t>signal</a:t>
            </a:r>
            <a:r>
              <a:rPr lang="pl-PL" dirty="0"/>
              <a:t> </a:t>
            </a:r>
            <a:r>
              <a:rPr lang="pl-PL" dirty="0" err="1" smtClean="0"/>
              <a:t>samples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981075" y="22860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err="1">
                <a:solidFill>
                  <a:schemeClr val="bg2"/>
                </a:solidFill>
              </a:rPr>
              <a:t>Summary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93775" y="3875544"/>
            <a:ext cx="7752507" cy="2677656"/>
          </a:xfrm>
          <a:prstGeom prst="rect">
            <a:avLst/>
          </a:prstGeom>
          <a:solidFill>
            <a:srgbClr val="CC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not </a:t>
            </a:r>
            <a:r>
              <a:rPr lang="pl-PL" b="1" dirty="0" err="1" smtClean="0"/>
              <a:t>directly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transformable</a:t>
            </a:r>
            <a:r>
              <a:rPr lang="pl-PL" b="1" dirty="0" smtClean="0"/>
              <a:t> </a:t>
            </a:r>
            <a:r>
              <a:rPr lang="pl-PL" b="1" dirty="0" err="1" smtClean="0"/>
              <a:t>because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  of the </a:t>
            </a:r>
            <a:r>
              <a:rPr lang="pl-PL" b="1" dirty="0" err="1" smtClean="0"/>
              <a:t>infinite</a:t>
            </a:r>
            <a:r>
              <a:rPr lang="pl-PL" b="1" dirty="0" smtClean="0"/>
              <a:t> Energy </a:t>
            </a:r>
            <a:r>
              <a:rPr lang="pl-PL" b="1" i="1" dirty="0" smtClean="0"/>
              <a:t>E</a:t>
            </a:r>
            <a:r>
              <a:rPr lang="pl-PL" b="1" dirty="0" smtClean="0"/>
              <a:t>.</a:t>
            </a:r>
          </a:p>
          <a:p>
            <a:pPr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Signals</a:t>
            </a:r>
            <a:r>
              <a:rPr lang="pl-PL" b="1" dirty="0" smtClean="0"/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/>
              <a:t>)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often</a:t>
            </a:r>
            <a:r>
              <a:rPr lang="pl-PL" b="1" dirty="0"/>
              <a:t> </a:t>
            </a:r>
            <a:r>
              <a:rPr lang="pl-PL" b="1" dirty="0" err="1"/>
              <a:t>used</a:t>
            </a:r>
            <a:r>
              <a:rPr lang="pl-PL" b="1" dirty="0"/>
              <a:t> in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processing</a:t>
            </a:r>
            <a:r>
              <a:rPr lang="pl-PL" b="1" dirty="0"/>
              <a:t> </a:t>
            </a:r>
            <a:r>
              <a:rPr lang="pl-PL" b="1" dirty="0" err="1"/>
              <a:t>modeling</a:t>
            </a:r>
            <a:r>
              <a:rPr lang="pl-PL" b="1" dirty="0"/>
              <a:t>,</a:t>
            </a:r>
            <a:br>
              <a:rPr lang="pl-PL" b="1" dirty="0"/>
            </a:br>
            <a:r>
              <a:rPr lang="pl-PL" b="1" dirty="0"/>
              <a:t>  </a:t>
            </a:r>
            <a:r>
              <a:rPr lang="pl-PL" b="1" dirty="0" err="1"/>
              <a:t>therefore</a:t>
            </a:r>
            <a:r>
              <a:rPr lang="pl-PL" b="1" dirty="0"/>
              <a:t>, </a:t>
            </a:r>
            <a:r>
              <a:rPr lang="pl-PL" b="1" dirty="0" err="1"/>
              <a:t>it</a:t>
            </a:r>
            <a:r>
              <a:rPr lang="pl-PL" b="1" dirty="0"/>
              <a:t> </a:t>
            </a:r>
            <a:r>
              <a:rPr lang="pl-PL" b="1" dirty="0" err="1"/>
              <a:t>would</a:t>
            </a:r>
            <a:r>
              <a:rPr lang="pl-PL" b="1" dirty="0"/>
              <a:t> be </a:t>
            </a:r>
            <a:r>
              <a:rPr lang="pl-PL" b="1" dirty="0" err="1"/>
              <a:t>recommended</a:t>
            </a:r>
            <a:r>
              <a:rPr lang="pl-PL" b="1" dirty="0"/>
              <a:t> to </a:t>
            </a:r>
            <a:r>
              <a:rPr lang="pl-PL" b="1" dirty="0" err="1"/>
              <a:t>find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</a:t>
            </a:r>
            <a:r>
              <a:rPr lang="pl-PL" b="1" dirty="0" err="1"/>
              <a:t>their</a:t>
            </a:r>
            <a:r>
              <a:rPr lang="pl-PL" b="1" dirty="0"/>
              <a:t> Fourier </a:t>
            </a:r>
            <a:r>
              <a:rPr lang="pl-PL" b="1" dirty="0" err="1"/>
              <a:t>transform</a:t>
            </a:r>
            <a:r>
              <a:rPr lang="pl-PL" b="1" dirty="0"/>
              <a:t> (for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integrity</a:t>
            </a:r>
            <a:r>
              <a:rPr lang="pl-PL" b="1" dirty="0" smtClean="0"/>
              <a:t>).</a:t>
            </a:r>
            <a:endParaRPr lang="pl-PL" b="1" dirty="0"/>
          </a:p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Dirac delta</a:t>
            </a:r>
            <a:r>
              <a:rPr lang="pl-PL" b="1" dirty="0" smtClean="0"/>
              <a:t> </a:t>
            </a:r>
            <a:r>
              <a:rPr lang="pl-PL" b="1" dirty="0" err="1"/>
              <a:t>concept</a:t>
            </a:r>
            <a:r>
              <a:rPr lang="pl-PL" b="1" dirty="0"/>
              <a:t>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/>
              <a:t>possible</a:t>
            </a:r>
            <a:r>
              <a:rPr lang="pl-PL" b="1" dirty="0"/>
              <a:t> to </a:t>
            </a:r>
            <a:r>
              <a:rPr lang="pl-PL" b="1" dirty="0" err="1"/>
              <a:t>extend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 a </a:t>
            </a:r>
            <a:r>
              <a:rPr lang="pl-PL" b="1" dirty="0" err="1"/>
              <a:t>class</a:t>
            </a:r>
            <a:r>
              <a:rPr lang="pl-PL" b="1" dirty="0"/>
              <a:t> of Fourier </a:t>
            </a:r>
            <a:r>
              <a:rPr lang="pl-PL" b="1" dirty="0" err="1"/>
              <a:t>transformable</a:t>
            </a:r>
            <a:r>
              <a:rPr lang="pl-PL" b="1" dirty="0"/>
              <a:t> </a:t>
            </a:r>
            <a:r>
              <a:rPr lang="pl-PL" b="1" dirty="0" err="1"/>
              <a:t>functions</a:t>
            </a:r>
            <a:r>
              <a:rPr lang="pl-PL" b="1" dirty="0"/>
              <a:t>.</a:t>
            </a: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30006"/>
              </p:ext>
            </p:extLst>
          </p:nvPr>
        </p:nvGraphicFramePr>
        <p:xfrm>
          <a:off x="993775" y="747636"/>
          <a:ext cx="2438400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42" name="Równanie" r:id="rId3" imgW="774360" imgH="672840" progId="Equation.3">
                  <p:embed/>
                </p:oleObj>
              </mc:Choice>
              <mc:Fallback>
                <p:oleObj name="Równanie" r:id="rId3" imgW="774360" imgH="6728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747636"/>
                        <a:ext cx="2438400" cy="2119313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107554"/>
              </p:ext>
            </p:extLst>
          </p:nvPr>
        </p:nvGraphicFramePr>
        <p:xfrm>
          <a:off x="4572000" y="728586"/>
          <a:ext cx="3317875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43" name="Równanie" r:id="rId5" imgW="1054080" imgH="685800" progId="Equation.3">
                  <p:embed/>
                </p:oleObj>
              </mc:Choice>
              <mc:Fallback>
                <p:oleObj name="Równanie" r:id="rId5" imgW="1054080" imgH="685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28586"/>
                        <a:ext cx="3317875" cy="215741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73882" y="52311"/>
            <a:ext cx="7772400" cy="676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Dirac delta – </a:t>
            </a:r>
            <a:r>
              <a:rPr kumimoji="1" lang="pl-PL" sz="3200" b="1" kern="0" noProof="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special</a:t>
            </a: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Fourier </a:t>
            </a:r>
            <a:r>
              <a:rPr kumimoji="1" lang="pl-PL" sz="3200" b="1" kern="0" noProof="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transforms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688807"/>
              </p:ext>
            </p:extLst>
          </p:nvPr>
        </p:nvGraphicFramePr>
        <p:xfrm>
          <a:off x="2090738" y="2924175"/>
          <a:ext cx="4324350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44" name="Equation" r:id="rId7" imgW="1752480" imgH="330120" progId="Equation.3">
                  <p:embed/>
                </p:oleObj>
              </mc:Choice>
              <mc:Fallback>
                <p:oleObj name="Equation" r:id="rId7" imgW="175248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738" y="2924175"/>
                        <a:ext cx="4324350" cy="814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1123950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chemeClr val="bg2"/>
                </a:solidFill>
              </a:rPr>
              <a:t>Dirac delta </a:t>
            </a:r>
            <a:r>
              <a:rPr kumimoji="1" lang="pl-PL" sz="3200" b="1" dirty="0" smtClean="0">
                <a:solidFill>
                  <a:schemeClr val="bg2"/>
                </a:solidFill>
              </a:rPr>
              <a:t> -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sampling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property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2" name="Grupa 21"/>
          <p:cNvGrpSpPr/>
          <p:nvPr/>
        </p:nvGrpSpPr>
        <p:grpSpPr>
          <a:xfrm>
            <a:off x="2030007" y="761883"/>
            <a:ext cx="5357731" cy="2345655"/>
            <a:chOff x="1089025" y="3603625"/>
            <a:chExt cx="2259013" cy="989013"/>
          </a:xfrm>
        </p:grpSpPr>
        <p:sp>
          <p:nvSpPr>
            <p:cNvPr id="24" name="Line 45"/>
            <p:cNvSpPr>
              <a:spLocks noChangeShapeType="1"/>
            </p:cNvSpPr>
            <p:nvPr/>
          </p:nvSpPr>
          <p:spPr bwMode="auto">
            <a:xfrm flipV="1">
              <a:off x="1692275" y="3744913"/>
              <a:ext cx="0" cy="84772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6"/>
            <p:cNvSpPr>
              <a:spLocks noChangeShapeType="1"/>
            </p:cNvSpPr>
            <p:nvPr/>
          </p:nvSpPr>
          <p:spPr bwMode="auto">
            <a:xfrm flipH="1" flipV="1">
              <a:off x="1416050" y="3914775"/>
              <a:ext cx="3175" cy="67786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47"/>
            <p:cNvSpPr>
              <a:spLocks noChangeShapeType="1"/>
            </p:cNvSpPr>
            <p:nvPr/>
          </p:nvSpPr>
          <p:spPr bwMode="auto">
            <a:xfrm flipV="1">
              <a:off x="2513013" y="4198938"/>
              <a:ext cx="0" cy="3937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48"/>
            <p:cNvSpPr>
              <a:spLocks noChangeShapeType="1"/>
            </p:cNvSpPr>
            <p:nvPr/>
          </p:nvSpPr>
          <p:spPr bwMode="auto">
            <a:xfrm flipV="1">
              <a:off x="2239963" y="4017963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49"/>
            <p:cNvSpPr>
              <a:spLocks noChangeShapeType="1"/>
            </p:cNvSpPr>
            <p:nvPr/>
          </p:nvSpPr>
          <p:spPr bwMode="auto">
            <a:xfrm flipH="1" flipV="1">
              <a:off x="2781300" y="4173538"/>
              <a:ext cx="4763" cy="4191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50"/>
            <p:cNvSpPr>
              <a:spLocks noChangeShapeType="1"/>
            </p:cNvSpPr>
            <p:nvPr/>
          </p:nvSpPr>
          <p:spPr bwMode="auto">
            <a:xfrm flipV="1">
              <a:off x="1965325" y="3803650"/>
              <a:ext cx="4763" cy="7889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51"/>
            <p:cNvSpPr>
              <a:spLocks noChangeShapeType="1"/>
            </p:cNvSpPr>
            <p:nvPr/>
          </p:nvSpPr>
          <p:spPr bwMode="auto">
            <a:xfrm flipV="1">
              <a:off x="1258888" y="3603625"/>
              <a:ext cx="0" cy="9890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2"/>
            <p:cNvSpPr>
              <a:spLocks noChangeShapeType="1"/>
            </p:cNvSpPr>
            <p:nvPr/>
          </p:nvSpPr>
          <p:spPr bwMode="auto">
            <a:xfrm>
              <a:off x="1089025" y="4592638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Freeform 53"/>
            <p:cNvSpPr>
              <a:spLocks/>
            </p:cNvSpPr>
            <p:nvPr/>
          </p:nvSpPr>
          <p:spPr bwMode="auto">
            <a:xfrm>
              <a:off x="1089025" y="3744913"/>
              <a:ext cx="2259013" cy="474663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4" name="Obi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993170"/>
              </p:ext>
            </p:extLst>
          </p:nvPr>
        </p:nvGraphicFramePr>
        <p:xfrm>
          <a:off x="6061002" y="1135727"/>
          <a:ext cx="2596555" cy="336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392" name="Equation" r:id="rId3" imgW="1663560" imgH="215640" progId="Equation.3">
                  <p:embed/>
                </p:oleObj>
              </mc:Choice>
              <mc:Fallback>
                <p:oleObj name="Equation" r:id="rId3" imgW="1663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1002" y="1135727"/>
                        <a:ext cx="2596555" cy="33695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ze strzałką 35"/>
          <p:cNvCxnSpPr/>
          <p:nvPr/>
        </p:nvCxnSpPr>
        <p:spPr bwMode="auto">
          <a:xfrm>
            <a:off x="4108339" y="2610545"/>
            <a:ext cx="65136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7" name="pole tekstowe 36"/>
          <p:cNvSpPr txBox="1"/>
          <p:nvPr/>
        </p:nvSpPr>
        <p:spPr>
          <a:xfrm>
            <a:off x="4245318" y="219008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T</a:t>
            </a:r>
            <a:endParaRPr lang="pl-PL" b="1" i="1" dirty="0"/>
          </a:p>
        </p:txBody>
      </p:sp>
      <p:graphicFrame>
        <p:nvGraphicFramePr>
          <p:cNvPr id="38" name="Obiek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37477"/>
              </p:ext>
            </p:extLst>
          </p:nvPr>
        </p:nvGraphicFramePr>
        <p:xfrm>
          <a:off x="4992995" y="2566217"/>
          <a:ext cx="3594297" cy="349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393" name="Equation" r:id="rId5" imgW="2222280" imgH="215640" progId="Equation.3">
                  <p:embed/>
                </p:oleObj>
              </mc:Choice>
              <mc:Fallback>
                <p:oleObj name="Equation" r:id="rId5" imgW="222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92995" y="2566217"/>
                        <a:ext cx="3594297" cy="34916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Prostokąt 38"/>
          <p:cNvSpPr/>
          <p:nvPr/>
        </p:nvSpPr>
        <p:spPr>
          <a:xfrm>
            <a:off x="1006700" y="3221157"/>
            <a:ext cx="8068766" cy="1200329"/>
          </a:xfrm>
          <a:prstGeom prst="rect">
            <a:avLst/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C00000"/>
                </a:solidFill>
              </a:rPr>
              <a:t>Dirac delta</a:t>
            </a:r>
            <a:r>
              <a:rPr lang="pl-PL" b="1" dirty="0"/>
              <a:t> </a:t>
            </a:r>
            <a:r>
              <a:rPr lang="pl-PL" b="1" dirty="0" err="1"/>
              <a:t>concept</a:t>
            </a:r>
            <a:r>
              <a:rPr lang="pl-PL" b="1" dirty="0"/>
              <a:t> </a:t>
            </a:r>
            <a:r>
              <a:rPr lang="pl-PL" b="1" dirty="0" err="1"/>
              <a:t>makes</a:t>
            </a:r>
            <a:r>
              <a:rPr lang="pl-PL" b="1" dirty="0"/>
              <a:t> </a:t>
            </a:r>
            <a:r>
              <a:rPr lang="pl-PL" b="1" dirty="0" err="1" smtClean="0"/>
              <a:t>possible</a:t>
            </a:r>
            <a:r>
              <a:rPr lang="pl-PL" b="1" dirty="0"/>
              <a:t> </a:t>
            </a:r>
            <a:r>
              <a:rPr lang="pl-PL" b="1" dirty="0" smtClean="0"/>
              <a:t>to </a:t>
            </a:r>
            <a:r>
              <a:rPr lang="pl-PL" b="1" dirty="0" err="1" smtClean="0"/>
              <a:t>analyze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samples</a:t>
            </a:r>
            <a:r>
              <a:rPr lang="pl-PL" b="1" dirty="0" smtClean="0"/>
              <a:t> {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err="1" smtClean="0"/>
              <a:t>nT</a:t>
            </a:r>
            <a:r>
              <a:rPr lang="pl-PL" b="1" dirty="0" smtClean="0"/>
              <a:t>), </a:t>
            </a:r>
            <a:r>
              <a:rPr lang="pl-PL" b="1" i="1" dirty="0" smtClean="0"/>
              <a:t>n</a:t>
            </a:r>
            <a:r>
              <a:rPr lang="pl-PL" b="1" dirty="0" smtClean="0"/>
              <a:t> = 0, </a:t>
            </a:r>
            <a:r>
              <a:rPr lang="pl-PL" b="1" dirty="0" smtClean="0">
                <a:cs typeface="Times New Roman" panose="02020603050405020304" pitchFamily="18" charset="0"/>
              </a:rPr>
              <a:t>± 1, </a:t>
            </a:r>
            <a:r>
              <a:rPr lang="pl-PL" b="1" dirty="0">
                <a:cs typeface="Times New Roman" panose="02020603050405020304" pitchFamily="18" charset="0"/>
              </a:rPr>
              <a:t>± 2</a:t>
            </a:r>
            <a:r>
              <a:rPr lang="pl-PL" b="1" dirty="0" smtClean="0">
                <a:cs typeface="Times New Roman" panose="02020603050405020304" pitchFamily="18" charset="0"/>
              </a:rPr>
              <a:t>…</a:t>
            </a:r>
            <a:r>
              <a:rPr lang="pl-PL" b="1" dirty="0" smtClean="0"/>
              <a:t>} in the </a:t>
            </a:r>
            <a:r>
              <a:rPr lang="pl-PL" b="1" dirty="0" err="1" smtClean="0"/>
              <a:t>spectral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 (</a:t>
            </a:r>
            <a:r>
              <a:rPr lang="pl-PL" b="1" dirty="0" err="1" smtClean="0"/>
              <a:t>other</a:t>
            </a:r>
            <a:r>
              <a:rPr lang="pl-PL" b="1" dirty="0" smtClean="0"/>
              <a:t> </a:t>
            </a:r>
            <a:r>
              <a:rPr lang="pl-PL" b="1" dirty="0" err="1" smtClean="0"/>
              <a:t>tools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Z-</a:t>
            </a:r>
            <a:r>
              <a:rPr lang="pl-PL" b="1" dirty="0" err="1" smtClean="0"/>
              <a:t>transform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Discrete</a:t>
            </a:r>
            <a:r>
              <a:rPr lang="pl-PL" b="1" dirty="0" smtClean="0"/>
              <a:t>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>).</a:t>
            </a:r>
            <a:endParaRPr lang="pl-PL" b="1" dirty="0"/>
          </a:p>
        </p:txBody>
      </p:sp>
      <p:graphicFrame>
        <p:nvGraphicFramePr>
          <p:cNvPr id="4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19070"/>
              </p:ext>
            </p:extLst>
          </p:nvPr>
        </p:nvGraphicFramePr>
        <p:xfrm>
          <a:off x="1002853" y="4664992"/>
          <a:ext cx="741203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394" name="Equation" r:id="rId7" imgW="3759120" imgH="457200" progId="Equation.3">
                  <p:embed/>
                </p:oleObj>
              </mc:Choice>
              <mc:Fallback>
                <p:oleObj name="Equation" r:id="rId7" imgW="3759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853" y="4664992"/>
                        <a:ext cx="7412037" cy="8985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graphicFrame>
        <p:nvGraphicFramePr>
          <p:cNvPr id="23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856714"/>
              </p:ext>
            </p:extLst>
          </p:nvPr>
        </p:nvGraphicFramePr>
        <p:xfrm>
          <a:off x="1024980" y="5807023"/>
          <a:ext cx="3856037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395" name="Equation" r:id="rId9" imgW="1955520" imgH="406080" progId="Equation.3">
                  <p:embed/>
                </p:oleObj>
              </mc:Choice>
              <mc:Fallback>
                <p:oleObj name="Equation" r:id="rId9" imgW="195552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980" y="5807023"/>
                        <a:ext cx="3856037" cy="798512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049828"/>
              </p:ext>
            </p:extLst>
          </p:nvPr>
        </p:nvGraphicFramePr>
        <p:xfrm>
          <a:off x="1200150" y="3609975"/>
          <a:ext cx="77390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2" name="Equation" r:id="rId3" imgW="3911400" imgH="609480" progId="Equation.3">
                  <p:embed/>
                </p:oleObj>
              </mc:Choice>
              <mc:Fallback>
                <p:oleObj name="Equation" r:id="rId3" imgW="39114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3609975"/>
                        <a:ext cx="7739063" cy="120650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727978"/>
              </p:ext>
            </p:extLst>
          </p:nvPr>
        </p:nvGraphicFramePr>
        <p:xfrm>
          <a:off x="2325390" y="3157538"/>
          <a:ext cx="616545" cy="343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3" name="Równanie" r:id="rId5" imgW="317160" imgH="177480" progId="Equation.3">
                  <p:embed/>
                </p:oleObj>
              </mc:Choice>
              <mc:Fallback>
                <p:oleObj name="Równanie" r:id="rId5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390" y="3157538"/>
                        <a:ext cx="616545" cy="3438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1090613" y="965200"/>
            <a:ext cx="4192588" cy="2162175"/>
            <a:chOff x="687" y="645"/>
            <a:chExt cx="2641" cy="1362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 flipV="1">
              <a:off x="921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921" y="2007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687" y="840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9151953"/>
                </p:ext>
              </p:extLst>
            </p:nvPr>
          </p:nvGraphicFramePr>
          <p:xfrm>
            <a:off x="2901" y="1232"/>
            <a:ext cx="427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4" name="Equation" r:id="rId7" imgW="266400" imgH="215640" progId="Equation.3">
                    <p:embed/>
                  </p:oleObj>
                </mc:Choice>
                <mc:Fallback>
                  <p:oleObj name="Equation" r:id="rId7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1" y="1232"/>
                          <a:ext cx="427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863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5" name="Równanie" r:id="rId9" imgW="88560" imgH="152280" progId="Equation.3">
                    <p:embed/>
                  </p:oleObj>
                </mc:Choice>
                <mc:Fallback>
                  <p:oleObj name="Równanie" r:id="rId9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1659" y="939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3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7184180"/>
                </p:ext>
              </p:extLst>
            </p:nvPr>
          </p:nvGraphicFramePr>
          <p:xfrm>
            <a:off x="1939" y="763"/>
            <a:ext cx="468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6" name="Equation" r:id="rId11" imgW="291960" imgH="215640" progId="Equation.3">
                    <p:embed/>
                  </p:oleObj>
                </mc:Choice>
                <mc:Fallback>
                  <p:oleObj name="Equation" r:id="rId11" imgW="2919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9" y="763"/>
                          <a:ext cx="468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chemeClr val="accent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10" y="1362"/>
              <a:ext cx="498" cy="636"/>
            </a:xfrm>
            <a:custGeom>
              <a:avLst/>
              <a:gdLst>
                <a:gd name="T0" fmla="*/ 0 w 498"/>
                <a:gd name="T1" fmla="*/ 290 h 774"/>
                <a:gd name="T2" fmla="*/ 0 w 498"/>
                <a:gd name="T3" fmla="*/ 0 h 774"/>
                <a:gd name="T4" fmla="*/ 498 w 498"/>
                <a:gd name="T5" fmla="*/ 0 h 774"/>
                <a:gd name="T6" fmla="*/ 498 w 498"/>
                <a:gd name="T7" fmla="*/ 290 h 7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774"/>
                <a:gd name="T14" fmla="*/ 498 w 498"/>
                <a:gd name="T15" fmla="*/ 774 h 7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774">
                  <a:moveTo>
                    <a:pt x="0" y="774"/>
                  </a:moveTo>
                  <a:lnTo>
                    <a:pt x="0" y="0"/>
                  </a:lnTo>
                  <a:lnTo>
                    <a:pt x="498" y="0"/>
                  </a:lnTo>
                  <a:lnTo>
                    <a:pt x="498" y="774"/>
                  </a:lnTo>
                </a:path>
              </a:pathLst>
            </a:custGeom>
            <a:noFill/>
            <a:ln w="38100" cap="flat" cmpd="sng">
              <a:solidFill>
                <a:srgbClr val="0066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0171200"/>
                </p:ext>
              </p:extLst>
            </p:nvPr>
          </p:nvGraphicFramePr>
          <p:xfrm>
            <a:off x="1983" y="1772"/>
            <a:ext cx="381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7" name="Równanie" r:id="rId13" imgW="380880" imgH="215640" progId="Equation.3">
                    <p:embed/>
                  </p:oleObj>
                </mc:Choice>
                <mc:Fallback>
                  <p:oleObj name="Równanie" r:id="rId1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1772"/>
                          <a:ext cx="381" cy="21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4488967"/>
                </p:ext>
              </p:extLst>
            </p:nvPr>
          </p:nvGraphicFramePr>
          <p:xfrm>
            <a:off x="967" y="1769"/>
            <a:ext cx="37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8" name="Równanie" r:id="rId15" imgW="368280" imgH="215640" progId="Equation.3">
                    <p:embed/>
                  </p:oleObj>
                </mc:Choice>
                <mc:Fallback>
                  <p:oleObj name="Równanie" r:id="rId15" imgW="368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7" y="1769"/>
                          <a:ext cx="374" cy="219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1516576"/>
                </p:ext>
              </p:extLst>
            </p:nvPr>
          </p:nvGraphicFramePr>
          <p:xfrm>
            <a:off x="1339" y="1072"/>
            <a:ext cx="299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29" name="Równanie" r:id="rId17" imgW="228600" imgH="215640" progId="Equation.3">
                    <p:embed/>
                  </p:oleObj>
                </mc:Choice>
                <mc:Fallback>
                  <p:oleObj name="Równanie" r:id="rId17" imgW="228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9" y="1072"/>
                          <a:ext cx="299" cy="28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4531499" y="108570"/>
            <a:ext cx="460017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Dirac delta -</a:t>
            </a:r>
          </a:p>
          <a:p>
            <a:r>
              <a:rPr kumimoji="1" lang="pl-PL" sz="3200" b="1" dirty="0" err="1">
                <a:solidFill>
                  <a:schemeClr val="bg2"/>
                </a:solidFill>
              </a:rPr>
              <a:t>s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ampling</a:t>
            </a:r>
            <a:r>
              <a:rPr kumimoji="1" lang="pl-PL" sz="3200" b="1" dirty="0" smtClean="0">
                <a:solidFill>
                  <a:schemeClr val="bg2"/>
                </a:solidFill>
              </a:rPr>
              <a:t>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property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grpSp>
        <p:nvGrpSpPr>
          <p:cNvPr id="39" name="Grupa 38"/>
          <p:cNvGrpSpPr/>
          <p:nvPr/>
        </p:nvGrpSpPr>
        <p:grpSpPr>
          <a:xfrm>
            <a:off x="1123950" y="4867275"/>
            <a:ext cx="7904163" cy="1979613"/>
            <a:chOff x="1123950" y="4867275"/>
            <a:chExt cx="7904163" cy="1979613"/>
          </a:xfrm>
        </p:grpSpPr>
        <p:graphicFrame>
          <p:nvGraphicFramePr>
            <p:cNvPr id="40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6765718"/>
                </p:ext>
              </p:extLst>
            </p:nvPr>
          </p:nvGraphicFramePr>
          <p:xfrm>
            <a:off x="1374775" y="6145213"/>
            <a:ext cx="1816100" cy="701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30" name="Equation" r:id="rId19" imgW="1117440" imgH="431640" progId="Equation.3">
                    <p:embed/>
                  </p:oleObj>
                </mc:Choice>
                <mc:Fallback>
                  <p:oleObj name="Equation" r:id="rId19" imgW="11174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4775" y="6145213"/>
                          <a:ext cx="1816100" cy="701675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0682133"/>
                </p:ext>
              </p:extLst>
            </p:nvPr>
          </p:nvGraphicFramePr>
          <p:xfrm>
            <a:off x="3813175" y="4867275"/>
            <a:ext cx="5214938" cy="168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131" name="Equation" r:id="rId21" imgW="2514600" imgH="812520" progId="Equation.3">
                    <p:embed/>
                  </p:oleObj>
                </mc:Choice>
                <mc:Fallback>
                  <p:oleObj name="Equation" r:id="rId21" imgW="2514600" imgH="8125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3175" y="4867275"/>
                          <a:ext cx="5214938" cy="168592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ole tekstowe 41"/>
            <p:cNvSpPr txBox="1">
              <a:spLocks noChangeArrowheads="1"/>
            </p:cNvSpPr>
            <p:nvPr/>
          </p:nvSpPr>
          <p:spPr bwMode="auto">
            <a:xfrm>
              <a:off x="1123950" y="5013176"/>
              <a:ext cx="25771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err="1" smtClean="0"/>
                <a:t>Difference</a:t>
              </a:r>
              <a:r>
                <a:rPr lang="pl-PL" dirty="0" smtClean="0"/>
                <a:t> </a:t>
              </a:r>
              <a:r>
                <a:rPr lang="pl-PL" dirty="0" err="1" smtClean="0"/>
                <a:t>quotient</a:t>
              </a:r>
              <a:endParaRPr lang="pl-PL" dirty="0"/>
            </a:p>
          </p:txBody>
        </p:sp>
        <p:cxnSp>
          <p:nvCxnSpPr>
            <p:cNvPr id="43" name="Kształt 21"/>
            <p:cNvCxnSpPr>
              <a:cxnSpLocks noChangeShapeType="1"/>
              <a:stCxn id="42" idx="2"/>
            </p:cNvCxnSpPr>
            <p:nvPr/>
          </p:nvCxnSpPr>
          <p:spPr bwMode="auto">
            <a:xfrm rot="16200000" flipH="1">
              <a:off x="2774760" y="5112620"/>
              <a:ext cx="690464" cy="1414905"/>
            </a:xfrm>
            <a:prstGeom prst="curvedConnector2">
              <a:avLst/>
            </a:prstGeom>
            <a:noFill/>
            <a:ln w="38100" algn="ctr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  <p:graphicFrame>
        <p:nvGraphicFramePr>
          <p:cNvPr id="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7649851"/>
              </p:ext>
            </p:extLst>
          </p:nvPr>
        </p:nvGraphicFramePr>
        <p:xfrm>
          <a:off x="5554663" y="1822450"/>
          <a:ext cx="3201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2" name="Equation" r:id="rId23" imgW="1206360" imgH="330120" progId="Equation.3">
                  <p:embed/>
                </p:oleObj>
              </mc:Choice>
              <mc:Fallback>
                <p:oleObj name="Equation" r:id="rId23" imgW="1206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4663" y="1822450"/>
                        <a:ext cx="3201987" cy="8763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900676"/>
              </p:ext>
            </p:extLst>
          </p:nvPr>
        </p:nvGraphicFramePr>
        <p:xfrm>
          <a:off x="1658938" y="446088"/>
          <a:ext cx="1039812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3" name="Equation" r:id="rId25" imgW="457200" imgH="393480" progId="Equation.3">
                  <p:embed/>
                </p:oleObj>
              </mc:Choice>
              <mc:Fallback>
                <p:oleObj name="Equation" r:id="rId25" imgW="457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58938" y="446088"/>
                        <a:ext cx="1039812" cy="896937"/>
                      </a:xfrm>
                      <a:prstGeom prst="rect">
                        <a:avLst/>
                      </a:prstGeom>
                      <a:ln w="38100">
                        <a:solidFill>
                          <a:schemeClr val="accent1"/>
                        </a:solidFill>
                        <a:prstDash val="sysDot"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456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6600"/>
                </a:solidFill>
                <a:latin typeface="+mn-lt"/>
              </a:rPr>
              <a:t>Dirac delta 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other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pulse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sequences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95958" y="1916832"/>
            <a:ext cx="8034910" cy="4392488"/>
            <a:chOff x="2959502" y="744612"/>
            <a:chExt cx="6120595" cy="2914898"/>
          </a:xfrm>
        </p:grpSpPr>
        <p:pic>
          <p:nvPicPr>
            <p:cNvPr id="5" name="Obraz 4" descr="untitled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9502" y="744612"/>
              <a:ext cx="6120595" cy="2914898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6560261" y="1340405"/>
            <a:ext cx="1280626" cy="484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130" name="Równanie" r:id="rId4" imgW="571320" imgH="215640" progId="Equation.3">
                    <p:embed/>
                  </p:oleObj>
                </mc:Choice>
                <mc:Fallback>
                  <p:oleObj name="Równanie" r:id="rId4" imgW="5713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0261" y="1340405"/>
                          <a:ext cx="1280626" cy="484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1003226" y="822488"/>
            <a:ext cx="2752117" cy="3985394"/>
            <a:chOff x="3435685" y="1988840"/>
            <a:chExt cx="2752117" cy="3985394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35685" y="1988840"/>
              <a:ext cx="2752117" cy="39853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9" name="Grupa 1"/>
            <p:cNvGrpSpPr/>
            <p:nvPr/>
          </p:nvGrpSpPr>
          <p:grpSpPr>
            <a:xfrm>
              <a:off x="3435685" y="2075334"/>
              <a:ext cx="2623914" cy="3898900"/>
              <a:chOff x="1372022" y="946150"/>
              <a:chExt cx="2623914" cy="3898900"/>
            </a:xfrm>
            <a:noFill/>
          </p:grpSpPr>
          <p:grpSp>
            <p:nvGrpSpPr>
              <p:cNvPr id="10" name="Grupa 34"/>
              <p:cNvGrpSpPr/>
              <p:nvPr/>
            </p:nvGrpSpPr>
            <p:grpSpPr>
              <a:xfrm>
                <a:off x="1691680" y="946150"/>
                <a:ext cx="2304256" cy="3898900"/>
                <a:chOff x="1691680" y="946150"/>
                <a:chExt cx="2304256" cy="3898900"/>
              </a:xfrm>
              <a:grpFill/>
            </p:grpSpPr>
            <p:cxnSp>
              <p:nvCxnSpPr>
                <p:cNvPr id="12" name="Łącznik prosty ze strzałką 4"/>
                <p:cNvCxnSpPr/>
                <p:nvPr/>
              </p:nvCxnSpPr>
              <p:spPr bwMode="auto">
                <a:xfrm>
                  <a:off x="1691680" y="4149080"/>
                  <a:ext cx="2304256" cy="0"/>
                </a:xfrm>
                <a:prstGeom prst="straightConnector1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3" name="Trójkąt równoramienny 12"/>
                <p:cNvSpPr/>
                <p:nvPr/>
              </p:nvSpPr>
              <p:spPr bwMode="auto">
                <a:xfrm>
                  <a:off x="2411760" y="3429000"/>
                  <a:ext cx="720080" cy="72008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00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Trójkąt równoramienny 13"/>
                <p:cNvSpPr/>
                <p:nvPr/>
              </p:nvSpPr>
              <p:spPr bwMode="auto">
                <a:xfrm>
                  <a:off x="2555776" y="2708920"/>
                  <a:ext cx="432048" cy="144016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Trójkąt równoramienny 14"/>
                <p:cNvSpPr/>
                <p:nvPr/>
              </p:nvSpPr>
              <p:spPr bwMode="auto">
                <a:xfrm>
                  <a:off x="2699792" y="946150"/>
                  <a:ext cx="144016" cy="3202930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6" name="Łącznik prosty ze strzałką 15"/>
                <p:cNvCxnSpPr/>
                <p:nvPr/>
              </p:nvCxnSpPr>
              <p:spPr bwMode="auto">
                <a:xfrm>
                  <a:off x="2411760" y="4509120"/>
                  <a:ext cx="72008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7" name="Obiekt 16"/>
                <p:cNvGraphicFramePr>
                  <a:graphicFrameLocks noChangeAspect="1"/>
                </p:cNvGraphicFramePr>
                <p:nvPr/>
              </p:nvGraphicFramePr>
              <p:xfrm>
                <a:off x="2638425" y="4548188"/>
                <a:ext cx="268288" cy="2968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131" name="Równanie" r:id="rId6" imgW="126720" imgH="139680" progId="Equation.3">
                        <p:embed/>
                      </p:oleObj>
                    </mc:Choice>
                    <mc:Fallback>
                      <p:oleObj name="Równanie" r:id="rId6" imgW="126720" imgH="139680" progId="Equation.3">
                        <p:embed/>
                        <p:pic>
                          <p:nvPicPr>
                            <p:cNvPr id="0" name="Picture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38425" y="4548188"/>
                              <a:ext cx="268288" cy="29686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8" name="Łącznik prosty ze strzałką 17"/>
                <p:cNvCxnSpPr/>
                <p:nvPr/>
              </p:nvCxnSpPr>
              <p:spPr bwMode="auto">
                <a:xfrm>
                  <a:off x="3419872" y="3429000"/>
                  <a:ext cx="0" cy="72008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9" name="Object 13"/>
                <p:cNvGraphicFramePr>
                  <a:graphicFrameLocks noChangeAspect="1"/>
                </p:cNvGraphicFramePr>
                <p:nvPr/>
              </p:nvGraphicFramePr>
              <p:xfrm>
                <a:off x="3432374" y="3573016"/>
                <a:ext cx="563562" cy="458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132" name="Równanie" r:id="rId8" imgW="266400" imgH="215640" progId="Equation.3">
                        <p:embed/>
                      </p:oleObj>
                    </mc:Choice>
                    <mc:Fallback>
                      <p:oleObj name="Równanie" r:id="rId8" imgW="266400" imgH="215640" progId="Equation.3">
                        <p:embed/>
                        <p:pic>
                          <p:nvPicPr>
                            <p:cNvPr id="0" name="Picture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32374" y="3573016"/>
                              <a:ext cx="563562" cy="4587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1" name="Obiekt 3"/>
              <p:cNvGraphicFramePr>
                <a:graphicFrameLocks noChangeAspect="1"/>
              </p:cNvGraphicFramePr>
              <p:nvPr/>
            </p:nvGraphicFramePr>
            <p:xfrm>
              <a:off x="1372022" y="2435746"/>
              <a:ext cx="1183754" cy="5463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133" name="Równanie" r:id="rId10" imgW="495000" imgH="228600" progId="Equation.3">
                      <p:embed/>
                    </p:oleObj>
                  </mc:Choice>
                  <mc:Fallback>
                    <p:oleObj name="Równanie" r:id="rId10" imgW="495000" imgH="22860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72022" y="2435746"/>
                            <a:ext cx="1183754" cy="54634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0" name="pole tekstowe 19"/>
          <p:cNvSpPr txBox="1"/>
          <p:nvPr/>
        </p:nvSpPr>
        <p:spPr>
          <a:xfrm>
            <a:off x="3051076" y="1196752"/>
            <a:ext cx="426911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triangle </a:t>
            </a:r>
            <a:r>
              <a:rPr lang="pl-PL" b="1" dirty="0" err="1" smtClean="0">
                <a:latin typeface="+mn-lt"/>
              </a:rPr>
              <a:t>pulses</a:t>
            </a:r>
            <a:endParaRPr lang="pl-PL" b="1" dirty="0">
              <a:latin typeface="+mn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1243013" y="6078487"/>
            <a:ext cx="4507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sampling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pulses</a:t>
            </a:r>
            <a:endParaRPr lang="pl-PL" b="1" dirty="0">
              <a:latin typeface="+mn-lt"/>
            </a:endParaRPr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>
                <a:solidFill>
                  <a:srgbClr val="006600"/>
                </a:solidFill>
                <a:latin typeface="+mn-lt"/>
              </a:rPr>
              <a:t>Dirac delta 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(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other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pulse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 </a:t>
            </a:r>
            <a:r>
              <a:rPr kumimoji="1" lang="pl-PL" sz="3200" b="1" dirty="0" err="1" smtClean="0">
                <a:solidFill>
                  <a:srgbClr val="006600"/>
                </a:solidFill>
                <a:latin typeface="+mn-lt"/>
              </a:rPr>
              <a:t>sequences</a:t>
            </a:r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23900" y="1200149"/>
            <a:ext cx="8420100" cy="3138190"/>
            <a:chOff x="369888" y="1200149"/>
            <a:chExt cx="8420100" cy="3138190"/>
          </a:xfrm>
        </p:grpSpPr>
        <p:pic>
          <p:nvPicPr>
            <p:cNvPr id="5" name="Obraz 4" descr="untitled_2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888" y="1200149"/>
              <a:ext cx="8420100" cy="2676525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5411788" y="1844675"/>
            <a:ext cx="2316163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50" name="Równanie" r:id="rId4" imgW="1193760" imgH="482400" progId="Equation.3">
                    <p:embed/>
                  </p:oleObj>
                </mc:Choice>
                <mc:Fallback>
                  <p:oleObj name="Równanie" r:id="rId4" imgW="1193760" imgH="4824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1788" y="1844675"/>
                          <a:ext cx="2316163" cy="936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2555776" y="3876674"/>
              <a:ext cx="45432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err="1" smtClean="0">
                  <a:latin typeface="+mn-lt"/>
                </a:rPr>
                <a:t>Sequence</a:t>
              </a:r>
              <a:r>
                <a:rPr lang="pl-PL" b="1" dirty="0" smtClean="0">
                  <a:latin typeface="+mn-lt"/>
                </a:rPr>
                <a:t> of </a:t>
              </a:r>
              <a:r>
                <a:rPr lang="pl-PL" b="1" dirty="0" err="1" smtClean="0">
                  <a:latin typeface="+mn-lt"/>
                </a:rPr>
                <a:t>Gaussian</a:t>
              </a:r>
              <a:r>
                <a:rPr lang="pl-PL" b="1" dirty="0" smtClean="0">
                  <a:latin typeface="+mn-lt"/>
                </a:rPr>
                <a:t> </a:t>
              </a:r>
              <a:r>
                <a:rPr lang="pl-PL" b="1" dirty="0" err="1" smtClean="0">
                  <a:latin typeface="+mn-lt"/>
                </a:rPr>
                <a:t>pulses</a:t>
              </a:r>
              <a:endParaRPr lang="pl-PL" b="1" dirty="0">
                <a:latin typeface="+mn-lt"/>
              </a:endParaRPr>
            </a:p>
          </p:txBody>
        </p:sp>
      </p:grpSp>
      <p:sp>
        <p:nvSpPr>
          <p:cNvPr id="8" name="pole tekstowe 7"/>
          <p:cNvSpPr txBox="1"/>
          <p:nvPr/>
        </p:nvSpPr>
        <p:spPr>
          <a:xfrm>
            <a:off x="1763688" y="4581128"/>
            <a:ext cx="6747360" cy="1569660"/>
          </a:xfrm>
          <a:prstGeom prst="rect">
            <a:avLst/>
          </a:prstGeom>
          <a:solidFill>
            <a:srgbClr val="CC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n-lt"/>
              </a:rPr>
              <a:t>Dirac delta can be </a:t>
            </a:r>
            <a:r>
              <a:rPr lang="pl-PL" b="1" dirty="0" err="1" smtClean="0">
                <a:latin typeface="+mn-lt"/>
              </a:rPr>
              <a:t>defined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using</a:t>
            </a:r>
            <a:r>
              <a:rPr lang="pl-PL" b="1" dirty="0" smtClean="0">
                <a:latin typeface="+mn-lt"/>
              </a:rPr>
              <a:t/>
            </a:r>
            <a:br>
              <a:rPr lang="pl-PL" b="1" dirty="0" smtClean="0">
                <a:latin typeface="+mn-lt"/>
              </a:rPr>
            </a:br>
            <a:r>
              <a:rPr lang="pl-PL" b="1" dirty="0" smtClean="0">
                <a:latin typeface="+mn-lt"/>
              </a:rPr>
              <a:t>a </a:t>
            </a:r>
            <a:r>
              <a:rPr lang="pl-PL" b="1" dirty="0" err="1" smtClean="0">
                <a:latin typeface="+mn-lt"/>
              </a:rPr>
              <a:t>sequence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pulses</a:t>
            </a:r>
            <a:r>
              <a:rPr lang="pl-PL" b="1" dirty="0" smtClean="0">
                <a:latin typeface="+mn-lt"/>
              </a:rPr>
              <a:t> of </a:t>
            </a:r>
            <a:r>
              <a:rPr lang="pl-PL" b="1" dirty="0" err="1" smtClean="0">
                <a:latin typeface="+mn-lt"/>
              </a:rPr>
              <a:t>any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shape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provided</a:t>
            </a:r>
            <a:r>
              <a:rPr lang="pl-PL" b="1" dirty="0" smtClean="0">
                <a:latin typeface="+mn-lt"/>
              </a:rPr>
              <a:t>:</a:t>
            </a:r>
          </a:p>
          <a:p>
            <a:pPr>
              <a:buFontTx/>
              <a:buChar char="-"/>
            </a:pP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pulse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is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getting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higher</a:t>
            </a:r>
            <a:r>
              <a:rPr lang="pl-PL" b="1" dirty="0" smtClean="0">
                <a:latin typeface="+mn-lt"/>
              </a:rPr>
              <a:t> as </a:t>
            </a:r>
            <a:r>
              <a:rPr lang="pl-PL" b="1" dirty="0" err="1" smtClean="0">
                <a:latin typeface="+mn-lt"/>
              </a:rPr>
              <a:t>its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width</a:t>
            </a:r>
            <a:r>
              <a:rPr lang="pl-PL" b="1" dirty="0" smtClean="0">
                <a:latin typeface="+mn-lt"/>
              </a:rPr>
              <a:t> </a:t>
            </a:r>
            <a:r>
              <a:rPr lang="el-GR" b="1" i="1" dirty="0" smtClean="0">
                <a:latin typeface="+mn-lt"/>
              </a:rPr>
              <a:t>ε</a:t>
            </a:r>
            <a:r>
              <a:rPr lang="el-GR" b="1" dirty="0" smtClean="0">
                <a:latin typeface="+mn-lt"/>
                <a:sym typeface="Symbol"/>
              </a:rPr>
              <a:t></a:t>
            </a:r>
            <a:r>
              <a:rPr lang="pl-PL" b="1" dirty="0" smtClean="0">
                <a:latin typeface="+mn-lt"/>
                <a:sym typeface="Symbol"/>
              </a:rPr>
              <a:t>,</a:t>
            </a:r>
            <a:endParaRPr lang="pl-PL" b="1" dirty="0" smtClean="0">
              <a:latin typeface="+mn-lt"/>
            </a:endParaRPr>
          </a:p>
          <a:p>
            <a:r>
              <a:rPr lang="pl-PL" b="1" dirty="0" smtClean="0">
                <a:latin typeface="+mn-lt"/>
              </a:rPr>
              <a:t>- </a:t>
            </a:r>
            <a:r>
              <a:rPr lang="pl-PL" b="1" dirty="0" err="1" smtClean="0">
                <a:latin typeface="+mn-lt"/>
              </a:rPr>
              <a:t>pulse</a:t>
            </a:r>
            <a:r>
              <a:rPr lang="pl-PL" b="1" dirty="0" smtClean="0">
                <a:latin typeface="+mn-lt"/>
              </a:rPr>
              <a:t> „</a:t>
            </a:r>
            <a:r>
              <a:rPr lang="pl-PL" b="1" dirty="0" err="1" smtClean="0">
                <a:latin typeface="+mn-lt"/>
              </a:rPr>
              <a:t>area</a:t>
            </a:r>
            <a:r>
              <a:rPr lang="pl-PL" b="1" dirty="0" smtClean="0">
                <a:latin typeface="+mn-lt"/>
              </a:rPr>
              <a:t>” </a:t>
            </a:r>
            <a:r>
              <a:rPr lang="pl-PL" b="1" dirty="0" err="1" smtClean="0">
                <a:latin typeface="+mn-lt"/>
              </a:rPr>
              <a:t>is</a:t>
            </a:r>
            <a:r>
              <a:rPr lang="pl-PL" b="1" dirty="0" smtClean="0">
                <a:latin typeface="+mn-lt"/>
              </a:rPr>
              <a:t> </a:t>
            </a:r>
            <a:r>
              <a:rPr lang="pl-PL" b="1" dirty="0" err="1" smtClean="0">
                <a:latin typeface="+mn-lt"/>
              </a:rPr>
              <a:t>normalized</a:t>
            </a:r>
            <a:r>
              <a:rPr lang="pl-PL" b="1" dirty="0" smtClean="0">
                <a:latin typeface="+mn-lt"/>
              </a:rPr>
              <a:t> to unity.</a:t>
            </a:r>
            <a:endParaRPr lang="pl-PL" b="1" dirty="0">
              <a:latin typeface="+mn-lt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Sampling (sifting) property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922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21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694534"/>
              </p:ext>
            </p:extLst>
          </p:nvPr>
        </p:nvGraphicFramePr>
        <p:xfrm>
          <a:off x="1811338" y="1185863"/>
          <a:ext cx="46148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338" y="1185863"/>
                        <a:ext cx="4614862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122940"/>
              </p:ext>
            </p:extLst>
          </p:nvPr>
        </p:nvGraphicFramePr>
        <p:xfrm>
          <a:off x="2262188" y="2433638"/>
          <a:ext cx="37131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5" name="Equation" r:id="rId6" imgW="1460160" imgH="330120" progId="Equation.3">
                  <p:embed/>
                </p:oleObj>
              </mc:Choice>
              <mc:Fallback>
                <p:oleObj name="Equation" r:id="rId6" imgW="1460160" imgH="3301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8" y="2433638"/>
                        <a:ext cx="3713162" cy="83978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7" name="Group 30"/>
          <p:cNvGrpSpPr>
            <a:grpSpLocks/>
          </p:cNvGrpSpPr>
          <p:nvPr/>
        </p:nvGrpSpPr>
        <p:grpSpPr bwMode="auto">
          <a:xfrm>
            <a:off x="990600" y="3876675"/>
            <a:ext cx="4194175" cy="2741613"/>
            <a:chOff x="780" y="2442"/>
            <a:chExt cx="2642" cy="1727"/>
          </a:xfrm>
        </p:grpSpPr>
        <p:sp>
          <p:nvSpPr>
            <p:cNvPr id="9229" name="Line 21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0" name="Line 22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31" name="Freeform 23"/>
            <p:cNvSpPr>
              <a:spLocks/>
            </p:cNvSpPr>
            <p:nvPr/>
          </p:nvSpPr>
          <p:spPr bwMode="auto">
            <a:xfrm>
              <a:off x="780" y="2637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220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686811"/>
                </p:ext>
              </p:extLst>
            </p:nvPr>
          </p:nvGraphicFramePr>
          <p:xfrm>
            <a:off x="2994" y="2890"/>
            <a:ext cx="428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96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94" y="2890"/>
                          <a:ext cx="428" cy="3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1" name="Object 25"/>
            <p:cNvGraphicFramePr>
              <a:graphicFrameLocks noChangeAspect="1"/>
            </p:cNvGraphicFramePr>
            <p:nvPr/>
          </p:nvGraphicFramePr>
          <p:xfrm>
            <a:off x="2956" y="3517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97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6" y="3517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32" name="Line 26"/>
            <p:cNvSpPr>
              <a:spLocks noChangeShapeType="1"/>
            </p:cNvSpPr>
            <p:nvPr/>
          </p:nvSpPr>
          <p:spPr bwMode="auto">
            <a:xfrm flipV="1">
              <a:off x="1758" y="2736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9222" name="Object 27"/>
            <p:cNvGraphicFramePr>
              <a:graphicFrameLocks noChangeAspect="1"/>
            </p:cNvGraphicFramePr>
            <p:nvPr/>
          </p:nvGraphicFramePr>
          <p:xfrm>
            <a:off x="1492" y="3803"/>
            <a:ext cx="532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98" name="Równanie" r:id="rId12" imgW="330120" imgH="228600" progId="Equation.3">
                    <p:embed/>
                  </p:oleObj>
                </mc:Choice>
                <mc:Fallback>
                  <p:oleObj name="Równanie" r:id="rId12" imgW="330120" imgH="2286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3"/>
                          <a:ext cx="532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3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3241356"/>
                </p:ext>
              </p:extLst>
            </p:nvPr>
          </p:nvGraphicFramePr>
          <p:xfrm>
            <a:off x="1147" y="2736"/>
            <a:ext cx="510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99" name="Equation" r:id="rId14" imgW="317160" imgH="228600" progId="Equation.3">
                    <p:embed/>
                  </p:oleObj>
                </mc:Choice>
                <mc:Fallback>
                  <p:oleObj name="Equation" r:id="rId14" imgW="31716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7" y="2736"/>
                          <a:ext cx="510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4" name="Object 29"/>
            <p:cNvGraphicFramePr>
              <a:graphicFrameLocks noChangeAspect="1"/>
            </p:cNvGraphicFramePr>
            <p:nvPr/>
          </p:nvGraphicFramePr>
          <p:xfrm>
            <a:off x="1758" y="3357"/>
            <a:ext cx="712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00" name="Równanie" r:id="rId16" imgW="507960" imgH="228600" progId="Equation.3">
                    <p:embed/>
                  </p:oleObj>
                </mc:Choice>
                <mc:Fallback>
                  <p:oleObj name="Równanie" r:id="rId16" imgW="507960" imgH="2286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8" y="3357"/>
                          <a:ext cx="712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28" name="Text Box 31"/>
          <p:cNvSpPr txBox="1">
            <a:spLocks noChangeArrowheads="1"/>
          </p:cNvSpPr>
          <p:nvPr/>
        </p:nvSpPr>
        <p:spPr bwMode="auto">
          <a:xfrm>
            <a:off x="3967163" y="3521075"/>
            <a:ext cx="4978400" cy="822325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/>
              <a:t>Expressions including Dirac delta</a:t>
            </a:r>
          </a:p>
          <a:p>
            <a:pPr eaLnBrk="0" hangingPunct="0"/>
            <a:r>
              <a:rPr lang="pl-PL"/>
              <a:t>can be processed in a common manner.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163613"/>
              </p:ext>
            </p:extLst>
          </p:nvPr>
        </p:nvGraphicFramePr>
        <p:xfrm>
          <a:off x="1844675" y="1185863"/>
          <a:ext cx="46148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1185863"/>
                        <a:ext cx="4614863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605134"/>
              </p:ext>
            </p:extLst>
          </p:nvPr>
        </p:nvGraphicFramePr>
        <p:xfrm>
          <a:off x="1538288" y="2211388"/>
          <a:ext cx="522922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" name="Equation" r:id="rId6" imgW="2057400" imgH="482400" progId="Equation.3">
                  <p:embed/>
                </p:oleObj>
              </mc:Choice>
              <mc:Fallback>
                <p:oleObj name="Equation" r:id="rId6" imgW="2057400" imgH="4824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211388"/>
                        <a:ext cx="5229225" cy="122713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51" name="Group 1050"/>
          <p:cNvGrpSpPr>
            <a:grpSpLocks/>
          </p:cNvGrpSpPr>
          <p:nvPr/>
        </p:nvGrpSpPr>
        <p:grpSpPr bwMode="auto">
          <a:xfrm>
            <a:off x="1609725" y="3876675"/>
            <a:ext cx="3309938" cy="2738438"/>
            <a:chOff x="1014" y="2442"/>
            <a:chExt cx="2085" cy="1725"/>
          </a:xfrm>
        </p:grpSpPr>
        <p:sp>
          <p:nvSpPr>
            <p:cNvPr id="10254" name="Line 1033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Line 1034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1035"/>
            <p:cNvSpPr>
              <a:spLocks/>
            </p:cNvSpPr>
            <p:nvPr/>
          </p:nvSpPr>
          <p:spPr bwMode="auto">
            <a:xfrm>
              <a:off x="1170" y="2637"/>
              <a:ext cx="1350" cy="654"/>
            </a:xfrm>
            <a:custGeom>
              <a:avLst/>
              <a:gdLst>
                <a:gd name="T0" fmla="*/ 0 w 2406"/>
                <a:gd name="T1" fmla="*/ 651 h 654"/>
                <a:gd name="T2" fmla="*/ 24 w 2406"/>
                <a:gd name="T3" fmla="*/ 3 h 654"/>
                <a:gd name="T4" fmla="*/ 49 w 2406"/>
                <a:gd name="T5" fmla="*/ 633 h 654"/>
                <a:gd name="T6" fmla="*/ 75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4" name="Object 10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3979668"/>
                </p:ext>
              </p:extLst>
            </p:nvPr>
          </p:nvGraphicFramePr>
          <p:xfrm>
            <a:off x="2556" y="2464"/>
            <a:ext cx="310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6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Object 10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" y="2464"/>
                          <a:ext cx="310" cy="2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1037"/>
            <p:cNvGraphicFramePr>
              <a:graphicFrameLocks noChangeAspect="1"/>
            </p:cNvGraphicFramePr>
            <p:nvPr/>
          </p:nvGraphicFramePr>
          <p:xfrm>
            <a:off x="2956" y="3517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7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10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6" y="3517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7" name="Line 1038"/>
            <p:cNvSpPr>
              <a:spLocks noChangeShapeType="1"/>
            </p:cNvSpPr>
            <p:nvPr/>
          </p:nvSpPr>
          <p:spPr bwMode="auto">
            <a:xfrm flipV="1">
              <a:off x="1728" y="2736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6" name="Object 10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3888779"/>
                </p:ext>
              </p:extLst>
            </p:nvPr>
          </p:nvGraphicFramePr>
          <p:xfrm>
            <a:off x="1736" y="2576"/>
            <a:ext cx="387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8" name="Equation" r:id="rId12" imgW="317160" imgH="228600" progId="Equation.3">
                    <p:embed/>
                  </p:oleObj>
                </mc:Choice>
                <mc:Fallback>
                  <p:oleObj name="Equation" r:id="rId12" imgW="317160" imgH="228600" progId="Equation.3">
                    <p:embed/>
                    <p:pic>
                      <p:nvPicPr>
                        <p:cNvPr id="0" name="Object 10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6" y="2576"/>
                          <a:ext cx="387" cy="2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7" name="Object 1040"/>
            <p:cNvGraphicFramePr>
              <a:graphicFrameLocks noChangeAspect="1"/>
            </p:cNvGraphicFramePr>
            <p:nvPr/>
          </p:nvGraphicFramePr>
          <p:xfrm>
            <a:off x="1728" y="3390"/>
            <a:ext cx="528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9" name="Równanie" r:id="rId14" imgW="507960" imgH="228600" progId="Equation.3">
                    <p:embed/>
                  </p:oleObj>
                </mc:Choice>
                <mc:Fallback>
                  <p:oleObj name="Równanie" r:id="rId14" imgW="507960" imgH="228600" progId="Equation.3">
                    <p:embed/>
                    <p:pic>
                      <p:nvPicPr>
                        <p:cNvPr id="0" name="Object 10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3390"/>
                          <a:ext cx="528" cy="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8" name="Line 1042"/>
            <p:cNvSpPr>
              <a:spLocks noChangeShapeType="1"/>
            </p:cNvSpPr>
            <p:nvPr/>
          </p:nvSpPr>
          <p:spPr bwMode="auto">
            <a:xfrm flipH="1">
              <a:off x="2523" y="2781"/>
              <a:ext cx="0" cy="102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Line 1043"/>
            <p:cNvSpPr>
              <a:spLocks noChangeShapeType="1"/>
            </p:cNvSpPr>
            <p:nvPr/>
          </p:nvSpPr>
          <p:spPr bwMode="auto">
            <a:xfrm>
              <a:off x="1170" y="3291"/>
              <a:ext cx="0" cy="51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8" name="Object 1044"/>
            <p:cNvGraphicFramePr>
              <a:graphicFrameLocks noChangeAspect="1"/>
            </p:cNvGraphicFramePr>
            <p:nvPr/>
          </p:nvGraphicFramePr>
          <p:xfrm>
            <a:off x="1062" y="3892"/>
            <a:ext cx="215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0" name="Równanie" r:id="rId16" imgW="126720" imgH="139680" progId="Equation.3">
                    <p:embed/>
                  </p:oleObj>
                </mc:Choice>
                <mc:Fallback>
                  <p:oleObj name="Równanie" r:id="rId16" imgW="126720" imgH="139680" progId="Equation.3">
                    <p:embed/>
                    <p:pic>
                      <p:nvPicPr>
                        <p:cNvPr id="0" name="Object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2" y="3892"/>
                          <a:ext cx="215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Object 1045"/>
            <p:cNvGraphicFramePr>
              <a:graphicFrameLocks noChangeAspect="1"/>
            </p:cNvGraphicFramePr>
            <p:nvPr/>
          </p:nvGraphicFramePr>
          <p:xfrm>
            <a:off x="2441" y="3828"/>
            <a:ext cx="21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1" name="Równanie" r:id="rId18" imgW="126720" imgH="177480" progId="Equation.3">
                    <p:embed/>
                  </p:oleObj>
                </mc:Choice>
                <mc:Fallback>
                  <p:oleObj name="Równanie" r:id="rId18" imgW="126720" imgH="177480" progId="Equation.3">
                    <p:embed/>
                    <p:pic>
                      <p:nvPicPr>
                        <p:cNvPr id="0" name="Object 10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1" y="3828"/>
                          <a:ext cx="215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0" name="Object 1046"/>
            <p:cNvGraphicFramePr>
              <a:graphicFrameLocks noChangeAspect="1"/>
            </p:cNvGraphicFramePr>
            <p:nvPr/>
          </p:nvGraphicFramePr>
          <p:xfrm>
            <a:off x="1492" y="3801"/>
            <a:ext cx="532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2" name="Równanie" r:id="rId20" imgW="330120" imgH="228600" progId="Equation.3">
                    <p:embed/>
                  </p:oleObj>
                </mc:Choice>
                <mc:Fallback>
                  <p:oleObj name="Równanie" r:id="rId20" imgW="330120" imgH="228600" progId="Equation.3">
                    <p:embed/>
                    <p:pic>
                      <p:nvPicPr>
                        <p:cNvPr id="0" name="Object 10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1"/>
                          <a:ext cx="532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2" name="Rectangle 1048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>
                <a:solidFill>
                  <a:schemeClr val="bg2"/>
                </a:solidFill>
              </a:rPr>
              <a:t>Sampling property of a Dirac delta</a:t>
            </a:r>
            <a:endParaRPr kumimoji="1" lang="pl-PL" sz="4400" b="1">
              <a:solidFill>
                <a:schemeClr val="tx2"/>
              </a:solidFill>
            </a:endParaRPr>
          </a:p>
        </p:txBody>
      </p:sp>
      <p:sp>
        <p:nvSpPr>
          <p:cNvPr id="10253" name="Text Box 10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3949</TotalTime>
  <Words>813</Words>
  <Application>Microsoft Office PowerPoint</Application>
  <PresentationFormat>Pokaz na ekranie (4:3)</PresentationFormat>
  <Paragraphs>179</Paragraphs>
  <Slides>28</Slides>
  <Notes>21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28</vt:i4>
      </vt:variant>
    </vt:vector>
  </HeadingPairs>
  <TitlesOfParts>
    <vt:vector size="38" baseType="lpstr">
      <vt:lpstr>Arial</vt:lpstr>
      <vt:lpstr>Comic Sans MS</vt:lpstr>
      <vt:lpstr>Comic Sans MS CE</vt:lpstr>
      <vt:lpstr>Monotype Sorts</vt:lpstr>
      <vt:lpstr>Symbol</vt:lpstr>
      <vt:lpstr>Times New Roman</vt:lpstr>
      <vt:lpstr>Teoria sygnałów</vt:lpstr>
      <vt:lpstr>Równanie</vt:lpstr>
      <vt:lpstr>Equation</vt:lpstr>
      <vt:lpstr>Microsoft Equation 3.0</vt:lpstr>
      <vt:lpstr>Signal sampling</vt:lpstr>
      <vt:lpstr>Decomposition of a signal into elementary „particles”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Konto Microsoft</cp:lastModifiedBy>
  <cp:revision>553</cp:revision>
  <cp:lastPrinted>2001-12-29T16:29:53Z</cp:lastPrinted>
  <dcterms:created xsi:type="dcterms:W3CDTF">2001-11-19T17:43:40Z</dcterms:created>
  <dcterms:modified xsi:type="dcterms:W3CDTF">2022-11-15T12:23:34Z</dcterms:modified>
</cp:coreProperties>
</file>