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9"/>
  </p:notesMasterIdLst>
  <p:sldIdLst>
    <p:sldId id="258" r:id="rId2"/>
    <p:sldId id="259" r:id="rId3"/>
    <p:sldId id="377" r:id="rId4"/>
    <p:sldId id="301" r:id="rId5"/>
    <p:sldId id="372" r:id="rId6"/>
    <p:sldId id="373" r:id="rId7"/>
    <p:sldId id="374" r:id="rId8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FF"/>
    <a:srgbClr val="FF0066"/>
    <a:srgbClr val="D60093"/>
    <a:srgbClr val="66FFFF"/>
    <a:srgbClr val="CCFFCC"/>
    <a:srgbClr val="FFCC99"/>
    <a:srgbClr val="CCFFFF"/>
    <a:srgbClr val="FFFF9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071" autoAdjust="0"/>
    <p:restoredTop sz="90929"/>
  </p:normalViewPr>
  <p:slideViewPr>
    <p:cSldViewPr>
      <p:cViewPr varScale="1">
        <p:scale>
          <a:sx n="88" d="100"/>
          <a:sy n="88" d="100"/>
        </p:scale>
        <p:origin x="826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D36E8E4-7BDA-46A8-8F00-93DAF28171B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9915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86924D-57D5-4F32-A50F-4FE9A7EC8B6C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173125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DF1605-8497-411F-9E38-A7BE78B68DFD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80761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1BE9DA-67E8-4B2A-AD25-263BB004427C}" type="slidenum">
              <a:rPr lang="pl-PL" smtClean="0"/>
              <a:pPr/>
              <a:t>4</a:t>
            </a:fld>
            <a:endParaRPr lang="pl-PL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7942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3" cy="639"/>
              <a:chOff x="-3" y="1562"/>
              <a:chExt cx="5763" cy="639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8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8" y="1756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30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10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6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2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062795B-63F1-4ACF-99F0-A201380310E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9EC8C-E9B5-4E29-B5B5-342630978B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7624C-5B28-4D62-AC24-285C892E5CE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9082C-08B1-4B9C-B1D9-A39D3D2DDF4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6F425-D04A-4C72-865A-85C6B87A8DA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63E18-598B-4296-B55C-D893686480B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9E327-E04D-4576-915C-7BF2AA4DB62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2AB28-75AB-4B4F-A28E-6F4C5A072EE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568C6-3FD8-45C8-9353-17CA9BE6CF1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305FB-774B-4760-B1B4-655CAF56487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17F59-DF0B-43C3-8E95-F1B62E7CB16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2776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2771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32772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32E584D1-DA1B-4444-AB1D-EAB75FBCD4A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88640"/>
            <a:ext cx="7772400" cy="1143000"/>
          </a:xfrm>
        </p:spPr>
        <p:txBody>
          <a:bodyPr/>
          <a:lstStyle/>
          <a:p>
            <a:r>
              <a:rPr lang="pl-PL" sz="4800" b="1" dirty="0" smtClean="0">
                <a:latin typeface="Comic Sans MS" pitchFamily="66" charset="0"/>
              </a:rPr>
              <a:t>Systems &amp; </a:t>
            </a:r>
            <a:r>
              <a:rPr lang="pl-PL" sz="4800" b="1" dirty="0" err="1" smtClean="0">
                <a:latin typeface="Comic Sans MS" pitchFamily="66" charset="0"/>
              </a:rPr>
              <a:t>Signals</a:t>
            </a:r>
            <a:r>
              <a:rPr lang="pl-PL" sz="4800" b="1" dirty="0" smtClean="0">
                <a:latin typeface="Comic Sans MS" pitchFamily="66" charset="0"/>
              </a:rPr>
              <a:t/>
            </a:r>
            <a:br>
              <a:rPr lang="pl-PL" sz="4800" b="1" dirty="0" smtClean="0">
                <a:latin typeface="Comic Sans MS" pitchFamily="66" charset="0"/>
              </a:rPr>
            </a:br>
            <a:r>
              <a:rPr lang="pl-PL" sz="4800" b="1" dirty="0" err="1" smtClean="0">
                <a:latin typeface="Comic Sans MS" pitchFamily="66" charset="0"/>
              </a:rPr>
              <a:t>Introduction</a:t>
            </a:r>
            <a:endParaRPr lang="pl-PL" dirty="0" smtClean="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115616" y="1772816"/>
            <a:ext cx="7920880" cy="160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Basic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comments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Examples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and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Processing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Telecommunications</a:t>
            </a:r>
            <a:r>
              <a:rPr lang="pl-PL" b="1" smtClean="0">
                <a:solidFill>
                  <a:schemeClr val="bg2"/>
                </a:solidFill>
                <a:latin typeface="Comic Sans MS" pitchFamily="66" charset="0"/>
              </a:rPr>
              <a:t> system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Basic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comments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035" name="Text Box 71"/>
          <p:cNvSpPr txBox="1">
            <a:spLocks noChangeArrowheads="1"/>
          </p:cNvSpPr>
          <p:nvPr/>
        </p:nvSpPr>
        <p:spPr bwMode="auto">
          <a:xfrm>
            <a:off x="1066800" y="3219478"/>
            <a:ext cx="6858000" cy="1569660"/>
          </a:xfrm>
          <a:prstGeom prst="rect">
            <a:avLst/>
          </a:prstGeom>
          <a:solidFill>
            <a:srgbClr val="FF7C80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b="1" dirty="0" smtClean="0">
                <a:solidFill>
                  <a:schemeClr val="tx2"/>
                </a:solidFill>
                <a:latin typeface="Albertus Medium" pitchFamily="34" charset="0"/>
              </a:rPr>
              <a:t>„</a:t>
            </a:r>
            <a:r>
              <a:rPr lang="pl-PL" b="1" dirty="0" err="1" smtClean="0">
                <a:solidFill>
                  <a:schemeClr val="tx2"/>
                </a:solidFill>
                <a:latin typeface="Albertus Medium" pitchFamily="34" charset="0"/>
              </a:rPr>
              <a:t>Signals</a:t>
            </a:r>
            <a:r>
              <a:rPr lang="pl-PL" b="1" dirty="0" smtClean="0">
                <a:solidFill>
                  <a:schemeClr val="tx2"/>
                </a:solidFill>
                <a:latin typeface="Albertus Medium" pitchFamily="34" charset="0"/>
              </a:rPr>
              <a:t> &amp; Systems” </a:t>
            </a:r>
            <a:r>
              <a:rPr lang="pl-PL" b="1" dirty="0" err="1" smtClean="0">
                <a:solidFill>
                  <a:schemeClr val="tx2"/>
                </a:solidFill>
                <a:latin typeface="Albertus Medium" pitchFamily="34" charset="0"/>
              </a:rPr>
              <a:t>are</a:t>
            </a:r>
            <a:r>
              <a:rPr lang="pl-PL" b="1" dirty="0" smtClean="0">
                <a:solidFill>
                  <a:schemeClr val="tx2"/>
                </a:solidFill>
                <a:latin typeface="Albertus Medium" pitchFamily="34" charset="0"/>
              </a:rPr>
              <a:t> </a:t>
            </a:r>
            <a:r>
              <a:rPr lang="pl-PL" b="1" dirty="0" err="1">
                <a:solidFill>
                  <a:schemeClr val="tx2"/>
                </a:solidFill>
                <a:latin typeface="Albertus Medium" pitchFamily="34" charset="0"/>
              </a:rPr>
              <a:t>related</a:t>
            </a:r>
            <a:r>
              <a:rPr lang="pl-PL" b="1" dirty="0">
                <a:solidFill>
                  <a:schemeClr val="tx2"/>
                </a:solidFill>
                <a:latin typeface="Albertus Medium" pitchFamily="34" charset="0"/>
              </a:rPr>
              <a:t> to </a:t>
            </a:r>
            <a:r>
              <a:rPr lang="pl-PL" b="1" u="sng" dirty="0" err="1" smtClean="0">
                <a:solidFill>
                  <a:schemeClr val="tx2"/>
                </a:solidFill>
                <a:latin typeface="Albertus Medium" pitchFamily="34" charset="0"/>
              </a:rPr>
              <a:t>mathematical</a:t>
            </a:r>
            <a:r>
              <a:rPr lang="pl-PL" b="1" u="sng" dirty="0" smtClean="0">
                <a:solidFill>
                  <a:schemeClr val="tx2"/>
                </a:solidFill>
                <a:latin typeface="Albertus Medium" pitchFamily="34" charset="0"/>
              </a:rPr>
              <a:t> modeling</a:t>
            </a:r>
            <a:r>
              <a:rPr lang="pl-PL" b="1" dirty="0" smtClean="0">
                <a:solidFill>
                  <a:schemeClr val="tx2"/>
                </a:solidFill>
                <a:latin typeface="Albertus Medium" pitchFamily="34" charset="0"/>
              </a:rPr>
              <a:t>:</a:t>
            </a:r>
            <a:endParaRPr lang="pl-PL" b="1" dirty="0">
              <a:solidFill>
                <a:schemeClr val="tx2"/>
              </a:solidFill>
              <a:latin typeface="Albertus Medium" pitchFamily="34" charset="0"/>
            </a:endParaRPr>
          </a:p>
          <a:p>
            <a:pPr algn="l">
              <a:buFontTx/>
              <a:buChar char="•"/>
            </a:pP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solidFill>
                  <a:schemeClr val="tx2"/>
                </a:solidFill>
                <a:latin typeface="Albertus Medium" pitchFamily="34" charset="0"/>
              </a:rPr>
              <a:t>signal</a:t>
            </a:r>
            <a:r>
              <a:rPr lang="pl-PL" b="1" dirty="0">
                <a:solidFill>
                  <a:schemeClr val="tx2"/>
                </a:solidFill>
                <a:latin typeface="Albertus Medium" pitchFamily="34" charset="0"/>
              </a:rPr>
              <a:t> </a:t>
            </a:r>
            <a:r>
              <a:rPr lang="pl-PL" b="1" dirty="0" err="1" smtClean="0">
                <a:solidFill>
                  <a:schemeClr val="tx2"/>
                </a:solidFill>
                <a:latin typeface="Albertus Medium" pitchFamily="34" charset="0"/>
              </a:rPr>
              <a:t>properties</a:t>
            </a:r>
            <a:r>
              <a:rPr lang="pl-PL" b="1" dirty="0" smtClean="0">
                <a:solidFill>
                  <a:schemeClr val="tx2"/>
                </a:solidFill>
                <a:latin typeface="Albertus Medium" pitchFamily="34" charset="0"/>
              </a:rPr>
              <a:t>, </a:t>
            </a:r>
            <a:r>
              <a:rPr lang="pl-PL" b="1" i="1" dirty="0" smtClean="0">
                <a:solidFill>
                  <a:schemeClr val="tx2"/>
                </a:solidFill>
                <a:latin typeface="Albertus Medium" pitchFamily="34" charset="0"/>
              </a:rPr>
              <a:t>x</a:t>
            </a:r>
            <a:r>
              <a:rPr lang="pl-PL" b="1" dirty="0" smtClean="0">
                <a:solidFill>
                  <a:schemeClr val="tx2"/>
                </a:solidFill>
                <a:latin typeface="Albertus Medium" pitchFamily="34" charset="0"/>
              </a:rPr>
              <a:t>(</a:t>
            </a:r>
            <a:r>
              <a:rPr lang="pl-PL" b="1" i="1" dirty="0" smtClean="0">
                <a:solidFill>
                  <a:schemeClr val="tx2"/>
                </a:solidFill>
                <a:latin typeface="Albertus Medium" pitchFamily="34" charset="0"/>
              </a:rPr>
              <a:t>t</a:t>
            </a:r>
            <a:r>
              <a:rPr lang="pl-PL" b="1" dirty="0" smtClean="0">
                <a:solidFill>
                  <a:schemeClr val="tx2"/>
                </a:solidFill>
                <a:latin typeface="Albertus Medium" pitchFamily="34" charset="0"/>
              </a:rPr>
              <a:t>)?, </a:t>
            </a:r>
            <a:r>
              <a:rPr lang="pl-PL" b="1" i="1" dirty="0" smtClean="0">
                <a:solidFill>
                  <a:schemeClr val="tx2"/>
                </a:solidFill>
                <a:latin typeface="Albertus Medium" pitchFamily="34" charset="0"/>
              </a:rPr>
              <a:t>y</a:t>
            </a:r>
            <a:r>
              <a:rPr lang="pl-PL" b="1" dirty="0" smtClean="0">
                <a:solidFill>
                  <a:schemeClr val="tx2"/>
                </a:solidFill>
                <a:latin typeface="Albertus Medium" pitchFamily="34" charset="0"/>
              </a:rPr>
              <a:t>(</a:t>
            </a:r>
            <a:r>
              <a:rPr lang="pl-PL" b="1" i="1" dirty="0" smtClean="0">
                <a:solidFill>
                  <a:schemeClr val="tx2"/>
                </a:solidFill>
                <a:latin typeface="Albertus Medium" pitchFamily="34" charset="0"/>
              </a:rPr>
              <a:t>t</a:t>
            </a:r>
            <a:r>
              <a:rPr lang="pl-PL" b="1" dirty="0" smtClean="0">
                <a:solidFill>
                  <a:schemeClr val="tx2"/>
                </a:solidFill>
                <a:latin typeface="Albertus Medium" pitchFamily="34" charset="0"/>
              </a:rPr>
              <a:t>)?</a:t>
            </a:r>
            <a:endParaRPr lang="pl-PL" b="1" i="1" dirty="0">
              <a:solidFill>
                <a:schemeClr val="tx2"/>
              </a:solidFill>
              <a:latin typeface="Albertus Medium" pitchFamily="34" charset="0"/>
            </a:endParaRPr>
          </a:p>
          <a:p>
            <a:pPr algn="l">
              <a:buFontTx/>
              <a:buChar char="•"/>
            </a:pP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solidFill>
                  <a:schemeClr val="tx2"/>
                </a:solidFill>
                <a:latin typeface="Albertus Medium" pitchFamily="34" charset="0"/>
              </a:rPr>
              <a:t>signal</a:t>
            </a:r>
            <a:r>
              <a:rPr lang="pl-PL" b="1" dirty="0">
                <a:solidFill>
                  <a:schemeClr val="tx2"/>
                </a:solidFill>
                <a:latin typeface="Albertus Medium" pitchFamily="34" charset="0"/>
              </a:rPr>
              <a:t> </a:t>
            </a:r>
            <a:r>
              <a:rPr lang="pl-PL" b="1" dirty="0" err="1">
                <a:solidFill>
                  <a:schemeClr val="tx2"/>
                </a:solidFill>
                <a:latin typeface="Albertus Medium" pitchFamily="34" charset="0"/>
              </a:rPr>
              <a:t>processing</a:t>
            </a:r>
            <a:r>
              <a:rPr lang="pl-PL" b="1" dirty="0">
                <a:solidFill>
                  <a:schemeClr val="tx2"/>
                </a:solidFill>
                <a:latin typeface="Albertus Medium" pitchFamily="34" charset="0"/>
              </a:rPr>
              <a:t> in </a:t>
            </a:r>
            <a:r>
              <a:rPr lang="pl-PL" b="1" dirty="0" smtClean="0">
                <a:solidFill>
                  <a:schemeClr val="tx2"/>
                </a:solidFill>
                <a:latin typeface="Albertus Medium" pitchFamily="34" charset="0"/>
              </a:rPr>
              <a:t>systems, </a:t>
            </a:r>
            <a:r>
              <a:rPr lang="pl-PL" b="1" i="1" dirty="0" smtClean="0">
                <a:solidFill>
                  <a:schemeClr val="tx2"/>
                </a:solidFill>
                <a:latin typeface="Albertus Medium" pitchFamily="34" charset="0"/>
              </a:rPr>
              <a:t>x</a:t>
            </a:r>
            <a:r>
              <a:rPr lang="pl-PL" b="1" dirty="0" smtClean="0">
                <a:solidFill>
                  <a:schemeClr val="tx2"/>
                </a:solidFill>
                <a:latin typeface="Albertus Medium" pitchFamily="34" charset="0"/>
              </a:rPr>
              <a:t>(</a:t>
            </a:r>
            <a:r>
              <a:rPr lang="pl-PL" b="1" i="1" dirty="0" smtClean="0">
                <a:solidFill>
                  <a:schemeClr val="tx2"/>
                </a:solidFill>
                <a:latin typeface="Albertus Medium" pitchFamily="34" charset="0"/>
              </a:rPr>
              <a:t>t</a:t>
            </a:r>
            <a:r>
              <a:rPr lang="pl-PL" b="1" dirty="0" smtClean="0">
                <a:solidFill>
                  <a:schemeClr val="tx2"/>
                </a:solidFill>
                <a:latin typeface="Albertus Medium" pitchFamily="34" charset="0"/>
              </a:rPr>
              <a:t>) </a:t>
            </a:r>
            <a:r>
              <a:rPr lang="pl-PL" b="1" dirty="0" smtClean="0">
                <a:solidFill>
                  <a:schemeClr val="tx2"/>
                </a:solidFill>
                <a:latin typeface="Albertus Medium" pitchFamily="34" charset="0"/>
                <a:sym typeface="Symbol"/>
              </a:rPr>
              <a:t> </a:t>
            </a:r>
            <a:r>
              <a:rPr lang="pl-PL" b="1" i="1" dirty="0" smtClean="0">
                <a:solidFill>
                  <a:schemeClr val="tx2"/>
                </a:solidFill>
                <a:latin typeface="Albertus Medium" pitchFamily="34" charset="0"/>
              </a:rPr>
              <a:t>y</a:t>
            </a:r>
            <a:r>
              <a:rPr lang="pl-PL" b="1" dirty="0" smtClean="0">
                <a:solidFill>
                  <a:schemeClr val="tx2"/>
                </a:solidFill>
                <a:latin typeface="Albertus Medium" pitchFamily="34" charset="0"/>
              </a:rPr>
              <a:t>(</a:t>
            </a:r>
            <a:r>
              <a:rPr lang="pl-PL" b="1" i="1" dirty="0" smtClean="0">
                <a:solidFill>
                  <a:schemeClr val="tx2"/>
                </a:solidFill>
                <a:latin typeface="Albertus Medium" pitchFamily="34" charset="0"/>
              </a:rPr>
              <a:t>t</a:t>
            </a:r>
            <a:r>
              <a:rPr lang="pl-PL" b="1" dirty="0" smtClean="0">
                <a:solidFill>
                  <a:schemeClr val="tx2"/>
                </a:solidFill>
                <a:latin typeface="Albertus Medium" pitchFamily="34" charset="0"/>
              </a:rPr>
              <a:t>)?</a:t>
            </a:r>
            <a:endParaRPr lang="pl-PL" dirty="0"/>
          </a:p>
        </p:txBody>
      </p:sp>
      <p:sp>
        <p:nvSpPr>
          <p:cNvPr id="1037" name="Text Box 73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3" name="Grupa 2"/>
          <p:cNvGrpSpPr/>
          <p:nvPr/>
        </p:nvGrpSpPr>
        <p:grpSpPr>
          <a:xfrm>
            <a:off x="1066800" y="674525"/>
            <a:ext cx="7774260" cy="2464806"/>
            <a:chOff x="1066800" y="674525"/>
            <a:chExt cx="7774260" cy="2464806"/>
          </a:xfrm>
        </p:grpSpPr>
        <p:sp>
          <p:nvSpPr>
            <p:cNvPr id="1050" name="Line 53"/>
            <p:cNvSpPr>
              <a:spLocks noChangeShapeType="1"/>
            </p:cNvSpPr>
            <p:nvPr/>
          </p:nvSpPr>
          <p:spPr bwMode="auto">
            <a:xfrm>
              <a:off x="5868144" y="1730715"/>
              <a:ext cx="838200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45" name="Rectangle 45"/>
            <p:cNvSpPr>
              <a:spLocks noChangeArrowheads="1"/>
            </p:cNvSpPr>
            <p:nvPr/>
          </p:nvSpPr>
          <p:spPr bwMode="auto">
            <a:xfrm>
              <a:off x="3733801" y="1462291"/>
              <a:ext cx="2133600" cy="536848"/>
            </a:xfrm>
            <a:prstGeom prst="rect">
              <a:avLst/>
            </a:prstGeom>
            <a:solidFill>
              <a:srgbClr val="C0C0C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47" name="Line 47"/>
            <p:cNvSpPr>
              <a:spLocks noChangeShapeType="1"/>
            </p:cNvSpPr>
            <p:nvPr/>
          </p:nvSpPr>
          <p:spPr bwMode="auto">
            <a:xfrm>
              <a:off x="2915816" y="1730715"/>
              <a:ext cx="838200" cy="0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9" name="Text Box 58"/>
            <p:cNvSpPr txBox="1">
              <a:spLocks noChangeArrowheads="1"/>
            </p:cNvSpPr>
            <p:nvPr/>
          </p:nvSpPr>
          <p:spPr bwMode="auto">
            <a:xfrm>
              <a:off x="4067944" y="1502115"/>
              <a:ext cx="1473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dirty="0">
                  <a:solidFill>
                    <a:schemeClr val="tx2"/>
                  </a:solidFill>
                  <a:latin typeface="Comic Sans MS" pitchFamily="66" charset="0"/>
                </a:rPr>
                <a:t>SYSTEM</a:t>
              </a:r>
            </a:p>
          </p:txBody>
        </p:sp>
        <p:graphicFrame>
          <p:nvGraphicFramePr>
            <p:cNvPr id="1028" name="Object 6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66404052"/>
                </p:ext>
              </p:extLst>
            </p:nvPr>
          </p:nvGraphicFramePr>
          <p:xfrm>
            <a:off x="2267744" y="1486240"/>
            <a:ext cx="603250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4" name="Równanie" r:id="rId4" imgW="266400" imgH="215640" progId="Equation.3">
                    <p:embed/>
                  </p:oleObj>
                </mc:Choice>
                <mc:Fallback>
                  <p:oleObj name="Równanie" r:id="rId4" imgW="266400" imgH="215640" progId="Equation.3">
                    <p:embed/>
                    <p:pic>
                      <p:nvPicPr>
                        <p:cNvPr id="0" name="Object 6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67744" y="1486240"/>
                          <a:ext cx="603250" cy="488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42" name="Text Box 67"/>
            <p:cNvSpPr txBox="1">
              <a:spLocks noChangeArrowheads="1"/>
            </p:cNvSpPr>
            <p:nvPr/>
          </p:nvSpPr>
          <p:spPr bwMode="auto">
            <a:xfrm>
              <a:off x="1115616" y="1376772"/>
              <a:ext cx="925253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sz="2000" b="1" dirty="0" err="1">
                  <a:solidFill>
                    <a:srgbClr val="009900"/>
                  </a:solidFill>
                  <a:latin typeface="Albertus Medium" pitchFamily="34" charset="0"/>
                </a:rPr>
                <a:t>input</a:t>
              </a:r>
              <a:endParaRPr lang="pl-PL" sz="2000" b="1" dirty="0">
                <a:solidFill>
                  <a:srgbClr val="009900"/>
                </a:solidFill>
                <a:latin typeface="Albertus Medium" pitchFamily="34" charset="0"/>
              </a:endParaRPr>
            </a:p>
            <a:p>
              <a:r>
                <a:rPr lang="pl-PL" sz="2000" b="1" dirty="0" err="1" smtClean="0">
                  <a:solidFill>
                    <a:srgbClr val="009900"/>
                  </a:solidFill>
                  <a:latin typeface="Albertus Medium" pitchFamily="34" charset="0"/>
                </a:rPr>
                <a:t>signal</a:t>
              </a:r>
              <a:endParaRPr lang="pl-PL" dirty="0"/>
            </a:p>
          </p:txBody>
        </p:sp>
        <p:sp>
          <p:nvSpPr>
            <p:cNvPr id="1043" name="Text Box 68"/>
            <p:cNvSpPr txBox="1">
              <a:spLocks noChangeArrowheads="1"/>
            </p:cNvSpPr>
            <p:nvPr/>
          </p:nvSpPr>
          <p:spPr bwMode="auto">
            <a:xfrm>
              <a:off x="7253063" y="674525"/>
              <a:ext cx="982961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sz="2000" b="1" dirty="0" err="1">
                  <a:solidFill>
                    <a:srgbClr val="FF3300"/>
                  </a:solidFill>
                  <a:latin typeface="Albertus Medium" pitchFamily="34" charset="0"/>
                </a:rPr>
                <a:t>output</a:t>
              </a:r>
              <a:endParaRPr lang="pl-PL" sz="2000" b="1" dirty="0">
                <a:solidFill>
                  <a:srgbClr val="FF3300"/>
                </a:solidFill>
                <a:latin typeface="Albertus Medium" pitchFamily="34" charset="0"/>
              </a:endParaRPr>
            </a:p>
            <a:p>
              <a:r>
                <a:rPr lang="pl-PL" sz="2000" b="1" dirty="0" err="1" smtClean="0">
                  <a:solidFill>
                    <a:srgbClr val="FF3300"/>
                  </a:solidFill>
                  <a:latin typeface="Albertus Medium" pitchFamily="34" charset="0"/>
                </a:rPr>
                <a:t>signal</a:t>
              </a:r>
              <a:endParaRPr lang="pl-PL" dirty="0"/>
            </a:p>
          </p:txBody>
        </p:sp>
        <p:sp>
          <p:nvSpPr>
            <p:cNvPr id="1034" name="Text Box 70"/>
            <p:cNvSpPr txBox="1">
              <a:spLocks noChangeArrowheads="1"/>
            </p:cNvSpPr>
            <p:nvPr/>
          </p:nvSpPr>
          <p:spPr bwMode="auto">
            <a:xfrm>
              <a:off x="1066800" y="2132856"/>
              <a:ext cx="7169224" cy="1006475"/>
            </a:xfrm>
            <a:prstGeom prst="rect">
              <a:avLst/>
            </a:prstGeom>
            <a:solidFill>
              <a:srgbClr val="C0C0C0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l"/>
              <a:r>
                <a:rPr lang="pl-PL" sz="2000" b="1" dirty="0" err="1">
                  <a:solidFill>
                    <a:srgbClr val="FF3300"/>
                  </a:solidFill>
                  <a:latin typeface="Albertus Medium" pitchFamily="34" charset="0"/>
                </a:rPr>
                <a:t>Signal</a:t>
              </a:r>
              <a:r>
                <a:rPr lang="pl-PL" sz="2000" b="1" dirty="0">
                  <a:latin typeface="Albertus Medium" pitchFamily="34" charset="0"/>
                </a:rPr>
                <a:t> – </a:t>
              </a:r>
              <a:r>
                <a:rPr lang="pl-PL" sz="2000" b="1" dirty="0" err="1">
                  <a:latin typeface="Albertus Medium" pitchFamily="34" charset="0"/>
                </a:rPr>
                <a:t>variation</a:t>
              </a:r>
              <a:r>
                <a:rPr lang="pl-PL" sz="2000" b="1" dirty="0">
                  <a:latin typeface="Albertus Medium" pitchFamily="34" charset="0"/>
                </a:rPr>
                <a:t> of </a:t>
              </a:r>
              <a:r>
                <a:rPr lang="pl-PL" sz="2000" b="1" dirty="0" err="1">
                  <a:latin typeface="Albertus Medium" pitchFamily="34" charset="0"/>
                </a:rPr>
                <a:t>some</a:t>
              </a:r>
              <a:r>
                <a:rPr lang="pl-PL" sz="2000" b="1" dirty="0">
                  <a:latin typeface="Albertus Medium" pitchFamily="34" charset="0"/>
                </a:rPr>
                <a:t> </a:t>
              </a:r>
              <a:r>
                <a:rPr lang="pl-PL" sz="2000" b="1" dirty="0" err="1">
                  <a:latin typeface="Albertus Medium" pitchFamily="34" charset="0"/>
                </a:rPr>
                <a:t>physical</a:t>
              </a:r>
              <a:r>
                <a:rPr lang="pl-PL" sz="2000" b="1" dirty="0">
                  <a:latin typeface="Albertus Medium" pitchFamily="34" charset="0"/>
                </a:rPr>
                <a:t> </a:t>
              </a:r>
              <a:r>
                <a:rPr lang="pl-PL" sz="2000" b="1" dirty="0" err="1">
                  <a:latin typeface="Albertus Medium" pitchFamily="34" charset="0"/>
                </a:rPr>
                <a:t>quantity</a:t>
              </a:r>
              <a:r>
                <a:rPr lang="pl-PL" sz="2000" b="1" dirty="0">
                  <a:latin typeface="Albertus Medium" pitchFamily="34" charset="0"/>
                </a:rPr>
                <a:t> </a:t>
              </a:r>
              <a:r>
                <a:rPr lang="pl-PL" sz="2000" b="1" dirty="0" err="1" smtClean="0">
                  <a:latin typeface="Albertus Medium" pitchFamily="34" charset="0"/>
                </a:rPr>
                <a:t>over</a:t>
              </a:r>
              <a:r>
                <a:rPr lang="pl-PL" sz="2000" b="1" dirty="0" smtClean="0">
                  <a:latin typeface="Albertus Medium" pitchFamily="34" charset="0"/>
                </a:rPr>
                <a:t> </a:t>
              </a:r>
              <a:r>
                <a:rPr lang="pl-PL" sz="2000" b="1" dirty="0" err="1" smtClean="0">
                  <a:latin typeface="Albertus Medium" pitchFamily="34" charset="0"/>
                </a:rPr>
                <a:t>time</a:t>
              </a:r>
              <a:r>
                <a:rPr lang="pl-PL" sz="2000" b="1" dirty="0" smtClean="0">
                  <a:latin typeface="Albertus Medium" pitchFamily="34" charset="0"/>
                </a:rPr>
                <a:t> </a:t>
              </a:r>
              <a:r>
                <a:rPr lang="pl-PL" sz="2000" b="1" i="1" dirty="0" smtClean="0">
                  <a:latin typeface="Albertus Medium" pitchFamily="34" charset="0"/>
                </a:rPr>
                <a:t>t</a:t>
              </a:r>
              <a:r>
                <a:rPr lang="pl-PL" sz="2000" b="1" dirty="0" smtClean="0">
                  <a:latin typeface="Albertus Medium" pitchFamily="34" charset="0"/>
                </a:rPr>
                <a:t>.</a:t>
              </a:r>
              <a:endParaRPr lang="pl-PL" sz="2000" b="1" dirty="0">
                <a:latin typeface="Albertus Medium" pitchFamily="34" charset="0"/>
              </a:endParaRPr>
            </a:p>
            <a:p>
              <a:pPr algn="l"/>
              <a:r>
                <a:rPr lang="pl-PL" sz="2000" b="1" dirty="0">
                  <a:solidFill>
                    <a:srgbClr val="FF3300"/>
                  </a:solidFill>
                  <a:latin typeface="Albertus Medium" pitchFamily="34" charset="0"/>
                </a:rPr>
                <a:t>Input </a:t>
              </a:r>
              <a:r>
                <a:rPr lang="pl-PL" sz="2000" b="1" dirty="0" err="1" smtClean="0">
                  <a:solidFill>
                    <a:srgbClr val="FF3300"/>
                  </a:solidFill>
                  <a:latin typeface="Albertus Medium" pitchFamily="34" charset="0"/>
                </a:rPr>
                <a:t>signal</a:t>
              </a:r>
              <a:r>
                <a:rPr lang="pl-PL" sz="2000" b="1" dirty="0" smtClean="0">
                  <a:latin typeface="Albertus Medium" pitchFamily="34" charset="0"/>
                </a:rPr>
                <a:t> </a:t>
              </a:r>
              <a:r>
                <a:rPr lang="pl-PL" sz="2000" b="1" dirty="0">
                  <a:latin typeface="Albertus Medium" pitchFamily="34" charset="0"/>
                </a:rPr>
                <a:t>– </a:t>
              </a:r>
              <a:r>
                <a:rPr lang="pl-PL" sz="2000" b="1" dirty="0" err="1" smtClean="0">
                  <a:latin typeface="Albertus Medium" pitchFamily="34" charset="0"/>
                </a:rPr>
                <a:t>signal</a:t>
              </a:r>
              <a:r>
                <a:rPr lang="pl-PL" sz="2000" b="1" dirty="0" smtClean="0">
                  <a:latin typeface="Albertus Medium" pitchFamily="34" charset="0"/>
                </a:rPr>
                <a:t> </a:t>
              </a:r>
              <a:r>
                <a:rPr lang="pl-PL" sz="2000" b="1" dirty="0" err="1">
                  <a:latin typeface="Albertus Medium" pitchFamily="34" charset="0"/>
                </a:rPr>
                <a:t>driving</a:t>
              </a:r>
              <a:r>
                <a:rPr lang="pl-PL" sz="2000" b="1" dirty="0">
                  <a:latin typeface="Albertus Medium" pitchFamily="34" charset="0"/>
                </a:rPr>
                <a:t> the system.</a:t>
              </a:r>
            </a:p>
            <a:p>
              <a:pPr algn="l"/>
              <a:r>
                <a:rPr lang="pl-PL" sz="2000" b="1" dirty="0" err="1">
                  <a:solidFill>
                    <a:srgbClr val="FF3300"/>
                  </a:solidFill>
                  <a:latin typeface="Albertus Medium" pitchFamily="34" charset="0"/>
                </a:rPr>
                <a:t>Output</a:t>
              </a:r>
              <a:r>
                <a:rPr lang="pl-PL" sz="2000" b="1" dirty="0">
                  <a:solidFill>
                    <a:srgbClr val="FF3300"/>
                  </a:solidFill>
                  <a:latin typeface="Albertus Medium" pitchFamily="34" charset="0"/>
                </a:rPr>
                <a:t> </a:t>
              </a:r>
              <a:r>
                <a:rPr lang="pl-PL" sz="2000" b="1" dirty="0" err="1" smtClean="0">
                  <a:solidFill>
                    <a:srgbClr val="FF3300"/>
                  </a:solidFill>
                  <a:latin typeface="Albertus Medium" pitchFamily="34" charset="0"/>
                </a:rPr>
                <a:t>signal</a:t>
              </a:r>
              <a:r>
                <a:rPr lang="pl-PL" sz="2000" b="1" dirty="0" smtClean="0">
                  <a:latin typeface="Albertus Medium" pitchFamily="34" charset="0"/>
                </a:rPr>
                <a:t> </a:t>
              </a:r>
              <a:r>
                <a:rPr lang="pl-PL" sz="2000" b="1" dirty="0">
                  <a:latin typeface="Albertus Medium" pitchFamily="34" charset="0"/>
                </a:rPr>
                <a:t>– </a:t>
              </a:r>
              <a:r>
                <a:rPr lang="pl-PL" sz="2000" b="1" dirty="0" err="1">
                  <a:latin typeface="Albertus Medium" pitchFamily="34" charset="0"/>
                </a:rPr>
                <a:t>response</a:t>
              </a:r>
              <a:r>
                <a:rPr lang="pl-PL" sz="2000" b="1" dirty="0">
                  <a:latin typeface="Albertus Medium" pitchFamily="34" charset="0"/>
                </a:rPr>
                <a:t> of the system to </a:t>
              </a:r>
              <a:r>
                <a:rPr lang="pl-PL" sz="2000" b="1" dirty="0" err="1">
                  <a:latin typeface="Albertus Medium" pitchFamily="34" charset="0"/>
                </a:rPr>
                <a:t>input</a:t>
              </a:r>
              <a:r>
                <a:rPr lang="pl-PL" sz="2000" b="1" dirty="0">
                  <a:latin typeface="Albertus Medium" pitchFamily="34" charset="0"/>
                </a:rPr>
                <a:t> </a:t>
              </a:r>
              <a:r>
                <a:rPr lang="pl-PL" sz="2000" b="1" dirty="0" err="1" smtClean="0">
                  <a:latin typeface="Albertus Medium" pitchFamily="34" charset="0"/>
                </a:rPr>
                <a:t>signal</a:t>
              </a:r>
              <a:r>
                <a:rPr lang="pl-PL" sz="2000" b="1" dirty="0" smtClean="0">
                  <a:latin typeface="Albertus Medium" pitchFamily="34" charset="0"/>
                </a:rPr>
                <a:t>.</a:t>
              </a:r>
              <a:endParaRPr lang="pl-PL" dirty="0">
                <a:latin typeface="Albertus Medium" pitchFamily="34" charset="0"/>
              </a:endParaRPr>
            </a:p>
          </p:txBody>
        </p:sp>
        <p:graphicFrame>
          <p:nvGraphicFramePr>
            <p:cNvPr id="16" name="Object 6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94502192"/>
                </p:ext>
              </p:extLst>
            </p:nvPr>
          </p:nvGraphicFramePr>
          <p:xfrm>
            <a:off x="6783660" y="1425703"/>
            <a:ext cx="2057400" cy="514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5" name="Equation" r:id="rId6" imgW="914400" imgH="228600" progId="Equation.3">
                    <p:embed/>
                  </p:oleObj>
                </mc:Choice>
                <mc:Fallback>
                  <p:oleObj name="Equation" r:id="rId6" imgW="914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83660" y="1425703"/>
                          <a:ext cx="2057400" cy="5143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" name="Prostokąt 16"/>
          <p:cNvSpPr/>
          <p:nvPr/>
        </p:nvSpPr>
        <p:spPr>
          <a:xfrm>
            <a:off x="1004586" y="4939493"/>
            <a:ext cx="7848600" cy="1015663"/>
          </a:xfrm>
          <a:prstGeom prst="rect">
            <a:avLst/>
          </a:prstGeom>
          <a:solidFill>
            <a:srgbClr val="CCFFCC">
              <a:alpha val="50000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pl-PL" sz="2000" b="1" u="sng" dirty="0" smtClean="0">
                <a:latin typeface="Albertus Medium" pitchFamily="34" charset="0"/>
              </a:rPr>
              <a:t>Mathematical modeling </a:t>
            </a:r>
            <a:r>
              <a:rPr lang="pl-PL" sz="2000" b="1" dirty="0" smtClean="0">
                <a:latin typeface="Albertus Medium" pitchFamily="34" charset="0"/>
              </a:rPr>
              <a:t>– </a:t>
            </a:r>
            <a:r>
              <a:rPr lang="pl-PL" sz="2000" b="1" dirty="0" err="1" smtClean="0">
                <a:latin typeface="Albertus Medium" pitchFamily="34" charset="0"/>
              </a:rPr>
              <a:t>analysis</a:t>
            </a:r>
            <a:r>
              <a:rPr lang="pl-PL" sz="2000" b="1" dirty="0" smtClean="0">
                <a:latin typeface="Albertus Medium" pitchFamily="34" charset="0"/>
              </a:rPr>
              <a:t> of </a:t>
            </a:r>
            <a:r>
              <a:rPr lang="pl-PL" sz="2000" b="1" dirty="0" err="1" smtClean="0">
                <a:latin typeface="Albertus Medium" pitchFamily="34" charset="0"/>
              </a:rPr>
              <a:t>behaviour</a:t>
            </a:r>
            <a:r>
              <a:rPr lang="pl-PL" sz="2000" b="1" dirty="0" smtClean="0">
                <a:latin typeface="Albertus Medium" pitchFamily="34" charset="0"/>
              </a:rPr>
              <a:t> of </a:t>
            </a:r>
            <a:r>
              <a:rPr lang="pl-PL" sz="2000" b="1" dirty="0" err="1" smtClean="0">
                <a:latin typeface="Albertus Medium" pitchFamily="34" charset="0"/>
              </a:rPr>
              <a:t>any</a:t>
            </a:r>
            <a:r>
              <a:rPr lang="pl-PL" sz="2000" b="1" dirty="0" smtClean="0">
                <a:latin typeface="Albertus Medium" pitchFamily="34" charset="0"/>
              </a:rPr>
              <a:t> system (</a:t>
            </a:r>
            <a:r>
              <a:rPr lang="pl-PL" sz="2000" b="1" dirty="0" err="1" smtClean="0">
                <a:latin typeface="Albertus Medium" pitchFamily="34" charset="0"/>
              </a:rPr>
              <a:t>biological</a:t>
            </a:r>
            <a:r>
              <a:rPr lang="pl-PL" sz="2000" b="1" dirty="0" smtClean="0">
                <a:latin typeface="Albertus Medium" pitchFamily="34" charset="0"/>
              </a:rPr>
              <a:t>, </a:t>
            </a:r>
            <a:r>
              <a:rPr lang="pl-PL" sz="2000" b="1" dirty="0" err="1" smtClean="0">
                <a:latin typeface="Albertus Medium" pitchFamily="34" charset="0"/>
              </a:rPr>
              <a:t>economical</a:t>
            </a:r>
            <a:r>
              <a:rPr lang="pl-PL" sz="2000" b="1" dirty="0" smtClean="0">
                <a:latin typeface="Albertus Medium" pitchFamily="34" charset="0"/>
              </a:rPr>
              <a:t>, </a:t>
            </a:r>
            <a:r>
              <a:rPr lang="pl-PL" sz="2000" b="1" dirty="0" err="1" smtClean="0">
                <a:latin typeface="Albertus Medium" pitchFamily="34" charset="0"/>
              </a:rPr>
              <a:t>electrical</a:t>
            </a:r>
            <a:r>
              <a:rPr lang="pl-PL" sz="2000" b="1" dirty="0" smtClean="0">
                <a:latin typeface="Albertus Medium" pitchFamily="34" charset="0"/>
              </a:rPr>
              <a:t>, </a:t>
            </a:r>
            <a:r>
              <a:rPr lang="pl-PL" sz="2000" b="1" dirty="0" err="1" smtClean="0">
                <a:latin typeface="Albertus Medium" pitchFamily="34" charset="0"/>
              </a:rPr>
              <a:t>mechanical</a:t>
            </a:r>
            <a:r>
              <a:rPr lang="pl-PL" sz="2000" b="1" dirty="0" smtClean="0">
                <a:latin typeface="Albertus Medium" pitchFamily="34" charset="0"/>
              </a:rPr>
              <a:t>, </a:t>
            </a:r>
            <a:r>
              <a:rPr lang="pl-PL" sz="2000" b="1" dirty="0" err="1" smtClean="0">
                <a:latin typeface="Albertus Medium" pitchFamily="34" charset="0"/>
              </a:rPr>
              <a:t>telecommunication</a:t>
            </a:r>
            <a:r>
              <a:rPr lang="pl-PL" sz="2000" b="1" dirty="0" smtClean="0">
                <a:latin typeface="Albertus Medium" pitchFamily="34" charset="0"/>
              </a:rPr>
              <a:t>) </a:t>
            </a:r>
            <a:r>
              <a:rPr lang="pl-PL" sz="2000" b="1" dirty="0" err="1" smtClean="0">
                <a:latin typeface="Albertus Medium" pitchFamily="34" charset="0"/>
              </a:rPr>
              <a:t>using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mathematical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tools</a:t>
            </a:r>
            <a:r>
              <a:rPr lang="pl-PL" sz="2000" b="1" dirty="0">
                <a:latin typeface="Albertus Medium" pitchFamily="34" charset="0"/>
              </a:rPr>
              <a:t> </a:t>
            </a:r>
            <a:r>
              <a:rPr lang="pl-PL" sz="2000" b="1" dirty="0" smtClean="0">
                <a:latin typeface="Albertus Medium" pitchFamily="34" charset="0"/>
              </a:rPr>
              <a:t>and </a:t>
            </a:r>
            <a:r>
              <a:rPr lang="pl-PL" sz="2000" b="1" dirty="0" err="1" smtClean="0">
                <a:latin typeface="Albertus Medium" pitchFamily="34" charset="0"/>
              </a:rPr>
              <a:t>approaches</a:t>
            </a:r>
            <a:r>
              <a:rPr lang="pl-PL" sz="2000" b="1" dirty="0" smtClean="0">
                <a:latin typeface="Albertus Medium" pitchFamily="34" charset="0"/>
              </a:rPr>
              <a:t>.</a:t>
            </a:r>
            <a:endParaRPr lang="pl-PL" sz="2000" b="1" dirty="0">
              <a:latin typeface="Albertus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49424" y="11730"/>
            <a:ext cx="7772400" cy="6374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b="1" kern="0" dirty="0" smtClean="0">
                <a:solidFill>
                  <a:schemeClr val="bg2"/>
                </a:solidFill>
                <a:latin typeface="Comic Sans MS" pitchFamily="66" charset="0"/>
              </a:rPr>
              <a:t>Basic </a:t>
            </a:r>
            <a:r>
              <a:rPr lang="pl-PL" b="1" kern="0" dirty="0" err="1" smtClean="0">
                <a:solidFill>
                  <a:schemeClr val="bg2"/>
                </a:solidFill>
                <a:latin typeface="Comic Sans MS" pitchFamily="66" charset="0"/>
              </a:rPr>
              <a:t>comments</a:t>
            </a:r>
            <a:endParaRPr lang="pl-PL" b="1" kern="0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" name="Text Box 72"/>
          <p:cNvSpPr txBox="1">
            <a:spLocks noChangeArrowheads="1"/>
          </p:cNvSpPr>
          <p:nvPr/>
        </p:nvSpPr>
        <p:spPr bwMode="auto">
          <a:xfrm>
            <a:off x="1058389" y="1544378"/>
            <a:ext cx="7825680" cy="646331"/>
          </a:xfrm>
          <a:prstGeom prst="rect">
            <a:avLst/>
          </a:prstGeom>
          <a:solidFill>
            <a:srgbClr val="66FF33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pl-PL" sz="1800" b="1" u="sng" dirty="0" err="1" smtClean="0">
                <a:latin typeface="Albertus Medium" pitchFamily="34" charset="0"/>
              </a:rPr>
              <a:t>Signal</a:t>
            </a:r>
            <a:r>
              <a:rPr lang="pl-PL" sz="1800" b="1" u="sng" dirty="0" smtClean="0">
                <a:latin typeface="Albertus Medium" pitchFamily="34" charset="0"/>
              </a:rPr>
              <a:t> </a:t>
            </a:r>
            <a:r>
              <a:rPr lang="pl-PL" sz="1800" b="1" u="sng" dirty="0" err="1" smtClean="0">
                <a:latin typeface="Albertus Medium" pitchFamily="34" charset="0"/>
              </a:rPr>
              <a:t>processing</a:t>
            </a:r>
            <a:r>
              <a:rPr lang="pl-PL" sz="1800" b="1" u="sng" dirty="0" smtClean="0">
                <a:latin typeface="Albertus Medium" pitchFamily="34" charset="0"/>
              </a:rPr>
              <a:t> </a:t>
            </a:r>
            <a:r>
              <a:rPr lang="pl-PL" sz="1800" b="1" dirty="0">
                <a:latin typeface="Albertus Medium" pitchFamily="34" charset="0"/>
              </a:rPr>
              <a:t>– </a:t>
            </a:r>
            <a:r>
              <a:rPr lang="pl-PL" sz="1800" b="1" dirty="0" err="1">
                <a:latin typeface="Albertus Medium" pitchFamily="34" charset="0"/>
              </a:rPr>
              <a:t>many</a:t>
            </a:r>
            <a:r>
              <a:rPr lang="pl-PL" sz="1800" b="1" dirty="0">
                <a:latin typeface="Albertus Medium" pitchFamily="34" charset="0"/>
              </a:rPr>
              <a:t> </a:t>
            </a:r>
            <a:r>
              <a:rPr lang="pl-PL" sz="1800" b="1" dirty="0" err="1">
                <a:latin typeface="Albertus Medium" pitchFamily="34" charset="0"/>
              </a:rPr>
              <a:t>different</a:t>
            </a:r>
            <a:r>
              <a:rPr lang="pl-PL" sz="1800" b="1" dirty="0">
                <a:latin typeface="Albertus Medium" pitchFamily="34" charset="0"/>
              </a:rPr>
              <a:t> </a:t>
            </a:r>
            <a:r>
              <a:rPr lang="pl-PL" sz="1800" b="1" dirty="0" err="1">
                <a:latin typeface="Albertus Medium" pitchFamily="34" charset="0"/>
              </a:rPr>
              <a:t>tools</a:t>
            </a:r>
            <a:r>
              <a:rPr lang="pl-PL" sz="1800" b="1" dirty="0">
                <a:latin typeface="Albertus Medium" pitchFamily="34" charset="0"/>
              </a:rPr>
              <a:t/>
            </a:r>
            <a:br>
              <a:rPr lang="pl-PL" sz="1800" b="1" dirty="0">
                <a:latin typeface="Albertus Medium" pitchFamily="34" charset="0"/>
              </a:rPr>
            </a:br>
            <a:r>
              <a:rPr lang="pl-PL" sz="1800" b="1" dirty="0" smtClean="0">
                <a:latin typeface="Albertus Medium" pitchFamily="34" charset="0"/>
              </a:rPr>
              <a:t>(</a:t>
            </a:r>
            <a:r>
              <a:rPr lang="pl-PL" sz="1800" b="1" dirty="0" err="1" smtClean="0">
                <a:latin typeface="Albertus Medium" pitchFamily="34" charset="0"/>
              </a:rPr>
              <a:t>differential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equations</a:t>
            </a:r>
            <a:r>
              <a:rPr lang="pl-PL" sz="1800" b="1" dirty="0" smtClean="0">
                <a:latin typeface="Albertus Medium" pitchFamily="34" charset="0"/>
              </a:rPr>
              <a:t> = </a:t>
            </a:r>
            <a:r>
              <a:rPr lang="pl-PL" sz="1800" b="1" dirty="0" err="1" smtClean="0">
                <a:solidFill>
                  <a:srgbClr val="C00000"/>
                </a:solidFill>
                <a:latin typeface="Albertus Medium" pitchFamily="34" charset="0"/>
              </a:rPr>
              <a:t>frequency</a:t>
            </a:r>
            <a:r>
              <a:rPr lang="pl-PL" sz="1800" b="1" dirty="0" smtClean="0">
                <a:solidFill>
                  <a:srgbClr val="C00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C00000"/>
                </a:solidFill>
                <a:latin typeface="Albertus Medium" pitchFamily="34" charset="0"/>
              </a:rPr>
              <a:t>analysis</a:t>
            </a:r>
            <a:r>
              <a:rPr lang="pl-PL" sz="1800" b="1" dirty="0" smtClean="0">
                <a:latin typeface="Albertus Medium" pitchFamily="34" charset="0"/>
              </a:rPr>
              <a:t>)</a:t>
            </a:r>
            <a:endParaRPr lang="pl-PL" sz="1800" b="1" dirty="0">
              <a:latin typeface="Albertus Medium" pitchFamily="34" charset="0"/>
            </a:endParaRPr>
          </a:p>
        </p:txBody>
      </p:sp>
      <p:sp>
        <p:nvSpPr>
          <p:cNvPr id="4" name="Text Box 73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5" name="Text Box 72"/>
          <p:cNvSpPr txBox="1">
            <a:spLocks noChangeArrowheads="1"/>
          </p:cNvSpPr>
          <p:nvPr/>
        </p:nvSpPr>
        <p:spPr bwMode="auto">
          <a:xfrm>
            <a:off x="1058389" y="750222"/>
            <a:ext cx="7825680" cy="646331"/>
          </a:xfrm>
          <a:prstGeom prst="rect">
            <a:avLst/>
          </a:prstGeom>
          <a:solidFill>
            <a:srgbClr val="66FF33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pl-PL" sz="1800" b="1" u="sng" dirty="0" err="1" smtClean="0">
                <a:latin typeface="Albertus Medium" pitchFamily="34" charset="0"/>
              </a:rPr>
              <a:t>Signal</a:t>
            </a:r>
            <a:r>
              <a:rPr lang="pl-PL" sz="1800" b="1" u="sng" dirty="0" smtClean="0">
                <a:latin typeface="Albertus Medium" pitchFamily="34" charset="0"/>
              </a:rPr>
              <a:t> </a:t>
            </a:r>
            <a:r>
              <a:rPr lang="pl-PL" sz="1800" b="1" u="sng" dirty="0" err="1" smtClean="0">
                <a:latin typeface="Albertus Medium" pitchFamily="34" charset="0"/>
              </a:rPr>
              <a:t>properties</a:t>
            </a:r>
            <a:r>
              <a:rPr lang="pl-PL" sz="1800" b="1" dirty="0" smtClean="0">
                <a:latin typeface="Albertus Medium" pitchFamily="34" charset="0"/>
              </a:rPr>
              <a:t> – </a:t>
            </a:r>
            <a:r>
              <a:rPr lang="pl-PL" sz="1800" b="1" dirty="0" err="1" smtClean="0">
                <a:latin typeface="Albertus Medium" pitchFamily="34" charset="0"/>
              </a:rPr>
              <a:t>many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different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tools</a:t>
            </a:r>
            <a:r>
              <a:rPr lang="pl-PL" sz="1800" b="1" dirty="0" smtClean="0">
                <a:latin typeface="Albertus Medium" pitchFamily="34" charset="0"/>
              </a:rPr>
              <a:t/>
            </a:r>
            <a:br>
              <a:rPr lang="pl-PL" sz="1800" b="1" dirty="0" smtClean="0">
                <a:latin typeface="Albertus Medium" pitchFamily="34" charset="0"/>
              </a:rPr>
            </a:br>
            <a:r>
              <a:rPr lang="pl-PL" sz="1800" b="1" dirty="0" smtClean="0">
                <a:latin typeface="Albertus Medium" pitchFamily="34" charset="0"/>
              </a:rPr>
              <a:t>(</a:t>
            </a:r>
            <a:r>
              <a:rPr lang="pl-PL" sz="1800" b="1" dirty="0" err="1" smtClean="0">
                <a:solidFill>
                  <a:srgbClr val="FF0000"/>
                </a:solidFill>
                <a:latin typeface="Albertus Medium" pitchFamily="34" charset="0"/>
              </a:rPr>
              <a:t>frequency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FF0000"/>
                </a:solidFill>
                <a:latin typeface="Albertus Medium" pitchFamily="34" charset="0"/>
              </a:rPr>
              <a:t>analysis</a:t>
            </a:r>
            <a:r>
              <a:rPr lang="pl-PL" sz="1800" b="1" dirty="0" smtClean="0">
                <a:latin typeface="Albertus Medium" pitchFamily="34" charset="0"/>
              </a:rPr>
              <a:t>, </a:t>
            </a:r>
            <a:r>
              <a:rPr lang="pl-PL" sz="1800" b="1" dirty="0" err="1" smtClean="0">
                <a:latin typeface="Albertus Medium" pitchFamily="34" charset="0"/>
              </a:rPr>
              <a:t>random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processes</a:t>
            </a:r>
            <a:r>
              <a:rPr lang="pl-PL" sz="1800" b="1" dirty="0" smtClean="0">
                <a:latin typeface="Albertus Medium" pitchFamily="34" charset="0"/>
              </a:rPr>
              <a:t>) </a:t>
            </a:r>
            <a:endParaRPr lang="pl-PL" sz="1800" b="1" dirty="0">
              <a:latin typeface="Albertus Medium" pitchFamily="34" charset="0"/>
            </a:endParaRPr>
          </a:p>
        </p:txBody>
      </p:sp>
      <p:sp>
        <p:nvSpPr>
          <p:cNvPr id="7" name="Text Box 72"/>
          <p:cNvSpPr txBox="1">
            <a:spLocks noChangeArrowheads="1"/>
          </p:cNvSpPr>
          <p:nvPr/>
        </p:nvSpPr>
        <p:spPr bwMode="auto">
          <a:xfrm>
            <a:off x="1058389" y="2354875"/>
            <a:ext cx="7825680" cy="646331"/>
          </a:xfrm>
          <a:prstGeom prst="rect">
            <a:avLst/>
          </a:prstGeom>
          <a:solidFill>
            <a:srgbClr val="66FF33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pl-PL" sz="1800" b="1" dirty="0" err="1" smtClean="0">
                <a:solidFill>
                  <a:srgbClr val="C00000"/>
                </a:solidFill>
                <a:latin typeface="Albertus Medium" pitchFamily="34" charset="0"/>
              </a:rPr>
              <a:t>Frequency</a:t>
            </a:r>
            <a:r>
              <a:rPr lang="pl-PL" sz="1800" b="1" dirty="0" smtClean="0">
                <a:solidFill>
                  <a:srgbClr val="C00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C00000"/>
                </a:solidFill>
                <a:latin typeface="Albertus Medium" pitchFamily="34" charset="0"/>
              </a:rPr>
              <a:t>analysis</a:t>
            </a:r>
            <a:r>
              <a:rPr lang="pl-PL" sz="1800" b="1" dirty="0" smtClean="0">
                <a:solidFill>
                  <a:srgbClr val="C00000"/>
                </a:solidFill>
                <a:latin typeface="Albertus Medium" pitchFamily="34" charset="0"/>
              </a:rPr>
              <a:t> </a:t>
            </a:r>
            <a:r>
              <a:rPr lang="pl-PL" sz="1800" b="1" dirty="0" smtClean="0">
                <a:latin typeface="Albertus Medium" pitchFamily="34" charset="0"/>
              </a:rPr>
              <a:t>of a </a:t>
            </a:r>
            <a:r>
              <a:rPr lang="pl-PL" sz="1800" b="1" dirty="0" err="1" smtClean="0">
                <a:latin typeface="Albertus Medium" pitchFamily="34" charset="0"/>
              </a:rPr>
              <a:t>signal</a:t>
            </a:r>
            <a:r>
              <a:rPr lang="pl-PL" sz="1800" b="1" dirty="0" smtClean="0">
                <a:latin typeface="Albertus Medium" pitchFamily="34" charset="0"/>
              </a:rPr>
              <a:t> – </a:t>
            </a:r>
            <a:r>
              <a:rPr lang="pl-PL" sz="1800" b="1" dirty="0" err="1" smtClean="0">
                <a:latin typeface="Albertus Medium" pitchFamily="34" charset="0"/>
              </a:rPr>
              <a:t>representation</a:t>
            </a:r>
            <a:r>
              <a:rPr lang="pl-PL" sz="1800" b="1" dirty="0" smtClean="0">
                <a:latin typeface="Albertus Medium" pitchFamily="34" charset="0"/>
              </a:rPr>
              <a:t> of a </a:t>
            </a:r>
            <a:r>
              <a:rPr lang="pl-PL" sz="1800" b="1" dirty="0" err="1" smtClean="0">
                <a:latin typeface="Albertus Medium" pitchFamily="34" charset="0"/>
              </a:rPr>
              <a:t>signal</a:t>
            </a:r>
            <a:r>
              <a:rPr lang="pl-PL" sz="1800" b="1" dirty="0" smtClean="0">
                <a:latin typeface="Albertus Medium" pitchFamily="34" charset="0"/>
              </a:rPr>
              <a:t> by </a:t>
            </a:r>
            <a:r>
              <a:rPr lang="pl-PL" sz="1800" b="1" dirty="0" err="1" smtClean="0">
                <a:latin typeface="Albertus Medium" pitchFamily="34" charset="0"/>
              </a:rPr>
              <a:t>spectral</a:t>
            </a:r>
            <a:r>
              <a:rPr lang="pl-PL" sz="1800" b="1" dirty="0" smtClean="0">
                <a:latin typeface="Albertus Medium" pitchFamily="34" charset="0"/>
              </a:rPr>
              <a:t/>
            </a:r>
            <a:br>
              <a:rPr lang="pl-PL" sz="1800" b="1" dirty="0" smtClean="0">
                <a:latin typeface="Albertus Medium" pitchFamily="34" charset="0"/>
              </a:rPr>
            </a:br>
            <a:r>
              <a:rPr lang="pl-PL" sz="1800" b="1" dirty="0" smtClean="0">
                <a:latin typeface="Albertus Medium" pitchFamily="34" charset="0"/>
              </a:rPr>
              <a:t>(</a:t>
            </a:r>
            <a:r>
              <a:rPr lang="pl-PL" sz="1800" b="1" dirty="0" err="1" smtClean="0">
                <a:latin typeface="Albertus Medium" pitchFamily="34" charset="0"/>
              </a:rPr>
              <a:t>harmonic</a:t>
            </a:r>
            <a:r>
              <a:rPr lang="pl-PL" sz="1800" b="1" dirty="0" smtClean="0">
                <a:latin typeface="Albertus Medium" pitchFamily="34" charset="0"/>
              </a:rPr>
              <a:t>) </a:t>
            </a:r>
            <a:r>
              <a:rPr lang="pl-PL" sz="1800" b="1" dirty="0" err="1" smtClean="0">
                <a:latin typeface="Albertus Medium" pitchFamily="34" charset="0"/>
              </a:rPr>
              <a:t>components</a:t>
            </a:r>
            <a:r>
              <a:rPr lang="pl-PL" sz="1800" b="1" dirty="0" smtClean="0">
                <a:latin typeface="Albertus Medium" pitchFamily="34" charset="0"/>
              </a:rPr>
              <a:t> (</a:t>
            </a:r>
            <a:r>
              <a:rPr lang="pl-PL" sz="1800" b="1" dirty="0" err="1" smtClean="0">
                <a:latin typeface="Albertus Medium" pitchFamily="34" charset="0"/>
              </a:rPr>
              <a:t>fluctuations</a:t>
            </a:r>
            <a:r>
              <a:rPr lang="pl-PL" sz="1800" b="1" dirty="0" smtClean="0">
                <a:latin typeface="Albertus Medium" pitchFamily="34" charset="0"/>
              </a:rPr>
              <a:t>).</a:t>
            </a:r>
            <a:endParaRPr lang="pl-PL" sz="1800" b="1" dirty="0">
              <a:latin typeface="Albertus Medium" pitchFamily="34" charset="0"/>
            </a:endParaRP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110" y="3152404"/>
            <a:ext cx="4563290" cy="3727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09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Examples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&amp;</a:t>
            </a:r>
            <a:b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processing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systems</a:t>
            </a:r>
          </a:p>
        </p:txBody>
      </p:sp>
      <p:sp>
        <p:nvSpPr>
          <p:cNvPr id="35843" name="Text Box 29"/>
          <p:cNvSpPr txBox="1">
            <a:spLocks noChangeArrowheads="1"/>
          </p:cNvSpPr>
          <p:nvPr/>
        </p:nvSpPr>
        <p:spPr bwMode="auto">
          <a:xfrm>
            <a:off x="1043608" y="1628800"/>
            <a:ext cx="7620000" cy="2215991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>
              <a:spcBef>
                <a:spcPct val="25000"/>
              </a:spcBef>
            </a:pPr>
            <a:r>
              <a:rPr lang="pl-PL" b="1" u="sng" dirty="0" smtClean="0">
                <a:latin typeface="Albertus Medium" pitchFamily="34" charset="0"/>
              </a:rPr>
              <a:t>TELECOMMUNICATION SYSTEMS:</a:t>
            </a:r>
            <a:br>
              <a:rPr lang="pl-PL" b="1" u="sng" dirty="0" smtClean="0">
                <a:latin typeface="Albertus Medium" pitchFamily="34" charset="0"/>
              </a:rPr>
            </a:b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dirty="0" err="1" smtClean="0">
                <a:latin typeface="Albertus Medium" pitchFamily="34" charset="0"/>
              </a:rPr>
              <a:t>Information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transmission</a:t>
            </a:r>
            <a:r>
              <a:rPr lang="pl-PL" b="1" dirty="0" smtClean="0">
                <a:latin typeface="Albertus Medium" pitchFamily="34" charset="0"/>
              </a:rPr>
              <a:t>)</a:t>
            </a:r>
            <a:endParaRPr lang="pl-PL" b="1" dirty="0">
              <a:latin typeface="Albertus Medium" pitchFamily="34" charset="0"/>
            </a:endParaRPr>
          </a:p>
          <a:p>
            <a:pPr algn="l">
              <a:spcBef>
                <a:spcPct val="25000"/>
              </a:spcBef>
              <a:buFontTx/>
              <a:buChar char="•"/>
            </a:pPr>
            <a:r>
              <a:rPr lang="pl-PL" b="1" dirty="0">
                <a:latin typeface="Albertus Medium" pitchFamily="34" charset="0"/>
              </a:rPr>
              <a:t> radio and </a:t>
            </a:r>
            <a:r>
              <a:rPr lang="pl-PL" b="1" dirty="0" err="1">
                <a:latin typeface="Albertus Medium" pitchFamily="34" charset="0"/>
              </a:rPr>
              <a:t>television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signals</a:t>
            </a:r>
            <a:r>
              <a:rPr lang="pl-PL" b="1" dirty="0">
                <a:latin typeface="Albertus Medium" pitchFamily="34" charset="0"/>
              </a:rPr>
              <a:t>,</a:t>
            </a:r>
          </a:p>
          <a:p>
            <a:pPr algn="l">
              <a:spcBef>
                <a:spcPct val="25000"/>
              </a:spcBef>
              <a:buFontTx/>
              <a:buChar char="•"/>
            </a:pPr>
            <a:r>
              <a:rPr lang="pl-PL" b="1" dirty="0">
                <a:latin typeface="Albertus Medium" pitchFamily="34" charset="0"/>
              </a:rPr>
              <a:t> mobile and </a:t>
            </a:r>
            <a:r>
              <a:rPr lang="pl-PL" b="1" dirty="0" err="1">
                <a:latin typeface="Albertus Medium" pitchFamily="34" charset="0"/>
              </a:rPr>
              <a:t>fixed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telephony</a:t>
            </a:r>
            <a:endParaRPr lang="pl-PL" b="1" dirty="0">
              <a:latin typeface="Albertus Medium" pitchFamily="34" charset="0"/>
            </a:endParaRPr>
          </a:p>
          <a:p>
            <a:pPr algn="l">
              <a:spcBef>
                <a:spcPct val="25000"/>
              </a:spcBef>
              <a:buFontTx/>
              <a:buChar char="•"/>
            </a:pPr>
            <a:r>
              <a:rPr lang="pl-PL" b="1" dirty="0">
                <a:latin typeface="Albertus Medium" pitchFamily="34" charset="0"/>
              </a:rPr>
              <a:t> data </a:t>
            </a:r>
            <a:r>
              <a:rPr lang="pl-PL" b="1" dirty="0" err="1">
                <a:latin typeface="Albertus Medium" pitchFamily="34" charset="0"/>
              </a:rPr>
              <a:t>transmission</a:t>
            </a:r>
            <a:r>
              <a:rPr lang="pl-PL" b="1" dirty="0">
                <a:latin typeface="Albertus Medium" pitchFamily="34" charset="0"/>
              </a:rPr>
              <a:t> (data networks)</a:t>
            </a:r>
          </a:p>
        </p:txBody>
      </p:sp>
      <p:sp>
        <p:nvSpPr>
          <p:cNvPr id="35844" name="Text Box 31"/>
          <p:cNvSpPr txBox="1">
            <a:spLocks noChangeArrowheads="1"/>
          </p:cNvSpPr>
          <p:nvPr/>
        </p:nvSpPr>
        <p:spPr bwMode="auto">
          <a:xfrm>
            <a:off x="1043608" y="4021033"/>
            <a:ext cx="7620000" cy="230832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>
              <a:spcBef>
                <a:spcPct val="25000"/>
              </a:spcBef>
            </a:pPr>
            <a:r>
              <a:rPr lang="pl-PL" b="1" u="sng" dirty="0" smtClean="0">
                <a:latin typeface="Albertus Medium" pitchFamily="34" charset="0"/>
              </a:rPr>
              <a:t>SIGNAL ACQUISTION (</a:t>
            </a:r>
            <a:r>
              <a:rPr lang="pl-PL" b="1" u="sng" dirty="0" err="1" smtClean="0">
                <a:latin typeface="Albertus Medium" pitchFamily="34" charset="0"/>
              </a:rPr>
              <a:t>transducers</a:t>
            </a:r>
            <a:r>
              <a:rPr lang="pl-PL" b="1" u="sng" dirty="0" smtClean="0">
                <a:latin typeface="Albertus Medium" pitchFamily="34" charset="0"/>
              </a:rPr>
              <a:t>):</a:t>
            </a:r>
            <a:endParaRPr lang="pl-PL" b="1" u="sng" dirty="0">
              <a:latin typeface="Albertus Medium" pitchFamily="34" charset="0"/>
            </a:endParaRPr>
          </a:p>
          <a:p>
            <a:pPr algn="l">
              <a:spcBef>
                <a:spcPct val="25000"/>
              </a:spcBef>
              <a:buFontTx/>
              <a:buChar char="•"/>
            </a:pP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digital</a:t>
            </a:r>
            <a:r>
              <a:rPr lang="pl-PL" b="1" dirty="0" smtClean="0">
                <a:latin typeface="Albertus Medium" pitchFamily="34" charset="0"/>
              </a:rPr>
              <a:t> image </a:t>
            </a:r>
            <a:r>
              <a:rPr lang="pl-PL" b="1" dirty="0" err="1" smtClean="0">
                <a:latin typeface="Albertus Medium" pitchFamily="34" charset="0"/>
              </a:rPr>
              <a:t>sensors</a:t>
            </a:r>
            <a:r>
              <a:rPr lang="pl-PL" b="1" dirty="0" smtClean="0">
                <a:latin typeface="Albertus Medium" pitchFamily="34" charset="0"/>
              </a:rPr>
              <a:t>,</a:t>
            </a:r>
            <a:endParaRPr lang="pl-PL" b="1" dirty="0">
              <a:latin typeface="Albertus Medium" pitchFamily="34" charset="0"/>
            </a:endParaRPr>
          </a:p>
          <a:p>
            <a:pPr algn="l">
              <a:spcBef>
                <a:spcPct val="25000"/>
              </a:spcBef>
              <a:buFontTx/>
              <a:buChar char="•"/>
            </a:pP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stereo </a:t>
            </a:r>
            <a:r>
              <a:rPr lang="pl-PL" b="1" dirty="0" err="1" smtClean="0">
                <a:latin typeface="Albertus Medium" pitchFamily="34" charset="0"/>
              </a:rPr>
              <a:t>microphones</a:t>
            </a:r>
            <a:r>
              <a:rPr lang="pl-PL" b="1" dirty="0" smtClean="0">
                <a:latin typeface="Albertus Medium" pitchFamily="34" charset="0"/>
              </a:rPr>
              <a:t>,</a:t>
            </a:r>
            <a:endParaRPr lang="pl-PL" b="1" dirty="0">
              <a:latin typeface="Albertus Medium" pitchFamily="34" charset="0"/>
            </a:endParaRPr>
          </a:p>
          <a:p>
            <a:pPr algn="l">
              <a:spcBef>
                <a:spcPct val="25000"/>
              </a:spcBef>
              <a:buFontTx/>
              <a:buChar char="•"/>
            </a:pPr>
            <a:r>
              <a:rPr lang="pl-PL" b="1" dirty="0">
                <a:latin typeface="Albertus Medium" pitchFamily="34" charset="0"/>
              </a:rPr>
              <a:t> radar </a:t>
            </a:r>
            <a:r>
              <a:rPr lang="pl-PL" b="1" dirty="0" err="1" smtClean="0">
                <a:latin typeface="Albertus Medium" pitchFamily="34" charset="0"/>
              </a:rPr>
              <a:t>detection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techniques</a:t>
            </a:r>
            <a:r>
              <a:rPr lang="pl-PL" b="1" dirty="0">
                <a:latin typeface="Albertus Medium" pitchFamily="34" charset="0"/>
              </a:rPr>
              <a:t>,</a:t>
            </a:r>
          </a:p>
          <a:p>
            <a:pPr algn="l">
              <a:spcBef>
                <a:spcPct val="25000"/>
              </a:spcBef>
              <a:buFontTx/>
              <a:buChar char="•"/>
            </a:pP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medical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imaging</a:t>
            </a:r>
            <a:r>
              <a:rPr lang="pl-PL" b="1" dirty="0" smtClean="0">
                <a:latin typeface="Albertus Medium" pitchFamily="34" charset="0"/>
              </a:rPr>
              <a:t> (USG, CT, MR),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35845" name="Text Box 32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430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1" kern="0" dirty="0" err="1" smtClean="0">
                <a:solidFill>
                  <a:schemeClr val="bg2"/>
                </a:solidFill>
                <a:latin typeface="Comic Sans MS" pitchFamily="66" charset="0"/>
                <a:ea typeface="+mj-ea"/>
                <a:cs typeface="+mj-cs"/>
              </a:rPr>
              <a:t>Telecommunication</a:t>
            </a:r>
            <a:r>
              <a:rPr kumimoji="1" lang="pl-PL" sz="4400" b="1" kern="0" dirty="0" smtClean="0">
                <a:solidFill>
                  <a:schemeClr val="bg2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1" lang="pl-PL" sz="4400" b="1" kern="0" dirty="0" err="1" smtClean="0">
                <a:solidFill>
                  <a:schemeClr val="bg2"/>
                </a:solidFill>
                <a:latin typeface="Comic Sans MS" pitchFamily="66" charset="0"/>
                <a:ea typeface="+mj-ea"/>
                <a:cs typeface="+mj-cs"/>
              </a:rPr>
              <a:t>system</a:t>
            </a:r>
            <a:endParaRPr kumimoji="1" lang="pl-PL" sz="4400" b="1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4" name="Text Box 73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74" name="Grupa 73"/>
          <p:cNvGrpSpPr/>
          <p:nvPr/>
        </p:nvGrpSpPr>
        <p:grpSpPr>
          <a:xfrm>
            <a:off x="827584" y="2132856"/>
            <a:ext cx="8064896" cy="3384376"/>
            <a:chOff x="840226" y="1124744"/>
            <a:chExt cx="8064896" cy="3384376"/>
          </a:xfrm>
        </p:grpSpPr>
        <p:sp>
          <p:nvSpPr>
            <p:cNvPr id="16" name="pole tekstowe 15"/>
            <p:cNvSpPr txBox="1"/>
            <p:nvPr/>
          </p:nvSpPr>
          <p:spPr>
            <a:xfrm>
              <a:off x="1256864" y="1124744"/>
              <a:ext cx="1367682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00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solidFill>
                    <a:srgbClr val="0000FF"/>
                  </a:solidFill>
                  <a:latin typeface="Comic Sans MS" pitchFamily="66" charset="0"/>
                </a:rPr>
                <a:t>Input</a:t>
              </a:r>
              <a:r>
                <a:rPr lang="pl-PL" sz="1800" dirty="0" smtClean="0">
                  <a:solidFill>
                    <a:srgbClr val="0000FF"/>
                  </a:solidFill>
                  <a:latin typeface="Comic Sans MS" pitchFamily="66" charset="0"/>
                </a:rPr>
                <a:t/>
              </a:r>
              <a:br>
                <a:rPr lang="pl-PL" sz="1800" dirty="0" smtClean="0">
                  <a:solidFill>
                    <a:srgbClr val="0000FF"/>
                  </a:solidFill>
                  <a:latin typeface="Comic Sans MS" pitchFamily="66" charset="0"/>
                </a:rPr>
              </a:br>
              <a:r>
                <a:rPr lang="pl-PL" sz="1800" dirty="0" err="1" smtClean="0">
                  <a:solidFill>
                    <a:srgbClr val="0000FF"/>
                  </a:solidFill>
                  <a:latin typeface="Comic Sans MS" pitchFamily="66" charset="0"/>
                </a:rPr>
                <a:t>transducer</a:t>
              </a:r>
              <a:endParaRPr lang="pl-PL" sz="1800" dirty="0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  <p:sp>
          <p:nvSpPr>
            <p:cNvPr id="17" name="pole tekstowe 16"/>
            <p:cNvSpPr txBox="1"/>
            <p:nvPr/>
          </p:nvSpPr>
          <p:spPr>
            <a:xfrm>
              <a:off x="2932447" y="1124744"/>
              <a:ext cx="899605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800" dirty="0" smtClean="0">
                  <a:latin typeface="Comic Sans MS" pitchFamily="66" charset="0"/>
                </a:rPr>
                <a:t>Trans-</a:t>
              </a:r>
              <a:br>
                <a:rPr lang="pl-PL" sz="1800" dirty="0" smtClean="0">
                  <a:latin typeface="Comic Sans MS" pitchFamily="66" charset="0"/>
                </a:rPr>
              </a:br>
              <a:r>
                <a:rPr lang="pl-PL" sz="1800" dirty="0" err="1" smtClean="0">
                  <a:latin typeface="Comic Sans MS" pitchFamily="66" charset="0"/>
                </a:rPr>
                <a:t>mitter</a:t>
              </a:r>
              <a:endParaRPr lang="pl-PL" sz="1800" dirty="0">
                <a:latin typeface="Comic Sans MS" pitchFamily="66" charset="0"/>
              </a:endParaRPr>
            </a:p>
          </p:txBody>
        </p:sp>
        <p:sp>
          <p:nvSpPr>
            <p:cNvPr id="18" name="pole tekstowe 17"/>
            <p:cNvSpPr txBox="1"/>
            <p:nvPr/>
          </p:nvSpPr>
          <p:spPr>
            <a:xfrm>
              <a:off x="4139952" y="1124744"/>
              <a:ext cx="1577676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latin typeface="Comic Sans MS" pitchFamily="66" charset="0"/>
                </a:rPr>
                <a:t>Transmission</a:t>
              </a:r>
              <a:r>
                <a:rPr lang="pl-PL" sz="1800" dirty="0" smtClean="0">
                  <a:latin typeface="Comic Sans MS" pitchFamily="66" charset="0"/>
                </a:rPr>
                <a:t/>
              </a:r>
              <a:br>
                <a:rPr lang="pl-PL" sz="1800" dirty="0" smtClean="0">
                  <a:latin typeface="Comic Sans MS" pitchFamily="66" charset="0"/>
                </a:rPr>
              </a:br>
              <a:r>
                <a:rPr lang="pl-PL" sz="1800" dirty="0" smtClean="0">
                  <a:latin typeface="Comic Sans MS" pitchFamily="66" charset="0"/>
                </a:rPr>
                <a:t>channel</a:t>
              </a:r>
              <a:endParaRPr lang="pl-PL" sz="1800" dirty="0">
                <a:latin typeface="Comic Sans MS" pitchFamily="66" charset="0"/>
              </a:endParaRPr>
            </a:p>
          </p:txBody>
        </p:sp>
        <p:sp>
          <p:nvSpPr>
            <p:cNvPr id="19" name="pole tekstowe 18"/>
            <p:cNvSpPr txBox="1"/>
            <p:nvPr/>
          </p:nvSpPr>
          <p:spPr>
            <a:xfrm>
              <a:off x="6025529" y="1124744"/>
              <a:ext cx="843501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800" dirty="0" smtClean="0">
                  <a:latin typeface="Comic Sans MS" pitchFamily="66" charset="0"/>
                </a:rPr>
                <a:t>Re-</a:t>
              </a:r>
              <a:br>
                <a:rPr lang="pl-PL" sz="1800" dirty="0" smtClean="0">
                  <a:latin typeface="Comic Sans MS" pitchFamily="66" charset="0"/>
                </a:rPr>
              </a:br>
              <a:r>
                <a:rPr lang="pl-PL" sz="1800" dirty="0" err="1" smtClean="0">
                  <a:latin typeface="Comic Sans MS" pitchFamily="66" charset="0"/>
                </a:rPr>
                <a:t>ceiver</a:t>
              </a:r>
              <a:endParaRPr lang="pl-PL" sz="1800" dirty="0" smtClean="0">
                <a:latin typeface="Comic Sans MS" pitchFamily="66" charset="0"/>
              </a:endParaRPr>
            </a:p>
          </p:txBody>
        </p:sp>
        <p:sp>
          <p:nvSpPr>
            <p:cNvPr id="20" name="pole tekstowe 19"/>
            <p:cNvSpPr txBox="1"/>
            <p:nvPr/>
          </p:nvSpPr>
          <p:spPr>
            <a:xfrm>
              <a:off x="7176930" y="1124744"/>
              <a:ext cx="1367682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00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solidFill>
                    <a:srgbClr val="0000FF"/>
                  </a:solidFill>
                  <a:latin typeface="Comic Sans MS" pitchFamily="66" charset="0"/>
                </a:rPr>
                <a:t>Output</a:t>
              </a:r>
              <a:r>
                <a:rPr lang="pl-PL" sz="1800" dirty="0" smtClean="0">
                  <a:solidFill>
                    <a:srgbClr val="0000FF"/>
                  </a:solidFill>
                  <a:latin typeface="Comic Sans MS" pitchFamily="66" charset="0"/>
                </a:rPr>
                <a:t/>
              </a:r>
              <a:br>
                <a:rPr lang="pl-PL" sz="1800" dirty="0" smtClean="0">
                  <a:solidFill>
                    <a:srgbClr val="0000FF"/>
                  </a:solidFill>
                  <a:latin typeface="Comic Sans MS" pitchFamily="66" charset="0"/>
                </a:rPr>
              </a:br>
              <a:r>
                <a:rPr lang="pl-PL" sz="1800" dirty="0" err="1" smtClean="0">
                  <a:solidFill>
                    <a:srgbClr val="0000FF"/>
                  </a:solidFill>
                  <a:latin typeface="Comic Sans MS" pitchFamily="66" charset="0"/>
                </a:rPr>
                <a:t>transducer</a:t>
              </a:r>
              <a:endParaRPr lang="pl-PL" sz="1800" dirty="0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  <p:sp>
          <p:nvSpPr>
            <p:cNvPr id="25" name="Strzałka w prawo 24"/>
            <p:cNvSpPr/>
            <p:nvPr/>
          </p:nvSpPr>
          <p:spPr bwMode="auto">
            <a:xfrm>
              <a:off x="3796746" y="1340768"/>
              <a:ext cx="432048" cy="216024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Strzałka w prawo 25"/>
            <p:cNvSpPr/>
            <p:nvPr/>
          </p:nvSpPr>
          <p:spPr bwMode="auto">
            <a:xfrm>
              <a:off x="2568418" y="1340768"/>
              <a:ext cx="432048" cy="216024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Strzałka w prawo 26"/>
            <p:cNvSpPr/>
            <p:nvPr/>
          </p:nvSpPr>
          <p:spPr bwMode="auto">
            <a:xfrm>
              <a:off x="840226" y="1340768"/>
              <a:ext cx="432048" cy="216024"/>
            </a:xfrm>
            <a:prstGeom prst="rightArrow">
              <a:avLst/>
            </a:prstGeom>
            <a:solidFill>
              <a:srgbClr val="00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Strzałka w prawo 27"/>
            <p:cNvSpPr/>
            <p:nvPr/>
          </p:nvSpPr>
          <p:spPr bwMode="auto">
            <a:xfrm>
              <a:off x="6816890" y="1340768"/>
              <a:ext cx="432048" cy="216024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Strzałka w prawo 28"/>
            <p:cNvSpPr/>
            <p:nvPr/>
          </p:nvSpPr>
          <p:spPr bwMode="auto">
            <a:xfrm>
              <a:off x="5664762" y="1340768"/>
              <a:ext cx="432048" cy="216024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" name="Strzałka w prawo 29"/>
            <p:cNvSpPr/>
            <p:nvPr/>
          </p:nvSpPr>
          <p:spPr bwMode="auto">
            <a:xfrm>
              <a:off x="8473074" y="1340768"/>
              <a:ext cx="432048" cy="216024"/>
            </a:xfrm>
            <a:prstGeom prst="rightArrow">
              <a:avLst/>
            </a:prstGeom>
            <a:solidFill>
              <a:srgbClr val="00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4" name="Łącznik prosty ze strzałką 33"/>
            <p:cNvCxnSpPr/>
            <p:nvPr/>
          </p:nvCxnSpPr>
          <p:spPr bwMode="auto">
            <a:xfrm>
              <a:off x="983001" y="1453902"/>
              <a:ext cx="1241" cy="82297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ysDash"/>
              <a:round/>
              <a:headEnd type="oval" w="med" len="med"/>
              <a:tailEnd type="triangle"/>
            </a:ln>
            <a:effectLst/>
          </p:spPr>
        </p:cxnSp>
        <p:sp>
          <p:nvSpPr>
            <p:cNvPr id="35" name="pole tekstowe 34"/>
            <p:cNvSpPr txBox="1"/>
            <p:nvPr/>
          </p:nvSpPr>
          <p:spPr>
            <a:xfrm>
              <a:off x="1056250" y="1700808"/>
              <a:ext cx="9669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solidFill>
                    <a:srgbClr val="0000FF"/>
                  </a:solidFill>
                </a:rPr>
                <a:t>Input</a:t>
              </a:r>
              <a:r>
                <a:rPr lang="pl-PL" sz="1800" dirty="0" smtClean="0">
                  <a:solidFill>
                    <a:srgbClr val="0000FF"/>
                  </a:solidFill>
                </a:rPr>
                <a:t/>
              </a:r>
              <a:br>
                <a:rPr lang="pl-PL" sz="1800" dirty="0" smtClean="0">
                  <a:solidFill>
                    <a:srgbClr val="0000FF"/>
                  </a:solidFill>
                </a:rPr>
              </a:br>
              <a:r>
                <a:rPr lang="pl-PL" sz="1800" dirty="0" err="1" smtClean="0">
                  <a:solidFill>
                    <a:srgbClr val="0000FF"/>
                  </a:solidFill>
                </a:rPr>
                <a:t>message</a:t>
              </a:r>
              <a:endParaRPr lang="pl-PL" sz="1800" dirty="0">
                <a:solidFill>
                  <a:srgbClr val="0000FF"/>
                </a:solidFill>
              </a:endParaRPr>
            </a:p>
          </p:txBody>
        </p:sp>
        <p:cxnSp>
          <p:nvCxnSpPr>
            <p:cNvPr id="36" name="Łącznik prosty ze strzałką 35"/>
            <p:cNvCxnSpPr/>
            <p:nvPr/>
          </p:nvCxnSpPr>
          <p:spPr bwMode="auto">
            <a:xfrm>
              <a:off x="2767178" y="1454274"/>
              <a:ext cx="11906" cy="1039763"/>
            </a:xfrm>
            <a:prstGeom prst="straightConnector1">
              <a:avLst/>
            </a:prstGeom>
            <a:noFill/>
            <a:ln w="19050" cap="flat" cmpd="sng" algn="ctr">
              <a:solidFill>
                <a:srgbClr val="006600"/>
              </a:solidFill>
              <a:prstDash val="sysDash"/>
              <a:round/>
              <a:headEnd type="oval" w="med" len="med"/>
              <a:tailEnd type="triangle"/>
            </a:ln>
            <a:effectLst/>
          </p:spPr>
        </p:cxnSp>
        <p:sp>
          <p:nvSpPr>
            <p:cNvPr id="38" name="pole tekstowe 37"/>
            <p:cNvSpPr txBox="1"/>
            <p:nvPr/>
          </p:nvSpPr>
          <p:spPr>
            <a:xfrm>
              <a:off x="2984690" y="1988840"/>
              <a:ext cx="73609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solidFill>
                    <a:srgbClr val="006600"/>
                  </a:solidFill>
                </a:rPr>
                <a:t>Input</a:t>
              </a:r>
              <a:r>
                <a:rPr lang="pl-PL" sz="1800" dirty="0" smtClean="0">
                  <a:solidFill>
                    <a:srgbClr val="006600"/>
                  </a:solidFill>
                </a:rPr>
                <a:t/>
              </a:r>
              <a:br>
                <a:rPr lang="pl-PL" sz="1800" dirty="0" smtClean="0">
                  <a:solidFill>
                    <a:srgbClr val="006600"/>
                  </a:solidFill>
                </a:rPr>
              </a:br>
              <a:r>
                <a:rPr lang="pl-PL" sz="1800" dirty="0" err="1" smtClean="0">
                  <a:solidFill>
                    <a:srgbClr val="006600"/>
                  </a:solidFill>
                </a:rPr>
                <a:t>signal</a:t>
              </a:r>
              <a:endParaRPr lang="pl-PL" sz="1800" dirty="0">
                <a:solidFill>
                  <a:srgbClr val="006600"/>
                </a:solidFill>
              </a:endParaRPr>
            </a:p>
          </p:txBody>
        </p:sp>
        <p:cxnSp>
          <p:nvCxnSpPr>
            <p:cNvPr id="39" name="Łącznik prosty ze strzałką 38"/>
            <p:cNvCxnSpPr/>
            <p:nvPr/>
          </p:nvCxnSpPr>
          <p:spPr bwMode="auto">
            <a:xfrm flipH="1">
              <a:off x="3969709" y="1452364"/>
              <a:ext cx="645" cy="1308373"/>
            </a:xfrm>
            <a:prstGeom prst="straightConnector1">
              <a:avLst/>
            </a:prstGeom>
            <a:noFill/>
            <a:ln w="19050" cap="flat" cmpd="sng" algn="ctr">
              <a:solidFill>
                <a:srgbClr val="006600"/>
              </a:solidFill>
              <a:prstDash val="sysDash"/>
              <a:round/>
              <a:headEnd type="oval" w="med" len="med"/>
              <a:tailEnd type="triangle"/>
            </a:ln>
            <a:effectLst/>
          </p:spPr>
        </p:cxnSp>
        <p:sp>
          <p:nvSpPr>
            <p:cNvPr id="41" name="pole tekstowe 40"/>
            <p:cNvSpPr txBox="1"/>
            <p:nvPr/>
          </p:nvSpPr>
          <p:spPr>
            <a:xfrm>
              <a:off x="4080586" y="2132856"/>
              <a:ext cx="12922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solidFill>
                    <a:srgbClr val="006600"/>
                  </a:solidFill>
                </a:rPr>
                <a:t>Transmitted</a:t>
              </a:r>
              <a:r>
                <a:rPr lang="pl-PL" sz="1800" dirty="0" smtClean="0">
                  <a:solidFill>
                    <a:srgbClr val="006600"/>
                  </a:solidFill>
                </a:rPr>
                <a:t/>
              </a:r>
              <a:br>
                <a:rPr lang="pl-PL" sz="1800" dirty="0" smtClean="0">
                  <a:solidFill>
                    <a:srgbClr val="006600"/>
                  </a:solidFill>
                </a:rPr>
              </a:br>
              <a:r>
                <a:rPr lang="pl-PL" sz="1800" dirty="0" err="1" smtClean="0">
                  <a:solidFill>
                    <a:srgbClr val="006600"/>
                  </a:solidFill>
                </a:rPr>
                <a:t>signal</a:t>
              </a:r>
              <a:endParaRPr lang="pl-PL" sz="1800" dirty="0">
                <a:solidFill>
                  <a:srgbClr val="006600"/>
                </a:solidFill>
              </a:endParaRPr>
            </a:p>
          </p:txBody>
        </p:sp>
        <p:cxnSp>
          <p:nvCxnSpPr>
            <p:cNvPr id="50" name="Łącznik prosty ze strzałką 49"/>
            <p:cNvCxnSpPr/>
            <p:nvPr/>
          </p:nvCxnSpPr>
          <p:spPr bwMode="auto">
            <a:xfrm>
              <a:off x="5873445" y="1447403"/>
              <a:ext cx="7341" cy="1693565"/>
            </a:xfrm>
            <a:prstGeom prst="straightConnector1">
              <a:avLst/>
            </a:prstGeom>
            <a:noFill/>
            <a:ln w="19050" cap="flat" cmpd="sng" algn="ctr">
              <a:solidFill>
                <a:srgbClr val="006600"/>
              </a:solidFill>
              <a:prstDash val="sysDash"/>
              <a:round/>
              <a:headEnd type="oval" w="med" len="med"/>
              <a:tailEnd type="triangle"/>
            </a:ln>
            <a:effectLst/>
          </p:spPr>
        </p:cxnSp>
        <p:sp>
          <p:nvSpPr>
            <p:cNvPr id="52" name="pole tekstowe 51"/>
            <p:cNvSpPr txBox="1"/>
            <p:nvPr/>
          </p:nvSpPr>
          <p:spPr>
            <a:xfrm>
              <a:off x="5952794" y="2492896"/>
              <a:ext cx="10438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solidFill>
                    <a:srgbClr val="006600"/>
                  </a:solidFill>
                </a:rPr>
                <a:t>Received</a:t>
              </a:r>
              <a:r>
                <a:rPr lang="pl-PL" sz="1800" dirty="0" smtClean="0">
                  <a:solidFill>
                    <a:srgbClr val="006600"/>
                  </a:solidFill>
                </a:rPr>
                <a:t/>
              </a:r>
              <a:br>
                <a:rPr lang="pl-PL" sz="1800" dirty="0" smtClean="0">
                  <a:solidFill>
                    <a:srgbClr val="006600"/>
                  </a:solidFill>
                </a:rPr>
              </a:br>
              <a:r>
                <a:rPr lang="pl-PL" sz="1800" dirty="0" err="1" smtClean="0">
                  <a:solidFill>
                    <a:srgbClr val="006600"/>
                  </a:solidFill>
                </a:rPr>
                <a:t>signal</a:t>
              </a:r>
              <a:endParaRPr lang="pl-PL" sz="1800" dirty="0">
                <a:solidFill>
                  <a:srgbClr val="006600"/>
                </a:solidFill>
              </a:endParaRPr>
            </a:p>
          </p:txBody>
        </p:sp>
        <p:cxnSp>
          <p:nvCxnSpPr>
            <p:cNvPr id="53" name="Łącznik prosty ze strzałką 52"/>
            <p:cNvCxnSpPr/>
            <p:nvPr/>
          </p:nvCxnSpPr>
          <p:spPr bwMode="auto">
            <a:xfrm>
              <a:off x="7104477" y="1456159"/>
              <a:ext cx="445" cy="2044849"/>
            </a:xfrm>
            <a:prstGeom prst="straightConnector1">
              <a:avLst/>
            </a:prstGeom>
            <a:noFill/>
            <a:ln w="19050" cap="flat" cmpd="sng" algn="ctr">
              <a:solidFill>
                <a:srgbClr val="006600"/>
              </a:solidFill>
              <a:prstDash val="sysDash"/>
              <a:round/>
              <a:headEnd type="oval" w="med" len="med"/>
              <a:tailEnd type="triangle"/>
            </a:ln>
            <a:effectLst/>
          </p:spPr>
        </p:cxnSp>
        <p:sp>
          <p:nvSpPr>
            <p:cNvPr id="56" name="pole tekstowe 55"/>
            <p:cNvSpPr txBox="1"/>
            <p:nvPr/>
          </p:nvSpPr>
          <p:spPr>
            <a:xfrm>
              <a:off x="7092098" y="2924944"/>
              <a:ext cx="8515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solidFill>
                    <a:srgbClr val="006600"/>
                  </a:solidFill>
                </a:rPr>
                <a:t>Output</a:t>
              </a:r>
              <a:r>
                <a:rPr lang="pl-PL" sz="1800" dirty="0" smtClean="0">
                  <a:solidFill>
                    <a:srgbClr val="006600"/>
                  </a:solidFill>
                </a:rPr>
                <a:t/>
              </a:r>
              <a:br>
                <a:rPr lang="pl-PL" sz="1800" dirty="0" smtClean="0">
                  <a:solidFill>
                    <a:srgbClr val="006600"/>
                  </a:solidFill>
                </a:rPr>
              </a:br>
              <a:r>
                <a:rPr lang="pl-PL" sz="1800" dirty="0" err="1" smtClean="0">
                  <a:solidFill>
                    <a:srgbClr val="006600"/>
                  </a:solidFill>
                </a:rPr>
                <a:t>signal</a:t>
              </a:r>
              <a:endParaRPr lang="pl-PL" sz="1800" dirty="0">
                <a:solidFill>
                  <a:srgbClr val="006600"/>
                </a:solidFill>
              </a:endParaRPr>
            </a:p>
          </p:txBody>
        </p:sp>
        <p:cxnSp>
          <p:nvCxnSpPr>
            <p:cNvPr id="57" name="Łącznik prosty ze strzałką 56"/>
            <p:cNvCxnSpPr/>
            <p:nvPr/>
          </p:nvCxnSpPr>
          <p:spPr bwMode="auto">
            <a:xfrm>
              <a:off x="8673473" y="1459582"/>
              <a:ext cx="15625" cy="3049538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ysDash"/>
              <a:round/>
              <a:headEnd type="oval" w="med" len="med"/>
              <a:tailEnd type="triangle"/>
            </a:ln>
            <a:effectLst/>
          </p:spPr>
        </p:cxnSp>
        <p:sp>
          <p:nvSpPr>
            <p:cNvPr id="59" name="pole tekstowe 58"/>
            <p:cNvSpPr txBox="1"/>
            <p:nvPr/>
          </p:nvSpPr>
          <p:spPr>
            <a:xfrm>
              <a:off x="7680986" y="3789040"/>
              <a:ext cx="96693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solidFill>
                    <a:srgbClr val="0000FF"/>
                  </a:solidFill>
                </a:rPr>
                <a:t>Output</a:t>
              </a:r>
              <a:r>
                <a:rPr lang="pl-PL" sz="1800" dirty="0" smtClean="0">
                  <a:solidFill>
                    <a:srgbClr val="0000FF"/>
                  </a:solidFill>
                </a:rPr>
                <a:t/>
              </a:r>
              <a:br>
                <a:rPr lang="pl-PL" sz="1800" dirty="0" smtClean="0">
                  <a:solidFill>
                    <a:srgbClr val="0000FF"/>
                  </a:solidFill>
                </a:rPr>
              </a:br>
              <a:r>
                <a:rPr lang="pl-PL" sz="1800" dirty="0" err="1" smtClean="0">
                  <a:solidFill>
                    <a:srgbClr val="0000FF"/>
                  </a:solidFill>
                </a:rPr>
                <a:t>message</a:t>
              </a:r>
              <a:endParaRPr lang="pl-PL" sz="1800" dirty="0">
                <a:solidFill>
                  <a:srgbClr val="0000FF"/>
                </a:solidFill>
              </a:endParaRPr>
            </a:p>
          </p:txBody>
        </p:sp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430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1" kern="0" dirty="0" err="1" smtClean="0">
                <a:solidFill>
                  <a:schemeClr val="bg2"/>
                </a:solidFill>
                <a:latin typeface="Comic Sans MS" pitchFamily="66" charset="0"/>
                <a:ea typeface="+mj-ea"/>
                <a:cs typeface="+mj-cs"/>
              </a:rPr>
              <a:t>Telecommunication</a:t>
            </a:r>
            <a:r>
              <a:rPr kumimoji="1" lang="pl-PL" sz="4400" b="1" kern="0" dirty="0" smtClean="0">
                <a:solidFill>
                  <a:schemeClr val="bg2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1" lang="pl-PL" sz="4400" b="1" kern="0" dirty="0" err="1" smtClean="0">
                <a:solidFill>
                  <a:schemeClr val="bg2"/>
                </a:solidFill>
                <a:latin typeface="Comic Sans MS" pitchFamily="66" charset="0"/>
                <a:ea typeface="+mj-ea"/>
                <a:cs typeface="+mj-cs"/>
              </a:rPr>
              <a:t>system</a:t>
            </a:r>
            <a:endParaRPr kumimoji="1" lang="pl-PL" sz="4400" b="1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4" name="Text Box 73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4" name="Grupa 76"/>
          <p:cNvGrpSpPr/>
          <p:nvPr/>
        </p:nvGrpSpPr>
        <p:grpSpPr>
          <a:xfrm>
            <a:off x="2195736" y="2204864"/>
            <a:ext cx="5375378" cy="2376264"/>
            <a:chOff x="1704322" y="3933056"/>
            <a:chExt cx="5375378" cy="2376264"/>
          </a:xfrm>
        </p:grpSpPr>
        <p:sp>
          <p:nvSpPr>
            <p:cNvPr id="60" name="pole tekstowe 59"/>
            <p:cNvSpPr txBox="1"/>
            <p:nvPr/>
          </p:nvSpPr>
          <p:spPr>
            <a:xfrm>
              <a:off x="2068351" y="3933056"/>
              <a:ext cx="899605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800" dirty="0" smtClean="0">
                  <a:latin typeface="Comic Sans MS" pitchFamily="66" charset="0"/>
                </a:rPr>
                <a:t>Trans-</a:t>
              </a:r>
              <a:br>
                <a:rPr lang="pl-PL" sz="1800" dirty="0" smtClean="0">
                  <a:latin typeface="Comic Sans MS" pitchFamily="66" charset="0"/>
                </a:rPr>
              </a:br>
              <a:r>
                <a:rPr lang="pl-PL" sz="1800" dirty="0" err="1" smtClean="0">
                  <a:latin typeface="Comic Sans MS" pitchFamily="66" charset="0"/>
                </a:rPr>
                <a:t>mitter</a:t>
              </a:r>
              <a:endParaRPr lang="pl-PL" sz="1800" dirty="0">
                <a:latin typeface="Comic Sans MS" pitchFamily="66" charset="0"/>
              </a:endParaRPr>
            </a:p>
          </p:txBody>
        </p:sp>
        <p:sp>
          <p:nvSpPr>
            <p:cNvPr id="61" name="pole tekstowe 60"/>
            <p:cNvSpPr txBox="1"/>
            <p:nvPr/>
          </p:nvSpPr>
          <p:spPr>
            <a:xfrm>
              <a:off x="3275856" y="3933056"/>
              <a:ext cx="1577676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latin typeface="Comic Sans MS" pitchFamily="66" charset="0"/>
                </a:rPr>
                <a:t>Transmission</a:t>
              </a:r>
              <a:r>
                <a:rPr lang="pl-PL" sz="1800" dirty="0" smtClean="0">
                  <a:latin typeface="Comic Sans MS" pitchFamily="66" charset="0"/>
                </a:rPr>
                <a:t/>
              </a:r>
              <a:br>
                <a:rPr lang="pl-PL" sz="1800" dirty="0" smtClean="0">
                  <a:latin typeface="Comic Sans MS" pitchFamily="66" charset="0"/>
                </a:rPr>
              </a:br>
              <a:r>
                <a:rPr lang="pl-PL" sz="1800" dirty="0" smtClean="0">
                  <a:latin typeface="Comic Sans MS" pitchFamily="66" charset="0"/>
                </a:rPr>
                <a:t>channel</a:t>
              </a:r>
              <a:endParaRPr lang="pl-PL" sz="1800" dirty="0">
                <a:latin typeface="Comic Sans MS" pitchFamily="66" charset="0"/>
              </a:endParaRPr>
            </a:p>
          </p:txBody>
        </p:sp>
        <p:sp>
          <p:nvSpPr>
            <p:cNvPr id="62" name="pole tekstowe 61"/>
            <p:cNvSpPr txBox="1"/>
            <p:nvPr/>
          </p:nvSpPr>
          <p:spPr>
            <a:xfrm>
              <a:off x="5161433" y="3933056"/>
              <a:ext cx="843501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800" dirty="0" smtClean="0">
                  <a:latin typeface="Comic Sans MS" pitchFamily="66" charset="0"/>
                </a:rPr>
                <a:t>Re-</a:t>
              </a:r>
              <a:br>
                <a:rPr lang="pl-PL" sz="1800" dirty="0" smtClean="0">
                  <a:latin typeface="Comic Sans MS" pitchFamily="66" charset="0"/>
                </a:rPr>
              </a:br>
              <a:r>
                <a:rPr lang="pl-PL" sz="1800" dirty="0" err="1" smtClean="0">
                  <a:latin typeface="Comic Sans MS" pitchFamily="66" charset="0"/>
                </a:rPr>
                <a:t>ceiver</a:t>
              </a:r>
              <a:endParaRPr lang="pl-PL" sz="1800" dirty="0" smtClean="0">
                <a:latin typeface="Comic Sans MS" pitchFamily="66" charset="0"/>
              </a:endParaRPr>
            </a:p>
          </p:txBody>
        </p:sp>
        <p:sp>
          <p:nvSpPr>
            <p:cNvPr id="63" name="Strzałka w prawo 62"/>
            <p:cNvSpPr/>
            <p:nvPr/>
          </p:nvSpPr>
          <p:spPr bwMode="auto">
            <a:xfrm>
              <a:off x="2932650" y="4149080"/>
              <a:ext cx="432048" cy="216024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4" name="Strzałka w prawo 63"/>
            <p:cNvSpPr/>
            <p:nvPr/>
          </p:nvSpPr>
          <p:spPr bwMode="auto">
            <a:xfrm>
              <a:off x="1704322" y="4149080"/>
              <a:ext cx="432048" cy="216024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5" name="Strzałka w prawo 64"/>
            <p:cNvSpPr/>
            <p:nvPr/>
          </p:nvSpPr>
          <p:spPr bwMode="auto">
            <a:xfrm>
              <a:off x="5952794" y="4149080"/>
              <a:ext cx="432048" cy="216024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6" name="Strzałka w prawo 65"/>
            <p:cNvSpPr/>
            <p:nvPr/>
          </p:nvSpPr>
          <p:spPr bwMode="auto">
            <a:xfrm>
              <a:off x="4800666" y="4149080"/>
              <a:ext cx="432048" cy="216024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67" name="Łącznik prosty ze strzałką 66"/>
            <p:cNvCxnSpPr/>
            <p:nvPr/>
          </p:nvCxnSpPr>
          <p:spPr bwMode="auto">
            <a:xfrm>
              <a:off x="1903082" y="4262586"/>
              <a:ext cx="11906" cy="1039763"/>
            </a:xfrm>
            <a:prstGeom prst="straightConnector1">
              <a:avLst/>
            </a:prstGeom>
            <a:noFill/>
            <a:ln w="19050" cap="flat" cmpd="sng" algn="ctr">
              <a:solidFill>
                <a:srgbClr val="006600"/>
              </a:solidFill>
              <a:prstDash val="sysDash"/>
              <a:round/>
              <a:headEnd type="oval" w="med" len="med"/>
              <a:tailEnd type="triangle"/>
            </a:ln>
            <a:effectLst/>
          </p:spPr>
        </p:cxnSp>
        <p:sp>
          <p:nvSpPr>
            <p:cNvPr id="68" name="pole tekstowe 67"/>
            <p:cNvSpPr txBox="1"/>
            <p:nvPr/>
          </p:nvSpPr>
          <p:spPr>
            <a:xfrm>
              <a:off x="2120594" y="4797152"/>
              <a:ext cx="73609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solidFill>
                    <a:srgbClr val="006600"/>
                  </a:solidFill>
                </a:rPr>
                <a:t>Input</a:t>
              </a:r>
              <a:r>
                <a:rPr lang="pl-PL" sz="1800" dirty="0" smtClean="0">
                  <a:solidFill>
                    <a:srgbClr val="006600"/>
                  </a:solidFill>
                </a:rPr>
                <a:t/>
              </a:r>
              <a:br>
                <a:rPr lang="pl-PL" sz="1800" dirty="0" smtClean="0">
                  <a:solidFill>
                    <a:srgbClr val="006600"/>
                  </a:solidFill>
                </a:rPr>
              </a:br>
              <a:r>
                <a:rPr lang="pl-PL" sz="1800" dirty="0" err="1" smtClean="0">
                  <a:solidFill>
                    <a:srgbClr val="006600"/>
                  </a:solidFill>
                </a:rPr>
                <a:t>signal</a:t>
              </a:r>
              <a:endParaRPr lang="pl-PL" sz="1800" dirty="0">
                <a:solidFill>
                  <a:srgbClr val="006600"/>
                </a:solidFill>
              </a:endParaRPr>
            </a:p>
          </p:txBody>
        </p:sp>
        <p:cxnSp>
          <p:nvCxnSpPr>
            <p:cNvPr id="69" name="Łącznik prosty ze strzałką 68"/>
            <p:cNvCxnSpPr/>
            <p:nvPr/>
          </p:nvCxnSpPr>
          <p:spPr bwMode="auto">
            <a:xfrm flipH="1">
              <a:off x="3105613" y="4260676"/>
              <a:ext cx="645" cy="1308373"/>
            </a:xfrm>
            <a:prstGeom prst="straightConnector1">
              <a:avLst/>
            </a:prstGeom>
            <a:noFill/>
            <a:ln w="19050" cap="flat" cmpd="sng" algn="ctr">
              <a:solidFill>
                <a:srgbClr val="006600"/>
              </a:solidFill>
              <a:prstDash val="sysDash"/>
              <a:round/>
              <a:headEnd type="oval" w="med" len="med"/>
              <a:tailEnd type="triangle"/>
            </a:ln>
            <a:effectLst/>
          </p:spPr>
        </p:cxnSp>
        <p:sp>
          <p:nvSpPr>
            <p:cNvPr id="70" name="pole tekstowe 69"/>
            <p:cNvSpPr txBox="1"/>
            <p:nvPr/>
          </p:nvSpPr>
          <p:spPr>
            <a:xfrm>
              <a:off x="3216490" y="4941168"/>
              <a:ext cx="12922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solidFill>
                    <a:srgbClr val="006600"/>
                  </a:solidFill>
                </a:rPr>
                <a:t>Transmitted</a:t>
              </a:r>
              <a:r>
                <a:rPr lang="pl-PL" sz="1800" dirty="0" smtClean="0">
                  <a:solidFill>
                    <a:srgbClr val="006600"/>
                  </a:solidFill>
                </a:rPr>
                <a:t/>
              </a:r>
              <a:br>
                <a:rPr lang="pl-PL" sz="1800" dirty="0" smtClean="0">
                  <a:solidFill>
                    <a:srgbClr val="006600"/>
                  </a:solidFill>
                </a:rPr>
              </a:br>
              <a:r>
                <a:rPr lang="pl-PL" sz="1800" dirty="0" err="1" smtClean="0">
                  <a:solidFill>
                    <a:srgbClr val="006600"/>
                  </a:solidFill>
                </a:rPr>
                <a:t>signal</a:t>
              </a:r>
              <a:endParaRPr lang="pl-PL" sz="1800" dirty="0">
                <a:solidFill>
                  <a:srgbClr val="006600"/>
                </a:solidFill>
              </a:endParaRPr>
            </a:p>
          </p:txBody>
        </p:sp>
        <p:cxnSp>
          <p:nvCxnSpPr>
            <p:cNvPr id="71" name="Łącznik prosty ze strzałką 70"/>
            <p:cNvCxnSpPr/>
            <p:nvPr/>
          </p:nvCxnSpPr>
          <p:spPr bwMode="auto">
            <a:xfrm>
              <a:off x="5009349" y="4255715"/>
              <a:ext cx="7341" cy="1693565"/>
            </a:xfrm>
            <a:prstGeom prst="straightConnector1">
              <a:avLst/>
            </a:prstGeom>
            <a:noFill/>
            <a:ln w="19050" cap="flat" cmpd="sng" algn="ctr">
              <a:solidFill>
                <a:srgbClr val="006600"/>
              </a:solidFill>
              <a:prstDash val="sysDash"/>
              <a:round/>
              <a:headEnd type="oval" w="med" len="med"/>
              <a:tailEnd type="triangle"/>
            </a:ln>
            <a:effectLst/>
          </p:spPr>
        </p:cxnSp>
        <p:sp>
          <p:nvSpPr>
            <p:cNvPr id="72" name="pole tekstowe 71"/>
            <p:cNvSpPr txBox="1"/>
            <p:nvPr/>
          </p:nvSpPr>
          <p:spPr>
            <a:xfrm>
              <a:off x="5088698" y="5301208"/>
              <a:ext cx="10438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solidFill>
                    <a:srgbClr val="006600"/>
                  </a:solidFill>
                </a:rPr>
                <a:t>Received</a:t>
              </a:r>
              <a:r>
                <a:rPr lang="pl-PL" sz="1800" dirty="0" smtClean="0">
                  <a:solidFill>
                    <a:srgbClr val="006600"/>
                  </a:solidFill>
                </a:rPr>
                <a:t/>
              </a:r>
              <a:br>
                <a:rPr lang="pl-PL" sz="1800" dirty="0" smtClean="0">
                  <a:solidFill>
                    <a:srgbClr val="006600"/>
                  </a:solidFill>
                </a:rPr>
              </a:br>
              <a:r>
                <a:rPr lang="pl-PL" sz="1800" dirty="0" err="1" smtClean="0">
                  <a:solidFill>
                    <a:srgbClr val="006600"/>
                  </a:solidFill>
                </a:rPr>
                <a:t>signal</a:t>
              </a:r>
              <a:endParaRPr lang="pl-PL" sz="1800" dirty="0">
                <a:solidFill>
                  <a:srgbClr val="006600"/>
                </a:solidFill>
              </a:endParaRPr>
            </a:p>
          </p:txBody>
        </p:sp>
        <p:cxnSp>
          <p:nvCxnSpPr>
            <p:cNvPr id="73" name="Łącznik prosty ze strzałką 72"/>
            <p:cNvCxnSpPr/>
            <p:nvPr/>
          </p:nvCxnSpPr>
          <p:spPr bwMode="auto">
            <a:xfrm>
              <a:off x="6240381" y="4264471"/>
              <a:ext cx="445" cy="2044849"/>
            </a:xfrm>
            <a:prstGeom prst="straightConnector1">
              <a:avLst/>
            </a:prstGeom>
            <a:noFill/>
            <a:ln w="19050" cap="flat" cmpd="sng" algn="ctr">
              <a:solidFill>
                <a:srgbClr val="006600"/>
              </a:solidFill>
              <a:prstDash val="sysDash"/>
              <a:round/>
              <a:headEnd type="oval" w="med" len="med"/>
              <a:tailEnd type="triangle"/>
            </a:ln>
            <a:effectLst/>
          </p:spPr>
        </p:cxnSp>
        <p:sp>
          <p:nvSpPr>
            <p:cNvPr id="76" name="pole tekstowe 75"/>
            <p:cNvSpPr txBox="1"/>
            <p:nvPr/>
          </p:nvSpPr>
          <p:spPr>
            <a:xfrm>
              <a:off x="6228184" y="5661248"/>
              <a:ext cx="8515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solidFill>
                    <a:srgbClr val="006600"/>
                  </a:solidFill>
                </a:rPr>
                <a:t>Output</a:t>
              </a:r>
              <a:r>
                <a:rPr lang="pl-PL" sz="1800" dirty="0" smtClean="0">
                  <a:solidFill>
                    <a:srgbClr val="006600"/>
                  </a:solidFill>
                </a:rPr>
                <a:t/>
              </a:r>
              <a:br>
                <a:rPr lang="pl-PL" sz="1800" dirty="0" smtClean="0">
                  <a:solidFill>
                    <a:srgbClr val="006600"/>
                  </a:solidFill>
                </a:rPr>
              </a:br>
              <a:r>
                <a:rPr lang="pl-PL" sz="1800" dirty="0" err="1" smtClean="0">
                  <a:solidFill>
                    <a:srgbClr val="006600"/>
                  </a:solidFill>
                </a:rPr>
                <a:t>signal</a:t>
              </a:r>
              <a:endParaRPr lang="pl-PL" sz="1800" dirty="0">
                <a:solidFill>
                  <a:srgbClr val="0066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430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1" kern="0" dirty="0" err="1" smtClean="0">
                <a:solidFill>
                  <a:schemeClr val="bg2"/>
                </a:solidFill>
                <a:latin typeface="Comic Sans MS" pitchFamily="66" charset="0"/>
                <a:ea typeface="+mj-ea"/>
                <a:cs typeface="+mj-cs"/>
              </a:rPr>
              <a:t>Telecommunication</a:t>
            </a:r>
            <a:r>
              <a:rPr kumimoji="1" lang="pl-PL" sz="4400" b="1" kern="0" dirty="0" smtClean="0">
                <a:solidFill>
                  <a:schemeClr val="bg2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1" lang="pl-PL" sz="4400" b="1" kern="0" dirty="0" err="1" smtClean="0">
                <a:solidFill>
                  <a:schemeClr val="bg2"/>
                </a:solidFill>
                <a:latin typeface="Comic Sans MS" pitchFamily="66" charset="0"/>
                <a:ea typeface="+mj-ea"/>
                <a:cs typeface="+mj-cs"/>
              </a:rPr>
              <a:t>system</a:t>
            </a:r>
            <a:endParaRPr kumimoji="1" lang="pl-PL" sz="4400" b="1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4" name="Text Box 73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3" name="Grupa 76"/>
          <p:cNvGrpSpPr/>
          <p:nvPr/>
        </p:nvGrpSpPr>
        <p:grpSpPr>
          <a:xfrm>
            <a:off x="2555776" y="1340768"/>
            <a:ext cx="5375378" cy="1497737"/>
            <a:chOff x="1704322" y="3933056"/>
            <a:chExt cx="5375378" cy="1497737"/>
          </a:xfrm>
        </p:grpSpPr>
        <p:sp>
          <p:nvSpPr>
            <p:cNvPr id="60" name="pole tekstowe 59"/>
            <p:cNvSpPr txBox="1"/>
            <p:nvPr/>
          </p:nvSpPr>
          <p:spPr>
            <a:xfrm>
              <a:off x="2068351" y="3933056"/>
              <a:ext cx="899605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800" dirty="0" smtClean="0">
                  <a:latin typeface="Comic Sans MS" pitchFamily="66" charset="0"/>
                </a:rPr>
                <a:t>Trans-</a:t>
              </a:r>
              <a:br>
                <a:rPr lang="pl-PL" sz="1800" dirty="0" smtClean="0">
                  <a:latin typeface="Comic Sans MS" pitchFamily="66" charset="0"/>
                </a:rPr>
              </a:br>
              <a:r>
                <a:rPr lang="pl-PL" sz="1800" dirty="0" err="1" smtClean="0">
                  <a:latin typeface="Comic Sans MS" pitchFamily="66" charset="0"/>
                </a:rPr>
                <a:t>mitter</a:t>
              </a:r>
              <a:endParaRPr lang="pl-PL" sz="1800" dirty="0">
                <a:latin typeface="Comic Sans MS" pitchFamily="66" charset="0"/>
              </a:endParaRPr>
            </a:p>
          </p:txBody>
        </p:sp>
        <p:sp>
          <p:nvSpPr>
            <p:cNvPr id="61" name="pole tekstowe 60"/>
            <p:cNvSpPr txBox="1"/>
            <p:nvPr/>
          </p:nvSpPr>
          <p:spPr>
            <a:xfrm>
              <a:off x="3275856" y="3933056"/>
              <a:ext cx="1577676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latin typeface="Comic Sans MS" pitchFamily="66" charset="0"/>
                </a:rPr>
                <a:t>Transmission</a:t>
              </a:r>
              <a:r>
                <a:rPr lang="pl-PL" sz="1800" dirty="0" smtClean="0">
                  <a:latin typeface="Comic Sans MS" pitchFamily="66" charset="0"/>
                </a:rPr>
                <a:t/>
              </a:r>
              <a:br>
                <a:rPr lang="pl-PL" sz="1800" dirty="0" smtClean="0">
                  <a:latin typeface="Comic Sans MS" pitchFamily="66" charset="0"/>
                </a:rPr>
              </a:br>
              <a:r>
                <a:rPr lang="pl-PL" sz="1800" dirty="0" smtClean="0">
                  <a:latin typeface="Comic Sans MS" pitchFamily="66" charset="0"/>
                </a:rPr>
                <a:t>channel</a:t>
              </a:r>
              <a:endParaRPr lang="pl-PL" sz="1800" dirty="0">
                <a:latin typeface="Comic Sans MS" pitchFamily="66" charset="0"/>
              </a:endParaRPr>
            </a:p>
          </p:txBody>
        </p:sp>
        <p:sp>
          <p:nvSpPr>
            <p:cNvPr id="62" name="pole tekstowe 61"/>
            <p:cNvSpPr txBox="1"/>
            <p:nvPr/>
          </p:nvSpPr>
          <p:spPr>
            <a:xfrm>
              <a:off x="5161433" y="3933056"/>
              <a:ext cx="843501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800" dirty="0" smtClean="0">
                  <a:latin typeface="Comic Sans MS" pitchFamily="66" charset="0"/>
                </a:rPr>
                <a:t>Re-</a:t>
              </a:r>
              <a:br>
                <a:rPr lang="pl-PL" sz="1800" dirty="0" smtClean="0">
                  <a:latin typeface="Comic Sans MS" pitchFamily="66" charset="0"/>
                </a:rPr>
              </a:br>
              <a:r>
                <a:rPr lang="pl-PL" sz="1800" dirty="0" err="1" smtClean="0">
                  <a:latin typeface="Comic Sans MS" pitchFamily="66" charset="0"/>
                </a:rPr>
                <a:t>ceiver</a:t>
              </a:r>
              <a:endParaRPr lang="pl-PL" sz="1800" dirty="0" smtClean="0">
                <a:latin typeface="Comic Sans MS" pitchFamily="66" charset="0"/>
              </a:endParaRPr>
            </a:p>
          </p:txBody>
        </p:sp>
        <p:sp>
          <p:nvSpPr>
            <p:cNvPr id="63" name="Strzałka w prawo 62"/>
            <p:cNvSpPr/>
            <p:nvPr/>
          </p:nvSpPr>
          <p:spPr bwMode="auto">
            <a:xfrm>
              <a:off x="2932650" y="4149080"/>
              <a:ext cx="432048" cy="216024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4" name="Strzałka w prawo 63"/>
            <p:cNvSpPr/>
            <p:nvPr/>
          </p:nvSpPr>
          <p:spPr bwMode="auto">
            <a:xfrm>
              <a:off x="1704322" y="4149080"/>
              <a:ext cx="432048" cy="216024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5" name="Strzałka w prawo 64"/>
            <p:cNvSpPr/>
            <p:nvPr/>
          </p:nvSpPr>
          <p:spPr bwMode="auto">
            <a:xfrm>
              <a:off x="5952794" y="4149080"/>
              <a:ext cx="432048" cy="216024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6" name="Strzałka w prawo 65"/>
            <p:cNvSpPr/>
            <p:nvPr/>
          </p:nvSpPr>
          <p:spPr bwMode="auto">
            <a:xfrm>
              <a:off x="4800666" y="4149080"/>
              <a:ext cx="432048" cy="216024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67" name="Łącznik prosty ze strzałką 66"/>
            <p:cNvCxnSpPr/>
            <p:nvPr/>
          </p:nvCxnSpPr>
          <p:spPr bwMode="auto">
            <a:xfrm>
              <a:off x="1903082" y="4262586"/>
              <a:ext cx="11906" cy="1039763"/>
            </a:xfrm>
            <a:prstGeom prst="straightConnector1">
              <a:avLst/>
            </a:prstGeom>
            <a:noFill/>
            <a:ln w="19050" cap="flat" cmpd="sng" algn="ctr">
              <a:solidFill>
                <a:srgbClr val="006600"/>
              </a:solidFill>
              <a:prstDash val="sysDash"/>
              <a:round/>
              <a:headEnd type="oval" w="med" len="med"/>
              <a:tailEnd type="triangle"/>
            </a:ln>
            <a:effectLst/>
          </p:spPr>
        </p:cxnSp>
        <p:sp>
          <p:nvSpPr>
            <p:cNvPr id="68" name="pole tekstowe 67"/>
            <p:cNvSpPr txBox="1"/>
            <p:nvPr/>
          </p:nvSpPr>
          <p:spPr>
            <a:xfrm>
              <a:off x="2142539" y="4784462"/>
              <a:ext cx="7617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solidFill>
                    <a:srgbClr val="006600"/>
                  </a:solidFill>
                </a:rPr>
                <a:t>Input</a:t>
              </a:r>
              <a:r>
                <a:rPr lang="pl-PL" sz="1800" dirty="0" smtClean="0">
                  <a:solidFill>
                    <a:srgbClr val="006600"/>
                  </a:solidFill>
                </a:rPr>
                <a:t/>
              </a:r>
              <a:br>
                <a:rPr lang="pl-PL" sz="1800" dirty="0" smtClean="0">
                  <a:solidFill>
                    <a:srgbClr val="006600"/>
                  </a:solidFill>
                </a:rPr>
              </a:br>
              <a:r>
                <a:rPr lang="pl-PL" sz="1800" b="1" dirty="0" err="1" smtClean="0">
                  <a:solidFill>
                    <a:srgbClr val="006600"/>
                  </a:solidFill>
                </a:rPr>
                <a:t>signal</a:t>
              </a:r>
              <a:endParaRPr lang="pl-PL" sz="1800" b="1" dirty="0">
                <a:solidFill>
                  <a:srgbClr val="006600"/>
                </a:solidFill>
              </a:endParaRPr>
            </a:p>
          </p:txBody>
        </p:sp>
        <p:cxnSp>
          <p:nvCxnSpPr>
            <p:cNvPr id="69" name="Łącznik prosty ze strzałką 68"/>
            <p:cNvCxnSpPr/>
            <p:nvPr/>
          </p:nvCxnSpPr>
          <p:spPr bwMode="auto">
            <a:xfrm flipH="1">
              <a:off x="3092140" y="4260676"/>
              <a:ext cx="14119" cy="1041673"/>
            </a:xfrm>
            <a:prstGeom prst="straightConnector1">
              <a:avLst/>
            </a:prstGeom>
            <a:noFill/>
            <a:ln w="19050" cap="flat" cmpd="sng" algn="ctr">
              <a:solidFill>
                <a:srgbClr val="006600"/>
              </a:solidFill>
              <a:prstDash val="sysDash"/>
              <a:round/>
              <a:headEnd type="oval" w="med" len="med"/>
              <a:tailEnd type="triangle"/>
            </a:ln>
            <a:effectLst/>
          </p:spPr>
        </p:cxnSp>
        <p:sp>
          <p:nvSpPr>
            <p:cNvPr id="70" name="pole tekstowe 69"/>
            <p:cNvSpPr txBox="1"/>
            <p:nvPr/>
          </p:nvSpPr>
          <p:spPr>
            <a:xfrm>
              <a:off x="3216490" y="4784462"/>
              <a:ext cx="12922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solidFill>
                    <a:srgbClr val="006600"/>
                  </a:solidFill>
                </a:rPr>
                <a:t>Transmitted</a:t>
              </a:r>
              <a:r>
                <a:rPr lang="pl-PL" sz="1800" dirty="0" smtClean="0">
                  <a:solidFill>
                    <a:srgbClr val="006600"/>
                  </a:solidFill>
                </a:rPr>
                <a:t/>
              </a:r>
              <a:br>
                <a:rPr lang="pl-PL" sz="1800" dirty="0" smtClean="0">
                  <a:solidFill>
                    <a:srgbClr val="006600"/>
                  </a:solidFill>
                </a:rPr>
              </a:br>
              <a:r>
                <a:rPr lang="pl-PL" sz="1800" b="1" dirty="0" err="1" smtClean="0">
                  <a:solidFill>
                    <a:srgbClr val="006600"/>
                  </a:solidFill>
                </a:rPr>
                <a:t>signal</a:t>
              </a:r>
              <a:endParaRPr lang="pl-PL" sz="1800" b="1" dirty="0">
                <a:solidFill>
                  <a:srgbClr val="006600"/>
                </a:solidFill>
              </a:endParaRPr>
            </a:p>
          </p:txBody>
        </p:sp>
        <p:cxnSp>
          <p:nvCxnSpPr>
            <p:cNvPr id="71" name="Łącznik prosty ze strzałką 70"/>
            <p:cNvCxnSpPr/>
            <p:nvPr/>
          </p:nvCxnSpPr>
          <p:spPr bwMode="auto">
            <a:xfrm flipH="1">
              <a:off x="5003812" y="4255715"/>
              <a:ext cx="5537" cy="1031180"/>
            </a:xfrm>
            <a:prstGeom prst="straightConnector1">
              <a:avLst/>
            </a:prstGeom>
            <a:noFill/>
            <a:ln w="19050" cap="flat" cmpd="sng" algn="ctr">
              <a:solidFill>
                <a:srgbClr val="006600"/>
              </a:solidFill>
              <a:prstDash val="sysDash"/>
              <a:round/>
              <a:headEnd type="oval" w="med" len="med"/>
              <a:tailEnd type="triangle"/>
            </a:ln>
            <a:effectLst/>
          </p:spPr>
        </p:cxnSp>
        <p:sp>
          <p:nvSpPr>
            <p:cNvPr id="72" name="pole tekstowe 71"/>
            <p:cNvSpPr txBox="1"/>
            <p:nvPr/>
          </p:nvSpPr>
          <p:spPr>
            <a:xfrm>
              <a:off x="5088698" y="4784462"/>
              <a:ext cx="10438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solidFill>
                    <a:srgbClr val="006600"/>
                  </a:solidFill>
                </a:rPr>
                <a:t>Received</a:t>
              </a:r>
              <a:r>
                <a:rPr lang="pl-PL" sz="1800" dirty="0" smtClean="0">
                  <a:solidFill>
                    <a:srgbClr val="006600"/>
                  </a:solidFill>
                </a:rPr>
                <a:t/>
              </a:r>
              <a:br>
                <a:rPr lang="pl-PL" sz="1800" dirty="0" smtClean="0">
                  <a:solidFill>
                    <a:srgbClr val="006600"/>
                  </a:solidFill>
                </a:rPr>
              </a:br>
              <a:r>
                <a:rPr lang="pl-PL" sz="1800" b="1" dirty="0" err="1" smtClean="0">
                  <a:solidFill>
                    <a:srgbClr val="006600"/>
                  </a:solidFill>
                </a:rPr>
                <a:t>signal</a:t>
              </a:r>
              <a:endParaRPr lang="pl-PL" sz="1800" b="1" dirty="0">
                <a:solidFill>
                  <a:srgbClr val="006600"/>
                </a:solidFill>
              </a:endParaRPr>
            </a:p>
          </p:txBody>
        </p:sp>
        <p:cxnSp>
          <p:nvCxnSpPr>
            <p:cNvPr id="73" name="Łącznik prosty ze strzałką 72"/>
            <p:cNvCxnSpPr/>
            <p:nvPr/>
          </p:nvCxnSpPr>
          <p:spPr bwMode="auto">
            <a:xfrm flipH="1">
              <a:off x="6228184" y="4264471"/>
              <a:ext cx="12197" cy="1087276"/>
            </a:xfrm>
            <a:prstGeom prst="straightConnector1">
              <a:avLst/>
            </a:prstGeom>
            <a:noFill/>
            <a:ln w="19050" cap="flat" cmpd="sng" algn="ctr">
              <a:solidFill>
                <a:srgbClr val="006600"/>
              </a:solidFill>
              <a:prstDash val="sysDash"/>
              <a:round/>
              <a:headEnd type="oval" w="med" len="med"/>
              <a:tailEnd type="triangle"/>
            </a:ln>
            <a:effectLst/>
          </p:spPr>
        </p:cxnSp>
        <p:sp>
          <p:nvSpPr>
            <p:cNvPr id="76" name="pole tekstowe 75"/>
            <p:cNvSpPr txBox="1"/>
            <p:nvPr/>
          </p:nvSpPr>
          <p:spPr>
            <a:xfrm>
              <a:off x="6228184" y="4784462"/>
              <a:ext cx="8515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solidFill>
                    <a:srgbClr val="006600"/>
                  </a:solidFill>
                </a:rPr>
                <a:t>Output</a:t>
              </a:r>
              <a:r>
                <a:rPr lang="pl-PL" sz="1800" dirty="0" smtClean="0">
                  <a:solidFill>
                    <a:srgbClr val="006600"/>
                  </a:solidFill>
                </a:rPr>
                <a:t/>
              </a:r>
              <a:br>
                <a:rPr lang="pl-PL" sz="1800" dirty="0" smtClean="0">
                  <a:solidFill>
                    <a:srgbClr val="006600"/>
                  </a:solidFill>
                </a:rPr>
              </a:br>
              <a:r>
                <a:rPr lang="pl-PL" sz="1800" b="1" dirty="0" err="1" smtClean="0">
                  <a:solidFill>
                    <a:srgbClr val="006600"/>
                  </a:solidFill>
                </a:rPr>
                <a:t>signal</a:t>
              </a:r>
              <a:endParaRPr lang="pl-PL" sz="1800" b="1" dirty="0">
                <a:solidFill>
                  <a:srgbClr val="006600"/>
                </a:solidFill>
              </a:endParaRPr>
            </a:p>
          </p:txBody>
        </p:sp>
      </p:grpSp>
      <p:grpSp>
        <p:nvGrpSpPr>
          <p:cNvPr id="8" name="Grupa 7"/>
          <p:cNvGrpSpPr/>
          <p:nvPr/>
        </p:nvGrpSpPr>
        <p:grpSpPr>
          <a:xfrm>
            <a:off x="1389983" y="3207304"/>
            <a:ext cx="3195682" cy="1737484"/>
            <a:chOff x="1475656" y="4005064"/>
            <a:chExt cx="3195682" cy="1737484"/>
          </a:xfrm>
        </p:grpSpPr>
        <p:grpSp>
          <p:nvGrpSpPr>
            <p:cNvPr id="24" name="Grupa 23"/>
            <p:cNvGrpSpPr/>
            <p:nvPr/>
          </p:nvGrpSpPr>
          <p:grpSpPr>
            <a:xfrm>
              <a:off x="1475656" y="4005064"/>
              <a:ext cx="3195682" cy="652247"/>
              <a:chOff x="2476427" y="3789040"/>
              <a:chExt cx="3195682" cy="652247"/>
            </a:xfrm>
          </p:grpSpPr>
          <p:sp>
            <p:nvSpPr>
              <p:cNvPr id="20" name="pole tekstowe 19"/>
              <p:cNvSpPr txBox="1"/>
              <p:nvPr/>
            </p:nvSpPr>
            <p:spPr>
              <a:xfrm>
                <a:off x="2476427" y="3794956"/>
                <a:ext cx="1058303" cy="64633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pl-PL" sz="1800" dirty="0" err="1" smtClean="0">
                    <a:latin typeface="Comic Sans MS" pitchFamily="66" charset="0"/>
                  </a:rPr>
                  <a:t>Lowpass</a:t>
                </a:r>
                <a:r>
                  <a:rPr lang="pl-PL" sz="1800" dirty="0" smtClean="0">
                    <a:latin typeface="Comic Sans MS" pitchFamily="66" charset="0"/>
                  </a:rPr>
                  <a:t/>
                </a:r>
                <a:br>
                  <a:rPr lang="pl-PL" sz="1800" dirty="0" smtClean="0">
                    <a:latin typeface="Comic Sans MS" pitchFamily="66" charset="0"/>
                  </a:rPr>
                </a:br>
                <a:r>
                  <a:rPr lang="pl-PL" sz="1800" dirty="0" err="1" smtClean="0">
                    <a:solidFill>
                      <a:srgbClr val="0000FF"/>
                    </a:solidFill>
                    <a:latin typeface="Comic Sans MS" pitchFamily="66" charset="0"/>
                  </a:rPr>
                  <a:t>filter</a:t>
                </a:r>
                <a:endParaRPr lang="pl-PL" sz="1800" dirty="0">
                  <a:solidFill>
                    <a:srgbClr val="0000FF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1" name="pole tekstowe 20"/>
              <p:cNvSpPr txBox="1"/>
              <p:nvPr/>
            </p:nvSpPr>
            <p:spPr>
              <a:xfrm>
                <a:off x="3525726" y="3794956"/>
                <a:ext cx="963725" cy="64633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pl-PL" sz="1800" dirty="0" smtClean="0">
                    <a:solidFill>
                      <a:srgbClr val="FF0000"/>
                    </a:solidFill>
                    <a:latin typeface="Comic Sans MS" pitchFamily="66" charset="0"/>
                  </a:rPr>
                  <a:t>Mo-</a:t>
                </a:r>
                <a:br>
                  <a:rPr lang="pl-PL" sz="1800" dirty="0" smtClean="0">
                    <a:solidFill>
                      <a:srgbClr val="FF0000"/>
                    </a:solidFill>
                    <a:latin typeface="Comic Sans MS" pitchFamily="66" charset="0"/>
                  </a:rPr>
                </a:br>
                <a:r>
                  <a:rPr lang="pl-PL" sz="1800" dirty="0" err="1" smtClean="0">
                    <a:solidFill>
                      <a:srgbClr val="FF0000"/>
                    </a:solidFill>
                    <a:latin typeface="Comic Sans MS" pitchFamily="66" charset="0"/>
                  </a:rPr>
                  <a:t>dulator</a:t>
                </a:r>
                <a:endParaRPr lang="pl-PL" sz="1800" dirty="0">
                  <a:solidFill>
                    <a:srgbClr val="FF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2" name="pole tekstowe 21"/>
              <p:cNvSpPr txBox="1"/>
              <p:nvPr/>
            </p:nvSpPr>
            <p:spPr>
              <a:xfrm>
                <a:off x="4499992" y="3789040"/>
                <a:ext cx="1172117" cy="64633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pl-PL" sz="1800" dirty="0" err="1" smtClean="0">
                    <a:latin typeface="Comic Sans MS" pitchFamily="66" charset="0"/>
                  </a:rPr>
                  <a:t>Bandpass</a:t>
                </a:r>
                <a:r>
                  <a:rPr lang="pl-PL" sz="1800" dirty="0" smtClean="0">
                    <a:latin typeface="Comic Sans MS" pitchFamily="66" charset="0"/>
                  </a:rPr>
                  <a:t/>
                </a:r>
                <a:br>
                  <a:rPr lang="pl-PL" sz="1800" dirty="0" smtClean="0">
                    <a:latin typeface="Comic Sans MS" pitchFamily="66" charset="0"/>
                  </a:rPr>
                </a:br>
                <a:r>
                  <a:rPr lang="pl-PL" sz="1800" dirty="0" err="1" smtClean="0">
                    <a:solidFill>
                      <a:srgbClr val="0000FF"/>
                    </a:solidFill>
                    <a:latin typeface="Comic Sans MS" pitchFamily="66" charset="0"/>
                  </a:rPr>
                  <a:t>filter</a:t>
                </a:r>
                <a:endParaRPr lang="pl-PL" sz="1800" dirty="0">
                  <a:solidFill>
                    <a:srgbClr val="0000FF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3" name="Prostokąt 22"/>
              <p:cNvSpPr/>
              <p:nvPr/>
            </p:nvSpPr>
            <p:spPr bwMode="auto">
              <a:xfrm>
                <a:off x="2483768" y="3789040"/>
                <a:ext cx="3168352" cy="648072"/>
              </a:xfrm>
              <a:prstGeom prst="rect">
                <a:avLst/>
              </a:prstGeom>
              <a:noFill/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31" name="Nawias klamrowy zamykający 30"/>
            <p:cNvSpPr/>
            <p:nvPr/>
          </p:nvSpPr>
          <p:spPr bwMode="auto">
            <a:xfrm rot="5400000">
              <a:off x="2879812" y="3537012"/>
              <a:ext cx="432048" cy="3096344"/>
            </a:xfrm>
            <a:prstGeom prst="rightBrac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4" name="pole tekstowe 33"/>
            <p:cNvSpPr txBox="1"/>
            <p:nvPr/>
          </p:nvSpPr>
          <p:spPr>
            <a:xfrm>
              <a:off x="2339752" y="5373216"/>
              <a:ext cx="1502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latin typeface="Comic Sans MS" pitchFamily="66" charset="0"/>
                </a:rPr>
                <a:t>Transmitter</a:t>
              </a:r>
              <a:endParaRPr lang="pl-PL" sz="1800" dirty="0" smtClean="0">
                <a:latin typeface="Comic Sans MS" pitchFamily="66" charset="0"/>
              </a:endParaRPr>
            </a:p>
          </p:txBody>
        </p:sp>
      </p:grpSp>
      <p:grpSp>
        <p:nvGrpSpPr>
          <p:cNvPr id="9" name="Grupa 8"/>
          <p:cNvGrpSpPr/>
          <p:nvPr/>
        </p:nvGrpSpPr>
        <p:grpSpPr>
          <a:xfrm>
            <a:off x="5494439" y="3207304"/>
            <a:ext cx="3168352" cy="1665476"/>
            <a:chOff x="5580112" y="4869160"/>
            <a:chExt cx="3168352" cy="1665476"/>
          </a:xfrm>
        </p:grpSpPr>
        <p:grpSp>
          <p:nvGrpSpPr>
            <p:cNvPr id="30" name="Grupa 29"/>
            <p:cNvGrpSpPr/>
            <p:nvPr/>
          </p:nvGrpSpPr>
          <p:grpSpPr>
            <a:xfrm>
              <a:off x="5580112" y="4869160"/>
              <a:ext cx="3168352" cy="652247"/>
              <a:chOff x="2555776" y="4797152"/>
              <a:chExt cx="3168352" cy="652247"/>
            </a:xfrm>
          </p:grpSpPr>
          <p:sp>
            <p:nvSpPr>
              <p:cNvPr id="26" name="pole tekstowe 25"/>
              <p:cNvSpPr txBox="1"/>
              <p:nvPr/>
            </p:nvSpPr>
            <p:spPr>
              <a:xfrm>
                <a:off x="2570878" y="4800110"/>
                <a:ext cx="1172117" cy="64633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pl-PL" sz="1800" dirty="0" err="1" smtClean="0">
                    <a:latin typeface="Comic Sans MS" pitchFamily="66" charset="0"/>
                  </a:rPr>
                  <a:t>Bandpass</a:t>
                </a:r>
                <a:r>
                  <a:rPr lang="pl-PL" sz="1800" dirty="0" smtClean="0">
                    <a:latin typeface="Comic Sans MS" pitchFamily="66" charset="0"/>
                  </a:rPr>
                  <a:t/>
                </a:r>
                <a:br>
                  <a:rPr lang="pl-PL" sz="1800" dirty="0" smtClean="0">
                    <a:latin typeface="Comic Sans MS" pitchFamily="66" charset="0"/>
                  </a:rPr>
                </a:br>
                <a:r>
                  <a:rPr lang="pl-PL" sz="1800" dirty="0" err="1" smtClean="0">
                    <a:solidFill>
                      <a:srgbClr val="0000FF"/>
                    </a:solidFill>
                    <a:latin typeface="Comic Sans MS" pitchFamily="66" charset="0"/>
                  </a:rPr>
                  <a:t>filter</a:t>
                </a:r>
                <a:endParaRPr lang="pl-PL" sz="1800" dirty="0">
                  <a:solidFill>
                    <a:srgbClr val="0000FF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7" name="pole tekstowe 26"/>
              <p:cNvSpPr txBox="1"/>
              <p:nvPr/>
            </p:nvSpPr>
            <p:spPr>
              <a:xfrm>
                <a:off x="3677083" y="4803068"/>
                <a:ext cx="963725" cy="64633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pl-PL" sz="1800" dirty="0" smtClean="0">
                    <a:solidFill>
                      <a:srgbClr val="FF0000"/>
                    </a:solidFill>
                    <a:latin typeface="Comic Sans MS" pitchFamily="66" charset="0"/>
                  </a:rPr>
                  <a:t>Demo-</a:t>
                </a:r>
                <a:br>
                  <a:rPr lang="pl-PL" sz="1800" dirty="0" smtClean="0">
                    <a:solidFill>
                      <a:srgbClr val="FF0000"/>
                    </a:solidFill>
                    <a:latin typeface="Comic Sans MS" pitchFamily="66" charset="0"/>
                  </a:rPr>
                </a:br>
                <a:r>
                  <a:rPr lang="pl-PL" sz="1800" dirty="0" err="1" smtClean="0">
                    <a:solidFill>
                      <a:srgbClr val="FF0000"/>
                    </a:solidFill>
                    <a:latin typeface="Comic Sans MS" pitchFamily="66" charset="0"/>
                  </a:rPr>
                  <a:t>dulator</a:t>
                </a:r>
                <a:endParaRPr lang="pl-PL" sz="1800" dirty="0">
                  <a:solidFill>
                    <a:srgbClr val="FF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8" name="pole tekstowe 27"/>
              <p:cNvSpPr txBox="1"/>
              <p:nvPr/>
            </p:nvSpPr>
            <p:spPr>
              <a:xfrm>
                <a:off x="4644008" y="4797152"/>
                <a:ext cx="1058303" cy="64633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pl-PL" sz="1800" dirty="0" err="1" smtClean="0">
                    <a:latin typeface="Comic Sans MS" pitchFamily="66" charset="0"/>
                  </a:rPr>
                  <a:t>Lowpass</a:t>
                </a:r>
                <a:r>
                  <a:rPr lang="pl-PL" sz="1800" dirty="0" smtClean="0">
                    <a:latin typeface="Comic Sans MS" pitchFamily="66" charset="0"/>
                  </a:rPr>
                  <a:t/>
                </a:r>
                <a:br>
                  <a:rPr lang="pl-PL" sz="1800" dirty="0" smtClean="0">
                    <a:latin typeface="Comic Sans MS" pitchFamily="66" charset="0"/>
                  </a:rPr>
                </a:br>
                <a:r>
                  <a:rPr lang="pl-PL" sz="1800" dirty="0" err="1" smtClean="0">
                    <a:solidFill>
                      <a:srgbClr val="0000FF"/>
                    </a:solidFill>
                    <a:latin typeface="Comic Sans MS" pitchFamily="66" charset="0"/>
                  </a:rPr>
                  <a:t>filter</a:t>
                </a:r>
                <a:endParaRPr lang="pl-PL" sz="1800" dirty="0">
                  <a:solidFill>
                    <a:srgbClr val="0000FF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9" name="Prostokąt 28"/>
              <p:cNvSpPr/>
              <p:nvPr/>
            </p:nvSpPr>
            <p:spPr bwMode="auto">
              <a:xfrm>
                <a:off x="2555776" y="4797152"/>
                <a:ext cx="3168352" cy="648072"/>
              </a:xfrm>
              <a:prstGeom prst="rect">
                <a:avLst/>
              </a:prstGeom>
              <a:noFill/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33" name="Nawias klamrowy zamykający 32"/>
            <p:cNvSpPr/>
            <p:nvPr/>
          </p:nvSpPr>
          <p:spPr bwMode="auto">
            <a:xfrm rot="5400000">
              <a:off x="6984268" y="4329100"/>
              <a:ext cx="432048" cy="3096344"/>
            </a:xfrm>
            <a:prstGeom prst="rightBrac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pole tekstowe 34"/>
            <p:cNvSpPr txBox="1"/>
            <p:nvPr/>
          </p:nvSpPr>
          <p:spPr>
            <a:xfrm>
              <a:off x="6660232" y="6165304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dirty="0" err="1" smtClean="0">
                  <a:latin typeface="Comic Sans MS" pitchFamily="66" charset="0"/>
                </a:rPr>
                <a:t>Receiver</a:t>
              </a:r>
              <a:endParaRPr lang="pl-PL" sz="1800" dirty="0" smtClean="0">
                <a:latin typeface="Comic Sans MS" pitchFamily="66" charset="0"/>
              </a:endParaRPr>
            </a:p>
          </p:txBody>
        </p:sp>
      </p:grpSp>
      <p:sp>
        <p:nvSpPr>
          <p:cNvPr id="40" name="Text Box 72"/>
          <p:cNvSpPr txBox="1">
            <a:spLocks noChangeArrowheads="1"/>
          </p:cNvSpPr>
          <p:nvPr/>
        </p:nvSpPr>
        <p:spPr bwMode="auto">
          <a:xfrm>
            <a:off x="1251083" y="5111599"/>
            <a:ext cx="539502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pl-PL" sz="1800" b="1" dirty="0" smtClean="0">
                <a:latin typeface="Albertus Medium" pitchFamily="34" charset="0"/>
              </a:rPr>
              <a:t>The </a:t>
            </a:r>
            <a:r>
              <a:rPr lang="pl-PL" sz="1800" b="1" dirty="0" err="1" smtClean="0">
                <a:latin typeface="Albertus Medium" pitchFamily="34" charset="0"/>
              </a:rPr>
              <a:t>lecture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is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aimed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at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u="sng" dirty="0" err="1" smtClean="0">
                <a:latin typeface="Albertus Medium" pitchFamily="34" charset="0"/>
              </a:rPr>
              <a:t>frequency</a:t>
            </a:r>
            <a:r>
              <a:rPr lang="pl-PL" sz="1800" b="1" u="sng" dirty="0" smtClean="0">
                <a:latin typeface="Albertus Medium" pitchFamily="34" charset="0"/>
              </a:rPr>
              <a:t> </a:t>
            </a:r>
            <a:r>
              <a:rPr lang="pl-PL" sz="1800" b="1" u="sng" dirty="0" err="1" smtClean="0">
                <a:latin typeface="Albertus Medium" pitchFamily="34" charset="0"/>
              </a:rPr>
              <a:t>analysis</a:t>
            </a:r>
            <a:r>
              <a:rPr lang="pl-PL" sz="1800" b="1" dirty="0" smtClean="0">
                <a:latin typeface="Albertus Medium" pitchFamily="34" charset="0"/>
              </a:rPr>
              <a:t> of: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1800" b="1" dirty="0" err="1">
                <a:solidFill>
                  <a:srgbClr val="006600"/>
                </a:solidFill>
                <a:latin typeface="Albertus Medium" pitchFamily="34" charset="0"/>
              </a:rPr>
              <a:t>s</a:t>
            </a:r>
            <a:r>
              <a:rPr lang="pl-PL" sz="1800" b="1" dirty="0" err="1" smtClean="0">
                <a:solidFill>
                  <a:srgbClr val="006600"/>
                </a:solidFill>
                <a:latin typeface="Albertus Medium" pitchFamily="34" charset="0"/>
              </a:rPr>
              <a:t>ignals</a:t>
            </a:r>
            <a:r>
              <a:rPr lang="pl-PL" sz="1800" b="1" dirty="0" smtClean="0">
                <a:latin typeface="Albertus Medium" pitchFamily="34" charset="0"/>
              </a:rPr>
              <a:t>,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1800" b="1" dirty="0" err="1">
                <a:solidFill>
                  <a:srgbClr val="0000FF"/>
                </a:solidFill>
                <a:latin typeface="Albertus Medium" pitchFamily="34" charset="0"/>
              </a:rPr>
              <a:t>f</a:t>
            </a:r>
            <a:r>
              <a:rPr lang="pl-PL" sz="1800" b="1" dirty="0" err="1" smtClean="0">
                <a:solidFill>
                  <a:srgbClr val="0000FF"/>
                </a:solidFill>
                <a:latin typeface="Albertus Medium" pitchFamily="34" charset="0"/>
              </a:rPr>
              <a:t>iltration</a:t>
            </a:r>
            <a:r>
              <a:rPr lang="pl-PL" sz="1800" b="1" dirty="0" smtClean="0">
                <a:latin typeface="Albertus Medium" pitchFamily="34" charset="0"/>
              </a:rPr>
              <a:t>,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l-PL" sz="1800" b="1" dirty="0" err="1">
                <a:solidFill>
                  <a:srgbClr val="FF0000"/>
                </a:solidFill>
                <a:latin typeface="Albertus Medium" pitchFamily="34" charset="0"/>
              </a:rPr>
              <a:t>m</a:t>
            </a:r>
            <a:r>
              <a:rPr lang="pl-PL" sz="1800" b="1" dirty="0" err="1" smtClean="0">
                <a:solidFill>
                  <a:srgbClr val="FF0000"/>
                </a:solidFill>
                <a:latin typeface="Albertus Medium" pitchFamily="34" charset="0"/>
              </a:rPr>
              <a:t>odulation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 &amp; </a:t>
            </a:r>
            <a:r>
              <a:rPr lang="pl-PL" sz="1800" b="1" dirty="0" err="1" smtClean="0">
                <a:solidFill>
                  <a:srgbClr val="FF0000"/>
                </a:solidFill>
                <a:latin typeface="Albertus Medium" pitchFamily="34" charset="0"/>
              </a:rPr>
              <a:t>demodulation</a:t>
            </a:r>
            <a:r>
              <a:rPr lang="pl-PL" sz="1800" b="1" dirty="0" smtClean="0">
                <a:latin typeface="Albertus Medium" pitchFamily="34" charset="0"/>
              </a:rPr>
              <a:t>.</a:t>
            </a:r>
            <a:endParaRPr lang="pl-PL" sz="1800" b="1" dirty="0">
              <a:latin typeface="Albertus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11208</TotalTime>
  <Words>287</Words>
  <Application>Microsoft Office PowerPoint</Application>
  <PresentationFormat>Pokaz na ekranie (4:3)</PresentationFormat>
  <Paragraphs>82</Paragraphs>
  <Slides>7</Slides>
  <Notes>3</Notes>
  <HiddenSlides>0</HiddenSlides>
  <MMClips>0</MMClips>
  <ScaleCrop>false</ScaleCrop>
  <HeadingPairs>
    <vt:vector size="8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7</vt:i4>
      </vt:variant>
    </vt:vector>
  </HeadingPairs>
  <TitlesOfParts>
    <vt:vector size="16" baseType="lpstr">
      <vt:lpstr>Albertus Medium</vt:lpstr>
      <vt:lpstr>Arial</vt:lpstr>
      <vt:lpstr>Comic Sans MS</vt:lpstr>
      <vt:lpstr>Monotype Sorts</vt:lpstr>
      <vt:lpstr>Symbol</vt:lpstr>
      <vt:lpstr>Times New Roman</vt:lpstr>
      <vt:lpstr>Teoria sygnałów</vt:lpstr>
      <vt:lpstr>Równanie</vt:lpstr>
      <vt:lpstr>Equation</vt:lpstr>
      <vt:lpstr>Systems &amp; Signals Introduction</vt:lpstr>
      <vt:lpstr>Basic comments</vt:lpstr>
      <vt:lpstr>Prezentacja programu PowerPoint</vt:lpstr>
      <vt:lpstr>Examples of signals &amp; signal processing systems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Przekształcenie Fouriera</dc:title>
  <dc:creator>Zdzislaw Papir</dc:creator>
  <cp:lastModifiedBy>user</cp:lastModifiedBy>
  <cp:revision>1452</cp:revision>
  <dcterms:created xsi:type="dcterms:W3CDTF">2001-11-16T13:59:19Z</dcterms:created>
  <dcterms:modified xsi:type="dcterms:W3CDTF">2023-10-02T07:28:51Z</dcterms:modified>
</cp:coreProperties>
</file>