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297" r:id="rId2"/>
    <p:sldId id="257" r:id="rId3"/>
    <p:sldId id="348" r:id="rId4"/>
    <p:sldId id="258" r:id="rId5"/>
    <p:sldId id="260" r:id="rId6"/>
    <p:sldId id="346" r:id="rId7"/>
    <p:sldId id="345" r:id="rId8"/>
    <p:sldId id="259" r:id="rId9"/>
    <p:sldId id="349" r:id="rId10"/>
    <p:sldId id="353" r:id="rId11"/>
    <p:sldId id="302" r:id="rId12"/>
    <p:sldId id="303" r:id="rId13"/>
    <p:sldId id="347" r:id="rId14"/>
    <p:sldId id="262" r:id="rId15"/>
    <p:sldId id="304" r:id="rId16"/>
    <p:sldId id="305" r:id="rId17"/>
    <p:sldId id="307" r:id="rId18"/>
    <p:sldId id="298" r:id="rId19"/>
    <p:sldId id="318" r:id="rId20"/>
    <p:sldId id="350" r:id="rId21"/>
    <p:sldId id="319" r:id="rId22"/>
    <p:sldId id="320" r:id="rId23"/>
    <p:sldId id="321" r:id="rId24"/>
    <p:sldId id="351" r:id="rId25"/>
    <p:sldId id="352" r:id="rId26"/>
    <p:sldId id="324" r:id="rId27"/>
    <p:sldId id="263" r:id="rId28"/>
    <p:sldId id="311" r:id="rId29"/>
    <p:sldId id="325" r:id="rId30"/>
    <p:sldId id="326" r:id="rId31"/>
    <p:sldId id="327" r:id="rId32"/>
    <p:sldId id="312" r:id="rId33"/>
    <p:sldId id="328" r:id="rId34"/>
  </p:sldIdLst>
  <p:sldSz cx="9144000" cy="6858000" type="screen4x3"/>
  <p:notesSz cx="6858000" cy="9726613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6">
          <p15:clr>
            <a:srgbClr val="A4A3A4"/>
          </p15:clr>
        </p15:guide>
        <p15:guide id="2" orient="horz" pos="3125">
          <p15:clr>
            <a:srgbClr val="A4A3A4"/>
          </p15:clr>
        </p15:guide>
        <p15:guide id="3" orient="horz" pos="1581">
          <p15:clr>
            <a:srgbClr val="A4A3A4"/>
          </p15:clr>
        </p15:guide>
        <p15:guide id="4" orient="horz" pos="2052">
          <p15:clr>
            <a:srgbClr val="A4A3A4"/>
          </p15:clr>
        </p15:guide>
        <p15:guide id="5" orient="horz" pos="1690">
          <p15:clr>
            <a:srgbClr val="A4A3A4"/>
          </p15:clr>
        </p15:guide>
        <p15:guide id="6" orient="horz" pos="1684">
          <p15:clr>
            <a:srgbClr val="A4A3A4"/>
          </p15:clr>
        </p15:guide>
        <p15:guide id="7" orient="horz" pos="2756">
          <p15:clr>
            <a:srgbClr val="A4A3A4"/>
          </p15:clr>
        </p15:guide>
        <p15:guide id="8" orient="horz" pos="1389">
          <p15:clr>
            <a:srgbClr val="A4A3A4"/>
          </p15:clr>
        </p15:guide>
        <p15:guide id="9" pos="3284">
          <p15:clr>
            <a:srgbClr val="A4A3A4"/>
          </p15:clr>
        </p15:guide>
        <p15:guide id="10" pos="1840">
          <p15:clr>
            <a:srgbClr val="A4A3A4"/>
          </p15:clr>
        </p15:guide>
        <p15:guide id="11" pos="2191">
          <p15:clr>
            <a:srgbClr val="A4A3A4"/>
          </p15:clr>
        </p15:guide>
        <p15:guide id="12" pos="2915">
          <p15:clr>
            <a:srgbClr val="A4A3A4"/>
          </p15:clr>
        </p15:guide>
        <p15:guide id="13" pos="4553">
          <p15:clr>
            <a:srgbClr val="A4A3A4"/>
          </p15:clr>
        </p15:guide>
        <p15:guide id="14" pos="2541">
          <p15:clr>
            <a:srgbClr val="A4A3A4"/>
          </p15:clr>
        </p15:guide>
        <p15:guide id="15" pos="3661">
          <p15:clr>
            <a:srgbClr val="A4A3A4"/>
          </p15:clr>
        </p15:guide>
        <p15:guide id="16" pos="47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  <a:srgbClr val="009900"/>
    <a:srgbClr val="FFFFFF"/>
    <a:srgbClr val="00B0F0"/>
    <a:srgbClr val="6666FF"/>
    <a:srgbClr val="E31D35"/>
    <a:srgbClr val="9999FF"/>
    <a:srgbClr val="858585"/>
    <a:srgbClr val="F5AD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8068" autoAdjust="0"/>
    <p:restoredTop sz="93160" autoAdjust="0"/>
  </p:normalViewPr>
  <p:slideViewPr>
    <p:cSldViewPr snapToGrid="0">
      <p:cViewPr varScale="1">
        <p:scale>
          <a:sx n="83" d="100"/>
          <a:sy n="83" d="100"/>
        </p:scale>
        <p:origin x="2054" y="62"/>
      </p:cViewPr>
      <p:guideLst>
        <p:guide orient="horz" pos="2406"/>
        <p:guide orient="horz" pos="3125"/>
        <p:guide orient="horz" pos="1581"/>
        <p:guide orient="horz" pos="2052"/>
        <p:guide orient="horz" pos="1690"/>
        <p:guide orient="horz" pos="1684"/>
        <p:guide orient="horz" pos="2756"/>
        <p:guide orient="horz" pos="1389"/>
        <p:guide pos="3284"/>
        <p:guide pos="1840"/>
        <p:guide pos="2191"/>
        <p:guide pos="2915"/>
        <p:guide pos="4553"/>
        <p:guide pos="2541"/>
        <p:guide pos="3661"/>
        <p:guide pos="4755"/>
      </p:guideLst>
    </p:cSldViewPr>
  </p:slideViewPr>
  <p:outlineViewPr>
    <p:cViewPr>
      <p:scale>
        <a:sx n="33" d="100"/>
        <a:sy n="33" d="100"/>
      </p:scale>
      <p:origin x="0" y="-26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png"/><Relationship Id="rId4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7" Type="http://schemas.openxmlformats.org/officeDocument/2006/relationships/image" Target="../media/image31.wmf"/><Relationship Id="rId2" Type="http://schemas.openxmlformats.org/officeDocument/2006/relationships/image" Target="../media/image23.png"/><Relationship Id="rId1" Type="http://schemas.openxmlformats.org/officeDocument/2006/relationships/image" Target="../media/image27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2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088FD4-D67D-453A-B9FB-9C0ACAC370A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99592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30250"/>
            <a:ext cx="4862512" cy="3646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19625"/>
            <a:ext cx="5029200" cy="437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A4D8D3-5B53-45D0-885E-B1999C96255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83892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4D8D3-5B53-45D0-885E-B1999C96255B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3062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1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4119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31BDEFD-F36B-4F9A-8661-D6EB79BB2605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84354-5522-48C8-BBFE-407EF75B3DB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74CE8-0BD8-4A34-B28F-BA707A9B9FA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451E1-F9F0-4F04-87E6-0CCFA1B4276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17089-F7A4-4EBE-A086-07EC29B7E1E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35214-BB92-4600-A7F1-B45D38FD811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6FFB5-FF2A-4DA7-87F4-AB2CC47B3C8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83925-B7F6-4A5F-9AB6-B20208268016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E8FEB-9733-4F00-83D8-76F90BC4B2B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24091-8C67-493C-9AF4-F058FF9AD803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C6559-76E3-4A4A-B8C2-2438BA23C80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fld id="{99E9BC18-67F7-47D8-B405-7C29211D32ED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Arkusz_programu_Microsoft_Excel_97_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Arkusz_programu_Microsoft_Excel_97_2003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6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2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6.wmf"/><Relationship Id="rId4" Type="http://schemas.openxmlformats.org/officeDocument/2006/relationships/image" Target="../media/image23.png"/><Relationship Id="rId9" Type="http://schemas.openxmlformats.org/officeDocument/2006/relationships/oleObject" Target="../embeddings/oleObject26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1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3.png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3.bin"/><Relationship Id="rId10" Type="http://schemas.openxmlformats.org/officeDocument/2006/relationships/image" Target="../media/image26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0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27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27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oleObject" Target="../embeddings/oleObject40.bin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35.emf"/><Relationship Id="rId4" Type="http://schemas.openxmlformats.org/officeDocument/2006/relationships/oleObject" Target="../embeddings/Arkusz_programu_Microsoft_Excel_97_20033.xls"/><Relationship Id="rId9" Type="http://schemas.openxmlformats.org/officeDocument/2006/relationships/image" Target="../media/image37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38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Arkusz_programu_Microsoft_Excel_97_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7.bin"/><Relationship Id="rId5" Type="http://schemas.openxmlformats.org/officeDocument/2006/relationships/image" Target="../media/image41.emf"/><Relationship Id="rId4" Type="http://schemas.openxmlformats.org/officeDocument/2006/relationships/oleObject" Target="../embeddings/Arkusz_programu_Microsoft_Excel_97_20034.xls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4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45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53.bin"/><Relationship Id="rId4" Type="http://schemas.openxmlformats.org/officeDocument/2006/relationships/image" Target="../media/image47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2187575"/>
            <a:ext cx="7956550" cy="2057400"/>
          </a:xfrm>
        </p:spPr>
        <p:txBody>
          <a:bodyPr/>
          <a:lstStyle/>
          <a:p>
            <a:pPr algn="ctr"/>
            <a:r>
              <a:rPr kumimoji="0" lang="pl-PL" sz="3200" b="1" dirty="0" smtClean="0"/>
              <a:t>PULSE </a:t>
            </a:r>
            <a:r>
              <a:rPr kumimoji="0" lang="pl-PL" sz="3200" b="1" dirty="0"/>
              <a:t>CODE MODULATION (PCM)</a:t>
            </a:r>
            <a:br>
              <a:rPr kumimoji="0" lang="pl-PL" sz="3200" b="1" dirty="0"/>
            </a:br>
            <a:r>
              <a:rPr kumimoji="0" lang="pl-PL" sz="3200" b="1" dirty="0"/>
              <a:t>(A/D </a:t>
            </a:r>
            <a:r>
              <a:rPr kumimoji="0" lang="pl-PL" sz="3200" b="1" dirty="0" err="1" smtClean="0"/>
              <a:t>conversion</a:t>
            </a:r>
            <a:r>
              <a:rPr kumimoji="0" lang="pl-PL" sz="3200" b="1" dirty="0" smtClean="0"/>
              <a:t>)</a:t>
            </a:r>
            <a:endParaRPr kumimoji="0" lang="pl-PL" sz="3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Quantizer</a:t>
            </a:r>
            <a:r>
              <a:rPr lang="pl-PL" sz="3600" b="1" dirty="0" smtClean="0"/>
              <a:t> (</a:t>
            </a:r>
            <a:r>
              <a:rPr lang="pl-PL" sz="3600" b="1" dirty="0" err="1" smtClean="0"/>
              <a:t>characteristic</a:t>
            </a:r>
            <a:r>
              <a:rPr lang="pl-PL" sz="3600" b="1" dirty="0" smtClean="0"/>
              <a:t>)</a:t>
            </a:r>
            <a:endParaRPr lang="pl-PL" sz="3600" b="1" dirty="0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2766277" y="1584458"/>
            <a:ext cx="4761544" cy="3665132"/>
            <a:chOff x="2766277" y="1584458"/>
            <a:chExt cx="4761544" cy="3665132"/>
          </a:xfrm>
        </p:grpSpPr>
        <p:sp>
          <p:nvSpPr>
            <p:cNvPr id="10259" name="Text Box 19"/>
            <p:cNvSpPr txBox="1">
              <a:spLocks noChangeArrowheads="1"/>
            </p:cNvSpPr>
            <p:nvPr/>
          </p:nvSpPr>
          <p:spPr bwMode="auto">
            <a:xfrm>
              <a:off x="4613111" y="3973722"/>
              <a:ext cx="1282700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pl-PL" sz="1200"/>
            </a:p>
            <a:p>
              <a:pPr algn="ctr">
                <a:spcBef>
                  <a:spcPct val="50000"/>
                </a:spcBef>
              </a:pPr>
              <a:endParaRPr lang="pl-PL" sz="1200"/>
            </a:p>
          </p:txBody>
        </p:sp>
        <p:sp>
          <p:nvSpPr>
            <p:cNvPr id="10297" name="Text Box 57"/>
            <p:cNvSpPr txBox="1">
              <a:spLocks noChangeArrowheads="1"/>
            </p:cNvSpPr>
            <p:nvPr/>
          </p:nvSpPr>
          <p:spPr bwMode="auto">
            <a:xfrm>
              <a:off x="2766277" y="4541704"/>
              <a:ext cx="3878931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l-GR" sz="2000" i="1" dirty="0"/>
                <a:t>δ</a:t>
              </a:r>
              <a:r>
                <a:rPr lang="pl-PL" sz="2000" i="1" baseline="-25000" dirty="0"/>
                <a:t>k</a:t>
              </a:r>
              <a:r>
                <a:rPr lang="pl-PL" sz="2000" dirty="0"/>
                <a:t> = </a:t>
              </a:r>
              <a:r>
                <a:rPr lang="pl-PL" sz="2000" i="1" dirty="0"/>
                <a:t>x</a:t>
              </a:r>
              <a:r>
                <a:rPr lang="pl-PL" sz="2000" i="1" baseline="-25000" dirty="0"/>
                <a:t>k</a:t>
              </a:r>
              <a:r>
                <a:rPr lang="pl-PL" sz="2000" baseline="-25000" dirty="0"/>
                <a:t>+1</a:t>
              </a:r>
              <a:r>
                <a:rPr lang="pl-PL" sz="2000" dirty="0"/>
                <a:t> – </a:t>
              </a:r>
              <a:r>
                <a:rPr lang="pl-PL" sz="2000" i="1" dirty="0" err="1" smtClean="0"/>
                <a:t>x</a:t>
              </a:r>
              <a:r>
                <a:rPr lang="pl-PL" sz="2000" i="1" baseline="-25000" dirty="0" err="1" smtClean="0"/>
                <a:t>k</a:t>
              </a:r>
              <a:r>
                <a:rPr lang="pl-PL" sz="2000" dirty="0"/>
                <a:t/>
              </a:r>
              <a:br>
                <a:rPr lang="pl-PL" sz="2000" dirty="0"/>
              </a:br>
              <a:r>
                <a:rPr lang="pl-PL" sz="2000" dirty="0" err="1" smtClean="0"/>
                <a:t>length</a:t>
              </a:r>
              <a:r>
                <a:rPr lang="pl-PL" sz="2000" dirty="0" smtClean="0"/>
                <a:t> of a </a:t>
              </a:r>
              <a:r>
                <a:rPr lang="pl-PL" sz="2000" dirty="0" err="1" smtClean="0"/>
                <a:t>quantization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level</a:t>
              </a:r>
              <a:endParaRPr lang="pl-PL" sz="2000" dirty="0" smtClean="0"/>
            </a:p>
          </p:txBody>
        </p:sp>
        <p:cxnSp>
          <p:nvCxnSpPr>
            <p:cNvPr id="16" name="Łącznik prosty ze strzałką 15"/>
            <p:cNvCxnSpPr/>
            <p:nvPr/>
          </p:nvCxnSpPr>
          <p:spPr bwMode="auto">
            <a:xfrm>
              <a:off x="4082989" y="4429478"/>
              <a:ext cx="1212082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20" name="Łącznik prosty 19"/>
            <p:cNvCxnSpPr/>
            <p:nvPr/>
          </p:nvCxnSpPr>
          <p:spPr bwMode="auto">
            <a:xfrm rot="16200000" flipH="1">
              <a:off x="4675581" y="2272146"/>
              <a:ext cx="17417" cy="2956832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Prostokąt 20"/>
            <p:cNvSpPr/>
            <p:nvPr/>
          </p:nvSpPr>
          <p:spPr>
            <a:xfrm rot="16200000">
              <a:off x="3579698" y="3703804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22" name="Prostokąt 21"/>
            <p:cNvSpPr/>
            <p:nvPr/>
          </p:nvSpPr>
          <p:spPr>
            <a:xfrm rot="16200000">
              <a:off x="5947489" y="3703804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23" name="Prostokąt 22"/>
            <p:cNvSpPr/>
            <p:nvPr/>
          </p:nvSpPr>
          <p:spPr>
            <a:xfrm rot="16200000">
              <a:off x="4082989" y="3703804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24" name="Prostokąt 23"/>
            <p:cNvSpPr/>
            <p:nvPr/>
          </p:nvSpPr>
          <p:spPr>
            <a:xfrm rot="16200000">
              <a:off x="5201553" y="3703804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25" name="pole tekstowe 24"/>
            <p:cNvSpPr txBox="1"/>
            <p:nvPr/>
          </p:nvSpPr>
          <p:spPr>
            <a:xfrm>
              <a:off x="4965524" y="3755014"/>
              <a:ext cx="6607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solidFill>
                    <a:srgbClr val="000099"/>
                  </a:solidFill>
                </a:rPr>
                <a:t>x</a:t>
              </a:r>
              <a:r>
                <a:rPr lang="pl-PL" i="1" baseline="-25000" dirty="0" smtClean="0">
                  <a:solidFill>
                    <a:srgbClr val="000099"/>
                  </a:solidFill>
                </a:rPr>
                <a:t>k</a:t>
              </a:r>
              <a:r>
                <a:rPr lang="pl-PL" baseline="-25000" dirty="0" smtClean="0">
                  <a:solidFill>
                    <a:srgbClr val="000099"/>
                  </a:solidFill>
                </a:rPr>
                <a:t>+1</a:t>
              </a:r>
              <a:endParaRPr lang="pl-PL" baseline="-25000" dirty="0">
                <a:solidFill>
                  <a:srgbClr val="000099"/>
                </a:solidFill>
              </a:endParaRPr>
            </a:p>
          </p:txBody>
        </p:sp>
        <p:sp>
          <p:nvSpPr>
            <p:cNvPr id="26" name="pole tekstowe 25"/>
            <p:cNvSpPr txBox="1"/>
            <p:nvPr/>
          </p:nvSpPr>
          <p:spPr>
            <a:xfrm>
              <a:off x="3870173" y="3773526"/>
              <a:ext cx="4411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err="1" smtClean="0">
                  <a:solidFill>
                    <a:srgbClr val="000099"/>
                  </a:solidFill>
                </a:rPr>
                <a:t>x</a:t>
              </a:r>
              <a:r>
                <a:rPr lang="pl-PL" i="1" baseline="-25000" dirty="0" err="1" smtClean="0">
                  <a:solidFill>
                    <a:srgbClr val="000099"/>
                  </a:solidFill>
                </a:rPr>
                <a:t>k</a:t>
              </a:r>
              <a:endParaRPr lang="pl-PL" baseline="-25000" dirty="0">
                <a:solidFill>
                  <a:srgbClr val="000099"/>
                </a:solidFill>
              </a:endParaRPr>
            </a:p>
          </p:txBody>
        </p:sp>
        <p:sp>
          <p:nvSpPr>
            <p:cNvPr id="28" name="Dowolny kształt 27"/>
            <p:cNvSpPr/>
            <p:nvPr/>
          </p:nvSpPr>
          <p:spPr bwMode="auto">
            <a:xfrm>
              <a:off x="3614057" y="2090058"/>
              <a:ext cx="2403566" cy="1654628"/>
            </a:xfrm>
            <a:custGeom>
              <a:avLst/>
              <a:gdLst>
                <a:gd name="connsiteX0" fmla="*/ 0 w 2403566"/>
                <a:gd name="connsiteY0" fmla="*/ 1654628 h 1654628"/>
                <a:gd name="connsiteX1" fmla="*/ 8709 w 2403566"/>
                <a:gd name="connsiteY1" fmla="*/ 1210491 h 1654628"/>
                <a:gd name="connsiteX2" fmla="*/ 531223 w 2403566"/>
                <a:gd name="connsiteY2" fmla="*/ 1219200 h 1654628"/>
                <a:gd name="connsiteX3" fmla="*/ 539931 w 2403566"/>
                <a:gd name="connsiteY3" fmla="*/ 487680 h 1654628"/>
                <a:gd name="connsiteX4" fmla="*/ 1637211 w 2403566"/>
                <a:gd name="connsiteY4" fmla="*/ 496388 h 1654628"/>
                <a:gd name="connsiteX5" fmla="*/ 1645920 w 2403566"/>
                <a:gd name="connsiteY5" fmla="*/ 0 h 1654628"/>
                <a:gd name="connsiteX6" fmla="*/ 2403566 w 2403566"/>
                <a:gd name="connsiteY6" fmla="*/ 0 h 1654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3566" h="1654628">
                  <a:moveTo>
                    <a:pt x="0" y="1654628"/>
                  </a:moveTo>
                  <a:lnTo>
                    <a:pt x="8709" y="1210491"/>
                  </a:lnTo>
                  <a:lnTo>
                    <a:pt x="531223" y="1219200"/>
                  </a:lnTo>
                  <a:lnTo>
                    <a:pt x="539931" y="487680"/>
                  </a:lnTo>
                  <a:lnTo>
                    <a:pt x="1637211" y="496388"/>
                  </a:lnTo>
                  <a:lnTo>
                    <a:pt x="1645920" y="0"/>
                  </a:lnTo>
                  <a:lnTo>
                    <a:pt x="2403566" y="0"/>
                  </a:lnTo>
                </a:path>
              </a:pathLst>
            </a:cu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Prostokąt 28"/>
            <p:cNvSpPr/>
            <p:nvPr/>
          </p:nvSpPr>
          <p:spPr>
            <a:xfrm>
              <a:off x="4493986" y="2082078"/>
              <a:ext cx="4235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i="1" dirty="0" err="1">
                  <a:solidFill>
                    <a:srgbClr val="006600"/>
                  </a:solidFill>
                </a:rPr>
                <a:t>v</a:t>
              </a:r>
              <a:r>
                <a:rPr lang="pl-PL" i="1" baseline="-25000" dirty="0" err="1">
                  <a:solidFill>
                    <a:srgbClr val="006600"/>
                  </a:solidFill>
                </a:rPr>
                <a:t>k</a:t>
              </a:r>
              <a:endParaRPr lang="pl-PL" dirty="0">
                <a:solidFill>
                  <a:srgbClr val="006600"/>
                </a:solidFill>
              </a:endParaRPr>
            </a:p>
          </p:txBody>
        </p:sp>
        <p:sp>
          <p:nvSpPr>
            <p:cNvPr id="30" name="Prostokąt 29"/>
            <p:cNvSpPr/>
            <p:nvPr/>
          </p:nvSpPr>
          <p:spPr>
            <a:xfrm>
              <a:off x="5374498" y="1584458"/>
              <a:ext cx="6431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i="1" dirty="0">
                  <a:solidFill>
                    <a:srgbClr val="006600"/>
                  </a:solidFill>
                </a:rPr>
                <a:t>v</a:t>
              </a:r>
              <a:r>
                <a:rPr lang="pl-PL" i="1" baseline="-25000" dirty="0" smtClean="0">
                  <a:solidFill>
                    <a:srgbClr val="006600"/>
                  </a:solidFill>
                </a:rPr>
                <a:t>k</a:t>
              </a:r>
              <a:r>
                <a:rPr lang="pl-PL" baseline="-25000" dirty="0" smtClean="0">
                  <a:solidFill>
                    <a:srgbClr val="006600"/>
                  </a:solidFill>
                </a:rPr>
                <a:t>+1</a:t>
              </a:r>
              <a:endParaRPr lang="pl-PL" dirty="0">
                <a:solidFill>
                  <a:srgbClr val="006600"/>
                </a:solidFill>
              </a:endParaRPr>
            </a:p>
          </p:txBody>
        </p:sp>
        <p:sp>
          <p:nvSpPr>
            <p:cNvPr id="31" name="Prostokąt 30"/>
            <p:cNvSpPr/>
            <p:nvPr/>
          </p:nvSpPr>
          <p:spPr>
            <a:xfrm>
              <a:off x="3579698" y="2817619"/>
              <a:ext cx="5950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i="1" dirty="0">
                  <a:solidFill>
                    <a:srgbClr val="006600"/>
                  </a:solidFill>
                </a:rPr>
                <a:t>v</a:t>
              </a:r>
              <a:r>
                <a:rPr lang="pl-PL" i="1" baseline="-25000" dirty="0" smtClean="0">
                  <a:solidFill>
                    <a:srgbClr val="006600"/>
                  </a:solidFill>
                </a:rPr>
                <a:t>k</a:t>
              </a:r>
              <a:r>
                <a:rPr lang="pl-PL" baseline="-25000" dirty="0" smtClean="0">
                  <a:solidFill>
                    <a:srgbClr val="006600"/>
                  </a:solidFill>
                </a:rPr>
                <a:t>-1</a:t>
              </a:r>
              <a:endParaRPr lang="pl-PL" dirty="0">
                <a:solidFill>
                  <a:srgbClr val="006600"/>
                </a:solidFill>
              </a:endParaRPr>
            </a:p>
          </p:txBody>
        </p:sp>
        <p:sp>
          <p:nvSpPr>
            <p:cNvPr id="32" name="Prostokąt 31"/>
            <p:cNvSpPr/>
            <p:nvPr/>
          </p:nvSpPr>
          <p:spPr>
            <a:xfrm>
              <a:off x="5762594" y="2776429"/>
              <a:ext cx="176522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i="1" dirty="0" smtClean="0">
                  <a:solidFill>
                    <a:srgbClr val="006600"/>
                  </a:solidFill>
                </a:rPr>
                <a:t>x</a:t>
              </a:r>
              <a:r>
                <a:rPr lang="pl-PL" i="1" baseline="-25000" dirty="0" smtClean="0">
                  <a:solidFill>
                    <a:srgbClr val="006600"/>
                  </a:solidFill>
                </a:rPr>
                <a:t>k</a:t>
              </a:r>
              <a:r>
                <a:rPr lang="pl-PL" baseline="-25000" dirty="0" smtClean="0">
                  <a:solidFill>
                    <a:srgbClr val="006600"/>
                  </a:solidFill>
                </a:rPr>
                <a:t>-1</a:t>
              </a:r>
              <a:r>
                <a:rPr lang="pl-PL" i="1" dirty="0" smtClean="0">
                  <a:solidFill>
                    <a:srgbClr val="006600"/>
                  </a:solidFill>
                </a:rPr>
                <a:t> &lt; </a:t>
              </a:r>
              <a:r>
                <a:rPr lang="pl-PL" i="1" dirty="0" err="1" smtClean="0">
                  <a:solidFill>
                    <a:srgbClr val="006600"/>
                  </a:solidFill>
                </a:rPr>
                <a:t>v</a:t>
              </a:r>
              <a:r>
                <a:rPr lang="pl-PL" i="1" baseline="-25000" dirty="0" err="1" smtClean="0">
                  <a:solidFill>
                    <a:srgbClr val="006600"/>
                  </a:solidFill>
                </a:rPr>
                <a:t>k</a:t>
              </a:r>
              <a:r>
                <a:rPr lang="pl-PL" i="1" dirty="0" smtClean="0">
                  <a:solidFill>
                    <a:srgbClr val="006600"/>
                  </a:solidFill>
                </a:rPr>
                <a:t> &lt; </a:t>
              </a:r>
              <a:r>
                <a:rPr lang="pl-PL" i="1" dirty="0" err="1" smtClean="0">
                  <a:solidFill>
                    <a:srgbClr val="006600"/>
                  </a:solidFill>
                </a:rPr>
                <a:t>x</a:t>
              </a:r>
              <a:r>
                <a:rPr lang="pl-PL" i="1" baseline="-25000" dirty="0" err="1" smtClean="0">
                  <a:solidFill>
                    <a:srgbClr val="006600"/>
                  </a:solidFill>
                </a:rPr>
                <a:t>k</a:t>
              </a:r>
              <a:endParaRPr lang="pl-PL" baseline="-25000" dirty="0">
                <a:solidFill>
                  <a:srgbClr val="006600"/>
                </a:solidFill>
              </a:endParaRPr>
            </a:p>
          </p:txBody>
        </p:sp>
        <p:sp>
          <p:nvSpPr>
            <p:cNvPr id="33" name="Prostokąt 32"/>
            <p:cNvSpPr/>
            <p:nvPr/>
          </p:nvSpPr>
          <p:spPr>
            <a:xfrm>
              <a:off x="4731243" y="3709038"/>
              <a:ext cx="93518" cy="93518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34" name="Prostokąt 33"/>
            <p:cNvSpPr/>
            <p:nvPr/>
          </p:nvSpPr>
          <p:spPr>
            <a:xfrm>
              <a:off x="4604083" y="3103210"/>
              <a:ext cx="4235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i="1" dirty="0" err="1">
                  <a:solidFill>
                    <a:srgbClr val="006600"/>
                  </a:solidFill>
                </a:rPr>
                <a:t>v</a:t>
              </a:r>
              <a:r>
                <a:rPr lang="pl-PL" i="1" baseline="-25000" dirty="0" err="1">
                  <a:solidFill>
                    <a:srgbClr val="006600"/>
                  </a:solidFill>
                </a:rPr>
                <a:t>k</a:t>
              </a:r>
              <a:endParaRPr lang="pl-PL" dirty="0">
                <a:solidFill>
                  <a:srgbClr val="006600"/>
                </a:solidFill>
              </a:endParaRP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067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6963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Quantization</a:t>
            </a:r>
            <a:r>
              <a:rPr lang="pl-PL" sz="3600" b="1" dirty="0" smtClean="0"/>
              <a:t> </a:t>
            </a:r>
            <a:r>
              <a:rPr lang="pl-PL" sz="3600" b="1" dirty="0" err="1" smtClean="0"/>
              <a:t>noise</a:t>
            </a:r>
            <a:endParaRPr lang="pl-PL" sz="3600" b="1" dirty="0"/>
          </a:p>
        </p:txBody>
      </p:sp>
      <p:graphicFrame>
        <p:nvGraphicFramePr>
          <p:cNvPr id="64516" name="Object 4"/>
          <p:cNvGraphicFramePr>
            <a:graphicFrameLocks noChangeAspect="1"/>
          </p:cNvGraphicFramePr>
          <p:nvPr/>
        </p:nvGraphicFramePr>
        <p:xfrm>
          <a:off x="1600200" y="1514475"/>
          <a:ext cx="6715125" cy="328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84" name="Wykres" r:id="rId4" imgW="9849231" imgH="6124854" progId="Excel.Chart.8">
                  <p:embed/>
                </p:oleObj>
              </mc:Choice>
              <mc:Fallback>
                <p:oleObj name="Wykres" r:id="rId4" imgW="9849231" imgH="6124854" progId="Excel.Chart.8">
                  <p:embed/>
                  <p:pic>
                    <p:nvPicPr>
                      <p:cNvPr id="0" name="Picture 4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514475"/>
                        <a:ext cx="6715125" cy="328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9" name="Object 7"/>
          <p:cNvGraphicFramePr>
            <a:graphicFrameLocks noChangeAspect="1"/>
          </p:cNvGraphicFramePr>
          <p:nvPr/>
        </p:nvGraphicFramePr>
        <p:xfrm>
          <a:off x="1609725" y="4849813"/>
          <a:ext cx="6705600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85" name="Wykres" r:id="rId7" imgW="9849231" imgH="1410208" progId="Excel.Chart.8">
                  <p:embed/>
                </p:oleObj>
              </mc:Choice>
              <mc:Fallback>
                <p:oleObj name="Wykres" r:id="rId7" imgW="9849231" imgH="1410208" progId="Excel.Char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9725" y="4849813"/>
                        <a:ext cx="6705600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1647825" y="5810250"/>
            <a:ext cx="66484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600" dirty="0" smtClean="0"/>
              <a:t>QUANTIZAION NOISE</a:t>
            </a:r>
          </a:p>
          <a:p>
            <a:pPr algn="ctr">
              <a:spcBef>
                <a:spcPct val="50000"/>
              </a:spcBef>
            </a:pPr>
            <a:r>
              <a:rPr lang="pl-PL" sz="1600" dirty="0"/>
              <a:t>a</a:t>
            </a:r>
            <a:r>
              <a:rPr lang="pl-PL" sz="1600" dirty="0" smtClean="0"/>
              <a:t>nalog </a:t>
            </a:r>
            <a:r>
              <a:rPr lang="pl-PL" sz="1600" dirty="0" err="1" smtClean="0"/>
              <a:t>signal</a:t>
            </a:r>
            <a:r>
              <a:rPr lang="pl-PL" sz="1600" dirty="0" smtClean="0"/>
              <a:t> – </a:t>
            </a:r>
            <a:r>
              <a:rPr lang="pl-PL" sz="1600" dirty="0" err="1" smtClean="0"/>
              <a:t>quantized</a:t>
            </a:r>
            <a:r>
              <a:rPr lang="pl-PL" sz="1600" dirty="0" smtClean="0"/>
              <a:t> </a:t>
            </a:r>
            <a:r>
              <a:rPr lang="pl-PL" sz="1600" smtClean="0"/>
              <a:t>signal</a:t>
            </a:r>
            <a:endParaRPr lang="pl-PL" sz="1600" dirty="0"/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5114925" y="2047875"/>
            <a:ext cx="25717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600" dirty="0" smtClean="0">
                <a:solidFill>
                  <a:srgbClr val="000099"/>
                </a:solidFill>
              </a:rPr>
              <a:t>ANALOG</a:t>
            </a:r>
            <a:br>
              <a:rPr lang="pl-PL" sz="1600" dirty="0" smtClean="0">
                <a:solidFill>
                  <a:srgbClr val="000099"/>
                </a:solidFill>
              </a:rPr>
            </a:br>
            <a:r>
              <a:rPr lang="pl-PL" sz="1600" dirty="0" smtClean="0">
                <a:solidFill>
                  <a:srgbClr val="000099"/>
                </a:solidFill>
              </a:rPr>
              <a:t>SIGNAL</a:t>
            </a:r>
            <a:endParaRPr lang="pl-PL" sz="1600" dirty="0">
              <a:solidFill>
                <a:srgbClr val="000099"/>
              </a:solidFill>
            </a:endParaRPr>
          </a:p>
        </p:txBody>
      </p:sp>
      <p:sp>
        <p:nvSpPr>
          <p:cNvPr id="64523" name="Line 11"/>
          <p:cNvSpPr>
            <a:spLocks noChangeShapeType="1"/>
          </p:cNvSpPr>
          <p:nvPr/>
        </p:nvSpPr>
        <p:spPr bwMode="auto">
          <a:xfrm flipH="1" flipV="1">
            <a:off x="4286250" y="2295525"/>
            <a:ext cx="1381125" cy="47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2333625" y="3048000"/>
            <a:ext cx="2000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600" dirty="0" smtClean="0">
                <a:solidFill>
                  <a:srgbClr val="006600"/>
                </a:solidFill>
              </a:rPr>
              <a:t>QUANTIZED</a:t>
            </a:r>
            <a:br>
              <a:rPr lang="pl-PL" sz="1600" dirty="0" smtClean="0">
                <a:solidFill>
                  <a:srgbClr val="006600"/>
                </a:solidFill>
              </a:rPr>
            </a:br>
            <a:r>
              <a:rPr lang="pl-PL" sz="1600" dirty="0" smtClean="0">
                <a:solidFill>
                  <a:srgbClr val="006600"/>
                </a:solidFill>
              </a:rPr>
              <a:t>SIGNAL</a:t>
            </a:r>
            <a:endParaRPr lang="pl-PL" sz="1600" dirty="0">
              <a:solidFill>
                <a:srgbClr val="006600"/>
              </a:solidFill>
            </a:endParaRPr>
          </a:p>
        </p:txBody>
      </p:sp>
      <p:sp>
        <p:nvSpPr>
          <p:cNvPr id="64525" name="Line 13"/>
          <p:cNvSpPr>
            <a:spLocks noChangeShapeType="1"/>
          </p:cNvSpPr>
          <p:nvPr/>
        </p:nvSpPr>
        <p:spPr bwMode="auto">
          <a:xfrm flipH="1" flipV="1">
            <a:off x="2781300" y="2171700"/>
            <a:ext cx="257175" cy="895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6013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Quantization</a:t>
            </a:r>
            <a:r>
              <a:rPr lang="pl-PL" sz="3600" b="1" dirty="0" smtClean="0"/>
              <a:t> error</a:t>
            </a:r>
            <a:endParaRPr lang="pl-PL" sz="3600" b="1" dirty="0"/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1052376" y="1143000"/>
            <a:ext cx="68008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dirty="0" err="1" smtClean="0">
                <a:solidFill>
                  <a:srgbClr val="333333"/>
                </a:solidFill>
              </a:rPr>
              <a:t>Quantization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is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related</a:t>
            </a:r>
            <a:r>
              <a:rPr lang="pl-PL" dirty="0" smtClean="0">
                <a:solidFill>
                  <a:srgbClr val="333333"/>
                </a:solidFill>
              </a:rPr>
              <a:t> with </a:t>
            </a:r>
            <a:r>
              <a:rPr lang="pl-PL" dirty="0" err="1" smtClean="0">
                <a:solidFill>
                  <a:srgbClr val="333333"/>
                </a:solidFill>
              </a:rPr>
              <a:t>an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irretrievable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loss</a:t>
            </a:r>
            <a:r>
              <a:rPr lang="pl-PL" dirty="0" smtClean="0">
                <a:solidFill>
                  <a:srgbClr val="333333"/>
                </a:solidFill>
              </a:rPr>
              <a:t> of </a:t>
            </a:r>
            <a:r>
              <a:rPr lang="pl-PL" dirty="0" err="1" smtClean="0">
                <a:solidFill>
                  <a:srgbClr val="333333"/>
                </a:solidFill>
              </a:rPr>
              <a:t>information</a:t>
            </a:r>
            <a:r>
              <a:rPr lang="pl-PL" dirty="0" smtClean="0">
                <a:solidFill>
                  <a:srgbClr val="333333"/>
                </a:solidFill>
              </a:rPr>
              <a:t> of </a:t>
            </a:r>
            <a:r>
              <a:rPr lang="pl-PL" dirty="0" err="1" smtClean="0">
                <a:solidFill>
                  <a:srgbClr val="333333"/>
                </a:solidFill>
              </a:rPr>
              <a:t>an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exact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value</a:t>
            </a:r>
            <a:r>
              <a:rPr lang="pl-PL" dirty="0" smtClean="0">
                <a:solidFill>
                  <a:srgbClr val="333333"/>
                </a:solidFill>
              </a:rPr>
              <a:t> of a </a:t>
            </a:r>
            <a:r>
              <a:rPr lang="pl-PL" dirty="0" err="1" smtClean="0">
                <a:solidFill>
                  <a:srgbClr val="333333"/>
                </a:solidFill>
              </a:rPr>
              <a:t>signal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sample</a:t>
            </a:r>
            <a:r>
              <a:rPr lang="pl-PL" dirty="0" smtClean="0">
                <a:solidFill>
                  <a:srgbClr val="333333"/>
                </a:solidFill>
              </a:rPr>
              <a:t>. </a:t>
            </a:r>
            <a:r>
              <a:rPr lang="pl-PL" dirty="0" err="1" smtClean="0">
                <a:solidFill>
                  <a:srgbClr val="333333"/>
                </a:solidFill>
              </a:rPr>
              <a:t>Difference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between</a:t>
            </a:r>
            <a:r>
              <a:rPr lang="pl-PL" dirty="0" smtClean="0">
                <a:solidFill>
                  <a:srgbClr val="333333"/>
                </a:solidFill>
              </a:rPr>
              <a:t> the </a:t>
            </a:r>
            <a:r>
              <a:rPr lang="pl-PL" dirty="0" err="1" smtClean="0">
                <a:solidFill>
                  <a:srgbClr val="333333"/>
                </a:solidFill>
              </a:rPr>
              <a:t>sample</a:t>
            </a:r>
            <a:r>
              <a:rPr lang="pl-PL" dirty="0" smtClean="0">
                <a:solidFill>
                  <a:srgbClr val="333333"/>
                </a:solidFill>
              </a:rPr>
              <a:t> and </a:t>
            </a:r>
            <a:r>
              <a:rPr lang="pl-PL" dirty="0" err="1" smtClean="0">
                <a:solidFill>
                  <a:srgbClr val="333333"/>
                </a:solidFill>
              </a:rPr>
              <a:t>its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quantizewd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level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is</a:t>
            </a:r>
            <a:r>
              <a:rPr lang="pl-PL" dirty="0" smtClean="0">
                <a:solidFill>
                  <a:srgbClr val="333333"/>
                </a:solidFill>
              </a:rPr>
              <a:t> </a:t>
            </a:r>
            <a:r>
              <a:rPr lang="pl-PL" dirty="0" err="1" smtClean="0">
                <a:solidFill>
                  <a:srgbClr val="333333"/>
                </a:solidFill>
              </a:rPr>
              <a:t>defined</a:t>
            </a:r>
            <a:r>
              <a:rPr lang="pl-PL" dirty="0" smtClean="0">
                <a:solidFill>
                  <a:srgbClr val="333333"/>
                </a:solidFill>
              </a:rPr>
              <a:t> as a </a:t>
            </a:r>
            <a:r>
              <a:rPr lang="pl-PL" u="sng" dirty="0" err="1" smtClean="0">
                <a:solidFill>
                  <a:srgbClr val="333333"/>
                </a:solidFill>
              </a:rPr>
              <a:t>quantization</a:t>
            </a:r>
            <a:r>
              <a:rPr lang="pl-PL" u="sng" dirty="0" smtClean="0">
                <a:solidFill>
                  <a:srgbClr val="333333"/>
                </a:solidFill>
              </a:rPr>
              <a:t> error</a:t>
            </a:r>
            <a:r>
              <a:rPr lang="pl-PL" dirty="0" smtClean="0">
                <a:solidFill>
                  <a:srgbClr val="333333"/>
                </a:solidFill>
              </a:rPr>
              <a:t>.</a:t>
            </a:r>
            <a:endParaRPr lang="pl-PL" dirty="0">
              <a:solidFill>
                <a:srgbClr val="333333"/>
              </a:solidFill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cxnSp>
        <p:nvCxnSpPr>
          <p:cNvPr id="5" name="Łącznik prosty 4"/>
          <p:cNvCxnSpPr/>
          <p:nvPr/>
        </p:nvCxnSpPr>
        <p:spPr bwMode="auto">
          <a:xfrm flipH="1">
            <a:off x="5465717" y="3193696"/>
            <a:ext cx="17417" cy="29568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Prostokąt 5"/>
          <p:cNvSpPr/>
          <p:nvPr/>
        </p:nvSpPr>
        <p:spPr>
          <a:xfrm>
            <a:off x="5427666" y="3567521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427666" y="593531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5427666" y="407081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5427666" y="5189376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4691739" y="4925984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err="1" smtClean="0">
                <a:solidFill>
                  <a:srgbClr val="000099"/>
                </a:solidFill>
              </a:rPr>
              <a:t>x</a:t>
            </a:r>
            <a:r>
              <a:rPr lang="pl-PL" i="1" baseline="-25000" dirty="0" err="1" smtClean="0">
                <a:solidFill>
                  <a:srgbClr val="000099"/>
                </a:solidFill>
              </a:rPr>
              <a:t>k</a:t>
            </a:r>
            <a:r>
              <a:rPr lang="pl-PL" i="1" dirty="0" smtClean="0"/>
              <a:t> </a:t>
            </a:r>
            <a:endParaRPr lang="pl-PL" i="1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4691739" y="3812535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solidFill>
                  <a:srgbClr val="000099"/>
                </a:solidFill>
              </a:rPr>
              <a:t>x</a:t>
            </a:r>
            <a:r>
              <a:rPr lang="pl-PL" i="1" baseline="-25000" dirty="0" smtClean="0">
                <a:solidFill>
                  <a:srgbClr val="000099"/>
                </a:solidFill>
              </a:rPr>
              <a:t>k</a:t>
            </a:r>
            <a:r>
              <a:rPr lang="pl-PL" baseline="-25000" dirty="0" smtClean="0">
                <a:solidFill>
                  <a:srgbClr val="000099"/>
                </a:solidFill>
              </a:rPr>
              <a:t>+1</a:t>
            </a:r>
            <a:endParaRPr lang="pl-PL" baseline="-25000" dirty="0">
              <a:solidFill>
                <a:srgbClr val="000099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4691739" y="5653238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>
                <a:solidFill>
                  <a:srgbClr val="000099"/>
                </a:solidFill>
              </a:rPr>
              <a:t>x</a:t>
            </a:r>
            <a:r>
              <a:rPr lang="pl-PL" i="1" baseline="-25000" dirty="0" smtClean="0">
                <a:solidFill>
                  <a:srgbClr val="000099"/>
                </a:solidFill>
              </a:rPr>
              <a:t>k</a:t>
            </a:r>
            <a:r>
              <a:rPr lang="pl-PL" baseline="-25000" dirty="0" smtClean="0">
                <a:solidFill>
                  <a:srgbClr val="000099"/>
                </a:solidFill>
              </a:rPr>
              <a:t>-1</a:t>
            </a:r>
            <a:endParaRPr lang="pl-PL" baseline="-25000" dirty="0">
              <a:solidFill>
                <a:srgbClr val="000099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5427666" y="4879225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5596354" y="4648392"/>
            <a:ext cx="2513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err="1">
                <a:solidFill>
                  <a:srgbClr val="000099"/>
                </a:solidFill>
              </a:rPr>
              <a:t>v</a:t>
            </a:r>
            <a:r>
              <a:rPr lang="pl-PL" i="1" baseline="-25000" dirty="0" err="1" smtClean="0">
                <a:solidFill>
                  <a:srgbClr val="000099"/>
                </a:solidFill>
              </a:rPr>
              <a:t>k</a:t>
            </a:r>
            <a:r>
              <a:rPr lang="pl-PL" i="1" baseline="-25000" dirty="0" smtClean="0">
                <a:solidFill>
                  <a:srgbClr val="000099"/>
                </a:solidFill>
              </a:rPr>
              <a:t> </a:t>
            </a:r>
            <a:r>
              <a:rPr lang="pl-PL" dirty="0" smtClean="0">
                <a:solidFill>
                  <a:srgbClr val="000099"/>
                </a:solidFill>
              </a:rPr>
              <a:t>– </a:t>
            </a:r>
            <a:r>
              <a:rPr lang="pl-PL" sz="1800" dirty="0" err="1" smtClean="0">
                <a:solidFill>
                  <a:srgbClr val="000099"/>
                </a:solidFill>
              </a:rPr>
              <a:t>quantization</a:t>
            </a:r>
            <a:r>
              <a:rPr lang="pl-PL" sz="1800" dirty="0" smtClean="0">
                <a:solidFill>
                  <a:srgbClr val="000099"/>
                </a:solidFill>
              </a:rPr>
              <a:t> </a:t>
            </a:r>
            <a:r>
              <a:rPr lang="pl-PL" sz="1800" dirty="0" err="1" smtClean="0">
                <a:solidFill>
                  <a:srgbClr val="000099"/>
                </a:solidFill>
              </a:rPr>
              <a:t>level</a:t>
            </a:r>
            <a:r>
              <a:rPr lang="pl-PL" sz="1800" i="1" dirty="0" smtClean="0"/>
              <a:t> </a:t>
            </a:r>
            <a:endParaRPr lang="pl-PL" i="1" dirty="0"/>
          </a:p>
        </p:txBody>
      </p:sp>
      <p:sp>
        <p:nvSpPr>
          <p:cNvPr id="15" name="Prostokąt 14"/>
          <p:cNvSpPr/>
          <p:nvPr/>
        </p:nvSpPr>
        <p:spPr>
          <a:xfrm>
            <a:off x="5445042" y="4405159"/>
            <a:ext cx="93518" cy="935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5599941" y="4188062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solidFill>
                  <a:srgbClr val="FF0000"/>
                </a:solidFill>
              </a:rPr>
              <a:t>x</a:t>
            </a:r>
            <a:r>
              <a:rPr lang="pl-PL" i="1" baseline="-25000" dirty="0" smtClean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– </a:t>
            </a:r>
            <a:r>
              <a:rPr lang="pl-PL" sz="1800" dirty="0" err="1" smtClean="0">
                <a:solidFill>
                  <a:srgbClr val="FF0000"/>
                </a:solidFill>
              </a:rPr>
              <a:t>signal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sample</a:t>
            </a:r>
            <a:r>
              <a:rPr lang="pl-PL" sz="1800" dirty="0" smtClean="0">
                <a:solidFill>
                  <a:srgbClr val="FF0000"/>
                </a:solidFill>
              </a:rPr>
              <a:t> (analog)</a:t>
            </a:r>
            <a:r>
              <a:rPr lang="pl-PL" sz="1800" i="1" dirty="0" smtClean="0">
                <a:solidFill>
                  <a:srgbClr val="FF0000"/>
                </a:solidFill>
              </a:rPr>
              <a:t> </a:t>
            </a:r>
            <a:endParaRPr lang="pl-PL" i="1" dirty="0">
              <a:solidFill>
                <a:srgbClr val="FF0000"/>
              </a:solidFill>
            </a:endParaRPr>
          </a:p>
        </p:txBody>
      </p:sp>
      <p:cxnSp>
        <p:nvCxnSpPr>
          <p:cNvPr id="4" name="Łącznik prosty 3"/>
          <p:cNvCxnSpPr/>
          <p:nvPr/>
        </p:nvCxnSpPr>
        <p:spPr bwMode="auto">
          <a:xfrm flipH="1">
            <a:off x="4371703" y="4448702"/>
            <a:ext cx="112009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Łącznik prosty 19"/>
          <p:cNvCxnSpPr/>
          <p:nvPr/>
        </p:nvCxnSpPr>
        <p:spPr bwMode="auto">
          <a:xfrm flipH="1">
            <a:off x="4362994" y="4914611"/>
            <a:ext cx="1107036" cy="3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Łącznik prosty ze strzałką 17"/>
          <p:cNvCxnSpPr/>
          <p:nvPr/>
        </p:nvCxnSpPr>
        <p:spPr bwMode="auto">
          <a:xfrm>
            <a:off x="4362994" y="4448702"/>
            <a:ext cx="0" cy="47728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graphicFrame>
        <p:nvGraphicFramePr>
          <p:cNvPr id="22" name="Obi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7025346"/>
              </p:ext>
            </p:extLst>
          </p:nvPr>
        </p:nvGraphicFramePr>
        <p:xfrm>
          <a:off x="3024880" y="4390167"/>
          <a:ext cx="1221307" cy="45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67" name="Równanie" r:id="rId3" imgW="609480" imgH="228600" progId="Equation.3">
                  <p:embed/>
                </p:oleObj>
              </mc:Choice>
              <mc:Fallback>
                <p:oleObj name="Równanie" r:id="rId3" imgW="6094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24880" y="4390167"/>
                        <a:ext cx="1221307" cy="457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Prostokąt 22"/>
          <p:cNvSpPr/>
          <p:nvPr/>
        </p:nvSpPr>
        <p:spPr>
          <a:xfrm>
            <a:off x="1058097" y="4434496"/>
            <a:ext cx="2116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dirty="0" err="1" smtClean="0"/>
              <a:t>Quantization</a:t>
            </a:r>
            <a:r>
              <a:rPr lang="pl-PL" sz="1800" dirty="0" smtClean="0"/>
              <a:t> error</a:t>
            </a:r>
            <a:r>
              <a:rPr lang="pl-PL" sz="1800" i="1" dirty="0" smtClean="0"/>
              <a:t> </a:t>
            </a:r>
            <a:endParaRPr lang="pl-PL" sz="18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1238" y="0"/>
            <a:ext cx="7970837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Quantization</a:t>
            </a:r>
            <a:r>
              <a:rPr lang="pl-PL" sz="3600" b="1" dirty="0" smtClean="0"/>
              <a:t> error</a:t>
            </a:r>
            <a:endParaRPr lang="pl-PL" sz="3600" b="1" dirty="0"/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1159015" y="873670"/>
            <a:ext cx="66484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smtClean="0"/>
              <a:t>Uniform </a:t>
            </a:r>
            <a:r>
              <a:rPr lang="pl-PL" dirty="0" err="1" smtClean="0"/>
              <a:t>quantizer</a:t>
            </a:r>
            <a:r>
              <a:rPr lang="pl-PL" dirty="0" smtClean="0"/>
              <a:t> in the </a:t>
            </a:r>
            <a:r>
              <a:rPr lang="pl-PL" dirty="0" err="1" smtClean="0"/>
              <a:t>range</a:t>
            </a:r>
            <a:r>
              <a:rPr lang="pl-PL" dirty="0" smtClean="0"/>
              <a:t> </a:t>
            </a:r>
            <a:r>
              <a:rPr lang="pl-PL" dirty="0" smtClean="0">
                <a:sym typeface="Symbol" pitchFamily="18" charset="2"/>
              </a:rPr>
              <a:t>[</a:t>
            </a:r>
            <a:r>
              <a:rPr lang="pl-PL" i="1" dirty="0" smtClean="0">
                <a:sym typeface="Symbol" pitchFamily="18" charset="2"/>
              </a:rPr>
              <a:t>-</a:t>
            </a:r>
            <a:r>
              <a:rPr lang="pl-PL" i="1" dirty="0" err="1" smtClean="0">
                <a:sym typeface="Symbol" pitchFamily="18" charset="2"/>
              </a:rPr>
              <a:t>x</a:t>
            </a:r>
            <a:r>
              <a:rPr lang="pl-PL" baseline="-25000" dirty="0" err="1" smtClean="0">
                <a:sym typeface="Symbol" pitchFamily="18" charset="2"/>
              </a:rPr>
              <a:t>MAX</a:t>
            </a:r>
            <a:r>
              <a:rPr lang="pl-PL" i="1" dirty="0" smtClean="0">
                <a:sym typeface="Symbol" pitchFamily="18" charset="2"/>
              </a:rPr>
              <a:t>, +</a:t>
            </a:r>
            <a:r>
              <a:rPr lang="pl-PL" i="1" dirty="0" err="1" smtClean="0">
                <a:sym typeface="Symbol" pitchFamily="18" charset="2"/>
              </a:rPr>
              <a:t>x</a:t>
            </a:r>
            <a:r>
              <a:rPr lang="pl-PL" baseline="-25000" dirty="0" err="1" smtClean="0">
                <a:sym typeface="Symbol" pitchFamily="18" charset="2"/>
              </a:rPr>
              <a:t>MAX</a:t>
            </a:r>
            <a:r>
              <a:rPr lang="pl-PL" dirty="0" smtClean="0">
                <a:sym typeface="Symbol" pitchFamily="18" charset="2"/>
              </a:rPr>
              <a:t>]: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3779360" y="1418007"/>
            <a:ext cx="518346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 dirty="0"/>
              <a:t>K</a:t>
            </a:r>
            <a:r>
              <a:rPr lang="pl-PL" dirty="0" smtClean="0"/>
              <a:t> </a:t>
            </a:r>
            <a:r>
              <a:rPr lang="pl-PL" dirty="0"/>
              <a:t>– </a:t>
            </a:r>
            <a:r>
              <a:rPr lang="pl-PL" dirty="0" smtClean="0"/>
              <a:t>numer of </a:t>
            </a:r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levels</a:t>
            </a:r>
            <a:endParaRPr lang="pl-PL" dirty="0"/>
          </a:p>
          <a:p>
            <a:pPr>
              <a:spcBef>
                <a:spcPct val="50000"/>
              </a:spcBef>
            </a:pPr>
            <a:r>
              <a:rPr lang="el-GR" i="1" dirty="0" smtClean="0"/>
              <a:t>δ</a:t>
            </a:r>
            <a:r>
              <a:rPr lang="pl-PL" dirty="0"/>
              <a:t> – </a:t>
            </a:r>
            <a:r>
              <a:rPr lang="pl-PL" dirty="0" smtClean="0"/>
              <a:t>step </a:t>
            </a:r>
            <a:r>
              <a:rPr lang="pl-PL" dirty="0" err="1" smtClean="0"/>
              <a:t>size</a:t>
            </a:r>
            <a:endParaRPr lang="pl-PL" dirty="0"/>
          </a:p>
        </p:txBody>
      </p:sp>
      <p:graphicFrame>
        <p:nvGraphicFramePr>
          <p:cNvPr id="12323" name="Object 35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258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8225433"/>
              </p:ext>
            </p:extLst>
          </p:nvPr>
        </p:nvGraphicFramePr>
        <p:xfrm>
          <a:off x="1159015" y="1414239"/>
          <a:ext cx="2090738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259" name="Równanie" r:id="rId5" imgW="698400" imgH="393480" progId="Equation.3">
                  <p:embed/>
                </p:oleObj>
              </mc:Choice>
              <mc:Fallback>
                <p:oleObj name="Równanie" r:id="rId5" imgW="6984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59015" y="1414239"/>
                        <a:ext cx="2090738" cy="1177925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upa 7"/>
          <p:cNvGrpSpPr/>
          <p:nvPr/>
        </p:nvGrpSpPr>
        <p:grpSpPr>
          <a:xfrm>
            <a:off x="5676833" y="4199055"/>
            <a:ext cx="3305242" cy="1982800"/>
            <a:chOff x="5597116" y="4024595"/>
            <a:chExt cx="3305242" cy="1982800"/>
          </a:xfrm>
        </p:grpSpPr>
        <p:cxnSp>
          <p:nvCxnSpPr>
            <p:cNvPr id="13" name="Łącznik prosty 12"/>
            <p:cNvCxnSpPr/>
            <p:nvPr/>
          </p:nvCxnSpPr>
          <p:spPr bwMode="auto">
            <a:xfrm flipH="1">
              <a:off x="6371094" y="4024595"/>
              <a:ext cx="27143" cy="19828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Prostokąt 15"/>
            <p:cNvSpPr/>
            <p:nvPr/>
          </p:nvSpPr>
          <p:spPr>
            <a:xfrm>
              <a:off x="6333043" y="4402847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6333043" y="5521411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5597116" y="5258019"/>
              <a:ext cx="5180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err="1" smtClean="0">
                  <a:solidFill>
                    <a:srgbClr val="000099"/>
                  </a:solidFill>
                </a:rPr>
                <a:t>x</a:t>
              </a:r>
              <a:r>
                <a:rPr lang="pl-PL" i="1" baseline="-25000" dirty="0" err="1" smtClean="0">
                  <a:solidFill>
                    <a:srgbClr val="000099"/>
                  </a:solidFill>
                </a:rPr>
                <a:t>k</a:t>
              </a:r>
              <a:r>
                <a:rPr lang="pl-PL" i="1" dirty="0" smtClean="0"/>
                <a:t> </a:t>
              </a:r>
              <a:endParaRPr lang="pl-PL" i="1" dirty="0"/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5597116" y="4144570"/>
              <a:ext cx="6607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solidFill>
                    <a:srgbClr val="000099"/>
                  </a:solidFill>
                </a:rPr>
                <a:t>x</a:t>
              </a:r>
              <a:r>
                <a:rPr lang="pl-PL" i="1" baseline="-25000" dirty="0" smtClean="0">
                  <a:solidFill>
                    <a:srgbClr val="000099"/>
                  </a:solidFill>
                </a:rPr>
                <a:t>k</a:t>
              </a:r>
              <a:r>
                <a:rPr lang="pl-PL" baseline="-25000" dirty="0" smtClean="0">
                  <a:solidFill>
                    <a:srgbClr val="000099"/>
                  </a:solidFill>
                </a:rPr>
                <a:t>+1</a:t>
              </a:r>
              <a:endParaRPr lang="pl-PL" baseline="-25000" dirty="0">
                <a:solidFill>
                  <a:srgbClr val="000099"/>
                </a:solidFill>
              </a:endParaRPr>
            </a:p>
          </p:txBody>
        </p:sp>
        <p:sp>
          <p:nvSpPr>
            <p:cNvPr id="21" name="Prostokąt 20"/>
            <p:cNvSpPr/>
            <p:nvPr/>
          </p:nvSpPr>
          <p:spPr>
            <a:xfrm>
              <a:off x="6341751" y="4993546"/>
              <a:ext cx="93518" cy="93518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cxnSp>
          <p:nvCxnSpPr>
            <p:cNvPr id="5" name="Łącznik prosty 4"/>
            <p:cNvCxnSpPr/>
            <p:nvPr/>
          </p:nvCxnSpPr>
          <p:spPr bwMode="auto">
            <a:xfrm flipV="1">
              <a:off x="6349322" y="4447698"/>
              <a:ext cx="1915112" cy="51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Łącznik prosty 25"/>
            <p:cNvCxnSpPr/>
            <p:nvPr/>
          </p:nvCxnSpPr>
          <p:spPr bwMode="auto">
            <a:xfrm>
              <a:off x="6349322" y="5563165"/>
              <a:ext cx="1915112" cy="5005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Łącznik prosty ze strzałką 6"/>
            <p:cNvCxnSpPr/>
            <p:nvPr/>
          </p:nvCxnSpPr>
          <p:spPr bwMode="auto">
            <a:xfrm>
              <a:off x="8268788" y="4438990"/>
              <a:ext cx="0" cy="114857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2" name="pole tekstowe 21"/>
            <p:cNvSpPr txBox="1"/>
            <p:nvPr/>
          </p:nvSpPr>
          <p:spPr>
            <a:xfrm>
              <a:off x="6457041" y="4693005"/>
              <a:ext cx="1726755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2000" i="1" dirty="0" err="1">
                  <a:solidFill>
                    <a:srgbClr val="000099"/>
                  </a:solidFill>
                </a:rPr>
                <a:t>v</a:t>
              </a:r>
              <a:r>
                <a:rPr lang="pl-PL" sz="2000" i="1" baseline="-25000" dirty="0" err="1" smtClean="0">
                  <a:solidFill>
                    <a:srgbClr val="000099"/>
                  </a:solidFill>
                </a:rPr>
                <a:t>k</a:t>
              </a:r>
              <a:r>
                <a:rPr lang="pl-PL" sz="2000" i="1" baseline="-25000" dirty="0" smtClean="0">
                  <a:solidFill>
                    <a:srgbClr val="000099"/>
                  </a:solidFill>
                </a:rPr>
                <a:t> </a:t>
              </a:r>
              <a:r>
                <a:rPr lang="pl-PL" sz="2000" dirty="0" smtClean="0">
                  <a:solidFill>
                    <a:srgbClr val="000099"/>
                  </a:solidFill>
                </a:rPr>
                <a:t>– </a:t>
              </a:r>
              <a:r>
                <a:rPr lang="pl-PL" sz="1600" dirty="0" err="1" smtClean="0">
                  <a:solidFill>
                    <a:srgbClr val="000099"/>
                  </a:solidFill>
                </a:rPr>
                <a:t>quantization</a:t>
              </a:r>
              <a:r>
                <a:rPr lang="pl-PL" sz="1600" dirty="0">
                  <a:solidFill>
                    <a:srgbClr val="000099"/>
                  </a:solidFill>
                </a:rPr>
                <a:t/>
              </a:r>
              <a:br>
                <a:rPr lang="pl-PL" sz="1600" dirty="0">
                  <a:solidFill>
                    <a:srgbClr val="000099"/>
                  </a:solidFill>
                </a:rPr>
              </a:br>
              <a:r>
                <a:rPr lang="pl-PL" sz="1600" dirty="0" err="1" smtClean="0">
                  <a:solidFill>
                    <a:srgbClr val="000099"/>
                  </a:solidFill>
                </a:rPr>
                <a:t>level</a:t>
              </a:r>
              <a:r>
                <a:rPr lang="pl-PL" sz="1600" i="1" dirty="0" smtClean="0"/>
                <a:t> </a:t>
              </a:r>
              <a:endParaRPr lang="pl-PL" sz="2000" i="1" dirty="0"/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8327593" y="4740003"/>
              <a:ext cx="5747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i="1" dirty="0" smtClean="0"/>
                <a:t>δ</a:t>
              </a:r>
              <a:endParaRPr lang="pl-PL" i="1" dirty="0"/>
            </a:p>
          </p:txBody>
        </p:sp>
      </p:grpSp>
      <p:sp>
        <p:nvSpPr>
          <p:cNvPr id="24" name="Text Box 34"/>
          <p:cNvSpPr txBox="1">
            <a:spLocks noChangeArrowheads="1"/>
          </p:cNvSpPr>
          <p:nvPr/>
        </p:nvSpPr>
        <p:spPr bwMode="auto">
          <a:xfrm>
            <a:off x="1096127" y="3164777"/>
            <a:ext cx="6774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Dense</a:t>
            </a:r>
            <a:r>
              <a:rPr lang="pl-PL" dirty="0" smtClean="0"/>
              <a:t> (</a:t>
            </a:r>
            <a:r>
              <a:rPr lang="pl-PL" i="1" dirty="0" smtClean="0"/>
              <a:t>K</a:t>
            </a:r>
            <a:r>
              <a:rPr lang="pl-PL" dirty="0" smtClean="0"/>
              <a:t>↑) uniform </a:t>
            </a:r>
            <a:r>
              <a:rPr lang="pl-PL" dirty="0" err="1" smtClean="0"/>
              <a:t>quantization</a:t>
            </a:r>
            <a:r>
              <a:rPr lang="pl-PL" dirty="0" smtClean="0"/>
              <a:t>:</a:t>
            </a:r>
            <a:endParaRPr lang="pl-PL" dirty="0"/>
          </a:p>
        </p:txBody>
      </p:sp>
      <p:graphicFrame>
        <p:nvGraphicFramePr>
          <p:cNvPr id="28" name="Obiek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422298"/>
              </p:ext>
            </p:extLst>
          </p:nvPr>
        </p:nvGraphicFramePr>
        <p:xfrm>
          <a:off x="1666543" y="5247436"/>
          <a:ext cx="2376665" cy="1067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260" name="Równanie" r:id="rId7" imgW="876240" imgH="393480" progId="Equation.3">
                  <p:embed/>
                </p:oleObj>
              </mc:Choice>
              <mc:Fallback>
                <p:oleObj name="Równanie" r:id="rId7" imgW="8762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66543" y="5247436"/>
                        <a:ext cx="2376665" cy="1067474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iek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1823611"/>
              </p:ext>
            </p:extLst>
          </p:nvPr>
        </p:nvGraphicFramePr>
        <p:xfrm>
          <a:off x="1875144" y="4008805"/>
          <a:ext cx="1959462" cy="893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261" name="Równanie" r:id="rId9" imgW="863280" imgH="393480" progId="Equation.3">
                  <p:embed/>
                </p:oleObj>
              </mc:Choice>
              <mc:Fallback>
                <p:oleObj name="Równanie" r:id="rId9" imgW="8632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75144" y="4008805"/>
                        <a:ext cx="1959462" cy="893284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093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81075" y="0"/>
            <a:ext cx="7970838" cy="1123950"/>
          </a:xfrm>
        </p:spPr>
        <p:txBody>
          <a:bodyPr/>
          <a:lstStyle/>
          <a:p>
            <a:pPr algn="ctr"/>
            <a:r>
              <a:rPr lang="pl-PL" sz="3600" b="1" dirty="0" err="1" smtClean="0"/>
              <a:t>Quantization</a:t>
            </a:r>
            <a:r>
              <a:rPr lang="pl-PL" sz="3600" b="1" dirty="0" smtClean="0"/>
              <a:t> error</a:t>
            </a:r>
            <a:endParaRPr lang="pl-PL" sz="3600" b="1" dirty="0"/>
          </a:p>
        </p:txBody>
      </p:sp>
      <p:sp>
        <p:nvSpPr>
          <p:cNvPr id="13372" name="Text Box 60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3386" name="Text Box 74"/>
          <p:cNvSpPr txBox="1">
            <a:spLocks noChangeArrowheads="1"/>
          </p:cNvSpPr>
          <p:nvPr/>
        </p:nvSpPr>
        <p:spPr bwMode="auto">
          <a:xfrm>
            <a:off x="1171575" y="1209675"/>
            <a:ext cx="71247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Quantization</a:t>
            </a:r>
            <a:r>
              <a:rPr lang="pl-PL" dirty="0" smtClean="0"/>
              <a:t> error for a </a:t>
            </a:r>
            <a:r>
              <a:rPr lang="pl-PL" dirty="0" err="1" smtClean="0"/>
              <a:t>dense</a:t>
            </a:r>
            <a:r>
              <a:rPr lang="pl-PL" dirty="0" smtClean="0"/>
              <a:t> uniform </a:t>
            </a:r>
            <a:r>
              <a:rPr lang="pl-PL" dirty="0" err="1" smtClean="0"/>
              <a:t>quantization</a:t>
            </a:r>
            <a:r>
              <a:rPr lang="pl-PL" dirty="0" smtClean="0"/>
              <a:t> (</a:t>
            </a:r>
            <a:r>
              <a:rPr lang="pl-PL" dirty="0" err="1" smtClean="0"/>
              <a:t>number</a:t>
            </a:r>
            <a:r>
              <a:rPr lang="pl-PL" dirty="0" smtClean="0"/>
              <a:t> of </a:t>
            </a:r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levels</a:t>
            </a:r>
            <a:r>
              <a:rPr lang="pl-PL" dirty="0" smtClean="0"/>
              <a:t> </a:t>
            </a:r>
            <a:r>
              <a:rPr lang="pl-PL" i="1" dirty="0" smtClean="0"/>
              <a:t>K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large</a:t>
            </a:r>
            <a:r>
              <a:rPr lang="pl-PL" dirty="0" smtClean="0"/>
              <a:t> </a:t>
            </a:r>
            <a:r>
              <a:rPr lang="pl-PL" dirty="0" err="1" smtClean="0"/>
              <a:t>enough</a:t>
            </a:r>
            <a:r>
              <a:rPr lang="pl-PL" dirty="0" smtClean="0"/>
              <a:t>):</a:t>
            </a:r>
            <a:endParaRPr lang="pl-PL" dirty="0"/>
          </a:p>
        </p:txBody>
      </p:sp>
      <p:sp>
        <p:nvSpPr>
          <p:cNvPr id="13393" name="Text Box 81"/>
          <p:cNvSpPr txBox="1">
            <a:spLocks noChangeArrowheads="1"/>
          </p:cNvSpPr>
          <p:nvPr/>
        </p:nvSpPr>
        <p:spPr bwMode="auto">
          <a:xfrm>
            <a:off x="1171575" y="3958590"/>
            <a:ext cx="69056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is</a:t>
            </a:r>
            <a:r>
              <a:rPr lang="pl-PL" dirty="0" smtClean="0"/>
              <a:t> a </a:t>
            </a:r>
            <a:r>
              <a:rPr lang="pl-PL" dirty="0" err="1" smtClean="0"/>
              <a:t>random</a:t>
            </a:r>
            <a:r>
              <a:rPr lang="pl-PL" dirty="0" smtClean="0"/>
              <a:t> </a:t>
            </a:r>
            <a:r>
              <a:rPr lang="pl-PL" dirty="0" err="1" smtClean="0"/>
              <a:t>variable</a:t>
            </a:r>
            <a:r>
              <a:rPr lang="pl-PL" dirty="0" smtClean="0"/>
              <a:t> with a uniform pdf.</a:t>
            </a:r>
            <a:endParaRPr lang="pl-PL" dirty="0"/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2668636"/>
              </p:ext>
            </p:extLst>
          </p:nvPr>
        </p:nvGraphicFramePr>
        <p:xfrm>
          <a:off x="1171575" y="2333626"/>
          <a:ext cx="4630737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05" name="Równanie" r:id="rId3" imgW="1930320" imgH="457200" progId="Equation.3">
                  <p:embed/>
                </p:oleObj>
              </mc:Choice>
              <mc:Fallback>
                <p:oleObj name="Równanie" r:id="rId3" imgW="19303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1575" y="2333626"/>
                        <a:ext cx="4630737" cy="1096962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14</a:t>
            </a:fld>
            <a:endParaRPr lang="pl-P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06488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Mean-squared</a:t>
            </a:r>
            <a:r>
              <a:rPr lang="pl-PL" sz="3600" b="1" dirty="0" smtClean="0"/>
              <a:t> </a:t>
            </a:r>
            <a:r>
              <a:rPr lang="pl-PL" sz="3600" b="1" dirty="0" err="1" smtClean="0"/>
              <a:t>quantization</a:t>
            </a:r>
            <a:r>
              <a:rPr lang="pl-PL" sz="3600" b="1" dirty="0" smtClean="0"/>
              <a:t> error</a:t>
            </a:r>
            <a:endParaRPr lang="pl-PL" sz="3600" b="1" dirty="0"/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632720"/>
              </p:ext>
            </p:extLst>
          </p:nvPr>
        </p:nvGraphicFramePr>
        <p:xfrm>
          <a:off x="1249952" y="2805203"/>
          <a:ext cx="4125913" cy="183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875" name="Równanie" r:id="rId3" imgW="2057400" imgH="914400" progId="Equation.3">
                  <p:embed/>
                </p:oleObj>
              </mc:Choice>
              <mc:Fallback>
                <p:oleObj name="Równanie" r:id="rId3" imgW="205740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49952" y="2805203"/>
                        <a:ext cx="4125913" cy="1835150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74"/>
          <p:cNvSpPr txBox="1">
            <a:spLocks noChangeArrowheads="1"/>
          </p:cNvSpPr>
          <p:nvPr/>
        </p:nvSpPr>
        <p:spPr bwMode="auto">
          <a:xfrm>
            <a:off x="1171575" y="1209675"/>
            <a:ext cx="71247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Mean</a:t>
            </a:r>
            <a:r>
              <a:rPr lang="pl-PL" dirty="0" err="1"/>
              <a:t>-</a:t>
            </a:r>
            <a:r>
              <a:rPr lang="pl-PL" dirty="0" err="1" smtClean="0"/>
              <a:t>squared</a:t>
            </a:r>
            <a:r>
              <a:rPr lang="pl-PL" dirty="0" smtClean="0"/>
              <a:t> </a:t>
            </a:r>
            <a:r>
              <a:rPr lang="pl-PL" dirty="0" err="1" smtClean="0"/>
              <a:t>quantization</a:t>
            </a:r>
            <a:r>
              <a:rPr lang="pl-PL" dirty="0" smtClean="0"/>
              <a:t> error for a </a:t>
            </a:r>
            <a:r>
              <a:rPr lang="pl-PL" dirty="0" err="1" smtClean="0"/>
              <a:t>dense</a:t>
            </a:r>
            <a:r>
              <a:rPr lang="pl-PL" dirty="0" smtClean="0"/>
              <a:t> uniform </a:t>
            </a:r>
            <a:r>
              <a:rPr lang="pl-PL" dirty="0" err="1" smtClean="0"/>
              <a:t>quantization</a:t>
            </a:r>
            <a:r>
              <a:rPr lang="pl-PL" dirty="0" smtClean="0"/>
              <a:t> (</a:t>
            </a:r>
            <a:r>
              <a:rPr lang="pl-PL" dirty="0" err="1" smtClean="0"/>
              <a:t>number</a:t>
            </a:r>
            <a:r>
              <a:rPr lang="pl-PL" dirty="0" smtClean="0"/>
              <a:t> of </a:t>
            </a:r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levels</a:t>
            </a:r>
            <a:r>
              <a:rPr lang="pl-PL" dirty="0" smtClean="0"/>
              <a:t> </a:t>
            </a:r>
            <a:r>
              <a:rPr lang="pl-PL" i="1" dirty="0" smtClean="0"/>
              <a:t>K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large</a:t>
            </a:r>
            <a:r>
              <a:rPr lang="pl-PL" dirty="0" smtClean="0"/>
              <a:t> </a:t>
            </a:r>
            <a:r>
              <a:rPr lang="pl-PL" dirty="0" err="1" smtClean="0"/>
              <a:t>enough</a:t>
            </a:r>
            <a:r>
              <a:rPr lang="pl-PL" dirty="0" smtClean="0"/>
              <a:t>):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1123950" y="1295400"/>
            <a:ext cx="74714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Each</a:t>
            </a:r>
            <a:r>
              <a:rPr lang="pl-PL" dirty="0" smtClean="0"/>
              <a:t> </a:t>
            </a:r>
            <a:r>
              <a:rPr lang="pl-PL" dirty="0" err="1" smtClean="0"/>
              <a:t>sample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reperesented</a:t>
            </a:r>
            <a:r>
              <a:rPr lang="pl-PL" dirty="0" smtClean="0"/>
              <a:t> by a </a:t>
            </a:r>
            <a:r>
              <a:rPr lang="pl-PL" dirty="0" err="1" smtClean="0"/>
              <a:t>codeword</a:t>
            </a:r>
            <a:r>
              <a:rPr lang="pl-PL" dirty="0" smtClean="0"/>
              <a:t> of </a:t>
            </a:r>
            <a:r>
              <a:rPr lang="pl-PL" i="1" dirty="0" smtClean="0"/>
              <a:t>R</a:t>
            </a:r>
            <a:r>
              <a:rPr lang="pl-PL" dirty="0"/>
              <a:t> </a:t>
            </a:r>
            <a:r>
              <a:rPr lang="pl-PL" dirty="0" err="1" smtClean="0"/>
              <a:t>bits</a:t>
            </a:r>
            <a:r>
              <a:rPr lang="pl-PL" dirty="0" smtClean="0"/>
              <a:t>:</a:t>
            </a:r>
            <a:endParaRPr lang="pl-PL" dirty="0"/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9060874"/>
              </p:ext>
            </p:extLst>
          </p:nvPr>
        </p:nvGraphicFramePr>
        <p:xfrm>
          <a:off x="1228453" y="2814637"/>
          <a:ext cx="5637212" cy="206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022" name="Równanie" r:id="rId3" imgW="2286000" imgH="838080" progId="Equation.3">
                  <p:embed/>
                </p:oleObj>
              </mc:Choice>
              <mc:Fallback>
                <p:oleObj name="Równanie" r:id="rId3" imgW="2286000" imgH="838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28453" y="2814637"/>
                        <a:ext cx="5637212" cy="206692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371354"/>
              </p:ext>
            </p:extLst>
          </p:nvPr>
        </p:nvGraphicFramePr>
        <p:xfrm>
          <a:off x="1228453" y="1909465"/>
          <a:ext cx="169164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023" name="Równanie" r:id="rId5" imgW="469800" imgH="190440" progId="Equation.3">
                  <p:embed/>
                </p:oleObj>
              </mc:Choice>
              <mc:Fallback>
                <p:oleObj name="Równanie" r:id="rId5" imgW="46980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28453" y="1909465"/>
                        <a:ext cx="1691640" cy="685800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106488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l-PL" sz="3600" b="1" kern="0" smtClean="0"/>
              <a:t>Mean-squared quantization error</a:t>
            </a:r>
            <a:endParaRPr lang="pl-PL" sz="3600" b="1" kern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16</a:t>
            </a:fld>
            <a:endParaRPr lang="pl-PL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4875" y="0"/>
            <a:ext cx="8124825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Signal</a:t>
            </a:r>
            <a:r>
              <a:rPr lang="pl-PL" sz="3600" b="1" dirty="0" smtClean="0"/>
              <a:t> to </a:t>
            </a:r>
            <a:r>
              <a:rPr lang="pl-PL" sz="3600" b="1" dirty="0" err="1" smtClean="0"/>
              <a:t>Quantization</a:t>
            </a:r>
            <a:r>
              <a:rPr lang="pl-PL" sz="3600" b="1" dirty="0" smtClean="0"/>
              <a:t> </a:t>
            </a:r>
            <a:r>
              <a:rPr lang="pl-PL" sz="3600" b="1" dirty="0" err="1" smtClean="0"/>
              <a:t>Noise</a:t>
            </a:r>
            <a:r>
              <a:rPr lang="pl-PL" sz="3600" b="1" dirty="0" smtClean="0"/>
              <a:t> Ratio</a:t>
            </a:r>
            <a:endParaRPr lang="pl-PL" sz="3600" b="1" dirty="0"/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1590675" y="5076825"/>
            <a:ext cx="642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249666"/>
              </p:ext>
            </p:extLst>
          </p:nvPr>
        </p:nvGraphicFramePr>
        <p:xfrm>
          <a:off x="1168400" y="2588367"/>
          <a:ext cx="6475413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39" name="Równanie" r:id="rId3" imgW="2527200" imgH="482400" progId="Equation.3">
                  <p:embed/>
                </p:oleObj>
              </mc:Choice>
              <mc:Fallback>
                <p:oleObj name="Równanie" r:id="rId3" imgW="252720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8400" y="2588367"/>
                        <a:ext cx="6475413" cy="1235075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188310"/>
              </p:ext>
            </p:extLst>
          </p:nvPr>
        </p:nvGraphicFramePr>
        <p:xfrm>
          <a:off x="1168400" y="4180416"/>
          <a:ext cx="6215063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40" name="Równanie" r:id="rId5" imgW="2425680" imgH="431640" progId="Equation.3">
                  <p:embed/>
                </p:oleObj>
              </mc:Choice>
              <mc:Fallback>
                <p:oleObj name="Równanie" r:id="rId5" imgW="24256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68400" y="4180416"/>
                        <a:ext cx="6215063" cy="1104900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rostokąt 2"/>
          <p:cNvSpPr/>
          <p:nvPr/>
        </p:nvSpPr>
        <p:spPr>
          <a:xfrm>
            <a:off x="1233488" y="5722203"/>
            <a:ext cx="65345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Extending</a:t>
            </a:r>
            <a:r>
              <a:rPr lang="pl-PL" dirty="0" smtClean="0"/>
              <a:t> a </a:t>
            </a:r>
            <a:r>
              <a:rPr lang="pl-PL" dirty="0" err="1" smtClean="0"/>
              <a:t>codeword</a:t>
            </a:r>
            <a:r>
              <a:rPr lang="pl-PL" dirty="0" smtClean="0"/>
              <a:t> by 1 </a:t>
            </a:r>
            <a:r>
              <a:rPr lang="pl-PL" dirty="0"/>
              <a:t>bit </a:t>
            </a:r>
            <a:r>
              <a:rPr lang="pl-PL" dirty="0" err="1" smtClean="0"/>
              <a:t>increases</a:t>
            </a:r>
            <a:r>
              <a:rPr lang="pl-PL" dirty="0" smtClean="0"/>
              <a:t> the </a:t>
            </a:r>
            <a:r>
              <a:rPr lang="pl-PL" dirty="0" err="1" smtClean="0"/>
              <a:t>Signal</a:t>
            </a:r>
            <a:r>
              <a:rPr lang="pl-PL" dirty="0" smtClean="0"/>
              <a:t> to </a:t>
            </a:r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Noise</a:t>
            </a:r>
            <a:r>
              <a:rPr lang="pl-PL" dirty="0" smtClean="0"/>
              <a:t> ratio</a:t>
            </a:r>
            <a:r>
              <a:rPr lang="pl-PL" dirty="0"/>
              <a:t> </a:t>
            </a:r>
            <a:r>
              <a:rPr lang="pl-PL" dirty="0" smtClean="0"/>
              <a:t>by </a:t>
            </a:r>
            <a:r>
              <a:rPr lang="pl-PL" dirty="0"/>
              <a:t>6 [</a:t>
            </a:r>
            <a:r>
              <a:rPr lang="pl-PL" dirty="0" err="1" smtClean="0"/>
              <a:t>dB</a:t>
            </a:r>
            <a:r>
              <a:rPr lang="pl-PL" dirty="0" smtClean="0"/>
              <a:t>].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1133021" y="1025889"/>
            <a:ext cx="7723596" cy="1384995"/>
            <a:chOff x="1133021" y="1025889"/>
            <a:chExt cx="7723596" cy="1384995"/>
          </a:xfrm>
        </p:grpSpPr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1133021" y="1025889"/>
              <a:ext cx="7723596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dirty="0" smtClean="0"/>
                <a:t>We </a:t>
              </a:r>
              <a:r>
                <a:rPr lang="pl-PL" dirty="0" err="1" smtClean="0"/>
                <a:t>assume</a:t>
              </a:r>
              <a:r>
                <a:rPr lang="pl-PL" dirty="0" smtClean="0"/>
                <a:t>  </a:t>
              </a:r>
              <a:r>
                <a:rPr lang="pl-PL" dirty="0" err="1" smtClean="0"/>
                <a:t>that</a:t>
              </a:r>
              <a:r>
                <a:rPr lang="pl-PL" dirty="0" smtClean="0"/>
                <a:t> the </a:t>
              </a:r>
              <a:r>
                <a:rPr lang="pl-PL" dirty="0" err="1" smtClean="0"/>
                <a:t>quantization</a:t>
              </a:r>
              <a:r>
                <a:rPr lang="pl-PL" dirty="0" smtClean="0"/>
                <a:t> </a:t>
              </a:r>
              <a:r>
                <a:rPr lang="pl-PL" dirty="0" err="1" smtClean="0"/>
                <a:t>noise</a:t>
              </a:r>
              <a:r>
                <a:rPr lang="pl-PL" dirty="0" smtClean="0"/>
                <a:t> </a:t>
              </a:r>
              <a:r>
                <a:rPr lang="pl-PL" dirty="0" err="1" smtClean="0"/>
                <a:t>power</a:t>
              </a:r>
              <a:r>
                <a:rPr lang="pl-PL" dirty="0" smtClean="0"/>
                <a:t> </a:t>
              </a:r>
              <a:r>
                <a:rPr lang="pl-PL" i="1" dirty="0" smtClean="0"/>
                <a:t>Q</a:t>
              </a:r>
              <a:r>
                <a:rPr lang="pl-PL" dirty="0" smtClean="0"/>
                <a:t> </a:t>
              </a:r>
              <a:r>
                <a:rPr lang="pl-PL" dirty="0" err="1" smtClean="0"/>
                <a:t>is</a:t>
              </a:r>
              <a:r>
                <a:rPr lang="pl-PL" dirty="0" smtClean="0"/>
                <a:t> </a:t>
              </a:r>
              <a:r>
                <a:rPr lang="pl-PL" dirty="0" err="1" smtClean="0"/>
                <a:t>equal</a:t>
              </a:r>
              <a:r>
                <a:rPr lang="pl-PL" dirty="0" smtClean="0"/>
                <a:t> to the </a:t>
              </a:r>
              <a:r>
                <a:rPr lang="pl-PL" dirty="0" err="1" smtClean="0"/>
                <a:t>mean-squared</a:t>
              </a:r>
              <a:r>
                <a:rPr lang="pl-PL" dirty="0" smtClean="0"/>
                <a:t> uniform </a:t>
              </a:r>
              <a:r>
                <a:rPr lang="pl-PL" dirty="0" err="1" smtClean="0"/>
                <a:t>quantization</a:t>
              </a:r>
              <a:r>
                <a:rPr lang="pl-PL" dirty="0" smtClean="0"/>
                <a:t> error:</a:t>
              </a:r>
            </a:p>
            <a:p>
              <a:pPr>
                <a:spcBef>
                  <a:spcPct val="50000"/>
                </a:spcBef>
              </a:pPr>
              <a:r>
                <a:rPr lang="pl-PL" dirty="0" smtClean="0"/>
                <a:t>Information </a:t>
              </a:r>
              <a:r>
                <a:rPr lang="pl-PL" dirty="0" err="1" smtClean="0"/>
                <a:t>signal</a:t>
              </a:r>
              <a:r>
                <a:rPr lang="pl-PL" dirty="0" smtClean="0"/>
                <a:t> </a:t>
              </a:r>
              <a:r>
                <a:rPr lang="pl-PL" dirty="0" err="1" smtClean="0"/>
                <a:t>power</a:t>
              </a:r>
              <a:r>
                <a:rPr lang="pl-PL" dirty="0" smtClean="0"/>
                <a:t>: </a:t>
              </a:r>
              <a:endParaRPr lang="pl-PL" dirty="0"/>
            </a:p>
          </p:txBody>
        </p:sp>
        <p:graphicFrame>
          <p:nvGraphicFramePr>
            <p:cNvPr id="4" name="Obi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69951008"/>
                </p:ext>
              </p:extLst>
            </p:nvPr>
          </p:nvGraphicFramePr>
          <p:xfrm>
            <a:off x="7643813" y="1320483"/>
            <a:ext cx="1054100" cy="554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41" name="Równanie" r:id="rId7" imgW="482400" imgH="253800" progId="Equation.3">
                    <p:embed/>
                  </p:oleObj>
                </mc:Choice>
                <mc:Fallback>
                  <p:oleObj name="Równanie" r:id="rId7" imgW="48240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7643813" y="1320483"/>
                          <a:ext cx="1054100" cy="5540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iek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2497047"/>
                </p:ext>
              </p:extLst>
            </p:nvPr>
          </p:nvGraphicFramePr>
          <p:xfrm>
            <a:off x="4692650" y="1874521"/>
            <a:ext cx="1109663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342" name="Równanie" r:id="rId9" imgW="507960" imgH="228600" progId="Equation.3">
                    <p:embed/>
                  </p:oleObj>
                </mc:Choice>
                <mc:Fallback>
                  <p:oleObj name="Równanie" r:id="rId9" imgW="50796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692650" y="1874521"/>
                          <a:ext cx="1109663" cy="4984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17</a:t>
            </a:fld>
            <a:endParaRPr lang="pl-PL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62" name="Rectangle 14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Non-uniform </a:t>
            </a:r>
            <a:r>
              <a:rPr lang="pl-PL" sz="3600" b="1" dirty="0" err="1" smtClean="0"/>
              <a:t>quantization</a:t>
            </a:r>
            <a:endParaRPr lang="pl-PL" sz="3600" b="1" dirty="0"/>
          </a:p>
        </p:txBody>
      </p:sp>
      <p:sp>
        <p:nvSpPr>
          <p:cNvPr id="53282" name="Text Box 34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53292" name="Text Box 44"/>
          <p:cNvSpPr txBox="1">
            <a:spLocks noChangeArrowheads="1"/>
          </p:cNvSpPr>
          <p:nvPr/>
        </p:nvSpPr>
        <p:spPr bwMode="auto">
          <a:xfrm>
            <a:off x="1266825" y="1362075"/>
            <a:ext cx="7229475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 dirty="0" smtClean="0">
                <a:solidFill>
                  <a:srgbClr val="333333"/>
                </a:solidFill>
              </a:rPr>
              <a:t>Non-uniform </a:t>
            </a:r>
            <a:r>
              <a:rPr lang="pl-PL" sz="2800" dirty="0" err="1" smtClean="0">
                <a:solidFill>
                  <a:srgbClr val="333333"/>
                </a:solidFill>
              </a:rPr>
              <a:t>quantization</a:t>
            </a:r>
            <a:r>
              <a:rPr lang="pl-PL" sz="2800" dirty="0" smtClean="0">
                <a:solidFill>
                  <a:srgbClr val="333333"/>
                </a:solidFill>
              </a:rPr>
              <a:t>:</a:t>
            </a:r>
            <a:r>
              <a:rPr lang="pl-PL" dirty="0" smtClean="0"/>
              <a:t> </a:t>
            </a:r>
            <a:endParaRPr lang="pl-PL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dirty="0" smtClean="0"/>
              <a:t> </a:t>
            </a:r>
            <a:r>
              <a:rPr lang="pl-PL" dirty="0" err="1" smtClean="0"/>
              <a:t>low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values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quantized</a:t>
            </a:r>
            <a:r>
              <a:rPr lang="pl-PL" dirty="0" smtClean="0"/>
              <a:t> </a:t>
            </a:r>
            <a:r>
              <a:rPr lang="pl-PL" dirty="0" err="1" smtClean="0"/>
              <a:t>more</a:t>
            </a:r>
            <a:r>
              <a:rPr lang="pl-PL" dirty="0" smtClean="0"/>
              <a:t> </a:t>
            </a:r>
            <a:r>
              <a:rPr lang="pl-PL" dirty="0" err="1" smtClean="0"/>
              <a:t>accurate</a:t>
            </a:r>
            <a:endParaRPr lang="pl-PL" dirty="0" smtClean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dirty="0"/>
              <a:t> </a:t>
            </a:r>
            <a:r>
              <a:rPr lang="pl-PL" dirty="0" err="1" smtClean="0"/>
              <a:t>quantization</a:t>
            </a:r>
            <a:r>
              <a:rPr lang="pl-PL" dirty="0" smtClean="0"/>
              <a:t> step </a:t>
            </a:r>
            <a:r>
              <a:rPr lang="pl-PL" dirty="0" err="1" smtClean="0"/>
              <a:t>size</a:t>
            </a:r>
            <a:r>
              <a:rPr lang="pl-PL" dirty="0" smtClean="0"/>
              <a:t> </a:t>
            </a:r>
            <a:r>
              <a:rPr lang="pl-PL" dirty="0" err="1" smtClean="0"/>
              <a:t>follows</a:t>
            </a:r>
            <a:r>
              <a:rPr lang="pl-PL" dirty="0" smtClean="0"/>
              <a:t> a </a:t>
            </a:r>
            <a:r>
              <a:rPr lang="pl-PL" dirty="0" err="1" smtClean="0"/>
              <a:t>level</a:t>
            </a:r>
            <a:r>
              <a:rPr lang="pl-PL" dirty="0" smtClean="0"/>
              <a:t> of a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sample</a:t>
            </a:r>
            <a:endParaRPr lang="pl-PL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dirty="0" smtClean="0"/>
              <a:t> less numer of </a:t>
            </a:r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levels</a:t>
            </a:r>
            <a:r>
              <a:rPr lang="pl-PL" dirty="0" smtClean="0"/>
              <a:t> as </a:t>
            </a:r>
            <a:r>
              <a:rPr lang="pl-PL" dirty="0" err="1" smtClean="0"/>
              <a:t>compared</a:t>
            </a:r>
            <a:r>
              <a:rPr lang="pl-PL" dirty="0" smtClean="0"/>
              <a:t> to a uniform </a:t>
            </a:r>
            <a:r>
              <a:rPr lang="pl-PL" dirty="0" err="1" smtClean="0"/>
              <a:t>quantization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60" name="Line 16"/>
          <p:cNvSpPr>
            <a:spLocks noChangeShapeType="1"/>
          </p:cNvSpPr>
          <p:nvPr/>
        </p:nvSpPr>
        <p:spPr bwMode="auto">
          <a:xfrm>
            <a:off x="1895475" y="3921126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5" name="Line 21"/>
          <p:cNvSpPr>
            <a:spLocks noChangeShapeType="1"/>
          </p:cNvSpPr>
          <p:nvPr/>
        </p:nvSpPr>
        <p:spPr bwMode="auto">
          <a:xfrm>
            <a:off x="51149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7" name="Line 23"/>
          <p:cNvSpPr>
            <a:spLocks noChangeShapeType="1"/>
          </p:cNvSpPr>
          <p:nvPr/>
        </p:nvSpPr>
        <p:spPr bwMode="auto">
          <a:xfrm>
            <a:off x="52514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8" name="Line 24"/>
          <p:cNvSpPr>
            <a:spLocks noChangeShapeType="1"/>
          </p:cNvSpPr>
          <p:nvPr/>
        </p:nvSpPr>
        <p:spPr bwMode="auto">
          <a:xfrm>
            <a:off x="54133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9" name="Line 25"/>
          <p:cNvSpPr>
            <a:spLocks noChangeShapeType="1"/>
          </p:cNvSpPr>
          <p:nvPr/>
        </p:nvSpPr>
        <p:spPr bwMode="auto">
          <a:xfrm>
            <a:off x="55626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0" name="Line 26"/>
          <p:cNvSpPr>
            <a:spLocks noChangeShapeType="1"/>
          </p:cNvSpPr>
          <p:nvPr/>
        </p:nvSpPr>
        <p:spPr bwMode="auto">
          <a:xfrm>
            <a:off x="57213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1" name="Line 27"/>
          <p:cNvSpPr>
            <a:spLocks noChangeShapeType="1"/>
          </p:cNvSpPr>
          <p:nvPr/>
        </p:nvSpPr>
        <p:spPr bwMode="auto">
          <a:xfrm>
            <a:off x="58705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2" name="Line 28"/>
          <p:cNvSpPr>
            <a:spLocks noChangeShapeType="1"/>
          </p:cNvSpPr>
          <p:nvPr/>
        </p:nvSpPr>
        <p:spPr bwMode="auto">
          <a:xfrm>
            <a:off x="60198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3" name="Line 29"/>
          <p:cNvSpPr>
            <a:spLocks noChangeShapeType="1"/>
          </p:cNvSpPr>
          <p:nvPr/>
        </p:nvSpPr>
        <p:spPr bwMode="auto">
          <a:xfrm>
            <a:off x="61690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4" name="Line 30"/>
          <p:cNvSpPr>
            <a:spLocks noChangeShapeType="1"/>
          </p:cNvSpPr>
          <p:nvPr/>
        </p:nvSpPr>
        <p:spPr bwMode="auto">
          <a:xfrm>
            <a:off x="6332538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5" name="Line 31"/>
          <p:cNvSpPr>
            <a:spLocks noChangeShapeType="1"/>
          </p:cNvSpPr>
          <p:nvPr/>
        </p:nvSpPr>
        <p:spPr bwMode="auto">
          <a:xfrm>
            <a:off x="64801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6" name="Line 32"/>
          <p:cNvSpPr>
            <a:spLocks noChangeShapeType="1"/>
          </p:cNvSpPr>
          <p:nvPr/>
        </p:nvSpPr>
        <p:spPr bwMode="auto">
          <a:xfrm>
            <a:off x="6627813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7" name="Line 33"/>
          <p:cNvSpPr>
            <a:spLocks noChangeShapeType="1"/>
          </p:cNvSpPr>
          <p:nvPr/>
        </p:nvSpPr>
        <p:spPr bwMode="auto">
          <a:xfrm>
            <a:off x="67849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9" name="Line 35"/>
          <p:cNvSpPr>
            <a:spLocks noChangeShapeType="1"/>
          </p:cNvSpPr>
          <p:nvPr/>
        </p:nvSpPr>
        <p:spPr bwMode="auto">
          <a:xfrm>
            <a:off x="69342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0" name="Line 36"/>
          <p:cNvSpPr>
            <a:spLocks noChangeShapeType="1"/>
          </p:cNvSpPr>
          <p:nvPr/>
        </p:nvSpPr>
        <p:spPr bwMode="auto">
          <a:xfrm>
            <a:off x="70866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1" name="Line 37"/>
          <p:cNvSpPr>
            <a:spLocks noChangeShapeType="1"/>
          </p:cNvSpPr>
          <p:nvPr/>
        </p:nvSpPr>
        <p:spPr bwMode="auto">
          <a:xfrm>
            <a:off x="7237413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2" name="Line 38"/>
          <p:cNvSpPr>
            <a:spLocks noChangeShapeType="1"/>
          </p:cNvSpPr>
          <p:nvPr/>
        </p:nvSpPr>
        <p:spPr bwMode="auto">
          <a:xfrm>
            <a:off x="73914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3" name="Line 39"/>
          <p:cNvSpPr>
            <a:spLocks noChangeShapeType="1"/>
          </p:cNvSpPr>
          <p:nvPr/>
        </p:nvSpPr>
        <p:spPr bwMode="auto">
          <a:xfrm>
            <a:off x="75501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9650" y="0"/>
            <a:ext cx="8010525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Idea of non-uniform </a:t>
            </a:r>
            <a:r>
              <a:rPr lang="pl-PL" sz="3600" b="1" dirty="0" err="1" smtClean="0"/>
              <a:t>quantization</a:t>
            </a:r>
            <a:endParaRPr lang="pl-PL" sz="3600" b="1" dirty="0"/>
          </a:p>
        </p:txBody>
      </p:sp>
      <p:sp>
        <p:nvSpPr>
          <p:cNvPr id="82947" name="Line 3"/>
          <p:cNvSpPr>
            <a:spLocks noChangeShapeType="1"/>
          </p:cNvSpPr>
          <p:nvPr/>
        </p:nvSpPr>
        <p:spPr bwMode="auto">
          <a:xfrm flipV="1">
            <a:off x="4953000" y="1447800"/>
            <a:ext cx="0" cy="38004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1" name="Line 17"/>
          <p:cNvSpPr>
            <a:spLocks noChangeShapeType="1"/>
          </p:cNvSpPr>
          <p:nvPr/>
        </p:nvSpPr>
        <p:spPr bwMode="auto">
          <a:xfrm>
            <a:off x="1895475" y="4913313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48" name="Line 4"/>
          <p:cNvSpPr>
            <a:spLocks noChangeShapeType="1"/>
          </p:cNvSpPr>
          <p:nvPr/>
        </p:nvSpPr>
        <p:spPr bwMode="auto">
          <a:xfrm>
            <a:off x="1971675" y="2905125"/>
            <a:ext cx="603885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6" name="Freeform 12"/>
          <p:cNvSpPr>
            <a:spLocks/>
          </p:cNvSpPr>
          <p:nvPr/>
        </p:nvSpPr>
        <p:spPr bwMode="auto">
          <a:xfrm>
            <a:off x="2333625" y="1930400"/>
            <a:ext cx="2609850" cy="974725"/>
          </a:xfrm>
          <a:custGeom>
            <a:avLst/>
            <a:gdLst/>
            <a:ahLst/>
            <a:cxnLst>
              <a:cxn ang="0">
                <a:pos x="0" y="614"/>
              </a:cxn>
              <a:cxn ang="0">
                <a:pos x="504" y="560"/>
              </a:cxn>
              <a:cxn ang="0">
                <a:pos x="918" y="458"/>
              </a:cxn>
              <a:cxn ang="0">
                <a:pos x="1212" y="296"/>
              </a:cxn>
              <a:cxn ang="0">
                <a:pos x="1422" y="86"/>
              </a:cxn>
              <a:cxn ang="0">
                <a:pos x="1554" y="14"/>
              </a:cxn>
              <a:cxn ang="0">
                <a:pos x="1644" y="2"/>
              </a:cxn>
            </a:cxnLst>
            <a:rect l="0" t="0" r="r" b="b"/>
            <a:pathLst>
              <a:path w="1644" h="614">
                <a:moveTo>
                  <a:pt x="0" y="614"/>
                </a:moveTo>
                <a:cubicBezTo>
                  <a:pt x="175" y="600"/>
                  <a:pt x="351" y="586"/>
                  <a:pt x="504" y="560"/>
                </a:cubicBezTo>
                <a:cubicBezTo>
                  <a:pt x="657" y="534"/>
                  <a:pt x="800" y="502"/>
                  <a:pt x="918" y="458"/>
                </a:cubicBezTo>
                <a:cubicBezTo>
                  <a:pt x="1036" y="414"/>
                  <a:pt x="1128" y="358"/>
                  <a:pt x="1212" y="296"/>
                </a:cubicBezTo>
                <a:cubicBezTo>
                  <a:pt x="1296" y="234"/>
                  <a:pt x="1365" y="133"/>
                  <a:pt x="1422" y="86"/>
                </a:cubicBezTo>
                <a:cubicBezTo>
                  <a:pt x="1479" y="39"/>
                  <a:pt x="1517" y="28"/>
                  <a:pt x="1554" y="14"/>
                </a:cubicBezTo>
                <a:cubicBezTo>
                  <a:pt x="1591" y="0"/>
                  <a:pt x="1617" y="1"/>
                  <a:pt x="1644" y="2"/>
                </a:cubicBezTo>
              </a:path>
            </a:pathLst>
          </a:custGeom>
          <a:noFill/>
          <a:ln w="19050" cap="flat" cmpd="sng">
            <a:solidFill>
              <a:srgbClr val="9933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7" name="Freeform 13"/>
          <p:cNvSpPr>
            <a:spLocks/>
          </p:cNvSpPr>
          <p:nvPr/>
        </p:nvSpPr>
        <p:spPr bwMode="auto">
          <a:xfrm flipH="1">
            <a:off x="4933950" y="1930400"/>
            <a:ext cx="2609850" cy="974725"/>
          </a:xfrm>
          <a:custGeom>
            <a:avLst/>
            <a:gdLst/>
            <a:ahLst/>
            <a:cxnLst>
              <a:cxn ang="0">
                <a:pos x="0" y="614"/>
              </a:cxn>
              <a:cxn ang="0">
                <a:pos x="504" y="560"/>
              </a:cxn>
              <a:cxn ang="0">
                <a:pos x="918" y="458"/>
              </a:cxn>
              <a:cxn ang="0">
                <a:pos x="1212" y="296"/>
              </a:cxn>
              <a:cxn ang="0">
                <a:pos x="1422" y="86"/>
              </a:cxn>
              <a:cxn ang="0">
                <a:pos x="1554" y="14"/>
              </a:cxn>
              <a:cxn ang="0">
                <a:pos x="1644" y="2"/>
              </a:cxn>
            </a:cxnLst>
            <a:rect l="0" t="0" r="r" b="b"/>
            <a:pathLst>
              <a:path w="1644" h="614">
                <a:moveTo>
                  <a:pt x="0" y="614"/>
                </a:moveTo>
                <a:cubicBezTo>
                  <a:pt x="175" y="600"/>
                  <a:pt x="351" y="586"/>
                  <a:pt x="504" y="560"/>
                </a:cubicBezTo>
                <a:cubicBezTo>
                  <a:pt x="657" y="534"/>
                  <a:pt x="800" y="502"/>
                  <a:pt x="918" y="458"/>
                </a:cubicBezTo>
                <a:cubicBezTo>
                  <a:pt x="1036" y="414"/>
                  <a:pt x="1128" y="358"/>
                  <a:pt x="1212" y="296"/>
                </a:cubicBezTo>
                <a:cubicBezTo>
                  <a:pt x="1296" y="234"/>
                  <a:pt x="1365" y="133"/>
                  <a:pt x="1422" y="86"/>
                </a:cubicBezTo>
                <a:cubicBezTo>
                  <a:pt x="1479" y="39"/>
                  <a:pt x="1517" y="28"/>
                  <a:pt x="1554" y="14"/>
                </a:cubicBezTo>
                <a:cubicBezTo>
                  <a:pt x="1591" y="0"/>
                  <a:pt x="1617" y="1"/>
                  <a:pt x="1644" y="2"/>
                </a:cubicBezTo>
              </a:path>
            </a:pathLst>
          </a:custGeom>
          <a:noFill/>
          <a:ln w="19050" cap="flat" cmpd="sng">
            <a:solidFill>
              <a:srgbClr val="9933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8" name="Line 14"/>
          <p:cNvSpPr>
            <a:spLocks noChangeShapeType="1"/>
          </p:cNvSpPr>
          <p:nvPr/>
        </p:nvSpPr>
        <p:spPr bwMode="auto">
          <a:xfrm>
            <a:off x="2339975" y="28765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9" name="Line 15"/>
          <p:cNvSpPr>
            <a:spLocks noChangeShapeType="1"/>
          </p:cNvSpPr>
          <p:nvPr/>
        </p:nvSpPr>
        <p:spPr bwMode="auto">
          <a:xfrm>
            <a:off x="7534275" y="288131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2098675" y="2938463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smtClean="0"/>
              <a:t>-</a:t>
            </a:r>
            <a:r>
              <a:rPr lang="pl-PL" sz="1600" i="1" dirty="0" err="1" smtClean="0"/>
              <a:t>x</a:t>
            </a:r>
            <a:r>
              <a:rPr lang="pl-PL" sz="1600" baseline="-25000" dirty="0" err="1" smtClean="0"/>
              <a:t>max</a:t>
            </a:r>
            <a:endParaRPr lang="pl-PL" sz="1600" dirty="0"/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7219950" y="2938463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 smtClean="0"/>
              <a:t>+</a:t>
            </a:r>
            <a:r>
              <a:rPr lang="pl-PL" sz="1600" i="1" dirty="0" err="1" smtClean="0"/>
              <a:t>x</a:t>
            </a:r>
            <a:r>
              <a:rPr lang="pl-PL" sz="1600" baseline="-25000" dirty="0" err="1" smtClean="0"/>
              <a:t>max</a:t>
            </a:r>
            <a:endParaRPr lang="pl-PL" sz="1600" baseline="-25000" dirty="0"/>
          </a:p>
        </p:txBody>
      </p:sp>
      <p:sp>
        <p:nvSpPr>
          <p:cNvPr id="83007" name="Line 63"/>
          <p:cNvSpPr>
            <a:spLocks noChangeShapeType="1"/>
          </p:cNvSpPr>
          <p:nvPr/>
        </p:nvSpPr>
        <p:spPr bwMode="auto">
          <a:xfrm>
            <a:off x="23653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08" name="Line 64"/>
          <p:cNvSpPr>
            <a:spLocks noChangeShapeType="1"/>
          </p:cNvSpPr>
          <p:nvPr/>
        </p:nvSpPr>
        <p:spPr bwMode="auto">
          <a:xfrm>
            <a:off x="25019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09" name="Line 65"/>
          <p:cNvSpPr>
            <a:spLocks noChangeShapeType="1"/>
          </p:cNvSpPr>
          <p:nvPr/>
        </p:nvSpPr>
        <p:spPr bwMode="auto">
          <a:xfrm>
            <a:off x="26638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0" name="Line 66"/>
          <p:cNvSpPr>
            <a:spLocks noChangeShapeType="1"/>
          </p:cNvSpPr>
          <p:nvPr/>
        </p:nvSpPr>
        <p:spPr bwMode="auto">
          <a:xfrm>
            <a:off x="28130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1" name="Line 67"/>
          <p:cNvSpPr>
            <a:spLocks noChangeShapeType="1"/>
          </p:cNvSpPr>
          <p:nvPr/>
        </p:nvSpPr>
        <p:spPr bwMode="auto">
          <a:xfrm>
            <a:off x="29718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2" name="Line 68"/>
          <p:cNvSpPr>
            <a:spLocks noChangeShapeType="1"/>
          </p:cNvSpPr>
          <p:nvPr/>
        </p:nvSpPr>
        <p:spPr bwMode="auto">
          <a:xfrm>
            <a:off x="31210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3" name="Line 69"/>
          <p:cNvSpPr>
            <a:spLocks noChangeShapeType="1"/>
          </p:cNvSpPr>
          <p:nvPr/>
        </p:nvSpPr>
        <p:spPr bwMode="auto">
          <a:xfrm>
            <a:off x="32702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4" name="Line 70"/>
          <p:cNvSpPr>
            <a:spLocks noChangeShapeType="1"/>
          </p:cNvSpPr>
          <p:nvPr/>
        </p:nvSpPr>
        <p:spPr bwMode="auto">
          <a:xfrm>
            <a:off x="34194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5" name="Line 71"/>
          <p:cNvSpPr>
            <a:spLocks noChangeShapeType="1"/>
          </p:cNvSpPr>
          <p:nvPr/>
        </p:nvSpPr>
        <p:spPr bwMode="auto">
          <a:xfrm>
            <a:off x="3582988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6" name="Line 72"/>
          <p:cNvSpPr>
            <a:spLocks noChangeShapeType="1"/>
          </p:cNvSpPr>
          <p:nvPr/>
        </p:nvSpPr>
        <p:spPr bwMode="auto">
          <a:xfrm>
            <a:off x="37306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7" name="Line 73"/>
          <p:cNvSpPr>
            <a:spLocks noChangeShapeType="1"/>
          </p:cNvSpPr>
          <p:nvPr/>
        </p:nvSpPr>
        <p:spPr bwMode="auto">
          <a:xfrm>
            <a:off x="3878263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8" name="Line 74"/>
          <p:cNvSpPr>
            <a:spLocks noChangeShapeType="1"/>
          </p:cNvSpPr>
          <p:nvPr/>
        </p:nvSpPr>
        <p:spPr bwMode="auto">
          <a:xfrm>
            <a:off x="40354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9" name="Line 75"/>
          <p:cNvSpPr>
            <a:spLocks noChangeShapeType="1"/>
          </p:cNvSpPr>
          <p:nvPr/>
        </p:nvSpPr>
        <p:spPr bwMode="auto">
          <a:xfrm>
            <a:off x="41846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0" name="Line 76"/>
          <p:cNvSpPr>
            <a:spLocks noChangeShapeType="1"/>
          </p:cNvSpPr>
          <p:nvPr/>
        </p:nvSpPr>
        <p:spPr bwMode="auto">
          <a:xfrm>
            <a:off x="43370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1" name="Line 77"/>
          <p:cNvSpPr>
            <a:spLocks noChangeShapeType="1"/>
          </p:cNvSpPr>
          <p:nvPr/>
        </p:nvSpPr>
        <p:spPr bwMode="auto">
          <a:xfrm>
            <a:off x="4487863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2" name="Line 78"/>
          <p:cNvSpPr>
            <a:spLocks noChangeShapeType="1"/>
          </p:cNvSpPr>
          <p:nvPr/>
        </p:nvSpPr>
        <p:spPr bwMode="auto">
          <a:xfrm>
            <a:off x="46418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3" name="Line 79"/>
          <p:cNvSpPr>
            <a:spLocks noChangeShapeType="1"/>
          </p:cNvSpPr>
          <p:nvPr/>
        </p:nvSpPr>
        <p:spPr bwMode="auto">
          <a:xfrm>
            <a:off x="48006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3" name="Line 89"/>
          <p:cNvSpPr>
            <a:spLocks noChangeShapeType="1"/>
          </p:cNvSpPr>
          <p:nvPr/>
        </p:nvSpPr>
        <p:spPr bwMode="auto">
          <a:xfrm>
            <a:off x="499745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5" name="Line 91"/>
          <p:cNvSpPr>
            <a:spLocks noChangeShapeType="1"/>
          </p:cNvSpPr>
          <p:nvPr/>
        </p:nvSpPr>
        <p:spPr bwMode="auto">
          <a:xfrm>
            <a:off x="504983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6" name="Line 92"/>
          <p:cNvSpPr>
            <a:spLocks noChangeShapeType="1"/>
          </p:cNvSpPr>
          <p:nvPr/>
        </p:nvSpPr>
        <p:spPr bwMode="auto">
          <a:xfrm>
            <a:off x="513080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7" name="Line 93"/>
          <p:cNvSpPr>
            <a:spLocks noChangeShapeType="1"/>
          </p:cNvSpPr>
          <p:nvPr/>
        </p:nvSpPr>
        <p:spPr bwMode="auto">
          <a:xfrm>
            <a:off x="521970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8" name="Line 94"/>
          <p:cNvSpPr>
            <a:spLocks noChangeShapeType="1"/>
          </p:cNvSpPr>
          <p:nvPr/>
        </p:nvSpPr>
        <p:spPr bwMode="auto">
          <a:xfrm>
            <a:off x="535940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9" name="Line 95"/>
          <p:cNvSpPr>
            <a:spLocks noChangeShapeType="1"/>
          </p:cNvSpPr>
          <p:nvPr/>
        </p:nvSpPr>
        <p:spPr bwMode="auto">
          <a:xfrm>
            <a:off x="551815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0" name="Line 96"/>
          <p:cNvSpPr>
            <a:spLocks noChangeShapeType="1"/>
          </p:cNvSpPr>
          <p:nvPr/>
        </p:nvSpPr>
        <p:spPr bwMode="auto">
          <a:xfrm>
            <a:off x="56784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4" name="Line 100"/>
          <p:cNvSpPr>
            <a:spLocks noChangeShapeType="1"/>
          </p:cNvSpPr>
          <p:nvPr/>
        </p:nvSpPr>
        <p:spPr bwMode="auto">
          <a:xfrm flipH="1">
            <a:off x="488473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5" name="Line 101"/>
          <p:cNvSpPr>
            <a:spLocks noChangeShapeType="1"/>
          </p:cNvSpPr>
          <p:nvPr/>
        </p:nvSpPr>
        <p:spPr bwMode="auto">
          <a:xfrm flipH="1">
            <a:off x="483235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6" name="Line 102"/>
          <p:cNvSpPr>
            <a:spLocks noChangeShapeType="1"/>
          </p:cNvSpPr>
          <p:nvPr/>
        </p:nvSpPr>
        <p:spPr bwMode="auto">
          <a:xfrm flipH="1">
            <a:off x="47513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7" name="Line 103"/>
          <p:cNvSpPr>
            <a:spLocks noChangeShapeType="1"/>
          </p:cNvSpPr>
          <p:nvPr/>
        </p:nvSpPr>
        <p:spPr bwMode="auto">
          <a:xfrm flipH="1">
            <a:off x="46624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8" name="Line 104"/>
          <p:cNvSpPr>
            <a:spLocks noChangeShapeType="1"/>
          </p:cNvSpPr>
          <p:nvPr/>
        </p:nvSpPr>
        <p:spPr bwMode="auto">
          <a:xfrm flipH="1">
            <a:off x="45227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9" name="Line 105"/>
          <p:cNvSpPr>
            <a:spLocks noChangeShapeType="1"/>
          </p:cNvSpPr>
          <p:nvPr/>
        </p:nvSpPr>
        <p:spPr bwMode="auto">
          <a:xfrm flipH="1">
            <a:off x="436403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0" name="Line 106"/>
          <p:cNvSpPr>
            <a:spLocks noChangeShapeType="1"/>
          </p:cNvSpPr>
          <p:nvPr/>
        </p:nvSpPr>
        <p:spPr bwMode="auto">
          <a:xfrm flipH="1">
            <a:off x="420370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1" name="Line 107"/>
          <p:cNvSpPr>
            <a:spLocks noChangeShapeType="1"/>
          </p:cNvSpPr>
          <p:nvPr/>
        </p:nvSpPr>
        <p:spPr bwMode="auto">
          <a:xfrm flipH="1">
            <a:off x="398780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1" name="Line 97"/>
          <p:cNvSpPr>
            <a:spLocks noChangeShapeType="1"/>
          </p:cNvSpPr>
          <p:nvPr/>
        </p:nvSpPr>
        <p:spPr bwMode="auto">
          <a:xfrm>
            <a:off x="58943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3" name="Line 109"/>
          <p:cNvSpPr>
            <a:spLocks noChangeShapeType="1"/>
          </p:cNvSpPr>
          <p:nvPr/>
        </p:nvSpPr>
        <p:spPr bwMode="auto">
          <a:xfrm>
            <a:off x="612933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4" name="Line 110"/>
          <p:cNvSpPr>
            <a:spLocks noChangeShapeType="1"/>
          </p:cNvSpPr>
          <p:nvPr/>
        </p:nvSpPr>
        <p:spPr bwMode="auto">
          <a:xfrm>
            <a:off x="63896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5" name="Line 111"/>
          <p:cNvSpPr>
            <a:spLocks noChangeShapeType="1"/>
          </p:cNvSpPr>
          <p:nvPr/>
        </p:nvSpPr>
        <p:spPr bwMode="auto">
          <a:xfrm>
            <a:off x="6645275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6" name="Line 112"/>
          <p:cNvSpPr>
            <a:spLocks noChangeShapeType="1"/>
          </p:cNvSpPr>
          <p:nvPr/>
        </p:nvSpPr>
        <p:spPr bwMode="auto">
          <a:xfrm>
            <a:off x="6932613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7" name="Line 113"/>
          <p:cNvSpPr>
            <a:spLocks noChangeShapeType="1"/>
          </p:cNvSpPr>
          <p:nvPr/>
        </p:nvSpPr>
        <p:spPr bwMode="auto">
          <a:xfrm>
            <a:off x="72278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8" name="Line 114"/>
          <p:cNvSpPr>
            <a:spLocks noChangeShapeType="1"/>
          </p:cNvSpPr>
          <p:nvPr/>
        </p:nvSpPr>
        <p:spPr bwMode="auto">
          <a:xfrm>
            <a:off x="7546975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2" name="Line 118"/>
          <p:cNvSpPr>
            <a:spLocks noChangeShapeType="1"/>
          </p:cNvSpPr>
          <p:nvPr/>
        </p:nvSpPr>
        <p:spPr bwMode="auto">
          <a:xfrm rot="10800000">
            <a:off x="3789363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3" name="Line 119"/>
          <p:cNvSpPr>
            <a:spLocks noChangeShapeType="1"/>
          </p:cNvSpPr>
          <p:nvPr/>
        </p:nvSpPr>
        <p:spPr bwMode="auto">
          <a:xfrm rot="10800000">
            <a:off x="3529013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4" name="Line 120"/>
          <p:cNvSpPr>
            <a:spLocks noChangeShapeType="1"/>
          </p:cNvSpPr>
          <p:nvPr/>
        </p:nvSpPr>
        <p:spPr bwMode="auto">
          <a:xfrm rot="10800000">
            <a:off x="3273425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5" name="Line 121"/>
          <p:cNvSpPr>
            <a:spLocks noChangeShapeType="1"/>
          </p:cNvSpPr>
          <p:nvPr/>
        </p:nvSpPr>
        <p:spPr bwMode="auto">
          <a:xfrm rot="10800000">
            <a:off x="29860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6" name="Line 122"/>
          <p:cNvSpPr>
            <a:spLocks noChangeShapeType="1"/>
          </p:cNvSpPr>
          <p:nvPr/>
        </p:nvSpPr>
        <p:spPr bwMode="auto">
          <a:xfrm rot="10800000">
            <a:off x="2690813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7" name="Line 123"/>
          <p:cNvSpPr>
            <a:spLocks noChangeShapeType="1"/>
          </p:cNvSpPr>
          <p:nvPr/>
        </p:nvSpPr>
        <p:spPr bwMode="auto">
          <a:xfrm rot="10800000">
            <a:off x="2371725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9" name="Text Box 125"/>
          <p:cNvSpPr txBox="1">
            <a:spLocks noChangeArrowheads="1"/>
          </p:cNvSpPr>
          <p:nvPr/>
        </p:nvSpPr>
        <p:spPr bwMode="auto">
          <a:xfrm>
            <a:off x="5060949" y="1357313"/>
            <a:ext cx="35575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i="1" dirty="0"/>
              <a:t>f</a:t>
            </a:r>
            <a:r>
              <a:rPr lang="pl-PL" sz="1800" dirty="0"/>
              <a:t>(</a:t>
            </a:r>
            <a:r>
              <a:rPr lang="pl-PL" sz="1800" i="1" dirty="0"/>
              <a:t>x</a:t>
            </a:r>
            <a:r>
              <a:rPr lang="pl-PL" sz="1800" dirty="0" smtClean="0"/>
              <a:t>) – </a:t>
            </a:r>
            <a:r>
              <a:rPr lang="pl-PL" sz="1800" dirty="0" err="1" smtClean="0"/>
              <a:t>information</a:t>
            </a:r>
            <a:r>
              <a:rPr lang="pl-PL" sz="1800" dirty="0" smtClean="0"/>
              <a:t> </a:t>
            </a:r>
            <a:r>
              <a:rPr lang="pl-PL" sz="1800" dirty="0" err="1" smtClean="0"/>
              <a:t>signal</a:t>
            </a:r>
            <a:r>
              <a:rPr lang="pl-PL" sz="1800" dirty="0" smtClean="0"/>
              <a:t> pdf</a:t>
            </a:r>
            <a:endParaRPr lang="pl-PL" sz="1800" dirty="0"/>
          </a:p>
        </p:txBody>
      </p:sp>
      <p:sp>
        <p:nvSpPr>
          <p:cNvPr id="83070" name="Text Box 126"/>
          <p:cNvSpPr txBox="1">
            <a:spLocks noChangeArrowheads="1"/>
          </p:cNvSpPr>
          <p:nvPr/>
        </p:nvSpPr>
        <p:spPr bwMode="auto">
          <a:xfrm>
            <a:off x="2127250" y="4014788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smtClean="0"/>
              <a:t>-</a:t>
            </a:r>
            <a:r>
              <a:rPr lang="pl-PL" sz="1600" i="1" dirty="0" err="1"/>
              <a:t>x</a:t>
            </a:r>
            <a:r>
              <a:rPr lang="pl-PL" sz="1600" baseline="-25000" dirty="0" err="1" smtClean="0"/>
              <a:t>max</a:t>
            </a:r>
            <a:endParaRPr lang="pl-PL" sz="1600" dirty="0"/>
          </a:p>
        </p:txBody>
      </p:sp>
      <p:sp>
        <p:nvSpPr>
          <p:cNvPr id="83071" name="Text Box 127"/>
          <p:cNvSpPr txBox="1">
            <a:spLocks noChangeArrowheads="1"/>
          </p:cNvSpPr>
          <p:nvPr/>
        </p:nvSpPr>
        <p:spPr bwMode="auto">
          <a:xfrm>
            <a:off x="2155825" y="5005388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smtClean="0"/>
              <a:t>-</a:t>
            </a:r>
            <a:r>
              <a:rPr lang="pl-PL" sz="1600" i="1" dirty="0" err="1"/>
              <a:t>x</a:t>
            </a:r>
            <a:r>
              <a:rPr lang="pl-PL" sz="1600" baseline="-25000" dirty="0" err="1" smtClean="0"/>
              <a:t>max</a:t>
            </a:r>
            <a:endParaRPr lang="pl-PL" sz="1600" dirty="0"/>
          </a:p>
        </p:txBody>
      </p:sp>
      <p:sp>
        <p:nvSpPr>
          <p:cNvPr id="83075" name="Text Box 131"/>
          <p:cNvSpPr txBox="1">
            <a:spLocks noChangeArrowheads="1"/>
          </p:cNvSpPr>
          <p:nvPr/>
        </p:nvSpPr>
        <p:spPr bwMode="auto">
          <a:xfrm>
            <a:off x="7258050" y="5033963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smtClean="0"/>
              <a:t>+</a:t>
            </a:r>
            <a:r>
              <a:rPr lang="pl-PL" sz="1600" i="1" dirty="0" err="1" smtClean="0"/>
              <a:t>x</a:t>
            </a:r>
            <a:r>
              <a:rPr lang="pl-PL" sz="1600" baseline="-25000" dirty="0" err="1" smtClean="0"/>
              <a:t>max</a:t>
            </a:r>
            <a:endParaRPr lang="pl-PL" sz="1600" baseline="-25000" dirty="0"/>
          </a:p>
        </p:txBody>
      </p:sp>
      <p:sp>
        <p:nvSpPr>
          <p:cNvPr id="83078" name="Text Box 134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90" name="Text Box 20"/>
          <p:cNvSpPr txBox="1">
            <a:spLocks noChangeArrowheads="1"/>
          </p:cNvSpPr>
          <p:nvPr/>
        </p:nvSpPr>
        <p:spPr bwMode="auto">
          <a:xfrm>
            <a:off x="7219950" y="3981451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 smtClean="0"/>
              <a:t>+</a:t>
            </a:r>
            <a:r>
              <a:rPr lang="pl-PL" sz="1600" i="1" dirty="0" err="1" smtClean="0"/>
              <a:t>x</a:t>
            </a:r>
            <a:r>
              <a:rPr lang="pl-PL" sz="1600" baseline="-25000" dirty="0" err="1" smtClean="0"/>
              <a:t>max</a:t>
            </a:r>
            <a:endParaRPr lang="pl-PL" sz="1600" baseline="-250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3582988" y="4101585"/>
            <a:ext cx="23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/>
              <a:t>Uniform </a:t>
            </a:r>
            <a:r>
              <a:rPr lang="pl-PL" sz="1800" dirty="0" err="1" smtClean="0"/>
              <a:t>quantization</a:t>
            </a:r>
            <a:endParaRPr lang="pl-PL" sz="1800" dirty="0"/>
          </a:p>
        </p:txBody>
      </p:sp>
      <p:sp>
        <p:nvSpPr>
          <p:cNvPr id="92" name="pole tekstowe 91"/>
          <p:cNvSpPr txBox="1"/>
          <p:nvPr/>
        </p:nvSpPr>
        <p:spPr>
          <a:xfrm>
            <a:off x="3582988" y="5313045"/>
            <a:ext cx="278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/>
              <a:t>Non-uniform </a:t>
            </a:r>
            <a:r>
              <a:rPr lang="pl-PL" sz="1800" dirty="0" err="1" smtClean="0"/>
              <a:t>quantization</a:t>
            </a:r>
            <a:endParaRPr lang="pl-PL" sz="1800" dirty="0"/>
          </a:p>
        </p:txBody>
      </p:sp>
      <p:sp>
        <p:nvSpPr>
          <p:cNvPr id="93" name="Prostokąt 92"/>
          <p:cNvSpPr/>
          <p:nvPr/>
        </p:nvSpPr>
        <p:spPr>
          <a:xfrm>
            <a:off x="1873208" y="5747147"/>
            <a:ext cx="6534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 smtClean="0"/>
              <a:t>Non-uniform </a:t>
            </a:r>
            <a:r>
              <a:rPr lang="pl-PL" sz="1800" dirty="0" err="1" smtClean="0"/>
              <a:t>quantization</a:t>
            </a:r>
            <a:r>
              <a:rPr lang="pl-PL" sz="1800" dirty="0" smtClean="0"/>
              <a:t> </a:t>
            </a:r>
            <a:r>
              <a:rPr lang="pl-PL" sz="1800" dirty="0" err="1" smtClean="0"/>
              <a:t>provides</a:t>
            </a:r>
            <a:r>
              <a:rPr lang="pl-PL" sz="1800" dirty="0" smtClean="0"/>
              <a:t> </a:t>
            </a:r>
            <a:r>
              <a:rPr lang="pl-PL" sz="1800" dirty="0" err="1" smtClean="0"/>
              <a:t>more</a:t>
            </a:r>
            <a:r>
              <a:rPr lang="pl-PL" sz="1800" dirty="0" smtClean="0"/>
              <a:t> </a:t>
            </a:r>
            <a:r>
              <a:rPr lang="pl-PL" sz="1800" dirty="0" err="1" smtClean="0"/>
              <a:t>accurate</a:t>
            </a:r>
            <a:r>
              <a:rPr lang="pl-PL" sz="1800" dirty="0" smtClean="0"/>
              <a:t> </a:t>
            </a:r>
            <a:r>
              <a:rPr lang="pl-PL" sz="1800" dirty="0" err="1" smtClean="0"/>
              <a:t>quantization</a:t>
            </a:r>
            <a:r>
              <a:rPr lang="pl-PL" sz="1800" dirty="0" smtClean="0"/>
              <a:t> of </a:t>
            </a:r>
            <a:r>
              <a:rPr lang="pl-PL" sz="1800" dirty="0" err="1" smtClean="0"/>
              <a:t>low</a:t>
            </a:r>
            <a:r>
              <a:rPr lang="pl-PL" sz="1800" dirty="0" smtClean="0"/>
              <a:t> </a:t>
            </a:r>
            <a:r>
              <a:rPr lang="pl-PL" sz="1800" dirty="0" err="1" smtClean="0"/>
              <a:t>level</a:t>
            </a:r>
            <a:r>
              <a:rPr lang="pl-PL" sz="1800" dirty="0" smtClean="0"/>
              <a:t> </a:t>
            </a:r>
            <a:r>
              <a:rPr lang="pl-PL" sz="1800" dirty="0" err="1" smtClean="0"/>
              <a:t>samples</a:t>
            </a:r>
            <a:r>
              <a:rPr lang="pl-PL" sz="1800" dirty="0" smtClean="0"/>
              <a:t> </a:t>
            </a:r>
            <a:r>
              <a:rPr lang="pl-PL" sz="1800" dirty="0" err="1" smtClean="0"/>
              <a:t>which</a:t>
            </a:r>
            <a:r>
              <a:rPr lang="pl-PL" sz="1800" dirty="0" smtClean="0"/>
              <a:t> </a:t>
            </a:r>
            <a:r>
              <a:rPr lang="pl-PL" sz="1800" dirty="0" err="1" smtClean="0"/>
              <a:t>appear</a:t>
            </a:r>
            <a:r>
              <a:rPr lang="pl-PL" sz="1800" dirty="0" smtClean="0"/>
              <a:t> </a:t>
            </a:r>
            <a:r>
              <a:rPr lang="pl-PL" sz="1800" dirty="0" err="1" smtClean="0"/>
              <a:t>more</a:t>
            </a:r>
            <a:r>
              <a:rPr lang="pl-PL" sz="1800" dirty="0" smtClean="0"/>
              <a:t> </a:t>
            </a:r>
            <a:r>
              <a:rPr lang="pl-PL" sz="1800" dirty="0" err="1" smtClean="0"/>
              <a:t>frequently</a:t>
            </a:r>
            <a:r>
              <a:rPr lang="pl-PL" sz="1800" dirty="0" smtClean="0"/>
              <a:t>.</a:t>
            </a:r>
            <a:endParaRPr lang="pl-PL" sz="18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152525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Agenda</a:t>
            </a:r>
            <a:endParaRPr lang="pl-PL" sz="3600" b="1" dirty="0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352550" y="1238250"/>
            <a:ext cx="779145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endParaRPr lang="pl-PL" sz="2800" dirty="0"/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err="1" smtClean="0"/>
              <a:t>Pulse</a:t>
            </a:r>
            <a:r>
              <a:rPr lang="pl-PL" sz="2800" dirty="0" smtClean="0"/>
              <a:t> </a:t>
            </a:r>
            <a:r>
              <a:rPr lang="pl-PL" sz="2800" dirty="0" err="1" smtClean="0"/>
              <a:t>Code</a:t>
            </a:r>
            <a:r>
              <a:rPr lang="pl-PL" sz="2800" dirty="0" smtClean="0"/>
              <a:t> </a:t>
            </a:r>
            <a:r>
              <a:rPr lang="pl-PL" sz="2800" dirty="0" err="1" smtClean="0"/>
              <a:t>Modulation</a:t>
            </a:r>
            <a:r>
              <a:rPr lang="pl-PL" sz="2800" dirty="0" smtClean="0"/>
              <a:t> (</a:t>
            </a:r>
            <a:r>
              <a:rPr lang="pl-PL" sz="2800" dirty="0" err="1" smtClean="0"/>
              <a:t>quantization</a:t>
            </a:r>
            <a:r>
              <a:rPr lang="pl-PL" sz="2800" dirty="0" smtClean="0"/>
              <a:t>)</a:t>
            </a:r>
            <a:endParaRPr lang="pl-PL" sz="2800" dirty="0"/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err="1" smtClean="0"/>
              <a:t>Quantization</a:t>
            </a:r>
            <a:r>
              <a:rPr lang="pl-PL" sz="2800" dirty="0" smtClean="0"/>
              <a:t> </a:t>
            </a:r>
            <a:r>
              <a:rPr lang="pl-PL" sz="2800" dirty="0" err="1" smtClean="0"/>
              <a:t>process</a:t>
            </a:r>
            <a:r>
              <a:rPr lang="pl-PL" sz="2800" dirty="0" smtClean="0"/>
              <a:t> </a:t>
            </a:r>
            <a:endParaRPr lang="pl-PL" sz="2800" dirty="0"/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err="1" smtClean="0"/>
              <a:t>Quantization</a:t>
            </a:r>
            <a:r>
              <a:rPr lang="pl-PL" sz="2800" dirty="0" smtClean="0"/>
              <a:t> </a:t>
            </a:r>
            <a:r>
              <a:rPr lang="pl-PL" sz="2800" dirty="0" err="1" smtClean="0"/>
              <a:t>noise</a:t>
            </a:r>
            <a:r>
              <a:rPr lang="pl-PL" sz="2800" dirty="0" smtClean="0"/>
              <a:t> and </a:t>
            </a:r>
            <a:r>
              <a:rPr lang="pl-PL" sz="2800" dirty="0" err="1" smtClean="0"/>
              <a:t>mean-squared</a:t>
            </a:r>
            <a:r>
              <a:rPr lang="pl-PL" sz="2800" dirty="0" smtClean="0"/>
              <a:t> error</a:t>
            </a:r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err="1" smtClean="0"/>
              <a:t>Signal</a:t>
            </a:r>
            <a:r>
              <a:rPr lang="pl-PL" sz="2800" dirty="0" smtClean="0"/>
              <a:t> to </a:t>
            </a:r>
            <a:r>
              <a:rPr lang="pl-PL" sz="2800" dirty="0" err="1" smtClean="0"/>
              <a:t>Quantization</a:t>
            </a:r>
            <a:r>
              <a:rPr lang="pl-PL" sz="2800" dirty="0" smtClean="0"/>
              <a:t> </a:t>
            </a:r>
            <a:r>
              <a:rPr lang="pl-PL" sz="2800" dirty="0" err="1" smtClean="0"/>
              <a:t>Noise</a:t>
            </a:r>
            <a:r>
              <a:rPr lang="pl-PL" sz="2800" dirty="0" smtClean="0"/>
              <a:t> Ratio</a:t>
            </a:r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smtClean="0"/>
              <a:t>Non-uniform </a:t>
            </a:r>
            <a:r>
              <a:rPr lang="pl-PL" sz="2800" dirty="0" err="1" smtClean="0"/>
              <a:t>quantization</a:t>
            </a:r>
            <a:r>
              <a:rPr lang="pl-PL" sz="2800" dirty="0" smtClean="0"/>
              <a:t> (</a:t>
            </a:r>
            <a:r>
              <a:rPr lang="pl-PL" sz="2800" dirty="0" err="1" smtClean="0"/>
              <a:t>compression</a:t>
            </a:r>
            <a:r>
              <a:rPr lang="pl-PL" sz="2800" dirty="0" smtClean="0"/>
              <a:t>)</a:t>
            </a:r>
            <a:endParaRPr lang="pl-PL" sz="2800" dirty="0"/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err="1" smtClean="0"/>
              <a:t>Optimal</a:t>
            </a:r>
            <a:r>
              <a:rPr lang="pl-PL" sz="2800" dirty="0" smtClean="0"/>
              <a:t> </a:t>
            </a:r>
            <a:r>
              <a:rPr lang="pl-PL" sz="2800" dirty="0" err="1" smtClean="0"/>
              <a:t>quantization</a:t>
            </a:r>
            <a:r>
              <a:rPr lang="pl-PL" sz="2800" dirty="0" smtClean="0"/>
              <a:t> </a:t>
            </a:r>
            <a:r>
              <a:rPr lang="pl-PL" sz="2800" dirty="0" err="1" smtClean="0"/>
              <a:t>characteristic</a:t>
            </a:r>
            <a:endParaRPr lang="pl-PL" sz="2800" dirty="0" smtClean="0"/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err="1" smtClean="0"/>
              <a:t>Compression</a:t>
            </a:r>
            <a:r>
              <a:rPr lang="pl-PL" sz="2800" dirty="0" smtClean="0"/>
              <a:t> </a:t>
            </a:r>
            <a:r>
              <a:rPr lang="pl-PL" sz="2800" i="1" dirty="0" smtClean="0"/>
              <a:t>A </a:t>
            </a:r>
            <a:r>
              <a:rPr lang="pl-PL" sz="2800" dirty="0" smtClean="0"/>
              <a:t>and </a:t>
            </a:r>
            <a:r>
              <a:rPr lang="pl-PL" sz="2800" dirty="0" err="1"/>
              <a:t>c</a:t>
            </a:r>
            <a:r>
              <a:rPr lang="pl-PL" sz="2800" dirty="0" err="1" smtClean="0"/>
              <a:t>ompression</a:t>
            </a:r>
            <a:r>
              <a:rPr lang="pl-PL" sz="2800" dirty="0" smtClean="0"/>
              <a:t> </a:t>
            </a:r>
            <a:r>
              <a:rPr lang="pl-PL" sz="2800" i="1" dirty="0" smtClean="0"/>
              <a:t>µ</a:t>
            </a:r>
            <a:endParaRPr lang="pl-PL" sz="2800" dirty="0"/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err="1" smtClean="0"/>
              <a:t>Summary</a:t>
            </a:r>
            <a:endParaRPr lang="pl-PL" sz="2800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5418138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9650" y="0"/>
            <a:ext cx="8010525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Non-uniform </a:t>
            </a:r>
            <a:r>
              <a:rPr lang="pl-PL" sz="3600" b="1" dirty="0" err="1" smtClean="0"/>
              <a:t>quantization</a:t>
            </a:r>
            <a:r>
              <a:rPr lang="pl-PL" sz="3600" b="1" dirty="0" smtClean="0"/>
              <a:t> error</a:t>
            </a:r>
            <a:endParaRPr lang="pl-PL" sz="3600" b="1" dirty="0"/>
          </a:p>
        </p:txBody>
      </p:sp>
      <p:sp>
        <p:nvSpPr>
          <p:cNvPr id="83078" name="Text Box 134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85" name="Obiek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382713"/>
              </p:ext>
            </p:extLst>
          </p:nvPr>
        </p:nvGraphicFramePr>
        <p:xfrm>
          <a:off x="1171575" y="2070369"/>
          <a:ext cx="1069975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104" name="Równanie" r:id="rId3" imgW="533160" imgH="419040" progId="Equation.3">
                  <p:embed/>
                </p:oleObj>
              </mc:Choice>
              <mc:Fallback>
                <p:oleObj name="Równanie" r:id="rId3" imgW="53316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1575" y="2070369"/>
                        <a:ext cx="1069975" cy="84137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iekt 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340001"/>
              </p:ext>
            </p:extLst>
          </p:nvPr>
        </p:nvGraphicFramePr>
        <p:xfrm>
          <a:off x="1171575" y="4540799"/>
          <a:ext cx="3030537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105" name="Równanie" r:id="rId5" imgW="1511280" imgH="431640" progId="Equation.3">
                  <p:embed/>
                </p:oleObj>
              </mc:Choice>
              <mc:Fallback>
                <p:oleObj name="Równanie" r:id="rId5" imgW="15112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71575" y="4540799"/>
                        <a:ext cx="3030537" cy="86677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Text Box 57"/>
          <p:cNvSpPr txBox="1">
            <a:spLocks noChangeArrowheads="1"/>
          </p:cNvSpPr>
          <p:nvPr/>
        </p:nvSpPr>
        <p:spPr bwMode="auto">
          <a:xfrm>
            <a:off x="1171575" y="5621937"/>
            <a:ext cx="667427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 i="1" dirty="0"/>
              <a:t>δ</a:t>
            </a:r>
            <a:r>
              <a:rPr lang="pl-PL" sz="2000" i="1" baseline="-25000" dirty="0"/>
              <a:t>k</a:t>
            </a:r>
            <a:r>
              <a:rPr lang="pl-PL" sz="2000" dirty="0"/>
              <a:t> = </a:t>
            </a:r>
            <a:r>
              <a:rPr lang="pl-PL" sz="2000" i="1" dirty="0"/>
              <a:t>x</a:t>
            </a:r>
            <a:r>
              <a:rPr lang="pl-PL" sz="2000" i="1" baseline="-25000" dirty="0"/>
              <a:t>k</a:t>
            </a:r>
            <a:r>
              <a:rPr lang="pl-PL" sz="2000" baseline="-25000" dirty="0"/>
              <a:t>+1</a:t>
            </a:r>
            <a:r>
              <a:rPr lang="pl-PL" sz="2000" dirty="0"/>
              <a:t> – </a:t>
            </a:r>
            <a:r>
              <a:rPr lang="pl-PL" sz="2000" i="1" dirty="0" err="1"/>
              <a:t>x</a:t>
            </a:r>
            <a:r>
              <a:rPr lang="pl-PL" sz="2000" i="1" baseline="-25000" dirty="0" err="1"/>
              <a:t>k</a:t>
            </a:r>
            <a:r>
              <a:rPr lang="pl-PL" sz="2000" dirty="0"/>
              <a:t> –</a:t>
            </a:r>
            <a:r>
              <a:rPr lang="pl-PL" sz="2000" dirty="0" smtClean="0"/>
              <a:t> step </a:t>
            </a:r>
            <a:r>
              <a:rPr lang="pl-PL" sz="2000" dirty="0" err="1" smtClean="0"/>
              <a:t>size</a:t>
            </a:r>
            <a:r>
              <a:rPr lang="pl-PL" sz="2000" dirty="0" smtClean="0"/>
              <a:t> for the </a:t>
            </a:r>
            <a:r>
              <a:rPr lang="pl-PL" sz="2000" i="1" dirty="0" smtClean="0"/>
              <a:t>k</a:t>
            </a:r>
            <a:r>
              <a:rPr lang="pl-PL" sz="2000" dirty="0" smtClean="0"/>
              <a:t>-th </a:t>
            </a:r>
            <a:r>
              <a:rPr lang="pl-PL" sz="2000" dirty="0" err="1" smtClean="0"/>
              <a:t>quantization</a:t>
            </a:r>
            <a:r>
              <a:rPr lang="pl-PL" sz="2000" dirty="0" smtClean="0"/>
              <a:t> </a:t>
            </a:r>
            <a:r>
              <a:rPr lang="pl-PL" sz="2000" dirty="0" err="1" smtClean="0"/>
              <a:t>interval</a:t>
            </a:r>
            <a:endParaRPr lang="pl-PL" sz="2000" dirty="0" smtClean="0"/>
          </a:p>
          <a:p>
            <a:pPr>
              <a:spcBef>
                <a:spcPct val="50000"/>
              </a:spcBef>
            </a:pPr>
            <a:r>
              <a:rPr lang="pl-PL" sz="2000" i="1" dirty="0" err="1"/>
              <a:t>p</a:t>
            </a:r>
            <a:r>
              <a:rPr lang="pl-PL" sz="2000" i="1" baseline="-25000" dirty="0" err="1" smtClean="0"/>
              <a:t>k</a:t>
            </a:r>
            <a:r>
              <a:rPr lang="pl-PL" sz="2000" i="1" dirty="0" smtClean="0"/>
              <a:t> = </a:t>
            </a:r>
            <a:r>
              <a:rPr lang="pl-PL" sz="2000" dirty="0" smtClean="0"/>
              <a:t>Pr{</a:t>
            </a:r>
            <a:r>
              <a:rPr lang="pl-PL" sz="2000" i="1" dirty="0" err="1"/>
              <a:t>x</a:t>
            </a:r>
            <a:r>
              <a:rPr lang="pl-PL" sz="2000" i="1" baseline="-25000" dirty="0" err="1"/>
              <a:t>k</a:t>
            </a:r>
            <a:r>
              <a:rPr lang="pl-PL" sz="2000" dirty="0"/>
              <a:t> </a:t>
            </a:r>
            <a:r>
              <a:rPr lang="pl-PL" sz="2000" dirty="0" smtClean="0"/>
              <a:t> &lt; </a:t>
            </a:r>
            <a:r>
              <a:rPr lang="pl-PL" sz="2000" i="1" dirty="0" smtClean="0"/>
              <a:t>x &lt; x</a:t>
            </a:r>
            <a:r>
              <a:rPr lang="pl-PL" sz="2000" i="1" baseline="-25000" dirty="0" smtClean="0"/>
              <a:t>k</a:t>
            </a:r>
            <a:r>
              <a:rPr lang="pl-PL" sz="2000" baseline="-25000" dirty="0" smtClean="0"/>
              <a:t>+1</a:t>
            </a:r>
            <a:r>
              <a:rPr lang="pl-PL" sz="2000" dirty="0" smtClean="0"/>
              <a:t>}</a:t>
            </a:r>
            <a:endParaRPr lang="pl-PL" sz="2000" dirty="0"/>
          </a:p>
        </p:txBody>
      </p:sp>
      <p:sp>
        <p:nvSpPr>
          <p:cNvPr id="9" name="Text Box 74"/>
          <p:cNvSpPr txBox="1">
            <a:spLocks noChangeArrowheads="1"/>
          </p:cNvSpPr>
          <p:nvPr/>
        </p:nvSpPr>
        <p:spPr bwMode="auto">
          <a:xfrm>
            <a:off x="1171575" y="1209675"/>
            <a:ext cx="71247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err="1" smtClean="0"/>
              <a:t>Mean</a:t>
            </a:r>
            <a:r>
              <a:rPr lang="pl-PL" sz="2000" dirty="0" err="1"/>
              <a:t>-</a:t>
            </a:r>
            <a:r>
              <a:rPr lang="pl-PL" sz="2000" dirty="0" err="1" smtClean="0"/>
              <a:t>squared</a:t>
            </a:r>
            <a:r>
              <a:rPr lang="pl-PL" sz="2000" dirty="0" smtClean="0"/>
              <a:t> </a:t>
            </a:r>
            <a:r>
              <a:rPr lang="pl-PL" sz="2000" dirty="0" err="1" smtClean="0"/>
              <a:t>quantization</a:t>
            </a:r>
            <a:r>
              <a:rPr lang="pl-PL" sz="2000" dirty="0" smtClean="0"/>
              <a:t> error for a </a:t>
            </a:r>
            <a:r>
              <a:rPr lang="pl-PL" sz="2000" dirty="0" err="1" smtClean="0"/>
              <a:t>dense</a:t>
            </a:r>
            <a:r>
              <a:rPr lang="pl-PL" sz="2000" dirty="0" smtClean="0"/>
              <a:t> uniform </a:t>
            </a:r>
            <a:r>
              <a:rPr lang="pl-PL" sz="2000" dirty="0" err="1" smtClean="0"/>
              <a:t>quantization</a:t>
            </a:r>
            <a:r>
              <a:rPr lang="pl-PL" sz="2000" dirty="0" smtClean="0"/>
              <a:t> (</a:t>
            </a:r>
            <a:r>
              <a:rPr lang="pl-PL" sz="2000" dirty="0" err="1" smtClean="0"/>
              <a:t>number</a:t>
            </a:r>
            <a:r>
              <a:rPr lang="pl-PL" sz="2000" dirty="0" smtClean="0"/>
              <a:t> of </a:t>
            </a:r>
            <a:r>
              <a:rPr lang="pl-PL" sz="2000" dirty="0" err="1" smtClean="0"/>
              <a:t>quantization</a:t>
            </a:r>
            <a:r>
              <a:rPr lang="pl-PL" sz="2000" dirty="0" smtClean="0"/>
              <a:t> </a:t>
            </a:r>
            <a:r>
              <a:rPr lang="pl-PL" sz="2000" dirty="0" err="1" smtClean="0"/>
              <a:t>levels</a:t>
            </a:r>
            <a:r>
              <a:rPr lang="pl-PL" sz="2000" dirty="0" smtClean="0"/>
              <a:t> </a:t>
            </a:r>
            <a:r>
              <a:rPr lang="pl-PL" sz="2000" i="1" dirty="0" smtClean="0"/>
              <a:t>K</a:t>
            </a:r>
            <a:r>
              <a:rPr lang="pl-PL" sz="2000" dirty="0" smtClean="0"/>
              <a:t> </a:t>
            </a:r>
            <a:r>
              <a:rPr lang="pl-PL" sz="2000" dirty="0" err="1" smtClean="0"/>
              <a:t>is</a:t>
            </a:r>
            <a:r>
              <a:rPr lang="pl-PL" sz="2000" dirty="0" smtClean="0"/>
              <a:t> </a:t>
            </a:r>
            <a:r>
              <a:rPr lang="pl-PL" sz="2000" dirty="0" err="1" smtClean="0"/>
              <a:t>large</a:t>
            </a:r>
            <a:r>
              <a:rPr lang="pl-PL" sz="2000" dirty="0" smtClean="0"/>
              <a:t> </a:t>
            </a:r>
            <a:r>
              <a:rPr lang="pl-PL" sz="2000" dirty="0" err="1" smtClean="0"/>
              <a:t>enough</a:t>
            </a:r>
            <a:r>
              <a:rPr lang="pl-PL" sz="2000" dirty="0" smtClean="0"/>
              <a:t>):</a:t>
            </a:r>
            <a:endParaRPr lang="pl-PL" sz="2000" dirty="0"/>
          </a:p>
        </p:txBody>
      </p:sp>
      <p:sp>
        <p:nvSpPr>
          <p:cNvPr id="10" name="Text Box 74"/>
          <p:cNvSpPr txBox="1">
            <a:spLocks noChangeArrowheads="1"/>
          </p:cNvSpPr>
          <p:nvPr/>
        </p:nvSpPr>
        <p:spPr bwMode="auto">
          <a:xfrm>
            <a:off x="1075781" y="3126107"/>
            <a:ext cx="71247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Mean</a:t>
            </a:r>
            <a:r>
              <a:rPr lang="pl-PL" dirty="0" err="1"/>
              <a:t>-</a:t>
            </a:r>
            <a:r>
              <a:rPr lang="pl-PL" dirty="0" err="1" smtClean="0"/>
              <a:t>squared</a:t>
            </a:r>
            <a:r>
              <a:rPr lang="pl-PL" dirty="0" smtClean="0"/>
              <a:t> </a:t>
            </a:r>
            <a:r>
              <a:rPr lang="pl-PL" dirty="0" err="1" smtClean="0"/>
              <a:t>quantization</a:t>
            </a:r>
            <a:r>
              <a:rPr lang="pl-PL" dirty="0" smtClean="0"/>
              <a:t> error for a </a:t>
            </a:r>
            <a:r>
              <a:rPr lang="pl-PL" dirty="0" err="1" smtClean="0"/>
              <a:t>dense</a:t>
            </a:r>
            <a:r>
              <a:rPr lang="pl-PL" dirty="0" smtClean="0"/>
              <a:t> </a:t>
            </a:r>
            <a:r>
              <a:rPr lang="pl-PL" u="sng" dirty="0" smtClean="0"/>
              <a:t>non-uniform </a:t>
            </a:r>
            <a:r>
              <a:rPr lang="pl-PL" u="sng" dirty="0" err="1" smtClean="0"/>
              <a:t>quantization</a:t>
            </a:r>
            <a:r>
              <a:rPr lang="pl-PL" dirty="0" smtClean="0"/>
              <a:t> (</a:t>
            </a:r>
            <a:r>
              <a:rPr lang="pl-PL" dirty="0" err="1" smtClean="0"/>
              <a:t>number</a:t>
            </a:r>
            <a:r>
              <a:rPr lang="pl-PL" dirty="0" smtClean="0"/>
              <a:t> of </a:t>
            </a:r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levels</a:t>
            </a:r>
            <a:r>
              <a:rPr lang="pl-PL" dirty="0" smtClean="0"/>
              <a:t> </a:t>
            </a:r>
            <a:r>
              <a:rPr lang="pl-PL" i="1" dirty="0" smtClean="0"/>
              <a:t>K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large</a:t>
            </a:r>
            <a:r>
              <a:rPr lang="pl-PL" dirty="0" smtClean="0"/>
              <a:t> </a:t>
            </a:r>
            <a:r>
              <a:rPr lang="pl-PL" dirty="0" err="1" smtClean="0"/>
              <a:t>enough</a:t>
            </a:r>
            <a:r>
              <a:rPr lang="pl-PL" dirty="0" smtClean="0"/>
              <a:t>):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847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58938" y="0"/>
            <a:ext cx="6696075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Non-uniform </a:t>
            </a:r>
            <a:r>
              <a:rPr lang="pl-PL" sz="3600" b="1" dirty="0" err="1" smtClean="0"/>
              <a:t>quantization</a:t>
            </a:r>
            <a:r>
              <a:rPr lang="pl-PL" sz="3600" b="1" dirty="0" smtClean="0"/>
              <a:t> </a:t>
            </a:r>
            <a:r>
              <a:rPr lang="pl-PL" sz="3600" b="1" dirty="0"/>
              <a:t>– </a:t>
            </a:r>
            <a:r>
              <a:rPr lang="pl-PL" sz="3600" b="1" dirty="0" err="1" smtClean="0"/>
              <a:t>approach</a:t>
            </a:r>
            <a:endParaRPr lang="pl-PL" sz="3600" b="1" dirty="0"/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914400" y="1289051"/>
            <a:ext cx="79324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>
                <a:solidFill>
                  <a:schemeClr val="accent2"/>
                </a:solidFill>
              </a:rPr>
              <a:t>Ideal</a:t>
            </a:r>
            <a:r>
              <a:rPr lang="pl-PL" dirty="0" smtClean="0">
                <a:solidFill>
                  <a:schemeClr val="accent2"/>
                </a:solidFill>
              </a:rPr>
              <a:t> </a:t>
            </a:r>
            <a:r>
              <a:rPr lang="pl-PL" dirty="0" err="1" smtClean="0">
                <a:solidFill>
                  <a:schemeClr val="accent2"/>
                </a:solidFill>
              </a:rPr>
              <a:t>solution</a:t>
            </a:r>
            <a:r>
              <a:rPr lang="pl-PL" dirty="0" smtClean="0">
                <a:solidFill>
                  <a:schemeClr val="accent2"/>
                </a:solidFill>
              </a:rPr>
              <a:t> (</a:t>
            </a:r>
            <a:r>
              <a:rPr lang="pl-PL" dirty="0" err="1" smtClean="0">
                <a:solidFill>
                  <a:schemeClr val="accent2"/>
                </a:solidFill>
              </a:rPr>
              <a:t>adaptive</a:t>
            </a:r>
            <a:r>
              <a:rPr lang="pl-PL" dirty="0" smtClean="0">
                <a:solidFill>
                  <a:schemeClr val="accent2"/>
                </a:solidFill>
              </a:rPr>
              <a:t> </a:t>
            </a:r>
            <a:r>
              <a:rPr lang="pl-PL" dirty="0" err="1" smtClean="0">
                <a:solidFill>
                  <a:schemeClr val="accent2"/>
                </a:solidFill>
              </a:rPr>
              <a:t>quantization</a:t>
            </a:r>
            <a:r>
              <a:rPr lang="pl-PL" dirty="0" smtClean="0">
                <a:solidFill>
                  <a:schemeClr val="accent2"/>
                </a:solidFill>
              </a:rPr>
              <a:t>) – </a:t>
            </a:r>
            <a:r>
              <a:rPr lang="pl-PL" dirty="0" err="1" smtClean="0">
                <a:solidFill>
                  <a:schemeClr val="accent2"/>
                </a:solidFill>
              </a:rPr>
              <a:t>quantizator</a:t>
            </a:r>
            <a:r>
              <a:rPr lang="pl-PL" dirty="0" smtClean="0">
                <a:solidFill>
                  <a:schemeClr val="accent2"/>
                </a:solidFill>
              </a:rPr>
              <a:t> </a:t>
            </a:r>
            <a:r>
              <a:rPr lang="pl-PL" dirty="0" err="1" smtClean="0">
                <a:solidFill>
                  <a:schemeClr val="accent2"/>
                </a:solidFill>
              </a:rPr>
              <a:t>range</a:t>
            </a:r>
            <a:r>
              <a:rPr lang="pl-PL" dirty="0" smtClean="0">
                <a:solidFill>
                  <a:schemeClr val="accent2"/>
                </a:solidFill>
              </a:rPr>
              <a:t> </a:t>
            </a:r>
            <a:r>
              <a:rPr lang="pl-PL" i="1" dirty="0" err="1" smtClean="0">
                <a:solidFill>
                  <a:schemeClr val="accent2"/>
                </a:solidFill>
              </a:rPr>
              <a:t>x</a:t>
            </a:r>
            <a:r>
              <a:rPr lang="pl-PL" baseline="-25000" dirty="0" err="1" smtClean="0">
                <a:solidFill>
                  <a:schemeClr val="accent2"/>
                </a:solidFill>
              </a:rPr>
              <a:t>MAX</a:t>
            </a:r>
            <a:r>
              <a:rPr lang="pl-PL" dirty="0" smtClean="0">
                <a:solidFill>
                  <a:schemeClr val="accent2"/>
                </a:solidFill>
              </a:rPr>
              <a:t> </a:t>
            </a:r>
            <a:r>
              <a:rPr lang="pl-PL" dirty="0" err="1" smtClean="0">
                <a:solidFill>
                  <a:schemeClr val="accent2"/>
                </a:solidFill>
              </a:rPr>
              <a:t>follows</a:t>
            </a:r>
            <a:r>
              <a:rPr lang="pl-PL" dirty="0" smtClean="0">
                <a:solidFill>
                  <a:schemeClr val="accent2"/>
                </a:solidFill>
              </a:rPr>
              <a:t> </a:t>
            </a:r>
            <a:r>
              <a:rPr lang="pl-PL" dirty="0" err="1" smtClean="0">
                <a:solidFill>
                  <a:schemeClr val="accent2"/>
                </a:solidFill>
              </a:rPr>
              <a:t>range</a:t>
            </a:r>
            <a:r>
              <a:rPr lang="pl-PL" dirty="0" smtClean="0">
                <a:solidFill>
                  <a:schemeClr val="accent2"/>
                </a:solidFill>
              </a:rPr>
              <a:t> of </a:t>
            </a:r>
            <a:r>
              <a:rPr lang="pl-PL" dirty="0" err="1" smtClean="0">
                <a:solidFill>
                  <a:schemeClr val="accent2"/>
                </a:solidFill>
              </a:rPr>
              <a:t>an</a:t>
            </a:r>
            <a:r>
              <a:rPr lang="pl-PL" dirty="0" smtClean="0">
                <a:solidFill>
                  <a:schemeClr val="accent2"/>
                </a:solidFill>
              </a:rPr>
              <a:t> </a:t>
            </a:r>
            <a:r>
              <a:rPr lang="pl-PL" dirty="0" err="1" smtClean="0">
                <a:solidFill>
                  <a:schemeClr val="accent2"/>
                </a:solidFill>
              </a:rPr>
              <a:t>information</a:t>
            </a:r>
            <a:r>
              <a:rPr lang="pl-PL" dirty="0" smtClean="0">
                <a:solidFill>
                  <a:schemeClr val="accent2"/>
                </a:solidFill>
              </a:rPr>
              <a:t> </a:t>
            </a:r>
            <a:r>
              <a:rPr lang="pl-PL" dirty="0" err="1" smtClean="0">
                <a:solidFill>
                  <a:schemeClr val="accent2"/>
                </a:solidFill>
              </a:rPr>
              <a:t>signal</a:t>
            </a:r>
            <a:r>
              <a:rPr lang="pl-PL" dirty="0" smtClean="0">
                <a:solidFill>
                  <a:schemeClr val="accent2"/>
                </a:solidFill>
              </a:rPr>
              <a:t> </a:t>
            </a:r>
            <a:r>
              <a:rPr lang="pl-PL" i="1" dirty="0" err="1" smtClean="0">
                <a:solidFill>
                  <a:schemeClr val="accent2"/>
                </a:solidFill>
              </a:rPr>
              <a:t>x</a:t>
            </a:r>
            <a:r>
              <a:rPr lang="pl-PL" baseline="-25000" dirty="0" err="1" smtClean="0">
                <a:solidFill>
                  <a:schemeClr val="accent2"/>
                </a:solidFill>
              </a:rPr>
              <a:t>max</a:t>
            </a:r>
            <a:r>
              <a:rPr lang="pl-PL" dirty="0" smtClean="0">
                <a:solidFill>
                  <a:schemeClr val="accent2"/>
                </a:solidFill>
              </a:rPr>
              <a:t>:</a:t>
            </a:r>
            <a:endParaRPr lang="pl-PL" dirty="0"/>
          </a:p>
        </p:txBody>
      </p:sp>
      <p:graphicFrame>
        <p:nvGraphicFramePr>
          <p:cNvPr id="83978" name="Object 10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18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2120502" y="5473527"/>
            <a:ext cx="60483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Adaptive</a:t>
            </a:r>
            <a:r>
              <a:rPr lang="pl-PL" dirty="0" smtClean="0"/>
              <a:t> </a:t>
            </a:r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provides</a:t>
            </a:r>
            <a:r>
              <a:rPr lang="pl-PL" dirty="0" smtClean="0"/>
              <a:t> </a:t>
            </a:r>
            <a:r>
              <a:rPr lang="pl-PL" dirty="0" err="1" smtClean="0"/>
              <a:t>constant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to </a:t>
            </a:r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Noise</a:t>
            </a:r>
            <a:r>
              <a:rPr lang="pl-PL" dirty="0" smtClean="0"/>
              <a:t> Ratio. </a:t>
            </a:r>
            <a:endParaRPr lang="pl-PL" dirty="0"/>
          </a:p>
        </p:txBody>
      </p:sp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946564"/>
              </p:ext>
            </p:extLst>
          </p:nvPr>
        </p:nvGraphicFramePr>
        <p:xfrm>
          <a:off x="3743960" y="2147027"/>
          <a:ext cx="1992630" cy="618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19" name="Równanie" r:id="rId5" imgW="736560" imgH="228600" progId="Equation.3">
                  <p:embed/>
                </p:oleObj>
              </mc:Choice>
              <mc:Fallback>
                <p:oleObj name="Równanie" r:id="rId5" imgW="7365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43960" y="2147027"/>
                        <a:ext cx="1992630" cy="618402"/>
                      </a:xfrm>
                      <a:prstGeom prst="rect">
                        <a:avLst/>
                      </a:prstGeom>
                      <a:solidFill>
                        <a:srgbClr val="00B0F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914400" y="2643065"/>
            <a:ext cx="79324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>
                <a:solidFill>
                  <a:schemeClr val="accent2"/>
                </a:solidFill>
              </a:rPr>
              <a:t>Let</a:t>
            </a:r>
            <a:r>
              <a:rPr lang="pl-PL" dirty="0" smtClean="0">
                <a:solidFill>
                  <a:schemeClr val="accent2"/>
                </a:solidFill>
              </a:rPr>
              <a:t>:</a:t>
            </a:r>
            <a:endParaRPr lang="pl-PL" baseline="-25000" dirty="0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657777"/>
              </p:ext>
            </p:extLst>
          </p:nvPr>
        </p:nvGraphicFramePr>
        <p:xfrm>
          <a:off x="3750151" y="3144315"/>
          <a:ext cx="1980247" cy="766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20" name="Równanie" r:id="rId7" imgW="787320" imgH="304560" progId="Equation.3">
                  <p:embed/>
                </p:oleObj>
              </mc:Choice>
              <mc:Fallback>
                <p:oleObj name="Równanie" r:id="rId7" imgW="787320" imgH="3045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50151" y="3144315"/>
                        <a:ext cx="1980247" cy="766594"/>
                      </a:xfrm>
                      <a:prstGeom prst="rect">
                        <a:avLst/>
                      </a:prstGeom>
                      <a:solidFill>
                        <a:srgbClr val="00B0F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i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454958"/>
              </p:ext>
            </p:extLst>
          </p:nvPr>
        </p:nvGraphicFramePr>
        <p:xfrm>
          <a:off x="1732121" y="4117997"/>
          <a:ext cx="6825139" cy="11484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21" name="Równanie" r:id="rId9" imgW="3162240" imgH="533160" progId="Equation.3">
                  <p:embed/>
                </p:oleObj>
              </mc:Choice>
              <mc:Fallback>
                <p:oleObj name="Równanie" r:id="rId9" imgW="3162240" imgH="533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32121" y="4117997"/>
                        <a:ext cx="6825139" cy="1148442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6963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Signal</a:t>
            </a:r>
            <a:r>
              <a:rPr lang="pl-PL" sz="3600" b="1" dirty="0" smtClean="0"/>
              <a:t> </a:t>
            </a:r>
            <a:r>
              <a:rPr lang="pl-PL" sz="3600" b="1" dirty="0" err="1" smtClean="0"/>
              <a:t>compression</a:t>
            </a:r>
            <a:endParaRPr lang="pl-PL" sz="3600" b="1" dirty="0"/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1247775" y="1409700"/>
            <a:ext cx="2476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smtClean="0"/>
              <a:t>COMPRESSION</a:t>
            </a:r>
            <a:endParaRPr lang="pl-PL" dirty="0"/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2133600" y="1876425"/>
            <a:ext cx="809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/>
              <a:t>+</a:t>
            </a:r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904875" y="2362200"/>
            <a:ext cx="31051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dirty="0" smtClean="0"/>
              <a:t>UNIFORM</a:t>
            </a:r>
            <a:br>
              <a:rPr lang="pl-PL" dirty="0" smtClean="0"/>
            </a:br>
            <a:r>
              <a:rPr lang="pl-PL" dirty="0" smtClean="0"/>
              <a:t>QUANTIZATION</a:t>
            </a:r>
            <a:endParaRPr lang="pl-PL" dirty="0"/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2171700" y="3219450"/>
            <a:ext cx="809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/>
              <a:t>=</a:t>
            </a:r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1000125" y="3714750"/>
            <a:ext cx="320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dirty="0" smtClean="0">
                <a:solidFill>
                  <a:srgbClr val="FF0066"/>
                </a:solidFill>
              </a:rPr>
              <a:t>NON-UNIFORM</a:t>
            </a:r>
            <a:br>
              <a:rPr lang="pl-PL" dirty="0" smtClean="0">
                <a:solidFill>
                  <a:srgbClr val="FF0066"/>
                </a:solidFill>
              </a:rPr>
            </a:br>
            <a:r>
              <a:rPr lang="pl-PL" dirty="0" smtClean="0">
                <a:solidFill>
                  <a:srgbClr val="FF0066"/>
                </a:solidFill>
              </a:rPr>
              <a:t>QUANTIZATION</a:t>
            </a:r>
            <a:endParaRPr lang="pl-PL" dirty="0">
              <a:solidFill>
                <a:srgbClr val="FF0066"/>
              </a:solidFill>
            </a:endParaRPr>
          </a:p>
        </p:txBody>
      </p:sp>
      <p:grpSp>
        <p:nvGrpSpPr>
          <p:cNvPr id="85043" name="Group 51"/>
          <p:cNvGrpSpPr>
            <a:grpSpLocks/>
          </p:cNvGrpSpPr>
          <p:nvPr/>
        </p:nvGrpSpPr>
        <p:grpSpPr bwMode="auto">
          <a:xfrm>
            <a:off x="1085850" y="5019675"/>
            <a:ext cx="7181850" cy="593725"/>
            <a:chOff x="684" y="3024"/>
            <a:chExt cx="4524" cy="374"/>
          </a:xfrm>
        </p:grpSpPr>
        <p:sp>
          <p:nvSpPr>
            <p:cNvPr id="85003" name="Text Box 11"/>
            <p:cNvSpPr txBox="1">
              <a:spLocks noChangeArrowheads="1"/>
            </p:cNvSpPr>
            <p:nvPr/>
          </p:nvSpPr>
          <p:spPr bwMode="auto">
            <a:xfrm>
              <a:off x="1380" y="3108"/>
              <a:ext cx="936" cy="213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600" dirty="0" err="1" smtClean="0"/>
                <a:t>Compression</a:t>
              </a:r>
              <a:endParaRPr lang="pl-PL" sz="1600" dirty="0"/>
            </a:p>
          </p:txBody>
        </p:sp>
        <p:sp>
          <p:nvSpPr>
            <p:cNvPr id="85004" name="Text Box 12"/>
            <p:cNvSpPr txBox="1">
              <a:spLocks noChangeArrowheads="1"/>
            </p:cNvSpPr>
            <p:nvPr/>
          </p:nvSpPr>
          <p:spPr bwMode="auto">
            <a:xfrm>
              <a:off x="2664" y="3102"/>
              <a:ext cx="936" cy="213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600" dirty="0" err="1" smtClean="0"/>
                <a:t>Quantization</a:t>
              </a:r>
              <a:endParaRPr lang="pl-PL" sz="1600" dirty="0"/>
            </a:p>
          </p:txBody>
        </p:sp>
        <p:sp>
          <p:nvSpPr>
            <p:cNvPr id="85005" name="Text Box 13"/>
            <p:cNvSpPr txBox="1">
              <a:spLocks noChangeArrowheads="1"/>
            </p:cNvSpPr>
            <p:nvPr/>
          </p:nvSpPr>
          <p:spPr bwMode="auto">
            <a:xfrm>
              <a:off x="3906" y="3084"/>
              <a:ext cx="936" cy="213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600" dirty="0" err="1"/>
                <a:t>C</a:t>
              </a:r>
              <a:r>
                <a:rPr lang="pl-PL" sz="1600" dirty="0" err="1" smtClean="0"/>
                <a:t>oding</a:t>
              </a:r>
              <a:endParaRPr lang="pl-PL" sz="1600" dirty="0"/>
            </a:p>
          </p:txBody>
        </p:sp>
        <p:sp>
          <p:nvSpPr>
            <p:cNvPr id="85010" name="Line 18"/>
            <p:cNvSpPr>
              <a:spLocks noChangeShapeType="1"/>
            </p:cNvSpPr>
            <p:nvPr/>
          </p:nvSpPr>
          <p:spPr bwMode="auto">
            <a:xfrm flipH="1">
              <a:off x="1236" y="3204"/>
              <a:ext cx="13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1" name="Line 19"/>
            <p:cNvSpPr>
              <a:spLocks noChangeShapeType="1"/>
            </p:cNvSpPr>
            <p:nvPr/>
          </p:nvSpPr>
          <p:spPr bwMode="auto">
            <a:xfrm flipH="1">
              <a:off x="930" y="3204"/>
              <a:ext cx="13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2" name="Line 20"/>
            <p:cNvSpPr>
              <a:spLocks noChangeShapeType="1"/>
            </p:cNvSpPr>
            <p:nvPr/>
          </p:nvSpPr>
          <p:spPr bwMode="auto">
            <a:xfrm flipV="1">
              <a:off x="1068" y="3072"/>
              <a:ext cx="120" cy="11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3" name="Text Box 21"/>
            <p:cNvSpPr txBox="1">
              <a:spLocks noChangeArrowheads="1"/>
            </p:cNvSpPr>
            <p:nvPr/>
          </p:nvSpPr>
          <p:spPr bwMode="auto">
            <a:xfrm>
              <a:off x="684" y="3204"/>
              <a:ext cx="69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 i="1" dirty="0"/>
                <a:t>x</a:t>
              </a:r>
              <a:r>
                <a:rPr lang="pl-PL" sz="1400" dirty="0"/>
                <a:t>(</a:t>
              </a:r>
              <a:r>
                <a:rPr lang="pl-PL" sz="1400" i="1" dirty="0"/>
                <a:t>t</a:t>
              </a:r>
              <a:r>
                <a:rPr lang="pl-PL" sz="1400" dirty="0"/>
                <a:t>)       </a:t>
              </a:r>
              <a:r>
                <a:rPr lang="pl-PL" sz="1400" i="1" dirty="0" smtClean="0"/>
                <a:t>T</a:t>
              </a:r>
              <a:r>
                <a:rPr lang="pl-PL" sz="1400" baseline="-25000" dirty="0" smtClean="0"/>
                <a:t>0</a:t>
              </a:r>
              <a:endParaRPr lang="pl-PL" sz="1400" baseline="-25000" dirty="0"/>
            </a:p>
          </p:txBody>
        </p:sp>
        <p:sp>
          <p:nvSpPr>
            <p:cNvPr id="85014" name="Oval 22"/>
            <p:cNvSpPr>
              <a:spLocks noChangeArrowheads="1"/>
            </p:cNvSpPr>
            <p:nvPr/>
          </p:nvSpPr>
          <p:spPr bwMode="auto">
            <a:xfrm>
              <a:off x="1236" y="3162"/>
              <a:ext cx="56" cy="5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5" name="Oval 23"/>
            <p:cNvSpPr>
              <a:spLocks noChangeArrowheads="1"/>
            </p:cNvSpPr>
            <p:nvPr/>
          </p:nvSpPr>
          <p:spPr bwMode="auto">
            <a:xfrm>
              <a:off x="1026" y="3162"/>
              <a:ext cx="56" cy="5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6" name="Line 24"/>
            <p:cNvSpPr>
              <a:spLocks noChangeShapeType="1"/>
            </p:cNvSpPr>
            <p:nvPr/>
          </p:nvSpPr>
          <p:spPr bwMode="auto">
            <a:xfrm>
              <a:off x="4836" y="3204"/>
              <a:ext cx="37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36" name="Text Box 44"/>
            <p:cNvSpPr txBox="1">
              <a:spLocks noChangeArrowheads="1"/>
            </p:cNvSpPr>
            <p:nvPr/>
          </p:nvSpPr>
          <p:spPr bwMode="auto">
            <a:xfrm>
              <a:off x="2346" y="3024"/>
              <a:ext cx="5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 i="1" dirty="0"/>
                <a:t>y</a:t>
              </a:r>
              <a:r>
                <a:rPr lang="pl-PL" sz="1400" dirty="0"/>
                <a:t>(</a:t>
              </a:r>
              <a:r>
                <a:rPr lang="pl-PL" sz="1400" i="1" dirty="0"/>
                <a:t>t</a:t>
              </a:r>
              <a:r>
                <a:rPr lang="pl-PL" sz="1400" dirty="0"/>
                <a:t>)       </a:t>
              </a:r>
            </a:p>
          </p:txBody>
        </p:sp>
        <p:sp>
          <p:nvSpPr>
            <p:cNvPr id="85041" name="Line 49"/>
            <p:cNvSpPr>
              <a:spLocks noChangeShapeType="1"/>
            </p:cNvSpPr>
            <p:nvPr/>
          </p:nvSpPr>
          <p:spPr bwMode="auto">
            <a:xfrm>
              <a:off x="2322" y="32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42" name="Line 50"/>
            <p:cNvSpPr>
              <a:spLocks noChangeShapeType="1"/>
            </p:cNvSpPr>
            <p:nvPr/>
          </p:nvSpPr>
          <p:spPr bwMode="auto">
            <a:xfrm>
              <a:off x="3594" y="3204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85044" name="Text Box 52"/>
          <p:cNvSpPr txBox="1">
            <a:spLocks noChangeArrowheads="1"/>
          </p:cNvSpPr>
          <p:nvPr/>
        </p:nvSpPr>
        <p:spPr bwMode="auto">
          <a:xfrm>
            <a:off x="2247899" y="5762625"/>
            <a:ext cx="57769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smtClean="0"/>
              <a:t>Non-</a:t>
            </a:r>
            <a:r>
              <a:rPr lang="pl-PL" sz="1600" dirty="0" err="1" smtClean="0"/>
              <a:t>linear</a:t>
            </a:r>
            <a:r>
              <a:rPr lang="pl-PL" sz="1600" dirty="0" smtClean="0"/>
              <a:t> </a:t>
            </a:r>
            <a:r>
              <a:rPr lang="pl-PL" sz="1600" dirty="0" err="1" smtClean="0"/>
              <a:t>compression</a:t>
            </a:r>
            <a:r>
              <a:rPr lang="pl-PL" sz="1600" dirty="0" smtClean="0"/>
              <a:t> and </a:t>
            </a:r>
            <a:r>
              <a:rPr lang="pl-PL" sz="1600" dirty="0" err="1" smtClean="0"/>
              <a:t>subsequent</a:t>
            </a:r>
            <a:r>
              <a:rPr lang="pl-PL" sz="1600" dirty="0" smtClean="0"/>
              <a:t> uniform </a:t>
            </a:r>
            <a:r>
              <a:rPr lang="pl-PL" sz="1600" dirty="0" err="1" smtClean="0"/>
              <a:t>quantization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err="1" smtClean="0"/>
              <a:t>results</a:t>
            </a:r>
            <a:r>
              <a:rPr lang="pl-PL" sz="1600" dirty="0" smtClean="0"/>
              <a:t> in a non-uniform </a:t>
            </a:r>
            <a:r>
              <a:rPr lang="pl-PL" sz="1600" dirty="0" err="1" smtClean="0"/>
              <a:t>quantization</a:t>
            </a:r>
            <a:endParaRPr lang="pl-PL" sz="1600" dirty="0"/>
          </a:p>
        </p:txBody>
      </p:sp>
      <p:sp>
        <p:nvSpPr>
          <p:cNvPr id="85045" name="Text Box 53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11" name="Grupa 10"/>
          <p:cNvGrpSpPr/>
          <p:nvPr/>
        </p:nvGrpSpPr>
        <p:grpSpPr>
          <a:xfrm>
            <a:off x="4799013" y="1018606"/>
            <a:ext cx="3827459" cy="3272407"/>
            <a:chOff x="4799013" y="1018606"/>
            <a:chExt cx="3827459" cy="3272407"/>
          </a:xfrm>
        </p:grpSpPr>
        <p:sp>
          <p:nvSpPr>
            <p:cNvPr id="85038" name="Text Box 46"/>
            <p:cNvSpPr txBox="1">
              <a:spLocks noChangeArrowheads="1"/>
            </p:cNvSpPr>
            <p:nvPr/>
          </p:nvSpPr>
          <p:spPr bwMode="auto">
            <a:xfrm>
              <a:off x="6346509" y="1018606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i="1" dirty="0"/>
                <a:t>y</a:t>
              </a:r>
            </a:p>
          </p:txBody>
        </p:sp>
        <p:graphicFrame>
          <p:nvGraphicFramePr>
            <p:cNvPr id="85023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32856810"/>
                </p:ext>
              </p:extLst>
            </p:nvPr>
          </p:nvGraphicFramePr>
          <p:xfrm>
            <a:off x="4799013" y="1419225"/>
            <a:ext cx="3600450" cy="2871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5" name="Obraz - mapa bitowa" r:id="rId3" imgW="3952381" imgH="4210638" progId="Paint.Picture">
                    <p:embed/>
                  </p:oleObj>
                </mc:Choice>
                <mc:Fallback>
                  <p:oleObj name="Obraz - mapa bitowa" r:id="rId3" imgW="3952381" imgH="4210638" progId="Paint.Picture">
                    <p:embed/>
                    <p:pic>
                      <p:nvPicPr>
                        <p:cNvPr id="0" name="Picture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99013" y="1419225"/>
                          <a:ext cx="3600450" cy="28717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5024" name="Line 32"/>
            <p:cNvSpPr>
              <a:spLocks noChangeShapeType="1"/>
            </p:cNvSpPr>
            <p:nvPr/>
          </p:nvSpPr>
          <p:spPr bwMode="auto">
            <a:xfrm>
              <a:off x="5048250" y="2676525"/>
              <a:ext cx="31908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25" name="Line 33"/>
            <p:cNvSpPr>
              <a:spLocks noChangeShapeType="1"/>
            </p:cNvSpPr>
            <p:nvPr/>
          </p:nvSpPr>
          <p:spPr bwMode="auto">
            <a:xfrm rot="16200000">
              <a:off x="5035553" y="2628107"/>
              <a:ext cx="319087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26" name="Line 34"/>
            <p:cNvSpPr>
              <a:spLocks noChangeShapeType="1"/>
            </p:cNvSpPr>
            <p:nvPr/>
          </p:nvSpPr>
          <p:spPr bwMode="auto">
            <a:xfrm flipH="1" flipV="1">
              <a:off x="6819900" y="2166143"/>
              <a:ext cx="0" cy="6723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27" name="Line 35"/>
            <p:cNvSpPr>
              <a:spLocks noChangeShapeType="1"/>
            </p:cNvSpPr>
            <p:nvPr/>
          </p:nvSpPr>
          <p:spPr bwMode="auto">
            <a:xfrm flipV="1">
              <a:off x="7134224" y="1876424"/>
              <a:ext cx="1273" cy="9620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28" name="Line 36"/>
            <p:cNvSpPr>
              <a:spLocks noChangeShapeType="1"/>
            </p:cNvSpPr>
            <p:nvPr/>
          </p:nvSpPr>
          <p:spPr bwMode="auto">
            <a:xfrm flipH="1">
              <a:off x="6346509" y="216614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29" name="Line 37"/>
            <p:cNvSpPr>
              <a:spLocks noChangeShapeType="1"/>
            </p:cNvSpPr>
            <p:nvPr/>
          </p:nvSpPr>
          <p:spPr bwMode="auto">
            <a:xfrm flipH="1">
              <a:off x="6346509" y="1894680"/>
              <a:ext cx="7667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30" name="Text Box 38"/>
            <p:cNvSpPr txBox="1">
              <a:spLocks noChangeArrowheads="1"/>
            </p:cNvSpPr>
            <p:nvPr/>
          </p:nvSpPr>
          <p:spPr bwMode="auto">
            <a:xfrm>
              <a:off x="7694297" y="2644617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1</a:t>
              </a:r>
            </a:p>
          </p:txBody>
        </p:sp>
        <p:sp>
          <p:nvSpPr>
            <p:cNvPr id="85031" name="Text Box 39"/>
            <p:cNvSpPr txBox="1">
              <a:spLocks noChangeArrowheads="1"/>
            </p:cNvSpPr>
            <p:nvPr/>
          </p:nvSpPr>
          <p:spPr bwMode="auto">
            <a:xfrm>
              <a:off x="6358892" y="1363820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1</a:t>
              </a:r>
            </a:p>
          </p:txBody>
        </p:sp>
        <p:sp>
          <p:nvSpPr>
            <p:cNvPr id="85032" name="Line 40"/>
            <p:cNvSpPr>
              <a:spLocks noChangeShapeType="1"/>
            </p:cNvSpPr>
            <p:nvPr/>
          </p:nvSpPr>
          <p:spPr bwMode="auto">
            <a:xfrm>
              <a:off x="6824663" y="2824163"/>
              <a:ext cx="319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33" name="Line 41"/>
            <p:cNvSpPr>
              <a:spLocks noChangeShapeType="1"/>
            </p:cNvSpPr>
            <p:nvPr/>
          </p:nvSpPr>
          <p:spPr bwMode="auto">
            <a:xfrm>
              <a:off x="6346509" y="1894680"/>
              <a:ext cx="0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85035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2865119"/>
                </p:ext>
              </p:extLst>
            </p:nvPr>
          </p:nvGraphicFramePr>
          <p:xfrm>
            <a:off x="6111559" y="1826418"/>
            <a:ext cx="1651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6" name="Equation" r:id="rId5" imgW="164880" imgH="393480" progId="Equation.DSMT4">
                    <p:embed/>
                  </p:oleObj>
                </mc:Choice>
                <mc:Fallback>
                  <p:oleObj name="Equation" r:id="rId5" imgW="164880" imgH="393480" progId="Equation.DSMT4">
                    <p:embed/>
                    <p:pic>
                      <p:nvPicPr>
                        <p:cNvPr id="0" name="Picture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11559" y="1826418"/>
                          <a:ext cx="165100" cy="393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5039" name="Text Box 47"/>
            <p:cNvSpPr txBox="1">
              <a:spLocks noChangeArrowheads="1"/>
            </p:cNvSpPr>
            <p:nvPr/>
          </p:nvSpPr>
          <p:spPr bwMode="auto">
            <a:xfrm>
              <a:off x="8024813" y="2719388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i="1" dirty="0"/>
                <a:t>x</a:t>
              </a:r>
            </a:p>
          </p:txBody>
        </p:sp>
        <p:cxnSp>
          <p:nvCxnSpPr>
            <p:cNvPr id="3" name="Łącznik prosty 2"/>
            <p:cNvCxnSpPr/>
            <p:nvPr/>
          </p:nvCxnSpPr>
          <p:spPr bwMode="auto">
            <a:xfrm flipH="1">
              <a:off x="7833360" y="1543051"/>
              <a:ext cx="25246" cy="113918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Łącznik prosty 5"/>
            <p:cNvCxnSpPr/>
            <p:nvPr/>
          </p:nvCxnSpPr>
          <p:spPr bwMode="auto">
            <a:xfrm flipH="1" flipV="1">
              <a:off x="6593762" y="1524874"/>
              <a:ext cx="1252221" cy="60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 Box 46"/>
            <p:cNvSpPr txBox="1">
              <a:spLocks noChangeArrowheads="1"/>
            </p:cNvSpPr>
            <p:nvPr/>
          </p:nvSpPr>
          <p:spPr bwMode="auto">
            <a:xfrm>
              <a:off x="6940231" y="3237421"/>
              <a:ext cx="1686241" cy="938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 dirty="0" err="1" smtClean="0"/>
                <a:t>Compression</a:t>
              </a:r>
              <a:r>
                <a:rPr lang="pl-PL" sz="1400" dirty="0" smtClean="0"/>
                <a:t> </a:t>
              </a:r>
              <a:r>
                <a:rPr lang="pl-PL" sz="1400" dirty="0" err="1" smtClean="0"/>
                <a:t>function</a:t>
              </a:r>
              <a:endParaRPr lang="pl-PL" sz="1400" dirty="0" smtClean="0"/>
            </a:p>
            <a:p>
              <a:pPr algn="ctr">
                <a:spcBef>
                  <a:spcPct val="50000"/>
                </a:spcBef>
              </a:pPr>
              <a:r>
                <a:rPr lang="pl-PL" sz="1800" i="1" dirty="0" smtClean="0"/>
                <a:t>y = y</a:t>
              </a:r>
              <a:r>
                <a:rPr lang="pl-PL" sz="1800" dirty="0" smtClean="0"/>
                <a:t>(</a:t>
              </a:r>
              <a:r>
                <a:rPr lang="pl-PL" sz="1800" i="1" dirty="0" smtClean="0"/>
                <a:t>x</a:t>
              </a:r>
              <a:r>
                <a:rPr lang="pl-PL" sz="1800" dirty="0" smtClean="0"/>
                <a:t>)</a:t>
              </a:r>
              <a:endParaRPr lang="pl-PL" sz="1800" i="1" dirty="0"/>
            </a:p>
          </p:txBody>
        </p:sp>
        <p:cxnSp>
          <p:nvCxnSpPr>
            <p:cNvPr id="7" name="Łącznik prosty 6"/>
            <p:cNvCxnSpPr/>
            <p:nvPr/>
          </p:nvCxnSpPr>
          <p:spPr bwMode="auto">
            <a:xfrm>
              <a:off x="6630197" y="2045970"/>
              <a:ext cx="284953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Łącznik prosty 8"/>
            <p:cNvCxnSpPr/>
            <p:nvPr/>
          </p:nvCxnSpPr>
          <p:spPr bwMode="auto">
            <a:xfrm>
              <a:off x="6915150" y="2045970"/>
              <a:ext cx="0" cy="6362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10" name="Obiek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16999184"/>
                </p:ext>
              </p:extLst>
            </p:nvPr>
          </p:nvGraphicFramePr>
          <p:xfrm>
            <a:off x="6860543" y="2788206"/>
            <a:ext cx="274480" cy="3529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7" name="Równanie" r:id="rId7" imgW="177480" imgH="228600" progId="Equation.3">
                    <p:embed/>
                  </p:oleObj>
                </mc:Choice>
                <mc:Fallback>
                  <p:oleObj name="Równanie" r:id="rId7" imgW="1774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860543" y="2788206"/>
                          <a:ext cx="274480" cy="35290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Obiek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6280252"/>
                </p:ext>
              </p:extLst>
            </p:nvPr>
          </p:nvGraphicFramePr>
          <p:xfrm>
            <a:off x="6901656" y="2277586"/>
            <a:ext cx="255588" cy="354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08" name="Równanie" r:id="rId9" imgW="164880" imgH="228600" progId="Equation.3">
                    <p:embed/>
                  </p:oleObj>
                </mc:Choice>
                <mc:Fallback>
                  <p:oleObj name="Równanie" r:id="rId9" imgW="1648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901656" y="2277586"/>
                          <a:ext cx="255588" cy="3540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06488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Compression</a:t>
            </a:r>
            <a:r>
              <a:rPr lang="pl-PL" sz="3600" b="1" dirty="0" smtClean="0"/>
              <a:t> – </a:t>
            </a:r>
            <a:r>
              <a:rPr lang="pl-PL" sz="3600" b="1" dirty="0" err="1" smtClean="0"/>
              <a:t>quantization</a:t>
            </a:r>
            <a:r>
              <a:rPr lang="pl-PL" sz="3600" b="1" dirty="0" smtClean="0"/>
              <a:t> error</a:t>
            </a:r>
            <a:endParaRPr lang="pl-PL" sz="3600" b="1" dirty="0"/>
          </a:p>
        </p:txBody>
      </p:sp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361950" y="-7938"/>
          <a:ext cx="190500" cy="215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312" name="Equation" r:id="rId3" imgW="190440" imgH="215640" progId="Equation.DSMT4">
                  <p:embed/>
                </p:oleObj>
              </mc:Choice>
              <mc:Fallback>
                <p:oleObj name="Equation" r:id="rId3" imgW="190440" imgH="215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-7938"/>
                        <a:ext cx="190500" cy="2159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49" name="Grupa 48"/>
          <p:cNvGrpSpPr/>
          <p:nvPr/>
        </p:nvGrpSpPr>
        <p:grpSpPr>
          <a:xfrm>
            <a:off x="4799013" y="1018606"/>
            <a:ext cx="3600450" cy="3272407"/>
            <a:chOff x="4799013" y="1018606"/>
            <a:chExt cx="3600450" cy="3272407"/>
          </a:xfrm>
        </p:grpSpPr>
        <p:sp>
          <p:nvSpPr>
            <p:cNvPr id="50" name="Text Box 46"/>
            <p:cNvSpPr txBox="1">
              <a:spLocks noChangeArrowheads="1"/>
            </p:cNvSpPr>
            <p:nvPr/>
          </p:nvSpPr>
          <p:spPr bwMode="auto">
            <a:xfrm>
              <a:off x="6346509" y="1018606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i="1" dirty="0"/>
                <a:t>y</a:t>
              </a:r>
            </a:p>
          </p:txBody>
        </p:sp>
        <p:graphicFrame>
          <p:nvGraphicFramePr>
            <p:cNvPr id="51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31787426"/>
                </p:ext>
              </p:extLst>
            </p:nvPr>
          </p:nvGraphicFramePr>
          <p:xfrm>
            <a:off x="4799013" y="1419225"/>
            <a:ext cx="3600450" cy="2871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313" name="Obraz - mapa bitowa" r:id="rId5" imgW="3952381" imgH="4210638" progId="Paint.Picture">
                    <p:embed/>
                  </p:oleObj>
                </mc:Choice>
                <mc:Fallback>
                  <p:oleObj name="Obraz - mapa bitowa" r:id="rId5" imgW="3952381" imgH="4210638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99013" y="1419225"/>
                          <a:ext cx="3600450" cy="28717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" name="Line 32"/>
            <p:cNvSpPr>
              <a:spLocks noChangeShapeType="1"/>
            </p:cNvSpPr>
            <p:nvPr/>
          </p:nvSpPr>
          <p:spPr bwMode="auto">
            <a:xfrm>
              <a:off x="5048250" y="2676525"/>
              <a:ext cx="31908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" name="Line 33"/>
            <p:cNvSpPr>
              <a:spLocks noChangeShapeType="1"/>
            </p:cNvSpPr>
            <p:nvPr/>
          </p:nvSpPr>
          <p:spPr bwMode="auto">
            <a:xfrm rot="16200000">
              <a:off x="5035553" y="2628107"/>
              <a:ext cx="319087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4" name="Line 34"/>
            <p:cNvSpPr>
              <a:spLocks noChangeShapeType="1"/>
            </p:cNvSpPr>
            <p:nvPr/>
          </p:nvSpPr>
          <p:spPr bwMode="auto">
            <a:xfrm flipH="1" flipV="1">
              <a:off x="6819900" y="2166143"/>
              <a:ext cx="0" cy="6723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" name="Line 35"/>
            <p:cNvSpPr>
              <a:spLocks noChangeShapeType="1"/>
            </p:cNvSpPr>
            <p:nvPr/>
          </p:nvSpPr>
          <p:spPr bwMode="auto">
            <a:xfrm flipV="1">
              <a:off x="7134224" y="1876424"/>
              <a:ext cx="1273" cy="9620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6" name="Line 36"/>
            <p:cNvSpPr>
              <a:spLocks noChangeShapeType="1"/>
            </p:cNvSpPr>
            <p:nvPr/>
          </p:nvSpPr>
          <p:spPr bwMode="auto">
            <a:xfrm flipH="1">
              <a:off x="6346509" y="216614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7" name="Line 37"/>
            <p:cNvSpPr>
              <a:spLocks noChangeShapeType="1"/>
            </p:cNvSpPr>
            <p:nvPr/>
          </p:nvSpPr>
          <p:spPr bwMode="auto">
            <a:xfrm flipH="1">
              <a:off x="6346509" y="1894680"/>
              <a:ext cx="7667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8" name="Text Box 38"/>
            <p:cNvSpPr txBox="1">
              <a:spLocks noChangeArrowheads="1"/>
            </p:cNvSpPr>
            <p:nvPr/>
          </p:nvSpPr>
          <p:spPr bwMode="auto">
            <a:xfrm>
              <a:off x="7694297" y="2644617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1</a:t>
              </a:r>
            </a:p>
          </p:txBody>
        </p:sp>
        <p:sp>
          <p:nvSpPr>
            <p:cNvPr id="59" name="Text Box 39"/>
            <p:cNvSpPr txBox="1">
              <a:spLocks noChangeArrowheads="1"/>
            </p:cNvSpPr>
            <p:nvPr/>
          </p:nvSpPr>
          <p:spPr bwMode="auto">
            <a:xfrm>
              <a:off x="6358892" y="1363820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1</a:t>
              </a:r>
            </a:p>
          </p:txBody>
        </p:sp>
        <p:sp>
          <p:nvSpPr>
            <p:cNvPr id="60" name="Line 40"/>
            <p:cNvSpPr>
              <a:spLocks noChangeShapeType="1"/>
            </p:cNvSpPr>
            <p:nvPr/>
          </p:nvSpPr>
          <p:spPr bwMode="auto">
            <a:xfrm>
              <a:off x="6824663" y="2824163"/>
              <a:ext cx="319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" name="Line 41"/>
            <p:cNvSpPr>
              <a:spLocks noChangeShapeType="1"/>
            </p:cNvSpPr>
            <p:nvPr/>
          </p:nvSpPr>
          <p:spPr bwMode="auto">
            <a:xfrm>
              <a:off x="6346509" y="1894680"/>
              <a:ext cx="0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3" name="Text Box 47"/>
            <p:cNvSpPr txBox="1">
              <a:spLocks noChangeArrowheads="1"/>
            </p:cNvSpPr>
            <p:nvPr/>
          </p:nvSpPr>
          <p:spPr bwMode="auto">
            <a:xfrm>
              <a:off x="8024813" y="2719388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i="1" dirty="0"/>
                <a:t>x</a:t>
              </a:r>
            </a:p>
          </p:txBody>
        </p:sp>
        <p:cxnSp>
          <p:nvCxnSpPr>
            <p:cNvPr id="64" name="Łącznik prosty 63"/>
            <p:cNvCxnSpPr/>
            <p:nvPr/>
          </p:nvCxnSpPr>
          <p:spPr bwMode="auto">
            <a:xfrm flipH="1">
              <a:off x="7833360" y="1543051"/>
              <a:ext cx="25246" cy="113918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Łącznik prosty 64"/>
            <p:cNvCxnSpPr/>
            <p:nvPr/>
          </p:nvCxnSpPr>
          <p:spPr bwMode="auto">
            <a:xfrm flipH="1" flipV="1">
              <a:off x="6593762" y="1524874"/>
              <a:ext cx="1252221" cy="60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Łącznik prosty 66"/>
            <p:cNvCxnSpPr/>
            <p:nvPr/>
          </p:nvCxnSpPr>
          <p:spPr bwMode="auto">
            <a:xfrm>
              <a:off x="6630197" y="2045970"/>
              <a:ext cx="284953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Łącznik prosty 67"/>
            <p:cNvCxnSpPr/>
            <p:nvPr/>
          </p:nvCxnSpPr>
          <p:spPr bwMode="auto">
            <a:xfrm>
              <a:off x="6915150" y="2045970"/>
              <a:ext cx="0" cy="6362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70" name="Obiek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5166727"/>
                </p:ext>
              </p:extLst>
            </p:nvPr>
          </p:nvGraphicFramePr>
          <p:xfrm>
            <a:off x="6860543" y="2788206"/>
            <a:ext cx="274480" cy="3529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314" name="Równanie" r:id="rId7" imgW="177480" imgH="228600" progId="Equation.3">
                    <p:embed/>
                  </p:oleObj>
                </mc:Choice>
                <mc:Fallback>
                  <p:oleObj name="Równanie" r:id="rId7" imgW="1774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860543" y="2788206"/>
                          <a:ext cx="274480" cy="35290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" name="Obiekt 7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6420680"/>
                </p:ext>
              </p:extLst>
            </p:nvPr>
          </p:nvGraphicFramePr>
          <p:xfrm>
            <a:off x="6901656" y="2277586"/>
            <a:ext cx="255588" cy="354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315" name="Równanie" r:id="rId9" imgW="164880" imgH="228600" progId="Equation.3">
                    <p:embed/>
                  </p:oleObj>
                </mc:Choice>
                <mc:Fallback>
                  <p:oleObj name="Równanie" r:id="rId9" imgW="1648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901656" y="2277586"/>
                          <a:ext cx="255588" cy="3540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2" name="Obiek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471216"/>
              </p:ext>
            </p:extLst>
          </p:nvPr>
        </p:nvGraphicFramePr>
        <p:xfrm>
          <a:off x="1106488" y="1805850"/>
          <a:ext cx="2290763" cy="224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316" name="Równanie" r:id="rId11" imgW="1143000" imgH="1117440" progId="Equation.3">
                  <p:embed/>
                </p:oleObj>
              </mc:Choice>
              <mc:Fallback>
                <p:oleObj name="Równanie" r:id="rId11" imgW="1143000" imgH="1117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06488" y="1805850"/>
                        <a:ext cx="2290763" cy="2243138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152190"/>
              </p:ext>
            </p:extLst>
          </p:nvPr>
        </p:nvGraphicFramePr>
        <p:xfrm>
          <a:off x="6012261" y="1831180"/>
          <a:ext cx="1905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317" name="Równanie" r:id="rId13" imgW="190440" imgH="393480" progId="Equation.3">
                  <p:embed/>
                </p:oleObj>
              </mc:Choice>
              <mc:Fallback>
                <p:oleObj name="Równanie" r:id="rId13" imgW="1904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12261" y="1831180"/>
                        <a:ext cx="1905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170187"/>
              </p:ext>
            </p:extLst>
          </p:nvPr>
        </p:nvGraphicFramePr>
        <p:xfrm>
          <a:off x="1413986" y="4938713"/>
          <a:ext cx="7001827" cy="925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318" name="Równanie" r:id="rId15" imgW="3555720" imgH="469800" progId="Equation.3">
                  <p:embed/>
                </p:oleObj>
              </mc:Choice>
              <mc:Fallback>
                <p:oleObj name="Równanie" r:id="rId15" imgW="355572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413986" y="4938713"/>
                        <a:ext cx="7001827" cy="925737"/>
                      </a:xfrm>
                      <a:prstGeom prst="rect">
                        <a:avLst/>
                      </a:prstGeom>
                      <a:solidFill>
                        <a:srgbClr val="00B05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46"/>
          <p:cNvSpPr txBox="1">
            <a:spLocks noChangeArrowheads="1"/>
          </p:cNvSpPr>
          <p:nvPr/>
        </p:nvSpPr>
        <p:spPr bwMode="auto">
          <a:xfrm>
            <a:off x="6940231" y="3237421"/>
            <a:ext cx="1686241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400" dirty="0" err="1" smtClean="0"/>
              <a:t>Compression</a:t>
            </a:r>
            <a:r>
              <a:rPr lang="pl-PL" sz="1400" dirty="0" smtClean="0"/>
              <a:t> </a:t>
            </a:r>
            <a:r>
              <a:rPr lang="pl-PL" sz="1400" dirty="0" err="1" smtClean="0"/>
              <a:t>function</a:t>
            </a:r>
            <a:endParaRPr lang="pl-PL" sz="1400" dirty="0" smtClean="0"/>
          </a:p>
          <a:p>
            <a:pPr algn="ctr">
              <a:spcBef>
                <a:spcPct val="50000"/>
              </a:spcBef>
            </a:pPr>
            <a:r>
              <a:rPr lang="pl-PL" sz="1800" i="1" dirty="0" smtClean="0"/>
              <a:t>y = y</a:t>
            </a:r>
            <a:r>
              <a:rPr lang="pl-PL" sz="1800" dirty="0" smtClean="0"/>
              <a:t>(</a:t>
            </a:r>
            <a:r>
              <a:rPr lang="pl-PL" sz="1800" i="1" dirty="0" smtClean="0"/>
              <a:t>x</a:t>
            </a:r>
            <a:r>
              <a:rPr lang="pl-PL" sz="1800" dirty="0" smtClean="0"/>
              <a:t>)</a:t>
            </a:r>
            <a:endParaRPr lang="pl-PL" sz="1800" i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06488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/>
              <a:t>C</a:t>
            </a:r>
            <a:r>
              <a:rPr lang="pl-PL" sz="3600" b="1" dirty="0" err="1" smtClean="0"/>
              <a:t>ompression</a:t>
            </a:r>
            <a:r>
              <a:rPr lang="pl-PL" sz="3600" b="1" dirty="0" smtClean="0"/>
              <a:t> – </a:t>
            </a:r>
            <a:r>
              <a:rPr lang="pl-PL" sz="3600" b="1" i="1" dirty="0" smtClean="0"/>
              <a:t>SQR</a:t>
            </a:r>
            <a:endParaRPr lang="pl-PL" sz="3600" b="1" i="1" dirty="0"/>
          </a:p>
        </p:txBody>
      </p:sp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361950" y="-7938"/>
          <a:ext cx="190500" cy="215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51" name="Equation" r:id="rId3" imgW="190440" imgH="215640" progId="Equation.DSMT4">
                  <p:embed/>
                </p:oleObj>
              </mc:Choice>
              <mc:Fallback>
                <p:oleObj name="Equation" r:id="rId3" imgW="19044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-7938"/>
                        <a:ext cx="190500" cy="2159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799743"/>
              </p:ext>
            </p:extLst>
          </p:nvPr>
        </p:nvGraphicFramePr>
        <p:xfrm>
          <a:off x="3329781" y="1258253"/>
          <a:ext cx="3325813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52" name="Równanie" r:id="rId5" imgW="1688760" imgH="469800" progId="Equation.3">
                  <p:embed/>
                </p:oleObj>
              </mc:Choice>
              <mc:Fallback>
                <p:oleObj name="Równanie" r:id="rId5" imgW="168876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29781" y="1258253"/>
                        <a:ext cx="3325813" cy="925512"/>
                      </a:xfrm>
                      <a:prstGeom prst="rect">
                        <a:avLst/>
                      </a:prstGeom>
                      <a:solidFill>
                        <a:srgbClr val="00B05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3151577"/>
              </p:ext>
            </p:extLst>
          </p:nvPr>
        </p:nvGraphicFramePr>
        <p:xfrm>
          <a:off x="2804159" y="2570480"/>
          <a:ext cx="4605223" cy="1323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53" name="Równanie" r:id="rId7" imgW="2209680" imgH="634680" progId="Equation.3">
                  <p:embed/>
                </p:oleObj>
              </mc:Choice>
              <mc:Fallback>
                <p:oleObj name="Równanie" r:id="rId7" imgW="220968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04159" y="2570480"/>
                        <a:ext cx="4605223" cy="1323340"/>
                      </a:xfrm>
                      <a:prstGeom prst="rect">
                        <a:avLst/>
                      </a:prstGeom>
                      <a:solidFill>
                        <a:srgbClr val="00B05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3870960" y="4550757"/>
            <a:ext cx="26420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i="1" dirty="0" smtClean="0"/>
              <a:t>SQR</a:t>
            </a:r>
            <a:r>
              <a:rPr lang="pl-PL" sz="3200" dirty="0" smtClean="0"/>
              <a:t> = </a:t>
            </a:r>
            <a:r>
              <a:rPr lang="pl-PL" sz="3200" dirty="0" err="1" smtClean="0"/>
              <a:t>const</a:t>
            </a:r>
            <a:r>
              <a:rPr lang="pl-PL" sz="3200" dirty="0" smtClean="0"/>
              <a:t> ?</a:t>
            </a:r>
            <a:endParaRPr lang="pl-PL" sz="32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285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06488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Compression</a:t>
            </a:r>
            <a:r>
              <a:rPr lang="pl-PL" sz="3600" b="1" dirty="0" smtClean="0"/>
              <a:t> – </a:t>
            </a:r>
            <a:r>
              <a:rPr lang="pl-PL" sz="3600" b="1" i="1" dirty="0" smtClean="0"/>
              <a:t>SQR</a:t>
            </a:r>
            <a:endParaRPr lang="pl-PL" sz="3600" b="1" i="1" dirty="0"/>
          </a:p>
        </p:txBody>
      </p:sp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361950" y="-7938"/>
          <a:ext cx="190500" cy="215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81" name="Equation" r:id="rId3" imgW="190440" imgH="215640" progId="Equation.DSMT4">
                  <p:embed/>
                </p:oleObj>
              </mc:Choice>
              <mc:Fallback>
                <p:oleObj name="Equation" r:id="rId3" imgW="19044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-7938"/>
                        <a:ext cx="190500" cy="2159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5068836"/>
              </p:ext>
            </p:extLst>
          </p:nvPr>
        </p:nvGraphicFramePr>
        <p:xfrm>
          <a:off x="2690076" y="1183987"/>
          <a:ext cx="4605223" cy="1323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82" name="Równanie" r:id="rId5" imgW="2209680" imgH="634680" progId="Equation.3">
                  <p:embed/>
                </p:oleObj>
              </mc:Choice>
              <mc:Fallback>
                <p:oleObj name="Równanie" r:id="rId5" imgW="220968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90076" y="1183987"/>
                        <a:ext cx="4605223" cy="1323340"/>
                      </a:xfrm>
                      <a:prstGeom prst="rect">
                        <a:avLst/>
                      </a:prstGeom>
                      <a:solidFill>
                        <a:srgbClr val="00B05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162885"/>
              </p:ext>
            </p:extLst>
          </p:nvPr>
        </p:nvGraphicFramePr>
        <p:xfrm>
          <a:off x="3660775" y="3709988"/>
          <a:ext cx="2698750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83" name="Równanie" r:id="rId7" imgW="1371600" imgH="1054080" progId="Equation.3">
                  <p:embed/>
                </p:oleObj>
              </mc:Choice>
              <mc:Fallback>
                <p:oleObj name="Równanie" r:id="rId7" imgW="1371600" imgH="1054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60775" y="3709988"/>
                        <a:ext cx="2698750" cy="2073275"/>
                      </a:xfrm>
                      <a:prstGeom prst="rect">
                        <a:avLst/>
                      </a:prstGeom>
                      <a:solidFill>
                        <a:srgbClr val="00B0F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352550" y="3046431"/>
            <a:ext cx="7315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Constant</a:t>
            </a:r>
            <a:r>
              <a:rPr lang="pl-PL" dirty="0" smtClean="0"/>
              <a:t> SQR </a:t>
            </a:r>
            <a:r>
              <a:rPr lang="pl-PL" dirty="0" err="1" smtClean="0"/>
              <a:t>requests</a:t>
            </a:r>
            <a:r>
              <a:rPr lang="pl-PL" dirty="0" smtClean="0"/>
              <a:t>: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879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25538" y="0"/>
            <a:ext cx="7772400" cy="1143000"/>
          </a:xfrm>
        </p:spPr>
        <p:txBody>
          <a:bodyPr/>
          <a:lstStyle/>
          <a:p>
            <a:pPr algn="ctr"/>
            <a:r>
              <a:rPr kumimoji="0" lang="pl-PL" sz="3600" b="1" dirty="0" err="1" smtClean="0"/>
              <a:t>Compression</a:t>
            </a:r>
            <a:r>
              <a:rPr kumimoji="0" lang="pl-PL" sz="3600" b="1" dirty="0" smtClean="0"/>
              <a:t> </a:t>
            </a:r>
            <a:r>
              <a:rPr kumimoji="0" lang="pl-PL" sz="3600" b="1" dirty="0" err="1" smtClean="0"/>
              <a:t>function</a:t>
            </a:r>
            <a:r>
              <a:rPr kumimoji="0" lang="pl-PL" sz="3600" b="1" dirty="0" smtClean="0"/>
              <a:t> for </a:t>
            </a:r>
            <a:r>
              <a:rPr kumimoji="0" lang="pl-PL" sz="3600" b="1" i="1" dirty="0" smtClean="0"/>
              <a:t>SQR</a:t>
            </a:r>
            <a:r>
              <a:rPr kumimoji="0" lang="pl-PL" sz="3600" b="1" dirty="0" smtClean="0"/>
              <a:t> = </a:t>
            </a:r>
            <a:r>
              <a:rPr kumimoji="0" lang="pl-PL" sz="3600" b="1" dirty="0" err="1" smtClean="0"/>
              <a:t>const</a:t>
            </a:r>
            <a:endParaRPr lang="pl-PL" sz="3600" b="1" dirty="0"/>
          </a:p>
        </p:txBody>
      </p:sp>
      <p:sp>
        <p:nvSpPr>
          <p:cNvPr id="89107" name="Text Box 19"/>
          <p:cNvSpPr txBox="1">
            <a:spLocks noChangeArrowheads="1"/>
          </p:cNvSpPr>
          <p:nvPr/>
        </p:nvSpPr>
        <p:spPr bwMode="auto">
          <a:xfrm>
            <a:off x="3108325" y="42989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89108" name="Text Box 20"/>
          <p:cNvSpPr txBox="1">
            <a:spLocks noChangeArrowheads="1"/>
          </p:cNvSpPr>
          <p:nvPr/>
        </p:nvSpPr>
        <p:spPr bwMode="auto">
          <a:xfrm>
            <a:off x="4324760" y="3914229"/>
            <a:ext cx="434403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200" dirty="0" err="1" smtClean="0">
                <a:solidFill>
                  <a:srgbClr val="006600"/>
                </a:solidFill>
              </a:rPr>
              <a:t>Relative</a:t>
            </a:r>
            <a:r>
              <a:rPr lang="pl-PL" sz="2200" dirty="0" smtClean="0">
                <a:solidFill>
                  <a:srgbClr val="006600"/>
                </a:solidFill>
              </a:rPr>
              <a:t> </a:t>
            </a:r>
            <a:r>
              <a:rPr lang="pl-PL" sz="2200" dirty="0" err="1" smtClean="0">
                <a:solidFill>
                  <a:srgbClr val="006600"/>
                </a:solidFill>
              </a:rPr>
              <a:t>size</a:t>
            </a:r>
            <a:r>
              <a:rPr lang="pl-PL" sz="2200" dirty="0" smtClean="0">
                <a:solidFill>
                  <a:srgbClr val="006600"/>
                </a:solidFill>
              </a:rPr>
              <a:t> of </a:t>
            </a:r>
            <a:r>
              <a:rPr lang="pl-PL" sz="2200" dirty="0" err="1" smtClean="0">
                <a:solidFill>
                  <a:srgbClr val="006600"/>
                </a:solidFill>
              </a:rPr>
              <a:t>quantization</a:t>
            </a:r>
            <a:r>
              <a:rPr lang="pl-PL" sz="2200" dirty="0" smtClean="0">
                <a:solidFill>
                  <a:srgbClr val="006600"/>
                </a:solidFill>
              </a:rPr>
              <a:t> </a:t>
            </a:r>
            <a:r>
              <a:rPr lang="pl-PL" sz="2200" dirty="0" err="1" smtClean="0">
                <a:solidFill>
                  <a:srgbClr val="006600"/>
                </a:solidFill>
              </a:rPr>
              <a:t>intervals</a:t>
            </a:r>
            <a:r>
              <a:rPr lang="pl-PL" sz="2200" dirty="0" smtClean="0">
                <a:solidFill>
                  <a:srgbClr val="006600"/>
                </a:solidFill>
              </a:rPr>
              <a:t> </a:t>
            </a:r>
            <a:r>
              <a:rPr lang="pl-PL" sz="2200" dirty="0" err="1" smtClean="0">
                <a:solidFill>
                  <a:srgbClr val="006600"/>
                </a:solidFill>
              </a:rPr>
              <a:t>is</a:t>
            </a:r>
            <a:r>
              <a:rPr lang="pl-PL" sz="2200" dirty="0" smtClean="0">
                <a:solidFill>
                  <a:srgbClr val="006600"/>
                </a:solidFill>
              </a:rPr>
              <a:t> </a:t>
            </a:r>
            <a:r>
              <a:rPr lang="pl-PL" sz="2200" dirty="0" err="1" smtClean="0">
                <a:solidFill>
                  <a:srgbClr val="006600"/>
                </a:solidFill>
              </a:rPr>
              <a:t>constant</a:t>
            </a:r>
            <a:r>
              <a:rPr lang="pl-PL" sz="2200" dirty="0" smtClean="0">
                <a:solidFill>
                  <a:srgbClr val="006600"/>
                </a:solidFill>
              </a:rPr>
              <a:t>.</a:t>
            </a:r>
            <a:endParaRPr lang="pl-PL" sz="2200" dirty="0">
              <a:solidFill>
                <a:srgbClr val="006600"/>
              </a:solidFill>
            </a:endParaRPr>
          </a:p>
        </p:txBody>
      </p:sp>
      <p:sp>
        <p:nvSpPr>
          <p:cNvPr id="89111" name="Text Box 23"/>
          <p:cNvSpPr txBox="1">
            <a:spLocks noChangeArrowheads="1"/>
          </p:cNvSpPr>
          <p:nvPr/>
        </p:nvSpPr>
        <p:spPr bwMode="auto">
          <a:xfrm>
            <a:off x="4324760" y="4838153"/>
            <a:ext cx="48577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200" dirty="0" err="1">
                <a:solidFill>
                  <a:schemeClr val="accent6"/>
                </a:solidFill>
              </a:rPr>
              <a:t>Quantization</a:t>
            </a:r>
            <a:r>
              <a:rPr lang="pl-PL" sz="2200" dirty="0">
                <a:solidFill>
                  <a:schemeClr val="accent6"/>
                </a:solidFill>
              </a:rPr>
              <a:t> step </a:t>
            </a:r>
            <a:r>
              <a:rPr lang="pl-PL" sz="2200" dirty="0" err="1">
                <a:solidFill>
                  <a:schemeClr val="accent6"/>
                </a:solidFill>
              </a:rPr>
              <a:t>size</a:t>
            </a:r>
            <a:r>
              <a:rPr lang="pl-PL" sz="2200" dirty="0">
                <a:solidFill>
                  <a:schemeClr val="accent6"/>
                </a:solidFill>
              </a:rPr>
              <a:t> </a:t>
            </a:r>
            <a:r>
              <a:rPr lang="pl-PL" sz="2200" dirty="0" err="1">
                <a:solidFill>
                  <a:schemeClr val="accent6"/>
                </a:solidFill>
              </a:rPr>
              <a:t>follows</a:t>
            </a:r>
            <a:r>
              <a:rPr lang="pl-PL" sz="2200" dirty="0">
                <a:solidFill>
                  <a:schemeClr val="accent6"/>
                </a:solidFill>
              </a:rPr>
              <a:t> a </a:t>
            </a:r>
            <a:r>
              <a:rPr lang="pl-PL" sz="2200" dirty="0" err="1">
                <a:solidFill>
                  <a:schemeClr val="accent6"/>
                </a:solidFill>
              </a:rPr>
              <a:t>level</a:t>
            </a:r>
            <a:r>
              <a:rPr lang="pl-PL" sz="2200" dirty="0">
                <a:solidFill>
                  <a:schemeClr val="accent6"/>
                </a:solidFill>
              </a:rPr>
              <a:t> of a </a:t>
            </a:r>
            <a:r>
              <a:rPr lang="pl-PL" sz="2200" dirty="0" err="1">
                <a:solidFill>
                  <a:schemeClr val="accent6"/>
                </a:solidFill>
              </a:rPr>
              <a:t>signal</a:t>
            </a:r>
            <a:r>
              <a:rPr lang="pl-PL" sz="2200" dirty="0">
                <a:solidFill>
                  <a:schemeClr val="accent6"/>
                </a:solidFill>
              </a:rPr>
              <a:t> </a:t>
            </a:r>
            <a:r>
              <a:rPr lang="pl-PL" sz="2200" dirty="0" err="1">
                <a:solidFill>
                  <a:schemeClr val="accent6"/>
                </a:solidFill>
              </a:rPr>
              <a:t>sample</a:t>
            </a:r>
            <a:r>
              <a:rPr lang="pl-PL" sz="2200" dirty="0" smtClean="0">
                <a:solidFill>
                  <a:schemeClr val="accent6"/>
                </a:solidFill>
              </a:rPr>
              <a:t>.</a:t>
            </a:r>
            <a:endParaRPr lang="pl-PL" sz="2200" dirty="0">
              <a:solidFill>
                <a:schemeClr val="accent6"/>
              </a:solidFill>
            </a:endParaRPr>
          </a:p>
        </p:txBody>
      </p:sp>
      <p:sp>
        <p:nvSpPr>
          <p:cNvPr id="89113" name="Text Box 25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5445852" y="871640"/>
            <a:ext cx="3195638" cy="2898220"/>
            <a:chOff x="4139566" y="871640"/>
            <a:chExt cx="3195638" cy="2898220"/>
          </a:xfrm>
        </p:grpSpPr>
        <p:graphicFrame>
          <p:nvGraphicFramePr>
            <p:cNvPr id="8909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15507355"/>
                </p:ext>
              </p:extLst>
            </p:nvPr>
          </p:nvGraphicFramePr>
          <p:xfrm>
            <a:off x="4280563" y="1137864"/>
            <a:ext cx="2983203" cy="25869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676" name="Wykres" r:id="rId4" imgW="3829431" imgH="3696208" progId="Excel.Chart.8">
                    <p:embed/>
                  </p:oleObj>
                </mc:Choice>
                <mc:Fallback>
                  <p:oleObj name="Wykres" r:id="rId4" imgW="3829431" imgH="3696208" progId="Excel.Chart.8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0563" y="1137864"/>
                          <a:ext cx="2983203" cy="25869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9093" name="Line 5"/>
            <p:cNvSpPr>
              <a:spLocks noChangeShapeType="1"/>
            </p:cNvSpPr>
            <p:nvPr/>
          </p:nvSpPr>
          <p:spPr bwMode="auto">
            <a:xfrm>
              <a:off x="4139566" y="2424691"/>
              <a:ext cx="31167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9095" name="Line 7"/>
            <p:cNvSpPr>
              <a:spLocks noChangeShapeType="1"/>
            </p:cNvSpPr>
            <p:nvPr/>
          </p:nvSpPr>
          <p:spPr bwMode="auto">
            <a:xfrm rot="16200000">
              <a:off x="3117857" y="2369066"/>
              <a:ext cx="2800350" cy="12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9097" name="Text Box 9"/>
            <p:cNvSpPr txBox="1">
              <a:spLocks noChangeArrowheads="1"/>
            </p:cNvSpPr>
            <p:nvPr/>
          </p:nvSpPr>
          <p:spPr bwMode="auto">
            <a:xfrm>
              <a:off x="7020879" y="2462315"/>
              <a:ext cx="3143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i="1" dirty="0" smtClean="0"/>
                <a:t>x</a:t>
              </a:r>
              <a:endParaRPr lang="pl-PL" sz="1800" i="1" dirty="0"/>
            </a:p>
          </p:txBody>
        </p:sp>
        <p:sp>
          <p:nvSpPr>
            <p:cNvPr id="89102" name="Text Box 14"/>
            <p:cNvSpPr txBox="1">
              <a:spLocks noChangeArrowheads="1"/>
            </p:cNvSpPr>
            <p:nvPr/>
          </p:nvSpPr>
          <p:spPr bwMode="auto">
            <a:xfrm>
              <a:off x="4239579" y="871640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i="1" dirty="0"/>
                <a:t>y</a:t>
              </a:r>
            </a:p>
          </p:txBody>
        </p:sp>
        <p:sp>
          <p:nvSpPr>
            <p:cNvPr id="89103" name="Text Box 15"/>
            <p:cNvSpPr txBox="1">
              <a:spLocks noChangeArrowheads="1"/>
            </p:cNvSpPr>
            <p:nvPr/>
          </p:nvSpPr>
          <p:spPr bwMode="auto">
            <a:xfrm>
              <a:off x="6716079" y="2500415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1</a:t>
              </a:r>
            </a:p>
          </p:txBody>
        </p:sp>
        <p:sp>
          <p:nvSpPr>
            <p:cNvPr id="89104" name="Text Box 16"/>
            <p:cNvSpPr txBox="1">
              <a:spLocks noChangeArrowheads="1"/>
            </p:cNvSpPr>
            <p:nvPr/>
          </p:nvSpPr>
          <p:spPr bwMode="auto">
            <a:xfrm>
              <a:off x="4144329" y="1281215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1</a:t>
              </a:r>
            </a:p>
          </p:txBody>
        </p:sp>
        <p:sp>
          <p:nvSpPr>
            <p:cNvPr id="89106" name="Text Box 18"/>
            <p:cNvSpPr txBox="1">
              <a:spLocks noChangeArrowheads="1"/>
            </p:cNvSpPr>
            <p:nvPr/>
          </p:nvSpPr>
          <p:spPr bwMode="auto">
            <a:xfrm>
              <a:off x="5286389" y="2461761"/>
              <a:ext cx="46672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/>
                <a:t>e</a:t>
              </a:r>
              <a:r>
                <a:rPr lang="pl-PL" sz="2000" baseline="30000" dirty="0"/>
                <a:t>-</a:t>
              </a:r>
              <a:r>
                <a:rPr lang="pl-PL" sz="2000" i="1" baseline="30000" dirty="0"/>
                <a:t>k</a:t>
              </a:r>
            </a:p>
          </p:txBody>
        </p:sp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4781077"/>
                </p:ext>
              </p:extLst>
            </p:nvPr>
          </p:nvGraphicFramePr>
          <p:xfrm>
            <a:off x="4139566" y="2846134"/>
            <a:ext cx="2101850" cy="603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677" name="Równanie" r:id="rId6" imgW="1371600" imgH="393480" progId="Equation.3">
                    <p:embed/>
                  </p:oleObj>
                </mc:Choice>
                <mc:Fallback>
                  <p:oleObj name="Równanie" r:id="rId6" imgW="137160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139566" y="2846134"/>
                          <a:ext cx="2101850" cy="6032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" name="Łącznik prosty 3"/>
            <p:cNvCxnSpPr/>
            <p:nvPr/>
          </p:nvCxnSpPr>
          <p:spPr bwMode="auto">
            <a:xfrm>
              <a:off x="6836230" y="1371817"/>
              <a:ext cx="0" cy="101795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Łącznik prosty 5"/>
            <p:cNvCxnSpPr/>
            <p:nvPr/>
          </p:nvCxnSpPr>
          <p:spPr bwMode="auto">
            <a:xfrm flipH="1">
              <a:off x="4498363" y="1371817"/>
              <a:ext cx="233786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1811138"/>
              </p:ext>
            </p:extLst>
          </p:nvPr>
        </p:nvGraphicFramePr>
        <p:xfrm>
          <a:off x="1292883" y="1281215"/>
          <a:ext cx="2952750" cy="450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678" name="Równanie" r:id="rId8" imgW="1282680" imgH="1955520" progId="Equation.3">
                  <p:embed/>
                </p:oleObj>
              </mc:Choice>
              <mc:Fallback>
                <p:oleObj name="Równanie" r:id="rId8" imgW="1282680" imgH="1955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92883" y="1281215"/>
                        <a:ext cx="2952750" cy="4502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rostokąt 9"/>
          <p:cNvSpPr/>
          <p:nvPr/>
        </p:nvSpPr>
        <p:spPr bwMode="auto">
          <a:xfrm>
            <a:off x="1292883" y="3914229"/>
            <a:ext cx="2443094" cy="927737"/>
          </a:xfrm>
          <a:prstGeom prst="rect">
            <a:avLst/>
          </a:prstGeom>
          <a:solidFill>
            <a:srgbClr val="0066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Prostokąt 10"/>
          <p:cNvSpPr/>
          <p:nvPr/>
        </p:nvSpPr>
        <p:spPr bwMode="auto">
          <a:xfrm>
            <a:off x="1292883" y="4981303"/>
            <a:ext cx="1815442" cy="802062"/>
          </a:xfrm>
          <a:prstGeom prst="rect">
            <a:avLst/>
          </a:pr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26</a:t>
            </a:fld>
            <a:endParaRPr lang="pl-PL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022" y="-278674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Compression</a:t>
            </a:r>
            <a:r>
              <a:rPr lang="pl-PL" sz="3600" b="1" dirty="0" smtClean="0"/>
              <a:t> </a:t>
            </a:r>
            <a:r>
              <a:rPr kumimoji="0" lang="pl-PL" sz="3600" b="1" i="1" dirty="0">
                <a:cs typeface="Times New Roman" pitchFamily="18" charset="0"/>
              </a:rPr>
              <a:t>μ</a:t>
            </a:r>
            <a:r>
              <a:rPr lang="pl-PL" sz="3600" b="1" dirty="0"/>
              <a:t> </a:t>
            </a:r>
            <a:r>
              <a:rPr lang="pl-PL" sz="3600" b="1" dirty="0" smtClean="0"/>
              <a:t>(</a:t>
            </a:r>
            <a:r>
              <a:rPr kumimoji="0" lang="pl-PL" sz="3600" b="1" i="1" dirty="0" smtClean="0">
                <a:cs typeface="Times New Roman" pitchFamily="18" charset="0"/>
              </a:rPr>
              <a:t>μ </a:t>
            </a:r>
            <a:r>
              <a:rPr kumimoji="0" lang="pl-PL" sz="3600" b="1" dirty="0" smtClean="0">
                <a:cs typeface="Times New Roman" pitchFamily="18" charset="0"/>
              </a:rPr>
              <a:t>= 100…300)</a:t>
            </a:r>
            <a:endParaRPr lang="pl-PL" sz="3600" b="1" dirty="0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14344" name="Object 8"/>
          <p:cNvGraphicFramePr>
            <a:graphicFrameLocks noChangeAspect="1"/>
          </p:cNvGraphicFramePr>
          <p:nvPr/>
        </p:nvGraphicFramePr>
        <p:xfrm>
          <a:off x="381000" y="1587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13" name="Equation" r:id="rId3" imgW="152280" imgH="164880" progId="Equation.DSMT4">
                  <p:embed/>
                </p:oleObj>
              </mc:Choice>
              <mc:Fallback>
                <p:oleObj name="Equation" r:id="rId3" imgW="152280" imgH="1648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875"/>
                        <a:ext cx="152400" cy="16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36158"/>
              </p:ext>
            </p:extLst>
          </p:nvPr>
        </p:nvGraphicFramePr>
        <p:xfrm>
          <a:off x="1365530" y="810351"/>
          <a:ext cx="4818063" cy="213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14" name="Równanie" r:id="rId5" imgW="2057400" imgH="914400" progId="Equation.3">
                  <p:embed/>
                </p:oleObj>
              </mc:Choice>
              <mc:Fallback>
                <p:oleObj name="Równanie" r:id="rId5" imgW="205740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65530" y="810351"/>
                        <a:ext cx="4818063" cy="2139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073022" y="281722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l-PL" sz="3600" kern="0" dirty="0" err="1"/>
              <a:t>C</a:t>
            </a:r>
            <a:r>
              <a:rPr lang="pl-PL" sz="3600" kern="0" dirty="0" err="1" smtClean="0"/>
              <a:t>ompression</a:t>
            </a:r>
            <a:r>
              <a:rPr lang="pl-PL" sz="3600" b="1" kern="0" dirty="0" smtClean="0"/>
              <a:t> </a:t>
            </a:r>
            <a:r>
              <a:rPr kumimoji="0" lang="pl-PL" sz="3600" i="1" kern="0" dirty="0" smtClean="0">
                <a:cs typeface="Times New Roman" pitchFamily="18" charset="0"/>
              </a:rPr>
              <a:t>A (A </a:t>
            </a:r>
            <a:r>
              <a:rPr kumimoji="0" lang="pl-PL" sz="3600" i="1" dirty="0" smtClean="0">
                <a:cs typeface="Times New Roman" pitchFamily="18" charset="0"/>
              </a:rPr>
              <a:t>=</a:t>
            </a:r>
            <a:r>
              <a:rPr kumimoji="0" lang="pl-PL" sz="3600" dirty="0" smtClean="0">
                <a:cs typeface="Times New Roman" pitchFamily="18" charset="0"/>
              </a:rPr>
              <a:t> </a:t>
            </a:r>
            <a:r>
              <a:rPr kumimoji="0" lang="pl-PL" sz="3600" dirty="0">
                <a:cs typeface="Times New Roman" pitchFamily="18" charset="0"/>
              </a:rPr>
              <a:t>100…300)</a:t>
            </a:r>
            <a:r>
              <a:rPr lang="pl-PL" sz="3600" b="1" kern="0" dirty="0" smtClean="0"/>
              <a:t> </a:t>
            </a:r>
            <a:endParaRPr lang="pl-PL" sz="3600" b="1" kern="0" dirty="0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749550"/>
              </p:ext>
            </p:extLst>
          </p:nvPr>
        </p:nvGraphicFramePr>
        <p:xfrm>
          <a:off x="1365530" y="3960223"/>
          <a:ext cx="5821771" cy="1058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15" name="Równanie" r:id="rId7" imgW="2514600" imgH="457200" progId="Equation.3">
                  <p:embed/>
                </p:oleObj>
              </mc:Choice>
              <mc:Fallback>
                <p:oleObj name="Równanie" r:id="rId7" imgW="25146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65530" y="3960223"/>
                        <a:ext cx="5821771" cy="10585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365530" y="5197652"/>
            <a:ext cx="7315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Compression</a:t>
            </a:r>
            <a:r>
              <a:rPr lang="pl-PL" dirty="0" smtClean="0"/>
              <a:t> </a:t>
            </a:r>
            <a:r>
              <a:rPr lang="pl-PL" dirty="0" err="1" smtClean="0"/>
              <a:t>functions</a:t>
            </a:r>
            <a:r>
              <a:rPr lang="pl-PL" dirty="0" smtClean="0"/>
              <a:t> </a:t>
            </a:r>
            <a:r>
              <a:rPr lang="pl-PL" i="1" dirty="0" smtClean="0"/>
              <a:t>µ</a:t>
            </a:r>
            <a:r>
              <a:rPr lang="pl-PL" dirty="0" smtClean="0"/>
              <a:t> and </a:t>
            </a:r>
            <a:r>
              <a:rPr lang="pl-PL" i="1" dirty="0" smtClean="0"/>
              <a:t>A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linear</a:t>
            </a:r>
            <a:r>
              <a:rPr lang="pl-PL" dirty="0" smtClean="0"/>
              <a:t> for </a:t>
            </a:r>
            <a:r>
              <a:rPr lang="pl-PL" dirty="0" err="1" smtClean="0"/>
              <a:t>low</a:t>
            </a:r>
            <a:r>
              <a:rPr lang="pl-PL" dirty="0" smtClean="0"/>
              <a:t> </a:t>
            </a:r>
            <a:r>
              <a:rPr lang="pl-PL" dirty="0" err="1" smtClean="0"/>
              <a:t>level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values</a:t>
            </a:r>
            <a:r>
              <a:rPr lang="pl-PL" dirty="0" smtClean="0"/>
              <a:t> and </a:t>
            </a:r>
            <a:r>
              <a:rPr lang="pl-PL" dirty="0" err="1" smtClean="0"/>
              <a:t>logarithmic</a:t>
            </a:r>
            <a:r>
              <a:rPr lang="pl-PL" dirty="0"/>
              <a:t> </a:t>
            </a:r>
            <a:r>
              <a:rPr lang="pl-PL" dirty="0" smtClean="0"/>
              <a:t>for high </a:t>
            </a:r>
            <a:r>
              <a:rPr lang="pl-PL" dirty="0" err="1" smtClean="0"/>
              <a:t>ones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27</a:t>
            </a:fld>
            <a:endParaRPr lang="pl-PL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6488" y="0"/>
            <a:ext cx="7772400" cy="1143000"/>
          </a:xfrm>
        </p:spPr>
        <p:txBody>
          <a:bodyPr/>
          <a:lstStyle/>
          <a:p>
            <a:pPr algn="ctr"/>
            <a:r>
              <a:rPr kumimoji="0" lang="pl-PL" sz="3600" b="1" dirty="0" err="1" smtClean="0"/>
              <a:t>Compression</a:t>
            </a:r>
            <a:r>
              <a:rPr kumimoji="0" lang="pl-PL" sz="3600" b="1" dirty="0" smtClean="0"/>
              <a:t> </a:t>
            </a:r>
            <a:r>
              <a:rPr kumimoji="0" lang="pl-PL" sz="3600" b="1" dirty="0" err="1" smtClean="0"/>
              <a:t>functions</a:t>
            </a:r>
            <a:r>
              <a:rPr kumimoji="0" lang="pl-PL" sz="3600" b="1" dirty="0" smtClean="0"/>
              <a:t> </a:t>
            </a:r>
            <a:r>
              <a:rPr kumimoji="0" lang="pl-PL" sz="3600" b="1" i="1" dirty="0">
                <a:cs typeface="Times New Roman" pitchFamily="18" charset="0"/>
              </a:rPr>
              <a:t>μ</a:t>
            </a:r>
            <a:r>
              <a:rPr kumimoji="0" lang="pl-PL" sz="3600" b="1" dirty="0"/>
              <a:t> </a:t>
            </a:r>
            <a:r>
              <a:rPr kumimoji="0" lang="pl-PL" sz="3600" b="1" dirty="0" smtClean="0"/>
              <a:t>and </a:t>
            </a:r>
            <a:r>
              <a:rPr kumimoji="0" lang="pl-PL" sz="3600" b="1" i="1" dirty="0" smtClean="0"/>
              <a:t>A</a:t>
            </a:r>
            <a:endParaRPr kumimoji="0" lang="pl-PL" sz="3600" b="1" dirty="0"/>
          </a:p>
        </p:txBody>
      </p:sp>
      <p:graphicFrame>
        <p:nvGraphicFramePr>
          <p:cNvPr id="747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8447787"/>
              </p:ext>
            </p:extLst>
          </p:nvPr>
        </p:nvGraphicFramePr>
        <p:xfrm>
          <a:off x="1572714" y="1143000"/>
          <a:ext cx="3390900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24" name="Wykres" r:id="rId4" imgW="3391281" imgH="3172358" progId="Excel.Chart.8">
                  <p:embed/>
                </p:oleObj>
              </mc:Choice>
              <mc:Fallback>
                <p:oleObj name="Wykres" r:id="rId4" imgW="3391281" imgH="3172358" progId="Excel.Char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2714" y="1143000"/>
                        <a:ext cx="3390900" cy="317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769980"/>
              </p:ext>
            </p:extLst>
          </p:nvPr>
        </p:nvGraphicFramePr>
        <p:xfrm>
          <a:off x="5144589" y="1143000"/>
          <a:ext cx="3390900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25" name="Wykres" r:id="rId7" imgW="3391281" imgH="3172358" progId="Excel.Chart.8">
                  <p:embed/>
                </p:oleObj>
              </mc:Choice>
              <mc:Fallback>
                <p:oleObj name="Wykres" r:id="rId7" imgW="3391281" imgH="3172358" progId="Excel.Char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4589" y="1143000"/>
                        <a:ext cx="3390900" cy="317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2737486" y="2548545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>
                <a:cs typeface="Times New Roman" pitchFamily="18" charset="0"/>
              </a:rPr>
              <a:t>μ</a:t>
            </a:r>
            <a:r>
              <a:rPr lang="pl-PL" sz="1600" dirty="0"/>
              <a:t>=0</a:t>
            </a:r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2439489" y="2219960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>
                <a:cs typeface="Times New Roman" pitchFamily="18" charset="0"/>
              </a:rPr>
              <a:t>μ</a:t>
            </a:r>
            <a:r>
              <a:rPr lang="pl-PL" sz="1600" dirty="0"/>
              <a:t>=5</a:t>
            </a:r>
          </a:p>
        </p:txBody>
      </p:sp>
      <p:sp>
        <p:nvSpPr>
          <p:cNvPr id="74765" name="Text Box 13"/>
          <p:cNvSpPr txBox="1">
            <a:spLocks noChangeArrowheads="1"/>
          </p:cNvSpPr>
          <p:nvPr/>
        </p:nvSpPr>
        <p:spPr bwMode="auto">
          <a:xfrm>
            <a:off x="2087064" y="1756945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>
                <a:cs typeface="Times New Roman" pitchFamily="18" charset="0"/>
              </a:rPr>
              <a:t>μ</a:t>
            </a:r>
            <a:r>
              <a:rPr lang="pl-PL" sz="1600" dirty="0"/>
              <a:t>=100</a:t>
            </a:r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>
            <a:off x="5689102" y="1542633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/>
              <a:t>A</a:t>
            </a:r>
            <a:r>
              <a:rPr lang="pl-PL" sz="1600" dirty="0"/>
              <a:t>=100</a:t>
            </a:r>
          </a:p>
        </p:txBody>
      </p:sp>
      <p:sp>
        <p:nvSpPr>
          <p:cNvPr id="74767" name="Text Box 15"/>
          <p:cNvSpPr txBox="1">
            <a:spLocks noChangeArrowheads="1"/>
          </p:cNvSpPr>
          <p:nvPr/>
        </p:nvSpPr>
        <p:spPr bwMode="auto">
          <a:xfrm>
            <a:off x="6078039" y="2121689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/>
              <a:t>A</a:t>
            </a:r>
            <a:r>
              <a:rPr lang="pl-PL" sz="1600" dirty="0"/>
              <a:t>=2</a:t>
            </a: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6866437" y="2538412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/>
              <a:t>A</a:t>
            </a:r>
            <a:r>
              <a:rPr lang="pl-PL" sz="1600" dirty="0"/>
              <a:t>=1</a:t>
            </a:r>
          </a:p>
        </p:txBody>
      </p:sp>
      <p:sp>
        <p:nvSpPr>
          <p:cNvPr id="74772" name="Text Box 20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672046" y="4777482"/>
            <a:ext cx="67752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/>
              <a:t>Quantization</a:t>
            </a:r>
            <a:r>
              <a:rPr lang="pl-PL" dirty="0" smtClean="0"/>
              <a:t> of </a:t>
            </a:r>
            <a:r>
              <a:rPr lang="pl-PL" dirty="0" err="1" smtClean="0"/>
              <a:t>low</a:t>
            </a:r>
            <a:r>
              <a:rPr lang="pl-PL" dirty="0" smtClean="0"/>
              <a:t> </a:t>
            </a:r>
            <a:r>
              <a:rPr lang="pl-PL" dirty="0" err="1" smtClean="0"/>
              <a:t>level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values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very</a:t>
            </a:r>
            <a:r>
              <a:rPr lang="pl-PL" dirty="0" smtClean="0"/>
              <a:t> </a:t>
            </a:r>
            <a:r>
              <a:rPr lang="pl-PL" dirty="0" err="1" smtClean="0"/>
              <a:t>accurate</a:t>
            </a:r>
            <a:r>
              <a:rPr lang="pl-PL" dirty="0" smtClean="0"/>
              <a:t> as </a:t>
            </a:r>
            <a:r>
              <a:rPr lang="pl-PL" dirty="0" err="1" smtClean="0"/>
              <a:t>compression</a:t>
            </a:r>
            <a:r>
              <a:rPr lang="pl-PL" dirty="0" smtClean="0"/>
              <a:t> </a:t>
            </a:r>
            <a:r>
              <a:rPr lang="pl-PL" dirty="0" err="1" smtClean="0"/>
              <a:t>functions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very</a:t>
            </a:r>
            <a:r>
              <a:rPr lang="pl-PL" dirty="0" smtClean="0"/>
              <a:t> </a:t>
            </a:r>
            <a:r>
              <a:rPr lang="pl-PL" dirty="0" err="1" smtClean="0"/>
              <a:t>steep</a:t>
            </a:r>
            <a:r>
              <a:rPr lang="pl-PL" dirty="0" smtClean="0"/>
              <a:t> (</a:t>
            </a:r>
            <a:r>
              <a:rPr lang="pl-PL" dirty="0" err="1" smtClean="0"/>
              <a:t>slop</a:t>
            </a:r>
            <a:r>
              <a:rPr lang="pl-PL" dirty="0" smtClean="0"/>
              <a:t> </a:t>
            </a:r>
            <a:r>
              <a:rPr lang="pl-PL" dirty="0" err="1" smtClean="0"/>
              <a:t>angle</a:t>
            </a:r>
            <a:r>
              <a:rPr lang="pl-PL" dirty="0" smtClean="0"/>
              <a:t> ~87</a:t>
            </a:r>
            <a:r>
              <a:rPr lang="pl-PL" baseline="30000" dirty="0"/>
              <a:t>o</a:t>
            </a:r>
            <a:r>
              <a:rPr lang="pl-PL" dirty="0" smtClean="0"/>
              <a:t>…88</a:t>
            </a:r>
            <a:r>
              <a:rPr lang="pl-PL" baseline="30000" dirty="0" smtClean="0"/>
              <a:t>o</a:t>
            </a:r>
            <a:r>
              <a:rPr lang="pl-PL" dirty="0" smtClean="0"/>
              <a:t>).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28</a:t>
            </a:fld>
            <a:endParaRPr lang="pl-PL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849313" y="0"/>
            <a:ext cx="8294687" cy="1143000"/>
          </a:xfrm>
        </p:spPr>
        <p:txBody>
          <a:bodyPr/>
          <a:lstStyle/>
          <a:p>
            <a:pPr algn="ctr"/>
            <a:r>
              <a:rPr kumimoji="0" lang="pl-PL" sz="3600" b="1" i="1" dirty="0" smtClean="0"/>
              <a:t>SQR</a:t>
            </a:r>
            <a:r>
              <a:rPr kumimoji="0" lang="pl-PL" sz="3600" b="1" dirty="0" smtClean="0"/>
              <a:t> - </a:t>
            </a:r>
            <a:r>
              <a:rPr kumimoji="0" lang="pl-PL" sz="3600" b="1" dirty="0" err="1" smtClean="0"/>
              <a:t>compression</a:t>
            </a:r>
            <a:r>
              <a:rPr kumimoji="0" lang="pl-PL" sz="3600" b="1" dirty="0" smtClean="0"/>
              <a:t> </a:t>
            </a:r>
            <a:r>
              <a:rPr kumimoji="0" lang="pl-PL" sz="3600" b="1" i="1" dirty="0" smtClean="0"/>
              <a:t>A</a:t>
            </a:r>
            <a:r>
              <a:rPr kumimoji="0" lang="pl-PL" sz="3600" b="1" dirty="0" smtClean="0"/>
              <a:t>, </a:t>
            </a:r>
            <a:r>
              <a:rPr kumimoji="0" lang="pl-PL" sz="3600" b="1" dirty="0" err="1" smtClean="0"/>
              <a:t>weak</a:t>
            </a:r>
            <a:r>
              <a:rPr kumimoji="0" lang="pl-PL" sz="3600" b="1" dirty="0" smtClean="0"/>
              <a:t> </a:t>
            </a:r>
            <a:r>
              <a:rPr kumimoji="0" lang="pl-PL" sz="3600" b="1" dirty="0" err="1" smtClean="0"/>
              <a:t>signals</a:t>
            </a:r>
            <a:endParaRPr kumimoji="0" lang="pl-PL" sz="3600" b="1" dirty="0">
              <a:solidFill>
                <a:schemeClr val="tx1"/>
              </a:solidFill>
            </a:endParaRP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1028700" y="1028700"/>
            <a:ext cx="783907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200" dirty="0" err="1" smtClean="0"/>
              <a:t>Compression</a:t>
            </a:r>
            <a:r>
              <a:rPr lang="pl-PL" sz="2200" dirty="0" smtClean="0"/>
              <a:t> </a:t>
            </a:r>
            <a:r>
              <a:rPr lang="pl-PL" sz="2200" i="1" dirty="0" smtClean="0"/>
              <a:t>A</a:t>
            </a:r>
            <a:r>
              <a:rPr lang="pl-PL" sz="2200" dirty="0" smtClean="0"/>
              <a:t> for </a:t>
            </a:r>
            <a:r>
              <a:rPr lang="pl-PL" sz="2200" dirty="0" err="1" smtClean="0"/>
              <a:t>weak</a:t>
            </a:r>
            <a:r>
              <a:rPr lang="pl-PL" sz="2200" dirty="0" smtClean="0"/>
              <a:t> </a:t>
            </a:r>
            <a:r>
              <a:rPr lang="pl-PL" sz="2200" dirty="0" err="1" smtClean="0"/>
              <a:t>signals</a:t>
            </a:r>
            <a:r>
              <a:rPr lang="pl-PL" sz="2200" dirty="0" smtClean="0"/>
              <a:t> </a:t>
            </a:r>
            <a:r>
              <a:rPr lang="pl-PL" sz="2200" dirty="0" err="1" smtClean="0"/>
              <a:t>is</a:t>
            </a:r>
            <a:r>
              <a:rPr lang="pl-PL" sz="2200" dirty="0" smtClean="0"/>
              <a:t> </a:t>
            </a:r>
            <a:r>
              <a:rPr lang="pl-PL" sz="2200" dirty="0" err="1" smtClean="0"/>
              <a:t>linear</a:t>
            </a:r>
            <a:r>
              <a:rPr lang="pl-PL" sz="2200" dirty="0" smtClean="0"/>
              <a:t>:</a:t>
            </a:r>
            <a:endParaRPr lang="pl-PL" sz="2200" dirty="0"/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1041037" y="5681300"/>
            <a:ext cx="783907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sz="2200" dirty="0" err="1" smtClean="0"/>
              <a:t>Quantization</a:t>
            </a:r>
            <a:r>
              <a:rPr lang="pl-PL" sz="2200" dirty="0" smtClean="0"/>
              <a:t> </a:t>
            </a:r>
            <a:r>
              <a:rPr lang="pl-PL" sz="2200" dirty="0" err="1" smtClean="0"/>
              <a:t>at</a:t>
            </a:r>
            <a:r>
              <a:rPr lang="pl-PL" sz="2200" dirty="0" smtClean="0"/>
              <a:t> a </a:t>
            </a:r>
            <a:r>
              <a:rPr lang="pl-PL" sz="2200" dirty="0" err="1" smtClean="0"/>
              <a:t>linear</a:t>
            </a:r>
            <a:r>
              <a:rPr lang="pl-PL" sz="2200" dirty="0" smtClean="0"/>
              <a:t> </a:t>
            </a:r>
            <a:r>
              <a:rPr lang="pl-PL" sz="2200" dirty="0" err="1" smtClean="0"/>
              <a:t>section</a:t>
            </a:r>
            <a:r>
              <a:rPr lang="pl-PL" sz="2200" dirty="0" smtClean="0"/>
              <a:t> of a </a:t>
            </a:r>
            <a:r>
              <a:rPr lang="pl-PL" sz="2200" dirty="0" err="1" smtClean="0"/>
              <a:t>compression</a:t>
            </a:r>
            <a:r>
              <a:rPr lang="pl-PL" sz="2200" dirty="0"/>
              <a:t> </a:t>
            </a:r>
            <a:r>
              <a:rPr lang="pl-PL" sz="2200" dirty="0" err="1" smtClean="0"/>
              <a:t>function</a:t>
            </a:r>
            <a:r>
              <a:rPr lang="pl-PL" sz="2200" dirty="0" smtClean="0"/>
              <a:t> </a:t>
            </a:r>
            <a:r>
              <a:rPr lang="pl-PL" sz="2200" u="sng" dirty="0" err="1" smtClean="0"/>
              <a:t>does</a:t>
            </a:r>
            <a:r>
              <a:rPr lang="pl-PL" sz="2200" u="sng" dirty="0" smtClean="0"/>
              <a:t> not </a:t>
            </a:r>
            <a:r>
              <a:rPr lang="pl-PL" sz="2200" u="sng" dirty="0" err="1" smtClean="0"/>
              <a:t>provide</a:t>
            </a:r>
            <a:r>
              <a:rPr lang="pl-PL" sz="2200" u="sng" dirty="0" smtClean="0"/>
              <a:t> a </a:t>
            </a:r>
            <a:r>
              <a:rPr lang="pl-PL" sz="2200" u="sng" dirty="0" err="1" smtClean="0"/>
              <a:t>constant</a:t>
            </a:r>
            <a:r>
              <a:rPr lang="pl-PL" sz="2200" u="sng" dirty="0" smtClean="0"/>
              <a:t> </a:t>
            </a:r>
            <a:r>
              <a:rPr lang="pl-PL" sz="2200" i="1" u="sng" dirty="0" smtClean="0"/>
              <a:t>SQR</a:t>
            </a:r>
            <a:r>
              <a:rPr lang="pl-PL" sz="2200" dirty="0" smtClean="0"/>
              <a:t> for </a:t>
            </a:r>
            <a:r>
              <a:rPr lang="pl-PL" sz="2200" dirty="0" err="1" smtClean="0"/>
              <a:t>weak</a:t>
            </a:r>
            <a:r>
              <a:rPr lang="pl-PL" sz="2200" dirty="0" smtClean="0"/>
              <a:t> </a:t>
            </a:r>
            <a:r>
              <a:rPr lang="pl-PL" sz="2200" dirty="0" err="1" smtClean="0"/>
              <a:t>signals</a:t>
            </a:r>
            <a:r>
              <a:rPr lang="pl-PL" sz="2200" dirty="0" smtClean="0"/>
              <a:t>, </a:t>
            </a:r>
            <a:r>
              <a:rPr lang="pl-PL" sz="2200" dirty="0" err="1" smtClean="0"/>
              <a:t>however</a:t>
            </a:r>
            <a:r>
              <a:rPr lang="pl-PL" sz="2200" dirty="0" smtClean="0"/>
              <a:t>, </a:t>
            </a:r>
            <a:r>
              <a:rPr lang="pl-PL" sz="2200" i="1" u="sng" dirty="0" smtClean="0"/>
              <a:t>SQR</a:t>
            </a:r>
            <a:r>
              <a:rPr lang="pl-PL" sz="2200" dirty="0" smtClean="0"/>
              <a:t> </a:t>
            </a:r>
            <a:r>
              <a:rPr lang="pl-PL" sz="2200" dirty="0" err="1" smtClean="0"/>
              <a:t>grows</a:t>
            </a:r>
            <a:r>
              <a:rPr lang="pl-PL" sz="2200" dirty="0" smtClean="0"/>
              <a:t> by a </a:t>
            </a:r>
            <a:r>
              <a:rPr lang="pl-PL" sz="2200" dirty="0" err="1" smtClean="0"/>
              <a:t>comprresion</a:t>
            </a:r>
            <a:r>
              <a:rPr lang="pl-PL" sz="2200" dirty="0" smtClean="0"/>
              <a:t> </a:t>
            </a:r>
            <a:r>
              <a:rPr lang="pl-PL" sz="2200" dirty="0" err="1" smtClean="0"/>
              <a:t>gain</a:t>
            </a:r>
            <a:r>
              <a:rPr lang="pl-PL" sz="2200" dirty="0" smtClean="0"/>
              <a:t> </a:t>
            </a:r>
            <a:r>
              <a:rPr lang="pl-PL" sz="2200" i="1" dirty="0" smtClean="0"/>
              <a:t>g</a:t>
            </a:r>
            <a:r>
              <a:rPr lang="pl-PL" sz="2200" dirty="0" smtClean="0"/>
              <a:t>[</a:t>
            </a:r>
            <a:r>
              <a:rPr lang="pl-PL" sz="2200" dirty="0" err="1" smtClean="0"/>
              <a:t>dB</a:t>
            </a:r>
            <a:r>
              <a:rPr lang="pl-PL" sz="2200" dirty="0" smtClean="0"/>
              <a:t>].</a:t>
            </a:r>
            <a:endParaRPr lang="pl-PL" sz="2200" i="1" dirty="0"/>
          </a:p>
        </p:txBody>
      </p:sp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903017"/>
              </p:ext>
            </p:extLst>
          </p:nvPr>
        </p:nvGraphicFramePr>
        <p:xfrm>
          <a:off x="1041037" y="1565593"/>
          <a:ext cx="5093426" cy="565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84" name="Równanie" r:id="rId3" imgW="1942920" imgH="215640" progId="Equation.3">
                  <p:embed/>
                </p:oleObj>
              </mc:Choice>
              <mc:Fallback>
                <p:oleObj name="Równanie" r:id="rId3" imgW="19429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1037" y="1565593"/>
                        <a:ext cx="5093426" cy="565936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028700" y="2383035"/>
            <a:ext cx="7839074" cy="1615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200" dirty="0" err="1" smtClean="0"/>
              <a:t>Weak</a:t>
            </a:r>
            <a:r>
              <a:rPr lang="pl-PL" sz="2200" dirty="0" smtClean="0"/>
              <a:t> </a:t>
            </a:r>
            <a:r>
              <a:rPr lang="pl-PL" sz="2200" dirty="0" err="1" smtClean="0"/>
              <a:t>signals</a:t>
            </a:r>
            <a:r>
              <a:rPr lang="pl-PL" sz="2200" dirty="0" smtClean="0"/>
              <a:t> </a:t>
            </a:r>
            <a:r>
              <a:rPr lang="pl-PL" sz="2200" dirty="0" err="1" smtClean="0"/>
              <a:t>are</a:t>
            </a:r>
            <a:r>
              <a:rPr lang="pl-PL" sz="2200" dirty="0" smtClean="0"/>
              <a:t> </a:t>
            </a:r>
            <a:r>
              <a:rPr lang="pl-PL" sz="2200" dirty="0" err="1" smtClean="0"/>
              <a:t>quantized</a:t>
            </a:r>
            <a:r>
              <a:rPr lang="pl-PL" sz="2200" dirty="0" smtClean="0"/>
              <a:t> </a:t>
            </a:r>
            <a:r>
              <a:rPr lang="pl-PL" sz="2200" dirty="0" err="1" smtClean="0"/>
              <a:t>uniformely</a:t>
            </a:r>
            <a:r>
              <a:rPr lang="pl-PL" sz="2200" dirty="0" smtClean="0"/>
              <a:t>, </a:t>
            </a:r>
            <a:r>
              <a:rPr lang="pl-PL" sz="2200" dirty="0" err="1" smtClean="0"/>
              <a:t>however</a:t>
            </a:r>
            <a:r>
              <a:rPr lang="pl-PL" sz="2200" dirty="0" smtClean="0"/>
              <a:t>, a step </a:t>
            </a:r>
            <a:r>
              <a:rPr lang="pl-PL" sz="2200" dirty="0" err="1" smtClean="0"/>
              <a:t>size</a:t>
            </a:r>
            <a:r>
              <a:rPr lang="pl-PL" sz="2200" dirty="0" smtClean="0"/>
              <a:t> </a:t>
            </a:r>
            <a:r>
              <a:rPr lang="pl-PL" sz="2200" dirty="0" err="1" smtClean="0"/>
              <a:t>decreases</a:t>
            </a:r>
            <a:r>
              <a:rPr lang="pl-PL" sz="2200" dirty="0" smtClean="0"/>
              <a:t> by a </a:t>
            </a:r>
            <a:r>
              <a:rPr lang="pl-PL" sz="2200" dirty="0" err="1" smtClean="0"/>
              <a:t>factor</a:t>
            </a:r>
            <a:r>
              <a:rPr lang="pl-PL" sz="2200" dirty="0" smtClean="0"/>
              <a:t> </a:t>
            </a:r>
            <a:r>
              <a:rPr lang="pl-PL" sz="2200" i="1" u="sng" dirty="0" smtClean="0"/>
              <a:t>g</a:t>
            </a:r>
            <a:r>
              <a:rPr lang="pl-PL" sz="2200" u="sng" dirty="0" smtClean="0"/>
              <a:t> = </a:t>
            </a:r>
            <a:r>
              <a:rPr lang="pl-PL" sz="2200" i="1" u="sng" dirty="0" smtClean="0"/>
              <a:t>A</a:t>
            </a:r>
            <a:r>
              <a:rPr lang="pl-PL" sz="2200" u="sng" dirty="0" smtClean="0"/>
              <a:t>/(1 + </a:t>
            </a:r>
            <a:r>
              <a:rPr lang="pl-PL" sz="2200" u="sng" dirty="0" err="1" smtClean="0"/>
              <a:t>ln</a:t>
            </a:r>
            <a:r>
              <a:rPr lang="pl-PL" sz="2200" i="1" u="sng" dirty="0" err="1" smtClean="0"/>
              <a:t>A</a:t>
            </a:r>
            <a:r>
              <a:rPr lang="pl-PL" sz="2200" u="sng" dirty="0" smtClean="0"/>
              <a:t>)</a:t>
            </a:r>
            <a:r>
              <a:rPr lang="pl-PL" sz="2200" dirty="0" smtClean="0"/>
              <a:t>, </a:t>
            </a:r>
            <a:r>
              <a:rPr lang="pl-PL" sz="2200" dirty="0" err="1" smtClean="0"/>
              <a:t>so</a:t>
            </a:r>
            <a:r>
              <a:rPr lang="pl-PL" sz="2200" dirty="0" smtClean="0"/>
              <a:t> the </a:t>
            </a:r>
            <a:r>
              <a:rPr lang="pl-PL" sz="2200" dirty="0" err="1" smtClean="0"/>
              <a:t>number</a:t>
            </a:r>
            <a:r>
              <a:rPr lang="pl-PL" sz="2200" dirty="0" smtClean="0"/>
              <a:t> of </a:t>
            </a:r>
            <a:r>
              <a:rPr lang="pl-PL" sz="2200" dirty="0" err="1" smtClean="0"/>
              <a:t>quantization</a:t>
            </a:r>
            <a:r>
              <a:rPr lang="pl-PL" sz="2200" dirty="0" smtClean="0"/>
              <a:t> </a:t>
            </a:r>
            <a:r>
              <a:rPr lang="pl-PL" sz="2200" dirty="0" err="1" smtClean="0"/>
              <a:t>levels</a:t>
            </a:r>
            <a:r>
              <a:rPr lang="pl-PL" sz="2200" dirty="0" smtClean="0"/>
              <a:t> </a:t>
            </a:r>
            <a:r>
              <a:rPr lang="pl-PL" sz="2200" dirty="0" err="1" smtClean="0"/>
              <a:t>grows</a:t>
            </a:r>
            <a:r>
              <a:rPr lang="pl-PL" sz="2200" dirty="0" smtClean="0"/>
              <a:t> by the same </a:t>
            </a:r>
            <a:r>
              <a:rPr lang="pl-PL" sz="2200" dirty="0" err="1" smtClean="0"/>
              <a:t>factor</a:t>
            </a:r>
            <a:r>
              <a:rPr lang="pl-PL" sz="2200" dirty="0" smtClean="0"/>
              <a:t>: </a:t>
            </a:r>
            <a:r>
              <a:rPr lang="pl-PL" sz="2200" i="1" u="sng" dirty="0" smtClean="0"/>
              <a:t>K</a:t>
            </a:r>
            <a:r>
              <a:rPr lang="pl-PL" sz="2200" u="sng" dirty="0" smtClean="0"/>
              <a:t> </a:t>
            </a:r>
            <a:r>
              <a:rPr lang="pl-PL" sz="2200" b="0" u="sng" dirty="0" smtClean="0"/>
              <a:t>→</a:t>
            </a:r>
            <a:r>
              <a:rPr lang="pl-PL" sz="2200" u="sng" dirty="0" smtClean="0"/>
              <a:t> </a:t>
            </a:r>
            <a:r>
              <a:rPr lang="pl-PL" sz="2200" i="1" u="sng" dirty="0" err="1" smtClean="0"/>
              <a:t>gK</a:t>
            </a:r>
            <a:r>
              <a:rPr lang="pl-PL" sz="2200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pl-PL" sz="2200" i="1" dirty="0" smtClean="0"/>
              <a:t>SQR</a:t>
            </a:r>
            <a:r>
              <a:rPr lang="pl-PL" sz="2200" dirty="0" smtClean="0"/>
              <a:t> for a uniform </a:t>
            </a:r>
            <a:r>
              <a:rPr lang="pl-PL" sz="2200" dirty="0" err="1" smtClean="0"/>
              <a:t>quantization</a:t>
            </a:r>
            <a:r>
              <a:rPr lang="pl-PL" sz="2200" dirty="0" smtClean="0"/>
              <a:t> </a:t>
            </a:r>
            <a:r>
              <a:rPr lang="pl-PL" sz="2200" dirty="0" err="1" smtClean="0"/>
              <a:t>equals</a:t>
            </a:r>
            <a:r>
              <a:rPr lang="pl-PL" sz="2200" dirty="0" smtClean="0"/>
              <a:t>:</a:t>
            </a:r>
            <a:endParaRPr lang="pl-PL" sz="2200" dirty="0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586013"/>
              </p:ext>
            </p:extLst>
          </p:nvPr>
        </p:nvGraphicFramePr>
        <p:xfrm>
          <a:off x="1101997" y="4147592"/>
          <a:ext cx="6151563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85" name="Równanie" r:id="rId5" imgW="2463480" imgH="482400" progId="Equation.3">
                  <p:embed/>
                </p:oleObj>
              </mc:Choice>
              <mc:Fallback>
                <p:oleObj name="Równanie" r:id="rId5" imgW="24634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01997" y="4147592"/>
                        <a:ext cx="6151563" cy="1206500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29</a:t>
            </a:fld>
            <a:endParaRPr lang="pl-P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152525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Pulse</a:t>
            </a:r>
            <a:r>
              <a:rPr lang="pl-PL" sz="3600" b="1" dirty="0" smtClean="0"/>
              <a:t> </a:t>
            </a:r>
            <a:r>
              <a:rPr lang="pl-PL" sz="3600" b="1" dirty="0" err="1" smtClean="0"/>
              <a:t>Code</a:t>
            </a:r>
            <a:r>
              <a:rPr lang="pl-PL" sz="3600" b="1" dirty="0" smtClean="0"/>
              <a:t> </a:t>
            </a:r>
            <a:r>
              <a:rPr lang="pl-PL" sz="3600" b="1" dirty="0" err="1" smtClean="0"/>
              <a:t>Modulation</a:t>
            </a:r>
            <a:endParaRPr lang="pl-PL" sz="3600" b="1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5418138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044226" y="2520843"/>
            <a:ext cx="1843774" cy="46166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6600"/>
                </a:solidFill>
              </a:rPr>
              <a:t>SAMPLING</a:t>
            </a:r>
            <a:endParaRPr lang="pl-PL" dirty="0">
              <a:solidFill>
                <a:srgbClr val="006600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661301" y="3816531"/>
            <a:ext cx="2609625" cy="46166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0099"/>
                </a:solidFill>
              </a:rPr>
              <a:t>QUANTIZATION</a:t>
            </a:r>
            <a:endParaRPr lang="pl-PL" dirty="0">
              <a:solidFill>
                <a:srgbClr val="000099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2240594" y="5164182"/>
            <a:ext cx="1451038" cy="46166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C00000"/>
                </a:solidFill>
              </a:rPr>
              <a:t>CODING</a:t>
            </a:r>
            <a:endParaRPr lang="pl-PL" dirty="0">
              <a:solidFill>
                <a:srgbClr val="C00000"/>
              </a:solidFill>
            </a:endParaRPr>
          </a:p>
        </p:txBody>
      </p:sp>
      <p:cxnSp>
        <p:nvCxnSpPr>
          <p:cNvPr id="9" name="Łącznik prosty ze strzałką 8"/>
          <p:cNvCxnSpPr/>
          <p:nvPr/>
        </p:nvCxnSpPr>
        <p:spPr bwMode="auto">
          <a:xfrm flipV="1">
            <a:off x="2963293" y="1808062"/>
            <a:ext cx="0" cy="69190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1" name="Łącznik prosty ze strzałką 10"/>
          <p:cNvCxnSpPr/>
          <p:nvPr/>
        </p:nvCxnSpPr>
        <p:spPr bwMode="auto">
          <a:xfrm>
            <a:off x="2966113" y="2982508"/>
            <a:ext cx="1" cy="83402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Łącznik prosty ze strzałką 12"/>
          <p:cNvCxnSpPr>
            <a:stCxn id="6" idx="2"/>
          </p:cNvCxnSpPr>
          <p:nvPr/>
        </p:nvCxnSpPr>
        <p:spPr bwMode="auto">
          <a:xfrm flipH="1">
            <a:off x="2948681" y="4278196"/>
            <a:ext cx="17433" cy="8953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Łącznik prosty ze strzałką 14"/>
          <p:cNvCxnSpPr/>
          <p:nvPr/>
        </p:nvCxnSpPr>
        <p:spPr bwMode="auto">
          <a:xfrm flipH="1">
            <a:off x="2963293" y="5625847"/>
            <a:ext cx="5641" cy="92735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pole tekstowe 15"/>
          <p:cNvSpPr txBox="1"/>
          <p:nvPr/>
        </p:nvSpPr>
        <p:spPr>
          <a:xfrm>
            <a:off x="3091543" y="1850515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/>
              <a:t>x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 smtClean="0"/>
              <a:t>)</a:t>
            </a:r>
            <a:endParaRPr lang="pl-PL" i="1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1930494" y="6050168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C00000"/>
                </a:solidFill>
              </a:rPr>
              <a:t>PCM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5317502" y="2456038"/>
            <a:ext cx="21945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dirty="0" err="1" smtClean="0">
                <a:solidFill>
                  <a:srgbClr val="006600"/>
                </a:solidFill>
              </a:rPr>
              <a:t>Nyquist</a:t>
            </a:r>
            <a:r>
              <a:rPr lang="pl-PL" sz="2200" dirty="0" smtClean="0">
                <a:solidFill>
                  <a:srgbClr val="006600"/>
                </a:solidFill>
              </a:rPr>
              <a:t> </a:t>
            </a:r>
            <a:r>
              <a:rPr lang="pl-PL" sz="2200" dirty="0" err="1" smtClean="0">
                <a:solidFill>
                  <a:srgbClr val="006600"/>
                </a:solidFill>
              </a:rPr>
              <a:t>theorem</a:t>
            </a:r>
            <a:endParaRPr lang="pl-PL" sz="2200" dirty="0">
              <a:solidFill>
                <a:srgbClr val="006600"/>
              </a:solidFill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3083569" y="3169809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solidFill>
                  <a:srgbClr val="006600"/>
                </a:solidFill>
              </a:rPr>
              <a:t>x</a:t>
            </a:r>
            <a:r>
              <a:rPr lang="pl-PL" dirty="0" smtClean="0">
                <a:solidFill>
                  <a:srgbClr val="006600"/>
                </a:solidFill>
              </a:rPr>
              <a:t>(</a:t>
            </a:r>
            <a:r>
              <a:rPr lang="pl-PL" i="1" dirty="0">
                <a:solidFill>
                  <a:srgbClr val="006600"/>
                </a:solidFill>
              </a:rPr>
              <a:t>n</a:t>
            </a:r>
            <a:r>
              <a:rPr lang="pl-PL" i="1" dirty="0" smtClean="0">
                <a:solidFill>
                  <a:srgbClr val="006600"/>
                </a:solidFill>
              </a:rPr>
              <a:t>T</a:t>
            </a:r>
            <a:r>
              <a:rPr lang="pl-PL" baseline="-25000" dirty="0" smtClean="0">
                <a:solidFill>
                  <a:srgbClr val="006600"/>
                </a:solidFill>
              </a:rPr>
              <a:t>0</a:t>
            </a:r>
            <a:r>
              <a:rPr lang="pl-PL" dirty="0" smtClean="0">
                <a:solidFill>
                  <a:srgbClr val="006600"/>
                </a:solidFill>
              </a:rPr>
              <a:t>)</a:t>
            </a:r>
            <a:endParaRPr lang="pl-PL" i="1" dirty="0">
              <a:solidFill>
                <a:srgbClr val="006600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083569" y="4319953"/>
            <a:ext cx="37955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i="1" dirty="0">
                <a:solidFill>
                  <a:srgbClr val="000099"/>
                </a:solidFill>
              </a:rPr>
              <a:t>x</a:t>
            </a:r>
            <a:r>
              <a:rPr lang="pl-PL" dirty="0">
                <a:solidFill>
                  <a:srgbClr val="000099"/>
                </a:solidFill>
              </a:rPr>
              <a:t>(</a:t>
            </a:r>
            <a:r>
              <a:rPr lang="pl-PL" i="1" dirty="0">
                <a:solidFill>
                  <a:srgbClr val="000099"/>
                </a:solidFill>
              </a:rPr>
              <a:t>nT</a:t>
            </a:r>
            <a:r>
              <a:rPr lang="pl-PL" baseline="-25000" dirty="0">
                <a:solidFill>
                  <a:srgbClr val="000099"/>
                </a:solidFill>
              </a:rPr>
              <a:t>0</a:t>
            </a:r>
            <a:r>
              <a:rPr lang="pl-PL" dirty="0" smtClean="0">
                <a:solidFill>
                  <a:srgbClr val="000099"/>
                </a:solidFill>
              </a:rPr>
              <a:t>) </a:t>
            </a:r>
            <a:r>
              <a:rPr lang="pl-PL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pl-PL" i="1" dirty="0" smtClean="0">
                <a:solidFill>
                  <a:srgbClr val="000099"/>
                </a:solidFill>
              </a:rPr>
              <a:t> </a:t>
            </a:r>
            <a:r>
              <a:rPr lang="pl-PL" i="1" dirty="0" err="1" smtClean="0">
                <a:solidFill>
                  <a:srgbClr val="000099"/>
                </a:solidFill>
              </a:rPr>
              <a:t>v</a:t>
            </a:r>
            <a:r>
              <a:rPr lang="pl-PL" i="1" baseline="-25000" dirty="0" err="1" smtClean="0">
                <a:solidFill>
                  <a:srgbClr val="000099"/>
                </a:solidFill>
              </a:rPr>
              <a:t>k</a:t>
            </a:r>
            <a:r>
              <a:rPr lang="pl-PL" i="1" dirty="0">
                <a:solidFill>
                  <a:srgbClr val="000099"/>
                </a:solidFill>
              </a:rPr>
              <a:t/>
            </a:r>
            <a:br>
              <a:rPr lang="pl-PL" i="1" dirty="0">
                <a:solidFill>
                  <a:srgbClr val="000099"/>
                </a:solidFill>
              </a:rPr>
            </a:br>
            <a:r>
              <a:rPr lang="pl-PL" i="1" dirty="0" smtClean="0">
                <a:solidFill>
                  <a:srgbClr val="000099"/>
                </a:solidFill>
              </a:rPr>
              <a:t>k = </a:t>
            </a:r>
            <a:r>
              <a:rPr lang="pl-PL" dirty="0" smtClean="0">
                <a:solidFill>
                  <a:srgbClr val="000099"/>
                </a:solidFill>
              </a:rPr>
              <a:t>0, 1,…, </a:t>
            </a:r>
            <a:r>
              <a:rPr lang="pl-PL" i="1" dirty="0" smtClean="0">
                <a:solidFill>
                  <a:srgbClr val="000099"/>
                </a:solidFill>
              </a:rPr>
              <a:t>K</a:t>
            </a:r>
            <a:r>
              <a:rPr lang="pl-PL" dirty="0" smtClean="0">
                <a:solidFill>
                  <a:srgbClr val="000099"/>
                </a:solidFill>
              </a:rPr>
              <a:t>-1</a:t>
            </a:r>
            <a:endParaRPr lang="pl-PL" dirty="0">
              <a:solidFill>
                <a:srgbClr val="000099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3089299" y="6030347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solidFill>
                  <a:srgbClr val="C00000"/>
                </a:solidFill>
              </a:rPr>
              <a:t>k</a:t>
            </a:r>
            <a:r>
              <a:rPr lang="pl-PL" baseline="-25000" dirty="0" smtClean="0">
                <a:solidFill>
                  <a:srgbClr val="C00000"/>
                </a:solidFill>
              </a:rPr>
              <a:t>10</a:t>
            </a:r>
            <a:r>
              <a:rPr lang="pl-PL" dirty="0" smtClean="0">
                <a:solidFill>
                  <a:srgbClr val="C00000"/>
                </a:solidFill>
              </a:rPr>
              <a:t> → </a:t>
            </a:r>
            <a:r>
              <a:rPr lang="pl-PL" i="1" dirty="0" smtClean="0">
                <a:solidFill>
                  <a:srgbClr val="C00000"/>
                </a:solidFill>
              </a:rPr>
              <a:t>k</a:t>
            </a:r>
            <a:r>
              <a:rPr lang="pl-PL" baseline="-25000" dirty="0" smtClean="0">
                <a:solidFill>
                  <a:srgbClr val="C00000"/>
                </a:solidFill>
              </a:rPr>
              <a:t>2</a:t>
            </a:r>
            <a:endParaRPr lang="pl-PL" i="1" baseline="-25000" dirty="0">
              <a:solidFill>
                <a:srgbClr val="C00000"/>
              </a:solidFill>
            </a:endParaRPr>
          </a:p>
        </p:txBody>
      </p:sp>
      <p:sp>
        <p:nvSpPr>
          <p:cNvPr id="24" name="Text Box 43"/>
          <p:cNvSpPr txBox="1">
            <a:spLocks noChangeArrowheads="1"/>
          </p:cNvSpPr>
          <p:nvPr/>
        </p:nvSpPr>
        <p:spPr bwMode="auto">
          <a:xfrm>
            <a:off x="5317502" y="3557634"/>
            <a:ext cx="315075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200" dirty="0" err="1" smtClean="0">
                <a:solidFill>
                  <a:srgbClr val="000099"/>
                </a:solidFill>
              </a:rPr>
              <a:t>Sample</a:t>
            </a:r>
            <a:r>
              <a:rPr lang="pl-PL" sz="2200" dirty="0" smtClean="0">
                <a:solidFill>
                  <a:srgbClr val="000099"/>
                </a:solidFill>
              </a:rPr>
              <a:t> </a:t>
            </a:r>
            <a:r>
              <a:rPr lang="pl-PL" sz="2200" dirty="0" err="1" smtClean="0">
                <a:solidFill>
                  <a:srgbClr val="000099"/>
                </a:solidFill>
              </a:rPr>
              <a:t>approximation</a:t>
            </a:r>
            <a:r>
              <a:rPr lang="pl-PL" sz="2200" dirty="0" smtClean="0">
                <a:solidFill>
                  <a:srgbClr val="000099"/>
                </a:solidFill>
              </a:rPr>
              <a:t/>
            </a:r>
            <a:br>
              <a:rPr lang="pl-PL" sz="2200" dirty="0" smtClean="0">
                <a:solidFill>
                  <a:srgbClr val="000099"/>
                </a:solidFill>
              </a:rPr>
            </a:br>
            <a:r>
              <a:rPr lang="pl-PL" sz="2200" dirty="0" smtClean="0">
                <a:solidFill>
                  <a:srgbClr val="000099"/>
                </a:solidFill>
              </a:rPr>
              <a:t>by a </a:t>
            </a:r>
            <a:r>
              <a:rPr lang="pl-PL" sz="2200" dirty="0" err="1" smtClean="0">
                <a:solidFill>
                  <a:srgbClr val="000099"/>
                </a:solidFill>
              </a:rPr>
              <a:t>fixed</a:t>
            </a:r>
            <a:r>
              <a:rPr lang="pl-PL" sz="2200" dirty="0" smtClean="0">
                <a:solidFill>
                  <a:srgbClr val="000099"/>
                </a:solidFill>
              </a:rPr>
              <a:t> </a:t>
            </a:r>
            <a:r>
              <a:rPr lang="pl-PL" sz="2200" dirty="0" err="1" smtClean="0">
                <a:solidFill>
                  <a:srgbClr val="000099"/>
                </a:solidFill>
              </a:rPr>
              <a:t>level</a:t>
            </a:r>
            <a:endParaRPr lang="pl-PL" sz="2200" dirty="0">
              <a:solidFill>
                <a:srgbClr val="000099"/>
              </a:solidFill>
            </a:endParaRP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5317502" y="5113050"/>
            <a:ext cx="377931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200" dirty="0" err="1" smtClean="0">
                <a:solidFill>
                  <a:srgbClr val="C00000"/>
                </a:solidFill>
              </a:rPr>
              <a:t>Binary</a:t>
            </a:r>
            <a:r>
              <a:rPr lang="pl-PL" sz="2200" dirty="0" smtClean="0">
                <a:solidFill>
                  <a:srgbClr val="C00000"/>
                </a:solidFill>
              </a:rPr>
              <a:t> </a:t>
            </a:r>
            <a:r>
              <a:rPr lang="pl-PL" sz="2200" dirty="0" err="1" smtClean="0">
                <a:solidFill>
                  <a:srgbClr val="C00000"/>
                </a:solidFill>
              </a:rPr>
              <a:t>encoding</a:t>
            </a:r>
            <a:r>
              <a:rPr lang="pl-PL" sz="2200" dirty="0" smtClean="0">
                <a:solidFill>
                  <a:srgbClr val="C00000"/>
                </a:solidFill>
              </a:rPr>
              <a:t> of</a:t>
            </a:r>
            <a:br>
              <a:rPr lang="pl-PL" sz="2200" dirty="0" smtClean="0">
                <a:solidFill>
                  <a:srgbClr val="C00000"/>
                </a:solidFill>
              </a:rPr>
            </a:br>
            <a:r>
              <a:rPr lang="pl-PL" sz="2200" dirty="0" smtClean="0">
                <a:solidFill>
                  <a:srgbClr val="C00000"/>
                </a:solidFill>
              </a:rPr>
              <a:t>a </a:t>
            </a:r>
            <a:r>
              <a:rPr lang="pl-PL" sz="2200" dirty="0" err="1" smtClean="0">
                <a:solidFill>
                  <a:srgbClr val="C00000"/>
                </a:solidFill>
              </a:rPr>
              <a:t>decimal</a:t>
            </a:r>
            <a:r>
              <a:rPr lang="pl-PL" sz="2200" dirty="0" smtClean="0">
                <a:solidFill>
                  <a:srgbClr val="C00000"/>
                </a:solidFill>
              </a:rPr>
              <a:t> </a:t>
            </a:r>
            <a:r>
              <a:rPr lang="pl-PL" sz="2200" dirty="0" err="1" smtClean="0">
                <a:solidFill>
                  <a:srgbClr val="C00000"/>
                </a:solidFill>
              </a:rPr>
              <a:t>number</a:t>
            </a:r>
            <a:r>
              <a:rPr lang="pl-PL" sz="2200" dirty="0" smtClean="0">
                <a:solidFill>
                  <a:srgbClr val="C00000"/>
                </a:solidFill>
              </a:rPr>
              <a:t> of</a:t>
            </a:r>
            <a:br>
              <a:rPr lang="pl-PL" sz="2200" dirty="0" smtClean="0">
                <a:solidFill>
                  <a:srgbClr val="C00000"/>
                </a:solidFill>
              </a:rPr>
            </a:br>
            <a:r>
              <a:rPr lang="pl-PL" sz="2200" dirty="0" err="1" smtClean="0">
                <a:solidFill>
                  <a:srgbClr val="C00000"/>
                </a:solidFill>
              </a:rPr>
              <a:t>quantization</a:t>
            </a:r>
            <a:r>
              <a:rPr lang="pl-PL" sz="2200" dirty="0" smtClean="0">
                <a:solidFill>
                  <a:srgbClr val="C00000"/>
                </a:solidFill>
              </a:rPr>
              <a:t> </a:t>
            </a:r>
            <a:r>
              <a:rPr lang="pl-PL" sz="2200" dirty="0" err="1" smtClean="0">
                <a:solidFill>
                  <a:srgbClr val="C00000"/>
                </a:solidFill>
              </a:rPr>
              <a:t>level</a:t>
            </a:r>
            <a:r>
              <a:rPr lang="pl-PL" sz="2200" dirty="0" smtClean="0">
                <a:solidFill>
                  <a:srgbClr val="C00000"/>
                </a:solidFill>
              </a:rPr>
              <a:t> </a:t>
            </a:r>
            <a:endParaRPr lang="pl-PL" sz="2200" dirty="0">
              <a:solidFill>
                <a:srgbClr val="C0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0395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0"/>
            <a:ext cx="8286750" cy="1143000"/>
          </a:xfrm>
        </p:spPr>
        <p:txBody>
          <a:bodyPr/>
          <a:lstStyle/>
          <a:p>
            <a:pPr algn="ctr"/>
            <a:r>
              <a:rPr kumimoji="0" lang="pl-PL" sz="3600" b="1" i="1" dirty="0"/>
              <a:t>SQR</a:t>
            </a:r>
            <a:r>
              <a:rPr kumimoji="0" lang="pl-PL" sz="3600" b="1" dirty="0"/>
              <a:t> </a:t>
            </a:r>
            <a:r>
              <a:rPr kumimoji="0" lang="pl-PL" sz="3600" b="1" dirty="0" smtClean="0"/>
              <a:t>– </a:t>
            </a:r>
            <a:r>
              <a:rPr kumimoji="0" lang="pl-PL" sz="3600" b="1" dirty="0" err="1" smtClean="0"/>
              <a:t>compression</a:t>
            </a:r>
            <a:r>
              <a:rPr kumimoji="0" lang="pl-PL" sz="3600" b="1" dirty="0" smtClean="0"/>
              <a:t> </a:t>
            </a:r>
            <a:r>
              <a:rPr kumimoji="0" lang="pl-PL" sz="3600" b="1" i="1" dirty="0" smtClean="0"/>
              <a:t>A</a:t>
            </a:r>
            <a:r>
              <a:rPr kumimoji="0" lang="pl-PL" sz="3600" b="1" dirty="0" smtClean="0"/>
              <a:t>, </a:t>
            </a:r>
            <a:r>
              <a:rPr kumimoji="0" lang="pl-PL" sz="3600" b="1" dirty="0" err="1" smtClean="0"/>
              <a:t>strong</a:t>
            </a:r>
            <a:r>
              <a:rPr kumimoji="0" lang="pl-PL" sz="3600" b="1" dirty="0" smtClean="0"/>
              <a:t> </a:t>
            </a:r>
            <a:r>
              <a:rPr kumimoji="0" lang="pl-PL" sz="3600" b="1" dirty="0" err="1" smtClean="0"/>
              <a:t>signals</a:t>
            </a:r>
            <a:endParaRPr kumimoji="0" lang="pl-PL" sz="3600" b="1" dirty="0"/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979714" y="1019968"/>
            <a:ext cx="7524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Strong</a:t>
            </a:r>
            <a:r>
              <a:rPr lang="pl-PL" dirty="0" smtClean="0"/>
              <a:t> </a:t>
            </a:r>
            <a:r>
              <a:rPr lang="pl-PL" dirty="0" err="1" smtClean="0"/>
              <a:t>signals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compressed</a:t>
            </a:r>
            <a:r>
              <a:rPr lang="pl-PL" dirty="0" smtClean="0"/>
              <a:t> </a:t>
            </a:r>
            <a:r>
              <a:rPr lang="pl-PL" dirty="0" err="1" smtClean="0"/>
              <a:t>logaritmicaly</a:t>
            </a:r>
            <a:r>
              <a:rPr lang="pl-PL" dirty="0" smtClean="0"/>
              <a:t>:</a:t>
            </a:r>
            <a:endParaRPr lang="pl-PL" dirty="0"/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39439"/>
              </p:ext>
            </p:extLst>
          </p:nvPr>
        </p:nvGraphicFramePr>
        <p:xfrm>
          <a:off x="979714" y="1586730"/>
          <a:ext cx="541020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516" name="Równanie" r:id="rId3" imgW="2336760" imgH="431640" progId="Equation.3">
                  <p:embed/>
                </p:oleObj>
              </mc:Choice>
              <mc:Fallback>
                <p:oleObj name="Równanie" r:id="rId3" imgW="233676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9714" y="1586730"/>
                        <a:ext cx="5410200" cy="100012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rostokąt 1"/>
          <p:cNvSpPr/>
          <p:nvPr/>
        </p:nvSpPr>
        <p:spPr>
          <a:xfrm>
            <a:off x="979714" y="2710674"/>
            <a:ext cx="7937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 dirty="0"/>
              <a:t>SQR</a:t>
            </a:r>
            <a:r>
              <a:rPr lang="pl-PL" dirty="0"/>
              <a:t> </a:t>
            </a:r>
            <a:r>
              <a:rPr lang="pl-PL" dirty="0" smtClean="0"/>
              <a:t>for a </a:t>
            </a:r>
            <a:r>
              <a:rPr lang="pl-PL" dirty="0" err="1" smtClean="0"/>
              <a:t>logarithmic</a:t>
            </a:r>
            <a:r>
              <a:rPr lang="pl-PL" dirty="0" smtClean="0"/>
              <a:t> </a:t>
            </a:r>
            <a:r>
              <a:rPr lang="pl-PL" dirty="0" err="1" smtClean="0"/>
              <a:t>compression</a:t>
            </a:r>
            <a:r>
              <a:rPr lang="pl-PL" dirty="0" smtClean="0"/>
              <a:t> </a:t>
            </a:r>
            <a:r>
              <a:rPr lang="pl-PL" dirty="0" err="1" smtClean="0"/>
              <a:t>equals</a:t>
            </a:r>
            <a:r>
              <a:rPr lang="pl-PL" dirty="0" smtClean="0"/>
              <a:t>:</a:t>
            </a:r>
            <a:endParaRPr lang="pl-PL" dirty="0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158816"/>
              </p:ext>
            </p:extLst>
          </p:nvPr>
        </p:nvGraphicFramePr>
        <p:xfrm>
          <a:off x="979714" y="3228913"/>
          <a:ext cx="3992880" cy="776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517" name="Równanie" r:id="rId5" imgW="1371600" imgH="266400" progId="Equation.3">
                  <p:embed/>
                </p:oleObj>
              </mc:Choice>
              <mc:Fallback>
                <p:oleObj name="Równanie" r:id="rId5" imgW="137160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79714" y="3228913"/>
                        <a:ext cx="3992880" cy="776393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/>
          <p:cNvSpPr/>
          <p:nvPr/>
        </p:nvSpPr>
        <p:spPr>
          <a:xfrm>
            <a:off x="979714" y="4031025"/>
            <a:ext cx="7937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/>
              <a:t>a</a:t>
            </a:r>
            <a:r>
              <a:rPr lang="pl-PL" dirty="0" smtClean="0"/>
              <a:t>nd </a:t>
            </a:r>
            <a:r>
              <a:rPr lang="pl-PL" u="sng" dirty="0" err="1" smtClean="0"/>
              <a:t>does</a:t>
            </a:r>
            <a:r>
              <a:rPr lang="pl-PL" u="sng" dirty="0" smtClean="0"/>
              <a:t> not </a:t>
            </a:r>
            <a:r>
              <a:rPr lang="pl-PL" u="sng" dirty="0" err="1" smtClean="0"/>
              <a:t>depend</a:t>
            </a:r>
            <a:r>
              <a:rPr lang="pl-PL" u="sng" dirty="0" smtClean="0"/>
              <a:t> on a </a:t>
            </a:r>
            <a:r>
              <a:rPr lang="pl-PL" u="sng" dirty="0" err="1" smtClean="0"/>
              <a:t>signal</a:t>
            </a:r>
            <a:r>
              <a:rPr lang="pl-PL" u="sng" dirty="0" smtClean="0"/>
              <a:t> </a:t>
            </a:r>
            <a:r>
              <a:rPr lang="pl-PL" u="sng" dirty="0" err="1" smtClean="0"/>
              <a:t>level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30</a:t>
            </a:fld>
            <a:endParaRPr lang="pl-PL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35063" y="0"/>
            <a:ext cx="7772400" cy="1143000"/>
          </a:xfrm>
        </p:spPr>
        <p:txBody>
          <a:bodyPr/>
          <a:lstStyle/>
          <a:p>
            <a:pPr algn="ctr"/>
            <a:r>
              <a:rPr kumimoji="0" lang="pl-PL" sz="3600" b="1" i="1" dirty="0" smtClean="0"/>
              <a:t>SQR</a:t>
            </a:r>
            <a:r>
              <a:rPr kumimoji="0" lang="pl-PL" sz="3600" b="1" dirty="0" smtClean="0"/>
              <a:t> vs. </a:t>
            </a:r>
            <a:r>
              <a:rPr kumimoji="0" lang="pl-PL" sz="3600" b="1" dirty="0" err="1" smtClean="0"/>
              <a:t>signal</a:t>
            </a:r>
            <a:r>
              <a:rPr kumimoji="0" lang="pl-PL" sz="3600" b="1" dirty="0" smtClean="0"/>
              <a:t> </a:t>
            </a:r>
            <a:r>
              <a:rPr kumimoji="0" lang="pl-PL" sz="3600" b="1" dirty="0" err="1" smtClean="0"/>
              <a:t>level</a:t>
            </a:r>
            <a:r>
              <a:rPr kumimoji="0" lang="pl-PL" sz="3600" b="1" dirty="0" smtClean="0"/>
              <a:t>, </a:t>
            </a:r>
            <a:r>
              <a:rPr kumimoji="0" lang="pl-PL" sz="3600" b="1" dirty="0" err="1" smtClean="0"/>
              <a:t>compression</a:t>
            </a:r>
            <a:r>
              <a:rPr kumimoji="0" lang="pl-PL" sz="3600" b="1" dirty="0" smtClean="0"/>
              <a:t> </a:t>
            </a:r>
            <a:r>
              <a:rPr kumimoji="0" lang="pl-PL" sz="3600" b="1" i="1" dirty="0" smtClean="0"/>
              <a:t>A</a:t>
            </a:r>
            <a:endParaRPr kumimoji="0" lang="pl-PL" sz="3600" b="1" i="1" dirty="0"/>
          </a:p>
        </p:txBody>
      </p:sp>
      <p:sp>
        <p:nvSpPr>
          <p:cNvPr id="92213" name="Text Box 53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1345203" y="1474468"/>
            <a:ext cx="6014587" cy="3556000"/>
            <a:chOff x="1851476" y="1928813"/>
            <a:chExt cx="6014587" cy="3556000"/>
          </a:xfrm>
        </p:grpSpPr>
        <p:sp>
          <p:nvSpPr>
            <p:cNvPr id="92165" name="Line 5"/>
            <p:cNvSpPr>
              <a:spLocks noChangeShapeType="1"/>
            </p:cNvSpPr>
            <p:nvPr/>
          </p:nvSpPr>
          <p:spPr bwMode="auto">
            <a:xfrm>
              <a:off x="2428875" y="4962525"/>
              <a:ext cx="3810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66" name="Line 6"/>
            <p:cNvSpPr>
              <a:spLocks noChangeShapeType="1"/>
            </p:cNvSpPr>
            <p:nvPr/>
          </p:nvSpPr>
          <p:spPr bwMode="auto">
            <a:xfrm rot="16200000">
              <a:off x="1204119" y="3764757"/>
              <a:ext cx="34385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67" name="Line 7"/>
            <p:cNvSpPr>
              <a:spLocks noChangeShapeType="1"/>
            </p:cNvSpPr>
            <p:nvPr/>
          </p:nvSpPr>
          <p:spPr bwMode="auto">
            <a:xfrm flipV="1">
              <a:off x="2921000" y="2085975"/>
              <a:ext cx="3060700" cy="3143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0" name="Line 10"/>
            <p:cNvSpPr>
              <a:spLocks noChangeShapeType="1"/>
            </p:cNvSpPr>
            <p:nvPr/>
          </p:nvSpPr>
          <p:spPr bwMode="auto">
            <a:xfrm flipV="1">
              <a:off x="2867025" y="4379913"/>
              <a:ext cx="11430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1" name="Line 11"/>
            <p:cNvSpPr>
              <a:spLocks noChangeShapeType="1"/>
            </p:cNvSpPr>
            <p:nvPr/>
          </p:nvSpPr>
          <p:spPr bwMode="auto">
            <a:xfrm flipV="1">
              <a:off x="2857500" y="3817938"/>
              <a:ext cx="11430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3" name="Line 13"/>
            <p:cNvSpPr>
              <a:spLocks noChangeShapeType="1"/>
            </p:cNvSpPr>
            <p:nvPr/>
          </p:nvSpPr>
          <p:spPr bwMode="auto">
            <a:xfrm>
              <a:off x="2867025" y="3267075"/>
              <a:ext cx="114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82" name="Line 22"/>
            <p:cNvSpPr>
              <a:spLocks noChangeShapeType="1"/>
            </p:cNvSpPr>
            <p:nvPr/>
          </p:nvSpPr>
          <p:spPr bwMode="auto">
            <a:xfrm>
              <a:off x="2867025" y="2673350"/>
              <a:ext cx="114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83" name="Text Box 23"/>
            <p:cNvSpPr txBox="1">
              <a:spLocks noChangeArrowheads="1"/>
            </p:cNvSpPr>
            <p:nvPr/>
          </p:nvSpPr>
          <p:spPr bwMode="auto">
            <a:xfrm>
              <a:off x="2514600" y="4210050"/>
              <a:ext cx="5524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10</a:t>
              </a:r>
            </a:p>
          </p:txBody>
        </p:sp>
        <p:sp>
          <p:nvSpPr>
            <p:cNvPr id="92184" name="Text Box 24"/>
            <p:cNvSpPr txBox="1">
              <a:spLocks noChangeArrowheads="1"/>
            </p:cNvSpPr>
            <p:nvPr/>
          </p:nvSpPr>
          <p:spPr bwMode="auto">
            <a:xfrm>
              <a:off x="2514600" y="3657600"/>
              <a:ext cx="5524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20</a:t>
              </a:r>
            </a:p>
          </p:txBody>
        </p:sp>
        <p:sp>
          <p:nvSpPr>
            <p:cNvPr id="92185" name="Text Box 25"/>
            <p:cNvSpPr txBox="1">
              <a:spLocks noChangeArrowheads="1"/>
            </p:cNvSpPr>
            <p:nvPr/>
          </p:nvSpPr>
          <p:spPr bwMode="auto">
            <a:xfrm>
              <a:off x="2514600" y="3095625"/>
              <a:ext cx="5524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30</a:t>
              </a:r>
            </a:p>
          </p:txBody>
        </p:sp>
        <p:sp>
          <p:nvSpPr>
            <p:cNvPr id="92186" name="Text Box 26"/>
            <p:cNvSpPr txBox="1">
              <a:spLocks noChangeArrowheads="1"/>
            </p:cNvSpPr>
            <p:nvPr/>
          </p:nvSpPr>
          <p:spPr bwMode="auto">
            <a:xfrm>
              <a:off x="2514600" y="2495550"/>
              <a:ext cx="5524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40</a:t>
              </a:r>
            </a:p>
          </p:txBody>
        </p:sp>
        <p:sp>
          <p:nvSpPr>
            <p:cNvPr id="92189" name="Line 29"/>
            <p:cNvSpPr>
              <a:spLocks noChangeShapeType="1"/>
            </p:cNvSpPr>
            <p:nvPr/>
          </p:nvSpPr>
          <p:spPr bwMode="auto">
            <a:xfrm flipV="1">
              <a:off x="3473450" y="4894263"/>
              <a:ext cx="4763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90" name="Line 30"/>
            <p:cNvSpPr>
              <a:spLocks noChangeShapeType="1"/>
            </p:cNvSpPr>
            <p:nvPr/>
          </p:nvSpPr>
          <p:spPr bwMode="auto">
            <a:xfrm flipV="1">
              <a:off x="4033838" y="4894263"/>
              <a:ext cx="4762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91" name="Line 31"/>
            <p:cNvSpPr>
              <a:spLocks noChangeShapeType="1"/>
            </p:cNvSpPr>
            <p:nvPr/>
          </p:nvSpPr>
          <p:spPr bwMode="auto">
            <a:xfrm flipV="1">
              <a:off x="4622800" y="4894263"/>
              <a:ext cx="4763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92" name="Line 32"/>
            <p:cNvSpPr>
              <a:spLocks noChangeShapeType="1"/>
            </p:cNvSpPr>
            <p:nvPr/>
          </p:nvSpPr>
          <p:spPr bwMode="auto">
            <a:xfrm flipV="1">
              <a:off x="5213350" y="4894263"/>
              <a:ext cx="4763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93" name="Line 33"/>
            <p:cNvSpPr>
              <a:spLocks noChangeShapeType="1"/>
            </p:cNvSpPr>
            <p:nvPr/>
          </p:nvSpPr>
          <p:spPr bwMode="auto">
            <a:xfrm flipV="1">
              <a:off x="5808663" y="4894263"/>
              <a:ext cx="4762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95" name="Text Box 35"/>
            <p:cNvSpPr txBox="1">
              <a:spLocks noChangeArrowheads="1"/>
            </p:cNvSpPr>
            <p:nvPr/>
          </p:nvSpPr>
          <p:spPr bwMode="auto">
            <a:xfrm>
              <a:off x="5681663" y="5019675"/>
              <a:ext cx="5524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0</a:t>
              </a:r>
            </a:p>
          </p:txBody>
        </p:sp>
        <p:sp>
          <p:nvSpPr>
            <p:cNvPr id="92196" name="Text Box 36"/>
            <p:cNvSpPr txBox="1">
              <a:spLocks noChangeArrowheads="1"/>
            </p:cNvSpPr>
            <p:nvPr/>
          </p:nvSpPr>
          <p:spPr bwMode="auto">
            <a:xfrm>
              <a:off x="4981575" y="5018088"/>
              <a:ext cx="5000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-10</a:t>
              </a:r>
            </a:p>
          </p:txBody>
        </p:sp>
        <p:sp>
          <p:nvSpPr>
            <p:cNvPr id="92197" name="Text Box 37"/>
            <p:cNvSpPr txBox="1">
              <a:spLocks noChangeArrowheads="1"/>
            </p:cNvSpPr>
            <p:nvPr/>
          </p:nvSpPr>
          <p:spPr bwMode="auto">
            <a:xfrm>
              <a:off x="4376738" y="5018088"/>
              <a:ext cx="50006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-20</a:t>
              </a:r>
            </a:p>
          </p:txBody>
        </p:sp>
        <p:sp>
          <p:nvSpPr>
            <p:cNvPr id="92198" name="Text Box 38"/>
            <p:cNvSpPr txBox="1">
              <a:spLocks noChangeArrowheads="1"/>
            </p:cNvSpPr>
            <p:nvPr/>
          </p:nvSpPr>
          <p:spPr bwMode="auto">
            <a:xfrm>
              <a:off x="3783013" y="5018088"/>
              <a:ext cx="50006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-30</a:t>
              </a:r>
            </a:p>
          </p:txBody>
        </p:sp>
        <p:sp>
          <p:nvSpPr>
            <p:cNvPr id="92199" name="Text Box 39"/>
            <p:cNvSpPr txBox="1">
              <a:spLocks noChangeArrowheads="1"/>
            </p:cNvSpPr>
            <p:nvPr/>
          </p:nvSpPr>
          <p:spPr bwMode="auto">
            <a:xfrm>
              <a:off x="3227388" y="5018088"/>
              <a:ext cx="50006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-40</a:t>
              </a:r>
            </a:p>
          </p:txBody>
        </p:sp>
        <p:sp>
          <p:nvSpPr>
            <p:cNvPr id="92200" name="Text Box 40"/>
            <p:cNvSpPr txBox="1">
              <a:spLocks noChangeArrowheads="1"/>
            </p:cNvSpPr>
            <p:nvPr/>
          </p:nvSpPr>
          <p:spPr bwMode="auto">
            <a:xfrm>
              <a:off x="2520950" y="5018088"/>
              <a:ext cx="5000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-50</a:t>
              </a:r>
            </a:p>
          </p:txBody>
        </p:sp>
        <p:sp>
          <p:nvSpPr>
            <p:cNvPr id="92202" name="Line 42"/>
            <p:cNvSpPr>
              <a:spLocks noChangeShapeType="1"/>
            </p:cNvSpPr>
            <p:nvPr/>
          </p:nvSpPr>
          <p:spPr bwMode="auto">
            <a:xfrm flipV="1">
              <a:off x="3478213" y="3009900"/>
              <a:ext cx="2541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203" name="Line 43"/>
            <p:cNvSpPr>
              <a:spLocks noChangeShapeType="1"/>
            </p:cNvSpPr>
            <p:nvPr/>
          </p:nvSpPr>
          <p:spPr bwMode="auto">
            <a:xfrm flipV="1">
              <a:off x="2921000" y="3000375"/>
              <a:ext cx="557213" cy="676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204" name="Line 44"/>
            <p:cNvSpPr>
              <a:spLocks noChangeShapeType="1"/>
            </p:cNvSpPr>
            <p:nvPr/>
          </p:nvSpPr>
          <p:spPr bwMode="auto">
            <a:xfrm flipV="1">
              <a:off x="3343275" y="3152775"/>
              <a:ext cx="0" cy="1619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92206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1073598"/>
                </p:ext>
              </p:extLst>
            </p:nvPr>
          </p:nvGraphicFramePr>
          <p:xfrm>
            <a:off x="5988050" y="5027613"/>
            <a:ext cx="719138" cy="379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656" name="Equation" r:id="rId3" imgW="482400" imgH="253800" progId="Equation.DSMT4">
                    <p:embed/>
                  </p:oleObj>
                </mc:Choice>
                <mc:Fallback>
                  <p:oleObj name="Equation" r:id="rId3" imgW="482400" imgH="253800" progId="Equation.DSMT4">
                    <p:embed/>
                    <p:pic>
                      <p:nvPicPr>
                        <p:cNvPr id="0" name="Picture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88050" y="5027613"/>
                          <a:ext cx="719138" cy="379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07" name="Objec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5105985"/>
                </p:ext>
              </p:extLst>
            </p:nvPr>
          </p:nvGraphicFramePr>
          <p:xfrm>
            <a:off x="1990725" y="2103438"/>
            <a:ext cx="911225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657" name="Equation" r:id="rId5" imgW="609480" imgH="203040" progId="Equation.DSMT4">
                    <p:embed/>
                  </p:oleObj>
                </mc:Choice>
                <mc:Fallback>
                  <p:oleObj name="Equation" r:id="rId5" imgW="609480" imgH="203040" progId="Equation.DSMT4">
                    <p:embed/>
                    <p:pic>
                      <p:nvPicPr>
                        <p:cNvPr id="0" name="Picture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0725" y="2103438"/>
                          <a:ext cx="911225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209" name="Text Box 49"/>
            <p:cNvSpPr txBox="1">
              <a:spLocks noChangeArrowheads="1"/>
            </p:cNvSpPr>
            <p:nvPr/>
          </p:nvSpPr>
          <p:spPr bwMode="auto">
            <a:xfrm>
              <a:off x="5213350" y="3124200"/>
              <a:ext cx="1682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l-PL"/>
            </a:p>
          </p:txBody>
        </p:sp>
        <p:sp>
          <p:nvSpPr>
            <p:cNvPr id="92210" name="Text Box 50"/>
            <p:cNvSpPr txBox="1">
              <a:spLocks noChangeArrowheads="1"/>
            </p:cNvSpPr>
            <p:nvPr/>
          </p:nvSpPr>
          <p:spPr bwMode="auto">
            <a:xfrm>
              <a:off x="5213350" y="3124200"/>
              <a:ext cx="187325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 err="1" smtClean="0"/>
                <a:t>Compression</a:t>
              </a:r>
              <a:r>
                <a:rPr lang="pl-PL" sz="1600" dirty="0" smtClean="0"/>
                <a:t> </a:t>
              </a:r>
              <a:r>
                <a:rPr lang="pl-PL" sz="1600" i="1" dirty="0"/>
                <a:t>A</a:t>
              </a:r>
            </a:p>
          </p:txBody>
        </p:sp>
        <p:sp>
          <p:nvSpPr>
            <p:cNvPr id="92211" name="Text Box 51"/>
            <p:cNvSpPr txBox="1">
              <a:spLocks noChangeArrowheads="1"/>
            </p:cNvSpPr>
            <p:nvPr/>
          </p:nvSpPr>
          <p:spPr bwMode="auto">
            <a:xfrm>
              <a:off x="5992813" y="1928813"/>
              <a:ext cx="187325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 smtClean="0"/>
                <a:t>Uniform</a:t>
              </a:r>
              <a:br>
                <a:rPr lang="pl-PL" sz="1600" dirty="0" smtClean="0"/>
              </a:br>
              <a:r>
                <a:rPr lang="pl-PL" sz="1600" dirty="0" err="1" smtClean="0"/>
                <a:t>quantization</a:t>
              </a:r>
              <a:endParaRPr lang="pl-PL" sz="1600" dirty="0"/>
            </a:p>
          </p:txBody>
        </p:sp>
        <p:sp>
          <p:nvSpPr>
            <p:cNvPr id="92212" name="Text Box 52"/>
            <p:cNvSpPr txBox="1">
              <a:spLocks noChangeArrowheads="1"/>
            </p:cNvSpPr>
            <p:nvPr/>
          </p:nvSpPr>
          <p:spPr bwMode="auto">
            <a:xfrm>
              <a:off x="3374231" y="3372485"/>
              <a:ext cx="1546225" cy="5847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 err="1" smtClean="0"/>
                <a:t>Compression</a:t>
              </a:r>
              <a:r>
                <a:rPr lang="pl-PL" sz="1600" dirty="0"/>
                <a:t/>
              </a:r>
              <a:br>
                <a:rPr lang="pl-PL" sz="1600" dirty="0"/>
              </a:br>
              <a:r>
                <a:rPr lang="pl-PL" sz="1600" dirty="0" err="1" smtClean="0"/>
                <a:t>gain</a:t>
              </a:r>
              <a:r>
                <a:rPr lang="pl-PL" sz="1600" dirty="0" smtClean="0"/>
                <a:t> </a:t>
              </a:r>
              <a:r>
                <a:rPr lang="pl-PL" sz="1600" i="1" dirty="0" smtClean="0"/>
                <a:t>g </a:t>
              </a:r>
              <a:r>
                <a:rPr lang="pl-PL" sz="1600" dirty="0" smtClean="0"/>
                <a:t>= 25[</a:t>
              </a:r>
              <a:r>
                <a:rPr lang="pl-PL" sz="1600" dirty="0" err="1" smtClean="0"/>
                <a:t>dB</a:t>
              </a:r>
              <a:r>
                <a:rPr lang="pl-PL" sz="1600" dirty="0"/>
                <a:t>]</a:t>
              </a:r>
            </a:p>
          </p:txBody>
        </p:sp>
        <p:sp>
          <p:nvSpPr>
            <p:cNvPr id="2" name="pole tekstowe 1"/>
            <p:cNvSpPr txBox="1"/>
            <p:nvPr/>
          </p:nvSpPr>
          <p:spPr>
            <a:xfrm>
              <a:off x="1851476" y="2064822"/>
              <a:ext cx="10695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800" i="1" dirty="0" smtClean="0"/>
                <a:t>SQR</a:t>
              </a:r>
              <a:r>
                <a:rPr lang="pl-PL" sz="1800" dirty="0" smtClean="0"/>
                <a:t>[</a:t>
              </a:r>
              <a:r>
                <a:rPr lang="pl-PL" sz="1800" dirty="0" err="1" smtClean="0"/>
                <a:t>dB</a:t>
              </a:r>
              <a:r>
                <a:rPr lang="pl-PL" sz="1800" dirty="0" smtClean="0"/>
                <a:t>]</a:t>
              </a:r>
              <a:endParaRPr lang="pl-PL" sz="1800" dirty="0"/>
            </a:p>
          </p:txBody>
        </p:sp>
        <p:sp>
          <p:nvSpPr>
            <p:cNvPr id="36" name="pole tekstowe 35"/>
            <p:cNvSpPr txBox="1"/>
            <p:nvPr/>
          </p:nvSpPr>
          <p:spPr>
            <a:xfrm>
              <a:off x="5918383" y="5065712"/>
              <a:ext cx="104103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l-PL" sz="1800" i="1" dirty="0"/>
                <a:t>P</a:t>
              </a:r>
              <a:r>
                <a:rPr lang="pl-PL" sz="1800" dirty="0" smtClean="0"/>
                <a:t>[</a:t>
              </a:r>
              <a:r>
                <a:rPr lang="pl-PL" sz="1800" dirty="0" err="1" smtClean="0"/>
                <a:t>dB</a:t>
              </a:r>
              <a:r>
                <a:rPr lang="pl-PL" sz="1800" dirty="0" smtClean="0"/>
                <a:t>]</a:t>
              </a:r>
              <a:endParaRPr lang="pl-PL" sz="1800" dirty="0"/>
            </a:p>
          </p:txBody>
        </p:sp>
      </p:grp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526095"/>
              </p:ext>
            </p:extLst>
          </p:nvPr>
        </p:nvGraphicFramePr>
        <p:xfrm>
          <a:off x="6549646" y="3022051"/>
          <a:ext cx="2357817" cy="1135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58" name="Równanie" r:id="rId7" imgW="1371600" imgH="660240" progId="Equation.3">
                  <p:embed/>
                </p:oleObj>
              </mc:Choice>
              <mc:Fallback>
                <p:oleObj name="Równanie" r:id="rId7" imgW="1371600" imgH="660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49646" y="3022051"/>
                        <a:ext cx="2357817" cy="113524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31</a:t>
            </a:fld>
            <a:endParaRPr lang="pl-PL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4588" y="238125"/>
            <a:ext cx="7772400" cy="866775"/>
          </a:xfrm>
        </p:spPr>
        <p:txBody>
          <a:bodyPr/>
          <a:lstStyle/>
          <a:p>
            <a:pPr algn="ctr"/>
            <a:r>
              <a:rPr kumimoji="0" lang="pl-PL" sz="3600" b="1" dirty="0" err="1" smtClean="0"/>
              <a:t>Compression</a:t>
            </a:r>
            <a:r>
              <a:rPr kumimoji="0" lang="pl-PL" sz="3600" b="1" dirty="0" smtClean="0"/>
              <a:t> &amp; </a:t>
            </a:r>
            <a:r>
              <a:rPr kumimoji="0" lang="pl-PL" sz="3600" b="1" dirty="0" err="1" smtClean="0"/>
              <a:t>expansion</a:t>
            </a:r>
            <a:endParaRPr kumimoji="0" lang="pl-PL" sz="3600" b="1" dirty="0">
              <a:solidFill>
                <a:schemeClr val="tx1"/>
              </a:solidFill>
            </a:endParaRP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1771650" y="1485900"/>
            <a:ext cx="62865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err="1" smtClean="0"/>
              <a:t>Accurate</a:t>
            </a:r>
            <a:r>
              <a:rPr lang="pl-PL" dirty="0" smtClean="0"/>
              <a:t> </a:t>
            </a:r>
            <a:r>
              <a:rPr lang="pl-PL" dirty="0" err="1" smtClean="0"/>
              <a:t>recovering</a:t>
            </a:r>
            <a:r>
              <a:rPr lang="pl-PL" dirty="0" smtClean="0"/>
              <a:t> </a:t>
            </a:r>
            <a:r>
              <a:rPr lang="pl-PL" dirty="0" err="1" smtClean="0"/>
              <a:t>samples</a:t>
            </a:r>
            <a:r>
              <a:rPr lang="pl-PL" dirty="0" smtClean="0"/>
              <a:t> in a </a:t>
            </a:r>
            <a:r>
              <a:rPr lang="pl-PL" dirty="0" err="1" smtClean="0"/>
              <a:t>receiver</a:t>
            </a:r>
            <a:r>
              <a:rPr lang="pl-PL" dirty="0" smtClean="0"/>
              <a:t> </a:t>
            </a:r>
            <a:r>
              <a:rPr lang="pl-PL" dirty="0" err="1" smtClean="0"/>
              <a:t>requests</a:t>
            </a:r>
            <a:r>
              <a:rPr lang="pl-PL" dirty="0" smtClean="0"/>
              <a:t> for </a:t>
            </a:r>
            <a:r>
              <a:rPr lang="pl-PL" dirty="0" err="1" smtClean="0"/>
              <a:t>sample</a:t>
            </a:r>
            <a:r>
              <a:rPr lang="pl-PL" dirty="0" smtClean="0"/>
              <a:t> </a:t>
            </a:r>
            <a:r>
              <a:rPr lang="pl-PL" u="sng" dirty="0" err="1" smtClean="0"/>
              <a:t>expansion</a:t>
            </a:r>
            <a:r>
              <a:rPr lang="pl-PL" dirty="0" smtClean="0"/>
              <a:t> (</a:t>
            </a:r>
            <a:r>
              <a:rPr lang="pl-PL" dirty="0" err="1" smtClean="0"/>
              <a:t>inverse</a:t>
            </a:r>
            <a:r>
              <a:rPr lang="pl-PL" dirty="0" smtClean="0"/>
              <a:t> </a:t>
            </a:r>
            <a:r>
              <a:rPr lang="pl-PL" dirty="0" err="1" smtClean="0"/>
              <a:t>operation</a:t>
            </a:r>
            <a:r>
              <a:rPr lang="pl-PL" dirty="0" smtClean="0"/>
              <a:t> to a </a:t>
            </a:r>
            <a:r>
              <a:rPr lang="pl-PL" u="sng" dirty="0" err="1" smtClean="0"/>
              <a:t>compression</a:t>
            </a:r>
            <a:r>
              <a:rPr lang="pl-PL" dirty="0" smtClean="0"/>
              <a:t>).</a:t>
            </a:r>
          </a:p>
          <a:p>
            <a:pPr>
              <a:spcBef>
                <a:spcPct val="50000"/>
              </a:spcBef>
            </a:pPr>
            <a:r>
              <a:rPr lang="pl-PL" dirty="0" err="1" smtClean="0"/>
              <a:t>Combined</a:t>
            </a:r>
            <a:r>
              <a:rPr lang="pl-PL" dirty="0" smtClean="0"/>
              <a:t> </a:t>
            </a:r>
            <a:r>
              <a:rPr lang="pl-PL" u="sng" dirty="0" err="1" smtClean="0"/>
              <a:t>compression</a:t>
            </a:r>
            <a:r>
              <a:rPr lang="pl-PL" dirty="0" smtClean="0"/>
              <a:t> and </a:t>
            </a:r>
            <a:r>
              <a:rPr lang="pl-PL" u="sng" dirty="0" err="1" smtClean="0"/>
              <a:t>expansion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called</a:t>
            </a:r>
            <a:r>
              <a:rPr lang="pl-PL" dirty="0" smtClean="0"/>
              <a:t> </a:t>
            </a:r>
            <a:r>
              <a:rPr lang="pl-PL" u="sng" dirty="0" err="1" smtClean="0"/>
              <a:t>companding</a:t>
            </a:r>
            <a:r>
              <a:rPr lang="pl-PL" i="1" dirty="0" smtClean="0"/>
              <a:t>.</a:t>
            </a:r>
            <a:endParaRPr lang="pl-PL" i="1" dirty="0"/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32</a:t>
            </a:fld>
            <a:endParaRPr lang="pl-PL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2188" y="0"/>
            <a:ext cx="7991475" cy="1143000"/>
          </a:xfrm>
        </p:spPr>
        <p:txBody>
          <a:bodyPr/>
          <a:lstStyle/>
          <a:p>
            <a:pPr algn="ctr"/>
            <a:r>
              <a:rPr kumimoji="0" lang="pl-PL" sz="3200" b="1" dirty="0" err="1" smtClean="0"/>
              <a:t>Linear-logarithmic</a:t>
            </a:r>
            <a:r>
              <a:rPr kumimoji="0" lang="pl-PL" sz="3200" b="1" dirty="0" smtClean="0"/>
              <a:t> </a:t>
            </a:r>
            <a:r>
              <a:rPr kumimoji="0" lang="pl-PL" sz="3200" b="1" dirty="0" err="1" smtClean="0"/>
              <a:t>compression</a:t>
            </a:r>
            <a:r>
              <a:rPr kumimoji="0" lang="pl-PL" sz="3200" b="1" dirty="0" smtClean="0"/>
              <a:t/>
            </a:r>
            <a:br>
              <a:rPr kumimoji="0" lang="pl-PL" sz="3200" b="1" dirty="0" smtClean="0"/>
            </a:br>
            <a:r>
              <a:rPr kumimoji="0" lang="pl-PL" sz="3200" b="1" dirty="0" err="1"/>
              <a:t>S</a:t>
            </a:r>
            <a:r>
              <a:rPr kumimoji="0" lang="pl-PL" sz="3200" b="1" dirty="0" err="1" smtClean="0"/>
              <a:t>ummary</a:t>
            </a:r>
            <a:endParaRPr kumimoji="0" lang="pl-PL" sz="3200" b="1" dirty="0"/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106488" y="1143000"/>
            <a:ext cx="7877175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pl-PL" sz="2200" dirty="0"/>
              <a:t> </a:t>
            </a:r>
            <a:r>
              <a:rPr lang="pl-PL" sz="2200" dirty="0" err="1" smtClean="0"/>
              <a:t>Weak</a:t>
            </a:r>
            <a:r>
              <a:rPr lang="pl-PL" sz="2200" dirty="0" smtClean="0"/>
              <a:t> </a:t>
            </a:r>
            <a:r>
              <a:rPr lang="pl-PL" sz="2200" dirty="0" err="1" smtClean="0"/>
              <a:t>signals</a:t>
            </a:r>
            <a:r>
              <a:rPr lang="pl-PL" sz="2200" dirty="0" smtClean="0"/>
              <a:t> </a:t>
            </a:r>
            <a:r>
              <a:rPr lang="pl-PL" sz="2200" dirty="0" err="1" smtClean="0"/>
              <a:t>are</a:t>
            </a:r>
            <a:r>
              <a:rPr lang="pl-PL" sz="2200" dirty="0" smtClean="0"/>
              <a:t> </a:t>
            </a:r>
            <a:r>
              <a:rPr lang="pl-PL" sz="2200" dirty="0" err="1" smtClean="0"/>
              <a:t>quantized</a:t>
            </a:r>
            <a:r>
              <a:rPr lang="pl-PL" sz="2200" dirty="0" smtClean="0"/>
              <a:t> </a:t>
            </a:r>
            <a:r>
              <a:rPr lang="pl-PL" sz="2200" dirty="0" err="1" smtClean="0"/>
              <a:t>more</a:t>
            </a:r>
            <a:r>
              <a:rPr lang="pl-PL" sz="2200" dirty="0" smtClean="0"/>
              <a:t> </a:t>
            </a:r>
            <a:r>
              <a:rPr lang="pl-PL" sz="2200" dirty="0" err="1" smtClean="0"/>
              <a:t>precisely</a:t>
            </a:r>
            <a:r>
              <a:rPr lang="pl-PL" sz="2200" dirty="0" smtClean="0"/>
              <a:t> as </a:t>
            </a:r>
            <a:r>
              <a:rPr lang="pl-PL" sz="2200" dirty="0" err="1" smtClean="0"/>
              <a:t>compared</a:t>
            </a:r>
            <a:r>
              <a:rPr lang="pl-PL" sz="2200" dirty="0" smtClean="0"/>
              <a:t> to </a:t>
            </a:r>
            <a:r>
              <a:rPr lang="pl-PL" sz="2200" dirty="0" err="1" smtClean="0"/>
              <a:t>strong</a:t>
            </a:r>
            <a:r>
              <a:rPr lang="pl-PL" sz="2200" dirty="0" smtClean="0"/>
              <a:t> </a:t>
            </a:r>
            <a:r>
              <a:rPr lang="pl-PL" sz="2200" dirty="0" err="1" smtClean="0"/>
              <a:t>signals</a:t>
            </a:r>
            <a:r>
              <a:rPr lang="pl-PL" sz="2200" dirty="0" smtClean="0"/>
              <a:t>.</a:t>
            </a:r>
            <a:endParaRPr lang="pl-PL" sz="2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200" dirty="0" smtClean="0"/>
              <a:t> </a:t>
            </a:r>
            <a:r>
              <a:rPr lang="pl-PL" sz="2000" dirty="0" err="1"/>
              <a:t>Linear-logarithmic</a:t>
            </a:r>
            <a:r>
              <a:rPr lang="pl-PL" sz="2000" dirty="0"/>
              <a:t> </a:t>
            </a:r>
            <a:r>
              <a:rPr lang="pl-PL" sz="2000" dirty="0" err="1" smtClean="0"/>
              <a:t>compression</a:t>
            </a:r>
            <a:r>
              <a:rPr lang="pl-PL" sz="2000" dirty="0" smtClean="0"/>
              <a:t> </a:t>
            </a:r>
            <a:r>
              <a:rPr lang="pl-PL" sz="2000" dirty="0" err="1" smtClean="0"/>
              <a:t>results</a:t>
            </a:r>
            <a:r>
              <a:rPr lang="pl-PL" sz="2000" dirty="0" smtClean="0"/>
              <a:t> in a </a:t>
            </a:r>
            <a:r>
              <a:rPr lang="pl-PL" sz="2000" dirty="0" err="1" smtClean="0"/>
              <a:t>constant</a:t>
            </a:r>
            <a:r>
              <a:rPr lang="pl-PL" sz="2000" dirty="0" smtClean="0"/>
              <a:t>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to </a:t>
            </a:r>
            <a:r>
              <a:rPr lang="pl-PL" sz="2000" dirty="0" err="1" smtClean="0"/>
              <a:t>Quantization</a:t>
            </a:r>
            <a:r>
              <a:rPr lang="pl-PL" sz="2000" dirty="0" smtClean="0"/>
              <a:t> Ratio (</a:t>
            </a:r>
            <a:r>
              <a:rPr lang="pl-PL" sz="2000" i="1" dirty="0" smtClean="0"/>
              <a:t>SQR</a:t>
            </a:r>
            <a:r>
              <a:rPr lang="pl-PL" sz="2000" dirty="0" smtClean="0"/>
              <a:t>)</a:t>
            </a:r>
            <a:r>
              <a:rPr lang="pl-PL" sz="2000" dirty="0" err="1" smtClean="0"/>
              <a:t>over</a:t>
            </a:r>
            <a:r>
              <a:rPr lang="pl-PL" sz="2000" dirty="0" smtClean="0"/>
              <a:t> a </a:t>
            </a:r>
            <a:r>
              <a:rPr lang="pl-PL" sz="2000" dirty="0" err="1" smtClean="0"/>
              <a:t>wide</a:t>
            </a:r>
            <a:r>
              <a:rPr lang="pl-PL" sz="2000" dirty="0" smtClean="0"/>
              <a:t> </a:t>
            </a:r>
            <a:r>
              <a:rPr lang="pl-PL" sz="2000" dirty="0" err="1" smtClean="0"/>
              <a:t>range</a:t>
            </a:r>
            <a:r>
              <a:rPr lang="pl-PL" sz="2000" dirty="0" smtClean="0"/>
              <a:t> of </a:t>
            </a:r>
            <a:r>
              <a:rPr lang="pl-PL" sz="2000" dirty="0" err="1" smtClean="0"/>
              <a:t>signal</a:t>
            </a:r>
            <a:r>
              <a:rPr lang="pl-PL" sz="2000" dirty="0" smtClean="0"/>
              <a:t> </a:t>
            </a:r>
            <a:r>
              <a:rPr lang="pl-PL" sz="2000" dirty="0" err="1" smtClean="0"/>
              <a:t>levels</a:t>
            </a:r>
            <a:r>
              <a:rPr lang="pl-PL" sz="2000" dirty="0" smtClean="0"/>
              <a:t>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000" dirty="0"/>
              <a:t> </a:t>
            </a:r>
            <a:r>
              <a:rPr lang="pl-PL" sz="2000" dirty="0" err="1" smtClean="0"/>
              <a:t>Compression</a:t>
            </a:r>
            <a:r>
              <a:rPr lang="pl-PL" sz="2000" dirty="0" smtClean="0"/>
              <a:t> </a:t>
            </a:r>
            <a:r>
              <a:rPr lang="pl-PL" sz="2000" dirty="0" err="1" smtClean="0"/>
              <a:t>results</a:t>
            </a:r>
            <a:r>
              <a:rPr lang="pl-PL" sz="2000" dirty="0" smtClean="0"/>
              <a:t> in </a:t>
            </a:r>
            <a:r>
              <a:rPr lang="pl-PL" sz="2000" dirty="0" err="1" smtClean="0"/>
              <a:t>decreasing</a:t>
            </a:r>
            <a:r>
              <a:rPr lang="pl-PL" sz="2000" dirty="0" smtClean="0"/>
              <a:t> </a:t>
            </a:r>
            <a:r>
              <a:rPr lang="pl-PL" sz="2000" dirty="0" err="1" smtClean="0"/>
              <a:t>transmission</a:t>
            </a:r>
            <a:r>
              <a:rPr lang="pl-PL" sz="2000" dirty="0" smtClean="0"/>
              <a:t> </a:t>
            </a:r>
            <a:r>
              <a:rPr lang="pl-PL" sz="2000" dirty="0" err="1" smtClean="0"/>
              <a:t>rate</a:t>
            </a:r>
            <a:r>
              <a:rPr lang="pl-PL" sz="2000" dirty="0" smtClean="0"/>
              <a:t> </a:t>
            </a:r>
            <a:r>
              <a:rPr lang="pl-PL" sz="2000" dirty="0" err="1" smtClean="0"/>
              <a:t>at</a:t>
            </a:r>
            <a:r>
              <a:rPr lang="pl-PL" sz="2000" dirty="0" smtClean="0"/>
              <a:t> the </a:t>
            </a:r>
            <a:r>
              <a:rPr lang="pl-PL" sz="2000" dirty="0" err="1" smtClean="0"/>
              <a:t>retained</a:t>
            </a:r>
            <a:r>
              <a:rPr lang="pl-PL" sz="2000" dirty="0" smtClean="0"/>
              <a:t> </a:t>
            </a:r>
            <a:r>
              <a:rPr lang="pl-PL" sz="2000" i="1" dirty="0" smtClean="0"/>
              <a:t>SQR</a:t>
            </a:r>
            <a:r>
              <a:rPr lang="pl-PL" sz="2000" dirty="0" smtClean="0"/>
              <a:t> </a:t>
            </a:r>
            <a:r>
              <a:rPr lang="pl-PL" sz="2000" dirty="0" err="1" smtClean="0"/>
              <a:t>level</a:t>
            </a:r>
            <a:r>
              <a:rPr lang="pl-PL" sz="2000" dirty="0" smtClean="0"/>
              <a:t>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000" dirty="0"/>
              <a:t> </a:t>
            </a:r>
            <a:r>
              <a:rPr lang="pl-PL" sz="2000" dirty="0" err="1" smtClean="0"/>
              <a:t>Compression</a:t>
            </a:r>
            <a:r>
              <a:rPr lang="pl-PL" sz="2000" dirty="0" smtClean="0"/>
              <a:t> of </a:t>
            </a:r>
            <a:r>
              <a:rPr lang="pl-PL" sz="2000" dirty="0" err="1" smtClean="0"/>
              <a:t>weak</a:t>
            </a:r>
            <a:r>
              <a:rPr lang="pl-PL" sz="2000" dirty="0" smtClean="0"/>
              <a:t> </a:t>
            </a:r>
            <a:r>
              <a:rPr lang="pl-PL" sz="2000" dirty="0" err="1" smtClean="0"/>
              <a:t>signals</a:t>
            </a:r>
            <a:r>
              <a:rPr lang="pl-PL" sz="2000" dirty="0" smtClean="0"/>
              <a:t> </a:t>
            </a:r>
            <a:r>
              <a:rPr lang="pl-PL" sz="2000" dirty="0" err="1" smtClean="0"/>
              <a:t>increases</a:t>
            </a:r>
            <a:r>
              <a:rPr lang="pl-PL" sz="2000" dirty="0" smtClean="0"/>
              <a:t> </a:t>
            </a:r>
            <a:r>
              <a:rPr lang="pl-PL" sz="2000" i="1" dirty="0" smtClean="0"/>
              <a:t>SQR</a:t>
            </a:r>
            <a:r>
              <a:rPr lang="pl-PL" sz="2000" dirty="0" smtClean="0"/>
              <a:t> by a </a:t>
            </a:r>
            <a:r>
              <a:rPr lang="pl-PL" sz="2000" dirty="0" err="1" smtClean="0"/>
              <a:t>compression</a:t>
            </a:r>
            <a:r>
              <a:rPr lang="pl-PL" sz="2000" dirty="0" smtClean="0"/>
              <a:t> </a:t>
            </a:r>
            <a:r>
              <a:rPr lang="pl-PL" sz="2000" dirty="0" err="1" smtClean="0"/>
              <a:t>gain</a:t>
            </a:r>
            <a:r>
              <a:rPr lang="pl-PL" sz="2000" dirty="0" smtClean="0"/>
              <a:t>.</a:t>
            </a:r>
            <a:endParaRPr lang="pl-PL" sz="2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200" dirty="0" smtClean="0"/>
              <a:t> </a:t>
            </a:r>
            <a:r>
              <a:rPr lang="pl-PL" sz="2200" dirty="0" err="1" smtClean="0"/>
              <a:t>Compression</a:t>
            </a:r>
            <a:r>
              <a:rPr lang="pl-PL" sz="2200" dirty="0" smtClean="0"/>
              <a:t> </a:t>
            </a:r>
            <a:r>
              <a:rPr lang="pl-PL" sz="2200" dirty="0" err="1" smtClean="0"/>
              <a:t>shortens</a:t>
            </a:r>
            <a:r>
              <a:rPr lang="pl-PL" sz="2200" dirty="0" smtClean="0"/>
              <a:t> </a:t>
            </a:r>
            <a:r>
              <a:rPr lang="pl-PL" sz="2200" dirty="0" err="1" smtClean="0"/>
              <a:t>length</a:t>
            </a:r>
            <a:r>
              <a:rPr lang="pl-PL" sz="2200" dirty="0" smtClean="0"/>
              <a:t> of </a:t>
            </a:r>
            <a:r>
              <a:rPr lang="pl-PL" sz="2200" dirty="0" err="1" smtClean="0"/>
              <a:t>codewords</a:t>
            </a:r>
            <a:r>
              <a:rPr lang="pl-PL" sz="2200" dirty="0" smtClean="0"/>
              <a:t>.</a:t>
            </a:r>
            <a:endParaRPr lang="pl-PL" sz="2200" dirty="0"/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33</a:t>
            </a:fld>
            <a:endParaRPr lang="pl-P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5819495" y="6550223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6182" name="AutoShape 38"/>
          <p:cNvSpPr>
            <a:spLocks noChangeArrowheads="1"/>
          </p:cNvSpPr>
          <p:nvPr/>
        </p:nvSpPr>
        <p:spPr bwMode="auto">
          <a:xfrm>
            <a:off x="1266825" y="1066800"/>
            <a:ext cx="7496175" cy="4238625"/>
          </a:xfrm>
          <a:prstGeom prst="downArrowCallout">
            <a:avLst>
              <a:gd name="adj1" fmla="val 44213"/>
              <a:gd name="adj2" fmla="val 44213"/>
              <a:gd name="adj3" fmla="val 16667"/>
              <a:gd name="adj4" fmla="val 66667"/>
            </a:avLst>
          </a:prstGeom>
          <a:solidFill>
            <a:schemeClr val="bg1"/>
          </a:solidFill>
          <a:ln w="25400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1343025" y="1819275"/>
            <a:ext cx="733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/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1352550" y="1095375"/>
            <a:ext cx="73056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dirty="0" smtClean="0"/>
              <a:t>Analog </a:t>
            </a:r>
            <a:r>
              <a:rPr lang="pl-PL" dirty="0" err="1" smtClean="0"/>
              <a:t>signal</a:t>
            </a:r>
            <a:r>
              <a:rPr lang="pl-PL" dirty="0" smtClean="0"/>
              <a:t>:</a:t>
            </a:r>
            <a:endParaRPr lang="pl-PL" dirty="0"/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pl-PL" dirty="0" smtClean="0"/>
              <a:t> </a:t>
            </a:r>
            <a:r>
              <a:rPr lang="pl-PL" dirty="0" err="1" smtClean="0"/>
              <a:t>values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changing</a:t>
            </a:r>
            <a:r>
              <a:rPr lang="pl-PL" dirty="0" smtClean="0"/>
              <a:t> </a:t>
            </a:r>
            <a:r>
              <a:rPr lang="pl-PL" dirty="0" err="1" smtClean="0"/>
              <a:t>fluently</a:t>
            </a:r>
            <a:r>
              <a:rPr lang="pl-PL" dirty="0" smtClean="0"/>
              <a:t> </a:t>
            </a:r>
            <a:endParaRPr lang="pl-PL" dirty="0"/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pl-PL" dirty="0" smtClean="0"/>
              <a:t> </a:t>
            </a:r>
            <a:r>
              <a:rPr lang="pl-PL" dirty="0" err="1" smtClean="0"/>
              <a:t>infinite</a:t>
            </a:r>
            <a:r>
              <a:rPr lang="pl-PL" dirty="0" smtClean="0"/>
              <a:t> numer od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values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in a </a:t>
            </a:r>
            <a:r>
              <a:rPr lang="pl-PL" dirty="0" err="1" smtClean="0"/>
              <a:t>limited</a:t>
            </a:r>
            <a:r>
              <a:rPr lang="pl-PL" dirty="0" smtClean="0"/>
              <a:t> </a:t>
            </a:r>
            <a:r>
              <a:rPr lang="pl-PL" dirty="0" err="1" smtClean="0"/>
              <a:t>range</a:t>
            </a:r>
            <a:endParaRPr lang="pl-PL" dirty="0"/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pl-PL" dirty="0" smtClean="0"/>
              <a:t> </a:t>
            </a:r>
            <a:r>
              <a:rPr lang="pl-PL" dirty="0" err="1" smtClean="0"/>
              <a:t>human</a:t>
            </a:r>
            <a:r>
              <a:rPr lang="pl-PL" dirty="0" smtClean="0"/>
              <a:t> </a:t>
            </a:r>
            <a:r>
              <a:rPr lang="pl-PL" dirty="0" err="1" smtClean="0"/>
              <a:t>senses</a:t>
            </a:r>
            <a:r>
              <a:rPr lang="pl-PL" dirty="0" smtClean="0"/>
              <a:t> </a:t>
            </a:r>
            <a:r>
              <a:rPr lang="pl-PL" dirty="0" err="1" smtClean="0"/>
              <a:t>can</a:t>
            </a:r>
            <a:r>
              <a:rPr lang="pl-PL" dirty="0" smtClean="0"/>
              <a:t> </a:t>
            </a:r>
            <a:r>
              <a:rPr lang="pl-PL" dirty="0" err="1" smtClean="0"/>
              <a:t>differentiate</a:t>
            </a:r>
            <a:r>
              <a:rPr lang="pl-PL" dirty="0" smtClean="0"/>
              <a:t> </a:t>
            </a:r>
            <a:r>
              <a:rPr lang="pl-PL" dirty="0" err="1" smtClean="0"/>
              <a:t>among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 smtClean="0"/>
              <a:t>finite</a:t>
            </a:r>
            <a:r>
              <a:rPr lang="pl-PL" dirty="0" smtClean="0"/>
              <a:t> numer of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values</a:t>
            </a:r>
            <a:endParaRPr lang="pl-PL" dirty="0"/>
          </a:p>
          <a:p>
            <a:pPr>
              <a:spcBef>
                <a:spcPct val="50000"/>
              </a:spcBef>
              <a:buFontTx/>
              <a:buChar char="•"/>
            </a:pPr>
            <a:endParaRPr lang="pl-PL" dirty="0"/>
          </a:p>
        </p:txBody>
      </p:sp>
      <p:sp>
        <p:nvSpPr>
          <p:cNvPr id="6186" name="Rectangle 42"/>
          <p:cNvSpPr>
            <a:spLocks noGrp="1" noChangeArrowheads="1"/>
          </p:cNvSpPr>
          <p:nvPr>
            <p:ph type="title"/>
          </p:nvPr>
        </p:nvSpPr>
        <p:spPr>
          <a:xfrm>
            <a:off x="1104900" y="0"/>
            <a:ext cx="7772400" cy="1143000"/>
          </a:xfrm>
          <a:noFill/>
          <a:ln/>
        </p:spPr>
        <p:txBody>
          <a:bodyPr/>
          <a:lstStyle/>
          <a:p>
            <a:pPr algn="ctr"/>
            <a:r>
              <a:rPr lang="pl-PL" sz="3600" b="1" dirty="0" err="1" smtClean="0"/>
              <a:t>Quantization</a:t>
            </a:r>
            <a:r>
              <a:rPr lang="pl-PL" sz="3600" b="1" dirty="0" smtClean="0"/>
              <a:t> idea</a:t>
            </a:r>
            <a:endParaRPr lang="pl-PL" sz="3600" b="1" dirty="0"/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1333500" y="5276850"/>
            <a:ext cx="76009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dirty="0" err="1" smtClean="0"/>
              <a:t>Approximation</a:t>
            </a:r>
            <a:r>
              <a:rPr lang="pl-PL" dirty="0" smtClean="0"/>
              <a:t> of </a:t>
            </a:r>
            <a:r>
              <a:rPr lang="pl-PL" dirty="0" err="1" smtClean="0"/>
              <a:t>an</a:t>
            </a:r>
            <a:r>
              <a:rPr lang="pl-PL" dirty="0" smtClean="0"/>
              <a:t> analog </a:t>
            </a:r>
            <a:r>
              <a:rPr lang="pl-PL" dirty="0" err="1" smtClean="0"/>
              <a:t>signal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by a </a:t>
            </a:r>
            <a:r>
              <a:rPr lang="pl-PL" dirty="0" err="1" smtClean="0"/>
              <a:t>signal</a:t>
            </a:r>
            <a:r>
              <a:rPr lang="pl-PL" dirty="0" smtClean="0"/>
              <a:t> with </a:t>
            </a:r>
            <a:r>
              <a:rPr lang="pl-PL" dirty="0" err="1" smtClean="0"/>
              <a:t>finite</a:t>
            </a:r>
            <a:r>
              <a:rPr lang="pl-PL" dirty="0" smtClean="0"/>
              <a:t> </a:t>
            </a:r>
            <a:r>
              <a:rPr lang="pl-PL" dirty="0" err="1" smtClean="0"/>
              <a:t>number</a:t>
            </a:r>
            <a:r>
              <a:rPr lang="pl-PL" dirty="0" smtClean="0"/>
              <a:t> of </a:t>
            </a:r>
            <a:r>
              <a:rPr lang="pl-PL" dirty="0" err="1" smtClean="0"/>
              <a:t>levels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87438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(</a:t>
            </a:r>
            <a:r>
              <a:rPr lang="pl-PL" sz="3600" b="1" dirty="0" err="1" smtClean="0"/>
              <a:t>Amplitude</a:t>
            </a:r>
            <a:r>
              <a:rPr lang="pl-PL" sz="3600" b="1" dirty="0" smtClean="0"/>
              <a:t>) </a:t>
            </a:r>
            <a:r>
              <a:rPr lang="pl-PL" sz="3600" b="1" dirty="0" err="1" smtClean="0"/>
              <a:t>quantization</a:t>
            </a:r>
            <a:endParaRPr lang="pl-PL" sz="3600" b="1" dirty="0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69955" y="2122442"/>
            <a:ext cx="8447313" cy="2123658"/>
          </a:xfrm>
          <a:prstGeom prst="rect">
            <a:avLst/>
          </a:prstGeom>
          <a:solidFill>
            <a:schemeClr val="bg1"/>
          </a:solidFill>
          <a:ln w="158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u="sng" dirty="0" smtClean="0"/>
              <a:t>(</a:t>
            </a:r>
            <a:r>
              <a:rPr lang="pl-PL" u="sng" dirty="0" err="1" smtClean="0"/>
              <a:t>amplitude</a:t>
            </a:r>
            <a:r>
              <a:rPr lang="pl-PL" u="sng" dirty="0" smtClean="0"/>
              <a:t>) </a:t>
            </a:r>
            <a:r>
              <a:rPr lang="pl-PL" u="sng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approximation</a:t>
            </a:r>
            <a:r>
              <a:rPr lang="pl-PL" dirty="0" smtClean="0"/>
              <a:t> of a </a:t>
            </a:r>
            <a:r>
              <a:rPr lang="pl-PL" dirty="0" err="1" smtClean="0"/>
              <a:t>sample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i="1" dirty="0" smtClean="0">
                <a:solidFill>
                  <a:srgbClr val="FF0000"/>
                </a:solidFill>
              </a:rPr>
              <a:t>x</a:t>
            </a:r>
            <a:r>
              <a:rPr lang="pl-PL" dirty="0" smtClean="0">
                <a:solidFill>
                  <a:srgbClr val="FF0000"/>
                </a:solidFill>
              </a:rPr>
              <a:t>(</a:t>
            </a:r>
            <a:r>
              <a:rPr lang="pl-PL" i="1" dirty="0" smtClean="0">
                <a:solidFill>
                  <a:srgbClr val="FF0000"/>
                </a:solidFill>
              </a:rPr>
              <a:t>nT</a:t>
            </a:r>
            <a:r>
              <a:rPr lang="pl-PL" baseline="-25000" dirty="0">
                <a:solidFill>
                  <a:srgbClr val="FF0000"/>
                </a:solidFill>
              </a:rPr>
              <a:t>0</a:t>
            </a:r>
            <a:r>
              <a:rPr lang="pl-PL" i="1" baseline="-25000" dirty="0" smtClean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rgbClr val="FF0000"/>
                </a:solidFill>
              </a:rPr>
              <a:t>) </a:t>
            </a:r>
            <a:r>
              <a:rPr lang="pl-PL" dirty="0" smtClean="0"/>
              <a:t>of </a:t>
            </a:r>
            <a:r>
              <a:rPr lang="pl-PL" dirty="0" err="1" smtClean="0"/>
              <a:t>an</a:t>
            </a:r>
            <a:r>
              <a:rPr lang="pl-PL" dirty="0" smtClean="0"/>
              <a:t> </a:t>
            </a:r>
            <a:r>
              <a:rPr lang="pl-PL" dirty="0" err="1" smtClean="0"/>
              <a:t>information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i="1" dirty="0"/>
              <a:t>x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/>
              <a:t>) </a:t>
            </a:r>
            <a:r>
              <a:rPr lang="pl-PL" dirty="0" err="1" smtClean="0"/>
              <a:t>at</a:t>
            </a:r>
            <a:r>
              <a:rPr lang="pl-PL" dirty="0" smtClean="0"/>
              <a:t> the instant</a:t>
            </a:r>
            <a:r>
              <a:rPr lang="pl-PL" dirty="0"/>
              <a:t> </a:t>
            </a:r>
            <a:r>
              <a:rPr lang="pl-PL" i="1" dirty="0" smtClean="0"/>
              <a:t>t = nT</a:t>
            </a:r>
            <a:r>
              <a:rPr lang="pl-PL" baseline="-25000" dirty="0" smtClean="0"/>
              <a:t>0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>
                <a:solidFill>
                  <a:srgbClr val="006600"/>
                </a:solidFill>
              </a:rPr>
              <a:t>by a </a:t>
            </a:r>
            <a:r>
              <a:rPr lang="pl-PL" dirty="0" err="1" smtClean="0">
                <a:solidFill>
                  <a:srgbClr val="006600"/>
                </a:solidFill>
              </a:rPr>
              <a:t>quantization</a:t>
            </a:r>
            <a:r>
              <a:rPr lang="pl-PL" dirty="0" smtClean="0">
                <a:solidFill>
                  <a:srgbClr val="006600"/>
                </a:solidFill>
              </a:rPr>
              <a:t> </a:t>
            </a:r>
            <a:r>
              <a:rPr lang="pl-PL" dirty="0" err="1" smtClean="0">
                <a:solidFill>
                  <a:srgbClr val="006600"/>
                </a:solidFill>
              </a:rPr>
              <a:t>level</a:t>
            </a:r>
            <a:r>
              <a:rPr lang="pl-PL" dirty="0" smtClean="0">
                <a:solidFill>
                  <a:srgbClr val="006600"/>
                </a:solidFill>
              </a:rPr>
              <a:t> </a:t>
            </a:r>
            <a:r>
              <a:rPr lang="pl-PL" i="1" dirty="0" err="1" smtClean="0">
                <a:solidFill>
                  <a:srgbClr val="006600"/>
                </a:solidFill>
              </a:rPr>
              <a:t>v</a:t>
            </a:r>
            <a:r>
              <a:rPr lang="pl-PL" i="1" baseline="-25000" dirty="0" err="1" smtClean="0">
                <a:solidFill>
                  <a:srgbClr val="006600"/>
                </a:solidFill>
              </a:rPr>
              <a:t>k</a:t>
            </a:r>
            <a:r>
              <a:rPr lang="pl-PL" dirty="0" smtClean="0">
                <a:solidFill>
                  <a:srgbClr val="006600"/>
                </a:solidFill>
              </a:rPr>
              <a:t> </a:t>
            </a:r>
            <a:r>
              <a:rPr lang="pl-PL" dirty="0" err="1" smtClean="0"/>
              <a:t>which</a:t>
            </a:r>
            <a:r>
              <a:rPr lang="pl-PL" dirty="0" smtClean="0"/>
              <a:t> </a:t>
            </a:r>
            <a:r>
              <a:rPr lang="pl-PL" dirty="0" err="1" smtClean="0"/>
              <a:t>belongs</a:t>
            </a:r>
            <a:r>
              <a:rPr lang="pl-PL" dirty="0" smtClean="0"/>
              <a:t> to a </a:t>
            </a:r>
            <a:r>
              <a:rPr lang="pl-PL" dirty="0" err="1" smtClean="0"/>
              <a:t>finite</a:t>
            </a:r>
            <a:r>
              <a:rPr lang="pl-PL" dirty="0" smtClean="0"/>
              <a:t> set of </a:t>
            </a:r>
            <a:r>
              <a:rPr lang="pl-PL" dirty="0" err="1" smtClean="0"/>
              <a:t>possible</a:t>
            </a:r>
            <a:r>
              <a:rPr lang="pl-PL" dirty="0" smtClean="0"/>
              <a:t> </a:t>
            </a:r>
            <a:r>
              <a:rPr lang="pl-PL" dirty="0" err="1" smtClean="0"/>
              <a:t>levels</a:t>
            </a:r>
            <a:r>
              <a:rPr lang="pl-PL" dirty="0"/>
              <a:t> </a:t>
            </a:r>
            <a:r>
              <a:rPr lang="pl-PL" dirty="0" smtClean="0"/>
              <a:t>{</a:t>
            </a:r>
            <a:r>
              <a:rPr lang="pl-PL" i="1" dirty="0" err="1" smtClean="0"/>
              <a:t>v</a:t>
            </a:r>
            <a:r>
              <a:rPr lang="pl-PL" i="1" baseline="-25000" dirty="0" err="1" smtClean="0"/>
              <a:t>k</a:t>
            </a:r>
            <a:r>
              <a:rPr lang="pl-PL" i="1" dirty="0" smtClean="0"/>
              <a:t>, k</a:t>
            </a:r>
            <a:r>
              <a:rPr lang="pl-PL" dirty="0" smtClean="0"/>
              <a:t> = 0, 1,…, </a:t>
            </a:r>
            <a:r>
              <a:rPr lang="pl-PL" i="1" dirty="0" smtClean="0"/>
              <a:t>K</a:t>
            </a:r>
            <a:r>
              <a:rPr lang="pl-PL" dirty="0"/>
              <a:t> – </a:t>
            </a:r>
            <a:r>
              <a:rPr lang="pl-PL" dirty="0" smtClean="0"/>
              <a:t>1}.</a:t>
            </a:r>
          </a:p>
          <a:p>
            <a:pPr>
              <a:spcBef>
                <a:spcPct val="50000"/>
              </a:spcBef>
            </a:pPr>
            <a:r>
              <a:rPr lang="pl-PL" i="1" dirty="0" smtClean="0"/>
              <a:t>T</a:t>
            </a:r>
            <a:r>
              <a:rPr lang="pl-PL" baseline="-25000" dirty="0" smtClean="0"/>
              <a:t>0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a </a:t>
            </a:r>
            <a:r>
              <a:rPr lang="pl-PL" dirty="0" err="1" smtClean="0"/>
              <a:t>sampling</a:t>
            </a:r>
            <a:r>
              <a:rPr lang="pl-PL" dirty="0" smtClean="0"/>
              <a:t> period </a:t>
            </a:r>
            <a:r>
              <a:rPr lang="pl-PL" dirty="0" err="1" smtClean="0"/>
              <a:t>according</a:t>
            </a:r>
            <a:r>
              <a:rPr lang="pl-PL" dirty="0" smtClean="0"/>
              <a:t> to the </a:t>
            </a:r>
            <a:r>
              <a:rPr lang="pl-PL" dirty="0" err="1" smtClean="0"/>
              <a:t>Nyquist</a:t>
            </a:r>
            <a:r>
              <a:rPr lang="pl-PL" dirty="0" smtClean="0"/>
              <a:t> </a:t>
            </a:r>
            <a:r>
              <a:rPr lang="pl-PL" dirty="0" err="1" smtClean="0"/>
              <a:t>theorem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063265"/>
              </p:ext>
            </p:extLst>
          </p:nvPr>
        </p:nvGraphicFramePr>
        <p:xfrm>
          <a:off x="789266" y="754500"/>
          <a:ext cx="8128002" cy="4901814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Dowolny kształt 38"/>
          <p:cNvSpPr/>
          <p:nvPr/>
        </p:nvSpPr>
        <p:spPr>
          <a:xfrm>
            <a:off x="783493" y="906143"/>
            <a:ext cx="8104909" cy="4053982"/>
          </a:xfrm>
          <a:custGeom>
            <a:avLst/>
            <a:gdLst>
              <a:gd name="connsiteX0" fmla="*/ 0 w 8676409"/>
              <a:gd name="connsiteY0" fmla="*/ 4085205 h 4085205"/>
              <a:gd name="connsiteX1" fmla="*/ 1600200 w 8676409"/>
              <a:gd name="connsiteY1" fmla="*/ 1851160 h 4085205"/>
              <a:gd name="connsiteX2" fmla="*/ 2847109 w 8676409"/>
              <a:gd name="connsiteY2" fmla="*/ 2703214 h 4085205"/>
              <a:gd name="connsiteX3" fmla="*/ 4655128 w 8676409"/>
              <a:gd name="connsiteY3" fmla="*/ 884805 h 4085205"/>
              <a:gd name="connsiteX4" fmla="*/ 7377546 w 8676409"/>
              <a:gd name="connsiteY4" fmla="*/ 136660 h 4085205"/>
              <a:gd name="connsiteX5" fmla="*/ 8676409 w 8676409"/>
              <a:gd name="connsiteY5" fmla="*/ 3586442 h 4085205"/>
              <a:gd name="connsiteX0" fmla="*/ 0 w 8676409"/>
              <a:gd name="connsiteY0" fmla="*/ 4102488 h 4102488"/>
              <a:gd name="connsiteX1" fmla="*/ 1600200 w 8676409"/>
              <a:gd name="connsiteY1" fmla="*/ 18684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02488 h 4102488"/>
              <a:gd name="connsiteX1" fmla="*/ 1533544 w 8676409"/>
              <a:gd name="connsiteY1" fmla="*/ 16398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51086 h 4151086"/>
              <a:gd name="connsiteX1" fmla="*/ 1533544 w 8676409"/>
              <a:gd name="connsiteY1" fmla="*/ 1688441 h 4151086"/>
              <a:gd name="connsiteX2" fmla="*/ 3358140 w 8676409"/>
              <a:gd name="connsiteY2" fmla="*/ 3641931 h 4151086"/>
              <a:gd name="connsiteX3" fmla="*/ 4521816 w 8676409"/>
              <a:gd name="connsiteY3" fmla="*/ 753259 h 4151086"/>
              <a:gd name="connsiteX4" fmla="*/ 7377546 w 8676409"/>
              <a:gd name="connsiteY4" fmla="*/ 202541 h 4151086"/>
              <a:gd name="connsiteX5" fmla="*/ 8676409 w 8676409"/>
              <a:gd name="connsiteY5" fmla="*/ 3652323 h 4151086"/>
              <a:gd name="connsiteX0" fmla="*/ 0 w 8676409"/>
              <a:gd name="connsiteY0" fmla="*/ 3982854 h 3982854"/>
              <a:gd name="connsiteX1" fmla="*/ 1533544 w 8676409"/>
              <a:gd name="connsiteY1" fmla="*/ 1520209 h 3982854"/>
              <a:gd name="connsiteX2" fmla="*/ 3358140 w 8676409"/>
              <a:gd name="connsiteY2" fmla="*/ 3473699 h 3982854"/>
              <a:gd name="connsiteX3" fmla="*/ 4521816 w 8676409"/>
              <a:gd name="connsiteY3" fmla="*/ 585027 h 3982854"/>
              <a:gd name="connsiteX4" fmla="*/ 7377546 w 8676409"/>
              <a:gd name="connsiteY4" fmla="*/ 34309 h 3982854"/>
              <a:gd name="connsiteX5" fmla="*/ 7721003 w 8676409"/>
              <a:gd name="connsiteY5" fmla="*/ 1146136 h 3982854"/>
              <a:gd name="connsiteX6" fmla="*/ 8676409 w 8676409"/>
              <a:gd name="connsiteY6" fmla="*/ 3484091 h 3982854"/>
              <a:gd name="connsiteX0" fmla="*/ 0 w 8698628"/>
              <a:gd name="connsiteY0" fmla="*/ 3982854 h 3982854"/>
              <a:gd name="connsiteX1" fmla="*/ 1533544 w 8698628"/>
              <a:gd name="connsiteY1" fmla="*/ 1520209 h 3982854"/>
              <a:gd name="connsiteX2" fmla="*/ 3358140 w 8698628"/>
              <a:gd name="connsiteY2" fmla="*/ 3473699 h 3982854"/>
              <a:gd name="connsiteX3" fmla="*/ 4521816 w 8698628"/>
              <a:gd name="connsiteY3" fmla="*/ 585027 h 3982854"/>
              <a:gd name="connsiteX4" fmla="*/ 7377546 w 8698628"/>
              <a:gd name="connsiteY4" fmla="*/ 34309 h 3982854"/>
              <a:gd name="connsiteX5" fmla="*/ 7721003 w 8698628"/>
              <a:gd name="connsiteY5" fmla="*/ 1146136 h 3982854"/>
              <a:gd name="connsiteX6" fmla="*/ 8698628 w 8698628"/>
              <a:gd name="connsiteY6" fmla="*/ 3764646 h 3982854"/>
              <a:gd name="connsiteX0" fmla="*/ 0 w 8665300"/>
              <a:gd name="connsiteY0" fmla="*/ 3982854 h 3982854"/>
              <a:gd name="connsiteX1" fmla="*/ 1533544 w 8665300"/>
              <a:gd name="connsiteY1" fmla="*/ 1520209 h 3982854"/>
              <a:gd name="connsiteX2" fmla="*/ 3358140 w 8665300"/>
              <a:gd name="connsiteY2" fmla="*/ 3473699 h 3982854"/>
              <a:gd name="connsiteX3" fmla="*/ 4521816 w 8665300"/>
              <a:gd name="connsiteY3" fmla="*/ 585027 h 3982854"/>
              <a:gd name="connsiteX4" fmla="*/ 7377546 w 8665300"/>
              <a:gd name="connsiteY4" fmla="*/ 34309 h 3982854"/>
              <a:gd name="connsiteX5" fmla="*/ 7721003 w 8665300"/>
              <a:gd name="connsiteY5" fmla="*/ 1146136 h 3982854"/>
              <a:gd name="connsiteX6" fmla="*/ 8665300 w 8665300"/>
              <a:gd name="connsiteY6" fmla="*/ 2070928 h 3982854"/>
              <a:gd name="connsiteX0" fmla="*/ 0 w 8665300"/>
              <a:gd name="connsiteY0" fmla="*/ 3707997 h 3707997"/>
              <a:gd name="connsiteX1" fmla="*/ 1533544 w 8665300"/>
              <a:gd name="connsiteY1" fmla="*/ 1245352 h 3707997"/>
              <a:gd name="connsiteX2" fmla="*/ 3358140 w 8665300"/>
              <a:gd name="connsiteY2" fmla="*/ 3198842 h 3707997"/>
              <a:gd name="connsiteX3" fmla="*/ 4521816 w 8665300"/>
              <a:gd name="connsiteY3" fmla="*/ 310170 h 3707997"/>
              <a:gd name="connsiteX4" fmla="*/ 6855406 w 8665300"/>
              <a:gd name="connsiteY4" fmla="*/ 143916 h 3707997"/>
              <a:gd name="connsiteX5" fmla="*/ 7721003 w 8665300"/>
              <a:gd name="connsiteY5" fmla="*/ 871279 h 3707997"/>
              <a:gd name="connsiteX6" fmla="*/ 8665300 w 8665300"/>
              <a:gd name="connsiteY6" fmla="*/ 1796071 h 3707997"/>
              <a:gd name="connsiteX0" fmla="*/ 0 w 8665300"/>
              <a:gd name="connsiteY0" fmla="*/ 4054174 h 4054174"/>
              <a:gd name="connsiteX1" fmla="*/ 1533544 w 8665300"/>
              <a:gd name="connsiteY1" fmla="*/ 1591529 h 4054174"/>
              <a:gd name="connsiteX2" fmla="*/ 3358140 w 8665300"/>
              <a:gd name="connsiteY2" fmla="*/ 3545019 h 4054174"/>
              <a:gd name="connsiteX3" fmla="*/ 4521816 w 8665300"/>
              <a:gd name="connsiteY3" fmla="*/ 656347 h 4054174"/>
              <a:gd name="connsiteX4" fmla="*/ 5832414 w 8665300"/>
              <a:gd name="connsiteY4" fmla="*/ 1719 h 4054174"/>
              <a:gd name="connsiteX5" fmla="*/ 6855406 w 8665300"/>
              <a:gd name="connsiteY5" fmla="*/ 490093 h 4054174"/>
              <a:gd name="connsiteX6" fmla="*/ 7721003 w 8665300"/>
              <a:gd name="connsiteY6" fmla="*/ 1217456 h 4054174"/>
              <a:gd name="connsiteX7" fmla="*/ 8665300 w 8665300"/>
              <a:gd name="connsiteY7" fmla="*/ 2142248 h 4054174"/>
              <a:gd name="connsiteX0" fmla="*/ 0 w 8665300"/>
              <a:gd name="connsiteY0" fmla="*/ 4053982 h 4053982"/>
              <a:gd name="connsiteX1" fmla="*/ 1533544 w 8665300"/>
              <a:gd name="connsiteY1" fmla="*/ 1591337 h 4053982"/>
              <a:gd name="connsiteX2" fmla="*/ 3358140 w 8665300"/>
              <a:gd name="connsiteY2" fmla="*/ 3544827 h 4053982"/>
              <a:gd name="connsiteX3" fmla="*/ 4521816 w 8665300"/>
              <a:gd name="connsiteY3" fmla="*/ 656155 h 4053982"/>
              <a:gd name="connsiteX4" fmla="*/ 5832414 w 8665300"/>
              <a:gd name="connsiteY4" fmla="*/ 1527 h 4053982"/>
              <a:gd name="connsiteX5" fmla="*/ 6855406 w 8665300"/>
              <a:gd name="connsiteY5" fmla="*/ 489901 h 4053982"/>
              <a:gd name="connsiteX6" fmla="*/ 7098881 w 8665300"/>
              <a:gd name="connsiteY6" fmla="*/ 957491 h 4053982"/>
              <a:gd name="connsiteX7" fmla="*/ 7721003 w 8665300"/>
              <a:gd name="connsiteY7" fmla="*/ 1217264 h 4053982"/>
              <a:gd name="connsiteX8" fmla="*/ 8665300 w 8665300"/>
              <a:gd name="connsiteY8" fmla="*/ 2142056 h 4053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65300" h="4053982">
                <a:moveTo>
                  <a:pt x="0" y="4053982"/>
                </a:moveTo>
                <a:cubicBezTo>
                  <a:pt x="562841" y="3052125"/>
                  <a:pt x="973854" y="1676196"/>
                  <a:pt x="1533544" y="1591337"/>
                </a:cubicBezTo>
                <a:cubicBezTo>
                  <a:pt x="2093234" y="1506478"/>
                  <a:pt x="2860095" y="3700691"/>
                  <a:pt x="3358140" y="3544827"/>
                </a:cubicBezTo>
                <a:cubicBezTo>
                  <a:pt x="3856185" y="3388963"/>
                  <a:pt x="4109437" y="1246705"/>
                  <a:pt x="4521816" y="656155"/>
                </a:cubicBezTo>
                <a:cubicBezTo>
                  <a:pt x="4934195" y="65605"/>
                  <a:pt x="5443482" y="29236"/>
                  <a:pt x="5832414" y="1527"/>
                </a:cubicBezTo>
                <a:cubicBezTo>
                  <a:pt x="6221346" y="-26182"/>
                  <a:pt x="6644328" y="330574"/>
                  <a:pt x="6855406" y="489901"/>
                </a:cubicBezTo>
                <a:cubicBezTo>
                  <a:pt x="7066484" y="649228"/>
                  <a:pt x="6954615" y="836264"/>
                  <a:pt x="7098881" y="957491"/>
                </a:cubicBezTo>
                <a:cubicBezTo>
                  <a:pt x="7243147" y="1078718"/>
                  <a:pt x="7509925" y="988664"/>
                  <a:pt x="7721003" y="1217264"/>
                </a:cubicBezTo>
                <a:cubicBezTo>
                  <a:pt x="7937480" y="1792228"/>
                  <a:pt x="8541245" y="1736811"/>
                  <a:pt x="8665300" y="2142056"/>
                </a:cubicBezTo>
              </a:path>
            </a:pathLst>
          </a:cu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Elipsa 39"/>
          <p:cNvSpPr/>
          <p:nvPr/>
        </p:nvSpPr>
        <p:spPr>
          <a:xfrm>
            <a:off x="2101751" y="248812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" name="Elipsa 40"/>
          <p:cNvSpPr/>
          <p:nvPr/>
        </p:nvSpPr>
        <p:spPr>
          <a:xfrm>
            <a:off x="738465" y="4915097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Elipsa 41"/>
          <p:cNvSpPr/>
          <p:nvPr/>
        </p:nvSpPr>
        <p:spPr>
          <a:xfrm>
            <a:off x="6169447" y="877537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Elipsa 42"/>
          <p:cNvSpPr/>
          <p:nvPr/>
        </p:nvSpPr>
        <p:spPr>
          <a:xfrm>
            <a:off x="4817937" y="188545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4" name="Elipsa 43"/>
          <p:cNvSpPr/>
          <p:nvPr/>
        </p:nvSpPr>
        <p:spPr>
          <a:xfrm>
            <a:off x="3457074" y="4132661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5" name="Elipsa 44"/>
          <p:cNvSpPr/>
          <p:nvPr/>
        </p:nvSpPr>
        <p:spPr>
          <a:xfrm>
            <a:off x="7515416" y="188441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Prostokąt 45"/>
          <p:cNvSpPr/>
          <p:nvPr/>
        </p:nvSpPr>
        <p:spPr>
          <a:xfrm>
            <a:off x="738465" y="5261462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Prostokąt 46"/>
          <p:cNvSpPr/>
          <p:nvPr/>
        </p:nvSpPr>
        <p:spPr>
          <a:xfrm>
            <a:off x="8869351" y="277041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rostokąt 47"/>
          <p:cNvSpPr/>
          <p:nvPr/>
        </p:nvSpPr>
        <p:spPr>
          <a:xfrm>
            <a:off x="4817937" y="1988324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9" name="Prostokąt 48"/>
          <p:cNvSpPr/>
          <p:nvPr/>
        </p:nvSpPr>
        <p:spPr>
          <a:xfrm>
            <a:off x="6169447" y="116259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Prostokąt 49"/>
          <p:cNvSpPr/>
          <p:nvPr/>
        </p:nvSpPr>
        <p:spPr>
          <a:xfrm>
            <a:off x="7515416" y="1988324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" name="Prostokąt 50"/>
          <p:cNvSpPr/>
          <p:nvPr/>
        </p:nvSpPr>
        <p:spPr>
          <a:xfrm>
            <a:off x="2102096" y="2817172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2" name="Elipsa 51"/>
          <p:cNvSpPr/>
          <p:nvPr/>
        </p:nvSpPr>
        <p:spPr>
          <a:xfrm>
            <a:off x="8864156" y="299693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3" name="Prostokąt 52"/>
          <p:cNvSpPr/>
          <p:nvPr/>
        </p:nvSpPr>
        <p:spPr>
          <a:xfrm>
            <a:off x="3457074" y="4425685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4" name="Dowolny kształt 53"/>
          <p:cNvSpPr/>
          <p:nvPr/>
        </p:nvSpPr>
        <p:spPr>
          <a:xfrm>
            <a:off x="776566" y="1208314"/>
            <a:ext cx="8656320" cy="4099560"/>
          </a:xfrm>
          <a:custGeom>
            <a:avLst/>
            <a:gdLst>
              <a:gd name="connsiteX0" fmla="*/ 0 w 8656320"/>
              <a:gd name="connsiteY0" fmla="*/ 4099560 h 4099560"/>
              <a:gd name="connsiteX1" fmla="*/ 1371600 w 8656320"/>
              <a:gd name="connsiteY1" fmla="*/ 4091940 h 4099560"/>
              <a:gd name="connsiteX2" fmla="*/ 1371600 w 8656320"/>
              <a:gd name="connsiteY2" fmla="*/ 1645920 h 4099560"/>
              <a:gd name="connsiteX3" fmla="*/ 2720340 w 8656320"/>
              <a:gd name="connsiteY3" fmla="*/ 1645920 h 4099560"/>
              <a:gd name="connsiteX4" fmla="*/ 2720340 w 8656320"/>
              <a:gd name="connsiteY4" fmla="*/ 3268980 h 4099560"/>
              <a:gd name="connsiteX5" fmla="*/ 4076700 w 8656320"/>
              <a:gd name="connsiteY5" fmla="*/ 3261360 h 4099560"/>
              <a:gd name="connsiteX6" fmla="*/ 4084320 w 8656320"/>
              <a:gd name="connsiteY6" fmla="*/ 830580 h 4099560"/>
              <a:gd name="connsiteX7" fmla="*/ 5425440 w 8656320"/>
              <a:gd name="connsiteY7" fmla="*/ 822960 h 4099560"/>
              <a:gd name="connsiteX8" fmla="*/ 5433060 w 8656320"/>
              <a:gd name="connsiteY8" fmla="*/ 0 h 4099560"/>
              <a:gd name="connsiteX9" fmla="*/ 6797040 w 8656320"/>
              <a:gd name="connsiteY9" fmla="*/ 0 h 4099560"/>
              <a:gd name="connsiteX10" fmla="*/ 6797040 w 8656320"/>
              <a:gd name="connsiteY10" fmla="*/ 822960 h 4099560"/>
              <a:gd name="connsiteX11" fmla="*/ 8130540 w 8656320"/>
              <a:gd name="connsiteY11" fmla="*/ 838200 h 4099560"/>
              <a:gd name="connsiteX12" fmla="*/ 8138160 w 8656320"/>
              <a:gd name="connsiteY12" fmla="*/ 1600200 h 4099560"/>
              <a:gd name="connsiteX13" fmla="*/ 8656320 w 8656320"/>
              <a:gd name="connsiteY13" fmla="*/ 1592580 h 409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656320" h="4099560">
                <a:moveTo>
                  <a:pt x="0" y="4099560"/>
                </a:moveTo>
                <a:lnTo>
                  <a:pt x="1371600" y="4091940"/>
                </a:lnTo>
                <a:lnTo>
                  <a:pt x="1371600" y="1645920"/>
                </a:lnTo>
                <a:lnTo>
                  <a:pt x="2720340" y="1645920"/>
                </a:lnTo>
                <a:lnTo>
                  <a:pt x="2720340" y="3268980"/>
                </a:lnTo>
                <a:lnTo>
                  <a:pt x="4076700" y="3261360"/>
                </a:lnTo>
                <a:lnTo>
                  <a:pt x="4084320" y="830580"/>
                </a:lnTo>
                <a:lnTo>
                  <a:pt x="5425440" y="822960"/>
                </a:lnTo>
                <a:lnTo>
                  <a:pt x="5433060" y="0"/>
                </a:lnTo>
                <a:lnTo>
                  <a:pt x="6797040" y="0"/>
                </a:lnTo>
                <a:lnTo>
                  <a:pt x="6797040" y="822960"/>
                </a:lnTo>
                <a:lnTo>
                  <a:pt x="8130540" y="838200"/>
                </a:lnTo>
                <a:lnTo>
                  <a:pt x="8138160" y="1600200"/>
                </a:lnTo>
                <a:lnTo>
                  <a:pt x="8656320" y="1592580"/>
                </a:lnTo>
              </a:path>
            </a:pathLst>
          </a:cu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9" name="pole tekstowe 58"/>
          <p:cNvSpPr txBox="1"/>
          <p:nvPr/>
        </p:nvSpPr>
        <p:spPr>
          <a:xfrm>
            <a:off x="1439447" y="1023648"/>
            <a:ext cx="249299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Analog </a:t>
            </a:r>
            <a:r>
              <a:rPr lang="pl-PL" dirty="0" err="1" smtClean="0">
                <a:solidFill>
                  <a:srgbClr val="0070C0"/>
                </a:solidFill>
              </a:rPr>
              <a:t>signal</a:t>
            </a:r>
            <a:r>
              <a:rPr lang="pl-PL" b="1" dirty="0" smtClean="0">
                <a:solidFill>
                  <a:srgbClr val="0070C0"/>
                </a:solidFill>
              </a:rPr>
              <a:t> </a:t>
            </a:r>
            <a:r>
              <a:rPr lang="pl-PL" b="1" i="1" dirty="0" smtClean="0">
                <a:solidFill>
                  <a:srgbClr val="0070C0"/>
                </a:solidFill>
              </a:rPr>
              <a:t>x</a:t>
            </a:r>
            <a:r>
              <a:rPr lang="pl-PL" b="1" dirty="0" smtClean="0">
                <a:solidFill>
                  <a:srgbClr val="0070C0"/>
                </a:solidFill>
              </a:rPr>
              <a:t>(</a:t>
            </a:r>
            <a:r>
              <a:rPr lang="pl-PL" b="1" i="1" dirty="0" smtClean="0">
                <a:solidFill>
                  <a:srgbClr val="0070C0"/>
                </a:solidFill>
              </a:rPr>
              <a:t>t</a:t>
            </a:r>
            <a:r>
              <a:rPr lang="pl-PL" b="1" dirty="0" smtClean="0">
                <a:solidFill>
                  <a:srgbClr val="0070C0"/>
                </a:solidFill>
              </a:rPr>
              <a:t>)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60" name="pole tekstowe 59"/>
          <p:cNvSpPr txBox="1"/>
          <p:nvPr/>
        </p:nvSpPr>
        <p:spPr>
          <a:xfrm>
            <a:off x="1439447" y="1428775"/>
            <a:ext cx="290175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006600"/>
                </a:solidFill>
              </a:rPr>
              <a:t>Quantized</a:t>
            </a:r>
            <a:r>
              <a:rPr lang="pl-PL" dirty="0" smtClean="0">
                <a:solidFill>
                  <a:srgbClr val="006600"/>
                </a:solidFill>
              </a:rPr>
              <a:t> </a:t>
            </a:r>
            <a:r>
              <a:rPr lang="pl-PL" dirty="0" err="1" smtClean="0">
                <a:solidFill>
                  <a:srgbClr val="006600"/>
                </a:solidFill>
              </a:rPr>
              <a:t>signal</a:t>
            </a:r>
            <a:r>
              <a:rPr lang="pl-PL" b="1" dirty="0" smtClean="0">
                <a:solidFill>
                  <a:srgbClr val="006600"/>
                </a:solidFill>
              </a:rPr>
              <a:t> </a:t>
            </a:r>
            <a:r>
              <a:rPr lang="pl-PL" b="1" i="1" dirty="0" smtClean="0">
                <a:solidFill>
                  <a:srgbClr val="006600"/>
                </a:solidFill>
              </a:rPr>
              <a:t>v</a:t>
            </a:r>
            <a:r>
              <a:rPr lang="pl-PL" b="1" dirty="0" smtClean="0">
                <a:solidFill>
                  <a:srgbClr val="006600"/>
                </a:solidFill>
              </a:rPr>
              <a:t>(</a:t>
            </a:r>
            <a:r>
              <a:rPr lang="pl-PL" b="1" i="1" dirty="0" smtClean="0">
                <a:solidFill>
                  <a:srgbClr val="006600"/>
                </a:solidFill>
              </a:rPr>
              <a:t>t</a:t>
            </a:r>
            <a:r>
              <a:rPr lang="pl-PL" b="1" dirty="0" smtClean="0">
                <a:solidFill>
                  <a:srgbClr val="006600"/>
                </a:solidFill>
              </a:rPr>
              <a:t>)</a:t>
            </a:r>
            <a:br>
              <a:rPr lang="pl-PL" b="1" dirty="0" smtClean="0">
                <a:solidFill>
                  <a:srgbClr val="006600"/>
                </a:solidFill>
              </a:rPr>
            </a:br>
            <a:r>
              <a:rPr lang="pl-PL" sz="1600" b="1" dirty="0" smtClean="0">
                <a:solidFill>
                  <a:srgbClr val="006600"/>
                </a:solidFill>
              </a:rPr>
              <a:t>(6 </a:t>
            </a:r>
            <a:r>
              <a:rPr lang="pl-PL" sz="1600" dirty="0" err="1" smtClean="0">
                <a:solidFill>
                  <a:srgbClr val="006600"/>
                </a:solidFill>
              </a:rPr>
              <a:t>quantization</a:t>
            </a:r>
            <a:r>
              <a:rPr lang="pl-PL" sz="1600" dirty="0" smtClean="0">
                <a:solidFill>
                  <a:srgbClr val="006600"/>
                </a:solidFill>
              </a:rPr>
              <a:t> </a:t>
            </a:r>
            <a:r>
              <a:rPr lang="pl-PL" sz="1600" dirty="0" err="1" smtClean="0">
                <a:solidFill>
                  <a:srgbClr val="006600"/>
                </a:solidFill>
              </a:rPr>
              <a:t>levels</a:t>
            </a:r>
            <a:r>
              <a:rPr lang="pl-PL" sz="1600" b="1" dirty="0" smtClean="0">
                <a:solidFill>
                  <a:srgbClr val="006600"/>
                </a:solidFill>
              </a:rPr>
              <a:t>)</a:t>
            </a:r>
            <a:endParaRPr lang="pl-PL" sz="1600" b="1" dirty="0">
              <a:solidFill>
                <a:srgbClr val="006600"/>
              </a:solidFill>
            </a:endParaRPr>
          </a:p>
        </p:txBody>
      </p:sp>
      <p:sp>
        <p:nvSpPr>
          <p:cNvPr id="61" name="pole tekstowe 60"/>
          <p:cNvSpPr txBox="1"/>
          <p:nvPr/>
        </p:nvSpPr>
        <p:spPr>
          <a:xfrm>
            <a:off x="3550592" y="5792580"/>
            <a:ext cx="2311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FF0000"/>
                </a:solidFill>
              </a:rPr>
              <a:t>Signal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 err="1" smtClean="0">
                <a:solidFill>
                  <a:srgbClr val="FF0000"/>
                </a:solidFill>
              </a:rPr>
              <a:t>quantization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62" name="pole tekstowe 61"/>
          <p:cNvSpPr txBox="1"/>
          <p:nvPr/>
        </p:nvSpPr>
        <p:spPr>
          <a:xfrm rot="16200000">
            <a:off x="-1041666" y="2859621"/>
            <a:ext cx="2741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solidFill>
                  <a:srgbClr val="006600"/>
                </a:solidFill>
              </a:rPr>
              <a:t>Signal</a:t>
            </a:r>
            <a:r>
              <a:rPr lang="pl-PL" b="1" dirty="0" smtClean="0">
                <a:solidFill>
                  <a:srgbClr val="006600"/>
                </a:solidFill>
              </a:rPr>
              <a:t> </a:t>
            </a:r>
            <a:r>
              <a:rPr lang="pl-PL" b="1" dirty="0" err="1" smtClean="0">
                <a:solidFill>
                  <a:srgbClr val="006600"/>
                </a:solidFill>
              </a:rPr>
              <a:t>quantization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752258" y="5607827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752258" y="71890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752258" y="152662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752258" y="234196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752258" y="316492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752258" y="396502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752258" y="477274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155251" y="3526169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3" name="pole tekstowe 72"/>
          <p:cNvSpPr txBox="1"/>
          <p:nvPr/>
        </p:nvSpPr>
        <p:spPr>
          <a:xfrm>
            <a:off x="5475767" y="3325428"/>
            <a:ext cx="29115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levels</a:t>
            </a:r>
            <a:endParaRPr lang="pl-PL" b="1" dirty="0"/>
          </a:p>
        </p:txBody>
      </p:sp>
      <p:sp>
        <p:nvSpPr>
          <p:cNvPr id="74" name="Elipsa 73"/>
          <p:cNvSpPr/>
          <p:nvPr/>
        </p:nvSpPr>
        <p:spPr>
          <a:xfrm>
            <a:off x="5167418" y="3882596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5" name="pole tekstowe 74"/>
          <p:cNvSpPr txBox="1"/>
          <p:nvPr/>
        </p:nvSpPr>
        <p:spPr>
          <a:xfrm>
            <a:off x="5487934" y="3683850"/>
            <a:ext cx="232956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samples</a:t>
            </a:r>
            <a:endParaRPr lang="pl-PL" b="1" dirty="0"/>
          </a:p>
        </p:txBody>
      </p:sp>
      <p:sp>
        <p:nvSpPr>
          <p:cNvPr id="76" name="Prostokąt 75"/>
          <p:cNvSpPr/>
          <p:nvPr/>
        </p:nvSpPr>
        <p:spPr>
          <a:xfrm>
            <a:off x="5155252" y="4345621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77" name="pole tekstowe 76"/>
          <p:cNvSpPr txBox="1"/>
          <p:nvPr/>
        </p:nvSpPr>
        <p:spPr>
          <a:xfrm>
            <a:off x="5487934" y="4125558"/>
            <a:ext cx="337622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 err="1" smtClean="0"/>
              <a:t>Quantization</a:t>
            </a:r>
            <a:r>
              <a:rPr lang="pl-PL" dirty="0"/>
              <a:t> </a:t>
            </a:r>
            <a:r>
              <a:rPr lang="pl-PL" dirty="0" err="1" smtClean="0"/>
              <a:t>thresholds</a:t>
            </a:r>
            <a:endParaRPr lang="pl-PL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866209" y="5096041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0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866209" y="4312679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1</a:t>
            </a:r>
          </a:p>
        </p:txBody>
      </p:sp>
      <p:sp>
        <p:nvSpPr>
          <p:cNvPr id="56" name="pole tekstowe 55"/>
          <p:cNvSpPr txBox="1"/>
          <p:nvPr/>
        </p:nvSpPr>
        <p:spPr>
          <a:xfrm>
            <a:off x="866209" y="3433596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2</a:t>
            </a:r>
          </a:p>
        </p:txBody>
      </p:sp>
      <p:sp>
        <p:nvSpPr>
          <p:cNvPr id="57" name="pole tekstowe 56"/>
          <p:cNvSpPr txBox="1"/>
          <p:nvPr/>
        </p:nvSpPr>
        <p:spPr>
          <a:xfrm>
            <a:off x="866209" y="2613446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3</a:t>
            </a:r>
          </a:p>
        </p:txBody>
      </p:sp>
      <p:sp>
        <p:nvSpPr>
          <p:cNvPr id="58" name="pole tekstowe 57"/>
          <p:cNvSpPr txBox="1"/>
          <p:nvPr/>
        </p:nvSpPr>
        <p:spPr>
          <a:xfrm>
            <a:off x="866209" y="180162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4</a:t>
            </a:r>
          </a:p>
        </p:txBody>
      </p:sp>
      <p:sp>
        <p:nvSpPr>
          <p:cNvPr id="71" name="pole tekstowe 70"/>
          <p:cNvSpPr txBox="1"/>
          <p:nvPr/>
        </p:nvSpPr>
        <p:spPr>
          <a:xfrm>
            <a:off x="866209" y="99007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5</a:t>
            </a:r>
          </a:p>
        </p:txBody>
      </p:sp>
      <p:sp>
        <p:nvSpPr>
          <p:cNvPr id="3" name="Prostokąt 2"/>
          <p:cNvSpPr/>
          <p:nvPr/>
        </p:nvSpPr>
        <p:spPr>
          <a:xfrm>
            <a:off x="113658" y="123349"/>
            <a:ext cx="4698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dirty="0" err="1" smtClean="0">
                <a:solidFill>
                  <a:srgbClr val="006600"/>
                </a:solidFill>
              </a:rPr>
              <a:t>Number</a:t>
            </a:r>
            <a:r>
              <a:rPr lang="pl-PL" sz="2000" dirty="0" smtClean="0">
                <a:solidFill>
                  <a:srgbClr val="006600"/>
                </a:solidFill>
              </a:rPr>
              <a:t> of a </a:t>
            </a:r>
            <a:r>
              <a:rPr lang="pl-PL" sz="2000" dirty="0" err="1" smtClean="0">
                <a:solidFill>
                  <a:srgbClr val="006600"/>
                </a:solidFill>
              </a:rPr>
              <a:t>quantization</a:t>
            </a:r>
            <a:r>
              <a:rPr lang="pl-PL" sz="2000" dirty="0" smtClean="0">
                <a:solidFill>
                  <a:srgbClr val="006600"/>
                </a:solidFill>
              </a:rPr>
              <a:t> </a:t>
            </a:r>
            <a:r>
              <a:rPr lang="pl-PL" sz="2000" dirty="0" err="1" smtClean="0">
                <a:solidFill>
                  <a:srgbClr val="006600"/>
                </a:solidFill>
              </a:rPr>
              <a:t>level</a:t>
            </a:r>
            <a:r>
              <a:rPr lang="pl-PL" sz="2000" dirty="0" smtClean="0">
                <a:solidFill>
                  <a:srgbClr val="006600"/>
                </a:solidFill>
              </a:rPr>
              <a:t> (0, 1,…,5)</a:t>
            </a:r>
            <a:endParaRPr lang="pl-PL" sz="2000" dirty="0">
              <a:solidFill>
                <a:srgbClr val="00660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651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46290"/>
              </p:ext>
            </p:extLst>
          </p:nvPr>
        </p:nvGraphicFramePr>
        <p:xfrm>
          <a:off x="618420" y="780626"/>
          <a:ext cx="8128002" cy="4901820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owolny kształt 2"/>
          <p:cNvSpPr/>
          <p:nvPr/>
        </p:nvSpPr>
        <p:spPr>
          <a:xfrm>
            <a:off x="612647" y="932269"/>
            <a:ext cx="8104909" cy="4053982"/>
          </a:xfrm>
          <a:custGeom>
            <a:avLst/>
            <a:gdLst>
              <a:gd name="connsiteX0" fmla="*/ 0 w 8676409"/>
              <a:gd name="connsiteY0" fmla="*/ 4085205 h 4085205"/>
              <a:gd name="connsiteX1" fmla="*/ 1600200 w 8676409"/>
              <a:gd name="connsiteY1" fmla="*/ 1851160 h 4085205"/>
              <a:gd name="connsiteX2" fmla="*/ 2847109 w 8676409"/>
              <a:gd name="connsiteY2" fmla="*/ 2703214 h 4085205"/>
              <a:gd name="connsiteX3" fmla="*/ 4655128 w 8676409"/>
              <a:gd name="connsiteY3" fmla="*/ 884805 h 4085205"/>
              <a:gd name="connsiteX4" fmla="*/ 7377546 w 8676409"/>
              <a:gd name="connsiteY4" fmla="*/ 136660 h 4085205"/>
              <a:gd name="connsiteX5" fmla="*/ 8676409 w 8676409"/>
              <a:gd name="connsiteY5" fmla="*/ 3586442 h 4085205"/>
              <a:gd name="connsiteX0" fmla="*/ 0 w 8676409"/>
              <a:gd name="connsiteY0" fmla="*/ 4102488 h 4102488"/>
              <a:gd name="connsiteX1" fmla="*/ 1600200 w 8676409"/>
              <a:gd name="connsiteY1" fmla="*/ 18684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02488 h 4102488"/>
              <a:gd name="connsiteX1" fmla="*/ 1533544 w 8676409"/>
              <a:gd name="connsiteY1" fmla="*/ 16398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51086 h 4151086"/>
              <a:gd name="connsiteX1" fmla="*/ 1533544 w 8676409"/>
              <a:gd name="connsiteY1" fmla="*/ 1688441 h 4151086"/>
              <a:gd name="connsiteX2" fmla="*/ 3358140 w 8676409"/>
              <a:gd name="connsiteY2" fmla="*/ 3641931 h 4151086"/>
              <a:gd name="connsiteX3" fmla="*/ 4521816 w 8676409"/>
              <a:gd name="connsiteY3" fmla="*/ 753259 h 4151086"/>
              <a:gd name="connsiteX4" fmla="*/ 7377546 w 8676409"/>
              <a:gd name="connsiteY4" fmla="*/ 202541 h 4151086"/>
              <a:gd name="connsiteX5" fmla="*/ 8676409 w 8676409"/>
              <a:gd name="connsiteY5" fmla="*/ 3652323 h 4151086"/>
              <a:gd name="connsiteX0" fmla="*/ 0 w 8676409"/>
              <a:gd name="connsiteY0" fmla="*/ 3982854 h 3982854"/>
              <a:gd name="connsiteX1" fmla="*/ 1533544 w 8676409"/>
              <a:gd name="connsiteY1" fmla="*/ 1520209 h 3982854"/>
              <a:gd name="connsiteX2" fmla="*/ 3358140 w 8676409"/>
              <a:gd name="connsiteY2" fmla="*/ 3473699 h 3982854"/>
              <a:gd name="connsiteX3" fmla="*/ 4521816 w 8676409"/>
              <a:gd name="connsiteY3" fmla="*/ 585027 h 3982854"/>
              <a:gd name="connsiteX4" fmla="*/ 7377546 w 8676409"/>
              <a:gd name="connsiteY4" fmla="*/ 34309 h 3982854"/>
              <a:gd name="connsiteX5" fmla="*/ 7721003 w 8676409"/>
              <a:gd name="connsiteY5" fmla="*/ 1146136 h 3982854"/>
              <a:gd name="connsiteX6" fmla="*/ 8676409 w 8676409"/>
              <a:gd name="connsiteY6" fmla="*/ 3484091 h 3982854"/>
              <a:gd name="connsiteX0" fmla="*/ 0 w 8698628"/>
              <a:gd name="connsiteY0" fmla="*/ 3982854 h 3982854"/>
              <a:gd name="connsiteX1" fmla="*/ 1533544 w 8698628"/>
              <a:gd name="connsiteY1" fmla="*/ 1520209 h 3982854"/>
              <a:gd name="connsiteX2" fmla="*/ 3358140 w 8698628"/>
              <a:gd name="connsiteY2" fmla="*/ 3473699 h 3982854"/>
              <a:gd name="connsiteX3" fmla="*/ 4521816 w 8698628"/>
              <a:gd name="connsiteY3" fmla="*/ 585027 h 3982854"/>
              <a:gd name="connsiteX4" fmla="*/ 7377546 w 8698628"/>
              <a:gd name="connsiteY4" fmla="*/ 34309 h 3982854"/>
              <a:gd name="connsiteX5" fmla="*/ 7721003 w 8698628"/>
              <a:gd name="connsiteY5" fmla="*/ 1146136 h 3982854"/>
              <a:gd name="connsiteX6" fmla="*/ 8698628 w 8698628"/>
              <a:gd name="connsiteY6" fmla="*/ 3764646 h 3982854"/>
              <a:gd name="connsiteX0" fmla="*/ 0 w 8665300"/>
              <a:gd name="connsiteY0" fmla="*/ 3982854 h 3982854"/>
              <a:gd name="connsiteX1" fmla="*/ 1533544 w 8665300"/>
              <a:gd name="connsiteY1" fmla="*/ 1520209 h 3982854"/>
              <a:gd name="connsiteX2" fmla="*/ 3358140 w 8665300"/>
              <a:gd name="connsiteY2" fmla="*/ 3473699 h 3982854"/>
              <a:gd name="connsiteX3" fmla="*/ 4521816 w 8665300"/>
              <a:gd name="connsiteY3" fmla="*/ 585027 h 3982854"/>
              <a:gd name="connsiteX4" fmla="*/ 7377546 w 8665300"/>
              <a:gd name="connsiteY4" fmla="*/ 34309 h 3982854"/>
              <a:gd name="connsiteX5" fmla="*/ 7721003 w 8665300"/>
              <a:gd name="connsiteY5" fmla="*/ 1146136 h 3982854"/>
              <a:gd name="connsiteX6" fmla="*/ 8665300 w 8665300"/>
              <a:gd name="connsiteY6" fmla="*/ 2070928 h 3982854"/>
              <a:gd name="connsiteX0" fmla="*/ 0 w 8665300"/>
              <a:gd name="connsiteY0" fmla="*/ 3707997 h 3707997"/>
              <a:gd name="connsiteX1" fmla="*/ 1533544 w 8665300"/>
              <a:gd name="connsiteY1" fmla="*/ 1245352 h 3707997"/>
              <a:gd name="connsiteX2" fmla="*/ 3358140 w 8665300"/>
              <a:gd name="connsiteY2" fmla="*/ 3198842 h 3707997"/>
              <a:gd name="connsiteX3" fmla="*/ 4521816 w 8665300"/>
              <a:gd name="connsiteY3" fmla="*/ 310170 h 3707997"/>
              <a:gd name="connsiteX4" fmla="*/ 6855406 w 8665300"/>
              <a:gd name="connsiteY4" fmla="*/ 143916 h 3707997"/>
              <a:gd name="connsiteX5" fmla="*/ 7721003 w 8665300"/>
              <a:gd name="connsiteY5" fmla="*/ 871279 h 3707997"/>
              <a:gd name="connsiteX6" fmla="*/ 8665300 w 8665300"/>
              <a:gd name="connsiteY6" fmla="*/ 1796071 h 3707997"/>
              <a:gd name="connsiteX0" fmla="*/ 0 w 8665300"/>
              <a:gd name="connsiteY0" fmla="*/ 4054174 h 4054174"/>
              <a:gd name="connsiteX1" fmla="*/ 1533544 w 8665300"/>
              <a:gd name="connsiteY1" fmla="*/ 1591529 h 4054174"/>
              <a:gd name="connsiteX2" fmla="*/ 3358140 w 8665300"/>
              <a:gd name="connsiteY2" fmla="*/ 3545019 h 4054174"/>
              <a:gd name="connsiteX3" fmla="*/ 4521816 w 8665300"/>
              <a:gd name="connsiteY3" fmla="*/ 656347 h 4054174"/>
              <a:gd name="connsiteX4" fmla="*/ 5832414 w 8665300"/>
              <a:gd name="connsiteY4" fmla="*/ 1719 h 4054174"/>
              <a:gd name="connsiteX5" fmla="*/ 6855406 w 8665300"/>
              <a:gd name="connsiteY5" fmla="*/ 490093 h 4054174"/>
              <a:gd name="connsiteX6" fmla="*/ 7721003 w 8665300"/>
              <a:gd name="connsiteY6" fmla="*/ 1217456 h 4054174"/>
              <a:gd name="connsiteX7" fmla="*/ 8665300 w 8665300"/>
              <a:gd name="connsiteY7" fmla="*/ 2142248 h 4054174"/>
              <a:gd name="connsiteX0" fmla="*/ 0 w 8665300"/>
              <a:gd name="connsiteY0" fmla="*/ 4053982 h 4053982"/>
              <a:gd name="connsiteX1" fmla="*/ 1533544 w 8665300"/>
              <a:gd name="connsiteY1" fmla="*/ 1591337 h 4053982"/>
              <a:gd name="connsiteX2" fmla="*/ 3358140 w 8665300"/>
              <a:gd name="connsiteY2" fmla="*/ 3544827 h 4053982"/>
              <a:gd name="connsiteX3" fmla="*/ 4521816 w 8665300"/>
              <a:gd name="connsiteY3" fmla="*/ 656155 h 4053982"/>
              <a:gd name="connsiteX4" fmla="*/ 5832414 w 8665300"/>
              <a:gd name="connsiteY4" fmla="*/ 1527 h 4053982"/>
              <a:gd name="connsiteX5" fmla="*/ 6855406 w 8665300"/>
              <a:gd name="connsiteY5" fmla="*/ 489901 h 4053982"/>
              <a:gd name="connsiteX6" fmla="*/ 7098881 w 8665300"/>
              <a:gd name="connsiteY6" fmla="*/ 957491 h 4053982"/>
              <a:gd name="connsiteX7" fmla="*/ 7721003 w 8665300"/>
              <a:gd name="connsiteY7" fmla="*/ 1217264 h 4053982"/>
              <a:gd name="connsiteX8" fmla="*/ 8665300 w 8665300"/>
              <a:gd name="connsiteY8" fmla="*/ 2142056 h 4053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65300" h="4053982">
                <a:moveTo>
                  <a:pt x="0" y="4053982"/>
                </a:moveTo>
                <a:cubicBezTo>
                  <a:pt x="562841" y="3052125"/>
                  <a:pt x="973854" y="1676196"/>
                  <a:pt x="1533544" y="1591337"/>
                </a:cubicBezTo>
                <a:cubicBezTo>
                  <a:pt x="2093234" y="1506478"/>
                  <a:pt x="2860095" y="3700691"/>
                  <a:pt x="3358140" y="3544827"/>
                </a:cubicBezTo>
                <a:cubicBezTo>
                  <a:pt x="3856185" y="3388963"/>
                  <a:pt x="4109437" y="1246705"/>
                  <a:pt x="4521816" y="656155"/>
                </a:cubicBezTo>
                <a:cubicBezTo>
                  <a:pt x="4934195" y="65605"/>
                  <a:pt x="5443482" y="29236"/>
                  <a:pt x="5832414" y="1527"/>
                </a:cubicBezTo>
                <a:cubicBezTo>
                  <a:pt x="6221346" y="-26182"/>
                  <a:pt x="6644328" y="330574"/>
                  <a:pt x="6855406" y="489901"/>
                </a:cubicBezTo>
                <a:cubicBezTo>
                  <a:pt x="7066484" y="649228"/>
                  <a:pt x="6954615" y="836264"/>
                  <a:pt x="7098881" y="957491"/>
                </a:cubicBezTo>
                <a:cubicBezTo>
                  <a:pt x="7243147" y="1078718"/>
                  <a:pt x="7509925" y="988664"/>
                  <a:pt x="7721003" y="1217264"/>
                </a:cubicBezTo>
                <a:cubicBezTo>
                  <a:pt x="7937480" y="1792228"/>
                  <a:pt x="8541245" y="1736811"/>
                  <a:pt x="8665300" y="2142056"/>
                </a:cubicBezTo>
              </a:path>
            </a:pathLst>
          </a:cu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Elipsa 3"/>
          <p:cNvSpPr/>
          <p:nvPr/>
        </p:nvSpPr>
        <p:spPr>
          <a:xfrm>
            <a:off x="1930905" y="2514251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567619" y="494122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5998601" y="90366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Elipsa 6"/>
          <p:cNvSpPr/>
          <p:nvPr/>
        </p:nvSpPr>
        <p:spPr>
          <a:xfrm>
            <a:off x="4647091" y="1911581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3286228" y="4158787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7344570" y="1910541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8693310" y="3023061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565888" y="5038567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3286228" y="4252305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1930905" y="2585255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4635661" y="1730715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17"/>
          <p:cNvSpPr/>
          <p:nvPr/>
        </p:nvSpPr>
        <p:spPr>
          <a:xfrm>
            <a:off x="5998601" y="952154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7344570" y="1777474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8740069" y="302306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Dowolny kształt 20"/>
          <p:cNvSpPr/>
          <p:nvPr/>
        </p:nvSpPr>
        <p:spPr>
          <a:xfrm>
            <a:off x="613340" y="982980"/>
            <a:ext cx="8757083" cy="4107180"/>
          </a:xfrm>
          <a:custGeom>
            <a:avLst/>
            <a:gdLst>
              <a:gd name="connsiteX0" fmla="*/ 0 w 8770620"/>
              <a:gd name="connsiteY0" fmla="*/ 4107180 h 4107180"/>
              <a:gd name="connsiteX1" fmla="*/ 1356360 w 8770620"/>
              <a:gd name="connsiteY1" fmla="*/ 4107180 h 4107180"/>
              <a:gd name="connsiteX2" fmla="*/ 1356360 w 8770620"/>
              <a:gd name="connsiteY2" fmla="*/ 1645920 h 4107180"/>
              <a:gd name="connsiteX3" fmla="*/ 2712720 w 8770620"/>
              <a:gd name="connsiteY3" fmla="*/ 1638300 h 4107180"/>
              <a:gd name="connsiteX4" fmla="*/ 2712720 w 8770620"/>
              <a:gd name="connsiteY4" fmla="*/ 3322320 h 4107180"/>
              <a:gd name="connsiteX5" fmla="*/ 4061460 w 8770620"/>
              <a:gd name="connsiteY5" fmla="*/ 3307080 h 4107180"/>
              <a:gd name="connsiteX6" fmla="*/ 4069080 w 8770620"/>
              <a:gd name="connsiteY6" fmla="*/ 784860 h 4107180"/>
              <a:gd name="connsiteX7" fmla="*/ 5425440 w 8770620"/>
              <a:gd name="connsiteY7" fmla="*/ 777240 h 4107180"/>
              <a:gd name="connsiteX8" fmla="*/ 5425440 w 8770620"/>
              <a:gd name="connsiteY8" fmla="*/ 7620 h 4107180"/>
              <a:gd name="connsiteX9" fmla="*/ 6774180 w 8770620"/>
              <a:gd name="connsiteY9" fmla="*/ 0 h 4107180"/>
              <a:gd name="connsiteX10" fmla="*/ 6781800 w 8770620"/>
              <a:gd name="connsiteY10" fmla="*/ 845820 h 4107180"/>
              <a:gd name="connsiteX11" fmla="*/ 8138160 w 8770620"/>
              <a:gd name="connsiteY11" fmla="*/ 845820 h 4107180"/>
              <a:gd name="connsiteX12" fmla="*/ 8138160 w 8770620"/>
              <a:gd name="connsiteY12" fmla="*/ 2087880 h 4107180"/>
              <a:gd name="connsiteX13" fmla="*/ 8770620 w 8770620"/>
              <a:gd name="connsiteY13" fmla="*/ 2087880 h 410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770620" h="4107180">
                <a:moveTo>
                  <a:pt x="0" y="4107180"/>
                </a:moveTo>
                <a:lnTo>
                  <a:pt x="1356360" y="4107180"/>
                </a:lnTo>
                <a:lnTo>
                  <a:pt x="1356360" y="1645920"/>
                </a:lnTo>
                <a:lnTo>
                  <a:pt x="2712720" y="1638300"/>
                </a:lnTo>
                <a:lnTo>
                  <a:pt x="2712720" y="3322320"/>
                </a:lnTo>
                <a:lnTo>
                  <a:pt x="4061460" y="3307080"/>
                </a:lnTo>
                <a:lnTo>
                  <a:pt x="4069080" y="784860"/>
                </a:lnTo>
                <a:lnTo>
                  <a:pt x="5425440" y="777240"/>
                </a:lnTo>
                <a:lnTo>
                  <a:pt x="5425440" y="7620"/>
                </a:lnTo>
                <a:lnTo>
                  <a:pt x="6774180" y="0"/>
                </a:lnTo>
                <a:lnTo>
                  <a:pt x="6781800" y="845820"/>
                </a:lnTo>
                <a:lnTo>
                  <a:pt x="8138160" y="845820"/>
                </a:lnTo>
                <a:lnTo>
                  <a:pt x="8138160" y="2087880"/>
                </a:lnTo>
                <a:lnTo>
                  <a:pt x="8770620" y="2087880"/>
                </a:lnTo>
              </a:path>
            </a:pathLst>
          </a:cu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pole tekstowe 21"/>
          <p:cNvSpPr txBox="1"/>
          <p:nvPr/>
        </p:nvSpPr>
        <p:spPr>
          <a:xfrm>
            <a:off x="3379746" y="5818706"/>
            <a:ext cx="1927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FF0000"/>
                </a:solidFill>
              </a:rPr>
              <a:t>Signal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 err="1" smtClean="0">
                <a:solidFill>
                  <a:srgbClr val="FF0000"/>
                </a:solidFill>
              </a:rPr>
              <a:t>sampling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3" name="pole tekstowe 22"/>
          <p:cNvSpPr txBox="1"/>
          <p:nvPr/>
        </p:nvSpPr>
        <p:spPr>
          <a:xfrm rot="16200000">
            <a:off x="-955868" y="2937087"/>
            <a:ext cx="2311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006600"/>
                </a:solidFill>
              </a:rPr>
              <a:t>Signal</a:t>
            </a:r>
            <a:r>
              <a:rPr lang="pl-PL" sz="2000" dirty="0" smtClean="0">
                <a:solidFill>
                  <a:srgbClr val="006600"/>
                </a:solidFill>
              </a:rPr>
              <a:t> </a:t>
            </a:r>
            <a:r>
              <a:rPr lang="pl-PL" sz="2000" dirty="0" err="1" smtClean="0">
                <a:solidFill>
                  <a:srgbClr val="006600"/>
                </a:solidFill>
              </a:rPr>
              <a:t>quantization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581412" y="5633953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581412" y="745028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581412" y="1552748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581412" y="2368088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581412" y="3191048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81412" y="3991148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581412" y="4798868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113658" y="123349"/>
            <a:ext cx="47488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dirty="0" err="1">
                <a:solidFill>
                  <a:srgbClr val="006600"/>
                </a:solidFill>
              </a:rPr>
              <a:t>Number</a:t>
            </a:r>
            <a:r>
              <a:rPr lang="pl-PL" sz="2000" dirty="0">
                <a:solidFill>
                  <a:srgbClr val="006600"/>
                </a:solidFill>
              </a:rPr>
              <a:t> of a </a:t>
            </a:r>
            <a:r>
              <a:rPr lang="pl-PL" sz="2000" dirty="0" err="1">
                <a:solidFill>
                  <a:srgbClr val="006600"/>
                </a:solidFill>
              </a:rPr>
              <a:t>quantization</a:t>
            </a:r>
            <a:r>
              <a:rPr lang="pl-PL" sz="2000" dirty="0">
                <a:solidFill>
                  <a:srgbClr val="006600"/>
                </a:solidFill>
              </a:rPr>
              <a:t> </a:t>
            </a:r>
            <a:r>
              <a:rPr lang="pl-PL" sz="2000" dirty="0" err="1">
                <a:solidFill>
                  <a:srgbClr val="006600"/>
                </a:solidFill>
              </a:rPr>
              <a:t>level</a:t>
            </a:r>
            <a:r>
              <a:rPr lang="pl-PL" sz="2000" dirty="0">
                <a:solidFill>
                  <a:srgbClr val="006600"/>
                </a:solidFill>
              </a:rPr>
              <a:t> </a:t>
            </a:r>
            <a:r>
              <a:rPr lang="pl-PL" sz="2000" dirty="0" smtClean="0">
                <a:solidFill>
                  <a:srgbClr val="006600"/>
                </a:solidFill>
              </a:rPr>
              <a:t>(0, 1,…11)</a:t>
            </a:r>
            <a:endParaRPr lang="pl-PL" sz="2000" dirty="0">
              <a:solidFill>
                <a:srgbClr val="006600"/>
              </a:solidFill>
            </a:endParaRPr>
          </a:p>
        </p:txBody>
      </p:sp>
      <p:sp>
        <p:nvSpPr>
          <p:cNvPr id="39" name="pole tekstowe 38"/>
          <p:cNvSpPr txBox="1"/>
          <p:nvPr/>
        </p:nvSpPr>
        <p:spPr>
          <a:xfrm>
            <a:off x="1439447" y="1023648"/>
            <a:ext cx="249299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Analog </a:t>
            </a:r>
            <a:r>
              <a:rPr lang="pl-PL" dirty="0" err="1" smtClean="0">
                <a:solidFill>
                  <a:srgbClr val="0070C0"/>
                </a:solidFill>
              </a:rPr>
              <a:t>signal</a:t>
            </a:r>
            <a:r>
              <a:rPr lang="pl-PL" b="1" dirty="0" smtClean="0">
                <a:solidFill>
                  <a:srgbClr val="0070C0"/>
                </a:solidFill>
              </a:rPr>
              <a:t> </a:t>
            </a:r>
            <a:r>
              <a:rPr lang="pl-PL" b="1" i="1" dirty="0" smtClean="0">
                <a:solidFill>
                  <a:srgbClr val="0070C0"/>
                </a:solidFill>
              </a:rPr>
              <a:t>x</a:t>
            </a:r>
            <a:r>
              <a:rPr lang="pl-PL" b="1" dirty="0" smtClean="0">
                <a:solidFill>
                  <a:srgbClr val="0070C0"/>
                </a:solidFill>
              </a:rPr>
              <a:t>(</a:t>
            </a:r>
            <a:r>
              <a:rPr lang="pl-PL" b="1" i="1" dirty="0" smtClean="0">
                <a:solidFill>
                  <a:srgbClr val="0070C0"/>
                </a:solidFill>
              </a:rPr>
              <a:t>t</a:t>
            </a:r>
            <a:r>
              <a:rPr lang="pl-PL" b="1" dirty="0" smtClean="0">
                <a:solidFill>
                  <a:srgbClr val="0070C0"/>
                </a:solidFill>
              </a:rPr>
              <a:t>)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40" name="pole tekstowe 39"/>
          <p:cNvSpPr txBox="1"/>
          <p:nvPr/>
        </p:nvSpPr>
        <p:spPr>
          <a:xfrm>
            <a:off x="1439447" y="1428775"/>
            <a:ext cx="290175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006600"/>
                </a:solidFill>
              </a:rPr>
              <a:t>Quantized</a:t>
            </a:r>
            <a:r>
              <a:rPr lang="pl-PL" dirty="0" smtClean="0">
                <a:solidFill>
                  <a:srgbClr val="006600"/>
                </a:solidFill>
              </a:rPr>
              <a:t> </a:t>
            </a:r>
            <a:r>
              <a:rPr lang="pl-PL" dirty="0" err="1" smtClean="0">
                <a:solidFill>
                  <a:srgbClr val="006600"/>
                </a:solidFill>
              </a:rPr>
              <a:t>signal</a:t>
            </a:r>
            <a:r>
              <a:rPr lang="pl-PL" b="1" dirty="0" smtClean="0">
                <a:solidFill>
                  <a:srgbClr val="006600"/>
                </a:solidFill>
              </a:rPr>
              <a:t> </a:t>
            </a:r>
            <a:r>
              <a:rPr lang="pl-PL" b="1" i="1" dirty="0" smtClean="0">
                <a:solidFill>
                  <a:srgbClr val="006600"/>
                </a:solidFill>
              </a:rPr>
              <a:t>v</a:t>
            </a:r>
            <a:r>
              <a:rPr lang="pl-PL" b="1" dirty="0" smtClean="0">
                <a:solidFill>
                  <a:srgbClr val="006600"/>
                </a:solidFill>
              </a:rPr>
              <a:t>(</a:t>
            </a:r>
            <a:r>
              <a:rPr lang="pl-PL" b="1" i="1" dirty="0" smtClean="0">
                <a:solidFill>
                  <a:srgbClr val="006600"/>
                </a:solidFill>
              </a:rPr>
              <a:t>t</a:t>
            </a:r>
            <a:r>
              <a:rPr lang="pl-PL" b="1" dirty="0" smtClean="0">
                <a:solidFill>
                  <a:srgbClr val="006600"/>
                </a:solidFill>
              </a:rPr>
              <a:t>)</a:t>
            </a:r>
            <a:br>
              <a:rPr lang="pl-PL" b="1" dirty="0" smtClean="0">
                <a:solidFill>
                  <a:srgbClr val="006600"/>
                </a:solidFill>
              </a:rPr>
            </a:br>
            <a:r>
              <a:rPr lang="pl-PL" sz="1600" b="1" dirty="0" smtClean="0">
                <a:solidFill>
                  <a:srgbClr val="006600"/>
                </a:solidFill>
              </a:rPr>
              <a:t>(12 </a:t>
            </a:r>
            <a:r>
              <a:rPr lang="pl-PL" sz="1600" dirty="0" err="1" smtClean="0">
                <a:solidFill>
                  <a:srgbClr val="006600"/>
                </a:solidFill>
              </a:rPr>
              <a:t>quantization</a:t>
            </a:r>
            <a:r>
              <a:rPr lang="pl-PL" sz="1600" dirty="0" smtClean="0">
                <a:solidFill>
                  <a:srgbClr val="006600"/>
                </a:solidFill>
              </a:rPr>
              <a:t> </a:t>
            </a:r>
            <a:r>
              <a:rPr lang="pl-PL" sz="1600" dirty="0" err="1" smtClean="0">
                <a:solidFill>
                  <a:srgbClr val="006600"/>
                </a:solidFill>
              </a:rPr>
              <a:t>levels</a:t>
            </a:r>
            <a:r>
              <a:rPr lang="pl-PL" sz="1600" b="1" dirty="0" smtClean="0">
                <a:solidFill>
                  <a:srgbClr val="006600"/>
                </a:solidFill>
              </a:rPr>
              <a:t>)</a:t>
            </a:r>
            <a:endParaRPr lang="pl-PL" sz="1600" b="1" dirty="0">
              <a:solidFill>
                <a:srgbClr val="006600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5155251" y="3526169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pole tekstowe 41"/>
          <p:cNvSpPr txBox="1"/>
          <p:nvPr/>
        </p:nvSpPr>
        <p:spPr>
          <a:xfrm>
            <a:off x="5475767" y="3325428"/>
            <a:ext cx="29115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levels</a:t>
            </a:r>
            <a:endParaRPr lang="pl-PL" b="1" dirty="0"/>
          </a:p>
        </p:txBody>
      </p:sp>
      <p:sp>
        <p:nvSpPr>
          <p:cNvPr id="43" name="Elipsa 42"/>
          <p:cNvSpPr/>
          <p:nvPr/>
        </p:nvSpPr>
        <p:spPr>
          <a:xfrm>
            <a:off x="5167418" y="3882596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4" name="pole tekstowe 43"/>
          <p:cNvSpPr txBox="1"/>
          <p:nvPr/>
        </p:nvSpPr>
        <p:spPr>
          <a:xfrm>
            <a:off x="5487934" y="3683850"/>
            <a:ext cx="232956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samples</a:t>
            </a:r>
            <a:endParaRPr lang="pl-PL" b="1" dirty="0"/>
          </a:p>
        </p:txBody>
      </p:sp>
      <p:sp>
        <p:nvSpPr>
          <p:cNvPr id="45" name="Prostokąt 44"/>
          <p:cNvSpPr/>
          <p:nvPr/>
        </p:nvSpPr>
        <p:spPr>
          <a:xfrm>
            <a:off x="5155252" y="4345621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5487934" y="4125558"/>
            <a:ext cx="337622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 err="1" smtClean="0"/>
              <a:t>Quantization</a:t>
            </a:r>
            <a:r>
              <a:rPr lang="pl-PL" dirty="0"/>
              <a:t> </a:t>
            </a:r>
            <a:r>
              <a:rPr lang="pl-PL" dirty="0" err="1" smtClean="0"/>
              <a:t>thresholds</a:t>
            </a:r>
            <a:endParaRPr lang="pl-PL" b="1" dirty="0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907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Coding</a:t>
            </a:r>
            <a:endParaRPr lang="pl-PL" sz="3600" b="1" dirty="0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212294" y="1143000"/>
            <a:ext cx="37955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i="1" dirty="0">
                <a:solidFill>
                  <a:srgbClr val="000099"/>
                </a:solidFill>
              </a:rPr>
              <a:t>x</a:t>
            </a:r>
            <a:r>
              <a:rPr lang="pl-PL" dirty="0">
                <a:solidFill>
                  <a:srgbClr val="000099"/>
                </a:solidFill>
              </a:rPr>
              <a:t>(</a:t>
            </a:r>
            <a:r>
              <a:rPr lang="pl-PL" i="1" dirty="0">
                <a:solidFill>
                  <a:srgbClr val="000099"/>
                </a:solidFill>
              </a:rPr>
              <a:t>nT</a:t>
            </a:r>
            <a:r>
              <a:rPr lang="pl-PL" baseline="-25000" dirty="0">
                <a:solidFill>
                  <a:srgbClr val="000099"/>
                </a:solidFill>
              </a:rPr>
              <a:t>0</a:t>
            </a:r>
            <a:r>
              <a:rPr lang="pl-PL" dirty="0" smtClean="0">
                <a:solidFill>
                  <a:srgbClr val="000099"/>
                </a:solidFill>
              </a:rPr>
              <a:t>) </a:t>
            </a:r>
            <a:r>
              <a:rPr lang="pl-PL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pl-PL" i="1" dirty="0" smtClean="0">
                <a:solidFill>
                  <a:srgbClr val="000099"/>
                </a:solidFill>
              </a:rPr>
              <a:t> </a:t>
            </a:r>
            <a:r>
              <a:rPr lang="pl-PL" i="1" dirty="0" err="1" smtClean="0">
                <a:solidFill>
                  <a:srgbClr val="000099"/>
                </a:solidFill>
              </a:rPr>
              <a:t>v</a:t>
            </a:r>
            <a:r>
              <a:rPr lang="pl-PL" i="1" baseline="-25000" dirty="0" err="1" smtClean="0">
                <a:solidFill>
                  <a:srgbClr val="000099"/>
                </a:solidFill>
              </a:rPr>
              <a:t>k</a:t>
            </a:r>
            <a:r>
              <a:rPr lang="pl-PL" i="1" dirty="0" smtClean="0">
                <a:solidFill>
                  <a:srgbClr val="000099"/>
                </a:solidFill>
              </a:rPr>
              <a:t>, k = </a:t>
            </a:r>
            <a:r>
              <a:rPr lang="pl-PL" dirty="0" smtClean="0">
                <a:solidFill>
                  <a:srgbClr val="000099"/>
                </a:solidFill>
              </a:rPr>
              <a:t>0, 1,…, </a:t>
            </a:r>
            <a:r>
              <a:rPr lang="pl-PL" i="1" dirty="0" smtClean="0">
                <a:solidFill>
                  <a:srgbClr val="000099"/>
                </a:solidFill>
              </a:rPr>
              <a:t>K</a:t>
            </a:r>
            <a:r>
              <a:rPr lang="pl-PL" dirty="0" smtClean="0">
                <a:solidFill>
                  <a:srgbClr val="000099"/>
                </a:solidFill>
              </a:rPr>
              <a:t>-1</a:t>
            </a:r>
            <a:endParaRPr lang="pl-PL" dirty="0">
              <a:solidFill>
                <a:srgbClr val="000099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1269789" y="2747665"/>
            <a:ext cx="7488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Number</a:t>
            </a:r>
            <a:r>
              <a:rPr lang="pl-PL" dirty="0" smtClean="0"/>
              <a:t> of </a:t>
            </a:r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levels</a:t>
            </a:r>
            <a:r>
              <a:rPr lang="pl-PL" dirty="0" smtClean="0"/>
              <a:t> </a:t>
            </a:r>
            <a:r>
              <a:rPr lang="pl-PL" i="1" dirty="0" smtClean="0"/>
              <a:t>K </a:t>
            </a:r>
            <a:r>
              <a:rPr lang="pl-PL" dirty="0" err="1" smtClean="0"/>
              <a:t>is</a:t>
            </a:r>
            <a:r>
              <a:rPr lang="pl-PL" dirty="0" smtClean="0"/>
              <a:t> a </a:t>
            </a:r>
            <a:r>
              <a:rPr lang="pl-PL" dirty="0" err="1" smtClean="0"/>
              <a:t>power</a:t>
            </a:r>
            <a:r>
              <a:rPr lang="pl-PL" dirty="0" smtClean="0"/>
              <a:t> of 2:</a:t>
            </a:r>
          </a:p>
          <a:p>
            <a:r>
              <a:rPr lang="pl-PL" i="1" dirty="0" smtClean="0"/>
              <a:t>K</a:t>
            </a:r>
            <a:r>
              <a:rPr lang="pl-PL" dirty="0" smtClean="0"/>
              <a:t> = 2</a:t>
            </a:r>
            <a:r>
              <a:rPr lang="pl-PL" i="1" baseline="30000" dirty="0" smtClean="0"/>
              <a:t>R</a:t>
            </a:r>
            <a:r>
              <a:rPr lang="pl-PL" dirty="0" smtClean="0"/>
              <a:t>;</a:t>
            </a:r>
            <a:r>
              <a:rPr lang="pl-PL" i="1" dirty="0" smtClean="0"/>
              <a:t> </a:t>
            </a:r>
            <a:r>
              <a:rPr lang="pl-PL" dirty="0" err="1" smtClean="0"/>
              <a:t>decimal</a:t>
            </a:r>
            <a:r>
              <a:rPr lang="pl-PL" dirty="0" smtClean="0"/>
              <a:t> numer of a </a:t>
            </a:r>
            <a:r>
              <a:rPr lang="pl-PL" dirty="0" err="1" smtClean="0"/>
              <a:t>quantization</a:t>
            </a:r>
            <a:r>
              <a:rPr lang="pl-PL" dirty="0" smtClean="0"/>
              <a:t> </a:t>
            </a:r>
            <a:r>
              <a:rPr lang="pl-PL" dirty="0" err="1" smtClean="0"/>
              <a:t>level</a:t>
            </a:r>
            <a:r>
              <a:rPr lang="pl-PL" dirty="0" smtClean="0"/>
              <a:t> </a:t>
            </a:r>
            <a:r>
              <a:rPr lang="pl-PL" i="1" dirty="0" smtClean="0">
                <a:solidFill>
                  <a:srgbClr val="C00000"/>
                </a:solidFill>
              </a:rPr>
              <a:t>k</a:t>
            </a:r>
            <a:r>
              <a:rPr lang="pl-PL" baseline="-25000" dirty="0" smtClean="0">
                <a:solidFill>
                  <a:srgbClr val="C00000"/>
                </a:solidFill>
              </a:rPr>
              <a:t>10</a:t>
            </a:r>
            <a:r>
              <a:rPr lang="pl-PL" dirty="0" smtClean="0"/>
              <a:t> </a:t>
            </a:r>
            <a:r>
              <a:rPr lang="pl-PL" dirty="0" err="1" smtClean="0"/>
              <a:t>can</a:t>
            </a:r>
            <a:r>
              <a:rPr lang="pl-PL" dirty="0" smtClean="0"/>
              <a:t> be</a:t>
            </a:r>
            <a:br>
              <a:rPr lang="pl-PL" dirty="0" smtClean="0"/>
            </a:br>
            <a:r>
              <a:rPr lang="pl-PL" dirty="0" err="1" smtClean="0"/>
              <a:t>encoded</a:t>
            </a:r>
            <a:r>
              <a:rPr lang="pl-PL" dirty="0" smtClean="0"/>
              <a:t> </a:t>
            </a:r>
            <a:r>
              <a:rPr lang="pl-PL" dirty="0" err="1" smtClean="0"/>
              <a:t>binary</a:t>
            </a:r>
            <a:r>
              <a:rPr lang="pl-PL" dirty="0" smtClean="0"/>
              <a:t> </a:t>
            </a:r>
            <a:r>
              <a:rPr lang="pl-PL" i="1" dirty="0" smtClean="0">
                <a:solidFill>
                  <a:srgbClr val="C00000"/>
                </a:solidFill>
              </a:rPr>
              <a:t>k</a:t>
            </a:r>
            <a:r>
              <a:rPr lang="pl-PL" baseline="-25000" dirty="0" smtClean="0">
                <a:solidFill>
                  <a:srgbClr val="C00000"/>
                </a:solidFill>
              </a:rPr>
              <a:t>2</a:t>
            </a:r>
            <a:r>
              <a:rPr lang="pl-PL" dirty="0" smtClean="0"/>
              <a:t>: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1446508"/>
              </p:ext>
            </p:extLst>
          </p:nvPr>
        </p:nvGraphicFramePr>
        <p:xfrm>
          <a:off x="1371747" y="4012347"/>
          <a:ext cx="3476625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43" name="Równanie" r:id="rId3" imgW="1854000" imgH="660240" progId="Equation.3">
                  <p:embed/>
                </p:oleObj>
              </mc:Choice>
              <mc:Fallback>
                <p:oleObj name="Równanie" r:id="rId3" imgW="1854000" imgH="660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71747" y="4012347"/>
                        <a:ext cx="3476625" cy="123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ole tekstowe 7"/>
          <p:cNvSpPr txBox="1"/>
          <p:nvPr/>
        </p:nvSpPr>
        <p:spPr>
          <a:xfrm>
            <a:off x="1269789" y="5645876"/>
            <a:ext cx="4851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Example</a:t>
            </a:r>
            <a:r>
              <a:rPr lang="pl-PL" dirty="0" smtClean="0"/>
              <a:t>: </a:t>
            </a:r>
            <a:r>
              <a:rPr lang="pl-PL" i="1" dirty="0" smtClean="0">
                <a:solidFill>
                  <a:srgbClr val="C00000"/>
                </a:solidFill>
              </a:rPr>
              <a:t>k</a:t>
            </a:r>
            <a:r>
              <a:rPr lang="pl-PL" baseline="-25000" dirty="0" smtClean="0">
                <a:solidFill>
                  <a:srgbClr val="C00000"/>
                </a:solidFill>
              </a:rPr>
              <a:t>10</a:t>
            </a:r>
            <a:r>
              <a:rPr lang="pl-PL" dirty="0" smtClean="0"/>
              <a:t> = 13 → </a:t>
            </a:r>
            <a:r>
              <a:rPr lang="pl-PL" i="1" dirty="0" smtClean="0">
                <a:solidFill>
                  <a:srgbClr val="C00000"/>
                </a:solidFill>
              </a:rPr>
              <a:t>k</a:t>
            </a:r>
            <a:r>
              <a:rPr lang="pl-PL" baseline="-25000" dirty="0" smtClean="0">
                <a:solidFill>
                  <a:srgbClr val="C00000"/>
                </a:solidFill>
              </a:rPr>
              <a:t>2</a:t>
            </a:r>
            <a:r>
              <a:rPr lang="pl-PL" dirty="0" smtClean="0"/>
              <a:t> = </a:t>
            </a:r>
            <a:r>
              <a:rPr lang="pl-PL" dirty="0" smtClean="0">
                <a:solidFill>
                  <a:srgbClr val="C00000"/>
                </a:solidFill>
              </a:rPr>
              <a:t>(1, 0, 1, 1)</a:t>
            </a:r>
            <a:endParaRPr lang="pl-PL" dirty="0">
              <a:solidFill>
                <a:srgbClr val="C00000"/>
              </a:solidFill>
            </a:endParaRPr>
          </a:p>
        </p:txBody>
      </p:sp>
      <p:grpSp>
        <p:nvGrpSpPr>
          <p:cNvPr id="24" name="Grupa 23"/>
          <p:cNvGrpSpPr/>
          <p:nvPr/>
        </p:nvGrpSpPr>
        <p:grpSpPr>
          <a:xfrm>
            <a:off x="6120797" y="4358347"/>
            <a:ext cx="2927409" cy="1518362"/>
            <a:chOff x="6120797" y="4358347"/>
            <a:chExt cx="2927409" cy="1518362"/>
          </a:xfrm>
        </p:grpSpPr>
        <p:cxnSp>
          <p:nvCxnSpPr>
            <p:cNvPr id="10" name="Łącznik prosty ze strzałką 9"/>
            <p:cNvCxnSpPr>
              <a:stCxn id="8" idx="3"/>
            </p:cNvCxnSpPr>
            <p:nvPr/>
          </p:nvCxnSpPr>
          <p:spPr bwMode="auto">
            <a:xfrm>
              <a:off x="6120797" y="5876709"/>
              <a:ext cx="292740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Łącznik prosty 11"/>
            <p:cNvCxnSpPr/>
            <p:nvPr/>
          </p:nvCxnSpPr>
          <p:spPr bwMode="auto">
            <a:xfrm>
              <a:off x="6392091" y="4868091"/>
              <a:ext cx="8709" cy="100861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Łącznik prosty 14"/>
            <p:cNvCxnSpPr/>
            <p:nvPr/>
          </p:nvCxnSpPr>
          <p:spPr bwMode="auto">
            <a:xfrm>
              <a:off x="8556171" y="4868091"/>
              <a:ext cx="8709" cy="100861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Łącznik prosty ze strzałką 13"/>
            <p:cNvCxnSpPr/>
            <p:nvPr/>
          </p:nvCxnSpPr>
          <p:spPr bwMode="auto">
            <a:xfrm>
              <a:off x="6400800" y="4868091"/>
              <a:ext cx="215972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6" name="Prostokąt 15"/>
            <p:cNvSpPr/>
            <p:nvPr/>
          </p:nvSpPr>
          <p:spPr bwMode="auto">
            <a:xfrm>
              <a:off x="6400800" y="5179556"/>
              <a:ext cx="192838" cy="690265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Prostokąt 18"/>
            <p:cNvSpPr/>
            <p:nvPr/>
          </p:nvSpPr>
          <p:spPr bwMode="auto">
            <a:xfrm>
              <a:off x="6810905" y="5182499"/>
              <a:ext cx="192838" cy="690265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Prostokąt 19"/>
            <p:cNvSpPr/>
            <p:nvPr/>
          </p:nvSpPr>
          <p:spPr bwMode="auto">
            <a:xfrm>
              <a:off x="7003743" y="5182499"/>
              <a:ext cx="192838" cy="690265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8" name="Łącznik prosty 17"/>
            <p:cNvCxnSpPr/>
            <p:nvPr/>
          </p:nvCxnSpPr>
          <p:spPr bwMode="auto">
            <a:xfrm>
              <a:off x="6593638" y="5869821"/>
              <a:ext cx="3048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pole tekstowe 21"/>
            <p:cNvSpPr txBox="1"/>
            <p:nvPr/>
          </p:nvSpPr>
          <p:spPr>
            <a:xfrm>
              <a:off x="7196581" y="4358347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/>
                <a:t>T</a:t>
              </a:r>
              <a:r>
                <a:rPr lang="pl-PL" baseline="-25000" dirty="0" smtClean="0"/>
                <a:t>0</a:t>
              </a:r>
              <a:endParaRPr lang="pl-PL" baseline="-25000" dirty="0"/>
            </a:p>
          </p:txBody>
        </p:sp>
        <p:sp>
          <p:nvSpPr>
            <p:cNvPr id="23" name="Prostokąt 22"/>
            <p:cNvSpPr/>
            <p:nvPr/>
          </p:nvSpPr>
          <p:spPr>
            <a:xfrm>
              <a:off x="6351184" y="4840142"/>
              <a:ext cx="8899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dirty="0" smtClean="0">
                  <a:solidFill>
                    <a:srgbClr val="C00000"/>
                  </a:solidFill>
                </a:rPr>
                <a:t>1 0 1 </a:t>
              </a:r>
              <a:r>
                <a:rPr lang="pl-PL" sz="2000" dirty="0">
                  <a:solidFill>
                    <a:srgbClr val="C00000"/>
                  </a:solidFill>
                </a:rPr>
                <a:t>1</a:t>
              </a:r>
            </a:p>
          </p:txBody>
        </p:sp>
      </p:grpSp>
      <p:sp>
        <p:nvSpPr>
          <p:cNvPr id="21" name="Text Box 43"/>
          <p:cNvSpPr txBox="1">
            <a:spLocks noChangeArrowheads="1"/>
          </p:cNvSpPr>
          <p:nvPr/>
        </p:nvSpPr>
        <p:spPr bwMode="auto">
          <a:xfrm>
            <a:off x="1222897" y="1665498"/>
            <a:ext cx="57808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200" dirty="0" err="1" smtClean="0">
                <a:solidFill>
                  <a:srgbClr val="C00000"/>
                </a:solidFill>
              </a:rPr>
              <a:t>Binary</a:t>
            </a:r>
            <a:r>
              <a:rPr lang="pl-PL" sz="2200" dirty="0" smtClean="0">
                <a:solidFill>
                  <a:srgbClr val="C00000"/>
                </a:solidFill>
              </a:rPr>
              <a:t> </a:t>
            </a:r>
            <a:r>
              <a:rPr lang="pl-PL" sz="2200" dirty="0" err="1" smtClean="0">
                <a:solidFill>
                  <a:srgbClr val="C00000"/>
                </a:solidFill>
              </a:rPr>
              <a:t>encoding</a:t>
            </a:r>
            <a:r>
              <a:rPr lang="pl-PL" sz="2200" dirty="0" smtClean="0">
                <a:solidFill>
                  <a:srgbClr val="C00000"/>
                </a:solidFill>
              </a:rPr>
              <a:t> of a </a:t>
            </a:r>
            <a:r>
              <a:rPr lang="pl-PL" sz="2200" dirty="0" err="1" smtClean="0">
                <a:solidFill>
                  <a:srgbClr val="C00000"/>
                </a:solidFill>
              </a:rPr>
              <a:t>decimal</a:t>
            </a:r>
            <a:r>
              <a:rPr lang="pl-PL" sz="2200" dirty="0" smtClean="0">
                <a:solidFill>
                  <a:srgbClr val="C00000"/>
                </a:solidFill>
              </a:rPr>
              <a:t> </a:t>
            </a:r>
            <a:r>
              <a:rPr lang="pl-PL" sz="2200" dirty="0" err="1" smtClean="0">
                <a:solidFill>
                  <a:srgbClr val="C00000"/>
                </a:solidFill>
              </a:rPr>
              <a:t>number</a:t>
            </a:r>
            <a:r>
              <a:rPr lang="pl-PL" sz="2200" dirty="0" smtClean="0">
                <a:solidFill>
                  <a:srgbClr val="C00000"/>
                </a:solidFill>
              </a:rPr>
              <a:t> of</a:t>
            </a:r>
            <a:br>
              <a:rPr lang="pl-PL" sz="2200" dirty="0" smtClean="0">
                <a:solidFill>
                  <a:srgbClr val="C00000"/>
                </a:solidFill>
              </a:rPr>
            </a:br>
            <a:r>
              <a:rPr lang="pl-PL" sz="2200" dirty="0" err="1" smtClean="0">
                <a:solidFill>
                  <a:srgbClr val="C00000"/>
                </a:solidFill>
              </a:rPr>
              <a:t>quantization</a:t>
            </a:r>
            <a:r>
              <a:rPr lang="pl-PL" sz="2200" dirty="0" smtClean="0">
                <a:solidFill>
                  <a:srgbClr val="C00000"/>
                </a:solidFill>
              </a:rPr>
              <a:t> </a:t>
            </a:r>
            <a:r>
              <a:rPr lang="pl-PL" sz="2200" dirty="0" err="1" smtClean="0">
                <a:solidFill>
                  <a:srgbClr val="C00000"/>
                </a:solidFill>
              </a:rPr>
              <a:t>level</a:t>
            </a:r>
            <a:r>
              <a:rPr lang="pl-PL" sz="2200" dirty="0" smtClean="0">
                <a:solidFill>
                  <a:srgbClr val="C00000"/>
                </a:solidFill>
              </a:rPr>
              <a:t> </a:t>
            </a:r>
            <a:r>
              <a:rPr lang="pl-PL" sz="2000" i="1" dirty="0">
                <a:solidFill>
                  <a:srgbClr val="C00000"/>
                </a:solidFill>
              </a:rPr>
              <a:t>k</a:t>
            </a:r>
            <a:r>
              <a:rPr lang="pl-PL" sz="2000" baseline="-25000" dirty="0">
                <a:solidFill>
                  <a:srgbClr val="C00000"/>
                </a:solidFill>
              </a:rPr>
              <a:t>10</a:t>
            </a:r>
            <a:r>
              <a:rPr lang="pl-PL" sz="2000" dirty="0">
                <a:solidFill>
                  <a:srgbClr val="C00000"/>
                </a:solidFill>
              </a:rPr>
              <a:t> → </a:t>
            </a:r>
            <a:r>
              <a:rPr lang="pl-PL" sz="2000" i="1" dirty="0" smtClean="0">
                <a:solidFill>
                  <a:srgbClr val="C00000"/>
                </a:solidFill>
              </a:rPr>
              <a:t>k</a:t>
            </a:r>
            <a:r>
              <a:rPr lang="pl-PL" sz="2000" baseline="-25000" dirty="0" smtClean="0">
                <a:solidFill>
                  <a:srgbClr val="C00000"/>
                </a:solidFill>
              </a:rPr>
              <a:t>2</a:t>
            </a:r>
            <a:endParaRPr lang="pl-PL" sz="2000" i="1" baseline="-25000" dirty="0">
              <a:solidFill>
                <a:srgbClr val="C0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err="1" smtClean="0"/>
              <a:t>Quantization</a:t>
            </a:r>
            <a:r>
              <a:rPr lang="pl-PL" sz="3600" b="1" dirty="0" smtClean="0"/>
              <a:t> model</a:t>
            </a:r>
            <a:endParaRPr lang="pl-PL" sz="3600" b="1" dirty="0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</a:t>
            </a:r>
            <a:r>
              <a:rPr lang="pl-PL" sz="1400" dirty="0" err="1" smtClean="0">
                <a:solidFill>
                  <a:srgbClr val="669900"/>
                </a:solidFill>
              </a:rPr>
              <a:t>Signals</a:t>
            </a:r>
            <a:r>
              <a:rPr lang="pl-PL" sz="1400" dirty="0" smtClean="0">
                <a:solidFill>
                  <a:srgbClr val="669900"/>
                </a:solidFill>
              </a:rPr>
              <a:t> &amp; Systems”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4595694" y="3372830"/>
            <a:ext cx="1282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 sz="1200"/>
          </a:p>
          <a:p>
            <a:pPr algn="ctr">
              <a:spcBef>
                <a:spcPct val="50000"/>
              </a:spcBef>
            </a:pPr>
            <a:endParaRPr lang="pl-PL" sz="1200"/>
          </a:p>
        </p:txBody>
      </p:sp>
      <p:sp>
        <p:nvSpPr>
          <p:cNvPr id="10297" name="Text Box 57"/>
          <p:cNvSpPr txBox="1">
            <a:spLocks noChangeArrowheads="1"/>
          </p:cNvSpPr>
          <p:nvPr/>
        </p:nvSpPr>
        <p:spPr bwMode="auto">
          <a:xfrm>
            <a:off x="1999463" y="4639423"/>
            <a:ext cx="6674273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 i="1" dirty="0"/>
              <a:t>δ</a:t>
            </a:r>
            <a:r>
              <a:rPr lang="pl-PL" sz="2000" i="1" baseline="-25000" dirty="0"/>
              <a:t>k</a:t>
            </a:r>
            <a:r>
              <a:rPr lang="pl-PL" sz="2000" dirty="0"/>
              <a:t> = </a:t>
            </a:r>
            <a:r>
              <a:rPr lang="pl-PL" sz="2000" i="1" dirty="0"/>
              <a:t>x</a:t>
            </a:r>
            <a:r>
              <a:rPr lang="pl-PL" sz="2000" i="1" baseline="-25000" dirty="0"/>
              <a:t>k</a:t>
            </a:r>
            <a:r>
              <a:rPr lang="pl-PL" sz="2000" baseline="-25000" dirty="0"/>
              <a:t>+1</a:t>
            </a:r>
            <a:r>
              <a:rPr lang="pl-PL" sz="2000" dirty="0"/>
              <a:t> – </a:t>
            </a:r>
            <a:r>
              <a:rPr lang="pl-PL" sz="2000" i="1" dirty="0" err="1"/>
              <a:t>x</a:t>
            </a:r>
            <a:r>
              <a:rPr lang="pl-PL" sz="2000" i="1" baseline="-25000" dirty="0" err="1"/>
              <a:t>k</a:t>
            </a:r>
            <a:r>
              <a:rPr lang="pl-PL" sz="2000" dirty="0"/>
              <a:t> –</a:t>
            </a:r>
            <a:r>
              <a:rPr lang="pl-PL" sz="2000" dirty="0" smtClean="0"/>
              <a:t> </a:t>
            </a:r>
            <a:r>
              <a:rPr lang="pl-PL" sz="2000" dirty="0" err="1" smtClean="0"/>
              <a:t>length</a:t>
            </a:r>
            <a:r>
              <a:rPr lang="pl-PL" sz="2000" dirty="0" smtClean="0"/>
              <a:t> of </a:t>
            </a:r>
            <a:r>
              <a:rPr lang="pl-PL" sz="2000" i="1" dirty="0" smtClean="0"/>
              <a:t>k</a:t>
            </a:r>
            <a:r>
              <a:rPr lang="pl-PL" sz="2000" dirty="0" smtClean="0"/>
              <a:t>-the </a:t>
            </a:r>
            <a:r>
              <a:rPr lang="pl-PL" sz="2000" dirty="0" err="1" smtClean="0"/>
              <a:t>quantization</a:t>
            </a:r>
            <a:r>
              <a:rPr lang="pl-PL" sz="2000" dirty="0" smtClean="0"/>
              <a:t> </a:t>
            </a:r>
            <a:r>
              <a:rPr lang="pl-PL" sz="2000" dirty="0" err="1" smtClean="0"/>
              <a:t>level</a:t>
            </a:r>
            <a:endParaRPr lang="pl-PL" sz="2000" dirty="0" smtClean="0"/>
          </a:p>
          <a:p>
            <a:pPr>
              <a:spcBef>
                <a:spcPct val="50000"/>
              </a:spcBef>
            </a:pPr>
            <a:r>
              <a:rPr lang="pl-PL" sz="2000" i="1" dirty="0"/>
              <a:t>k </a:t>
            </a:r>
            <a:r>
              <a:rPr lang="pl-PL" sz="2000" dirty="0"/>
              <a:t>= 0, 1, …,</a:t>
            </a:r>
            <a:r>
              <a:rPr lang="pl-PL" sz="2000" i="1" dirty="0"/>
              <a:t> </a:t>
            </a:r>
            <a:r>
              <a:rPr lang="pl-PL" sz="2000" i="1" dirty="0" smtClean="0"/>
              <a:t>K</a:t>
            </a:r>
            <a:r>
              <a:rPr lang="pl-PL" sz="2000" dirty="0" smtClean="0"/>
              <a:t>-1</a:t>
            </a:r>
            <a:endParaRPr lang="pl-PL" sz="2000" dirty="0"/>
          </a:p>
          <a:p>
            <a:pPr>
              <a:spcBef>
                <a:spcPct val="50000"/>
              </a:spcBef>
            </a:pPr>
            <a:r>
              <a:rPr lang="el-GR" sz="2000" i="1" dirty="0">
                <a:solidFill>
                  <a:srgbClr val="E31D35"/>
                </a:solidFill>
              </a:rPr>
              <a:t>δ</a:t>
            </a:r>
            <a:r>
              <a:rPr lang="pl-PL" sz="2000" i="1" baseline="-25000" dirty="0">
                <a:solidFill>
                  <a:srgbClr val="E31D35"/>
                </a:solidFill>
              </a:rPr>
              <a:t>k</a:t>
            </a:r>
            <a:r>
              <a:rPr lang="pl-PL" sz="2000" dirty="0">
                <a:solidFill>
                  <a:srgbClr val="E31D35"/>
                </a:solidFill>
              </a:rPr>
              <a:t> </a:t>
            </a:r>
            <a:r>
              <a:rPr lang="pl-PL" sz="2000" dirty="0" smtClean="0">
                <a:solidFill>
                  <a:srgbClr val="E31D35"/>
                </a:solidFill>
              </a:rPr>
              <a:t>= </a:t>
            </a:r>
            <a:r>
              <a:rPr lang="el-GR" sz="2000" i="1" dirty="0" smtClean="0">
                <a:solidFill>
                  <a:srgbClr val="E31D35"/>
                </a:solidFill>
              </a:rPr>
              <a:t>δ</a:t>
            </a:r>
            <a:r>
              <a:rPr lang="pl-PL" sz="2000" i="1" baseline="-25000" dirty="0">
                <a:solidFill>
                  <a:srgbClr val="E31D35"/>
                </a:solidFill>
              </a:rPr>
              <a:t> </a:t>
            </a:r>
            <a:r>
              <a:rPr lang="pl-PL" sz="2000" i="1" dirty="0" smtClean="0">
                <a:solidFill>
                  <a:srgbClr val="E31D35"/>
                </a:solidFill>
              </a:rPr>
              <a:t>= </a:t>
            </a:r>
            <a:r>
              <a:rPr lang="pl-PL" sz="2000" i="1" dirty="0" err="1" smtClean="0">
                <a:solidFill>
                  <a:srgbClr val="E31D35"/>
                </a:solidFill>
              </a:rPr>
              <a:t>const</a:t>
            </a:r>
            <a:r>
              <a:rPr lang="pl-PL" sz="2000" i="1" dirty="0" smtClean="0">
                <a:solidFill>
                  <a:srgbClr val="E31D35"/>
                </a:solidFill>
              </a:rPr>
              <a:t> </a:t>
            </a:r>
            <a:r>
              <a:rPr lang="pl-PL" sz="2000" dirty="0" smtClean="0">
                <a:solidFill>
                  <a:srgbClr val="E31D35"/>
                </a:solidFill>
              </a:rPr>
              <a:t>– uniform </a:t>
            </a:r>
            <a:r>
              <a:rPr lang="pl-PL" sz="2000" dirty="0" err="1" smtClean="0">
                <a:solidFill>
                  <a:srgbClr val="E31D35"/>
                </a:solidFill>
              </a:rPr>
              <a:t>quantization</a:t>
            </a:r>
            <a:endParaRPr lang="pl-PL" sz="2000" dirty="0" smtClean="0">
              <a:solidFill>
                <a:srgbClr val="E31D35"/>
              </a:solidFill>
            </a:endParaRPr>
          </a:p>
          <a:p>
            <a:pPr>
              <a:spcBef>
                <a:spcPct val="50000"/>
              </a:spcBef>
            </a:pPr>
            <a:r>
              <a:rPr lang="el-GR" sz="2000" i="1" dirty="0">
                <a:solidFill>
                  <a:srgbClr val="E31D35"/>
                </a:solidFill>
              </a:rPr>
              <a:t>δ</a:t>
            </a:r>
            <a:r>
              <a:rPr lang="pl-PL" sz="2000" i="1" dirty="0" smtClean="0">
                <a:solidFill>
                  <a:srgbClr val="E31D35"/>
                </a:solidFill>
              </a:rPr>
              <a:t> </a:t>
            </a:r>
            <a:r>
              <a:rPr lang="pl-PL" sz="2000" dirty="0" smtClean="0">
                <a:solidFill>
                  <a:srgbClr val="E31D35"/>
                </a:solidFill>
              </a:rPr>
              <a:t>– step </a:t>
            </a:r>
            <a:r>
              <a:rPr lang="pl-PL" sz="2000" dirty="0" err="1" smtClean="0">
                <a:solidFill>
                  <a:srgbClr val="E31D35"/>
                </a:solidFill>
              </a:rPr>
              <a:t>size</a:t>
            </a:r>
            <a:r>
              <a:rPr lang="pl-PL" sz="2000" dirty="0" smtClean="0">
                <a:solidFill>
                  <a:srgbClr val="E31D35"/>
                </a:solidFill>
              </a:rPr>
              <a:t> of a uniform </a:t>
            </a:r>
            <a:r>
              <a:rPr lang="pl-PL" sz="2000" dirty="0" err="1" smtClean="0">
                <a:solidFill>
                  <a:srgbClr val="E31D35"/>
                </a:solidFill>
              </a:rPr>
              <a:t>quantizer</a:t>
            </a:r>
            <a:endParaRPr lang="pl-PL" sz="2000" dirty="0">
              <a:solidFill>
                <a:srgbClr val="E31D35"/>
              </a:solidFill>
            </a:endParaRPr>
          </a:p>
        </p:txBody>
      </p:sp>
      <p:cxnSp>
        <p:nvCxnSpPr>
          <p:cNvPr id="3" name="Łącznik prosty 2"/>
          <p:cNvCxnSpPr/>
          <p:nvPr/>
        </p:nvCxnSpPr>
        <p:spPr bwMode="auto">
          <a:xfrm flipH="1">
            <a:off x="4098471" y="1332594"/>
            <a:ext cx="17417" cy="29568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Prostokąt 48"/>
          <p:cNvSpPr/>
          <p:nvPr/>
        </p:nvSpPr>
        <p:spPr>
          <a:xfrm>
            <a:off x="4060420" y="1706419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4060420" y="407421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4060420" y="220971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060420" y="3328274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324493" y="3064882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err="1" smtClean="0">
                <a:solidFill>
                  <a:srgbClr val="000099"/>
                </a:solidFill>
              </a:rPr>
              <a:t>x</a:t>
            </a:r>
            <a:r>
              <a:rPr lang="pl-PL" i="1" baseline="-25000" dirty="0" err="1" smtClean="0">
                <a:solidFill>
                  <a:srgbClr val="000099"/>
                </a:solidFill>
              </a:rPr>
              <a:t>k</a:t>
            </a:r>
            <a:r>
              <a:rPr lang="pl-PL" i="1" dirty="0" smtClean="0"/>
              <a:t> </a:t>
            </a:r>
            <a:endParaRPr lang="pl-PL" i="1" dirty="0"/>
          </a:p>
        </p:txBody>
      </p:sp>
      <p:sp>
        <p:nvSpPr>
          <p:cNvPr id="54" name="pole tekstowe 53"/>
          <p:cNvSpPr txBox="1"/>
          <p:nvPr/>
        </p:nvSpPr>
        <p:spPr>
          <a:xfrm>
            <a:off x="3324493" y="1951433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solidFill>
                  <a:srgbClr val="000099"/>
                </a:solidFill>
              </a:rPr>
              <a:t>x</a:t>
            </a:r>
            <a:r>
              <a:rPr lang="pl-PL" i="1" baseline="-25000" dirty="0" smtClean="0">
                <a:solidFill>
                  <a:srgbClr val="000099"/>
                </a:solidFill>
              </a:rPr>
              <a:t>k</a:t>
            </a:r>
            <a:r>
              <a:rPr lang="pl-PL" baseline="-25000" dirty="0" smtClean="0">
                <a:solidFill>
                  <a:srgbClr val="000099"/>
                </a:solidFill>
              </a:rPr>
              <a:t>+1</a:t>
            </a:r>
            <a:endParaRPr lang="pl-PL" baseline="-25000" dirty="0">
              <a:solidFill>
                <a:srgbClr val="000099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3324493" y="3792136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>
                <a:solidFill>
                  <a:srgbClr val="000099"/>
                </a:solidFill>
              </a:rPr>
              <a:t>x</a:t>
            </a:r>
            <a:r>
              <a:rPr lang="pl-PL" i="1" baseline="-25000" dirty="0" smtClean="0">
                <a:solidFill>
                  <a:srgbClr val="000099"/>
                </a:solidFill>
              </a:rPr>
              <a:t>k</a:t>
            </a:r>
            <a:r>
              <a:rPr lang="pl-PL" baseline="-25000" dirty="0" smtClean="0">
                <a:solidFill>
                  <a:srgbClr val="000099"/>
                </a:solidFill>
              </a:rPr>
              <a:t>-1</a:t>
            </a:r>
            <a:endParaRPr lang="pl-PL" baseline="-25000" dirty="0">
              <a:solidFill>
                <a:srgbClr val="000099"/>
              </a:solidFill>
            </a:endParaRPr>
          </a:p>
        </p:txBody>
      </p:sp>
      <p:sp>
        <p:nvSpPr>
          <p:cNvPr id="5" name="Nawias klamrowy zamykający 4"/>
          <p:cNvSpPr/>
          <p:nvPr/>
        </p:nvSpPr>
        <p:spPr bwMode="auto">
          <a:xfrm>
            <a:off x="4447920" y="2227856"/>
            <a:ext cx="476505" cy="1193936"/>
          </a:xfrm>
          <a:prstGeom prst="rightBrace">
            <a:avLst/>
          </a:prstGeom>
          <a:noFill/>
          <a:ln w="254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4924425" y="2610955"/>
            <a:ext cx="38589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 smtClean="0">
                <a:solidFill>
                  <a:srgbClr val="000099"/>
                </a:solidFill>
              </a:rPr>
              <a:t>k</a:t>
            </a:r>
            <a:r>
              <a:rPr lang="pl-PL" sz="2000" dirty="0" smtClean="0">
                <a:solidFill>
                  <a:srgbClr val="000099"/>
                </a:solidFill>
              </a:rPr>
              <a:t>-th </a:t>
            </a:r>
            <a:r>
              <a:rPr lang="pl-PL" sz="2000" dirty="0" err="1" smtClean="0">
                <a:solidFill>
                  <a:srgbClr val="000099"/>
                </a:solidFill>
              </a:rPr>
              <a:t>quantization</a:t>
            </a:r>
            <a:r>
              <a:rPr lang="pl-PL" sz="2000" dirty="0" smtClean="0">
                <a:solidFill>
                  <a:srgbClr val="000099"/>
                </a:solidFill>
              </a:rPr>
              <a:t> </a:t>
            </a:r>
            <a:r>
              <a:rPr lang="pl-PL" sz="2000" dirty="0" err="1" smtClean="0">
                <a:solidFill>
                  <a:srgbClr val="000099"/>
                </a:solidFill>
              </a:rPr>
              <a:t>level</a:t>
            </a:r>
            <a:r>
              <a:rPr lang="pl-PL" sz="2000" dirty="0" smtClean="0">
                <a:solidFill>
                  <a:srgbClr val="000099"/>
                </a:solidFill>
              </a:rPr>
              <a:t> (</a:t>
            </a:r>
            <a:r>
              <a:rPr lang="pl-PL" sz="2000" i="1" dirty="0" err="1" smtClean="0">
                <a:solidFill>
                  <a:srgbClr val="000099"/>
                </a:solidFill>
              </a:rPr>
              <a:t>x</a:t>
            </a:r>
            <a:r>
              <a:rPr lang="pl-PL" sz="2000" i="1" baseline="-25000" dirty="0" err="1" smtClean="0">
                <a:solidFill>
                  <a:srgbClr val="000099"/>
                </a:solidFill>
              </a:rPr>
              <a:t>k</a:t>
            </a:r>
            <a:r>
              <a:rPr lang="pl-PL" sz="2000" dirty="0" smtClean="0">
                <a:solidFill>
                  <a:srgbClr val="000099"/>
                </a:solidFill>
              </a:rPr>
              <a:t>, </a:t>
            </a:r>
            <a:r>
              <a:rPr lang="pl-PL" sz="2000" i="1" dirty="0" smtClean="0">
                <a:solidFill>
                  <a:srgbClr val="000099"/>
                </a:solidFill>
              </a:rPr>
              <a:t>x</a:t>
            </a:r>
            <a:r>
              <a:rPr lang="pl-PL" sz="2000" i="1" baseline="-25000" dirty="0" smtClean="0">
                <a:solidFill>
                  <a:srgbClr val="000099"/>
                </a:solidFill>
              </a:rPr>
              <a:t>k</a:t>
            </a:r>
            <a:r>
              <a:rPr lang="pl-PL" sz="2000" baseline="-25000" dirty="0" smtClean="0">
                <a:solidFill>
                  <a:srgbClr val="000099"/>
                </a:solidFill>
              </a:rPr>
              <a:t>+1</a:t>
            </a:r>
            <a:r>
              <a:rPr lang="pl-PL" sz="2000" dirty="0" smtClean="0">
                <a:solidFill>
                  <a:srgbClr val="000099"/>
                </a:solidFill>
              </a:rPr>
              <a:t>]</a:t>
            </a:r>
          </a:p>
          <a:p>
            <a:r>
              <a:rPr lang="pl-PL" sz="2000" i="1" dirty="0">
                <a:solidFill>
                  <a:srgbClr val="000099"/>
                </a:solidFill>
              </a:rPr>
              <a:t>K</a:t>
            </a:r>
            <a:r>
              <a:rPr lang="pl-PL" sz="2000" dirty="0" smtClean="0">
                <a:solidFill>
                  <a:srgbClr val="000099"/>
                </a:solidFill>
              </a:rPr>
              <a:t> – </a:t>
            </a:r>
            <a:r>
              <a:rPr lang="pl-PL" sz="2000" dirty="0" err="1" smtClean="0">
                <a:solidFill>
                  <a:srgbClr val="000099"/>
                </a:solidFill>
              </a:rPr>
              <a:t>number</a:t>
            </a:r>
            <a:r>
              <a:rPr lang="pl-PL" sz="2000" dirty="0" smtClean="0">
                <a:solidFill>
                  <a:srgbClr val="000099"/>
                </a:solidFill>
              </a:rPr>
              <a:t> of </a:t>
            </a:r>
            <a:r>
              <a:rPr lang="pl-PL" sz="2000" dirty="0" err="1" smtClean="0">
                <a:solidFill>
                  <a:srgbClr val="000099"/>
                </a:solidFill>
              </a:rPr>
              <a:t>quantization</a:t>
            </a:r>
            <a:r>
              <a:rPr lang="pl-PL" sz="2000" dirty="0" smtClean="0">
                <a:solidFill>
                  <a:srgbClr val="000099"/>
                </a:solidFill>
              </a:rPr>
              <a:t> </a:t>
            </a:r>
            <a:r>
              <a:rPr lang="pl-PL" sz="2000" dirty="0" err="1" smtClean="0">
                <a:solidFill>
                  <a:srgbClr val="000099"/>
                </a:solidFill>
              </a:rPr>
              <a:t>levels</a:t>
            </a:r>
            <a:endParaRPr lang="pl-PL" sz="2000" dirty="0" smtClean="0">
              <a:solidFill>
                <a:srgbClr val="000099"/>
              </a:solidFill>
            </a:endParaRPr>
          </a:p>
          <a:p>
            <a:r>
              <a:rPr lang="pl-PL" sz="2000" i="1" dirty="0">
                <a:solidFill>
                  <a:srgbClr val="000099"/>
                </a:solidFill>
              </a:rPr>
              <a:t>k</a:t>
            </a:r>
            <a:r>
              <a:rPr lang="pl-PL" sz="2000" i="1" dirty="0" smtClean="0">
                <a:solidFill>
                  <a:srgbClr val="000099"/>
                </a:solidFill>
              </a:rPr>
              <a:t> </a:t>
            </a:r>
            <a:r>
              <a:rPr lang="pl-PL" sz="2000" dirty="0" smtClean="0">
                <a:solidFill>
                  <a:srgbClr val="000099"/>
                </a:solidFill>
              </a:rPr>
              <a:t>= 0, 1, …,</a:t>
            </a:r>
            <a:r>
              <a:rPr lang="pl-PL" sz="2000" i="1" dirty="0" smtClean="0">
                <a:solidFill>
                  <a:srgbClr val="000099"/>
                </a:solidFill>
              </a:rPr>
              <a:t> K</a:t>
            </a:r>
            <a:r>
              <a:rPr lang="pl-PL" sz="2000" dirty="0" smtClean="0">
                <a:solidFill>
                  <a:srgbClr val="000099"/>
                </a:solidFill>
              </a:rPr>
              <a:t>-1</a:t>
            </a:r>
            <a:endParaRPr lang="pl-PL" sz="2000" dirty="0">
              <a:solidFill>
                <a:srgbClr val="000099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4069391" y="2881724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0" name="pole tekstowe 59"/>
          <p:cNvSpPr txBox="1"/>
          <p:nvPr/>
        </p:nvSpPr>
        <p:spPr>
          <a:xfrm>
            <a:off x="605417" y="2603362"/>
            <a:ext cx="3198504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i="1" dirty="0" smtClean="0">
                <a:solidFill>
                  <a:srgbClr val="006600"/>
                </a:solidFill>
              </a:rPr>
              <a:t>k</a:t>
            </a:r>
            <a:r>
              <a:rPr lang="pl-PL" sz="2000" dirty="0" smtClean="0">
                <a:solidFill>
                  <a:srgbClr val="006600"/>
                </a:solidFill>
              </a:rPr>
              <a:t>-th </a:t>
            </a:r>
            <a:r>
              <a:rPr lang="pl-PL" sz="2000" dirty="0" err="1" smtClean="0">
                <a:solidFill>
                  <a:srgbClr val="006600"/>
                </a:solidFill>
              </a:rPr>
              <a:t>quantization</a:t>
            </a:r>
            <a:r>
              <a:rPr lang="pl-PL" sz="2000" dirty="0" smtClean="0">
                <a:solidFill>
                  <a:srgbClr val="006600"/>
                </a:solidFill>
              </a:rPr>
              <a:t> </a:t>
            </a:r>
            <a:r>
              <a:rPr lang="pl-PL" sz="2000" dirty="0" err="1" smtClean="0">
                <a:solidFill>
                  <a:srgbClr val="006600"/>
                </a:solidFill>
              </a:rPr>
              <a:t>level</a:t>
            </a:r>
            <a:r>
              <a:rPr lang="pl-PL" sz="2000" dirty="0" smtClean="0">
                <a:solidFill>
                  <a:srgbClr val="006600"/>
                </a:solidFill>
              </a:rPr>
              <a:t> </a:t>
            </a:r>
            <a:r>
              <a:rPr lang="pl-PL" sz="2000" i="1" dirty="0" err="1" smtClean="0">
                <a:solidFill>
                  <a:srgbClr val="006600"/>
                </a:solidFill>
              </a:rPr>
              <a:t>v</a:t>
            </a:r>
            <a:r>
              <a:rPr lang="pl-PL" sz="2000" i="1" baseline="-25000" dirty="0" err="1" smtClean="0">
                <a:solidFill>
                  <a:srgbClr val="006600"/>
                </a:solidFill>
              </a:rPr>
              <a:t>k</a:t>
            </a:r>
            <a:endParaRPr lang="pl-PL" sz="2000" dirty="0" smtClean="0">
              <a:solidFill>
                <a:srgbClr val="006600"/>
              </a:solidFill>
            </a:endParaRPr>
          </a:p>
          <a:p>
            <a:r>
              <a:rPr lang="pl-PL" sz="2000" i="1" dirty="0">
                <a:solidFill>
                  <a:srgbClr val="006600"/>
                </a:solidFill>
              </a:rPr>
              <a:t>K</a:t>
            </a:r>
            <a:r>
              <a:rPr lang="pl-PL" sz="2000" dirty="0" smtClean="0">
                <a:solidFill>
                  <a:srgbClr val="006600"/>
                </a:solidFill>
              </a:rPr>
              <a:t> – </a:t>
            </a:r>
            <a:r>
              <a:rPr lang="pl-PL" sz="2000" dirty="0" err="1" smtClean="0">
                <a:solidFill>
                  <a:srgbClr val="006600"/>
                </a:solidFill>
              </a:rPr>
              <a:t>number</a:t>
            </a:r>
            <a:r>
              <a:rPr lang="pl-PL" sz="2000" dirty="0" smtClean="0">
                <a:solidFill>
                  <a:srgbClr val="006600"/>
                </a:solidFill>
              </a:rPr>
              <a:t> of </a:t>
            </a:r>
            <a:r>
              <a:rPr lang="pl-PL" sz="2000" dirty="0" err="1" smtClean="0">
                <a:solidFill>
                  <a:srgbClr val="006600"/>
                </a:solidFill>
              </a:rPr>
              <a:t>quantization</a:t>
            </a:r>
            <a:r>
              <a:rPr lang="pl-PL" sz="2000" dirty="0" smtClean="0">
                <a:solidFill>
                  <a:srgbClr val="006600"/>
                </a:solidFill>
              </a:rPr>
              <a:t/>
            </a:r>
            <a:br>
              <a:rPr lang="pl-PL" sz="2000" dirty="0" smtClean="0">
                <a:solidFill>
                  <a:srgbClr val="006600"/>
                </a:solidFill>
              </a:rPr>
            </a:br>
            <a:r>
              <a:rPr lang="pl-PL" sz="2000" dirty="0" err="1" smtClean="0">
                <a:solidFill>
                  <a:srgbClr val="006600"/>
                </a:solidFill>
              </a:rPr>
              <a:t>levels</a:t>
            </a:r>
            <a:endParaRPr lang="pl-PL" sz="2000" dirty="0" smtClean="0">
              <a:solidFill>
                <a:srgbClr val="006600"/>
              </a:solidFill>
            </a:endParaRPr>
          </a:p>
          <a:p>
            <a:r>
              <a:rPr lang="pl-PL" sz="2000" i="1" dirty="0" smtClean="0">
                <a:solidFill>
                  <a:srgbClr val="006600"/>
                </a:solidFill>
              </a:rPr>
              <a:t>k </a:t>
            </a:r>
            <a:r>
              <a:rPr lang="pl-PL" sz="2000" dirty="0" smtClean="0">
                <a:solidFill>
                  <a:srgbClr val="006600"/>
                </a:solidFill>
              </a:rPr>
              <a:t>= 0, 1, …,</a:t>
            </a:r>
            <a:r>
              <a:rPr lang="pl-PL" sz="2000" i="1" dirty="0" smtClean="0">
                <a:solidFill>
                  <a:srgbClr val="006600"/>
                </a:solidFill>
              </a:rPr>
              <a:t> K</a:t>
            </a:r>
            <a:r>
              <a:rPr lang="pl-PL" sz="2000" dirty="0" smtClean="0">
                <a:solidFill>
                  <a:srgbClr val="006600"/>
                </a:solidFill>
              </a:rPr>
              <a:t>-1</a:t>
            </a:r>
            <a:endParaRPr lang="pl-PL" sz="2000" dirty="0">
              <a:solidFill>
                <a:srgbClr val="006600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3324493" y="3125720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err="1" smtClean="0">
                <a:solidFill>
                  <a:srgbClr val="000099"/>
                </a:solidFill>
              </a:rPr>
              <a:t>x</a:t>
            </a:r>
            <a:r>
              <a:rPr lang="pl-PL" i="1" baseline="-25000" dirty="0" err="1" smtClean="0">
                <a:solidFill>
                  <a:srgbClr val="000099"/>
                </a:solidFill>
              </a:rPr>
              <a:t>k</a:t>
            </a:r>
            <a:endParaRPr lang="pl-PL" baseline="-25000" dirty="0">
              <a:solidFill>
                <a:srgbClr val="0000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58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_sygnaw_Program&amp;Literatura">
  <a:themeElements>
    <a:clrScheme name="Teoria_sygnaw_Program&amp;Literatur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_sygnaw_Program&amp;Literatur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_sygnaw_Program&amp;Literatur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_sygnaw_Program&amp;Literatur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Designs\Piasek pustyni.pot</Template>
  <TotalTime>7039</TotalTime>
  <Words>1396</Words>
  <Application>Microsoft Office PowerPoint</Application>
  <PresentationFormat>Pokaz na ekranie (4:3)</PresentationFormat>
  <Paragraphs>291</Paragraphs>
  <Slides>33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4</vt:i4>
      </vt:variant>
      <vt:variant>
        <vt:lpstr>Tytuły slajdów</vt:lpstr>
      </vt:variant>
      <vt:variant>
        <vt:i4>33</vt:i4>
      </vt:variant>
    </vt:vector>
  </HeadingPairs>
  <TitlesOfParts>
    <vt:vector size="42" baseType="lpstr">
      <vt:lpstr>Arial</vt:lpstr>
      <vt:lpstr>Monotype Sorts</vt:lpstr>
      <vt:lpstr>Symbol</vt:lpstr>
      <vt:lpstr>Times New Roman</vt:lpstr>
      <vt:lpstr>Teoria_sygnaw_Program&amp;Literatura</vt:lpstr>
      <vt:lpstr>Równanie</vt:lpstr>
      <vt:lpstr>Wykres</vt:lpstr>
      <vt:lpstr>Equation</vt:lpstr>
      <vt:lpstr>Obraz - mapa bitowa</vt:lpstr>
      <vt:lpstr>PULSE CODE MODULATION (PCM) (A/D conversion)</vt:lpstr>
      <vt:lpstr>Agenda</vt:lpstr>
      <vt:lpstr>Pulse Code Modulation</vt:lpstr>
      <vt:lpstr>Quantization idea</vt:lpstr>
      <vt:lpstr>(Amplitude) quantization</vt:lpstr>
      <vt:lpstr>Prezentacja programu PowerPoint</vt:lpstr>
      <vt:lpstr>Prezentacja programu PowerPoint</vt:lpstr>
      <vt:lpstr>Coding</vt:lpstr>
      <vt:lpstr>Quantization model</vt:lpstr>
      <vt:lpstr>Quantizer (characteristic)</vt:lpstr>
      <vt:lpstr>Quantization noise</vt:lpstr>
      <vt:lpstr>Quantization error</vt:lpstr>
      <vt:lpstr>Quantization error</vt:lpstr>
      <vt:lpstr>Quantization error</vt:lpstr>
      <vt:lpstr>Mean-squared quantization error</vt:lpstr>
      <vt:lpstr>Prezentacja programu PowerPoint</vt:lpstr>
      <vt:lpstr>Signal to Quantization Noise Ratio</vt:lpstr>
      <vt:lpstr>Non-uniform quantization</vt:lpstr>
      <vt:lpstr>Idea of non-uniform quantization</vt:lpstr>
      <vt:lpstr>Non-uniform quantization error</vt:lpstr>
      <vt:lpstr>Non-uniform quantization – approach</vt:lpstr>
      <vt:lpstr>Signal compression</vt:lpstr>
      <vt:lpstr>Compression – quantization error</vt:lpstr>
      <vt:lpstr>Compression – SQR</vt:lpstr>
      <vt:lpstr>Compression – SQR</vt:lpstr>
      <vt:lpstr>Compression function for SQR = const</vt:lpstr>
      <vt:lpstr>Compression μ (μ = 100…300)</vt:lpstr>
      <vt:lpstr>Compression functions μ and A</vt:lpstr>
      <vt:lpstr>SQR - compression A, weak signals</vt:lpstr>
      <vt:lpstr>SQR – compression A, strong signals</vt:lpstr>
      <vt:lpstr>SQR vs. signal level, compression A</vt:lpstr>
      <vt:lpstr>Compression &amp; expansion</vt:lpstr>
      <vt:lpstr>Linear-logarithmic compression 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PecHa</dc:creator>
  <cp:lastModifiedBy>user</cp:lastModifiedBy>
  <cp:revision>449</cp:revision>
  <dcterms:created xsi:type="dcterms:W3CDTF">2003-12-08T18:19:19Z</dcterms:created>
  <dcterms:modified xsi:type="dcterms:W3CDTF">2019-09-27T11:06:58Z</dcterms:modified>
</cp:coreProperties>
</file>