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335" r:id="rId2"/>
    <p:sldId id="329" r:id="rId3"/>
    <p:sldId id="317" r:id="rId4"/>
    <p:sldId id="283" r:id="rId5"/>
    <p:sldId id="324" r:id="rId6"/>
    <p:sldId id="333" r:id="rId7"/>
    <p:sldId id="334" r:id="rId8"/>
    <p:sldId id="325" r:id="rId9"/>
    <p:sldId id="281" r:id="rId10"/>
    <p:sldId id="336" r:id="rId11"/>
    <p:sldId id="282" r:id="rId12"/>
    <p:sldId id="284" r:id="rId13"/>
    <p:sldId id="285" r:id="rId14"/>
    <p:sldId id="348" r:id="rId15"/>
    <p:sldId id="286" r:id="rId16"/>
    <p:sldId id="289" r:id="rId17"/>
    <p:sldId id="322" r:id="rId18"/>
    <p:sldId id="323" r:id="rId19"/>
    <p:sldId id="318" r:id="rId20"/>
    <p:sldId id="338" r:id="rId21"/>
    <p:sldId id="346" r:id="rId22"/>
    <p:sldId id="347" r:id="rId23"/>
    <p:sldId id="293" r:id="rId24"/>
    <p:sldId id="301" r:id="rId25"/>
    <p:sldId id="302" r:id="rId26"/>
    <p:sldId id="341" r:id="rId27"/>
    <p:sldId id="342" r:id="rId28"/>
    <p:sldId id="343" r:id="rId29"/>
    <p:sldId id="305" r:id="rId30"/>
    <p:sldId id="306" r:id="rId31"/>
    <p:sldId id="308" r:id="rId32"/>
    <p:sldId id="309" r:id="rId33"/>
    <p:sldId id="310" r:id="rId34"/>
  </p:sldIdLst>
  <p:sldSz cx="9144000" cy="6858000" type="screen4x3"/>
  <p:notesSz cx="6669088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006600"/>
    <a:srgbClr val="FF9900"/>
    <a:srgbClr val="009900"/>
    <a:srgbClr val="CCFFFF"/>
    <a:srgbClr val="CCFFCC"/>
    <a:srgbClr val="CC00CC"/>
    <a:srgbClr val="FFFF00"/>
    <a:srgbClr val="FFFF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6" autoAdjust="0"/>
    <p:restoredTop sz="90870" autoAdjust="0"/>
  </p:normalViewPr>
  <p:slideViewPr>
    <p:cSldViewPr>
      <p:cViewPr varScale="1">
        <p:scale>
          <a:sx n="70" d="100"/>
          <a:sy n="70" d="100"/>
        </p:scale>
        <p:origin x="32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288" y="-11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1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4.wmf"/><Relationship Id="rId1" Type="http://schemas.openxmlformats.org/officeDocument/2006/relationships/image" Target="../media/image66.wmf"/><Relationship Id="rId4" Type="http://schemas.openxmlformats.org/officeDocument/2006/relationships/image" Target="../media/image68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4.wmf"/><Relationship Id="rId1" Type="http://schemas.openxmlformats.org/officeDocument/2006/relationships/image" Target="../media/image69.wmf"/><Relationship Id="rId4" Type="http://schemas.openxmlformats.org/officeDocument/2006/relationships/image" Target="../media/image71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4" Type="http://schemas.openxmlformats.org/officeDocument/2006/relationships/image" Target="../media/image74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4" Type="http://schemas.openxmlformats.org/officeDocument/2006/relationships/image" Target="../media/image78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15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41CBD-7C87-410B-9448-DB72DA81E2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95038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2" y="4715907"/>
            <a:ext cx="4890665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B4965E-7383-4B4B-B528-BD5D3B952A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9350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4965E-7383-4B4B-B528-BD5D3B952ADB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97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B6529-0C80-41CB-A4C8-499F3429E72B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75246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9C862E-F602-435C-BDE9-FD12AB63EDF9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01852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9C862E-F602-435C-BDE9-FD12AB63EDF9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89188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A61D7-75C7-457A-8410-2D371BFD1CBE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313953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629901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753381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958217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77208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311516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58D908-FB75-4869-894A-58E3F07BC90C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17518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992337-58AD-4745-B2EB-5F01E1658E00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093374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6C6CB-134F-4C5A-8F4F-ED6A91268665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3834449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7EDB06-CE05-4326-BD7D-2ADDC8607EA7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564780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95AFC-0930-40BF-8B8D-93F4E2F7B285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37443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84BC17-E59B-4905-8E4D-C7996FD14BB8}" type="slidenum">
              <a:rPr lang="pl-PL" smtClean="0"/>
              <a:pPr/>
              <a:t>30</a:t>
            </a:fld>
            <a:endParaRPr lang="pl-PL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624448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2FDBA7-CE54-4D3D-964C-59EFF8172363}" type="slidenum">
              <a:rPr lang="pl-PL" smtClean="0"/>
              <a:pPr/>
              <a:t>31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515437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1BEC3B-3E63-496D-9AF7-0CC62ACB7D0D}" type="slidenum">
              <a:rPr lang="pl-PL" smtClean="0"/>
              <a:pPr/>
              <a:t>32</a:t>
            </a:fld>
            <a:endParaRPr lang="pl-PL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710946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490211-E8A4-4EB4-9502-9C39510B9C77}" type="slidenum">
              <a:rPr lang="pl-PL" smtClean="0"/>
              <a:pPr/>
              <a:t>33</a:t>
            </a:fld>
            <a:endParaRPr lang="pl-PL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42971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8AF1D-17B4-41B9-B5F2-14CC834EC3A9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2280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85509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26093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50504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EBE4B-4B37-4638-AF36-73472C84CAD6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37808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EBE4B-4B37-4638-AF36-73472C84CAD6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181308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88F6D3-46C0-4D00-8E09-D3A6C145AE9A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3221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6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0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3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8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7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4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1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1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86422F0-90D1-4526-BEDC-449CD22769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9250C-9950-4479-B0C2-7292954A27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468C6-D819-460D-9F29-EA241ABCE6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4525-1687-4A0A-97D4-244B17CAB1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A435-9EBE-41D6-890A-3247B50752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60C5-C873-4718-BE80-80132531F7A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DC1FD-CECD-4FC9-8683-AEDBDC584D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0B77-C3C1-49E7-9330-26F708162F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F3A70-C2B1-485C-80A7-0A16371CA3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1DDEE-577D-493E-99B9-AB10E665C3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60A85-92F9-42F4-A69A-4137F20F27B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45064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6" y="167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3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9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2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3" y="1662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8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9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1" y="1664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5" y="166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2" y="174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9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5" y="1688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8" y="1715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505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4506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D5C4A106-C243-4625-BFE9-ECF63E669C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2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oleObject" Target="../embeddings/oleObject31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3.wmf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7.bin"/><Relationship Id="rId11" Type="http://schemas.openxmlformats.org/officeDocument/2006/relationships/oleObject" Target="../embeddings/oleObject30.bin"/><Relationship Id="rId5" Type="http://schemas.openxmlformats.org/officeDocument/2006/relationships/image" Target="../media/image22.wmf"/><Relationship Id="rId15" Type="http://schemas.openxmlformats.org/officeDocument/2006/relationships/oleObject" Target="../embeddings/oleObject32.bin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24.wmf"/><Relationship Id="rId1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0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13" Type="http://schemas.openxmlformats.org/officeDocument/2006/relationships/image" Target="../media/image36.wm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41.bin"/><Relationship Id="rId1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3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35.wmf"/><Relationship Id="rId5" Type="http://schemas.openxmlformats.org/officeDocument/2006/relationships/image" Target="../media/image32.wmf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7.bin"/><Relationship Id="rId9" Type="http://schemas.openxmlformats.org/officeDocument/2006/relationships/image" Target="../media/image34.wmf"/><Relationship Id="rId14" Type="http://schemas.openxmlformats.org/officeDocument/2006/relationships/oleObject" Target="../embeddings/oleObject42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5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44.bin"/><Relationship Id="rId9" Type="http://schemas.openxmlformats.org/officeDocument/2006/relationships/image" Target="../media/image4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8.bin"/><Relationship Id="rId5" Type="http://schemas.openxmlformats.org/officeDocument/2006/relationships/image" Target="../media/image41.wmf"/><Relationship Id="rId4" Type="http://schemas.openxmlformats.org/officeDocument/2006/relationships/oleObject" Target="../embeddings/oleObject47.bin"/><Relationship Id="rId9" Type="http://schemas.openxmlformats.org/officeDocument/2006/relationships/image" Target="../media/image43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1.bin"/><Relationship Id="rId11" Type="http://schemas.openxmlformats.org/officeDocument/2006/relationships/image" Target="../media/image47.wmf"/><Relationship Id="rId5" Type="http://schemas.openxmlformats.org/officeDocument/2006/relationships/image" Target="../media/image44.wmf"/><Relationship Id="rId10" Type="http://schemas.openxmlformats.org/officeDocument/2006/relationships/oleObject" Target="../embeddings/oleObject53.bin"/><Relationship Id="rId4" Type="http://schemas.openxmlformats.org/officeDocument/2006/relationships/oleObject" Target="../embeddings/oleObject50.bin"/><Relationship Id="rId9" Type="http://schemas.openxmlformats.org/officeDocument/2006/relationships/image" Target="../media/image46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51.wmf"/><Relationship Id="rId5" Type="http://schemas.openxmlformats.org/officeDocument/2006/relationships/image" Target="../media/image48.wmf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4.bin"/><Relationship Id="rId9" Type="http://schemas.openxmlformats.org/officeDocument/2006/relationships/image" Target="../media/image5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9.bin"/><Relationship Id="rId5" Type="http://schemas.openxmlformats.org/officeDocument/2006/relationships/image" Target="../media/image52.wmf"/><Relationship Id="rId4" Type="http://schemas.openxmlformats.org/officeDocument/2006/relationships/oleObject" Target="../embeddings/oleObject58.bin"/><Relationship Id="rId9" Type="http://schemas.openxmlformats.org/officeDocument/2006/relationships/image" Target="../media/image5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7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55.wmf"/><Relationship Id="rId4" Type="http://schemas.openxmlformats.org/officeDocument/2006/relationships/oleObject" Target="../embeddings/oleObject61.bin"/><Relationship Id="rId9" Type="http://schemas.openxmlformats.org/officeDocument/2006/relationships/image" Target="../media/image5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5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59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67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66.bin"/><Relationship Id="rId9" Type="http://schemas.openxmlformats.org/officeDocument/2006/relationships/image" Target="../media/image6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63.wmf"/><Relationship Id="rId4" Type="http://schemas.openxmlformats.org/officeDocument/2006/relationships/oleObject" Target="../embeddings/oleObject69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64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74.bin"/><Relationship Id="rId10" Type="http://schemas.openxmlformats.org/officeDocument/2006/relationships/image" Target="../media/image68.wmf"/><Relationship Id="rId4" Type="http://schemas.openxmlformats.org/officeDocument/2006/relationships/image" Target="../media/image66.wmf"/><Relationship Id="rId9" Type="http://schemas.openxmlformats.org/officeDocument/2006/relationships/oleObject" Target="../embeddings/oleObject76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oleObject" Target="../embeddings/oleObject77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78.bin"/><Relationship Id="rId10" Type="http://schemas.openxmlformats.org/officeDocument/2006/relationships/image" Target="../media/image71.wmf"/><Relationship Id="rId4" Type="http://schemas.openxmlformats.org/officeDocument/2006/relationships/image" Target="../media/image69.wmf"/><Relationship Id="rId9" Type="http://schemas.openxmlformats.org/officeDocument/2006/relationships/oleObject" Target="../embeddings/oleObject80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82.bin"/><Relationship Id="rId11" Type="http://schemas.openxmlformats.org/officeDocument/2006/relationships/image" Target="../media/image74.wmf"/><Relationship Id="rId5" Type="http://schemas.openxmlformats.org/officeDocument/2006/relationships/image" Target="../media/image72.wmf"/><Relationship Id="rId10" Type="http://schemas.openxmlformats.org/officeDocument/2006/relationships/oleObject" Target="../embeddings/oleObject84.bin"/><Relationship Id="rId4" Type="http://schemas.openxmlformats.org/officeDocument/2006/relationships/oleObject" Target="../embeddings/oleObject81.bin"/><Relationship Id="rId9" Type="http://schemas.openxmlformats.org/officeDocument/2006/relationships/image" Target="../media/image6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5.wmf"/><Relationship Id="rId10" Type="http://schemas.openxmlformats.org/officeDocument/2006/relationships/image" Target="../media/image7.wmf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1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7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86.bin"/><Relationship Id="rId11" Type="http://schemas.openxmlformats.org/officeDocument/2006/relationships/image" Target="../media/image78.wmf"/><Relationship Id="rId5" Type="http://schemas.openxmlformats.org/officeDocument/2006/relationships/image" Target="../media/image75.wmf"/><Relationship Id="rId10" Type="http://schemas.openxmlformats.org/officeDocument/2006/relationships/oleObject" Target="../embeddings/oleObject88.bin"/><Relationship Id="rId4" Type="http://schemas.openxmlformats.org/officeDocument/2006/relationships/oleObject" Target="../embeddings/oleObject85.bin"/><Relationship Id="rId9" Type="http://schemas.openxmlformats.org/officeDocument/2006/relationships/image" Target="../media/image77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79.wmf"/><Relationship Id="rId4" Type="http://schemas.openxmlformats.org/officeDocument/2006/relationships/oleObject" Target="../embeddings/oleObject8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2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1" kern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Random </a:t>
            </a:r>
            <a:r>
              <a:rPr kumimoji="1" lang="pl-PL" sz="4400" b="1" kern="0" dirty="0" err="1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signals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435100" y="1701801"/>
            <a:ext cx="7239000" cy="330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variable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Moments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random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variable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Moments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random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Ergodicity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random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Spectral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analysis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of a random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Case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studies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9" name="Rectangle 3"/>
          <p:cNvSpPr>
            <a:spLocks noChangeArrowheads="1"/>
          </p:cNvSpPr>
          <p:nvPr/>
        </p:nvSpPr>
        <p:spPr bwMode="auto">
          <a:xfrm>
            <a:off x="1115616" y="26064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Moments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of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random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8441" name="Text Box 8"/>
          <p:cNvSpPr txBox="1">
            <a:spLocks noChangeArrowheads="1"/>
          </p:cNvSpPr>
          <p:nvPr/>
        </p:nvSpPr>
        <p:spPr bwMode="auto">
          <a:xfrm>
            <a:off x="1259632" y="1819672"/>
            <a:ext cx="4279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/>
              <a:t>Variance</a:t>
            </a:r>
            <a:r>
              <a:rPr lang="pl-PL" b="1" dirty="0"/>
              <a:t> of a random </a:t>
            </a:r>
            <a:r>
              <a:rPr lang="pl-PL" b="1" dirty="0" err="1"/>
              <a:t>variable</a:t>
            </a:r>
            <a:r>
              <a:rPr lang="pl-PL" b="1" dirty="0"/>
              <a:t>:</a:t>
            </a:r>
          </a:p>
        </p:txBody>
      </p:sp>
      <p:graphicFrame>
        <p:nvGraphicFramePr>
          <p:cNvPr id="1843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854845"/>
              </p:ext>
            </p:extLst>
          </p:nvPr>
        </p:nvGraphicFramePr>
        <p:xfrm>
          <a:off x="1259632" y="2276475"/>
          <a:ext cx="73660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126" name="Równanie" r:id="rId4" imgW="2946240" imgH="330120" progId="Equation.3">
                  <p:embed/>
                </p:oleObj>
              </mc:Choice>
              <mc:Fallback>
                <p:oleObj name="Równanie" r:id="rId4" imgW="2946240" imgH="33012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276475"/>
                        <a:ext cx="7366000" cy="825500"/>
                      </a:xfrm>
                      <a:prstGeom prst="rect">
                        <a:avLst/>
                      </a:prstGeom>
                      <a:solidFill>
                        <a:srgbClr val="CC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259632" y="3343672"/>
            <a:ext cx="559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Standard deviation of a random variable:</a:t>
            </a:r>
          </a:p>
        </p:txBody>
      </p:sp>
      <p:graphicFrame>
        <p:nvGraphicFramePr>
          <p:cNvPr id="1843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948151"/>
              </p:ext>
            </p:extLst>
          </p:nvPr>
        </p:nvGraphicFramePr>
        <p:xfrm>
          <a:off x="1331640" y="3881437"/>
          <a:ext cx="4572000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127" name="Equation" r:id="rId6" imgW="1828800" imgH="317160" progId="Equation.3">
                  <p:embed/>
                </p:oleObj>
              </mc:Choice>
              <mc:Fallback>
                <p:oleObj name="Equation" r:id="rId6" imgW="1828800" imgH="31716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881437"/>
                        <a:ext cx="4572000" cy="793750"/>
                      </a:xfrm>
                      <a:prstGeom prst="rect">
                        <a:avLst/>
                      </a:prstGeom>
                      <a:solidFill>
                        <a:srgbClr val="CC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9466" name="Text Box 22"/>
          <p:cNvSpPr txBox="1">
            <a:spLocks noChangeArrowheads="1"/>
          </p:cNvSpPr>
          <p:nvPr/>
        </p:nvSpPr>
        <p:spPr bwMode="auto">
          <a:xfrm>
            <a:off x="1524000" y="2971800"/>
            <a:ext cx="6948488" cy="82232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Standard </a:t>
            </a:r>
            <a:r>
              <a:rPr lang="pl-PL" b="1" dirty="0" err="1"/>
              <a:t>deviation</a:t>
            </a:r>
            <a:r>
              <a:rPr lang="pl-PL" b="1" dirty="0"/>
              <a:t> </a:t>
            </a:r>
            <a:r>
              <a:rPr lang="pl-PL" b="1" dirty="0" err="1"/>
              <a:t>is</a:t>
            </a:r>
            <a:r>
              <a:rPr lang="pl-PL" b="1" dirty="0"/>
              <a:t> a </a:t>
            </a:r>
            <a:r>
              <a:rPr lang="pl-PL" b="1" dirty="0" err="1"/>
              <a:t>measure</a:t>
            </a:r>
            <a:r>
              <a:rPr lang="pl-PL" b="1" dirty="0"/>
              <a:t> of random </a:t>
            </a:r>
            <a:r>
              <a:rPr lang="pl-PL" b="1" dirty="0" err="1"/>
              <a:t>variable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/>
              <a:t>spread</a:t>
            </a:r>
            <a:r>
              <a:rPr lang="pl-PL" b="1" dirty="0"/>
              <a:t> </a:t>
            </a:r>
            <a:r>
              <a:rPr lang="pl-PL" b="1" dirty="0" err="1"/>
              <a:t>around</a:t>
            </a:r>
            <a:r>
              <a:rPr lang="pl-PL" b="1" dirty="0"/>
              <a:t> </a:t>
            </a:r>
            <a:r>
              <a:rPr lang="pl-PL" b="1" dirty="0" err="1"/>
              <a:t>its</a:t>
            </a:r>
            <a:r>
              <a:rPr lang="pl-PL" b="1" dirty="0"/>
              <a:t> </a:t>
            </a:r>
            <a:r>
              <a:rPr lang="pl-PL" b="1" dirty="0" err="1"/>
              <a:t>average</a:t>
            </a:r>
            <a:r>
              <a:rPr lang="pl-PL" b="1" dirty="0"/>
              <a:t> </a:t>
            </a:r>
            <a:r>
              <a:rPr lang="pl-PL" b="1" dirty="0" err="1"/>
              <a:t>value</a:t>
            </a:r>
            <a:r>
              <a:rPr lang="pl-PL" b="1" dirty="0"/>
              <a:t>.</a:t>
            </a:r>
          </a:p>
        </p:txBody>
      </p:sp>
      <p:grpSp>
        <p:nvGrpSpPr>
          <p:cNvPr id="19467" name="Group 25"/>
          <p:cNvGrpSpPr>
            <a:grpSpLocks/>
          </p:cNvGrpSpPr>
          <p:nvPr/>
        </p:nvGrpSpPr>
        <p:grpSpPr bwMode="auto">
          <a:xfrm>
            <a:off x="1043608" y="836712"/>
            <a:ext cx="4451350" cy="2162175"/>
            <a:chOff x="1104" y="432"/>
            <a:chExt cx="2804" cy="1362"/>
          </a:xfrm>
        </p:grpSpPr>
        <p:grpSp>
          <p:nvGrpSpPr>
            <p:cNvPr id="19476" name="Group 26"/>
            <p:cNvGrpSpPr>
              <a:grpSpLocks/>
            </p:cNvGrpSpPr>
            <p:nvPr/>
          </p:nvGrpSpPr>
          <p:grpSpPr bwMode="auto">
            <a:xfrm>
              <a:off x="1104" y="432"/>
              <a:ext cx="2592" cy="1362"/>
              <a:chOff x="1104" y="432"/>
              <a:chExt cx="3744" cy="1968"/>
            </a:xfrm>
          </p:grpSpPr>
          <p:grpSp>
            <p:nvGrpSpPr>
              <p:cNvPr id="19478" name="Group 27"/>
              <p:cNvGrpSpPr>
                <a:grpSpLocks/>
              </p:cNvGrpSpPr>
              <p:nvPr/>
            </p:nvGrpSpPr>
            <p:grpSpPr bwMode="auto">
              <a:xfrm>
                <a:off x="1104" y="432"/>
                <a:ext cx="3744" cy="1720"/>
                <a:chOff x="1104" y="1112"/>
                <a:chExt cx="3744" cy="1720"/>
              </a:xfrm>
            </p:grpSpPr>
            <p:sp>
              <p:nvSpPr>
                <p:cNvPr id="19481" name="Line 28"/>
                <p:cNvSpPr>
                  <a:spLocks noChangeShapeType="1"/>
                </p:cNvSpPr>
                <p:nvPr/>
              </p:nvSpPr>
              <p:spPr bwMode="auto">
                <a:xfrm>
                  <a:off x="1104" y="2832"/>
                  <a:ext cx="374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9482" name="Freeform 29"/>
                <p:cNvSpPr>
                  <a:spLocks/>
                </p:cNvSpPr>
                <p:nvPr/>
              </p:nvSpPr>
              <p:spPr bwMode="auto">
                <a:xfrm>
                  <a:off x="1296" y="1112"/>
                  <a:ext cx="3450" cy="1640"/>
                </a:xfrm>
                <a:custGeom>
                  <a:avLst/>
                  <a:gdLst>
                    <a:gd name="T0" fmla="*/ 0 w 3450"/>
                    <a:gd name="T1" fmla="*/ 1624 h 1640"/>
                    <a:gd name="T2" fmla="*/ 864 w 3450"/>
                    <a:gd name="T3" fmla="*/ 1384 h 1640"/>
                    <a:gd name="T4" fmla="*/ 1344 w 3450"/>
                    <a:gd name="T5" fmla="*/ 88 h 1640"/>
                    <a:gd name="T6" fmla="*/ 2016 w 3450"/>
                    <a:gd name="T7" fmla="*/ 856 h 1640"/>
                    <a:gd name="T8" fmla="*/ 2388 w 3450"/>
                    <a:gd name="T9" fmla="*/ 478 h 1640"/>
                    <a:gd name="T10" fmla="*/ 2784 w 3450"/>
                    <a:gd name="T11" fmla="*/ 1240 h 1640"/>
                    <a:gd name="T12" fmla="*/ 3072 w 3450"/>
                    <a:gd name="T13" fmla="*/ 1480 h 1640"/>
                    <a:gd name="T14" fmla="*/ 3450 w 3450"/>
                    <a:gd name="T15" fmla="*/ 1576 h 164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450"/>
                    <a:gd name="T25" fmla="*/ 0 h 1640"/>
                    <a:gd name="T26" fmla="*/ 3450 w 3450"/>
                    <a:gd name="T27" fmla="*/ 1640 h 164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450" h="1640">
                      <a:moveTo>
                        <a:pt x="0" y="1624"/>
                      </a:moveTo>
                      <a:cubicBezTo>
                        <a:pt x="320" y="1632"/>
                        <a:pt x="640" y="1640"/>
                        <a:pt x="864" y="1384"/>
                      </a:cubicBezTo>
                      <a:cubicBezTo>
                        <a:pt x="1088" y="1128"/>
                        <a:pt x="1152" y="176"/>
                        <a:pt x="1344" y="88"/>
                      </a:cubicBezTo>
                      <a:cubicBezTo>
                        <a:pt x="1536" y="0"/>
                        <a:pt x="1842" y="791"/>
                        <a:pt x="2016" y="856"/>
                      </a:cubicBezTo>
                      <a:cubicBezTo>
                        <a:pt x="2190" y="921"/>
                        <a:pt x="2260" y="414"/>
                        <a:pt x="2388" y="478"/>
                      </a:cubicBezTo>
                      <a:cubicBezTo>
                        <a:pt x="2516" y="542"/>
                        <a:pt x="2670" y="1073"/>
                        <a:pt x="2784" y="1240"/>
                      </a:cubicBezTo>
                      <a:cubicBezTo>
                        <a:pt x="2898" y="1407"/>
                        <a:pt x="2961" y="1424"/>
                        <a:pt x="3072" y="1480"/>
                      </a:cubicBezTo>
                      <a:cubicBezTo>
                        <a:pt x="3183" y="1536"/>
                        <a:pt x="3371" y="1556"/>
                        <a:pt x="3450" y="1576"/>
                      </a:cubicBezTo>
                    </a:path>
                  </a:pathLst>
                </a:custGeom>
                <a:noFill/>
                <a:ln w="38100" cmpd="sng">
                  <a:solidFill>
                    <a:srgbClr val="CC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19479" name="Line 30"/>
              <p:cNvSpPr>
                <a:spLocks noChangeShapeType="1"/>
              </p:cNvSpPr>
              <p:nvPr/>
            </p:nvSpPr>
            <p:spPr bwMode="auto">
              <a:xfrm>
                <a:off x="3024" y="432"/>
                <a:ext cx="0" cy="1968"/>
              </a:xfrm>
              <a:prstGeom prst="line">
                <a:avLst/>
              </a:prstGeom>
              <a:noFill/>
              <a:ln w="28575">
                <a:solidFill>
                  <a:srgbClr val="33CC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480" name="Line 31"/>
              <p:cNvSpPr>
                <a:spLocks noChangeShapeType="1"/>
              </p:cNvSpPr>
              <p:nvPr/>
            </p:nvSpPr>
            <p:spPr bwMode="auto">
              <a:xfrm>
                <a:off x="1440" y="1488"/>
                <a:ext cx="3120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9477" name="Text Box 32"/>
            <p:cNvSpPr txBox="1">
              <a:spLocks noChangeArrowheads="1"/>
            </p:cNvSpPr>
            <p:nvPr/>
          </p:nvSpPr>
          <p:spPr bwMode="auto">
            <a:xfrm>
              <a:off x="3696" y="1392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x</a:t>
              </a:r>
            </a:p>
          </p:txBody>
        </p:sp>
        <p:graphicFrame>
          <p:nvGraphicFramePr>
            <p:cNvPr id="19462" name="Object 33"/>
            <p:cNvGraphicFramePr>
              <a:graphicFrameLocks noChangeAspect="1"/>
            </p:cNvGraphicFramePr>
            <p:nvPr/>
          </p:nvGraphicFramePr>
          <p:xfrm>
            <a:off x="2496" y="1344"/>
            <a:ext cx="24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054" name="Równanie" r:id="rId4" imgW="164880" imgH="164880" progId="Equation.3">
                    <p:embed/>
                  </p:oleObj>
                </mc:Choice>
                <mc:Fallback>
                  <p:oleObj name="Równanie" r:id="rId4" imgW="164880" imgH="16488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1344"/>
                          <a:ext cx="240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3" name="Object 34"/>
            <p:cNvGraphicFramePr>
              <a:graphicFrameLocks noChangeAspect="1"/>
            </p:cNvGraphicFramePr>
            <p:nvPr/>
          </p:nvGraphicFramePr>
          <p:xfrm>
            <a:off x="3120" y="816"/>
            <a:ext cx="576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055" name="Równanie" r:id="rId6" imgW="457200" imgH="215640" progId="Equation.3">
                    <p:embed/>
                  </p:oleObj>
                </mc:Choice>
                <mc:Fallback>
                  <p:oleObj name="Równanie" r:id="rId6" imgW="457200" imgH="21564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816"/>
                          <a:ext cx="576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4" name="Object 35"/>
            <p:cNvGraphicFramePr>
              <a:graphicFrameLocks noChangeAspect="1"/>
            </p:cNvGraphicFramePr>
            <p:nvPr/>
          </p:nvGraphicFramePr>
          <p:xfrm>
            <a:off x="1344" y="816"/>
            <a:ext cx="576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056" name="Równanie" r:id="rId8" imgW="457200" imgH="215640" progId="Equation.3">
                    <p:embed/>
                  </p:oleObj>
                </mc:Choice>
                <mc:Fallback>
                  <p:oleObj name="Równanie" r:id="rId8" imgW="457200" imgH="21564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816"/>
                          <a:ext cx="576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468" name="Group 38"/>
          <p:cNvGrpSpPr>
            <a:grpSpLocks/>
          </p:cNvGrpSpPr>
          <p:nvPr/>
        </p:nvGrpSpPr>
        <p:grpSpPr bwMode="auto">
          <a:xfrm>
            <a:off x="1447800" y="3962400"/>
            <a:ext cx="3162300" cy="2238375"/>
            <a:chOff x="1008" y="2208"/>
            <a:chExt cx="1992" cy="1410"/>
          </a:xfrm>
        </p:grpSpPr>
        <p:sp>
          <p:nvSpPr>
            <p:cNvPr id="19471" name="Line 12"/>
            <p:cNvSpPr>
              <a:spLocks noChangeShapeType="1"/>
            </p:cNvSpPr>
            <p:nvPr/>
          </p:nvSpPr>
          <p:spPr bwMode="auto">
            <a:xfrm flipV="1">
              <a:off x="1008" y="3540"/>
              <a:ext cx="1992" cy="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2" name="Line 15"/>
            <p:cNvSpPr>
              <a:spLocks noChangeShapeType="1"/>
            </p:cNvSpPr>
            <p:nvPr/>
          </p:nvSpPr>
          <p:spPr bwMode="auto">
            <a:xfrm>
              <a:off x="1824" y="2256"/>
              <a:ext cx="0" cy="1362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3" name="Line 16"/>
            <p:cNvSpPr>
              <a:spLocks noChangeShapeType="1"/>
            </p:cNvSpPr>
            <p:nvPr/>
          </p:nvSpPr>
          <p:spPr bwMode="auto">
            <a:xfrm>
              <a:off x="1200" y="3024"/>
              <a:ext cx="1200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4" name="Text Box 17"/>
            <p:cNvSpPr txBox="1">
              <a:spLocks noChangeArrowheads="1"/>
            </p:cNvSpPr>
            <p:nvPr/>
          </p:nvSpPr>
          <p:spPr bwMode="auto">
            <a:xfrm>
              <a:off x="2784" y="316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x</a:t>
              </a:r>
            </a:p>
          </p:txBody>
        </p:sp>
        <p:graphicFrame>
          <p:nvGraphicFramePr>
            <p:cNvPr id="19459" name="Object 18"/>
            <p:cNvGraphicFramePr>
              <a:graphicFrameLocks noChangeAspect="1"/>
            </p:cNvGraphicFramePr>
            <p:nvPr/>
          </p:nvGraphicFramePr>
          <p:xfrm>
            <a:off x="1872" y="3312"/>
            <a:ext cx="192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057" name="Równanie" r:id="rId10" imgW="164880" imgH="164880" progId="Equation.3">
                    <p:embed/>
                  </p:oleObj>
                </mc:Choice>
                <mc:Fallback>
                  <p:oleObj name="Równanie" r:id="rId10" imgW="164880" imgH="16488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3312"/>
                          <a:ext cx="192" cy="1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0" name="Object 20"/>
            <p:cNvGraphicFramePr>
              <a:graphicFrameLocks noChangeAspect="1"/>
            </p:cNvGraphicFramePr>
            <p:nvPr/>
          </p:nvGraphicFramePr>
          <p:xfrm>
            <a:off x="2064" y="2736"/>
            <a:ext cx="480" cy="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058" name="Równanie" r:id="rId11" imgW="457200" imgH="215640" progId="Equation.3">
                    <p:embed/>
                  </p:oleObj>
                </mc:Choice>
                <mc:Fallback>
                  <p:oleObj name="Równanie" r:id="rId11" imgW="457200" imgH="21564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4" y="2736"/>
                          <a:ext cx="480" cy="2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1" name="Object 21"/>
            <p:cNvGraphicFramePr>
              <a:graphicFrameLocks noChangeAspect="1"/>
            </p:cNvGraphicFramePr>
            <p:nvPr/>
          </p:nvGraphicFramePr>
          <p:xfrm>
            <a:off x="1104" y="2736"/>
            <a:ext cx="480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059" name="Równanie" r:id="rId13" imgW="457200" imgH="215640" progId="Equation.3">
                    <p:embed/>
                  </p:oleObj>
                </mc:Choice>
                <mc:Fallback>
                  <p:oleObj name="Równanie" r:id="rId13" imgW="457200" imgH="21564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4" y="2736"/>
                          <a:ext cx="480" cy="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5" name="Freeform 37"/>
            <p:cNvSpPr>
              <a:spLocks/>
            </p:cNvSpPr>
            <p:nvPr/>
          </p:nvSpPr>
          <p:spPr bwMode="auto">
            <a:xfrm>
              <a:off x="1152" y="2208"/>
              <a:ext cx="1530" cy="1336"/>
            </a:xfrm>
            <a:custGeom>
              <a:avLst/>
              <a:gdLst>
                <a:gd name="T0" fmla="*/ 0 w 1530"/>
                <a:gd name="T1" fmla="*/ 1248 h 1336"/>
                <a:gd name="T2" fmla="*/ 336 w 1530"/>
                <a:gd name="T3" fmla="*/ 1152 h 1336"/>
                <a:gd name="T4" fmla="*/ 624 w 1530"/>
                <a:gd name="T5" fmla="*/ 144 h 1336"/>
                <a:gd name="T6" fmla="*/ 768 w 1530"/>
                <a:gd name="T7" fmla="*/ 288 h 1336"/>
                <a:gd name="T8" fmla="*/ 936 w 1530"/>
                <a:gd name="T9" fmla="*/ 1086 h 1336"/>
                <a:gd name="T10" fmla="*/ 1530 w 1530"/>
                <a:gd name="T11" fmla="*/ 1278 h 13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30"/>
                <a:gd name="T19" fmla="*/ 0 h 1336"/>
                <a:gd name="T20" fmla="*/ 1530 w 1530"/>
                <a:gd name="T21" fmla="*/ 1336 h 13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30" h="1336">
                  <a:moveTo>
                    <a:pt x="0" y="1248"/>
                  </a:moveTo>
                  <a:cubicBezTo>
                    <a:pt x="116" y="1292"/>
                    <a:pt x="232" y="1336"/>
                    <a:pt x="336" y="1152"/>
                  </a:cubicBezTo>
                  <a:cubicBezTo>
                    <a:pt x="440" y="968"/>
                    <a:pt x="552" y="288"/>
                    <a:pt x="624" y="144"/>
                  </a:cubicBezTo>
                  <a:cubicBezTo>
                    <a:pt x="696" y="0"/>
                    <a:pt x="716" y="131"/>
                    <a:pt x="768" y="288"/>
                  </a:cubicBezTo>
                  <a:cubicBezTo>
                    <a:pt x="820" y="445"/>
                    <a:pt x="809" y="921"/>
                    <a:pt x="936" y="1086"/>
                  </a:cubicBezTo>
                  <a:cubicBezTo>
                    <a:pt x="1063" y="1251"/>
                    <a:pt x="1406" y="1238"/>
                    <a:pt x="1530" y="1278"/>
                  </a:cubicBezTo>
                </a:path>
              </a:pathLst>
            </a:custGeom>
            <a:noFill/>
            <a:ln w="38100" cmpd="sng">
              <a:solidFill>
                <a:srgbClr val="D60093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9469" name="Text Box 39"/>
          <p:cNvSpPr txBox="1">
            <a:spLocks noChangeArrowheads="1"/>
          </p:cNvSpPr>
          <p:nvPr/>
        </p:nvSpPr>
        <p:spPr bwMode="auto">
          <a:xfrm>
            <a:off x="4495800" y="4011613"/>
            <a:ext cx="4524375" cy="1552575"/>
          </a:xfrm>
          <a:prstGeom prst="rect">
            <a:avLst/>
          </a:prstGeom>
          <a:solidFill>
            <a:srgbClr val="FF99CC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err="1"/>
              <a:t>The</a:t>
            </a:r>
            <a:r>
              <a:rPr lang="pl-PL" b="1" dirty="0"/>
              <a:t> less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value</a:t>
            </a:r>
            <a:r>
              <a:rPr lang="pl-PL" b="1" dirty="0"/>
              <a:t> of a </a:t>
            </a:r>
            <a:r>
              <a:rPr lang="pl-PL" b="1" dirty="0" err="1"/>
              <a:t>spread</a:t>
            </a:r>
            <a:r>
              <a:rPr lang="pl-PL" b="1" dirty="0"/>
              <a:t> </a:t>
            </a:r>
            <a:r>
              <a:rPr lang="pl-PL" b="1" dirty="0" err="1"/>
              <a:t>coefficient</a:t>
            </a:r>
            <a:r>
              <a:rPr lang="pl-PL" b="1" dirty="0"/>
              <a:t>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more</a:t>
            </a:r>
            <a:r>
              <a:rPr lang="pl-PL" b="1" dirty="0"/>
              <a:t> </a:t>
            </a:r>
            <a:r>
              <a:rPr lang="pl-PL" b="1" dirty="0" err="1"/>
              <a:t>the</a:t>
            </a:r>
            <a:r>
              <a:rPr lang="pl-PL" b="1" dirty="0"/>
              <a:t> random </a:t>
            </a:r>
            <a:r>
              <a:rPr lang="pl-PL" b="1" dirty="0" err="1"/>
              <a:t>variable</a:t>
            </a:r>
            <a:r>
              <a:rPr lang="pl-PL" b="1" dirty="0"/>
              <a:t> </a:t>
            </a:r>
            <a:r>
              <a:rPr lang="pl-PL" b="1" dirty="0" err="1"/>
              <a:t>resembles</a:t>
            </a:r>
            <a:r>
              <a:rPr lang="pl-PL" b="1" dirty="0"/>
              <a:t> a </a:t>
            </a:r>
            <a:r>
              <a:rPr lang="pl-PL" b="1" dirty="0" err="1"/>
              <a:t>deterministic</a:t>
            </a:r>
            <a:r>
              <a:rPr lang="pl-PL" b="1" dirty="0"/>
              <a:t> </a:t>
            </a:r>
            <a:r>
              <a:rPr lang="pl-PL" b="1" dirty="0" err="1"/>
              <a:t>value</a:t>
            </a:r>
            <a:r>
              <a:rPr lang="pl-PL" b="1" dirty="0"/>
              <a:t> </a:t>
            </a:r>
            <a:r>
              <a:rPr lang="pl-PL" sz="2000" b="1" dirty="0"/>
              <a:t>(</a:t>
            </a:r>
            <a:r>
              <a:rPr lang="pl-PL" sz="2000" b="1" i="1" dirty="0"/>
              <a:t>c</a:t>
            </a:r>
            <a:r>
              <a:rPr lang="pl-PL" sz="2000" b="1" baseline="-25000" dirty="0">
                <a:latin typeface="Verdana" pitchFamily="34" charset="0"/>
              </a:rPr>
              <a:t>x</a:t>
            </a:r>
            <a:r>
              <a:rPr lang="pl-PL" dirty="0"/>
              <a:t> = 0).</a:t>
            </a:r>
          </a:p>
        </p:txBody>
      </p:sp>
      <p:graphicFrame>
        <p:nvGraphicFramePr>
          <p:cNvPr id="19458" name="Object 40"/>
          <p:cNvGraphicFramePr>
            <a:graphicFrameLocks noChangeAspect="1"/>
          </p:cNvGraphicFramePr>
          <p:nvPr/>
        </p:nvGraphicFramePr>
        <p:xfrm>
          <a:off x="5867400" y="5715000"/>
          <a:ext cx="1981200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060" name="Równanie" r:id="rId15" imgW="711000" imgH="215640" progId="Equation.3">
                  <p:embed/>
                </p:oleObj>
              </mc:Choice>
              <mc:Fallback>
                <p:oleObj name="Równanie" r:id="rId15" imgW="711000" imgH="2156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5715000"/>
                        <a:ext cx="1981200" cy="601663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0" name="Rectangle 41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Moments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of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random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" name="Text Box 29"/>
          <p:cNvSpPr txBox="1">
            <a:spLocks noChangeArrowheads="1"/>
          </p:cNvSpPr>
          <p:nvPr/>
        </p:nvSpPr>
        <p:spPr bwMode="auto">
          <a:xfrm>
            <a:off x="194936" y="2910793"/>
            <a:ext cx="5251759" cy="107721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/>
              <a:t>(</a:t>
            </a:r>
            <a:r>
              <a:rPr lang="pl-PL" sz="1600" i="1" dirty="0" smtClean="0"/>
              <a:t>t=</a:t>
            </a:r>
            <a:r>
              <a:rPr lang="pl-PL" sz="1600" dirty="0" err="1" smtClean="0"/>
              <a:t>const</a:t>
            </a:r>
            <a:r>
              <a:rPr lang="pl-PL" sz="1600" dirty="0" smtClean="0"/>
              <a:t>,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const</a:t>
            </a:r>
            <a:r>
              <a:rPr lang="pl-PL" sz="1600" dirty="0" smtClean="0"/>
              <a:t>)</a:t>
            </a:r>
            <a:r>
              <a:rPr lang="pl-PL" sz="1600" dirty="0"/>
              <a:t> </a:t>
            </a:r>
            <a:r>
              <a:rPr lang="pl-PL" sz="1600" dirty="0" smtClean="0"/>
              <a:t> – </a:t>
            </a:r>
            <a:r>
              <a:rPr lang="pl-PL" sz="1600" b="1" dirty="0" err="1" smtClean="0"/>
              <a:t>sample</a:t>
            </a:r>
            <a:r>
              <a:rPr lang="pl-PL" sz="1600" b="1" dirty="0" smtClean="0"/>
              <a:t> (</a:t>
            </a:r>
            <a:r>
              <a:rPr lang="pl-PL" sz="1600" b="1" dirty="0" err="1" smtClean="0"/>
              <a:t>number</a:t>
            </a:r>
            <a:r>
              <a:rPr lang="pl-PL" sz="1600" b="1" dirty="0" smtClean="0"/>
              <a:t>)</a:t>
            </a:r>
          </a:p>
          <a:p>
            <a:r>
              <a:rPr lang="pl-PL" sz="1600" b="1" dirty="0">
                <a:latin typeface="Verdana" pitchFamily="34" charset="0"/>
              </a:rPr>
              <a:t>x</a:t>
            </a:r>
            <a:r>
              <a:rPr lang="pl-PL" sz="1600" dirty="0"/>
              <a:t>(</a:t>
            </a:r>
            <a:r>
              <a:rPr lang="pl-PL" sz="1600" i="1" dirty="0"/>
              <a:t>t=</a:t>
            </a:r>
            <a:r>
              <a:rPr lang="pl-PL" sz="1600" dirty="0" err="1"/>
              <a:t>const</a:t>
            </a:r>
            <a:r>
              <a:rPr lang="pl-PL" sz="1600" dirty="0"/>
              <a:t>,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var</a:t>
            </a:r>
            <a:r>
              <a:rPr lang="pl-PL" sz="1600" dirty="0" smtClean="0"/>
              <a:t>) 	 – </a:t>
            </a:r>
            <a:r>
              <a:rPr lang="pl-PL" sz="1600" b="1" dirty="0" err="1" smtClean="0"/>
              <a:t>random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variable</a:t>
            </a:r>
            <a:endParaRPr lang="pl-PL" sz="1600" b="1" dirty="0"/>
          </a:p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/>
              <a:t>(</a:t>
            </a:r>
            <a:r>
              <a:rPr lang="pl-PL" sz="1600" i="1" dirty="0" smtClean="0"/>
              <a:t>t=</a:t>
            </a:r>
            <a:r>
              <a:rPr lang="pl-PL" sz="1600" dirty="0" err="1" smtClean="0"/>
              <a:t>var</a:t>
            </a:r>
            <a:r>
              <a:rPr lang="pl-PL" sz="1600" dirty="0" smtClean="0"/>
              <a:t>,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const</a:t>
            </a:r>
            <a:r>
              <a:rPr lang="pl-PL" sz="1600" dirty="0" smtClean="0"/>
              <a:t>)</a:t>
            </a:r>
            <a:r>
              <a:rPr lang="pl-PL" sz="1600" dirty="0"/>
              <a:t>	 </a:t>
            </a:r>
            <a:r>
              <a:rPr lang="pl-PL" sz="1600" dirty="0" smtClean="0"/>
              <a:t>– </a:t>
            </a:r>
            <a:r>
              <a:rPr lang="pl-PL" sz="1600" b="1" dirty="0" err="1" smtClean="0"/>
              <a:t>path</a:t>
            </a:r>
            <a:r>
              <a:rPr lang="pl-PL" sz="1600" b="1" dirty="0" smtClean="0"/>
              <a:t> of a </a:t>
            </a:r>
            <a:r>
              <a:rPr lang="pl-PL" sz="1600" b="1" dirty="0" err="1" smtClean="0"/>
              <a:t>random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signal</a:t>
            </a:r>
            <a:endParaRPr lang="pl-PL" sz="1600" b="1" dirty="0"/>
          </a:p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/>
              <a:t>(</a:t>
            </a:r>
            <a:r>
              <a:rPr lang="pl-PL" sz="1600" i="1" dirty="0" smtClean="0"/>
              <a:t>t</a:t>
            </a:r>
            <a:r>
              <a:rPr lang="pl-PL" sz="1600" dirty="0" smtClean="0"/>
              <a:t>=</a:t>
            </a:r>
            <a:r>
              <a:rPr lang="pl-PL" sz="1600" dirty="0" err="1" smtClean="0"/>
              <a:t>var</a:t>
            </a:r>
            <a:r>
              <a:rPr lang="pl-PL" sz="1600" dirty="0" smtClean="0"/>
              <a:t>, </a:t>
            </a:r>
            <a:r>
              <a:rPr lang="el-GR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var</a:t>
            </a:r>
            <a:r>
              <a:rPr lang="pl-PL" sz="1600" dirty="0" smtClean="0"/>
              <a:t>)</a:t>
            </a:r>
            <a:r>
              <a:rPr lang="pl-PL" sz="1600" dirty="0"/>
              <a:t>	</a:t>
            </a:r>
            <a:r>
              <a:rPr lang="pl-PL" sz="1600" dirty="0" smtClean="0"/>
              <a:t> – </a:t>
            </a:r>
            <a:r>
              <a:rPr lang="pl-PL" sz="1600" b="1" dirty="0" err="1" smtClean="0"/>
              <a:t>random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signal</a:t>
            </a:r>
            <a:r>
              <a:rPr lang="pl-PL" sz="1600" b="1" dirty="0" smtClean="0"/>
              <a:t> (ensemble of </a:t>
            </a:r>
            <a:r>
              <a:rPr lang="pl-PL" sz="1600" b="1" dirty="0" err="1" smtClean="0"/>
              <a:t>paths</a:t>
            </a:r>
            <a:r>
              <a:rPr lang="pl-PL" sz="1600" b="1" dirty="0" smtClean="0"/>
              <a:t>)</a:t>
            </a:r>
            <a:endParaRPr lang="pl-PL" sz="1600" b="1" dirty="0"/>
          </a:p>
        </p:txBody>
      </p:sp>
      <p:sp>
        <p:nvSpPr>
          <p:cNvPr id="36" name="Text Box 41"/>
          <p:cNvSpPr txBox="1">
            <a:spLocks noChangeArrowheads="1"/>
          </p:cNvSpPr>
          <p:nvPr/>
        </p:nvSpPr>
        <p:spPr bwMode="auto">
          <a:xfrm>
            <a:off x="480256" y="6320499"/>
            <a:ext cx="5261521" cy="35394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700" b="1" dirty="0" err="1" smtClean="0"/>
              <a:t>Practically</a:t>
            </a:r>
            <a:r>
              <a:rPr lang="pl-PL" sz="1700" b="1" dirty="0" smtClean="0"/>
              <a:t>, we </a:t>
            </a:r>
            <a:r>
              <a:rPr lang="pl-PL" sz="1700" b="1" dirty="0" err="1" smtClean="0"/>
              <a:t>adopt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simpler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notation</a:t>
            </a:r>
            <a:r>
              <a:rPr lang="pl-PL" sz="1700" b="1" dirty="0" smtClean="0"/>
              <a:t> </a:t>
            </a:r>
            <a:r>
              <a:rPr lang="pl-PL" sz="1700" b="1" dirty="0" smtClean="0">
                <a:latin typeface="Verdana" pitchFamily="34" charset="0"/>
              </a:rPr>
              <a:t>x</a:t>
            </a:r>
            <a:r>
              <a:rPr lang="pl-PL" sz="1700" b="1" dirty="0" smtClean="0"/>
              <a:t>(</a:t>
            </a:r>
            <a:r>
              <a:rPr lang="pl-PL" sz="1700" b="1" i="1" dirty="0" smtClean="0"/>
              <a:t>t</a:t>
            </a:r>
            <a:r>
              <a:rPr lang="pl-PL" sz="1700" b="1" dirty="0" smtClean="0"/>
              <a:t>)</a:t>
            </a:r>
            <a:r>
              <a:rPr lang="pl-PL" sz="1700" b="1" dirty="0" smtClean="0">
                <a:sym typeface="Symbol" pitchFamily="18" charset="2"/>
              </a:rPr>
              <a:t> </a:t>
            </a:r>
            <a:r>
              <a:rPr lang="pl-PL" sz="1700" b="1" i="1" dirty="0">
                <a:cs typeface="Times New Roman" panose="02020603050405020304" pitchFamily="18" charset="0"/>
              </a:rPr>
              <a:t>x</a:t>
            </a:r>
            <a:r>
              <a:rPr lang="pl-PL" sz="1700" b="1" dirty="0"/>
              <a:t>(</a:t>
            </a:r>
            <a:r>
              <a:rPr lang="pl-PL" sz="1700" b="1" i="1" dirty="0"/>
              <a:t>t</a:t>
            </a:r>
            <a:r>
              <a:rPr lang="pl-PL" sz="1700" b="1" dirty="0" smtClean="0"/>
              <a:t>).</a:t>
            </a:r>
            <a:endParaRPr lang="pl-PL" sz="1700" b="1" i="1" dirty="0"/>
          </a:p>
        </p:txBody>
      </p:sp>
      <p:sp>
        <p:nvSpPr>
          <p:cNvPr id="37" name="Rectangle 43"/>
          <p:cNvSpPr>
            <a:spLocks noChangeArrowheads="1"/>
          </p:cNvSpPr>
          <p:nvPr/>
        </p:nvSpPr>
        <p:spPr bwMode="auto">
          <a:xfrm>
            <a:off x="792563" y="-307953"/>
            <a:ext cx="45365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signals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8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grpSp>
        <p:nvGrpSpPr>
          <p:cNvPr id="61" name="Grupa 60"/>
          <p:cNvGrpSpPr/>
          <p:nvPr/>
        </p:nvGrpSpPr>
        <p:grpSpPr>
          <a:xfrm>
            <a:off x="6583141" y="72006"/>
            <a:ext cx="2362200" cy="1633859"/>
            <a:chOff x="6629400" y="512441"/>
            <a:chExt cx="2362200" cy="1633859"/>
          </a:xfrm>
        </p:grpSpPr>
        <p:grpSp>
          <p:nvGrpSpPr>
            <p:cNvPr id="62" name="Group 44"/>
            <p:cNvGrpSpPr>
              <a:grpSpLocks/>
            </p:cNvGrpSpPr>
            <p:nvPr/>
          </p:nvGrpSpPr>
          <p:grpSpPr bwMode="auto">
            <a:xfrm>
              <a:off x="6629400" y="685800"/>
              <a:ext cx="2362200" cy="1460500"/>
              <a:chOff x="4176" y="432"/>
              <a:chExt cx="1488" cy="920"/>
            </a:xfrm>
          </p:grpSpPr>
          <p:sp>
            <p:nvSpPr>
              <p:cNvPr id="65" name="Freeform 24"/>
              <p:cNvSpPr>
                <a:spLocks/>
              </p:cNvSpPr>
              <p:nvPr/>
            </p:nvSpPr>
            <p:spPr bwMode="auto">
              <a:xfrm>
                <a:off x="4320" y="448"/>
                <a:ext cx="1104" cy="904"/>
              </a:xfrm>
              <a:custGeom>
                <a:avLst/>
                <a:gdLst>
                  <a:gd name="T0" fmla="*/ 0 w 1104"/>
                  <a:gd name="T1" fmla="*/ 608 h 904"/>
                  <a:gd name="T2" fmla="*/ 96 w 1104"/>
                  <a:gd name="T3" fmla="*/ 320 h 904"/>
                  <a:gd name="T4" fmla="*/ 144 w 1104"/>
                  <a:gd name="T5" fmla="*/ 512 h 904"/>
                  <a:gd name="T6" fmla="*/ 192 w 1104"/>
                  <a:gd name="T7" fmla="*/ 128 h 904"/>
                  <a:gd name="T8" fmla="*/ 240 w 1104"/>
                  <a:gd name="T9" fmla="*/ 224 h 904"/>
                  <a:gd name="T10" fmla="*/ 288 w 1104"/>
                  <a:gd name="T11" fmla="*/ 848 h 904"/>
                  <a:gd name="T12" fmla="*/ 336 w 1104"/>
                  <a:gd name="T13" fmla="*/ 560 h 904"/>
                  <a:gd name="T14" fmla="*/ 384 w 1104"/>
                  <a:gd name="T15" fmla="*/ 752 h 904"/>
                  <a:gd name="T16" fmla="*/ 432 w 1104"/>
                  <a:gd name="T17" fmla="*/ 368 h 904"/>
                  <a:gd name="T18" fmla="*/ 480 w 1104"/>
                  <a:gd name="T19" fmla="*/ 512 h 904"/>
                  <a:gd name="T20" fmla="*/ 672 w 1104"/>
                  <a:gd name="T21" fmla="*/ 416 h 904"/>
                  <a:gd name="T22" fmla="*/ 768 w 1104"/>
                  <a:gd name="T23" fmla="*/ 512 h 904"/>
                  <a:gd name="T24" fmla="*/ 864 w 1104"/>
                  <a:gd name="T25" fmla="*/ 752 h 904"/>
                  <a:gd name="T26" fmla="*/ 960 w 1104"/>
                  <a:gd name="T27" fmla="*/ 80 h 904"/>
                  <a:gd name="T28" fmla="*/ 1104 w 1104"/>
                  <a:gd name="T29" fmla="*/ 272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6" name="Line 25"/>
              <p:cNvSpPr>
                <a:spLocks noChangeShapeType="1"/>
              </p:cNvSpPr>
              <p:nvPr/>
            </p:nvSpPr>
            <p:spPr bwMode="auto">
              <a:xfrm>
                <a:off x="4176" y="912"/>
                <a:ext cx="14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7" name="Line 26"/>
              <p:cNvSpPr>
                <a:spLocks noChangeShapeType="1"/>
              </p:cNvSpPr>
              <p:nvPr/>
            </p:nvSpPr>
            <p:spPr bwMode="auto">
              <a:xfrm flipV="1">
                <a:off x="4224" y="432"/>
                <a:ext cx="0" cy="86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64" name="Prostokąt 63"/>
            <p:cNvSpPr/>
            <p:nvPr/>
          </p:nvSpPr>
          <p:spPr>
            <a:xfrm>
              <a:off x="7774317" y="512441"/>
              <a:ext cx="10599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err="1" smtClean="0"/>
                <a:t>path</a:t>
              </a:r>
              <a:r>
                <a:rPr lang="pl-PL" sz="1800" b="1" dirty="0" smtClean="0"/>
                <a:t>, </a:t>
              </a:r>
              <a:r>
                <a:rPr lang="el-GR" sz="1800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sz="1800" b="1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1</a:t>
              </a:r>
              <a:r>
                <a:rPr lang="pl-PL" sz="1800" b="1" dirty="0" smtClean="0"/>
                <a:t> </a:t>
              </a:r>
              <a:endParaRPr lang="pl-PL" dirty="0"/>
            </a:p>
          </p:txBody>
        </p:sp>
      </p:grpSp>
      <p:grpSp>
        <p:nvGrpSpPr>
          <p:cNvPr id="68" name="Grupa 67"/>
          <p:cNvGrpSpPr/>
          <p:nvPr/>
        </p:nvGrpSpPr>
        <p:grpSpPr>
          <a:xfrm>
            <a:off x="6376186" y="2181567"/>
            <a:ext cx="2514600" cy="1711980"/>
            <a:chOff x="6629400" y="2275820"/>
            <a:chExt cx="2514600" cy="1711980"/>
          </a:xfrm>
        </p:grpSpPr>
        <p:grpSp>
          <p:nvGrpSpPr>
            <p:cNvPr id="69" name="Group 33"/>
            <p:cNvGrpSpPr>
              <a:grpSpLocks/>
            </p:cNvGrpSpPr>
            <p:nvPr/>
          </p:nvGrpSpPr>
          <p:grpSpPr bwMode="auto">
            <a:xfrm>
              <a:off x="6629400" y="2286000"/>
              <a:ext cx="2514600" cy="1701800"/>
              <a:chOff x="816" y="1536"/>
              <a:chExt cx="1584" cy="1072"/>
            </a:xfrm>
          </p:grpSpPr>
          <p:sp>
            <p:nvSpPr>
              <p:cNvPr id="72" name="Freeform 30"/>
              <p:cNvSpPr>
                <a:spLocks/>
              </p:cNvSpPr>
              <p:nvPr/>
            </p:nvSpPr>
            <p:spPr bwMode="auto">
              <a:xfrm>
                <a:off x="912" y="1608"/>
                <a:ext cx="1344" cy="1000"/>
              </a:xfrm>
              <a:custGeom>
                <a:avLst/>
                <a:gdLst>
                  <a:gd name="T0" fmla="*/ 0 w 1344"/>
                  <a:gd name="T1" fmla="*/ 312 h 1000"/>
                  <a:gd name="T2" fmla="*/ 144 w 1344"/>
                  <a:gd name="T3" fmla="*/ 792 h 1000"/>
                  <a:gd name="T4" fmla="*/ 192 w 1344"/>
                  <a:gd name="T5" fmla="*/ 456 h 1000"/>
                  <a:gd name="T6" fmla="*/ 240 w 1344"/>
                  <a:gd name="T7" fmla="*/ 24 h 1000"/>
                  <a:gd name="T8" fmla="*/ 288 w 1344"/>
                  <a:gd name="T9" fmla="*/ 312 h 1000"/>
                  <a:gd name="T10" fmla="*/ 336 w 1344"/>
                  <a:gd name="T11" fmla="*/ 72 h 1000"/>
                  <a:gd name="T12" fmla="*/ 384 w 1344"/>
                  <a:gd name="T13" fmla="*/ 456 h 1000"/>
                  <a:gd name="T14" fmla="*/ 480 w 1344"/>
                  <a:gd name="T15" fmla="*/ 264 h 1000"/>
                  <a:gd name="T16" fmla="*/ 576 w 1344"/>
                  <a:gd name="T17" fmla="*/ 936 h 1000"/>
                  <a:gd name="T18" fmla="*/ 672 w 1344"/>
                  <a:gd name="T19" fmla="*/ 648 h 1000"/>
                  <a:gd name="T20" fmla="*/ 960 w 1344"/>
                  <a:gd name="T21" fmla="*/ 696 h 1000"/>
                  <a:gd name="T22" fmla="*/ 1104 w 1344"/>
                  <a:gd name="T23" fmla="*/ 360 h 1000"/>
                  <a:gd name="T24" fmla="*/ 1344 w 1344"/>
                  <a:gd name="T25" fmla="*/ 36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3" name="Line 31"/>
              <p:cNvSpPr>
                <a:spLocks noChangeShapeType="1"/>
              </p:cNvSpPr>
              <p:nvPr/>
            </p:nvSpPr>
            <p:spPr bwMode="auto">
              <a:xfrm>
                <a:off x="816" y="2112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4" name="Line 32"/>
              <p:cNvSpPr>
                <a:spLocks noChangeShapeType="1"/>
              </p:cNvSpPr>
              <p:nvPr/>
            </p:nvSpPr>
            <p:spPr bwMode="auto">
              <a:xfrm flipV="1">
                <a:off x="864" y="1536"/>
                <a:ext cx="0" cy="105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1" name="Prostokąt 70"/>
            <p:cNvSpPr/>
            <p:nvPr/>
          </p:nvSpPr>
          <p:spPr>
            <a:xfrm>
              <a:off x="8039450" y="2275820"/>
              <a:ext cx="11015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err="1" smtClean="0"/>
                <a:t>path</a:t>
              </a:r>
              <a:r>
                <a:rPr lang="pl-PL" sz="1800" b="1" dirty="0"/>
                <a:t> , </a:t>
              </a:r>
              <a:r>
                <a:rPr lang="el-GR" sz="1800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sz="1800" b="1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  <a:endParaRPr lang="pl-PL" sz="1800" baseline="-25000" dirty="0"/>
            </a:p>
          </p:txBody>
        </p:sp>
      </p:grpSp>
      <p:grpSp>
        <p:nvGrpSpPr>
          <p:cNvPr id="75" name="Grupa 74"/>
          <p:cNvGrpSpPr/>
          <p:nvPr/>
        </p:nvGrpSpPr>
        <p:grpSpPr>
          <a:xfrm>
            <a:off x="4485747" y="764095"/>
            <a:ext cx="2514600" cy="2191267"/>
            <a:chOff x="1143000" y="1301233"/>
            <a:chExt cx="2514600" cy="2191267"/>
          </a:xfrm>
        </p:grpSpPr>
        <p:grpSp>
          <p:nvGrpSpPr>
            <p:cNvPr id="76" name="Group 38"/>
            <p:cNvGrpSpPr>
              <a:grpSpLocks/>
            </p:cNvGrpSpPr>
            <p:nvPr/>
          </p:nvGrpSpPr>
          <p:grpSpPr bwMode="auto">
            <a:xfrm>
              <a:off x="1143000" y="1447800"/>
              <a:ext cx="2514600" cy="2044700"/>
              <a:chOff x="672" y="1560"/>
              <a:chExt cx="1584" cy="1288"/>
            </a:xfrm>
          </p:grpSpPr>
          <p:sp>
            <p:nvSpPr>
              <p:cNvPr id="79" name="Freeform 35"/>
              <p:cNvSpPr>
                <a:spLocks/>
              </p:cNvSpPr>
              <p:nvPr/>
            </p:nvSpPr>
            <p:spPr bwMode="auto">
              <a:xfrm>
                <a:off x="768" y="1560"/>
                <a:ext cx="1248" cy="1288"/>
              </a:xfrm>
              <a:custGeom>
                <a:avLst/>
                <a:gdLst>
                  <a:gd name="T0" fmla="*/ 0 w 1248"/>
                  <a:gd name="T1" fmla="*/ 840 h 1288"/>
                  <a:gd name="T2" fmla="*/ 48 w 1248"/>
                  <a:gd name="T3" fmla="*/ 744 h 1288"/>
                  <a:gd name="T4" fmla="*/ 96 w 1248"/>
                  <a:gd name="T5" fmla="*/ 744 h 1288"/>
                  <a:gd name="T6" fmla="*/ 144 w 1248"/>
                  <a:gd name="T7" fmla="*/ 936 h 1288"/>
                  <a:gd name="T8" fmla="*/ 192 w 1248"/>
                  <a:gd name="T9" fmla="*/ 792 h 1288"/>
                  <a:gd name="T10" fmla="*/ 288 w 1248"/>
                  <a:gd name="T11" fmla="*/ 936 h 1288"/>
                  <a:gd name="T12" fmla="*/ 336 w 1248"/>
                  <a:gd name="T13" fmla="*/ 648 h 1288"/>
                  <a:gd name="T14" fmla="*/ 384 w 1248"/>
                  <a:gd name="T15" fmla="*/ 744 h 1288"/>
                  <a:gd name="T16" fmla="*/ 528 w 1248"/>
                  <a:gd name="T17" fmla="*/ 504 h 1288"/>
                  <a:gd name="T18" fmla="*/ 576 w 1248"/>
                  <a:gd name="T19" fmla="*/ 1224 h 1288"/>
                  <a:gd name="T20" fmla="*/ 672 w 1248"/>
                  <a:gd name="T21" fmla="*/ 120 h 1288"/>
                  <a:gd name="T22" fmla="*/ 768 w 1248"/>
                  <a:gd name="T23" fmla="*/ 504 h 1288"/>
                  <a:gd name="T24" fmla="*/ 1056 w 1248"/>
                  <a:gd name="T25" fmla="*/ 408 h 1288"/>
                  <a:gd name="T26" fmla="*/ 1248 w 1248"/>
                  <a:gd name="T27" fmla="*/ 936 h 1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48"/>
                  <a:gd name="T43" fmla="*/ 0 h 1288"/>
                  <a:gd name="T44" fmla="*/ 1248 w 1248"/>
                  <a:gd name="T45" fmla="*/ 1288 h 1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48" h="1288">
                    <a:moveTo>
                      <a:pt x="0" y="840"/>
                    </a:moveTo>
                    <a:cubicBezTo>
                      <a:pt x="16" y="800"/>
                      <a:pt x="32" y="760"/>
                      <a:pt x="48" y="744"/>
                    </a:cubicBezTo>
                    <a:cubicBezTo>
                      <a:pt x="64" y="728"/>
                      <a:pt x="80" y="712"/>
                      <a:pt x="96" y="744"/>
                    </a:cubicBezTo>
                    <a:cubicBezTo>
                      <a:pt x="112" y="776"/>
                      <a:pt x="128" y="928"/>
                      <a:pt x="144" y="936"/>
                    </a:cubicBezTo>
                    <a:cubicBezTo>
                      <a:pt x="160" y="944"/>
                      <a:pt x="168" y="792"/>
                      <a:pt x="192" y="792"/>
                    </a:cubicBezTo>
                    <a:cubicBezTo>
                      <a:pt x="216" y="792"/>
                      <a:pt x="264" y="960"/>
                      <a:pt x="288" y="936"/>
                    </a:cubicBezTo>
                    <a:cubicBezTo>
                      <a:pt x="312" y="912"/>
                      <a:pt x="320" y="680"/>
                      <a:pt x="336" y="648"/>
                    </a:cubicBezTo>
                    <a:cubicBezTo>
                      <a:pt x="352" y="616"/>
                      <a:pt x="352" y="768"/>
                      <a:pt x="384" y="744"/>
                    </a:cubicBezTo>
                    <a:cubicBezTo>
                      <a:pt x="416" y="720"/>
                      <a:pt x="496" y="424"/>
                      <a:pt x="528" y="504"/>
                    </a:cubicBezTo>
                    <a:cubicBezTo>
                      <a:pt x="560" y="584"/>
                      <a:pt x="552" y="1288"/>
                      <a:pt x="576" y="1224"/>
                    </a:cubicBezTo>
                    <a:cubicBezTo>
                      <a:pt x="600" y="1160"/>
                      <a:pt x="640" y="240"/>
                      <a:pt x="672" y="120"/>
                    </a:cubicBezTo>
                    <a:cubicBezTo>
                      <a:pt x="704" y="0"/>
                      <a:pt x="704" y="456"/>
                      <a:pt x="768" y="504"/>
                    </a:cubicBezTo>
                    <a:cubicBezTo>
                      <a:pt x="832" y="552"/>
                      <a:pt x="976" y="336"/>
                      <a:pt x="1056" y="408"/>
                    </a:cubicBezTo>
                    <a:cubicBezTo>
                      <a:pt x="1136" y="480"/>
                      <a:pt x="1192" y="708"/>
                      <a:pt x="1248" y="936"/>
                    </a:cubicBezTo>
                  </a:path>
                </a:pathLst>
              </a:custGeom>
              <a:noFill/>
              <a:ln w="28575" cmpd="sng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0" name="Line 36"/>
              <p:cNvSpPr>
                <a:spLocks noChangeShapeType="1"/>
              </p:cNvSpPr>
              <p:nvPr/>
            </p:nvSpPr>
            <p:spPr bwMode="auto">
              <a:xfrm>
                <a:off x="672" y="2352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1" name="Line 37"/>
              <p:cNvSpPr>
                <a:spLocks noChangeShapeType="1"/>
              </p:cNvSpPr>
              <p:nvPr/>
            </p:nvSpPr>
            <p:spPr bwMode="auto">
              <a:xfrm flipV="1">
                <a:off x="720" y="1680"/>
                <a:ext cx="0" cy="110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8" name="Prostokąt 77"/>
            <p:cNvSpPr/>
            <p:nvPr/>
          </p:nvSpPr>
          <p:spPr>
            <a:xfrm>
              <a:off x="1989563" y="1301233"/>
              <a:ext cx="10021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err="1"/>
                <a:t>p</a:t>
              </a:r>
              <a:r>
                <a:rPr lang="pl-PL" sz="1800" b="1" dirty="0" err="1" smtClean="0"/>
                <a:t>ath</a:t>
              </a:r>
              <a:r>
                <a:rPr lang="pl-PL" sz="1800" b="1" dirty="0" smtClean="0"/>
                <a:t>,</a:t>
              </a:r>
              <a:r>
                <a:rPr lang="pl-PL" sz="1800" b="1" dirty="0"/>
                <a:t> </a:t>
              </a:r>
              <a:r>
                <a:rPr lang="el-GR" sz="1800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sz="1800" b="1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3</a:t>
              </a:r>
              <a:endParaRPr lang="pl-PL" sz="1800" baseline="-25000" dirty="0"/>
            </a:p>
          </p:txBody>
        </p:sp>
      </p:grpSp>
      <p:sp>
        <p:nvSpPr>
          <p:cNvPr id="3" name="pole tekstowe 2"/>
          <p:cNvSpPr txBox="1"/>
          <p:nvPr/>
        </p:nvSpPr>
        <p:spPr>
          <a:xfrm>
            <a:off x="177274" y="741829"/>
            <a:ext cx="3879588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700" b="1" dirty="0" err="1" smtClean="0"/>
              <a:t>Randomness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is</a:t>
            </a:r>
            <a:r>
              <a:rPr lang="pl-PL" sz="1700" b="1" dirty="0" smtClean="0"/>
              <a:t> not a </a:t>
            </a:r>
            <a:r>
              <a:rPr lang="pl-PL" sz="1700" b="1" dirty="0" err="1" smtClean="0"/>
              <a:t>seemingly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chaotic</a:t>
            </a:r>
            <a:r>
              <a:rPr lang="pl-PL" sz="1700" b="1" dirty="0" smtClean="0"/>
              <a:t/>
            </a:r>
            <a:br>
              <a:rPr lang="pl-PL" sz="1700" b="1" dirty="0" smtClean="0"/>
            </a:br>
            <a:r>
              <a:rPr lang="pl-PL" sz="1700" b="1" i="1" dirty="0" err="1" smtClean="0"/>
              <a:t>path</a:t>
            </a:r>
            <a:r>
              <a:rPr lang="pl-PL" sz="1700" b="1" dirty="0" smtClean="0"/>
              <a:t> of a single </a:t>
            </a:r>
            <a:r>
              <a:rPr lang="pl-PL" sz="1700" b="1" dirty="0" err="1" smtClean="0"/>
              <a:t>observed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object</a:t>
            </a:r>
            <a:r>
              <a:rPr lang="pl-PL" sz="1700" b="1" dirty="0" smtClean="0"/>
              <a:t> (</a:t>
            </a:r>
            <a:r>
              <a:rPr lang="el-GR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700" b="1" dirty="0" smtClean="0"/>
              <a:t>) .</a:t>
            </a:r>
            <a:endParaRPr lang="pl-PL" sz="1700" b="1" dirty="0"/>
          </a:p>
        </p:txBody>
      </p:sp>
      <p:sp>
        <p:nvSpPr>
          <p:cNvPr id="83" name="pole tekstowe 82"/>
          <p:cNvSpPr txBox="1"/>
          <p:nvPr/>
        </p:nvSpPr>
        <p:spPr>
          <a:xfrm>
            <a:off x="185174" y="2169369"/>
            <a:ext cx="3813865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700" b="1" dirty="0" err="1" smtClean="0"/>
              <a:t>Randomness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is</a:t>
            </a:r>
            <a:r>
              <a:rPr lang="pl-PL" sz="1700" b="1" dirty="0"/>
              <a:t> </a:t>
            </a:r>
            <a:r>
              <a:rPr lang="pl-PL" sz="1700" b="1" dirty="0" err="1" smtClean="0"/>
              <a:t>grasped</a:t>
            </a:r>
            <a:r>
              <a:rPr lang="pl-PL" sz="1700" b="1" dirty="0" smtClean="0"/>
              <a:t> as </a:t>
            </a:r>
            <a:r>
              <a:rPr lang="pl-PL" sz="1700" b="1" dirty="0" err="1" smtClean="0"/>
              <a:t>an</a:t>
            </a:r>
            <a:r>
              <a:rPr lang="pl-PL" sz="1700" b="1" dirty="0" smtClean="0"/>
              <a:t> ensemble</a:t>
            </a:r>
            <a:br>
              <a:rPr lang="pl-PL" sz="1700" b="1" dirty="0" smtClean="0"/>
            </a:br>
            <a:r>
              <a:rPr lang="pl-PL" sz="1700" b="1" dirty="0" smtClean="0"/>
              <a:t>of </a:t>
            </a:r>
            <a:r>
              <a:rPr lang="pl-PL" sz="1700" b="1" i="1" dirty="0" err="1" smtClean="0"/>
              <a:t>paths</a:t>
            </a:r>
            <a:r>
              <a:rPr lang="pl-PL" sz="1700" b="1" dirty="0" smtClean="0"/>
              <a:t> of </a:t>
            </a:r>
            <a:r>
              <a:rPr lang="pl-PL" sz="1700" b="1" dirty="0" err="1" smtClean="0"/>
              <a:t>several</a:t>
            </a:r>
            <a:r>
              <a:rPr lang="pl-PL" sz="1700" b="1" dirty="0" smtClean="0"/>
              <a:t> </a:t>
            </a:r>
            <a:r>
              <a:rPr lang="pl-PL" sz="1700" b="1" dirty="0" err="1" smtClean="0"/>
              <a:t>objects</a:t>
            </a:r>
            <a:r>
              <a:rPr lang="pl-PL" sz="1700" b="1" dirty="0" smtClean="0"/>
              <a:t> </a:t>
            </a:r>
            <a:r>
              <a:rPr lang="el-GR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700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pl-PL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700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pl-PL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700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pl-PL" sz="17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  <a:endParaRPr lang="pl-PL" sz="1700" b="1" dirty="0" smtClean="0"/>
          </a:p>
        </p:txBody>
      </p:sp>
      <p:sp>
        <p:nvSpPr>
          <p:cNvPr id="85" name="pole tekstowe 84"/>
          <p:cNvSpPr txBox="1"/>
          <p:nvPr/>
        </p:nvSpPr>
        <p:spPr>
          <a:xfrm>
            <a:off x="166003" y="1424082"/>
            <a:ext cx="3870868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700" b="1" i="1" dirty="0" err="1" smtClean="0">
                <a:latin typeface="+mj-lt"/>
              </a:rPr>
              <a:t>Path</a:t>
            </a:r>
            <a:r>
              <a:rPr lang="pl-PL" sz="1700" b="1" dirty="0" smtClean="0">
                <a:latin typeface="+mj-lt"/>
              </a:rPr>
              <a:t> </a:t>
            </a:r>
            <a:r>
              <a:rPr lang="pl-PL" sz="1700" b="1" dirty="0" err="1" smtClean="0">
                <a:latin typeface="+mj-lt"/>
              </a:rPr>
              <a:t>observed</a:t>
            </a:r>
            <a:r>
              <a:rPr lang="pl-PL" sz="1700" b="1" dirty="0" smtClean="0">
                <a:latin typeface="+mj-lt"/>
              </a:rPr>
              <a:t> for </a:t>
            </a:r>
            <a:r>
              <a:rPr lang="pl-PL" sz="1700" b="1" dirty="0" err="1" smtClean="0">
                <a:latin typeface="+mj-lt"/>
              </a:rPr>
              <a:t>an</a:t>
            </a:r>
            <a:r>
              <a:rPr lang="pl-PL" sz="1700" b="1" dirty="0" smtClean="0">
                <a:latin typeface="+mj-lt"/>
              </a:rPr>
              <a:t> </a:t>
            </a:r>
            <a:r>
              <a:rPr lang="pl-PL" sz="1700" b="1" dirty="0" err="1" smtClean="0">
                <a:latin typeface="+mj-lt"/>
              </a:rPr>
              <a:t>object</a:t>
            </a:r>
            <a:r>
              <a:rPr lang="pl-PL" sz="1700" b="1" dirty="0" smtClean="0">
                <a:latin typeface="+mj-lt"/>
              </a:rPr>
              <a:t> </a:t>
            </a:r>
            <a:r>
              <a:rPr lang="el-GR" sz="1700" b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sz="1700" b="1" dirty="0" smtClean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1700" b="1" dirty="0" err="1" smtClean="0">
                <a:latin typeface="+mj-lt"/>
                <a:ea typeface="Cambria Math" panose="02040503050406030204" pitchFamily="18" charset="0"/>
              </a:rPr>
              <a:t>is</a:t>
            </a:r>
            <a:r>
              <a:rPr lang="pl-PL" sz="1700" b="1" dirty="0">
                <a:latin typeface="+mj-lt"/>
                <a:ea typeface="Cambria Math" panose="02040503050406030204" pitchFamily="18" charset="0"/>
              </a:rPr>
              <a:t/>
            </a:r>
            <a:br>
              <a:rPr lang="pl-PL" sz="1700" b="1" dirty="0">
                <a:latin typeface="+mj-lt"/>
                <a:ea typeface="Cambria Math" panose="02040503050406030204" pitchFamily="18" charset="0"/>
              </a:rPr>
            </a:br>
            <a:r>
              <a:rPr lang="pl-PL" sz="1700" b="1" dirty="0" smtClean="0">
                <a:latin typeface="+mj-lt"/>
                <a:ea typeface="Cambria Math" panose="02040503050406030204" pitchFamily="18" charset="0"/>
              </a:rPr>
              <a:t>a </a:t>
            </a:r>
            <a:r>
              <a:rPr lang="pl-PL" sz="1700" b="1" dirty="0" err="1" smtClean="0">
                <a:latin typeface="+mj-lt"/>
                <a:ea typeface="Cambria Math" panose="02040503050406030204" pitchFamily="18" charset="0"/>
              </a:rPr>
              <a:t>deterministic</a:t>
            </a:r>
            <a:r>
              <a:rPr lang="pl-PL" sz="1700" b="1" dirty="0" smtClean="0">
                <a:latin typeface="+mj-lt"/>
                <a:ea typeface="Cambria Math" panose="02040503050406030204" pitchFamily="18" charset="0"/>
              </a:rPr>
              <a:t> </a:t>
            </a:r>
            <a:r>
              <a:rPr lang="pl-PL" sz="1700" b="1" dirty="0" err="1" smtClean="0">
                <a:latin typeface="+mj-lt"/>
                <a:ea typeface="Cambria Math" panose="02040503050406030204" pitchFamily="18" charset="0"/>
              </a:rPr>
              <a:t>signal</a:t>
            </a:r>
            <a:r>
              <a:rPr lang="pl-PL" sz="1700" b="1" dirty="0" smtClean="0">
                <a:latin typeface="+mj-lt"/>
                <a:ea typeface="Cambria Math" panose="02040503050406030204" pitchFamily="18" charset="0"/>
              </a:rPr>
              <a:t> (</a:t>
            </a:r>
            <a:r>
              <a:rPr lang="pl-PL" sz="1700" b="1" dirty="0" err="1" smtClean="0">
                <a:latin typeface="+mj-lt"/>
                <a:ea typeface="Cambria Math" panose="02040503050406030204" pitchFamily="18" charset="0"/>
              </a:rPr>
              <a:t>power</a:t>
            </a:r>
            <a:r>
              <a:rPr lang="pl-PL" sz="1700" b="1" dirty="0" smtClean="0">
                <a:latin typeface="+mj-lt"/>
                <a:ea typeface="Cambria Math" panose="02040503050406030204" pitchFamily="18" charset="0"/>
              </a:rPr>
              <a:t>?, </a:t>
            </a:r>
            <a:r>
              <a:rPr lang="pl-PL" sz="1700" b="1" dirty="0" err="1" smtClean="0">
                <a:latin typeface="+mj-lt"/>
                <a:ea typeface="Cambria Math" panose="02040503050406030204" pitchFamily="18" charset="0"/>
              </a:rPr>
              <a:t>energy</a:t>
            </a:r>
            <a:r>
              <a:rPr lang="pl-PL" sz="1700" b="1" dirty="0" smtClean="0">
                <a:latin typeface="+mj-lt"/>
                <a:ea typeface="Cambria Math" panose="02040503050406030204" pitchFamily="18" charset="0"/>
              </a:rPr>
              <a:t>?)</a:t>
            </a:r>
            <a:endParaRPr lang="pl-PL" sz="1700" b="1" dirty="0" smtClean="0">
              <a:latin typeface="+mj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6277495" y="4188247"/>
            <a:ext cx="2121501" cy="2414158"/>
            <a:chOff x="4096995" y="3442953"/>
            <a:chExt cx="2121501" cy="2414158"/>
          </a:xfrm>
        </p:grpSpPr>
        <p:grpSp>
          <p:nvGrpSpPr>
            <p:cNvPr id="91" name="Group 22"/>
            <p:cNvGrpSpPr>
              <a:grpSpLocks/>
            </p:cNvGrpSpPr>
            <p:nvPr/>
          </p:nvGrpSpPr>
          <p:grpSpPr bwMode="auto">
            <a:xfrm>
              <a:off x="4096995" y="3937000"/>
              <a:ext cx="2085847" cy="1920111"/>
              <a:chOff x="2688" y="2640"/>
              <a:chExt cx="1587" cy="1461"/>
            </a:xfrm>
          </p:grpSpPr>
          <p:sp>
            <p:nvSpPr>
              <p:cNvPr id="99" name="Freeform 10"/>
              <p:cNvSpPr>
                <a:spLocks/>
              </p:cNvSpPr>
              <p:nvPr/>
            </p:nvSpPr>
            <p:spPr bwMode="auto">
              <a:xfrm>
                <a:off x="2928" y="2832"/>
                <a:ext cx="1347" cy="1269"/>
              </a:xfrm>
              <a:custGeom>
                <a:avLst/>
                <a:gdLst>
                  <a:gd name="T0" fmla="*/ 0 w 1344"/>
                  <a:gd name="T1" fmla="*/ 503 h 1000"/>
                  <a:gd name="T2" fmla="*/ 144 w 1344"/>
                  <a:gd name="T3" fmla="*/ 1275 h 1000"/>
                  <a:gd name="T4" fmla="*/ 192 w 1344"/>
                  <a:gd name="T5" fmla="*/ 735 h 1000"/>
                  <a:gd name="T6" fmla="*/ 242 w 1344"/>
                  <a:gd name="T7" fmla="*/ 38 h 1000"/>
                  <a:gd name="T8" fmla="*/ 290 w 1344"/>
                  <a:gd name="T9" fmla="*/ 503 h 1000"/>
                  <a:gd name="T10" fmla="*/ 338 w 1344"/>
                  <a:gd name="T11" fmla="*/ 115 h 1000"/>
                  <a:gd name="T12" fmla="*/ 386 w 1344"/>
                  <a:gd name="T13" fmla="*/ 735 h 1000"/>
                  <a:gd name="T14" fmla="*/ 482 w 1344"/>
                  <a:gd name="T15" fmla="*/ 425 h 1000"/>
                  <a:gd name="T16" fmla="*/ 578 w 1344"/>
                  <a:gd name="T17" fmla="*/ 1508 h 1000"/>
                  <a:gd name="T18" fmla="*/ 676 w 1344"/>
                  <a:gd name="T19" fmla="*/ 1043 h 1000"/>
                  <a:gd name="T20" fmla="*/ 964 w 1344"/>
                  <a:gd name="T21" fmla="*/ 1121 h 1000"/>
                  <a:gd name="T22" fmla="*/ 1108 w 1344"/>
                  <a:gd name="T23" fmla="*/ 580 h 1000"/>
                  <a:gd name="T24" fmla="*/ 1350 w 1344"/>
                  <a:gd name="T25" fmla="*/ 58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0" name="Freeform 15"/>
              <p:cNvSpPr>
                <a:spLocks/>
              </p:cNvSpPr>
              <p:nvPr/>
            </p:nvSpPr>
            <p:spPr bwMode="auto">
              <a:xfrm>
                <a:off x="2832" y="2688"/>
                <a:ext cx="1177" cy="1270"/>
              </a:xfrm>
              <a:custGeom>
                <a:avLst/>
                <a:gdLst>
                  <a:gd name="T0" fmla="*/ 0 w 1104"/>
                  <a:gd name="T1" fmla="*/ 1200 h 904"/>
                  <a:gd name="T2" fmla="*/ 109 w 1104"/>
                  <a:gd name="T3" fmla="*/ 632 h 904"/>
                  <a:gd name="T4" fmla="*/ 164 w 1104"/>
                  <a:gd name="T5" fmla="*/ 1010 h 904"/>
                  <a:gd name="T6" fmla="*/ 219 w 1104"/>
                  <a:gd name="T7" fmla="*/ 253 h 904"/>
                  <a:gd name="T8" fmla="*/ 273 w 1104"/>
                  <a:gd name="T9" fmla="*/ 443 h 904"/>
                  <a:gd name="T10" fmla="*/ 327 w 1104"/>
                  <a:gd name="T11" fmla="*/ 1673 h 904"/>
                  <a:gd name="T12" fmla="*/ 382 w 1104"/>
                  <a:gd name="T13" fmla="*/ 1106 h 904"/>
                  <a:gd name="T14" fmla="*/ 436 w 1104"/>
                  <a:gd name="T15" fmla="*/ 1484 h 904"/>
                  <a:gd name="T16" fmla="*/ 491 w 1104"/>
                  <a:gd name="T17" fmla="*/ 726 h 904"/>
                  <a:gd name="T18" fmla="*/ 546 w 1104"/>
                  <a:gd name="T19" fmla="*/ 1010 h 904"/>
                  <a:gd name="T20" fmla="*/ 763 w 1104"/>
                  <a:gd name="T21" fmla="*/ 820 h 904"/>
                  <a:gd name="T22" fmla="*/ 873 w 1104"/>
                  <a:gd name="T23" fmla="*/ 1010 h 904"/>
                  <a:gd name="T24" fmla="*/ 982 w 1104"/>
                  <a:gd name="T25" fmla="*/ 1484 h 904"/>
                  <a:gd name="T26" fmla="*/ 1091 w 1104"/>
                  <a:gd name="T27" fmla="*/ 157 h 904"/>
                  <a:gd name="T28" fmla="*/ 1255 w 1104"/>
                  <a:gd name="T29" fmla="*/ 537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101" name="Group 18"/>
              <p:cNvGrpSpPr>
                <a:grpSpLocks/>
              </p:cNvGrpSpPr>
              <p:nvPr/>
            </p:nvGrpSpPr>
            <p:grpSpPr bwMode="auto">
              <a:xfrm>
                <a:off x="2688" y="2640"/>
                <a:ext cx="1587" cy="1360"/>
                <a:chOff x="672" y="1560"/>
                <a:chExt cx="1584" cy="1288"/>
              </a:xfrm>
            </p:grpSpPr>
            <p:sp>
              <p:nvSpPr>
                <p:cNvPr id="102" name="Freeform 19"/>
                <p:cNvSpPr>
                  <a:spLocks/>
                </p:cNvSpPr>
                <p:nvPr/>
              </p:nvSpPr>
              <p:spPr bwMode="auto">
                <a:xfrm>
                  <a:off x="768" y="1560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rgbClr val="0020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03" name="Line 20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04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143" name="Prostokąt 142"/>
            <p:cNvSpPr/>
            <p:nvPr/>
          </p:nvSpPr>
          <p:spPr>
            <a:xfrm>
              <a:off x="4099005" y="3442953"/>
              <a:ext cx="211949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6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x</a:t>
              </a:r>
              <a:r>
                <a:rPr lang="pl-PL" sz="1600" dirty="0"/>
                <a:t>(</a:t>
              </a:r>
              <a:r>
                <a:rPr lang="pl-PL" sz="1600" i="1" dirty="0"/>
                <a:t>t</a:t>
              </a:r>
              <a:r>
                <a:rPr lang="pl-PL" sz="1600" dirty="0" smtClean="0"/>
                <a:t>)</a:t>
              </a:r>
              <a:r>
                <a:rPr lang="pl-PL" sz="1600" b="1" dirty="0" smtClean="0"/>
                <a:t> - </a:t>
              </a:r>
              <a:r>
                <a:rPr lang="pl-PL" sz="1600" b="1" dirty="0" err="1" smtClean="0"/>
                <a:t>random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signal</a:t>
              </a:r>
              <a:r>
                <a:rPr lang="pl-PL" sz="1600" b="1" dirty="0" smtClean="0"/>
                <a:t> =</a:t>
              </a:r>
              <a:br>
                <a:rPr lang="pl-PL" sz="1600" b="1" dirty="0" smtClean="0"/>
              </a:br>
              <a:r>
                <a:rPr lang="pl-PL" sz="1600" b="1" dirty="0" smtClean="0"/>
                <a:t>= ensemble of </a:t>
              </a:r>
              <a:r>
                <a:rPr lang="pl-PL" sz="1600" b="1" dirty="0" err="1" smtClean="0"/>
                <a:t>paths</a:t>
              </a:r>
              <a:endParaRPr lang="pl-PL" sz="1600" dirty="0"/>
            </a:p>
          </p:txBody>
        </p:sp>
      </p:grpSp>
      <p:grpSp>
        <p:nvGrpSpPr>
          <p:cNvPr id="144" name="Grupa 143"/>
          <p:cNvGrpSpPr/>
          <p:nvPr/>
        </p:nvGrpSpPr>
        <p:grpSpPr>
          <a:xfrm>
            <a:off x="1043608" y="4072266"/>
            <a:ext cx="3823597" cy="2031505"/>
            <a:chOff x="5867024" y="3779762"/>
            <a:chExt cx="3823597" cy="2031505"/>
          </a:xfrm>
        </p:grpSpPr>
        <p:grpSp>
          <p:nvGrpSpPr>
            <p:cNvPr id="147" name="Grupa 146"/>
            <p:cNvGrpSpPr/>
            <p:nvPr/>
          </p:nvGrpSpPr>
          <p:grpSpPr>
            <a:xfrm>
              <a:off x="5867024" y="3821378"/>
              <a:ext cx="2514600" cy="1989889"/>
              <a:chOff x="3844833" y="1115080"/>
              <a:chExt cx="2514600" cy="1989889"/>
            </a:xfrm>
          </p:grpSpPr>
          <p:sp>
            <p:nvSpPr>
              <p:cNvPr id="152" name="Freeform 30"/>
              <p:cNvSpPr>
                <a:spLocks/>
              </p:cNvSpPr>
              <p:nvPr/>
            </p:nvSpPr>
            <p:spPr bwMode="auto">
              <a:xfrm rot="10800000">
                <a:off x="3997233" y="1517469"/>
                <a:ext cx="2133600" cy="1587500"/>
              </a:xfrm>
              <a:custGeom>
                <a:avLst/>
                <a:gdLst>
                  <a:gd name="T0" fmla="*/ 0 w 1344"/>
                  <a:gd name="T1" fmla="*/ 312 h 1000"/>
                  <a:gd name="T2" fmla="*/ 144 w 1344"/>
                  <a:gd name="T3" fmla="*/ 792 h 1000"/>
                  <a:gd name="T4" fmla="*/ 192 w 1344"/>
                  <a:gd name="T5" fmla="*/ 456 h 1000"/>
                  <a:gd name="T6" fmla="*/ 240 w 1344"/>
                  <a:gd name="T7" fmla="*/ 24 h 1000"/>
                  <a:gd name="T8" fmla="*/ 288 w 1344"/>
                  <a:gd name="T9" fmla="*/ 312 h 1000"/>
                  <a:gd name="T10" fmla="*/ 336 w 1344"/>
                  <a:gd name="T11" fmla="*/ 72 h 1000"/>
                  <a:gd name="T12" fmla="*/ 384 w 1344"/>
                  <a:gd name="T13" fmla="*/ 456 h 1000"/>
                  <a:gd name="T14" fmla="*/ 480 w 1344"/>
                  <a:gd name="T15" fmla="*/ 264 h 1000"/>
                  <a:gd name="T16" fmla="*/ 576 w 1344"/>
                  <a:gd name="T17" fmla="*/ 936 h 1000"/>
                  <a:gd name="T18" fmla="*/ 672 w 1344"/>
                  <a:gd name="T19" fmla="*/ 648 h 1000"/>
                  <a:gd name="T20" fmla="*/ 960 w 1344"/>
                  <a:gd name="T21" fmla="*/ 696 h 1000"/>
                  <a:gd name="T22" fmla="*/ 1104 w 1344"/>
                  <a:gd name="T23" fmla="*/ 360 h 1000"/>
                  <a:gd name="T24" fmla="*/ 1344 w 1344"/>
                  <a:gd name="T25" fmla="*/ 36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3" name="Line 31"/>
              <p:cNvSpPr>
                <a:spLocks noChangeShapeType="1"/>
              </p:cNvSpPr>
              <p:nvPr/>
            </p:nvSpPr>
            <p:spPr bwMode="auto">
              <a:xfrm>
                <a:off x="3844833" y="2317569"/>
                <a:ext cx="2514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4" name="Line 32"/>
              <p:cNvSpPr>
                <a:spLocks noChangeShapeType="1"/>
              </p:cNvSpPr>
              <p:nvPr/>
            </p:nvSpPr>
            <p:spPr bwMode="auto">
              <a:xfrm flipV="1">
                <a:off x="3921033" y="1403169"/>
                <a:ext cx="0" cy="16764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5" name="Text Box 46"/>
              <p:cNvSpPr txBox="1">
                <a:spLocks noChangeArrowheads="1"/>
              </p:cNvSpPr>
              <p:nvPr/>
            </p:nvSpPr>
            <p:spPr bwMode="auto">
              <a:xfrm>
                <a:off x="4049096" y="1115080"/>
                <a:ext cx="184731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pl-PL" sz="1600" dirty="0"/>
              </a:p>
            </p:txBody>
          </p:sp>
          <p:grpSp>
            <p:nvGrpSpPr>
              <p:cNvPr id="156" name="Grupa 155"/>
              <p:cNvGrpSpPr/>
              <p:nvPr/>
            </p:nvGrpSpPr>
            <p:grpSpPr>
              <a:xfrm>
                <a:off x="4173657" y="2324102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66" name="Łącznik prosty ze strzałką 165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67" name="Elipsa 166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7" name="Grupa 156"/>
              <p:cNvGrpSpPr/>
              <p:nvPr/>
            </p:nvGrpSpPr>
            <p:grpSpPr>
              <a:xfrm>
                <a:off x="4648201" y="1752600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64" name="Łącznik prosty ze strzałką 163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65" name="Elipsa 164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8" name="Grupa 157"/>
              <p:cNvGrpSpPr/>
              <p:nvPr/>
            </p:nvGrpSpPr>
            <p:grpSpPr>
              <a:xfrm>
                <a:off x="5858766" y="1614353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62" name="Łącznik prosty ze strzałką 161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63" name="Elipsa 162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9" name="Grupa 158"/>
              <p:cNvGrpSpPr/>
              <p:nvPr/>
            </p:nvGrpSpPr>
            <p:grpSpPr>
              <a:xfrm>
                <a:off x="4994368" y="1841634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60" name="Łącznik prosty ze strzałką 159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61" name="Elipsa 160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46" name="Prostokąt 145"/>
            <p:cNvSpPr/>
            <p:nvPr/>
          </p:nvSpPr>
          <p:spPr>
            <a:xfrm>
              <a:off x="6019423" y="3779762"/>
              <a:ext cx="367119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pl-PL" sz="16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x</a:t>
              </a:r>
              <a:r>
                <a:rPr lang="pl-PL" sz="1600" dirty="0"/>
                <a:t>(</a:t>
              </a:r>
              <a:r>
                <a:rPr lang="pl-PL" sz="1600" i="1" dirty="0"/>
                <a:t>t</a:t>
              </a:r>
              <a:r>
                <a:rPr lang="pl-PL" sz="1600" dirty="0" smtClean="0"/>
                <a:t>)</a:t>
              </a:r>
              <a:r>
                <a:rPr lang="pl-PL" sz="1600" b="1" dirty="0" smtClean="0"/>
                <a:t> – </a:t>
              </a:r>
              <a:r>
                <a:rPr lang="pl-PL" sz="1600" b="1" dirty="0" err="1" smtClean="0"/>
                <a:t>random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signal</a:t>
              </a:r>
              <a:r>
                <a:rPr lang="pl-PL" sz="1600" b="1" dirty="0" smtClean="0"/>
                <a:t> = </a:t>
              </a:r>
              <a:r>
                <a:rPr lang="pl-PL" sz="1600" b="1" dirty="0" err="1" smtClean="0"/>
                <a:t>random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variable</a:t>
              </a:r>
              <a:r>
                <a:rPr lang="pl-PL" sz="1600" b="1" dirty="0" smtClean="0"/>
                <a:t/>
              </a:r>
              <a:br>
                <a:rPr lang="pl-PL" sz="1600" b="1" dirty="0" smtClean="0"/>
              </a:br>
              <a:r>
                <a:rPr lang="pl-PL" sz="1600" b="1" dirty="0" err="1" smtClean="0"/>
                <a:t>moving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over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time</a:t>
              </a:r>
              <a:r>
                <a:rPr lang="pl-PL" sz="1600" b="1" dirty="0" smtClean="0"/>
                <a:t> </a:t>
              </a:r>
              <a:r>
                <a:rPr lang="pl-PL" sz="1600" b="1" dirty="0" err="1" smtClean="0"/>
                <a:t>axis</a:t>
              </a:r>
              <a:endParaRPr lang="pl-PL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3" grpId="0" animBg="1"/>
      <p:bldP spid="83" grpId="0" animBg="1"/>
      <p:bldP spid="8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Pdfs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of 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signals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(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stationary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151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358694"/>
              </p:ext>
            </p:extLst>
          </p:nvPr>
        </p:nvGraphicFramePr>
        <p:xfrm>
          <a:off x="1619103" y="1873300"/>
          <a:ext cx="569595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3057" name="Równanie" r:id="rId4" imgW="1879560" imgH="215640" progId="Equation.3">
                  <p:embed/>
                </p:oleObj>
              </mc:Choice>
              <mc:Fallback>
                <p:oleObj name="Równanie" r:id="rId4" imgW="187956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103" y="1873300"/>
                        <a:ext cx="5695950" cy="65563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7" name="Rectangle 6"/>
          <p:cNvSpPr>
            <a:spLocks noChangeArrowheads="1"/>
          </p:cNvSpPr>
          <p:nvPr/>
        </p:nvSpPr>
        <p:spPr bwMode="auto">
          <a:xfrm>
            <a:off x="1143000" y="1219200"/>
            <a:ext cx="6190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Pdf </a:t>
            </a:r>
            <a:r>
              <a:rPr kumimoji="1" lang="pl-PL" b="1" dirty="0"/>
              <a:t>of the 1st </a:t>
            </a:r>
            <a:r>
              <a:rPr kumimoji="1" lang="pl-PL" b="1" dirty="0" smtClean="0"/>
              <a:t>order (</a:t>
            </a:r>
            <a:r>
              <a:rPr kumimoji="1" lang="pl-PL" b="1" dirty="0" err="1" smtClean="0"/>
              <a:t>does</a:t>
            </a:r>
            <a:r>
              <a:rPr kumimoji="1" lang="pl-PL" b="1" dirty="0" smtClean="0"/>
              <a:t> not </a:t>
            </a:r>
            <a:r>
              <a:rPr kumimoji="1" lang="pl-PL" b="1" dirty="0" err="1" smtClean="0"/>
              <a:t>depend</a:t>
            </a:r>
            <a:r>
              <a:rPr kumimoji="1" lang="pl-PL" b="1" dirty="0" smtClean="0"/>
              <a:t> on </a:t>
            </a:r>
            <a:r>
              <a:rPr kumimoji="1" lang="pl-PL" b="1" dirty="0" err="1" smtClean="0"/>
              <a:t>time</a:t>
            </a:r>
            <a:r>
              <a:rPr kumimoji="1" lang="pl-PL" b="1" dirty="0" smtClean="0"/>
              <a:t>)</a:t>
            </a:r>
            <a:endParaRPr kumimoji="1" lang="pl-PL" b="1" dirty="0"/>
          </a:p>
        </p:txBody>
      </p:sp>
      <p:grpSp>
        <p:nvGrpSpPr>
          <p:cNvPr id="4" name="Grupa 3"/>
          <p:cNvGrpSpPr/>
          <p:nvPr/>
        </p:nvGrpSpPr>
        <p:grpSpPr>
          <a:xfrm>
            <a:off x="2331115" y="2743994"/>
            <a:ext cx="3814117" cy="3016250"/>
            <a:chOff x="1831975" y="3689350"/>
            <a:chExt cx="3814117" cy="3016250"/>
          </a:xfrm>
        </p:grpSpPr>
        <p:sp>
          <p:nvSpPr>
            <p:cNvPr id="29" name="Line 23"/>
            <p:cNvSpPr>
              <a:spLocks noChangeShapeType="1"/>
            </p:cNvSpPr>
            <p:nvPr/>
          </p:nvSpPr>
          <p:spPr bwMode="auto">
            <a:xfrm>
              <a:off x="2979092" y="5060950"/>
              <a:ext cx="0" cy="762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30" name="Group 22"/>
            <p:cNvGrpSpPr>
              <a:grpSpLocks/>
            </p:cNvGrpSpPr>
            <p:nvPr/>
          </p:nvGrpSpPr>
          <p:grpSpPr bwMode="auto">
            <a:xfrm>
              <a:off x="2369492" y="3689350"/>
              <a:ext cx="3276600" cy="3016250"/>
              <a:chOff x="2688" y="2640"/>
              <a:chExt cx="1587" cy="1461"/>
            </a:xfrm>
          </p:grpSpPr>
          <p:sp>
            <p:nvSpPr>
              <p:cNvPr id="38" name="Freeform 10"/>
              <p:cNvSpPr>
                <a:spLocks/>
              </p:cNvSpPr>
              <p:nvPr/>
            </p:nvSpPr>
            <p:spPr bwMode="auto">
              <a:xfrm>
                <a:off x="2928" y="2832"/>
                <a:ext cx="1347" cy="1269"/>
              </a:xfrm>
              <a:custGeom>
                <a:avLst/>
                <a:gdLst>
                  <a:gd name="T0" fmla="*/ 0 w 1344"/>
                  <a:gd name="T1" fmla="*/ 503 h 1000"/>
                  <a:gd name="T2" fmla="*/ 144 w 1344"/>
                  <a:gd name="T3" fmla="*/ 1275 h 1000"/>
                  <a:gd name="T4" fmla="*/ 192 w 1344"/>
                  <a:gd name="T5" fmla="*/ 735 h 1000"/>
                  <a:gd name="T6" fmla="*/ 242 w 1344"/>
                  <a:gd name="T7" fmla="*/ 38 h 1000"/>
                  <a:gd name="T8" fmla="*/ 290 w 1344"/>
                  <a:gd name="T9" fmla="*/ 503 h 1000"/>
                  <a:gd name="T10" fmla="*/ 338 w 1344"/>
                  <a:gd name="T11" fmla="*/ 115 h 1000"/>
                  <a:gd name="T12" fmla="*/ 386 w 1344"/>
                  <a:gd name="T13" fmla="*/ 735 h 1000"/>
                  <a:gd name="T14" fmla="*/ 482 w 1344"/>
                  <a:gd name="T15" fmla="*/ 425 h 1000"/>
                  <a:gd name="T16" fmla="*/ 578 w 1344"/>
                  <a:gd name="T17" fmla="*/ 1508 h 1000"/>
                  <a:gd name="T18" fmla="*/ 676 w 1344"/>
                  <a:gd name="T19" fmla="*/ 1043 h 1000"/>
                  <a:gd name="T20" fmla="*/ 964 w 1344"/>
                  <a:gd name="T21" fmla="*/ 1121 h 1000"/>
                  <a:gd name="T22" fmla="*/ 1108 w 1344"/>
                  <a:gd name="T23" fmla="*/ 580 h 1000"/>
                  <a:gd name="T24" fmla="*/ 1350 w 1344"/>
                  <a:gd name="T25" fmla="*/ 58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15"/>
              <p:cNvSpPr>
                <a:spLocks/>
              </p:cNvSpPr>
              <p:nvPr/>
            </p:nvSpPr>
            <p:spPr bwMode="auto">
              <a:xfrm>
                <a:off x="2832" y="2688"/>
                <a:ext cx="1177" cy="1270"/>
              </a:xfrm>
              <a:custGeom>
                <a:avLst/>
                <a:gdLst>
                  <a:gd name="T0" fmla="*/ 0 w 1104"/>
                  <a:gd name="T1" fmla="*/ 1200 h 904"/>
                  <a:gd name="T2" fmla="*/ 109 w 1104"/>
                  <a:gd name="T3" fmla="*/ 632 h 904"/>
                  <a:gd name="T4" fmla="*/ 164 w 1104"/>
                  <a:gd name="T5" fmla="*/ 1010 h 904"/>
                  <a:gd name="T6" fmla="*/ 219 w 1104"/>
                  <a:gd name="T7" fmla="*/ 253 h 904"/>
                  <a:gd name="T8" fmla="*/ 273 w 1104"/>
                  <a:gd name="T9" fmla="*/ 443 h 904"/>
                  <a:gd name="T10" fmla="*/ 327 w 1104"/>
                  <a:gd name="T11" fmla="*/ 1673 h 904"/>
                  <a:gd name="T12" fmla="*/ 382 w 1104"/>
                  <a:gd name="T13" fmla="*/ 1106 h 904"/>
                  <a:gd name="T14" fmla="*/ 436 w 1104"/>
                  <a:gd name="T15" fmla="*/ 1484 h 904"/>
                  <a:gd name="T16" fmla="*/ 491 w 1104"/>
                  <a:gd name="T17" fmla="*/ 726 h 904"/>
                  <a:gd name="T18" fmla="*/ 546 w 1104"/>
                  <a:gd name="T19" fmla="*/ 1010 h 904"/>
                  <a:gd name="T20" fmla="*/ 763 w 1104"/>
                  <a:gd name="T21" fmla="*/ 820 h 904"/>
                  <a:gd name="T22" fmla="*/ 873 w 1104"/>
                  <a:gd name="T23" fmla="*/ 1010 h 904"/>
                  <a:gd name="T24" fmla="*/ 982 w 1104"/>
                  <a:gd name="T25" fmla="*/ 1484 h 904"/>
                  <a:gd name="T26" fmla="*/ 1091 w 1104"/>
                  <a:gd name="T27" fmla="*/ 157 h 904"/>
                  <a:gd name="T28" fmla="*/ 1255 w 1104"/>
                  <a:gd name="T29" fmla="*/ 537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40" name="Group 18"/>
              <p:cNvGrpSpPr>
                <a:grpSpLocks/>
              </p:cNvGrpSpPr>
              <p:nvPr/>
            </p:nvGrpSpPr>
            <p:grpSpPr bwMode="auto">
              <a:xfrm>
                <a:off x="2688" y="2640"/>
                <a:ext cx="1587" cy="1360"/>
                <a:chOff x="672" y="1560"/>
                <a:chExt cx="1584" cy="1288"/>
              </a:xfrm>
            </p:grpSpPr>
            <p:sp>
              <p:nvSpPr>
                <p:cNvPr id="41" name="Freeform 19"/>
                <p:cNvSpPr>
                  <a:spLocks/>
                </p:cNvSpPr>
                <p:nvPr/>
              </p:nvSpPr>
              <p:spPr bwMode="auto">
                <a:xfrm>
                  <a:off x="768" y="1560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2" name="Line 20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3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aphicFrame>
          <p:nvGraphicFramePr>
            <p:cNvPr id="34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23131865"/>
                </p:ext>
              </p:extLst>
            </p:nvPr>
          </p:nvGraphicFramePr>
          <p:xfrm>
            <a:off x="1831975" y="4799013"/>
            <a:ext cx="979488" cy="403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3058" name="Equation" r:id="rId6" imgW="431640" imgH="177480" progId="Equation.3">
                    <p:embed/>
                  </p:oleObj>
                </mc:Choice>
                <mc:Fallback>
                  <p:oleObj name="Equation" r:id="rId6" imgW="43164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1975" y="4799013"/>
                          <a:ext cx="979488" cy="4032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27292932"/>
                </p:ext>
              </p:extLst>
            </p:nvPr>
          </p:nvGraphicFramePr>
          <p:xfrm>
            <a:off x="2093913" y="5603875"/>
            <a:ext cx="288925" cy="315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3059" name="Equation" r:id="rId8" imgW="126720" imgH="139680" progId="Equation.3">
                    <p:embed/>
                  </p:oleObj>
                </mc:Choice>
                <mc:Fallback>
                  <p:oleObj name="Equation" r:id="rId8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3913" y="5603875"/>
                          <a:ext cx="288925" cy="3159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8857284"/>
                </p:ext>
              </p:extLst>
            </p:nvPr>
          </p:nvGraphicFramePr>
          <p:xfrm>
            <a:off x="2869555" y="5997575"/>
            <a:ext cx="201613" cy="344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3060" name="Równanie" r:id="rId10" imgW="88560" imgH="152280" progId="Equation.3">
                    <p:embed/>
                  </p:oleObj>
                </mc:Choice>
                <mc:Fallback>
                  <p:oleObj name="Równanie" r:id="rId10" imgW="88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9555" y="5997575"/>
                          <a:ext cx="201613" cy="3444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Pdfs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of 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signals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(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stationary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151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975051" y="1206991"/>
            <a:ext cx="64388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Pdf of the 2-nd order (</a:t>
            </a:r>
            <a:r>
              <a:rPr kumimoji="1" lang="pl-PL" b="1" dirty="0" err="1" smtClean="0"/>
              <a:t>depends</a:t>
            </a:r>
            <a:r>
              <a:rPr kumimoji="1" lang="pl-PL" b="1" dirty="0" smtClean="0"/>
              <a:t> on </a:t>
            </a:r>
            <a:r>
              <a:rPr kumimoji="1" lang="pl-PL" b="1" dirty="0" err="1" smtClean="0"/>
              <a:t>time</a:t>
            </a:r>
            <a:r>
              <a:rPr kumimoji="1" lang="pl-PL" b="1" dirty="0" smtClean="0"/>
              <a:t> </a:t>
            </a:r>
            <a:r>
              <a:rPr kumimoji="1" lang="pl-PL" b="1" dirty="0" err="1" smtClean="0"/>
              <a:t>spacing</a:t>
            </a:r>
            <a:r>
              <a:rPr kumimoji="1" lang="pl-PL" b="1" dirty="0" smtClean="0"/>
              <a:t>)</a:t>
            </a:r>
            <a:endParaRPr kumimoji="1" lang="pl-PL" b="1" dirty="0"/>
          </a:p>
        </p:txBody>
      </p:sp>
      <p:graphicFrame>
        <p:nvGraphicFramePr>
          <p:cNvPr id="2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683891"/>
              </p:ext>
            </p:extLst>
          </p:nvPr>
        </p:nvGraphicFramePr>
        <p:xfrm>
          <a:off x="1272310" y="1677511"/>
          <a:ext cx="7224713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187" name="Równanie" r:id="rId4" imgW="3251160" imgH="457200" progId="Equation.3">
                  <p:embed/>
                </p:oleObj>
              </mc:Choice>
              <mc:Fallback>
                <p:oleObj name="Równanie" r:id="rId4" imgW="3251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2310" y="1677511"/>
                        <a:ext cx="7224713" cy="10175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34"/>
          <p:cNvGrpSpPr>
            <a:grpSpLocks/>
          </p:cNvGrpSpPr>
          <p:nvPr/>
        </p:nvGrpSpPr>
        <p:grpSpPr bwMode="auto">
          <a:xfrm>
            <a:off x="2339752" y="2999899"/>
            <a:ext cx="3886200" cy="3016250"/>
            <a:chOff x="912" y="2304"/>
            <a:chExt cx="2448" cy="1900"/>
          </a:xfrm>
        </p:grpSpPr>
        <p:sp>
          <p:nvSpPr>
            <p:cNvPr id="29" name="Line 23"/>
            <p:cNvSpPr>
              <a:spLocks noChangeShapeType="1"/>
            </p:cNvSpPr>
            <p:nvPr/>
          </p:nvSpPr>
          <p:spPr bwMode="auto">
            <a:xfrm>
              <a:off x="1680" y="3168"/>
              <a:ext cx="0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30" name="Group 22"/>
            <p:cNvGrpSpPr>
              <a:grpSpLocks/>
            </p:cNvGrpSpPr>
            <p:nvPr/>
          </p:nvGrpSpPr>
          <p:grpSpPr bwMode="auto">
            <a:xfrm>
              <a:off x="1296" y="2304"/>
              <a:ext cx="2064" cy="1900"/>
              <a:chOff x="2688" y="2640"/>
              <a:chExt cx="1587" cy="1461"/>
            </a:xfrm>
          </p:grpSpPr>
          <p:sp>
            <p:nvSpPr>
              <p:cNvPr id="38" name="Freeform 10"/>
              <p:cNvSpPr>
                <a:spLocks/>
              </p:cNvSpPr>
              <p:nvPr/>
            </p:nvSpPr>
            <p:spPr bwMode="auto">
              <a:xfrm>
                <a:off x="2928" y="2832"/>
                <a:ext cx="1347" cy="1269"/>
              </a:xfrm>
              <a:custGeom>
                <a:avLst/>
                <a:gdLst>
                  <a:gd name="T0" fmla="*/ 0 w 1344"/>
                  <a:gd name="T1" fmla="*/ 503 h 1000"/>
                  <a:gd name="T2" fmla="*/ 144 w 1344"/>
                  <a:gd name="T3" fmla="*/ 1275 h 1000"/>
                  <a:gd name="T4" fmla="*/ 192 w 1344"/>
                  <a:gd name="T5" fmla="*/ 735 h 1000"/>
                  <a:gd name="T6" fmla="*/ 242 w 1344"/>
                  <a:gd name="T7" fmla="*/ 38 h 1000"/>
                  <a:gd name="T8" fmla="*/ 290 w 1344"/>
                  <a:gd name="T9" fmla="*/ 503 h 1000"/>
                  <a:gd name="T10" fmla="*/ 338 w 1344"/>
                  <a:gd name="T11" fmla="*/ 115 h 1000"/>
                  <a:gd name="T12" fmla="*/ 386 w 1344"/>
                  <a:gd name="T13" fmla="*/ 735 h 1000"/>
                  <a:gd name="T14" fmla="*/ 482 w 1344"/>
                  <a:gd name="T15" fmla="*/ 425 h 1000"/>
                  <a:gd name="T16" fmla="*/ 578 w 1344"/>
                  <a:gd name="T17" fmla="*/ 1508 h 1000"/>
                  <a:gd name="T18" fmla="*/ 676 w 1344"/>
                  <a:gd name="T19" fmla="*/ 1043 h 1000"/>
                  <a:gd name="T20" fmla="*/ 964 w 1344"/>
                  <a:gd name="T21" fmla="*/ 1121 h 1000"/>
                  <a:gd name="T22" fmla="*/ 1108 w 1344"/>
                  <a:gd name="T23" fmla="*/ 580 h 1000"/>
                  <a:gd name="T24" fmla="*/ 1350 w 1344"/>
                  <a:gd name="T25" fmla="*/ 58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15"/>
              <p:cNvSpPr>
                <a:spLocks/>
              </p:cNvSpPr>
              <p:nvPr/>
            </p:nvSpPr>
            <p:spPr bwMode="auto">
              <a:xfrm>
                <a:off x="2832" y="2688"/>
                <a:ext cx="1177" cy="1270"/>
              </a:xfrm>
              <a:custGeom>
                <a:avLst/>
                <a:gdLst>
                  <a:gd name="T0" fmla="*/ 0 w 1104"/>
                  <a:gd name="T1" fmla="*/ 1200 h 904"/>
                  <a:gd name="T2" fmla="*/ 109 w 1104"/>
                  <a:gd name="T3" fmla="*/ 632 h 904"/>
                  <a:gd name="T4" fmla="*/ 164 w 1104"/>
                  <a:gd name="T5" fmla="*/ 1010 h 904"/>
                  <a:gd name="T6" fmla="*/ 219 w 1104"/>
                  <a:gd name="T7" fmla="*/ 253 h 904"/>
                  <a:gd name="T8" fmla="*/ 273 w 1104"/>
                  <a:gd name="T9" fmla="*/ 443 h 904"/>
                  <a:gd name="T10" fmla="*/ 327 w 1104"/>
                  <a:gd name="T11" fmla="*/ 1673 h 904"/>
                  <a:gd name="T12" fmla="*/ 382 w 1104"/>
                  <a:gd name="T13" fmla="*/ 1106 h 904"/>
                  <a:gd name="T14" fmla="*/ 436 w 1104"/>
                  <a:gd name="T15" fmla="*/ 1484 h 904"/>
                  <a:gd name="T16" fmla="*/ 491 w 1104"/>
                  <a:gd name="T17" fmla="*/ 726 h 904"/>
                  <a:gd name="T18" fmla="*/ 546 w 1104"/>
                  <a:gd name="T19" fmla="*/ 1010 h 904"/>
                  <a:gd name="T20" fmla="*/ 763 w 1104"/>
                  <a:gd name="T21" fmla="*/ 820 h 904"/>
                  <a:gd name="T22" fmla="*/ 873 w 1104"/>
                  <a:gd name="T23" fmla="*/ 1010 h 904"/>
                  <a:gd name="T24" fmla="*/ 982 w 1104"/>
                  <a:gd name="T25" fmla="*/ 1484 h 904"/>
                  <a:gd name="T26" fmla="*/ 1091 w 1104"/>
                  <a:gd name="T27" fmla="*/ 157 h 904"/>
                  <a:gd name="T28" fmla="*/ 1255 w 1104"/>
                  <a:gd name="T29" fmla="*/ 537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40" name="Group 18"/>
              <p:cNvGrpSpPr>
                <a:grpSpLocks/>
              </p:cNvGrpSpPr>
              <p:nvPr/>
            </p:nvGrpSpPr>
            <p:grpSpPr bwMode="auto">
              <a:xfrm>
                <a:off x="2688" y="2640"/>
                <a:ext cx="1587" cy="1360"/>
                <a:chOff x="672" y="1560"/>
                <a:chExt cx="1584" cy="1288"/>
              </a:xfrm>
            </p:grpSpPr>
            <p:sp>
              <p:nvSpPr>
                <p:cNvPr id="41" name="Freeform 19"/>
                <p:cNvSpPr>
                  <a:spLocks/>
                </p:cNvSpPr>
                <p:nvPr/>
              </p:nvSpPr>
              <p:spPr bwMode="auto">
                <a:xfrm>
                  <a:off x="768" y="1560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2" name="Line 20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3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aphicFrame>
          <p:nvGraphicFramePr>
            <p:cNvPr id="31" name="Object 25"/>
            <p:cNvGraphicFramePr>
              <a:graphicFrameLocks noChangeAspect="1"/>
            </p:cNvGraphicFramePr>
            <p:nvPr/>
          </p:nvGraphicFramePr>
          <p:xfrm>
            <a:off x="2496" y="3072"/>
            <a:ext cx="236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188" name="Równanie" r:id="rId6" imgW="164880" imgH="215640" progId="Equation.3">
                    <p:embed/>
                  </p:oleObj>
                </mc:Choice>
                <mc:Fallback>
                  <p:oleObj name="Równanie" r:id="rId6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3072"/>
                          <a:ext cx="236" cy="3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0469998"/>
                </p:ext>
              </p:extLst>
            </p:nvPr>
          </p:nvGraphicFramePr>
          <p:xfrm>
            <a:off x="2496" y="2496"/>
            <a:ext cx="763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189" name="Równanie" r:id="rId8" imgW="533160" imgH="215640" progId="Equation.3">
                    <p:embed/>
                  </p:oleObj>
                </mc:Choice>
                <mc:Fallback>
                  <p:oleObj name="Równanie" r:id="rId8" imgW="5331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2496"/>
                          <a:ext cx="763" cy="30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3761189"/>
                </p:ext>
              </p:extLst>
            </p:nvPr>
          </p:nvGraphicFramePr>
          <p:xfrm>
            <a:off x="2307" y="3758"/>
            <a:ext cx="437" cy="2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190" name="Równanie" r:id="rId10" imgW="304560" imgH="152280" progId="Equation.3">
                    <p:embed/>
                  </p:oleObj>
                </mc:Choice>
                <mc:Fallback>
                  <p:oleObj name="Równanie" r:id="rId10" imgW="304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7" y="3758"/>
                          <a:ext cx="437" cy="21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689919"/>
                </p:ext>
              </p:extLst>
            </p:nvPr>
          </p:nvGraphicFramePr>
          <p:xfrm>
            <a:off x="912" y="2976"/>
            <a:ext cx="708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191" name="Równanie" r:id="rId12" imgW="495000" imgH="215640" progId="Equation.3">
                    <p:embed/>
                  </p:oleObj>
                </mc:Choice>
                <mc:Fallback>
                  <p:oleObj name="Równanie" r:id="rId12" imgW="495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" y="2976"/>
                          <a:ext cx="708" cy="30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29"/>
            <p:cNvGraphicFramePr>
              <a:graphicFrameLocks noChangeAspect="1"/>
            </p:cNvGraphicFramePr>
            <p:nvPr/>
          </p:nvGraphicFramePr>
          <p:xfrm>
            <a:off x="1104" y="3456"/>
            <a:ext cx="218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192" name="Równanie" r:id="rId14" imgW="152280" imgH="215640" progId="Equation.3">
                    <p:embed/>
                  </p:oleObj>
                </mc:Choice>
                <mc:Fallback>
                  <p:oleObj name="Równanie" r:id="rId14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4" y="3456"/>
                          <a:ext cx="218" cy="3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01868010"/>
                </p:ext>
              </p:extLst>
            </p:nvPr>
          </p:nvGraphicFramePr>
          <p:xfrm>
            <a:off x="1611" y="3758"/>
            <a:ext cx="127" cy="2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2193" name="Równanie" r:id="rId16" imgW="88560" imgH="152280" progId="Equation.3">
                    <p:embed/>
                  </p:oleObj>
                </mc:Choice>
                <mc:Fallback>
                  <p:oleObj name="Równanie" r:id="rId16" imgW="88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1" y="3758"/>
                          <a:ext cx="127" cy="21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Line 24"/>
            <p:cNvSpPr>
              <a:spLocks noChangeShapeType="1"/>
            </p:cNvSpPr>
            <p:nvPr/>
          </p:nvSpPr>
          <p:spPr bwMode="auto">
            <a:xfrm>
              <a:off x="2496" y="2640"/>
              <a:ext cx="0" cy="6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77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2"/>
          <p:cNvSpPr>
            <a:spLocks noChangeArrowheads="1"/>
          </p:cNvSpPr>
          <p:nvPr/>
        </p:nvSpPr>
        <p:spPr bwMode="auto">
          <a:xfrm>
            <a:off x="958690" y="-198792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Moments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of a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253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26792" y="810089"/>
            <a:ext cx="530145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/>
              <a:t>The </a:t>
            </a:r>
            <a:r>
              <a:rPr lang="pl-PL" sz="2000" b="1" dirty="0" err="1" smtClean="0"/>
              <a:t>mean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values</a:t>
            </a:r>
            <a:r>
              <a:rPr lang="pl-PL" sz="2000" b="1" dirty="0" smtClean="0"/>
              <a:t> of a </a:t>
            </a:r>
            <a:r>
              <a:rPr lang="pl-PL" sz="2000" b="1" dirty="0" err="1" smtClean="0">
                <a:solidFill>
                  <a:srgbClr val="FF0000"/>
                </a:solidFill>
              </a:rPr>
              <a:t>stationary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random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endParaRPr lang="pl-PL" sz="2000" b="1" dirty="0" smtClean="0"/>
          </a:p>
          <a:p>
            <a:r>
              <a:rPr lang="pl-PL" sz="2000" b="1" dirty="0" smtClean="0"/>
              <a:t>do </a:t>
            </a:r>
            <a:r>
              <a:rPr lang="pl-PL" sz="2000" b="1" dirty="0"/>
              <a:t>not </a:t>
            </a:r>
            <a:r>
              <a:rPr lang="pl-PL" sz="2000" b="1" dirty="0" err="1"/>
              <a:t>depend</a:t>
            </a:r>
            <a:r>
              <a:rPr lang="pl-PL" sz="2000" b="1" dirty="0"/>
              <a:t> on </a:t>
            </a:r>
            <a:r>
              <a:rPr lang="pl-PL" sz="2000" b="1" dirty="0" smtClean="0"/>
              <a:t>time:</a:t>
            </a:r>
            <a:endParaRPr lang="pl-PL" sz="2000" b="1" dirty="0"/>
          </a:p>
        </p:txBody>
      </p:sp>
      <p:graphicFrame>
        <p:nvGraphicFramePr>
          <p:cNvPr id="2253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342208"/>
              </p:ext>
            </p:extLst>
          </p:nvPr>
        </p:nvGraphicFramePr>
        <p:xfrm>
          <a:off x="1302040" y="1556792"/>
          <a:ext cx="5556250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29" name="Equation" r:id="rId4" imgW="2222280" imgH="660240" progId="Equation.3">
                  <p:embed/>
                </p:oleObj>
              </mc:Choice>
              <mc:Fallback>
                <p:oleObj name="Equation" r:id="rId4" imgW="2222280" imgH="6602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2040" y="1556792"/>
                        <a:ext cx="5556250" cy="16510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grpSp>
        <p:nvGrpSpPr>
          <p:cNvPr id="11" name="Grupa 10"/>
          <p:cNvGrpSpPr/>
          <p:nvPr/>
        </p:nvGrpSpPr>
        <p:grpSpPr>
          <a:xfrm>
            <a:off x="958690" y="3322271"/>
            <a:ext cx="8015528" cy="1476084"/>
            <a:chOff x="914902" y="3492590"/>
            <a:chExt cx="8015528" cy="1476084"/>
          </a:xfrm>
        </p:grpSpPr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914902" y="3492590"/>
              <a:ext cx="801552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err="1" smtClean="0"/>
                <a:t>Autocorrelation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function</a:t>
              </a:r>
              <a:r>
                <a:rPr lang="pl-PL" sz="2000" b="1" dirty="0" smtClean="0"/>
                <a:t> </a:t>
              </a:r>
              <a:r>
                <a:rPr lang="pl-PL" sz="2000" b="1" dirty="0"/>
                <a:t>of a </a:t>
              </a:r>
              <a:r>
                <a:rPr lang="pl-PL" sz="2000" b="1" dirty="0" err="1">
                  <a:solidFill>
                    <a:srgbClr val="FF0000"/>
                  </a:solidFill>
                </a:rPr>
                <a:t>stationary</a:t>
              </a:r>
              <a:r>
                <a:rPr lang="pl-PL" sz="2000" b="1" dirty="0"/>
                <a:t> </a:t>
              </a:r>
              <a:r>
                <a:rPr lang="pl-PL" sz="2000" b="1" dirty="0" err="1"/>
                <a:t>random</a:t>
              </a:r>
              <a:r>
                <a:rPr lang="pl-PL" sz="2000" b="1" dirty="0"/>
                <a:t> </a:t>
              </a:r>
              <a:r>
                <a:rPr lang="pl-PL" sz="2000" b="1" dirty="0" err="1"/>
                <a:t>signal</a:t>
              </a:r>
              <a:r>
                <a:rPr lang="pl-PL" sz="2000" b="1" dirty="0"/>
                <a:t> </a:t>
              </a:r>
              <a:r>
                <a:rPr lang="pl-PL" sz="2000" b="1" dirty="0" err="1"/>
                <a:t>does</a:t>
              </a:r>
              <a:r>
                <a:rPr lang="pl-PL" sz="2000" b="1" dirty="0"/>
                <a:t> </a:t>
              </a:r>
              <a:r>
                <a:rPr lang="pl-PL" sz="2000" b="1" dirty="0" smtClean="0"/>
                <a:t>not </a:t>
              </a:r>
              <a:r>
                <a:rPr lang="pl-PL" sz="2000" b="1" dirty="0" err="1" smtClean="0"/>
                <a:t>depend</a:t>
              </a:r>
              <a:r>
                <a:rPr lang="pl-PL" sz="2000" b="1" dirty="0"/>
                <a:t/>
              </a:r>
              <a:br>
                <a:rPr lang="pl-PL" sz="2000" b="1" dirty="0"/>
              </a:br>
              <a:r>
                <a:rPr lang="pl-PL" sz="2000" b="1" dirty="0" smtClean="0"/>
                <a:t>on a </a:t>
              </a:r>
              <a:r>
                <a:rPr lang="pl-PL" sz="2000" b="1" dirty="0" err="1" smtClean="0"/>
                <a:t>current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time</a:t>
              </a:r>
              <a:r>
                <a:rPr lang="pl-PL" sz="2000" b="1" dirty="0" smtClean="0"/>
                <a:t> </a:t>
              </a:r>
              <a:r>
                <a:rPr lang="pl-PL" sz="2000" b="1" i="1" dirty="0" smtClean="0"/>
                <a:t>t</a:t>
              </a:r>
              <a:r>
                <a:rPr lang="pl-PL" sz="2000" b="1" dirty="0" smtClean="0"/>
                <a:t>, </a:t>
              </a:r>
              <a:r>
                <a:rPr lang="pl-PL" sz="2000" b="1" dirty="0" err="1" smtClean="0"/>
                <a:t>though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it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depends</a:t>
              </a:r>
              <a:r>
                <a:rPr lang="pl-PL" sz="2000" b="1" dirty="0" smtClean="0"/>
                <a:t> on </a:t>
              </a:r>
              <a:r>
                <a:rPr lang="pl-PL" sz="2000" b="1" dirty="0" err="1" smtClean="0"/>
                <a:t>time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spacing</a:t>
              </a:r>
              <a:r>
                <a:rPr lang="pl-PL" sz="2000" b="1" dirty="0" smtClean="0"/>
                <a:t> </a:t>
              </a:r>
              <a:r>
                <a:rPr lang="el-GR" sz="2000" b="1" i="1" dirty="0" smtClean="0"/>
                <a:t>τ</a:t>
              </a:r>
              <a:r>
                <a:rPr lang="pl-PL" sz="2000" b="1" dirty="0" smtClean="0"/>
                <a:t>.</a:t>
              </a:r>
              <a:endParaRPr lang="pl-PL" sz="2000" b="1" dirty="0">
                <a:solidFill>
                  <a:srgbClr val="D60093"/>
                </a:solidFill>
              </a:endParaRPr>
            </a:p>
          </p:txBody>
        </p:sp>
        <p:graphicFrame>
          <p:nvGraphicFramePr>
            <p:cNvPr id="7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8811236"/>
                </p:ext>
              </p:extLst>
            </p:nvPr>
          </p:nvGraphicFramePr>
          <p:xfrm>
            <a:off x="1306513" y="4429823"/>
            <a:ext cx="4849663" cy="5388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830" name="Equation" r:id="rId6" imgW="2171520" imgH="241200" progId="Equation.3">
                    <p:embed/>
                  </p:oleObj>
                </mc:Choice>
                <mc:Fallback>
                  <p:oleObj name="Equation" r:id="rId6" imgW="217152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06513" y="4429823"/>
                          <a:ext cx="4849663" cy="538851"/>
                        </a:xfrm>
                        <a:prstGeom prst="rect">
                          <a:avLst/>
                        </a:prstGeom>
                        <a:solidFill>
                          <a:srgbClr val="FF99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3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763227"/>
              </p:ext>
            </p:extLst>
          </p:nvPr>
        </p:nvGraphicFramePr>
        <p:xfrm>
          <a:off x="1043608" y="5076528"/>
          <a:ext cx="7656513" cy="124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1" name="Equation" r:id="rId8" imgW="3987720" imgH="647640" progId="Equation.3">
                  <p:embed/>
                </p:oleObj>
              </mc:Choice>
              <mc:Fallback>
                <p:oleObj name="Equation" r:id="rId8" imgW="398772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5076528"/>
                        <a:ext cx="7656513" cy="124142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272" name="Text Box 1036"/>
          <p:cNvSpPr txBox="1">
            <a:spLocks noChangeArrowheads="1"/>
          </p:cNvSpPr>
          <p:nvPr/>
        </p:nvSpPr>
        <p:spPr bwMode="auto">
          <a:xfrm>
            <a:off x="971600" y="908720"/>
            <a:ext cx="7996237" cy="1200329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err="1"/>
              <a:t>Moments</a:t>
            </a:r>
            <a:r>
              <a:rPr lang="pl-PL" b="1" dirty="0"/>
              <a:t> of a </a:t>
            </a:r>
            <a:r>
              <a:rPr lang="pl-PL" b="1" dirty="0" smtClean="0"/>
              <a:t>random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/>
              <a:t>are</a:t>
            </a:r>
            <a:r>
              <a:rPr lang="pl-PL" b="1" dirty="0"/>
              <a:t> </a:t>
            </a:r>
            <a:r>
              <a:rPr lang="pl-PL" b="1" i="1" dirty="0" smtClean="0"/>
              <a:t>ensemble</a:t>
            </a:r>
            <a:r>
              <a:rPr lang="pl-PL" b="1" dirty="0" smtClean="0"/>
              <a:t> </a:t>
            </a:r>
            <a:r>
              <a:rPr lang="pl-PL" b="1" dirty="0"/>
              <a:t>(</a:t>
            </a:r>
            <a:r>
              <a:rPr lang="pl-PL" b="1" i="1" dirty="0" err="1"/>
              <a:t>probabilistic</a:t>
            </a:r>
            <a:r>
              <a:rPr lang="pl-PL" b="1" dirty="0"/>
              <a:t>) </a:t>
            </a:r>
            <a:r>
              <a:rPr lang="pl-PL" b="1" i="1" dirty="0" err="1" smtClean="0"/>
              <a:t>averages</a:t>
            </a:r>
            <a:r>
              <a:rPr lang="pl-PL" b="1" dirty="0" smtClean="0"/>
              <a:t> as </a:t>
            </a:r>
            <a:r>
              <a:rPr lang="pl-PL" b="1" dirty="0" err="1" smtClean="0"/>
              <a:t>they</a:t>
            </a:r>
            <a:r>
              <a:rPr lang="pl-PL" b="1" dirty="0" smtClean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</a:t>
            </a:r>
            <a:r>
              <a:rPr lang="pl-PL" b="1" dirty="0" err="1" smtClean="0"/>
              <a:t>calculated</a:t>
            </a:r>
            <a:r>
              <a:rPr lang="pl-PL" b="1" dirty="0" smtClean="0"/>
              <a:t> for a </a:t>
            </a:r>
            <a:r>
              <a:rPr lang="pl-PL" b="1" dirty="0" err="1" smtClean="0">
                <a:solidFill>
                  <a:srgbClr val="FF0000"/>
                </a:solidFill>
              </a:rPr>
              <a:t>fixed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time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instants</a:t>
            </a:r>
            <a:r>
              <a:rPr lang="pl-PL" b="1" dirty="0" smtClean="0"/>
              <a:t> for </a:t>
            </a:r>
            <a:r>
              <a:rPr lang="pl-PL" b="1" dirty="0" err="1" smtClean="0"/>
              <a:t>an</a:t>
            </a:r>
            <a:r>
              <a:rPr lang="pl-PL" b="1" dirty="0" smtClean="0"/>
              <a:t> ensemble </a:t>
            </a:r>
            <a:r>
              <a:rPr lang="pl-PL" b="1" dirty="0" err="1" smtClean="0"/>
              <a:t>including</a:t>
            </a:r>
            <a:r>
              <a:rPr lang="pl-PL" b="1" dirty="0" smtClean="0"/>
              <a:t> </a:t>
            </a:r>
            <a:r>
              <a:rPr lang="pl-PL" b="1" dirty="0" err="1" smtClean="0"/>
              <a:t>all</a:t>
            </a:r>
            <a:r>
              <a:rPr lang="pl-PL" b="1" dirty="0" smtClean="0"/>
              <a:t> </a:t>
            </a:r>
            <a:r>
              <a:rPr lang="pl-PL" b="1" dirty="0" err="1" smtClean="0"/>
              <a:t>signal</a:t>
            </a:r>
            <a:r>
              <a:rPr lang="pl-PL" b="1" dirty="0" smtClean="0"/>
              <a:t> </a:t>
            </a:r>
            <a:r>
              <a:rPr lang="pl-PL" b="1" dirty="0" err="1" smtClean="0"/>
              <a:t>paths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51207" name="Rectangle 1190"/>
          <p:cNvSpPr>
            <a:spLocks noChangeArrowheads="1"/>
          </p:cNvSpPr>
          <p:nvPr/>
        </p:nvSpPr>
        <p:spPr bwMode="auto">
          <a:xfrm>
            <a:off x="914400" y="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Ergodocity</a:t>
            </a:r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000" b="1" dirty="0">
                <a:solidFill>
                  <a:schemeClr val="bg2"/>
                </a:solidFill>
                <a:latin typeface="Comic Sans MS" pitchFamily="66" charset="0"/>
              </a:rPr>
              <a:t>of a </a:t>
            </a:r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random </a:t>
            </a:r>
            <a:r>
              <a:rPr kumimoji="1"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kumimoji="1" lang="pl-PL" sz="4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cxnSp>
        <p:nvCxnSpPr>
          <p:cNvPr id="134" name="Łącznik prosty 133"/>
          <p:cNvCxnSpPr/>
          <p:nvPr/>
        </p:nvCxnSpPr>
        <p:spPr bwMode="auto">
          <a:xfrm>
            <a:off x="2987824" y="2348880"/>
            <a:ext cx="0" cy="187220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9" name="Łącznik prosty 158"/>
          <p:cNvCxnSpPr/>
          <p:nvPr/>
        </p:nvCxnSpPr>
        <p:spPr bwMode="auto">
          <a:xfrm flipH="1">
            <a:off x="1499097" y="2884389"/>
            <a:ext cx="2232248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51327" name="Freeform 1110"/>
          <p:cNvSpPr>
            <a:spLocks/>
          </p:cNvSpPr>
          <p:nvPr/>
        </p:nvSpPr>
        <p:spPr bwMode="auto">
          <a:xfrm>
            <a:off x="2074826" y="2453753"/>
            <a:ext cx="1746262" cy="1644999"/>
          </a:xfrm>
          <a:custGeom>
            <a:avLst/>
            <a:gdLst>
              <a:gd name="T0" fmla="*/ 0 w 1344"/>
              <a:gd name="T1" fmla="*/ 503 h 1000"/>
              <a:gd name="T2" fmla="*/ 144 w 1344"/>
              <a:gd name="T3" fmla="*/ 1275 h 1000"/>
              <a:gd name="T4" fmla="*/ 192 w 1344"/>
              <a:gd name="T5" fmla="*/ 735 h 1000"/>
              <a:gd name="T6" fmla="*/ 242 w 1344"/>
              <a:gd name="T7" fmla="*/ 38 h 1000"/>
              <a:gd name="T8" fmla="*/ 290 w 1344"/>
              <a:gd name="T9" fmla="*/ 503 h 1000"/>
              <a:gd name="T10" fmla="*/ 338 w 1344"/>
              <a:gd name="T11" fmla="*/ 115 h 1000"/>
              <a:gd name="T12" fmla="*/ 386 w 1344"/>
              <a:gd name="T13" fmla="*/ 735 h 1000"/>
              <a:gd name="T14" fmla="*/ 482 w 1344"/>
              <a:gd name="T15" fmla="*/ 425 h 1000"/>
              <a:gd name="T16" fmla="*/ 578 w 1344"/>
              <a:gd name="T17" fmla="*/ 1508 h 1000"/>
              <a:gd name="T18" fmla="*/ 676 w 1344"/>
              <a:gd name="T19" fmla="*/ 1043 h 1000"/>
              <a:gd name="T20" fmla="*/ 964 w 1344"/>
              <a:gd name="T21" fmla="*/ 1121 h 1000"/>
              <a:gd name="T22" fmla="*/ 1108 w 1344"/>
              <a:gd name="T23" fmla="*/ 580 h 1000"/>
              <a:gd name="T24" fmla="*/ 1350 w 1344"/>
              <a:gd name="T25" fmla="*/ 580 h 1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44"/>
              <a:gd name="T40" fmla="*/ 0 h 1000"/>
              <a:gd name="T41" fmla="*/ 1344 w 1344"/>
              <a:gd name="T42" fmla="*/ 1000 h 1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44" h="1000">
                <a:moveTo>
                  <a:pt x="0" y="312"/>
                </a:moveTo>
                <a:cubicBezTo>
                  <a:pt x="56" y="540"/>
                  <a:pt x="112" y="768"/>
                  <a:pt x="144" y="792"/>
                </a:cubicBezTo>
                <a:cubicBezTo>
                  <a:pt x="176" y="816"/>
                  <a:pt x="176" y="584"/>
                  <a:pt x="192" y="456"/>
                </a:cubicBezTo>
                <a:cubicBezTo>
                  <a:pt x="208" y="328"/>
                  <a:pt x="224" y="48"/>
                  <a:pt x="240" y="24"/>
                </a:cubicBezTo>
                <a:cubicBezTo>
                  <a:pt x="256" y="0"/>
                  <a:pt x="272" y="304"/>
                  <a:pt x="288" y="312"/>
                </a:cubicBezTo>
                <a:cubicBezTo>
                  <a:pt x="304" y="320"/>
                  <a:pt x="320" y="48"/>
                  <a:pt x="336" y="72"/>
                </a:cubicBezTo>
                <a:cubicBezTo>
                  <a:pt x="352" y="96"/>
                  <a:pt x="360" y="424"/>
                  <a:pt x="384" y="456"/>
                </a:cubicBezTo>
                <a:cubicBezTo>
                  <a:pt x="408" y="488"/>
                  <a:pt x="448" y="184"/>
                  <a:pt x="480" y="264"/>
                </a:cubicBezTo>
                <a:cubicBezTo>
                  <a:pt x="512" y="344"/>
                  <a:pt x="544" y="872"/>
                  <a:pt x="576" y="936"/>
                </a:cubicBezTo>
                <a:cubicBezTo>
                  <a:pt x="608" y="1000"/>
                  <a:pt x="608" y="688"/>
                  <a:pt x="672" y="648"/>
                </a:cubicBezTo>
                <a:cubicBezTo>
                  <a:pt x="736" y="608"/>
                  <a:pt x="888" y="744"/>
                  <a:pt x="960" y="696"/>
                </a:cubicBezTo>
                <a:cubicBezTo>
                  <a:pt x="1032" y="648"/>
                  <a:pt x="1040" y="416"/>
                  <a:pt x="1104" y="360"/>
                </a:cubicBezTo>
                <a:cubicBezTo>
                  <a:pt x="1168" y="304"/>
                  <a:pt x="1256" y="332"/>
                  <a:pt x="1344" y="360"/>
                </a:cubicBezTo>
              </a:path>
            </a:pathLst>
          </a:custGeom>
          <a:noFill/>
          <a:ln w="28575" cmpd="sng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1328" name="Freeform 1111"/>
          <p:cNvSpPr>
            <a:spLocks/>
          </p:cNvSpPr>
          <p:nvPr/>
        </p:nvSpPr>
        <p:spPr bwMode="auto">
          <a:xfrm>
            <a:off x="1950371" y="2267086"/>
            <a:ext cx="1525873" cy="1646296"/>
          </a:xfrm>
          <a:custGeom>
            <a:avLst/>
            <a:gdLst>
              <a:gd name="T0" fmla="*/ 0 w 1104"/>
              <a:gd name="T1" fmla="*/ 1200 h 904"/>
              <a:gd name="T2" fmla="*/ 109 w 1104"/>
              <a:gd name="T3" fmla="*/ 632 h 904"/>
              <a:gd name="T4" fmla="*/ 164 w 1104"/>
              <a:gd name="T5" fmla="*/ 1010 h 904"/>
              <a:gd name="T6" fmla="*/ 219 w 1104"/>
              <a:gd name="T7" fmla="*/ 253 h 904"/>
              <a:gd name="T8" fmla="*/ 273 w 1104"/>
              <a:gd name="T9" fmla="*/ 443 h 904"/>
              <a:gd name="T10" fmla="*/ 327 w 1104"/>
              <a:gd name="T11" fmla="*/ 1673 h 904"/>
              <a:gd name="T12" fmla="*/ 382 w 1104"/>
              <a:gd name="T13" fmla="*/ 1106 h 904"/>
              <a:gd name="T14" fmla="*/ 436 w 1104"/>
              <a:gd name="T15" fmla="*/ 1484 h 904"/>
              <a:gd name="T16" fmla="*/ 491 w 1104"/>
              <a:gd name="T17" fmla="*/ 726 h 904"/>
              <a:gd name="T18" fmla="*/ 546 w 1104"/>
              <a:gd name="T19" fmla="*/ 1010 h 904"/>
              <a:gd name="T20" fmla="*/ 763 w 1104"/>
              <a:gd name="T21" fmla="*/ 820 h 904"/>
              <a:gd name="T22" fmla="*/ 873 w 1104"/>
              <a:gd name="T23" fmla="*/ 1010 h 904"/>
              <a:gd name="T24" fmla="*/ 982 w 1104"/>
              <a:gd name="T25" fmla="*/ 1484 h 904"/>
              <a:gd name="T26" fmla="*/ 1091 w 1104"/>
              <a:gd name="T27" fmla="*/ 157 h 904"/>
              <a:gd name="T28" fmla="*/ 1255 w 1104"/>
              <a:gd name="T29" fmla="*/ 537 h 90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104"/>
              <a:gd name="T46" fmla="*/ 0 h 904"/>
              <a:gd name="T47" fmla="*/ 1104 w 1104"/>
              <a:gd name="T48" fmla="*/ 904 h 90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104" h="904">
                <a:moveTo>
                  <a:pt x="0" y="608"/>
                </a:moveTo>
                <a:cubicBezTo>
                  <a:pt x="36" y="472"/>
                  <a:pt x="72" y="336"/>
                  <a:pt x="96" y="320"/>
                </a:cubicBezTo>
                <a:cubicBezTo>
                  <a:pt x="120" y="304"/>
                  <a:pt x="128" y="544"/>
                  <a:pt x="144" y="512"/>
                </a:cubicBezTo>
                <a:cubicBezTo>
                  <a:pt x="160" y="480"/>
                  <a:pt x="176" y="176"/>
                  <a:pt x="192" y="128"/>
                </a:cubicBezTo>
                <a:cubicBezTo>
                  <a:pt x="208" y="80"/>
                  <a:pt x="224" y="104"/>
                  <a:pt x="240" y="224"/>
                </a:cubicBezTo>
                <a:cubicBezTo>
                  <a:pt x="256" y="344"/>
                  <a:pt x="272" y="792"/>
                  <a:pt x="288" y="848"/>
                </a:cubicBezTo>
                <a:cubicBezTo>
                  <a:pt x="304" y="904"/>
                  <a:pt x="320" y="576"/>
                  <a:pt x="336" y="560"/>
                </a:cubicBezTo>
                <a:cubicBezTo>
                  <a:pt x="352" y="544"/>
                  <a:pt x="368" y="784"/>
                  <a:pt x="384" y="752"/>
                </a:cubicBezTo>
                <a:cubicBezTo>
                  <a:pt x="400" y="720"/>
                  <a:pt x="416" y="408"/>
                  <a:pt x="432" y="368"/>
                </a:cubicBezTo>
                <a:cubicBezTo>
                  <a:pt x="448" y="328"/>
                  <a:pt x="440" y="504"/>
                  <a:pt x="480" y="512"/>
                </a:cubicBezTo>
                <a:cubicBezTo>
                  <a:pt x="520" y="520"/>
                  <a:pt x="624" y="416"/>
                  <a:pt x="672" y="416"/>
                </a:cubicBezTo>
                <a:cubicBezTo>
                  <a:pt x="720" y="416"/>
                  <a:pt x="736" y="456"/>
                  <a:pt x="768" y="512"/>
                </a:cubicBezTo>
                <a:cubicBezTo>
                  <a:pt x="800" y="568"/>
                  <a:pt x="832" y="824"/>
                  <a:pt x="864" y="752"/>
                </a:cubicBezTo>
                <a:cubicBezTo>
                  <a:pt x="896" y="680"/>
                  <a:pt x="920" y="160"/>
                  <a:pt x="960" y="80"/>
                </a:cubicBezTo>
                <a:cubicBezTo>
                  <a:pt x="1000" y="0"/>
                  <a:pt x="1052" y="136"/>
                  <a:pt x="1104" y="272"/>
                </a:cubicBezTo>
              </a:path>
            </a:pathLst>
          </a:custGeom>
          <a:noFill/>
          <a:ln w="28575" cmpd="sng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51329" name="Group 1112"/>
          <p:cNvGrpSpPr>
            <a:grpSpLocks/>
          </p:cNvGrpSpPr>
          <p:nvPr/>
        </p:nvGrpSpPr>
        <p:grpSpPr bwMode="auto">
          <a:xfrm>
            <a:off x="1763688" y="2204864"/>
            <a:ext cx="2057400" cy="1762962"/>
            <a:chOff x="672" y="1560"/>
            <a:chExt cx="1584" cy="1288"/>
          </a:xfrm>
        </p:grpSpPr>
        <p:sp>
          <p:nvSpPr>
            <p:cNvPr id="51330" name="Freeform 1113"/>
            <p:cNvSpPr>
              <a:spLocks/>
            </p:cNvSpPr>
            <p:nvPr/>
          </p:nvSpPr>
          <p:spPr bwMode="auto">
            <a:xfrm>
              <a:off x="768" y="1560"/>
              <a:ext cx="1248" cy="1288"/>
            </a:xfrm>
            <a:custGeom>
              <a:avLst/>
              <a:gdLst>
                <a:gd name="T0" fmla="*/ 0 w 1248"/>
                <a:gd name="T1" fmla="*/ 840 h 1288"/>
                <a:gd name="T2" fmla="*/ 48 w 1248"/>
                <a:gd name="T3" fmla="*/ 744 h 1288"/>
                <a:gd name="T4" fmla="*/ 96 w 1248"/>
                <a:gd name="T5" fmla="*/ 744 h 1288"/>
                <a:gd name="T6" fmla="*/ 144 w 1248"/>
                <a:gd name="T7" fmla="*/ 936 h 1288"/>
                <a:gd name="T8" fmla="*/ 192 w 1248"/>
                <a:gd name="T9" fmla="*/ 792 h 1288"/>
                <a:gd name="T10" fmla="*/ 288 w 1248"/>
                <a:gd name="T11" fmla="*/ 936 h 1288"/>
                <a:gd name="T12" fmla="*/ 336 w 1248"/>
                <a:gd name="T13" fmla="*/ 648 h 1288"/>
                <a:gd name="T14" fmla="*/ 384 w 1248"/>
                <a:gd name="T15" fmla="*/ 744 h 1288"/>
                <a:gd name="T16" fmla="*/ 528 w 1248"/>
                <a:gd name="T17" fmla="*/ 504 h 1288"/>
                <a:gd name="T18" fmla="*/ 576 w 1248"/>
                <a:gd name="T19" fmla="*/ 1224 h 1288"/>
                <a:gd name="T20" fmla="*/ 672 w 1248"/>
                <a:gd name="T21" fmla="*/ 120 h 1288"/>
                <a:gd name="T22" fmla="*/ 768 w 1248"/>
                <a:gd name="T23" fmla="*/ 504 h 1288"/>
                <a:gd name="T24" fmla="*/ 1056 w 1248"/>
                <a:gd name="T25" fmla="*/ 408 h 1288"/>
                <a:gd name="T26" fmla="*/ 1248 w 1248"/>
                <a:gd name="T27" fmla="*/ 936 h 1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48"/>
                <a:gd name="T43" fmla="*/ 0 h 1288"/>
                <a:gd name="T44" fmla="*/ 1248 w 1248"/>
                <a:gd name="T45" fmla="*/ 1288 h 1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48" h="1288">
                  <a:moveTo>
                    <a:pt x="0" y="840"/>
                  </a:moveTo>
                  <a:cubicBezTo>
                    <a:pt x="16" y="800"/>
                    <a:pt x="32" y="760"/>
                    <a:pt x="48" y="744"/>
                  </a:cubicBezTo>
                  <a:cubicBezTo>
                    <a:pt x="64" y="728"/>
                    <a:pt x="80" y="712"/>
                    <a:pt x="96" y="744"/>
                  </a:cubicBezTo>
                  <a:cubicBezTo>
                    <a:pt x="112" y="776"/>
                    <a:pt x="128" y="928"/>
                    <a:pt x="144" y="936"/>
                  </a:cubicBezTo>
                  <a:cubicBezTo>
                    <a:pt x="160" y="944"/>
                    <a:pt x="168" y="792"/>
                    <a:pt x="192" y="792"/>
                  </a:cubicBezTo>
                  <a:cubicBezTo>
                    <a:pt x="216" y="792"/>
                    <a:pt x="264" y="960"/>
                    <a:pt x="288" y="936"/>
                  </a:cubicBezTo>
                  <a:cubicBezTo>
                    <a:pt x="312" y="912"/>
                    <a:pt x="320" y="680"/>
                    <a:pt x="336" y="648"/>
                  </a:cubicBezTo>
                  <a:cubicBezTo>
                    <a:pt x="352" y="616"/>
                    <a:pt x="352" y="768"/>
                    <a:pt x="384" y="744"/>
                  </a:cubicBezTo>
                  <a:cubicBezTo>
                    <a:pt x="416" y="720"/>
                    <a:pt x="496" y="424"/>
                    <a:pt x="528" y="504"/>
                  </a:cubicBezTo>
                  <a:cubicBezTo>
                    <a:pt x="560" y="584"/>
                    <a:pt x="552" y="1288"/>
                    <a:pt x="576" y="1224"/>
                  </a:cubicBezTo>
                  <a:cubicBezTo>
                    <a:pt x="600" y="1160"/>
                    <a:pt x="640" y="240"/>
                    <a:pt x="672" y="120"/>
                  </a:cubicBezTo>
                  <a:cubicBezTo>
                    <a:pt x="704" y="0"/>
                    <a:pt x="704" y="456"/>
                    <a:pt x="768" y="504"/>
                  </a:cubicBezTo>
                  <a:cubicBezTo>
                    <a:pt x="832" y="552"/>
                    <a:pt x="976" y="336"/>
                    <a:pt x="1056" y="408"/>
                  </a:cubicBezTo>
                  <a:cubicBezTo>
                    <a:pt x="1136" y="480"/>
                    <a:pt x="1192" y="708"/>
                    <a:pt x="1248" y="936"/>
                  </a:cubicBezTo>
                </a:path>
              </a:pathLst>
            </a:custGeom>
            <a:noFill/>
            <a:ln w="28575" cmpd="sng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31" name="Line 1114"/>
            <p:cNvSpPr>
              <a:spLocks noChangeShapeType="1"/>
            </p:cNvSpPr>
            <p:nvPr/>
          </p:nvSpPr>
          <p:spPr bwMode="auto">
            <a:xfrm>
              <a:off x="672" y="2352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32" name="Line 1115"/>
            <p:cNvSpPr>
              <a:spLocks noChangeShapeType="1"/>
            </p:cNvSpPr>
            <p:nvPr/>
          </p:nvSpPr>
          <p:spPr bwMode="auto">
            <a:xfrm flipV="1">
              <a:off x="720" y="1680"/>
              <a:ext cx="0" cy="1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160" name="Obiekt 159"/>
          <p:cNvGraphicFramePr>
            <a:graphicFrameLocks noChangeAspect="1"/>
          </p:cNvGraphicFramePr>
          <p:nvPr/>
        </p:nvGraphicFramePr>
        <p:xfrm>
          <a:off x="1259632" y="2708920"/>
          <a:ext cx="292224" cy="438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1" name="Równanie" r:id="rId4" imgW="152280" imgH="228600" progId="Equation.3">
                  <p:embed/>
                </p:oleObj>
              </mc:Choice>
              <mc:Fallback>
                <p:oleObj name="Równanie" r:id="rId4" imgW="15228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708920"/>
                        <a:ext cx="292224" cy="4383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" name="pole tekstowe 147"/>
          <p:cNvSpPr txBox="1"/>
          <p:nvPr/>
        </p:nvSpPr>
        <p:spPr>
          <a:xfrm>
            <a:off x="4139952" y="5805065"/>
            <a:ext cx="2297424" cy="830997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i </a:t>
            </a:r>
            <a:r>
              <a:rPr lang="pl-PL" b="1" dirty="0"/>
              <a:t>– </a:t>
            </a:r>
            <a:r>
              <a:rPr lang="pl-PL" b="1" dirty="0" err="1" smtClean="0"/>
              <a:t>path</a:t>
            </a:r>
            <a:r>
              <a:rPr lang="pl-PL" b="1" dirty="0" smtClean="0"/>
              <a:t> </a:t>
            </a:r>
            <a:r>
              <a:rPr lang="pl-PL" b="1" dirty="0" err="1" smtClean="0"/>
              <a:t>number</a:t>
            </a:r>
            <a:endParaRPr lang="pl-PL" b="1" i="1" dirty="0" smtClean="0"/>
          </a:p>
          <a:p>
            <a:r>
              <a:rPr lang="pl-PL" b="1" i="1" dirty="0" smtClean="0"/>
              <a:t>N</a:t>
            </a:r>
            <a:r>
              <a:rPr lang="pl-PL" b="1" dirty="0" smtClean="0"/>
              <a:t> - # </a:t>
            </a:r>
            <a:r>
              <a:rPr lang="pl-PL" b="1" dirty="0" err="1" smtClean="0"/>
              <a:t>all</a:t>
            </a:r>
            <a:r>
              <a:rPr lang="pl-PL" b="1" dirty="0" smtClean="0"/>
              <a:t> </a:t>
            </a:r>
            <a:r>
              <a:rPr lang="pl-PL" b="1" dirty="0" err="1" smtClean="0"/>
              <a:t>paths</a:t>
            </a:r>
            <a:endParaRPr lang="pl-PL" b="1" dirty="0" smtClean="0"/>
          </a:p>
        </p:txBody>
      </p:sp>
      <p:grpSp>
        <p:nvGrpSpPr>
          <p:cNvPr id="70" name="Grupa 69"/>
          <p:cNvGrpSpPr/>
          <p:nvPr/>
        </p:nvGrpSpPr>
        <p:grpSpPr>
          <a:xfrm>
            <a:off x="4136778" y="2635324"/>
            <a:ext cx="1027112" cy="1296988"/>
            <a:chOff x="4208786" y="3211388"/>
            <a:chExt cx="1027112" cy="1296988"/>
          </a:xfrm>
        </p:grpSpPr>
        <p:sp>
          <p:nvSpPr>
            <p:cNvPr id="18" name="Rectangle 1040"/>
            <p:cNvSpPr>
              <a:spLocks noChangeArrowheads="1"/>
            </p:cNvSpPr>
            <p:nvPr/>
          </p:nvSpPr>
          <p:spPr bwMode="auto">
            <a:xfrm rot="16200000">
              <a:off x="4076229" y="3348707"/>
              <a:ext cx="1295400" cy="1023938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Rectangle 1041"/>
            <p:cNvSpPr>
              <a:spLocks noChangeArrowheads="1"/>
            </p:cNvSpPr>
            <p:nvPr/>
          </p:nvSpPr>
          <p:spPr bwMode="auto">
            <a:xfrm rot="16200000">
              <a:off x="4076229" y="3348707"/>
              <a:ext cx="1295400" cy="1023938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1042"/>
            <p:cNvSpPr>
              <a:spLocks noChangeShapeType="1"/>
            </p:cNvSpPr>
            <p:nvPr/>
          </p:nvSpPr>
          <p:spPr bwMode="auto">
            <a:xfrm rot="16200000">
              <a:off x="3561879" y="3859882"/>
              <a:ext cx="1295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1043"/>
            <p:cNvSpPr>
              <a:spLocks noChangeShapeType="1"/>
            </p:cNvSpPr>
            <p:nvPr/>
          </p:nvSpPr>
          <p:spPr bwMode="auto">
            <a:xfrm rot="16200000">
              <a:off x="4585816" y="3859882"/>
              <a:ext cx="1295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1044"/>
            <p:cNvSpPr>
              <a:spLocks noChangeShapeType="1"/>
            </p:cNvSpPr>
            <p:nvPr/>
          </p:nvSpPr>
          <p:spPr bwMode="auto">
            <a:xfrm rot="16200000" flipV="1">
              <a:off x="4722341" y="2699419"/>
              <a:ext cx="0" cy="10239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1045"/>
            <p:cNvSpPr>
              <a:spLocks noChangeShapeType="1"/>
            </p:cNvSpPr>
            <p:nvPr/>
          </p:nvSpPr>
          <p:spPr bwMode="auto">
            <a:xfrm rot="16200000" flipV="1">
              <a:off x="4722341" y="3994819"/>
              <a:ext cx="0" cy="10239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Line 1046"/>
            <p:cNvSpPr>
              <a:spLocks noChangeShapeType="1"/>
            </p:cNvSpPr>
            <p:nvPr/>
          </p:nvSpPr>
          <p:spPr bwMode="auto">
            <a:xfrm rot="16200000">
              <a:off x="4585816" y="3859882"/>
              <a:ext cx="1295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1047"/>
            <p:cNvSpPr>
              <a:spLocks noChangeShapeType="1"/>
            </p:cNvSpPr>
            <p:nvPr/>
          </p:nvSpPr>
          <p:spPr bwMode="auto">
            <a:xfrm rot="16200000" flipV="1">
              <a:off x="4722341" y="3994819"/>
              <a:ext cx="0" cy="10239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1048"/>
            <p:cNvSpPr>
              <a:spLocks noChangeShapeType="1"/>
            </p:cNvSpPr>
            <p:nvPr/>
          </p:nvSpPr>
          <p:spPr bwMode="auto">
            <a:xfrm rot="16200000" flipV="1">
              <a:off x="5227166" y="4501232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Line 1049"/>
            <p:cNvSpPr>
              <a:spLocks noChangeShapeType="1"/>
            </p:cNvSpPr>
            <p:nvPr/>
          </p:nvSpPr>
          <p:spPr bwMode="auto">
            <a:xfrm rot="16200000">
              <a:off x="4215929" y="4501232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1050"/>
            <p:cNvSpPr>
              <a:spLocks noChangeShapeType="1"/>
            </p:cNvSpPr>
            <p:nvPr/>
          </p:nvSpPr>
          <p:spPr bwMode="auto">
            <a:xfrm rot="16200000" flipV="1">
              <a:off x="5227166" y="4372644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1051"/>
            <p:cNvSpPr>
              <a:spLocks noChangeShapeType="1"/>
            </p:cNvSpPr>
            <p:nvPr/>
          </p:nvSpPr>
          <p:spPr bwMode="auto">
            <a:xfrm rot="16200000">
              <a:off x="4215929" y="4372644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1052"/>
            <p:cNvSpPr>
              <a:spLocks noChangeShapeType="1"/>
            </p:cNvSpPr>
            <p:nvPr/>
          </p:nvSpPr>
          <p:spPr bwMode="auto">
            <a:xfrm rot="16200000" flipV="1">
              <a:off x="5227166" y="4242469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1053"/>
            <p:cNvSpPr>
              <a:spLocks noChangeShapeType="1"/>
            </p:cNvSpPr>
            <p:nvPr/>
          </p:nvSpPr>
          <p:spPr bwMode="auto">
            <a:xfrm rot="16200000">
              <a:off x="4215929" y="4242469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1054"/>
            <p:cNvSpPr>
              <a:spLocks noChangeShapeType="1"/>
            </p:cNvSpPr>
            <p:nvPr/>
          </p:nvSpPr>
          <p:spPr bwMode="auto">
            <a:xfrm rot="16200000" flipV="1">
              <a:off x="5227166" y="4113882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Line 1055"/>
            <p:cNvSpPr>
              <a:spLocks noChangeShapeType="1"/>
            </p:cNvSpPr>
            <p:nvPr/>
          </p:nvSpPr>
          <p:spPr bwMode="auto">
            <a:xfrm rot="16200000">
              <a:off x="4215929" y="4113882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1056"/>
            <p:cNvSpPr>
              <a:spLocks noChangeShapeType="1"/>
            </p:cNvSpPr>
            <p:nvPr/>
          </p:nvSpPr>
          <p:spPr bwMode="auto">
            <a:xfrm rot="16200000" flipV="1">
              <a:off x="5225579" y="3982119"/>
              <a:ext cx="1588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1057"/>
            <p:cNvSpPr>
              <a:spLocks noChangeShapeType="1"/>
            </p:cNvSpPr>
            <p:nvPr/>
          </p:nvSpPr>
          <p:spPr bwMode="auto">
            <a:xfrm rot="16200000">
              <a:off x="4214341" y="3982119"/>
              <a:ext cx="1588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Line 1058"/>
            <p:cNvSpPr>
              <a:spLocks noChangeShapeType="1"/>
            </p:cNvSpPr>
            <p:nvPr/>
          </p:nvSpPr>
          <p:spPr bwMode="auto">
            <a:xfrm rot="16200000" flipV="1">
              <a:off x="5225579" y="3853532"/>
              <a:ext cx="1588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1059"/>
            <p:cNvSpPr>
              <a:spLocks noChangeShapeType="1"/>
            </p:cNvSpPr>
            <p:nvPr/>
          </p:nvSpPr>
          <p:spPr bwMode="auto">
            <a:xfrm rot="16200000">
              <a:off x="4214341" y="3853532"/>
              <a:ext cx="1588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Line 1060"/>
            <p:cNvSpPr>
              <a:spLocks noChangeShapeType="1"/>
            </p:cNvSpPr>
            <p:nvPr/>
          </p:nvSpPr>
          <p:spPr bwMode="auto">
            <a:xfrm rot="16200000" flipV="1">
              <a:off x="5225579" y="3723357"/>
              <a:ext cx="1588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Line 1061"/>
            <p:cNvSpPr>
              <a:spLocks noChangeShapeType="1"/>
            </p:cNvSpPr>
            <p:nvPr/>
          </p:nvSpPr>
          <p:spPr bwMode="auto">
            <a:xfrm rot="16200000">
              <a:off x="4214341" y="3723357"/>
              <a:ext cx="1588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1062"/>
            <p:cNvSpPr>
              <a:spLocks noChangeShapeType="1"/>
            </p:cNvSpPr>
            <p:nvPr/>
          </p:nvSpPr>
          <p:spPr bwMode="auto">
            <a:xfrm rot="16200000" flipV="1">
              <a:off x="5227166" y="3594769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1063"/>
            <p:cNvSpPr>
              <a:spLocks noChangeShapeType="1"/>
            </p:cNvSpPr>
            <p:nvPr/>
          </p:nvSpPr>
          <p:spPr bwMode="auto">
            <a:xfrm rot="16200000">
              <a:off x="4215929" y="3594769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Line 1064"/>
            <p:cNvSpPr>
              <a:spLocks noChangeShapeType="1"/>
            </p:cNvSpPr>
            <p:nvPr/>
          </p:nvSpPr>
          <p:spPr bwMode="auto">
            <a:xfrm rot="16200000" flipV="1">
              <a:off x="5227166" y="3464594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Line 1065"/>
            <p:cNvSpPr>
              <a:spLocks noChangeShapeType="1"/>
            </p:cNvSpPr>
            <p:nvPr/>
          </p:nvSpPr>
          <p:spPr bwMode="auto">
            <a:xfrm rot="16200000">
              <a:off x="4215929" y="3464594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Line 1066"/>
            <p:cNvSpPr>
              <a:spLocks noChangeShapeType="1"/>
            </p:cNvSpPr>
            <p:nvPr/>
          </p:nvSpPr>
          <p:spPr bwMode="auto">
            <a:xfrm rot="16200000" flipV="1">
              <a:off x="5225579" y="3336007"/>
              <a:ext cx="1588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Line 1067"/>
            <p:cNvSpPr>
              <a:spLocks noChangeShapeType="1"/>
            </p:cNvSpPr>
            <p:nvPr/>
          </p:nvSpPr>
          <p:spPr bwMode="auto">
            <a:xfrm rot="16200000">
              <a:off x="4214341" y="3336007"/>
              <a:ext cx="1588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1068"/>
            <p:cNvSpPr>
              <a:spLocks noChangeShapeType="1"/>
            </p:cNvSpPr>
            <p:nvPr/>
          </p:nvSpPr>
          <p:spPr bwMode="auto">
            <a:xfrm rot="16200000" flipV="1">
              <a:off x="5227166" y="3205832"/>
              <a:ext cx="0" cy="127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Line 1069"/>
            <p:cNvSpPr>
              <a:spLocks noChangeShapeType="1"/>
            </p:cNvSpPr>
            <p:nvPr/>
          </p:nvSpPr>
          <p:spPr bwMode="auto">
            <a:xfrm rot="16200000">
              <a:off x="4215929" y="3205832"/>
              <a:ext cx="0" cy="111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Line 1070"/>
            <p:cNvSpPr>
              <a:spLocks noChangeShapeType="1"/>
            </p:cNvSpPr>
            <p:nvPr/>
          </p:nvSpPr>
          <p:spPr bwMode="auto">
            <a:xfrm rot="16200000">
              <a:off x="5227166" y="4501232"/>
              <a:ext cx="1111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Line 1071"/>
            <p:cNvSpPr>
              <a:spLocks noChangeShapeType="1"/>
            </p:cNvSpPr>
            <p:nvPr/>
          </p:nvSpPr>
          <p:spPr bwMode="auto">
            <a:xfrm rot="16200000" flipH="1">
              <a:off x="5227166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Line 1073"/>
            <p:cNvSpPr>
              <a:spLocks noChangeShapeType="1"/>
            </p:cNvSpPr>
            <p:nvPr/>
          </p:nvSpPr>
          <p:spPr bwMode="auto">
            <a:xfrm rot="16200000" flipH="1">
              <a:off x="5098579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Line 1075"/>
            <p:cNvSpPr>
              <a:spLocks noChangeShapeType="1"/>
            </p:cNvSpPr>
            <p:nvPr/>
          </p:nvSpPr>
          <p:spPr bwMode="auto">
            <a:xfrm rot="16200000" flipH="1">
              <a:off x="4969991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Line 1077"/>
            <p:cNvSpPr>
              <a:spLocks noChangeShapeType="1"/>
            </p:cNvSpPr>
            <p:nvPr/>
          </p:nvSpPr>
          <p:spPr bwMode="auto">
            <a:xfrm rot="16200000" flipH="1">
              <a:off x="4841404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Line 1079"/>
            <p:cNvSpPr>
              <a:spLocks noChangeShapeType="1"/>
            </p:cNvSpPr>
            <p:nvPr/>
          </p:nvSpPr>
          <p:spPr bwMode="auto">
            <a:xfrm rot="16200000" flipH="1">
              <a:off x="4715991" y="3216944"/>
              <a:ext cx="12700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Line 1081"/>
            <p:cNvSpPr>
              <a:spLocks noChangeShapeType="1"/>
            </p:cNvSpPr>
            <p:nvPr/>
          </p:nvSpPr>
          <p:spPr bwMode="auto">
            <a:xfrm rot="16200000" flipH="1">
              <a:off x="4587404" y="3216944"/>
              <a:ext cx="12700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Line 1083"/>
            <p:cNvSpPr>
              <a:spLocks noChangeShapeType="1"/>
            </p:cNvSpPr>
            <p:nvPr/>
          </p:nvSpPr>
          <p:spPr bwMode="auto">
            <a:xfrm rot="16200000" flipH="1">
              <a:off x="4458816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Line 1085"/>
            <p:cNvSpPr>
              <a:spLocks noChangeShapeType="1"/>
            </p:cNvSpPr>
            <p:nvPr/>
          </p:nvSpPr>
          <p:spPr bwMode="auto">
            <a:xfrm rot="16200000" flipH="1">
              <a:off x="4330229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Line 1086"/>
            <p:cNvSpPr>
              <a:spLocks noChangeShapeType="1"/>
            </p:cNvSpPr>
            <p:nvPr/>
          </p:nvSpPr>
          <p:spPr bwMode="auto">
            <a:xfrm rot="16200000">
              <a:off x="4203229" y="4501232"/>
              <a:ext cx="1111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1087"/>
            <p:cNvSpPr>
              <a:spLocks noChangeShapeType="1"/>
            </p:cNvSpPr>
            <p:nvPr/>
          </p:nvSpPr>
          <p:spPr bwMode="auto">
            <a:xfrm rot="16200000" flipH="1">
              <a:off x="4203229" y="3218532"/>
              <a:ext cx="12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" name="Line 1088"/>
            <p:cNvSpPr>
              <a:spLocks noChangeShapeType="1"/>
            </p:cNvSpPr>
            <p:nvPr/>
          </p:nvSpPr>
          <p:spPr bwMode="auto">
            <a:xfrm rot="16200000">
              <a:off x="3561879" y="3859882"/>
              <a:ext cx="1295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0" name="Line 1089"/>
            <p:cNvSpPr>
              <a:spLocks noChangeShapeType="1"/>
            </p:cNvSpPr>
            <p:nvPr/>
          </p:nvSpPr>
          <p:spPr bwMode="auto">
            <a:xfrm rot="16200000">
              <a:off x="4585816" y="3859882"/>
              <a:ext cx="12954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Line 1090"/>
            <p:cNvSpPr>
              <a:spLocks noChangeShapeType="1"/>
            </p:cNvSpPr>
            <p:nvPr/>
          </p:nvSpPr>
          <p:spPr bwMode="auto">
            <a:xfrm rot="16200000" flipV="1">
              <a:off x="4722341" y="2699419"/>
              <a:ext cx="0" cy="10239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Line 1091"/>
            <p:cNvSpPr>
              <a:spLocks noChangeShapeType="1"/>
            </p:cNvSpPr>
            <p:nvPr/>
          </p:nvSpPr>
          <p:spPr bwMode="auto">
            <a:xfrm rot="16200000" flipV="1">
              <a:off x="4722341" y="3994819"/>
              <a:ext cx="0" cy="10239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Freeform 1092"/>
            <p:cNvSpPr>
              <a:spLocks/>
            </p:cNvSpPr>
            <p:nvPr/>
          </p:nvSpPr>
          <p:spPr bwMode="auto">
            <a:xfrm rot="16200000">
              <a:off x="5085879" y="4361532"/>
              <a:ext cx="276225" cy="14288"/>
            </a:xfrm>
            <a:custGeom>
              <a:avLst/>
              <a:gdLst>
                <a:gd name="T0" fmla="*/ 1 w 762"/>
                <a:gd name="T1" fmla="*/ 2 h 42"/>
                <a:gd name="T2" fmla="*/ 2 w 762"/>
                <a:gd name="T3" fmla="*/ 2 h 42"/>
                <a:gd name="T4" fmla="*/ 3 w 762"/>
                <a:gd name="T5" fmla="*/ 2 h 42"/>
                <a:gd name="T6" fmla="*/ 3 w 762"/>
                <a:gd name="T7" fmla="*/ 2 h 42"/>
                <a:gd name="T8" fmla="*/ 4 w 762"/>
                <a:gd name="T9" fmla="*/ 2 h 42"/>
                <a:gd name="T10" fmla="*/ 5 w 762"/>
                <a:gd name="T11" fmla="*/ 2 h 42"/>
                <a:gd name="T12" fmla="*/ 6 w 762"/>
                <a:gd name="T13" fmla="*/ 2 h 42"/>
                <a:gd name="T14" fmla="*/ 7 w 762"/>
                <a:gd name="T15" fmla="*/ 2 h 42"/>
                <a:gd name="T16" fmla="*/ 8 w 762"/>
                <a:gd name="T17" fmla="*/ 2 h 42"/>
                <a:gd name="T18" fmla="*/ 9 w 762"/>
                <a:gd name="T19" fmla="*/ 2 h 42"/>
                <a:gd name="T20" fmla="*/ 10 w 762"/>
                <a:gd name="T21" fmla="*/ 2 h 42"/>
                <a:gd name="T22" fmla="*/ 11 w 762"/>
                <a:gd name="T23" fmla="*/ 2 h 42"/>
                <a:gd name="T24" fmla="*/ 12 w 762"/>
                <a:gd name="T25" fmla="*/ 2 h 42"/>
                <a:gd name="T26" fmla="*/ 13 w 762"/>
                <a:gd name="T27" fmla="*/ 2 h 42"/>
                <a:gd name="T28" fmla="*/ 14 w 762"/>
                <a:gd name="T29" fmla="*/ 2 h 42"/>
                <a:gd name="T30" fmla="*/ 15 w 762"/>
                <a:gd name="T31" fmla="*/ 2 h 42"/>
                <a:gd name="T32" fmla="*/ 16 w 762"/>
                <a:gd name="T33" fmla="*/ 2 h 42"/>
                <a:gd name="T34" fmla="*/ 17 w 762"/>
                <a:gd name="T35" fmla="*/ 2 h 42"/>
                <a:gd name="T36" fmla="*/ 18 w 762"/>
                <a:gd name="T37" fmla="*/ 2 h 42"/>
                <a:gd name="T38" fmla="*/ 18 w 762"/>
                <a:gd name="T39" fmla="*/ 2 h 42"/>
                <a:gd name="T40" fmla="*/ 19 w 762"/>
                <a:gd name="T41" fmla="*/ 2 h 42"/>
                <a:gd name="T42" fmla="*/ 20 w 762"/>
                <a:gd name="T43" fmla="*/ 2 h 42"/>
                <a:gd name="T44" fmla="*/ 21 w 762"/>
                <a:gd name="T45" fmla="*/ 2 h 42"/>
                <a:gd name="T46" fmla="*/ 22 w 762"/>
                <a:gd name="T47" fmla="*/ 2 h 42"/>
                <a:gd name="T48" fmla="*/ 23 w 762"/>
                <a:gd name="T49" fmla="*/ 2 h 42"/>
                <a:gd name="T50" fmla="*/ 24 w 762"/>
                <a:gd name="T51" fmla="*/ 2 h 42"/>
                <a:gd name="T52" fmla="*/ 25 w 762"/>
                <a:gd name="T53" fmla="*/ 2 h 42"/>
                <a:gd name="T54" fmla="*/ 26 w 762"/>
                <a:gd name="T55" fmla="*/ 2 h 42"/>
                <a:gd name="T56" fmla="*/ 27 w 762"/>
                <a:gd name="T57" fmla="*/ 2 h 42"/>
                <a:gd name="T58" fmla="*/ 28 w 762"/>
                <a:gd name="T59" fmla="*/ 2 h 42"/>
                <a:gd name="T60" fmla="*/ 29 w 762"/>
                <a:gd name="T61" fmla="*/ 2 h 42"/>
                <a:gd name="T62" fmla="*/ 30 w 762"/>
                <a:gd name="T63" fmla="*/ 2 h 42"/>
                <a:gd name="T64" fmla="*/ 31 w 762"/>
                <a:gd name="T65" fmla="*/ 2 h 42"/>
                <a:gd name="T66" fmla="*/ 32 w 762"/>
                <a:gd name="T67" fmla="*/ 1 h 42"/>
                <a:gd name="T68" fmla="*/ 32 w 762"/>
                <a:gd name="T69" fmla="*/ 1 h 42"/>
                <a:gd name="T70" fmla="*/ 34 w 762"/>
                <a:gd name="T71" fmla="*/ 1 h 42"/>
                <a:gd name="T72" fmla="*/ 34 w 762"/>
                <a:gd name="T73" fmla="*/ 1 h 42"/>
                <a:gd name="T74" fmla="*/ 35 w 762"/>
                <a:gd name="T75" fmla="*/ 1 h 42"/>
                <a:gd name="T76" fmla="*/ 36 w 762"/>
                <a:gd name="T77" fmla="*/ 1 h 42"/>
                <a:gd name="T78" fmla="*/ 37 w 762"/>
                <a:gd name="T79" fmla="*/ 1 h 42"/>
                <a:gd name="T80" fmla="*/ 38 w 762"/>
                <a:gd name="T81" fmla="*/ 0 h 42"/>
                <a:gd name="T82" fmla="*/ 39 w 762"/>
                <a:gd name="T83" fmla="*/ 0 h 4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42"/>
                <a:gd name="T128" fmla="*/ 762 w 762"/>
                <a:gd name="T129" fmla="*/ 42 h 4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42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72" y="42"/>
                  </a:lnTo>
                  <a:lnTo>
                    <a:pt x="78" y="42"/>
                  </a:lnTo>
                  <a:lnTo>
                    <a:pt x="84" y="42"/>
                  </a:lnTo>
                  <a:lnTo>
                    <a:pt x="90" y="42"/>
                  </a:lnTo>
                  <a:lnTo>
                    <a:pt x="96" y="42"/>
                  </a:lnTo>
                  <a:lnTo>
                    <a:pt x="102" y="42"/>
                  </a:lnTo>
                  <a:lnTo>
                    <a:pt x="108" y="42"/>
                  </a:lnTo>
                  <a:lnTo>
                    <a:pt x="114" y="42"/>
                  </a:lnTo>
                  <a:lnTo>
                    <a:pt x="120" y="42"/>
                  </a:lnTo>
                  <a:lnTo>
                    <a:pt x="126" y="42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92" y="42"/>
                  </a:lnTo>
                  <a:lnTo>
                    <a:pt x="198" y="42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42"/>
                  </a:lnTo>
                  <a:lnTo>
                    <a:pt x="246" y="42"/>
                  </a:lnTo>
                  <a:lnTo>
                    <a:pt x="252" y="42"/>
                  </a:lnTo>
                  <a:lnTo>
                    <a:pt x="258" y="42"/>
                  </a:lnTo>
                  <a:lnTo>
                    <a:pt x="264" y="42"/>
                  </a:lnTo>
                  <a:lnTo>
                    <a:pt x="270" y="42"/>
                  </a:lnTo>
                  <a:lnTo>
                    <a:pt x="276" y="42"/>
                  </a:lnTo>
                  <a:lnTo>
                    <a:pt x="282" y="42"/>
                  </a:lnTo>
                  <a:lnTo>
                    <a:pt x="288" y="42"/>
                  </a:lnTo>
                  <a:lnTo>
                    <a:pt x="294" y="42"/>
                  </a:lnTo>
                  <a:lnTo>
                    <a:pt x="300" y="42"/>
                  </a:lnTo>
                  <a:lnTo>
                    <a:pt x="306" y="42"/>
                  </a:lnTo>
                  <a:lnTo>
                    <a:pt x="312" y="42"/>
                  </a:lnTo>
                  <a:lnTo>
                    <a:pt x="318" y="42"/>
                  </a:lnTo>
                  <a:lnTo>
                    <a:pt x="324" y="42"/>
                  </a:lnTo>
                  <a:lnTo>
                    <a:pt x="330" y="42"/>
                  </a:lnTo>
                  <a:lnTo>
                    <a:pt x="336" y="42"/>
                  </a:lnTo>
                  <a:lnTo>
                    <a:pt x="342" y="42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42"/>
                  </a:lnTo>
                  <a:lnTo>
                    <a:pt x="372" y="42"/>
                  </a:lnTo>
                  <a:lnTo>
                    <a:pt x="378" y="42"/>
                  </a:lnTo>
                  <a:lnTo>
                    <a:pt x="384" y="42"/>
                  </a:lnTo>
                  <a:lnTo>
                    <a:pt x="390" y="42"/>
                  </a:lnTo>
                  <a:lnTo>
                    <a:pt x="396" y="42"/>
                  </a:lnTo>
                  <a:lnTo>
                    <a:pt x="402" y="42"/>
                  </a:lnTo>
                  <a:lnTo>
                    <a:pt x="408" y="42"/>
                  </a:lnTo>
                  <a:lnTo>
                    <a:pt x="414" y="42"/>
                  </a:lnTo>
                  <a:lnTo>
                    <a:pt x="420" y="42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42"/>
                  </a:lnTo>
                  <a:lnTo>
                    <a:pt x="444" y="42"/>
                  </a:lnTo>
                  <a:lnTo>
                    <a:pt x="450" y="42"/>
                  </a:lnTo>
                  <a:lnTo>
                    <a:pt x="456" y="42"/>
                  </a:lnTo>
                  <a:lnTo>
                    <a:pt x="462" y="42"/>
                  </a:lnTo>
                  <a:lnTo>
                    <a:pt x="468" y="42"/>
                  </a:lnTo>
                  <a:lnTo>
                    <a:pt x="474" y="42"/>
                  </a:lnTo>
                  <a:lnTo>
                    <a:pt x="480" y="42"/>
                  </a:lnTo>
                  <a:lnTo>
                    <a:pt x="486" y="42"/>
                  </a:lnTo>
                  <a:lnTo>
                    <a:pt x="492" y="42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10" y="42"/>
                  </a:lnTo>
                  <a:lnTo>
                    <a:pt x="516" y="42"/>
                  </a:lnTo>
                  <a:lnTo>
                    <a:pt x="522" y="42"/>
                  </a:lnTo>
                  <a:lnTo>
                    <a:pt x="528" y="42"/>
                  </a:lnTo>
                  <a:lnTo>
                    <a:pt x="534" y="36"/>
                  </a:lnTo>
                  <a:lnTo>
                    <a:pt x="540" y="36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8" y="36"/>
                  </a:lnTo>
                  <a:lnTo>
                    <a:pt x="564" y="36"/>
                  </a:lnTo>
                  <a:lnTo>
                    <a:pt x="570" y="36"/>
                  </a:lnTo>
                  <a:lnTo>
                    <a:pt x="576" y="36"/>
                  </a:lnTo>
                  <a:lnTo>
                    <a:pt x="582" y="36"/>
                  </a:lnTo>
                  <a:lnTo>
                    <a:pt x="588" y="36"/>
                  </a:lnTo>
                  <a:lnTo>
                    <a:pt x="594" y="36"/>
                  </a:lnTo>
                  <a:lnTo>
                    <a:pt x="600" y="36"/>
                  </a:lnTo>
                  <a:lnTo>
                    <a:pt x="606" y="30"/>
                  </a:lnTo>
                  <a:lnTo>
                    <a:pt x="612" y="30"/>
                  </a:lnTo>
                  <a:lnTo>
                    <a:pt x="618" y="30"/>
                  </a:lnTo>
                  <a:lnTo>
                    <a:pt x="624" y="30"/>
                  </a:lnTo>
                  <a:lnTo>
                    <a:pt x="630" y="30"/>
                  </a:lnTo>
                  <a:lnTo>
                    <a:pt x="636" y="30"/>
                  </a:lnTo>
                  <a:lnTo>
                    <a:pt x="642" y="30"/>
                  </a:lnTo>
                  <a:lnTo>
                    <a:pt x="648" y="24"/>
                  </a:lnTo>
                  <a:lnTo>
                    <a:pt x="654" y="24"/>
                  </a:lnTo>
                  <a:lnTo>
                    <a:pt x="660" y="24"/>
                  </a:lnTo>
                  <a:lnTo>
                    <a:pt x="666" y="24"/>
                  </a:lnTo>
                  <a:lnTo>
                    <a:pt x="672" y="24"/>
                  </a:lnTo>
                  <a:lnTo>
                    <a:pt x="678" y="24"/>
                  </a:lnTo>
                  <a:lnTo>
                    <a:pt x="684" y="18"/>
                  </a:lnTo>
                  <a:lnTo>
                    <a:pt x="690" y="18"/>
                  </a:lnTo>
                  <a:lnTo>
                    <a:pt x="696" y="18"/>
                  </a:lnTo>
                  <a:lnTo>
                    <a:pt x="702" y="18"/>
                  </a:lnTo>
                  <a:lnTo>
                    <a:pt x="708" y="12"/>
                  </a:lnTo>
                  <a:lnTo>
                    <a:pt x="714" y="12"/>
                  </a:lnTo>
                  <a:lnTo>
                    <a:pt x="720" y="12"/>
                  </a:lnTo>
                  <a:lnTo>
                    <a:pt x="726" y="12"/>
                  </a:lnTo>
                  <a:lnTo>
                    <a:pt x="732" y="6"/>
                  </a:lnTo>
                  <a:lnTo>
                    <a:pt x="738" y="6"/>
                  </a:lnTo>
                  <a:lnTo>
                    <a:pt x="744" y="6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Freeform 1093"/>
            <p:cNvSpPr>
              <a:spLocks/>
            </p:cNvSpPr>
            <p:nvPr/>
          </p:nvSpPr>
          <p:spPr bwMode="auto">
            <a:xfrm rot="16200000">
              <a:off x="4920779" y="3934494"/>
              <a:ext cx="196850" cy="395288"/>
            </a:xfrm>
            <a:custGeom>
              <a:avLst/>
              <a:gdLst>
                <a:gd name="T0" fmla="*/ 1 w 540"/>
                <a:gd name="T1" fmla="*/ 57 h 1086"/>
                <a:gd name="T2" fmla="*/ 2 w 540"/>
                <a:gd name="T3" fmla="*/ 56 h 1086"/>
                <a:gd name="T4" fmla="*/ 3 w 540"/>
                <a:gd name="T5" fmla="*/ 56 h 1086"/>
                <a:gd name="T6" fmla="*/ 3 w 540"/>
                <a:gd name="T7" fmla="*/ 55 h 1086"/>
                <a:gd name="T8" fmla="*/ 4 w 540"/>
                <a:gd name="T9" fmla="*/ 55 h 1086"/>
                <a:gd name="T10" fmla="*/ 5 w 540"/>
                <a:gd name="T11" fmla="*/ 54 h 1086"/>
                <a:gd name="T12" fmla="*/ 6 w 540"/>
                <a:gd name="T13" fmla="*/ 53 h 1086"/>
                <a:gd name="T14" fmla="*/ 7 w 540"/>
                <a:gd name="T15" fmla="*/ 52 h 1086"/>
                <a:gd name="T16" fmla="*/ 8 w 540"/>
                <a:gd name="T17" fmla="*/ 51 h 1086"/>
                <a:gd name="T18" fmla="*/ 9 w 540"/>
                <a:gd name="T19" fmla="*/ 50 h 1086"/>
                <a:gd name="T20" fmla="*/ 10 w 540"/>
                <a:gd name="T21" fmla="*/ 50 h 1086"/>
                <a:gd name="T22" fmla="*/ 11 w 540"/>
                <a:gd name="T23" fmla="*/ 49 h 1086"/>
                <a:gd name="T24" fmla="*/ 11 w 540"/>
                <a:gd name="T25" fmla="*/ 48 h 1086"/>
                <a:gd name="T26" fmla="*/ 12 w 540"/>
                <a:gd name="T27" fmla="*/ 47 h 1086"/>
                <a:gd name="T28" fmla="*/ 13 w 540"/>
                <a:gd name="T29" fmla="*/ 46 h 1086"/>
                <a:gd name="T30" fmla="*/ 13 w 540"/>
                <a:gd name="T31" fmla="*/ 45 h 1086"/>
                <a:gd name="T32" fmla="*/ 14 w 540"/>
                <a:gd name="T33" fmla="*/ 44 h 1086"/>
                <a:gd name="T34" fmla="*/ 14 w 540"/>
                <a:gd name="T35" fmla="*/ 43 h 1086"/>
                <a:gd name="T36" fmla="*/ 15 w 540"/>
                <a:gd name="T37" fmla="*/ 42 h 1086"/>
                <a:gd name="T38" fmla="*/ 16 w 540"/>
                <a:gd name="T39" fmla="*/ 41 h 1086"/>
                <a:gd name="T40" fmla="*/ 16 w 540"/>
                <a:gd name="T41" fmla="*/ 39 h 1086"/>
                <a:gd name="T42" fmla="*/ 17 w 540"/>
                <a:gd name="T43" fmla="*/ 38 h 1086"/>
                <a:gd name="T44" fmla="*/ 17 w 540"/>
                <a:gd name="T45" fmla="*/ 37 h 1086"/>
                <a:gd name="T46" fmla="*/ 18 w 540"/>
                <a:gd name="T47" fmla="*/ 36 h 1086"/>
                <a:gd name="T48" fmla="*/ 18 w 540"/>
                <a:gd name="T49" fmla="*/ 34 h 1086"/>
                <a:gd name="T50" fmla="*/ 19 w 540"/>
                <a:gd name="T51" fmla="*/ 33 h 1086"/>
                <a:gd name="T52" fmla="*/ 20 w 540"/>
                <a:gd name="T53" fmla="*/ 31 h 1086"/>
                <a:gd name="T54" fmla="*/ 20 w 540"/>
                <a:gd name="T55" fmla="*/ 30 h 1086"/>
                <a:gd name="T56" fmla="*/ 21 w 540"/>
                <a:gd name="T57" fmla="*/ 28 h 1086"/>
                <a:gd name="T58" fmla="*/ 21 w 540"/>
                <a:gd name="T59" fmla="*/ 26 h 1086"/>
                <a:gd name="T60" fmla="*/ 22 w 540"/>
                <a:gd name="T61" fmla="*/ 25 h 1086"/>
                <a:gd name="T62" fmla="*/ 23 w 540"/>
                <a:gd name="T63" fmla="*/ 23 h 1086"/>
                <a:gd name="T64" fmla="*/ 23 w 540"/>
                <a:gd name="T65" fmla="*/ 21 h 1086"/>
                <a:gd name="T66" fmla="*/ 23 w 540"/>
                <a:gd name="T67" fmla="*/ 19 h 1086"/>
                <a:gd name="T68" fmla="*/ 24 w 540"/>
                <a:gd name="T69" fmla="*/ 17 h 1086"/>
                <a:gd name="T70" fmla="*/ 25 w 540"/>
                <a:gd name="T71" fmla="*/ 15 h 1086"/>
                <a:gd name="T72" fmla="*/ 25 w 540"/>
                <a:gd name="T73" fmla="*/ 13 h 1086"/>
                <a:gd name="T74" fmla="*/ 26 w 540"/>
                <a:gd name="T75" fmla="*/ 11 h 1086"/>
                <a:gd name="T76" fmla="*/ 26 w 540"/>
                <a:gd name="T77" fmla="*/ 8 h 1086"/>
                <a:gd name="T78" fmla="*/ 27 w 540"/>
                <a:gd name="T79" fmla="*/ 6 h 1086"/>
                <a:gd name="T80" fmla="*/ 28 w 540"/>
                <a:gd name="T81" fmla="*/ 4 h 1086"/>
                <a:gd name="T82" fmla="*/ 28 w 540"/>
                <a:gd name="T83" fmla="*/ 2 h 10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0"/>
                <a:gd name="T127" fmla="*/ 0 h 1086"/>
                <a:gd name="T128" fmla="*/ 540 w 540"/>
                <a:gd name="T129" fmla="*/ 1086 h 10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0" h="1086">
                  <a:moveTo>
                    <a:pt x="0" y="1086"/>
                  </a:moveTo>
                  <a:lnTo>
                    <a:pt x="6" y="1080"/>
                  </a:lnTo>
                  <a:lnTo>
                    <a:pt x="12" y="1080"/>
                  </a:lnTo>
                  <a:lnTo>
                    <a:pt x="18" y="1074"/>
                  </a:lnTo>
                  <a:lnTo>
                    <a:pt x="24" y="1074"/>
                  </a:lnTo>
                  <a:lnTo>
                    <a:pt x="30" y="1068"/>
                  </a:lnTo>
                  <a:lnTo>
                    <a:pt x="36" y="1068"/>
                  </a:lnTo>
                  <a:lnTo>
                    <a:pt x="42" y="1062"/>
                  </a:lnTo>
                  <a:lnTo>
                    <a:pt x="48" y="1062"/>
                  </a:lnTo>
                  <a:lnTo>
                    <a:pt x="54" y="1056"/>
                  </a:lnTo>
                  <a:lnTo>
                    <a:pt x="60" y="1056"/>
                  </a:lnTo>
                  <a:lnTo>
                    <a:pt x="66" y="1050"/>
                  </a:lnTo>
                  <a:lnTo>
                    <a:pt x="72" y="1044"/>
                  </a:lnTo>
                  <a:lnTo>
                    <a:pt x="78" y="1044"/>
                  </a:lnTo>
                  <a:lnTo>
                    <a:pt x="84" y="1038"/>
                  </a:lnTo>
                  <a:lnTo>
                    <a:pt x="90" y="1032"/>
                  </a:lnTo>
                  <a:lnTo>
                    <a:pt x="96" y="1032"/>
                  </a:lnTo>
                  <a:lnTo>
                    <a:pt x="102" y="1026"/>
                  </a:lnTo>
                  <a:lnTo>
                    <a:pt x="108" y="1020"/>
                  </a:lnTo>
                  <a:lnTo>
                    <a:pt x="114" y="1020"/>
                  </a:lnTo>
                  <a:lnTo>
                    <a:pt x="120" y="1014"/>
                  </a:lnTo>
                  <a:lnTo>
                    <a:pt x="126" y="1008"/>
                  </a:lnTo>
                  <a:lnTo>
                    <a:pt x="132" y="1002"/>
                  </a:lnTo>
                  <a:lnTo>
                    <a:pt x="138" y="996"/>
                  </a:lnTo>
                  <a:lnTo>
                    <a:pt x="144" y="990"/>
                  </a:lnTo>
                  <a:lnTo>
                    <a:pt x="150" y="990"/>
                  </a:lnTo>
                  <a:lnTo>
                    <a:pt x="156" y="978"/>
                  </a:lnTo>
                  <a:lnTo>
                    <a:pt x="162" y="972"/>
                  </a:lnTo>
                  <a:lnTo>
                    <a:pt x="168" y="966"/>
                  </a:lnTo>
                  <a:lnTo>
                    <a:pt x="174" y="960"/>
                  </a:lnTo>
                  <a:lnTo>
                    <a:pt x="180" y="954"/>
                  </a:lnTo>
                  <a:lnTo>
                    <a:pt x="186" y="948"/>
                  </a:lnTo>
                  <a:lnTo>
                    <a:pt x="192" y="942"/>
                  </a:lnTo>
                  <a:lnTo>
                    <a:pt x="198" y="936"/>
                  </a:lnTo>
                  <a:lnTo>
                    <a:pt x="198" y="930"/>
                  </a:lnTo>
                  <a:lnTo>
                    <a:pt x="210" y="924"/>
                  </a:lnTo>
                  <a:lnTo>
                    <a:pt x="210" y="918"/>
                  </a:lnTo>
                  <a:lnTo>
                    <a:pt x="216" y="912"/>
                  </a:lnTo>
                  <a:lnTo>
                    <a:pt x="216" y="906"/>
                  </a:lnTo>
                  <a:lnTo>
                    <a:pt x="222" y="900"/>
                  </a:lnTo>
                  <a:lnTo>
                    <a:pt x="222" y="894"/>
                  </a:lnTo>
                  <a:lnTo>
                    <a:pt x="234" y="888"/>
                  </a:lnTo>
                  <a:lnTo>
                    <a:pt x="234" y="882"/>
                  </a:lnTo>
                  <a:lnTo>
                    <a:pt x="240" y="876"/>
                  </a:lnTo>
                  <a:lnTo>
                    <a:pt x="240" y="870"/>
                  </a:lnTo>
                  <a:lnTo>
                    <a:pt x="246" y="864"/>
                  </a:lnTo>
                  <a:lnTo>
                    <a:pt x="252" y="858"/>
                  </a:lnTo>
                  <a:lnTo>
                    <a:pt x="252" y="852"/>
                  </a:lnTo>
                  <a:lnTo>
                    <a:pt x="258" y="846"/>
                  </a:lnTo>
                  <a:lnTo>
                    <a:pt x="258" y="840"/>
                  </a:lnTo>
                  <a:lnTo>
                    <a:pt x="264" y="834"/>
                  </a:lnTo>
                  <a:lnTo>
                    <a:pt x="270" y="828"/>
                  </a:lnTo>
                  <a:lnTo>
                    <a:pt x="270" y="822"/>
                  </a:lnTo>
                  <a:lnTo>
                    <a:pt x="276" y="816"/>
                  </a:lnTo>
                  <a:lnTo>
                    <a:pt x="276" y="804"/>
                  </a:lnTo>
                  <a:lnTo>
                    <a:pt x="282" y="798"/>
                  </a:lnTo>
                  <a:lnTo>
                    <a:pt x="288" y="792"/>
                  </a:lnTo>
                  <a:lnTo>
                    <a:pt x="288" y="786"/>
                  </a:lnTo>
                  <a:lnTo>
                    <a:pt x="294" y="780"/>
                  </a:lnTo>
                  <a:lnTo>
                    <a:pt x="294" y="774"/>
                  </a:lnTo>
                  <a:lnTo>
                    <a:pt x="300" y="762"/>
                  </a:lnTo>
                  <a:lnTo>
                    <a:pt x="306" y="756"/>
                  </a:lnTo>
                  <a:lnTo>
                    <a:pt x="306" y="750"/>
                  </a:lnTo>
                  <a:lnTo>
                    <a:pt x="312" y="744"/>
                  </a:lnTo>
                  <a:lnTo>
                    <a:pt x="312" y="732"/>
                  </a:lnTo>
                  <a:lnTo>
                    <a:pt x="318" y="726"/>
                  </a:lnTo>
                  <a:lnTo>
                    <a:pt x="324" y="720"/>
                  </a:lnTo>
                  <a:lnTo>
                    <a:pt x="324" y="708"/>
                  </a:lnTo>
                  <a:lnTo>
                    <a:pt x="330" y="702"/>
                  </a:lnTo>
                  <a:lnTo>
                    <a:pt x="330" y="690"/>
                  </a:lnTo>
                  <a:lnTo>
                    <a:pt x="336" y="684"/>
                  </a:lnTo>
                  <a:lnTo>
                    <a:pt x="342" y="678"/>
                  </a:lnTo>
                  <a:lnTo>
                    <a:pt x="342" y="666"/>
                  </a:lnTo>
                  <a:lnTo>
                    <a:pt x="348" y="660"/>
                  </a:lnTo>
                  <a:lnTo>
                    <a:pt x="348" y="648"/>
                  </a:lnTo>
                  <a:lnTo>
                    <a:pt x="354" y="642"/>
                  </a:lnTo>
                  <a:lnTo>
                    <a:pt x="360" y="630"/>
                  </a:lnTo>
                  <a:lnTo>
                    <a:pt x="360" y="624"/>
                  </a:lnTo>
                  <a:lnTo>
                    <a:pt x="366" y="612"/>
                  </a:lnTo>
                  <a:lnTo>
                    <a:pt x="366" y="600"/>
                  </a:lnTo>
                  <a:lnTo>
                    <a:pt x="372" y="594"/>
                  </a:lnTo>
                  <a:lnTo>
                    <a:pt x="372" y="582"/>
                  </a:lnTo>
                  <a:lnTo>
                    <a:pt x="378" y="570"/>
                  </a:lnTo>
                  <a:lnTo>
                    <a:pt x="384" y="564"/>
                  </a:lnTo>
                  <a:lnTo>
                    <a:pt x="384" y="552"/>
                  </a:lnTo>
                  <a:lnTo>
                    <a:pt x="390" y="540"/>
                  </a:lnTo>
                  <a:lnTo>
                    <a:pt x="390" y="534"/>
                  </a:lnTo>
                  <a:lnTo>
                    <a:pt x="396" y="522"/>
                  </a:lnTo>
                  <a:lnTo>
                    <a:pt x="402" y="510"/>
                  </a:lnTo>
                  <a:lnTo>
                    <a:pt x="402" y="498"/>
                  </a:lnTo>
                  <a:lnTo>
                    <a:pt x="408" y="486"/>
                  </a:lnTo>
                  <a:lnTo>
                    <a:pt x="408" y="480"/>
                  </a:lnTo>
                  <a:lnTo>
                    <a:pt x="414" y="468"/>
                  </a:lnTo>
                  <a:lnTo>
                    <a:pt x="420" y="456"/>
                  </a:lnTo>
                  <a:lnTo>
                    <a:pt x="420" y="444"/>
                  </a:lnTo>
                  <a:lnTo>
                    <a:pt x="426" y="432"/>
                  </a:lnTo>
                  <a:lnTo>
                    <a:pt x="426" y="420"/>
                  </a:lnTo>
                  <a:lnTo>
                    <a:pt x="432" y="408"/>
                  </a:lnTo>
                  <a:lnTo>
                    <a:pt x="438" y="396"/>
                  </a:lnTo>
                  <a:lnTo>
                    <a:pt x="438" y="384"/>
                  </a:lnTo>
                  <a:lnTo>
                    <a:pt x="444" y="372"/>
                  </a:lnTo>
                  <a:lnTo>
                    <a:pt x="444" y="360"/>
                  </a:lnTo>
                  <a:lnTo>
                    <a:pt x="450" y="348"/>
                  </a:lnTo>
                  <a:lnTo>
                    <a:pt x="456" y="336"/>
                  </a:lnTo>
                  <a:lnTo>
                    <a:pt x="456" y="324"/>
                  </a:lnTo>
                  <a:lnTo>
                    <a:pt x="462" y="306"/>
                  </a:lnTo>
                  <a:lnTo>
                    <a:pt x="462" y="294"/>
                  </a:lnTo>
                  <a:lnTo>
                    <a:pt x="468" y="282"/>
                  </a:lnTo>
                  <a:lnTo>
                    <a:pt x="474" y="270"/>
                  </a:lnTo>
                  <a:lnTo>
                    <a:pt x="474" y="258"/>
                  </a:lnTo>
                  <a:lnTo>
                    <a:pt x="480" y="240"/>
                  </a:lnTo>
                  <a:lnTo>
                    <a:pt x="480" y="228"/>
                  </a:lnTo>
                  <a:lnTo>
                    <a:pt x="486" y="216"/>
                  </a:lnTo>
                  <a:lnTo>
                    <a:pt x="492" y="204"/>
                  </a:lnTo>
                  <a:lnTo>
                    <a:pt x="492" y="186"/>
                  </a:lnTo>
                  <a:lnTo>
                    <a:pt x="498" y="174"/>
                  </a:lnTo>
                  <a:lnTo>
                    <a:pt x="498" y="162"/>
                  </a:lnTo>
                  <a:lnTo>
                    <a:pt x="504" y="144"/>
                  </a:lnTo>
                  <a:lnTo>
                    <a:pt x="510" y="132"/>
                  </a:lnTo>
                  <a:lnTo>
                    <a:pt x="510" y="114"/>
                  </a:lnTo>
                  <a:lnTo>
                    <a:pt x="516" y="102"/>
                  </a:lnTo>
                  <a:lnTo>
                    <a:pt x="516" y="90"/>
                  </a:lnTo>
                  <a:lnTo>
                    <a:pt x="522" y="72"/>
                  </a:lnTo>
                  <a:lnTo>
                    <a:pt x="528" y="60"/>
                  </a:lnTo>
                  <a:lnTo>
                    <a:pt x="528" y="42"/>
                  </a:lnTo>
                  <a:lnTo>
                    <a:pt x="534" y="30"/>
                  </a:lnTo>
                  <a:lnTo>
                    <a:pt x="534" y="12"/>
                  </a:lnTo>
                  <a:lnTo>
                    <a:pt x="54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Freeform 1094"/>
            <p:cNvSpPr>
              <a:spLocks/>
            </p:cNvSpPr>
            <p:nvPr/>
          </p:nvSpPr>
          <p:spPr bwMode="auto">
            <a:xfrm rot="16200000">
              <a:off x="4430241" y="3643982"/>
              <a:ext cx="173038" cy="606425"/>
            </a:xfrm>
            <a:custGeom>
              <a:avLst/>
              <a:gdLst>
                <a:gd name="T0" fmla="*/ 0 w 480"/>
                <a:gd name="T1" fmla="*/ 85 h 1674"/>
                <a:gd name="T2" fmla="*/ 1 w 480"/>
                <a:gd name="T3" fmla="*/ 83 h 1674"/>
                <a:gd name="T4" fmla="*/ 2 w 480"/>
                <a:gd name="T5" fmla="*/ 81 h 1674"/>
                <a:gd name="T6" fmla="*/ 2 w 480"/>
                <a:gd name="T7" fmla="*/ 78 h 1674"/>
                <a:gd name="T8" fmla="*/ 2 w 480"/>
                <a:gd name="T9" fmla="*/ 76 h 1674"/>
                <a:gd name="T10" fmla="*/ 3 w 480"/>
                <a:gd name="T11" fmla="*/ 73 h 1674"/>
                <a:gd name="T12" fmla="*/ 4 w 480"/>
                <a:gd name="T13" fmla="*/ 70 h 1674"/>
                <a:gd name="T14" fmla="*/ 4 w 480"/>
                <a:gd name="T15" fmla="*/ 68 h 1674"/>
                <a:gd name="T16" fmla="*/ 5 w 480"/>
                <a:gd name="T17" fmla="*/ 65 h 1674"/>
                <a:gd name="T18" fmla="*/ 5 w 480"/>
                <a:gd name="T19" fmla="*/ 63 h 1674"/>
                <a:gd name="T20" fmla="*/ 6 w 480"/>
                <a:gd name="T21" fmla="*/ 60 h 1674"/>
                <a:gd name="T22" fmla="*/ 7 w 480"/>
                <a:gd name="T23" fmla="*/ 57 h 1674"/>
                <a:gd name="T24" fmla="*/ 7 w 480"/>
                <a:gd name="T25" fmla="*/ 54 h 1674"/>
                <a:gd name="T26" fmla="*/ 7 w 480"/>
                <a:gd name="T27" fmla="*/ 52 h 1674"/>
                <a:gd name="T28" fmla="*/ 8 w 480"/>
                <a:gd name="T29" fmla="*/ 49 h 1674"/>
                <a:gd name="T30" fmla="*/ 9 w 480"/>
                <a:gd name="T31" fmla="*/ 47 h 1674"/>
                <a:gd name="T32" fmla="*/ 9 w 480"/>
                <a:gd name="T33" fmla="*/ 44 h 1674"/>
                <a:gd name="T34" fmla="*/ 10 w 480"/>
                <a:gd name="T35" fmla="*/ 41 h 1674"/>
                <a:gd name="T36" fmla="*/ 10 w 480"/>
                <a:gd name="T37" fmla="*/ 39 h 1674"/>
                <a:gd name="T38" fmla="*/ 11 w 480"/>
                <a:gd name="T39" fmla="*/ 36 h 1674"/>
                <a:gd name="T40" fmla="*/ 11 w 480"/>
                <a:gd name="T41" fmla="*/ 34 h 1674"/>
                <a:gd name="T42" fmla="*/ 12 w 480"/>
                <a:gd name="T43" fmla="*/ 31 h 1674"/>
                <a:gd name="T44" fmla="*/ 12 w 480"/>
                <a:gd name="T45" fmla="*/ 29 h 1674"/>
                <a:gd name="T46" fmla="*/ 13 w 480"/>
                <a:gd name="T47" fmla="*/ 26 h 1674"/>
                <a:gd name="T48" fmla="*/ 14 w 480"/>
                <a:gd name="T49" fmla="*/ 24 h 1674"/>
                <a:gd name="T50" fmla="*/ 14 w 480"/>
                <a:gd name="T51" fmla="*/ 22 h 1674"/>
                <a:gd name="T52" fmla="*/ 15 w 480"/>
                <a:gd name="T53" fmla="*/ 20 h 1674"/>
                <a:gd name="T54" fmla="*/ 15 w 480"/>
                <a:gd name="T55" fmla="*/ 18 h 1674"/>
                <a:gd name="T56" fmla="*/ 16 w 480"/>
                <a:gd name="T57" fmla="*/ 16 h 1674"/>
                <a:gd name="T58" fmla="*/ 16 w 480"/>
                <a:gd name="T59" fmla="*/ 14 h 1674"/>
                <a:gd name="T60" fmla="*/ 17 w 480"/>
                <a:gd name="T61" fmla="*/ 13 h 1674"/>
                <a:gd name="T62" fmla="*/ 17 w 480"/>
                <a:gd name="T63" fmla="*/ 11 h 1674"/>
                <a:gd name="T64" fmla="*/ 18 w 480"/>
                <a:gd name="T65" fmla="*/ 9 h 1674"/>
                <a:gd name="T66" fmla="*/ 19 w 480"/>
                <a:gd name="T67" fmla="*/ 8 h 1674"/>
                <a:gd name="T68" fmla="*/ 19 w 480"/>
                <a:gd name="T69" fmla="*/ 7 h 1674"/>
                <a:gd name="T70" fmla="*/ 20 w 480"/>
                <a:gd name="T71" fmla="*/ 5 h 1674"/>
                <a:gd name="T72" fmla="*/ 20 w 480"/>
                <a:gd name="T73" fmla="*/ 4 h 1674"/>
                <a:gd name="T74" fmla="*/ 21 w 480"/>
                <a:gd name="T75" fmla="*/ 3 h 1674"/>
                <a:gd name="T76" fmla="*/ 21 w 480"/>
                <a:gd name="T77" fmla="*/ 3 h 1674"/>
                <a:gd name="T78" fmla="*/ 22 w 480"/>
                <a:gd name="T79" fmla="*/ 1 h 1674"/>
                <a:gd name="T80" fmla="*/ 23 w 480"/>
                <a:gd name="T81" fmla="*/ 1 h 1674"/>
                <a:gd name="T82" fmla="*/ 24 w 480"/>
                <a:gd name="T83" fmla="*/ 0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1674"/>
                  </a:moveTo>
                  <a:lnTo>
                    <a:pt x="0" y="1656"/>
                  </a:lnTo>
                  <a:lnTo>
                    <a:pt x="6" y="1638"/>
                  </a:lnTo>
                  <a:lnTo>
                    <a:pt x="12" y="1626"/>
                  </a:lnTo>
                  <a:lnTo>
                    <a:pt x="12" y="1608"/>
                  </a:lnTo>
                  <a:lnTo>
                    <a:pt x="18" y="1596"/>
                  </a:lnTo>
                  <a:lnTo>
                    <a:pt x="18" y="1578"/>
                  </a:lnTo>
                  <a:lnTo>
                    <a:pt x="24" y="1560"/>
                  </a:lnTo>
                  <a:lnTo>
                    <a:pt x="30" y="1548"/>
                  </a:lnTo>
                  <a:lnTo>
                    <a:pt x="30" y="1530"/>
                  </a:lnTo>
                  <a:lnTo>
                    <a:pt x="36" y="1512"/>
                  </a:lnTo>
                  <a:lnTo>
                    <a:pt x="36" y="1500"/>
                  </a:lnTo>
                  <a:lnTo>
                    <a:pt x="42" y="1482"/>
                  </a:lnTo>
                  <a:lnTo>
                    <a:pt x="48" y="1464"/>
                  </a:lnTo>
                  <a:lnTo>
                    <a:pt x="48" y="1452"/>
                  </a:lnTo>
                  <a:lnTo>
                    <a:pt x="54" y="1434"/>
                  </a:lnTo>
                  <a:lnTo>
                    <a:pt x="54" y="1416"/>
                  </a:lnTo>
                  <a:lnTo>
                    <a:pt x="60" y="1398"/>
                  </a:lnTo>
                  <a:lnTo>
                    <a:pt x="66" y="1386"/>
                  </a:lnTo>
                  <a:lnTo>
                    <a:pt x="66" y="1368"/>
                  </a:lnTo>
                  <a:lnTo>
                    <a:pt x="72" y="1350"/>
                  </a:lnTo>
                  <a:lnTo>
                    <a:pt x="72" y="1332"/>
                  </a:lnTo>
                  <a:lnTo>
                    <a:pt x="78" y="1320"/>
                  </a:lnTo>
                  <a:lnTo>
                    <a:pt x="84" y="1302"/>
                  </a:lnTo>
                  <a:lnTo>
                    <a:pt x="84" y="1284"/>
                  </a:lnTo>
                  <a:lnTo>
                    <a:pt x="90" y="1266"/>
                  </a:lnTo>
                  <a:lnTo>
                    <a:pt x="90" y="1248"/>
                  </a:lnTo>
                  <a:lnTo>
                    <a:pt x="96" y="1230"/>
                  </a:lnTo>
                  <a:lnTo>
                    <a:pt x="102" y="1218"/>
                  </a:lnTo>
                  <a:lnTo>
                    <a:pt x="102" y="1200"/>
                  </a:lnTo>
                  <a:lnTo>
                    <a:pt x="108" y="1182"/>
                  </a:lnTo>
                  <a:lnTo>
                    <a:pt x="108" y="1164"/>
                  </a:lnTo>
                  <a:lnTo>
                    <a:pt x="114" y="1146"/>
                  </a:lnTo>
                  <a:lnTo>
                    <a:pt x="120" y="1128"/>
                  </a:lnTo>
                  <a:lnTo>
                    <a:pt x="120" y="1116"/>
                  </a:lnTo>
                  <a:lnTo>
                    <a:pt x="126" y="1098"/>
                  </a:lnTo>
                  <a:lnTo>
                    <a:pt x="126" y="1080"/>
                  </a:lnTo>
                  <a:lnTo>
                    <a:pt x="132" y="1062"/>
                  </a:lnTo>
                  <a:lnTo>
                    <a:pt x="138" y="1044"/>
                  </a:lnTo>
                  <a:lnTo>
                    <a:pt x="138" y="1026"/>
                  </a:lnTo>
                  <a:lnTo>
                    <a:pt x="144" y="1014"/>
                  </a:lnTo>
                  <a:lnTo>
                    <a:pt x="144" y="996"/>
                  </a:lnTo>
                  <a:lnTo>
                    <a:pt x="150" y="978"/>
                  </a:lnTo>
                  <a:lnTo>
                    <a:pt x="156" y="960"/>
                  </a:lnTo>
                  <a:lnTo>
                    <a:pt x="156" y="942"/>
                  </a:lnTo>
                  <a:lnTo>
                    <a:pt x="162" y="930"/>
                  </a:lnTo>
                  <a:lnTo>
                    <a:pt x="162" y="912"/>
                  </a:lnTo>
                  <a:lnTo>
                    <a:pt x="168" y="894"/>
                  </a:lnTo>
                  <a:lnTo>
                    <a:pt x="168" y="876"/>
                  </a:lnTo>
                  <a:lnTo>
                    <a:pt x="174" y="858"/>
                  </a:lnTo>
                  <a:lnTo>
                    <a:pt x="180" y="846"/>
                  </a:lnTo>
                  <a:lnTo>
                    <a:pt x="180" y="828"/>
                  </a:lnTo>
                  <a:lnTo>
                    <a:pt x="186" y="810"/>
                  </a:lnTo>
                  <a:lnTo>
                    <a:pt x="186" y="792"/>
                  </a:lnTo>
                  <a:lnTo>
                    <a:pt x="192" y="780"/>
                  </a:lnTo>
                  <a:lnTo>
                    <a:pt x="198" y="762"/>
                  </a:lnTo>
                  <a:lnTo>
                    <a:pt x="198" y="744"/>
                  </a:lnTo>
                  <a:lnTo>
                    <a:pt x="204" y="726"/>
                  </a:lnTo>
                  <a:lnTo>
                    <a:pt x="204" y="714"/>
                  </a:lnTo>
                  <a:lnTo>
                    <a:pt x="210" y="696"/>
                  </a:lnTo>
                  <a:lnTo>
                    <a:pt x="216" y="678"/>
                  </a:lnTo>
                  <a:lnTo>
                    <a:pt x="216" y="666"/>
                  </a:lnTo>
                  <a:lnTo>
                    <a:pt x="222" y="648"/>
                  </a:lnTo>
                  <a:lnTo>
                    <a:pt x="222" y="636"/>
                  </a:lnTo>
                  <a:lnTo>
                    <a:pt x="228" y="618"/>
                  </a:lnTo>
                  <a:lnTo>
                    <a:pt x="234" y="600"/>
                  </a:lnTo>
                  <a:lnTo>
                    <a:pt x="234" y="588"/>
                  </a:lnTo>
                  <a:lnTo>
                    <a:pt x="240" y="570"/>
                  </a:lnTo>
                  <a:lnTo>
                    <a:pt x="240" y="558"/>
                  </a:lnTo>
                  <a:lnTo>
                    <a:pt x="246" y="540"/>
                  </a:lnTo>
                  <a:lnTo>
                    <a:pt x="252" y="528"/>
                  </a:lnTo>
                  <a:lnTo>
                    <a:pt x="252" y="510"/>
                  </a:lnTo>
                  <a:lnTo>
                    <a:pt x="258" y="498"/>
                  </a:lnTo>
                  <a:lnTo>
                    <a:pt x="258" y="486"/>
                  </a:lnTo>
                  <a:lnTo>
                    <a:pt x="264" y="468"/>
                  </a:lnTo>
                  <a:lnTo>
                    <a:pt x="270" y="456"/>
                  </a:lnTo>
                  <a:lnTo>
                    <a:pt x="270" y="444"/>
                  </a:lnTo>
                  <a:lnTo>
                    <a:pt x="276" y="426"/>
                  </a:lnTo>
                  <a:lnTo>
                    <a:pt x="276" y="414"/>
                  </a:lnTo>
                  <a:lnTo>
                    <a:pt x="282" y="402"/>
                  </a:lnTo>
                  <a:lnTo>
                    <a:pt x="288" y="390"/>
                  </a:lnTo>
                  <a:lnTo>
                    <a:pt x="288" y="372"/>
                  </a:lnTo>
                  <a:lnTo>
                    <a:pt x="294" y="360"/>
                  </a:lnTo>
                  <a:lnTo>
                    <a:pt x="294" y="348"/>
                  </a:lnTo>
                  <a:lnTo>
                    <a:pt x="300" y="336"/>
                  </a:lnTo>
                  <a:lnTo>
                    <a:pt x="306" y="324"/>
                  </a:lnTo>
                  <a:lnTo>
                    <a:pt x="306" y="312"/>
                  </a:lnTo>
                  <a:lnTo>
                    <a:pt x="312" y="300"/>
                  </a:lnTo>
                  <a:lnTo>
                    <a:pt x="312" y="288"/>
                  </a:lnTo>
                  <a:lnTo>
                    <a:pt x="318" y="276"/>
                  </a:lnTo>
                  <a:lnTo>
                    <a:pt x="318" y="264"/>
                  </a:lnTo>
                  <a:lnTo>
                    <a:pt x="324" y="252"/>
                  </a:lnTo>
                  <a:lnTo>
                    <a:pt x="330" y="240"/>
                  </a:lnTo>
                  <a:lnTo>
                    <a:pt x="330" y="234"/>
                  </a:lnTo>
                  <a:lnTo>
                    <a:pt x="336" y="222"/>
                  </a:lnTo>
                  <a:lnTo>
                    <a:pt x="336" y="210"/>
                  </a:lnTo>
                  <a:lnTo>
                    <a:pt x="342" y="198"/>
                  </a:lnTo>
                  <a:lnTo>
                    <a:pt x="348" y="192"/>
                  </a:lnTo>
                  <a:lnTo>
                    <a:pt x="348" y="180"/>
                  </a:lnTo>
                  <a:lnTo>
                    <a:pt x="354" y="174"/>
                  </a:lnTo>
                  <a:lnTo>
                    <a:pt x="354" y="162"/>
                  </a:lnTo>
                  <a:lnTo>
                    <a:pt x="360" y="156"/>
                  </a:lnTo>
                  <a:lnTo>
                    <a:pt x="366" y="144"/>
                  </a:lnTo>
                  <a:lnTo>
                    <a:pt x="366" y="138"/>
                  </a:lnTo>
                  <a:lnTo>
                    <a:pt x="372" y="126"/>
                  </a:lnTo>
                  <a:lnTo>
                    <a:pt x="372" y="120"/>
                  </a:lnTo>
                  <a:lnTo>
                    <a:pt x="378" y="114"/>
                  </a:lnTo>
                  <a:lnTo>
                    <a:pt x="384" y="102"/>
                  </a:lnTo>
                  <a:lnTo>
                    <a:pt x="384" y="96"/>
                  </a:lnTo>
                  <a:lnTo>
                    <a:pt x="390" y="90"/>
                  </a:lnTo>
                  <a:lnTo>
                    <a:pt x="390" y="84"/>
                  </a:lnTo>
                  <a:lnTo>
                    <a:pt x="396" y="78"/>
                  </a:lnTo>
                  <a:lnTo>
                    <a:pt x="402" y="72"/>
                  </a:lnTo>
                  <a:lnTo>
                    <a:pt x="402" y="66"/>
                  </a:lnTo>
                  <a:lnTo>
                    <a:pt x="408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6" y="36"/>
                  </a:lnTo>
                  <a:lnTo>
                    <a:pt x="426" y="30"/>
                  </a:lnTo>
                  <a:lnTo>
                    <a:pt x="432" y="24"/>
                  </a:lnTo>
                  <a:lnTo>
                    <a:pt x="438" y="18"/>
                  </a:lnTo>
                  <a:lnTo>
                    <a:pt x="444" y="12"/>
                  </a:lnTo>
                  <a:lnTo>
                    <a:pt x="450" y="12"/>
                  </a:lnTo>
                  <a:lnTo>
                    <a:pt x="456" y="6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Freeform 1095"/>
            <p:cNvSpPr>
              <a:spLocks/>
            </p:cNvSpPr>
            <p:nvPr/>
          </p:nvSpPr>
          <p:spPr bwMode="auto">
            <a:xfrm rot="16200000">
              <a:off x="4430241" y="3470944"/>
              <a:ext cx="174625" cy="606425"/>
            </a:xfrm>
            <a:custGeom>
              <a:avLst/>
              <a:gdLst>
                <a:gd name="T0" fmla="*/ 1 w 480"/>
                <a:gd name="T1" fmla="*/ 0 h 1674"/>
                <a:gd name="T2" fmla="*/ 2 w 480"/>
                <a:gd name="T3" fmla="*/ 1 h 1674"/>
                <a:gd name="T4" fmla="*/ 3 w 480"/>
                <a:gd name="T5" fmla="*/ 1 h 1674"/>
                <a:gd name="T6" fmla="*/ 3 w 480"/>
                <a:gd name="T7" fmla="*/ 3 h 1674"/>
                <a:gd name="T8" fmla="*/ 4 w 480"/>
                <a:gd name="T9" fmla="*/ 3 h 1674"/>
                <a:gd name="T10" fmla="*/ 5 w 480"/>
                <a:gd name="T11" fmla="*/ 4 h 1674"/>
                <a:gd name="T12" fmla="*/ 5 w 480"/>
                <a:gd name="T13" fmla="*/ 5 h 1674"/>
                <a:gd name="T14" fmla="*/ 6 w 480"/>
                <a:gd name="T15" fmla="*/ 7 h 1674"/>
                <a:gd name="T16" fmla="*/ 6 w 480"/>
                <a:gd name="T17" fmla="*/ 8 h 1674"/>
                <a:gd name="T18" fmla="*/ 7 w 480"/>
                <a:gd name="T19" fmla="*/ 9 h 1674"/>
                <a:gd name="T20" fmla="*/ 8 w 480"/>
                <a:gd name="T21" fmla="*/ 11 h 1674"/>
                <a:gd name="T22" fmla="*/ 8 w 480"/>
                <a:gd name="T23" fmla="*/ 13 h 1674"/>
                <a:gd name="T24" fmla="*/ 8 w 480"/>
                <a:gd name="T25" fmla="*/ 14 h 1674"/>
                <a:gd name="T26" fmla="*/ 9 w 480"/>
                <a:gd name="T27" fmla="*/ 16 h 1674"/>
                <a:gd name="T28" fmla="*/ 10 w 480"/>
                <a:gd name="T29" fmla="*/ 18 h 1674"/>
                <a:gd name="T30" fmla="*/ 10 w 480"/>
                <a:gd name="T31" fmla="*/ 20 h 1674"/>
                <a:gd name="T32" fmla="*/ 11 w 480"/>
                <a:gd name="T33" fmla="*/ 22 h 1674"/>
                <a:gd name="T34" fmla="*/ 11 w 480"/>
                <a:gd name="T35" fmla="*/ 24 h 1674"/>
                <a:gd name="T36" fmla="*/ 12 w 480"/>
                <a:gd name="T37" fmla="*/ 26 h 1674"/>
                <a:gd name="T38" fmla="*/ 13 w 480"/>
                <a:gd name="T39" fmla="*/ 29 h 1674"/>
                <a:gd name="T40" fmla="*/ 13 w 480"/>
                <a:gd name="T41" fmla="*/ 31 h 1674"/>
                <a:gd name="T42" fmla="*/ 14 w 480"/>
                <a:gd name="T43" fmla="*/ 34 h 1674"/>
                <a:gd name="T44" fmla="*/ 14 w 480"/>
                <a:gd name="T45" fmla="*/ 36 h 1674"/>
                <a:gd name="T46" fmla="*/ 15 w 480"/>
                <a:gd name="T47" fmla="*/ 39 h 1674"/>
                <a:gd name="T48" fmla="*/ 15 w 480"/>
                <a:gd name="T49" fmla="*/ 41 h 1674"/>
                <a:gd name="T50" fmla="*/ 16 w 480"/>
                <a:gd name="T51" fmla="*/ 44 h 1674"/>
                <a:gd name="T52" fmla="*/ 17 w 480"/>
                <a:gd name="T53" fmla="*/ 47 h 1674"/>
                <a:gd name="T54" fmla="*/ 17 w 480"/>
                <a:gd name="T55" fmla="*/ 49 h 1674"/>
                <a:gd name="T56" fmla="*/ 18 w 480"/>
                <a:gd name="T57" fmla="*/ 52 h 1674"/>
                <a:gd name="T58" fmla="*/ 18 w 480"/>
                <a:gd name="T59" fmla="*/ 54 h 1674"/>
                <a:gd name="T60" fmla="*/ 19 w 480"/>
                <a:gd name="T61" fmla="*/ 57 h 1674"/>
                <a:gd name="T62" fmla="*/ 19 w 480"/>
                <a:gd name="T63" fmla="*/ 60 h 1674"/>
                <a:gd name="T64" fmla="*/ 20 w 480"/>
                <a:gd name="T65" fmla="*/ 63 h 1674"/>
                <a:gd name="T66" fmla="*/ 20 w 480"/>
                <a:gd name="T67" fmla="*/ 65 h 1674"/>
                <a:gd name="T68" fmla="*/ 21 w 480"/>
                <a:gd name="T69" fmla="*/ 68 h 1674"/>
                <a:gd name="T70" fmla="*/ 22 w 480"/>
                <a:gd name="T71" fmla="*/ 70 h 1674"/>
                <a:gd name="T72" fmla="*/ 22 w 480"/>
                <a:gd name="T73" fmla="*/ 73 h 1674"/>
                <a:gd name="T74" fmla="*/ 23 w 480"/>
                <a:gd name="T75" fmla="*/ 76 h 1674"/>
                <a:gd name="T76" fmla="*/ 23 w 480"/>
                <a:gd name="T77" fmla="*/ 78 h 1674"/>
                <a:gd name="T78" fmla="*/ 24 w 480"/>
                <a:gd name="T79" fmla="*/ 81 h 1674"/>
                <a:gd name="T80" fmla="*/ 24 w 480"/>
                <a:gd name="T81" fmla="*/ 83 h 1674"/>
                <a:gd name="T82" fmla="*/ 25 w 480"/>
                <a:gd name="T83" fmla="*/ 85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36"/>
                  </a:lnTo>
                  <a:lnTo>
                    <a:pt x="60" y="42"/>
                  </a:lnTo>
                  <a:lnTo>
                    <a:pt x="66" y="48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8" y="66"/>
                  </a:lnTo>
                  <a:lnTo>
                    <a:pt x="78" y="72"/>
                  </a:lnTo>
                  <a:lnTo>
                    <a:pt x="84" y="78"/>
                  </a:lnTo>
                  <a:lnTo>
                    <a:pt x="90" y="84"/>
                  </a:lnTo>
                  <a:lnTo>
                    <a:pt x="90" y="90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102" y="114"/>
                  </a:lnTo>
                  <a:lnTo>
                    <a:pt x="108" y="120"/>
                  </a:lnTo>
                  <a:lnTo>
                    <a:pt x="108" y="126"/>
                  </a:lnTo>
                  <a:lnTo>
                    <a:pt x="114" y="138"/>
                  </a:lnTo>
                  <a:lnTo>
                    <a:pt x="114" y="144"/>
                  </a:lnTo>
                  <a:lnTo>
                    <a:pt x="120" y="156"/>
                  </a:lnTo>
                  <a:lnTo>
                    <a:pt x="126" y="162"/>
                  </a:lnTo>
                  <a:lnTo>
                    <a:pt x="126" y="174"/>
                  </a:lnTo>
                  <a:lnTo>
                    <a:pt x="132" y="180"/>
                  </a:lnTo>
                  <a:lnTo>
                    <a:pt x="132" y="192"/>
                  </a:lnTo>
                  <a:lnTo>
                    <a:pt x="138" y="198"/>
                  </a:lnTo>
                  <a:lnTo>
                    <a:pt x="144" y="210"/>
                  </a:lnTo>
                  <a:lnTo>
                    <a:pt x="144" y="222"/>
                  </a:lnTo>
                  <a:lnTo>
                    <a:pt x="150" y="234"/>
                  </a:lnTo>
                  <a:lnTo>
                    <a:pt x="150" y="240"/>
                  </a:lnTo>
                  <a:lnTo>
                    <a:pt x="156" y="252"/>
                  </a:lnTo>
                  <a:lnTo>
                    <a:pt x="162" y="264"/>
                  </a:lnTo>
                  <a:lnTo>
                    <a:pt x="162" y="276"/>
                  </a:lnTo>
                  <a:lnTo>
                    <a:pt x="168" y="288"/>
                  </a:lnTo>
                  <a:lnTo>
                    <a:pt x="168" y="300"/>
                  </a:lnTo>
                  <a:lnTo>
                    <a:pt x="174" y="312"/>
                  </a:lnTo>
                  <a:lnTo>
                    <a:pt x="174" y="324"/>
                  </a:lnTo>
                  <a:lnTo>
                    <a:pt x="180" y="336"/>
                  </a:lnTo>
                  <a:lnTo>
                    <a:pt x="186" y="348"/>
                  </a:lnTo>
                  <a:lnTo>
                    <a:pt x="186" y="360"/>
                  </a:lnTo>
                  <a:lnTo>
                    <a:pt x="192" y="372"/>
                  </a:lnTo>
                  <a:lnTo>
                    <a:pt x="192" y="390"/>
                  </a:lnTo>
                  <a:lnTo>
                    <a:pt x="198" y="402"/>
                  </a:lnTo>
                  <a:lnTo>
                    <a:pt x="204" y="414"/>
                  </a:lnTo>
                  <a:lnTo>
                    <a:pt x="204" y="426"/>
                  </a:lnTo>
                  <a:lnTo>
                    <a:pt x="210" y="444"/>
                  </a:lnTo>
                  <a:lnTo>
                    <a:pt x="210" y="456"/>
                  </a:lnTo>
                  <a:lnTo>
                    <a:pt x="216" y="468"/>
                  </a:lnTo>
                  <a:lnTo>
                    <a:pt x="222" y="486"/>
                  </a:lnTo>
                  <a:lnTo>
                    <a:pt x="222" y="498"/>
                  </a:lnTo>
                  <a:lnTo>
                    <a:pt x="228" y="510"/>
                  </a:lnTo>
                  <a:lnTo>
                    <a:pt x="228" y="528"/>
                  </a:lnTo>
                  <a:lnTo>
                    <a:pt x="234" y="540"/>
                  </a:lnTo>
                  <a:lnTo>
                    <a:pt x="240" y="558"/>
                  </a:lnTo>
                  <a:lnTo>
                    <a:pt x="240" y="570"/>
                  </a:lnTo>
                  <a:lnTo>
                    <a:pt x="246" y="588"/>
                  </a:lnTo>
                  <a:lnTo>
                    <a:pt x="246" y="600"/>
                  </a:lnTo>
                  <a:lnTo>
                    <a:pt x="252" y="618"/>
                  </a:lnTo>
                  <a:lnTo>
                    <a:pt x="258" y="636"/>
                  </a:lnTo>
                  <a:lnTo>
                    <a:pt x="258" y="648"/>
                  </a:lnTo>
                  <a:lnTo>
                    <a:pt x="264" y="666"/>
                  </a:lnTo>
                  <a:lnTo>
                    <a:pt x="264" y="678"/>
                  </a:lnTo>
                  <a:lnTo>
                    <a:pt x="270" y="696"/>
                  </a:lnTo>
                  <a:lnTo>
                    <a:pt x="276" y="714"/>
                  </a:lnTo>
                  <a:lnTo>
                    <a:pt x="276" y="726"/>
                  </a:lnTo>
                  <a:lnTo>
                    <a:pt x="282" y="744"/>
                  </a:lnTo>
                  <a:lnTo>
                    <a:pt x="282" y="762"/>
                  </a:lnTo>
                  <a:lnTo>
                    <a:pt x="288" y="780"/>
                  </a:lnTo>
                  <a:lnTo>
                    <a:pt x="294" y="792"/>
                  </a:lnTo>
                  <a:lnTo>
                    <a:pt x="294" y="810"/>
                  </a:lnTo>
                  <a:lnTo>
                    <a:pt x="300" y="828"/>
                  </a:lnTo>
                  <a:lnTo>
                    <a:pt x="300" y="846"/>
                  </a:lnTo>
                  <a:lnTo>
                    <a:pt x="306" y="858"/>
                  </a:lnTo>
                  <a:lnTo>
                    <a:pt x="312" y="876"/>
                  </a:lnTo>
                  <a:lnTo>
                    <a:pt x="312" y="894"/>
                  </a:lnTo>
                  <a:lnTo>
                    <a:pt x="318" y="912"/>
                  </a:lnTo>
                  <a:lnTo>
                    <a:pt x="318" y="930"/>
                  </a:lnTo>
                  <a:lnTo>
                    <a:pt x="324" y="942"/>
                  </a:lnTo>
                  <a:lnTo>
                    <a:pt x="324" y="960"/>
                  </a:lnTo>
                  <a:lnTo>
                    <a:pt x="330" y="978"/>
                  </a:lnTo>
                  <a:lnTo>
                    <a:pt x="336" y="996"/>
                  </a:lnTo>
                  <a:lnTo>
                    <a:pt x="336" y="1014"/>
                  </a:lnTo>
                  <a:lnTo>
                    <a:pt x="342" y="1026"/>
                  </a:lnTo>
                  <a:lnTo>
                    <a:pt x="342" y="1044"/>
                  </a:lnTo>
                  <a:lnTo>
                    <a:pt x="348" y="1062"/>
                  </a:lnTo>
                  <a:lnTo>
                    <a:pt x="354" y="1080"/>
                  </a:lnTo>
                  <a:lnTo>
                    <a:pt x="354" y="1098"/>
                  </a:lnTo>
                  <a:lnTo>
                    <a:pt x="360" y="1116"/>
                  </a:lnTo>
                  <a:lnTo>
                    <a:pt x="360" y="1128"/>
                  </a:lnTo>
                  <a:lnTo>
                    <a:pt x="366" y="1146"/>
                  </a:lnTo>
                  <a:lnTo>
                    <a:pt x="372" y="1164"/>
                  </a:lnTo>
                  <a:lnTo>
                    <a:pt x="372" y="1182"/>
                  </a:lnTo>
                  <a:lnTo>
                    <a:pt x="378" y="1200"/>
                  </a:lnTo>
                  <a:lnTo>
                    <a:pt x="378" y="1218"/>
                  </a:lnTo>
                  <a:lnTo>
                    <a:pt x="384" y="1230"/>
                  </a:lnTo>
                  <a:lnTo>
                    <a:pt x="390" y="1248"/>
                  </a:lnTo>
                  <a:lnTo>
                    <a:pt x="390" y="1266"/>
                  </a:lnTo>
                  <a:lnTo>
                    <a:pt x="396" y="1284"/>
                  </a:lnTo>
                  <a:lnTo>
                    <a:pt x="396" y="1302"/>
                  </a:lnTo>
                  <a:lnTo>
                    <a:pt x="402" y="1320"/>
                  </a:lnTo>
                  <a:lnTo>
                    <a:pt x="408" y="1332"/>
                  </a:lnTo>
                  <a:lnTo>
                    <a:pt x="408" y="1350"/>
                  </a:lnTo>
                  <a:lnTo>
                    <a:pt x="414" y="1368"/>
                  </a:lnTo>
                  <a:lnTo>
                    <a:pt x="414" y="1386"/>
                  </a:lnTo>
                  <a:lnTo>
                    <a:pt x="420" y="1398"/>
                  </a:lnTo>
                  <a:lnTo>
                    <a:pt x="426" y="1416"/>
                  </a:lnTo>
                  <a:lnTo>
                    <a:pt x="426" y="1434"/>
                  </a:lnTo>
                  <a:lnTo>
                    <a:pt x="432" y="1452"/>
                  </a:lnTo>
                  <a:lnTo>
                    <a:pt x="432" y="1464"/>
                  </a:lnTo>
                  <a:lnTo>
                    <a:pt x="438" y="1482"/>
                  </a:lnTo>
                  <a:lnTo>
                    <a:pt x="444" y="1500"/>
                  </a:lnTo>
                  <a:lnTo>
                    <a:pt x="444" y="1512"/>
                  </a:lnTo>
                  <a:lnTo>
                    <a:pt x="450" y="1530"/>
                  </a:lnTo>
                  <a:lnTo>
                    <a:pt x="450" y="1548"/>
                  </a:lnTo>
                  <a:lnTo>
                    <a:pt x="456" y="1560"/>
                  </a:lnTo>
                  <a:lnTo>
                    <a:pt x="462" y="1578"/>
                  </a:lnTo>
                  <a:lnTo>
                    <a:pt x="462" y="1596"/>
                  </a:lnTo>
                  <a:lnTo>
                    <a:pt x="468" y="1608"/>
                  </a:lnTo>
                  <a:lnTo>
                    <a:pt x="468" y="1626"/>
                  </a:lnTo>
                  <a:lnTo>
                    <a:pt x="474" y="1638"/>
                  </a:lnTo>
                  <a:lnTo>
                    <a:pt x="480" y="1656"/>
                  </a:lnTo>
                  <a:lnTo>
                    <a:pt x="480" y="16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Freeform 1096"/>
            <p:cNvSpPr>
              <a:spLocks/>
            </p:cNvSpPr>
            <p:nvPr/>
          </p:nvSpPr>
          <p:spPr bwMode="auto">
            <a:xfrm rot="16200000">
              <a:off x="4920779" y="3396332"/>
              <a:ext cx="188913" cy="390525"/>
            </a:xfrm>
            <a:custGeom>
              <a:avLst/>
              <a:gdLst>
                <a:gd name="T0" fmla="*/ 0 w 522"/>
                <a:gd name="T1" fmla="*/ 2 h 1074"/>
                <a:gd name="T2" fmla="*/ 1 w 522"/>
                <a:gd name="T3" fmla="*/ 4 h 1074"/>
                <a:gd name="T4" fmla="*/ 2 w 522"/>
                <a:gd name="T5" fmla="*/ 6 h 1074"/>
                <a:gd name="T6" fmla="*/ 2 w 522"/>
                <a:gd name="T7" fmla="*/ 8 h 1074"/>
                <a:gd name="T8" fmla="*/ 3 w 522"/>
                <a:gd name="T9" fmla="*/ 11 h 1074"/>
                <a:gd name="T10" fmla="*/ 3 w 522"/>
                <a:gd name="T11" fmla="*/ 13 h 1074"/>
                <a:gd name="T12" fmla="*/ 4 w 522"/>
                <a:gd name="T13" fmla="*/ 15 h 1074"/>
                <a:gd name="T14" fmla="*/ 4 w 522"/>
                <a:gd name="T15" fmla="*/ 17 h 1074"/>
                <a:gd name="T16" fmla="*/ 5 w 522"/>
                <a:gd name="T17" fmla="*/ 19 h 1074"/>
                <a:gd name="T18" fmla="*/ 5 w 522"/>
                <a:gd name="T19" fmla="*/ 21 h 1074"/>
                <a:gd name="T20" fmla="*/ 6 w 522"/>
                <a:gd name="T21" fmla="*/ 23 h 1074"/>
                <a:gd name="T22" fmla="*/ 7 w 522"/>
                <a:gd name="T23" fmla="*/ 25 h 1074"/>
                <a:gd name="T24" fmla="*/ 7 w 522"/>
                <a:gd name="T25" fmla="*/ 26 h 1074"/>
                <a:gd name="T26" fmla="*/ 8 w 522"/>
                <a:gd name="T27" fmla="*/ 28 h 1074"/>
                <a:gd name="T28" fmla="*/ 8 w 522"/>
                <a:gd name="T29" fmla="*/ 30 h 1074"/>
                <a:gd name="T30" fmla="*/ 9 w 522"/>
                <a:gd name="T31" fmla="*/ 31 h 1074"/>
                <a:gd name="T32" fmla="*/ 9 w 522"/>
                <a:gd name="T33" fmla="*/ 33 h 1074"/>
                <a:gd name="T34" fmla="*/ 10 w 522"/>
                <a:gd name="T35" fmla="*/ 34 h 1074"/>
                <a:gd name="T36" fmla="*/ 10 w 522"/>
                <a:gd name="T37" fmla="*/ 36 h 1074"/>
                <a:gd name="T38" fmla="*/ 11 w 522"/>
                <a:gd name="T39" fmla="*/ 37 h 1074"/>
                <a:gd name="T40" fmla="*/ 12 w 522"/>
                <a:gd name="T41" fmla="*/ 38 h 1074"/>
                <a:gd name="T42" fmla="*/ 12 w 522"/>
                <a:gd name="T43" fmla="*/ 39 h 1074"/>
                <a:gd name="T44" fmla="*/ 13 w 522"/>
                <a:gd name="T45" fmla="*/ 41 h 1074"/>
                <a:gd name="T46" fmla="*/ 13 w 522"/>
                <a:gd name="T47" fmla="*/ 41 h 1074"/>
                <a:gd name="T48" fmla="*/ 14 w 522"/>
                <a:gd name="T49" fmla="*/ 43 h 1074"/>
                <a:gd name="T50" fmla="*/ 14 w 522"/>
                <a:gd name="T51" fmla="*/ 44 h 1074"/>
                <a:gd name="T52" fmla="*/ 15 w 522"/>
                <a:gd name="T53" fmla="*/ 45 h 1074"/>
                <a:gd name="T54" fmla="*/ 16 w 522"/>
                <a:gd name="T55" fmla="*/ 46 h 1074"/>
                <a:gd name="T56" fmla="*/ 16 w 522"/>
                <a:gd name="T57" fmla="*/ 46 h 1074"/>
                <a:gd name="T58" fmla="*/ 16 w 522"/>
                <a:gd name="T59" fmla="*/ 47 h 1074"/>
                <a:gd name="T60" fmla="*/ 18 w 522"/>
                <a:gd name="T61" fmla="*/ 49 h 1074"/>
                <a:gd name="T62" fmla="*/ 18 w 522"/>
                <a:gd name="T63" fmla="*/ 49 h 1074"/>
                <a:gd name="T64" fmla="*/ 18 w 522"/>
                <a:gd name="T65" fmla="*/ 50 h 1074"/>
                <a:gd name="T66" fmla="*/ 19 w 522"/>
                <a:gd name="T67" fmla="*/ 51 h 1074"/>
                <a:gd name="T68" fmla="*/ 20 w 522"/>
                <a:gd name="T69" fmla="*/ 52 h 1074"/>
                <a:gd name="T70" fmla="*/ 21 w 522"/>
                <a:gd name="T71" fmla="*/ 53 h 1074"/>
                <a:gd name="T72" fmla="*/ 22 w 522"/>
                <a:gd name="T73" fmla="*/ 53 h 1074"/>
                <a:gd name="T74" fmla="*/ 23 w 522"/>
                <a:gd name="T75" fmla="*/ 54 h 1074"/>
                <a:gd name="T76" fmla="*/ 24 w 522"/>
                <a:gd name="T77" fmla="*/ 55 h 1074"/>
                <a:gd name="T78" fmla="*/ 25 w 522"/>
                <a:gd name="T79" fmla="*/ 55 h 1074"/>
                <a:gd name="T80" fmla="*/ 26 w 522"/>
                <a:gd name="T81" fmla="*/ 56 h 1074"/>
                <a:gd name="T82" fmla="*/ 26 w 522"/>
                <a:gd name="T83" fmla="*/ 56 h 10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2"/>
                <a:gd name="T127" fmla="*/ 0 h 1074"/>
                <a:gd name="T128" fmla="*/ 522 w 522"/>
                <a:gd name="T129" fmla="*/ 1074 h 10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2" h="1074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60"/>
                  </a:lnTo>
                  <a:lnTo>
                    <a:pt x="18" y="72"/>
                  </a:lnTo>
                  <a:lnTo>
                    <a:pt x="24" y="90"/>
                  </a:lnTo>
                  <a:lnTo>
                    <a:pt x="24" y="102"/>
                  </a:lnTo>
                  <a:lnTo>
                    <a:pt x="30" y="114"/>
                  </a:lnTo>
                  <a:lnTo>
                    <a:pt x="30" y="132"/>
                  </a:lnTo>
                  <a:lnTo>
                    <a:pt x="36" y="144"/>
                  </a:lnTo>
                  <a:lnTo>
                    <a:pt x="42" y="162"/>
                  </a:lnTo>
                  <a:lnTo>
                    <a:pt x="42" y="174"/>
                  </a:lnTo>
                  <a:lnTo>
                    <a:pt x="48" y="186"/>
                  </a:lnTo>
                  <a:lnTo>
                    <a:pt x="48" y="204"/>
                  </a:lnTo>
                  <a:lnTo>
                    <a:pt x="54" y="216"/>
                  </a:lnTo>
                  <a:lnTo>
                    <a:pt x="60" y="228"/>
                  </a:lnTo>
                  <a:lnTo>
                    <a:pt x="60" y="240"/>
                  </a:lnTo>
                  <a:lnTo>
                    <a:pt x="66" y="258"/>
                  </a:lnTo>
                  <a:lnTo>
                    <a:pt x="66" y="270"/>
                  </a:lnTo>
                  <a:lnTo>
                    <a:pt x="72" y="282"/>
                  </a:lnTo>
                  <a:lnTo>
                    <a:pt x="78" y="294"/>
                  </a:lnTo>
                  <a:lnTo>
                    <a:pt x="78" y="306"/>
                  </a:lnTo>
                  <a:lnTo>
                    <a:pt x="84" y="324"/>
                  </a:lnTo>
                  <a:lnTo>
                    <a:pt x="84" y="336"/>
                  </a:lnTo>
                  <a:lnTo>
                    <a:pt x="90" y="348"/>
                  </a:lnTo>
                  <a:lnTo>
                    <a:pt x="96" y="360"/>
                  </a:lnTo>
                  <a:lnTo>
                    <a:pt x="96" y="372"/>
                  </a:lnTo>
                  <a:lnTo>
                    <a:pt x="102" y="384"/>
                  </a:lnTo>
                  <a:lnTo>
                    <a:pt x="102" y="396"/>
                  </a:lnTo>
                  <a:lnTo>
                    <a:pt x="108" y="408"/>
                  </a:lnTo>
                  <a:lnTo>
                    <a:pt x="114" y="420"/>
                  </a:lnTo>
                  <a:lnTo>
                    <a:pt x="114" y="432"/>
                  </a:lnTo>
                  <a:lnTo>
                    <a:pt x="120" y="444"/>
                  </a:lnTo>
                  <a:lnTo>
                    <a:pt x="120" y="456"/>
                  </a:lnTo>
                  <a:lnTo>
                    <a:pt x="126" y="468"/>
                  </a:lnTo>
                  <a:lnTo>
                    <a:pt x="132" y="480"/>
                  </a:lnTo>
                  <a:lnTo>
                    <a:pt x="132" y="486"/>
                  </a:lnTo>
                  <a:lnTo>
                    <a:pt x="138" y="498"/>
                  </a:lnTo>
                  <a:lnTo>
                    <a:pt x="138" y="510"/>
                  </a:lnTo>
                  <a:lnTo>
                    <a:pt x="144" y="522"/>
                  </a:lnTo>
                  <a:lnTo>
                    <a:pt x="150" y="534"/>
                  </a:lnTo>
                  <a:lnTo>
                    <a:pt x="150" y="540"/>
                  </a:lnTo>
                  <a:lnTo>
                    <a:pt x="156" y="552"/>
                  </a:lnTo>
                  <a:lnTo>
                    <a:pt x="156" y="564"/>
                  </a:lnTo>
                  <a:lnTo>
                    <a:pt x="162" y="570"/>
                  </a:lnTo>
                  <a:lnTo>
                    <a:pt x="168" y="582"/>
                  </a:lnTo>
                  <a:lnTo>
                    <a:pt x="168" y="594"/>
                  </a:lnTo>
                  <a:lnTo>
                    <a:pt x="174" y="600"/>
                  </a:lnTo>
                  <a:lnTo>
                    <a:pt x="174" y="612"/>
                  </a:lnTo>
                  <a:lnTo>
                    <a:pt x="180" y="624"/>
                  </a:lnTo>
                  <a:lnTo>
                    <a:pt x="180" y="630"/>
                  </a:lnTo>
                  <a:lnTo>
                    <a:pt x="186" y="642"/>
                  </a:lnTo>
                  <a:lnTo>
                    <a:pt x="192" y="648"/>
                  </a:lnTo>
                  <a:lnTo>
                    <a:pt x="192" y="660"/>
                  </a:lnTo>
                  <a:lnTo>
                    <a:pt x="198" y="666"/>
                  </a:lnTo>
                  <a:lnTo>
                    <a:pt x="198" y="678"/>
                  </a:lnTo>
                  <a:lnTo>
                    <a:pt x="204" y="684"/>
                  </a:lnTo>
                  <a:lnTo>
                    <a:pt x="210" y="690"/>
                  </a:lnTo>
                  <a:lnTo>
                    <a:pt x="210" y="702"/>
                  </a:lnTo>
                  <a:lnTo>
                    <a:pt x="216" y="708"/>
                  </a:lnTo>
                  <a:lnTo>
                    <a:pt x="216" y="720"/>
                  </a:lnTo>
                  <a:lnTo>
                    <a:pt x="222" y="726"/>
                  </a:lnTo>
                  <a:lnTo>
                    <a:pt x="228" y="732"/>
                  </a:lnTo>
                  <a:lnTo>
                    <a:pt x="228" y="744"/>
                  </a:lnTo>
                  <a:lnTo>
                    <a:pt x="234" y="750"/>
                  </a:lnTo>
                  <a:lnTo>
                    <a:pt x="234" y="756"/>
                  </a:lnTo>
                  <a:lnTo>
                    <a:pt x="240" y="762"/>
                  </a:lnTo>
                  <a:lnTo>
                    <a:pt x="246" y="774"/>
                  </a:lnTo>
                  <a:lnTo>
                    <a:pt x="246" y="780"/>
                  </a:lnTo>
                  <a:lnTo>
                    <a:pt x="252" y="786"/>
                  </a:lnTo>
                  <a:lnTo>
                    <a:pt x="252" y="792"/>
                  </a:lnTo>
                  <a:lnTo>
                    <a:pt x="258" y="798"/>
                  </a:lnTo>
                  <a:lnTo>
                    <a:pt x="264" y="804"/>
                  </a:lnTo>
                  <a:lnTo>
                    <a:pt x="264" y="816"/>
                  </a:lnTo>
                  <a:lnTo>
                    <a:pt x="270" y="822"/>
                  </a:lnTo>
                  <a:lnTo>
                    <a:pt x="270" y="828"/>
                  </a:lnTo>
                  <a:lnTo>
                    <a:pt x="276" y="834"/>
                  </a:lnTo>
                  <a:lnTo>
                    <a:pt x="282" y="840"/>
                  </a:lnTo>
                  <a:lnTo>
                    <a:pt x="282" y="846"/>
                  </a:lnTo>
                  <a:lnTo>
                    <a:pt x="288" y="852"/>
                  </a:lnTo>
                  <a:lnTo>
                    <a:pt x="288" y="858"/>
                  </a:lnTo>
                  <a:lnTo>
                    <a:pt x="294" y="864"/>
                  </a:lnTo>
                  <a:lnTo>
                    <a:pt x="300" y="870"/>
                  </a:lnTo>
                  <a:lnTo>
                    <a:pt x="300" y="876"/>
                  </a:lnTo>
                  <a:lnTo>
                    <a:pt x="312" y="888"/>
                  </a:lnTo>
                  <a:lnTo>
                    <a:pt x="306" y="888"/>
                  </a:lnTo>
                  <a:lnTo>
                    <a:pt x="312" y="888"/>
                  </a:lnTo>
                  <a:lnTo>
                    <a:pt x="318" y="894"/>
                  </a:lnTo>
                  <a:lnTo>
                    <a:pt x="318" y="900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36" y="924"/>
                  </a:lnTo>
                  <a:lnTo>
                    <a:pt x="330" y="924"/>
                  </a:lnTo>
                  <a:lnTo>
                    <a:pt x="336" y="924"/>
                  </a:lnTo>
                  <a:lnTo>
                    <a:pt x="342" y="930"/>
                  </a:lnTo>
                  <a:lnTo>
                    <a:pt x="342" y="936"/>
                  </a:lnTo>
                  <a:lnTo>
                    <a:pt x="348" y="942"/>
                  </a:lnTo>
                  <a:lnTo>
                    <a:pt x="354" y="948"/>
                  </a:lnTo>
                  <a:lnTo>
                    <a:pt x="360" y="954"/>
                  </a:lnTo>
                  <a:lnTo>
                    <a:pt x="372" y="966"/>
                  </a:lnTo>
                  <a:lnTo>
                    <a:pt x="366" y="966"/>
                  </a:lnTo>
                  <a:lnTo>
                    <a:pt x="372" y="966"/>
                  </a:lnTo>
                  <a:lnTo>
                    <a:pt x="384" y="978"/>
                  </a:lnTo>
                  <a:lnTo>
                    <a:pt x="384" y="984"/>
                  </a:lnTo>
                  <a:lnTo>
                    <a:pt x="390" y="990"/>
                  </a:lnTo>
                  <a:lnTo>
                    <a:pt x="396" y="996"/>
                  </a:lnTo>
                  <a:lnTo>
                    <a:pt x="402" y="1002"/>
                  </a:lnTo>
                  <a:lnTo>
                    <a:pt x="408" y="1002"/>
                  </a:lnTo>
                  <a:lnTo>
                    <a:pt x="414" y="1008"/>
                  </a:lnTo>
                  <a:lnTo>
                    <a:pt x="420" y="1014"/>
                  </a:lnTo>
                  <a:lnTo>
                    <a:pt x="426" y="1020"/>
                  </a:lnTo>
                  <a:lnTo>
                    <a:pt x="432" y="1026"/>
                  </a:lnTo>
                  <a:lnTo>
                    <a:pt x="438" y="1032"/>
                  </a:lnTo>
                  <a:lnTo>
                    <a:pt x="444" y="1032"/>
                  </a:lnTo>
                  <a:lnTo>
                    <a:pt x="450" y="1038"/>
                  </a:lnTo>
                  <a:lnTo>
                    <a:pt x="456" y="1044"/>
                  </a:lnTo>
                  <a:lnTo>
                    <a:pt x="462" y="1044"/>
                  </a:lnTo>
                  <a:lnTo>
                    <a:pt x="468" y="1050"/>
                  </a:lnTo>
                  <a:lnTo>
                    <a:pt x="474" y="1056"/>
                  </a:lnTo>
                  <a:lnTo>
                    <a:pt x="480" y="1056"/>
                  </a:lnTo>
                  <a:lnTo>
                    <a:pt x="486" y="1062"/>
                  </a:lnTo>
                  <a:lnTo>
                    <a:pt x="492" y="1062"/>
                  </a:lnTo>
                  <a:lnTo>
                    <a:pt x="498" y="1068"/>
                  </a:lnTo>
                  <a:lnTo>
                    <a:pt x="504" y="1068"/>
                  </a:lnTo>
                  <a:lnTo>
                    <a:pt x="510" y="1074"/>
                  </a:lnTo>
                  <a:lnTo>
                    <a:pt x="516" y="1074"/>
                  </a:lnTo>
                  <a:lnTo>
                    <a:pt x="522" y="10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Freeform 1097"/>
            <p:cNvSpPr>
              <a:spLocks/>
            </p:cNvSpPr>
            <p:nvPr/>
          </p:nvSpPr>
          <p:spPr bwMode="auto">
            <a:xfrm rot="16200000">
              <a:off x="5082704" y="3350294"/>
              <a:ext cx="276225" cy="19050"/>
            </a:xfrm>
            <a:custGeom>
              <a:avLst/>
              <a:gdLst>
                <a:gd name="T0" fmla="*/ 1 w 762"/>
                <a:gd name="T1" fmla="*/ 0 h 54"/>
                <a:gd name="T2" fmla="*/ 2 w 762"/>
                <a:gd name="T3" fmla="*/ 1 h 54"/>
                <a:gd name="T4" fmla="*/ 3 w 762"/>
                <a:gd name="T5" fmla="*/ 1 h 54"/>
                <a:gd name="T6" fmla="*/ 3 w 762"/>
                <a:gd name="T7" fmla="*/ 1 h 54"/>
                <a:gd name="T8" fmla="*/ 4 w 762"/>
                <a:gd name="T9" fmla="*/ 2 h 54"/>
                <a:gd name="T10" fmla="*/ 5 w 762"/>
                <a:gd name="T11" fmla="*/ 2 h 54"/>
                <a:gd name="T12" fmla="*/ 6 w 762"/>
                <a:gd name="T13" fmla="*/ 2 h 54"/>
                <a:gd name="T14" fmla="*/ 7 w 762"/>
                <a:gd name="T15" fmla="*/ 2 h 54"/>
                <a:gd name="T16" fmla="*/ 8 w 762"/>
                <a:gd name="T17" fmla="*/ 2 h 54"/>
                <a:gd name="T18" fmla="*/ 9 w 762"/>
                <a:gd name="T19" fmla="*/ 2 h 54"/>
                <a:gd name="T20" fmla="*/ 10 w 762"/>
                <a:gd name="T21" fmla="*/ 2 h 54"/>
                <a:gd name="T22" fmla="*/ 11 w 762"/>
                <a:gd name="T23" fmla="*/ 2 h 54"/>
                <a:gd name="T24" fmla="*/ 12 w 762"/>
                <a:gd name="T25" fmla="*/ 2 h 54"/>
                <a:gd name="T26" fmla="*/ 13 w 762"/>
                <a:gd name="T27" fmla="*/ 2 h 54"/>
                <a:gd name="T28" fmla="*/ 14 w 762"/>
                <a:gd name="T29" fmla="*/ 3 h 54"/>
                <a:gd name="T30" fmla="*/ 15 w 762"/>
                <a:gd name="T31" fmla="*/ 3 h 54"/>
                <a:gd name="T32" fmla="*/ 16 w 762"/>
                <a:gd name="T33" fmla="*/ 3 h 54"/>
                <a:gd name="T34" fmla="*/ 17 w 762"/>
                <a:gd name="T35" fmla="*/ 3 h 54"/>
                <a:gd name="T36" fmla="*/ 18 w 762"/>
                <a:gd name="T37" fmla="*/ 3 h 54"/>
                <a:gd name="T38" fmla="*/ 18 w 762"/>
                <a:gd name="T39" fmla="*/ 3 h 54"/>
                <a:gd name="T40" fmla="*/ 19 w 762"/>
                <a:gd name="T41" fmla="*/ 3 h 54"/>
                <a:gd name="T42" fmla="*/ 20 w 762"/>
                <a:gd name="T43" fmla="*/ 3 h 54"/>
                <a:gd name="T44" fmla="*/ 21 w 762"/>
                <a:gd name="T45" fmla="*/ 3 h 54"/>
                <a:gd name="T46" fmla="*/ 22 w 762"/>
                <a:gd name="T47" fmla="*/ 3 h 54"/>
                <a:gd name="T48" fmla="*/ 23 w 762"/>
                <a:gd name="T49" fmla="*/ 3 h 54"/>
                <a:gd name="T50" fmla="*/ 24 w 762"/>
                <a:gd name="T51" fmla="*/ 3 h 54"/>
                <a:gd name="T52" fmla="*/ 25 w 762"/>
                <a:gd name="T53" fmla="*/ 3 h 54"/>
                <a:gd name="T54" fmla="*/ 26 w 762"/>
                <a:gd name="T55" fmla="*/ 3 h 54"/>
                <a:gd name="T56" fmla="*/ 27 w 762"/>
                <a:gd name="T57" fmla="*/ 3 h 54"/>
                <a:gd name="T58" fmla="*/ 28 w 762"/>
                <a:gd name="T59" fmla="*/ 3 h 54"/>
                <a:gd name="T60" fmla="*/ 29 w 762"/>
                <a:gd name="T61" fmla="*/ 3 h 54"/>
                <a:gd name="T62" fmla="*/ 30 w 762"/>
                <a:gd name="T63" fmla="*/ 3 h 54"/>
                <a:gd name="T64" fmla="*/ 31 w 762"/>
                <a:gd name="T65" fmla="*/ 3 h 54"/>
                <a:gd name="T66" fmla="*/ 32 w 762"/>
                <a:gd name="T67" fmla="*/ 3 h 54"/>
                <a:gd name="T68" fmla="*/ 32 w 762"/>
                <a:gd name="T69" fmla="*/ 3 h 54"/>
                <a:gd name="T70" fmla="*/ 34 w 762"/>
                <a:gd name="T71" fmla="*/ 3 h 54"/>
                <a:gd name="T72" fmla="*/ 34 w 762"/>
                <a:gd name="T73" fmla="*/ 3 h 54"/>
                <a:gd name="T74" fmla="*/ 35 w 762"/>
                <a:gd name="T75" fmla="*/ 3 h 54"/>
                <a:gd name="T76" fmla="*/ 36 w 762"/>
                <a:gd name="T77" fmla="*/ 3 h 54"/>
                <a:gd name="T78" fmla="*/ 37 w 762"/>
                <a:gd name="T79" fmla="*/ 3 h 54"/>
                <a:gd name="T80" fmla="*/ 38 w 762"/>
                <a:gd name="T81" fmla="*/ 3 h 54"/>
                <a:gd name="T82" fmla="*/ 39 w 762"/>
                <a:gd name="T83" fmla="*/ 3 h 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54"/>
                <a:gd name="T128" fmla="*/ 762 w 762"/>
                <a:gd name="T129" fmla="*/ 54 h 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54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2" y="36"/>
                  </a:lnTo>
                  <a:lnTo>
                    <a:pt x="108" y="36"/>
                  </a:lnTo>
                  <a:lnTo>
                    <a:pt x="114" y="36"/>
                  </a:lnTo>
                  <a:lnTo>
                    <a:pt x="120" y="36"/>
                  </a:lnTo>
                  <a:lnTo>
                    <a:pt x="126" y="36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48"/>
                  </a:lnTo>
                  <a:lnTo>
                    <a:pt x="198" y="48"/>
                  </a:lnTo>
                  <a:lnTo>
                    <a:pt x="204" y="48"/>
                  </a:lnTo>
                  <a:lnTo>
                    <a:pt x="210" y="48"/>
                  </a:lnTo>
                  <a:lnTo>
                    <a:pt x="216" y="48"/>
                  </a:lnTo>
                  <a:lnTo>
                    <a:pt x="222" y="48"/>
                  </a:lnTo>
                  <a:lnTo>
                    <a:pt x="228" y="48"/>
                  </a:lnTo>
                  <a:lnTo>
                    <a:pt x="234" y="48"/>
                  </a:lnTo>
                  <a:lnTo>
                    <a:pt x="240" y="48"/>
                  </a:lnTo>
                  <a:lnTo>
                    <a:pt x="246" y="48"/>
                  </a:lnTo>
                  <a:lnTo>
                    <a:pt x="252" y="54"/>
                  </a:lnTo>
                  <a:lnTo>
                    <a:pt x="258" y="54"/>
                  </a:lnTo>
                  <a:lnTo>
                    <a:pt x="264" y="54"/>
                  </a:lnTo>
                  <a:lnTo>
                    <a:pt x="270" y="54"/>
                  </a:lnTo>
                  <a:lnTo>
                    <a:pt x="276" y="54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6" y="54"/>
                  </a:lnTo>
                  <a:lnTo>
                    <a:pt x="312" y="54"/>
                  </a:lnTo>
                  <a:lnTo>
                    <a:pt x="318" y="54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8" y="54"/>
                  </a:lnTo>
                  <a:lnTo>
                    <a:pt x="354" y="54"/>
                  </a:lnTo>
                  <a:lnTo>
                    <a:pt x="360" y="54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54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32" y="54"/>
                  </a:lnTo>
                  <a:lnTo>
                    <a:pt x="438" y="54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6" y="54"/>
                  </a:lnTo>
                  <a:lnTo>
                    <a:pt x="492" y="54"/>
                  </a:lnTo>
                  <a:lnTo>
                    <a:pt x="498" y="54"/>
                  </a:lnTo>
                  <a:lnTo>
                    <a:pt x="504" y="54"/>
                  </a:lnTo>
                  <a:lnTo>
                    <a:pt x="510" y="54"/>
                  </a:lnTo>
                  <a:lnTo>
                    <a:pt x="516" y="54"/>
                  </a:lnTo>
                  <a:lnTo>
                    <a:pt x="522" y="54"/>
                  </a:lnTo>
                  <a:lnTo>
                    <a:pt x="528" y="54"/>
                  </a:lnTo>
                  <a:lnTo>
                    <a:pt x="534" y="54"/>
                  </a:lnTo>
                  <a:lnTo>
                    <a:pt x="540" y="54"/>
                  </a:lnTo>
                  <a:lnTo>
                    <a:pt x="546" y="54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64" y="54"/>
                  </a:lnTo>
                  <a:lnTo>
                    <a:pt x="570" y="54"/>
                  </a:lnTo>
                  <a:lnTo>
                    <a:pt x="576" y="54"/>
                  </a:lnTo>
                  <a:lnTo>
                    <a:pt x="582" y="54"/>
                  </a:lnTo>
                  <a:lnTo>
                    <a:pt x="588" y="54"/>
                  </a:lnTo>
                  <a:lnTo>
                    <a:pt x="594" y="54"/>
                  </a:lnTo>
                  <a:lnTo>
                    <a:pt x="600" y="54"/>
                  </a:lnTo>
                  <a:lnTo>
                    <a:pt x="606" y="54"/>
                  </a:lnTo>
                  <a:lnTo>
                    <a:pt x="612" y="54"/>
                  </a:lnTo>
                  <a:lnTo>
                    <a:pt x="618" y="54"/>
                  </a:lnTo>
                  <a:lnTo>
                    <a:pt x="624" y="54"/>
                  </a:lnTo>
                  <a:lnTo>
                    <a:pt x="630" y="54"/>
                  </a:lnTo>
                  <a:lnTo>
                    <a:pt x="636" y="54"/>
                  </a:lnTo>
                  <a:lnTo>
                    <a:pt x="642" y="54"/>
                  </a:lnTo>
                  <a:lnTo>
                    <a:pt x="648" y="54"/>
                  </a:lnTo>
                  <a:lnTo>
                    <a:pt x="654" y="54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54"/>
                  </a:lnTo>
                  <a:lnTo>
                    <a:pt x="678" y="54"/>
                  </a:lnTo>
                  <a:lnTo>
                    <a:pt x="684" y="54"/>
                  </a:lnTo>
                  <a:lnTo>
                    <a:pt x="690" y="54"/>
                  </a:lnTo>
                  <a:lnTo>
                    <a:pt x="696" y="54"/>
                  </a:lnTo>
                  <a:lnTo>
                    <a:pt x="702" y="54"/>
                  </a:lnTo>
                  <a:lnTo>
                    <a:pt x="708" y="54"/>
                  </a:lnTo>
                  <a:lnTo>
                    <a:pt x="714" y="54"/>
                  </a:lnTo>
                  <a:lnTo>
                    <a:pt x="720" y="54"/>
                  </a:lnTo>
                  <a:lnTo>
                    <a:pt x="726" y="54"/>
                  </a:lnTo>
                  <a:lnTo>
                    <a:pt x="732" y="54"/>
                  </a:lnTo>
                  <a:lnTo>
                    <a:pt x="738" y="54"/>
                  </a:lnTo>
                  <a:lnTo>
                    <a:pt x="744" y="54"/>
                  </a:lnTo>
                  <a:lnTo>
                    <a:pt x="750" y="54"/>
                  </a:lnTo>
                  <a:lnTo>
                    <a:pt x="756" y="54"/>
                  </a:lnTo>
                  <a:lnTo>
                    <a:pt x="762" y="5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Freeform 1098"/>
            <p:cNvSpPr>
              <a:spLocks/>
            </p:cNvSpPr>
            <p:nvPr/>
          </p:nvSpPr>
          <p:spPr bwMode="auto">
            <a:xfrm rot="16200000">
              <a:off x="5227166" y="3215357"/>
              <a:ext cx="9525" cy="1588"/>
            </a:xfrm>
            <a:custGeom>
              <a:avLst/>
              <a:gdLst>
                <a:gd name="T0" fmla="*/ 0 w 24"/>
                <a:gd name="T1" fmla="*/ 0 h 1"/>
                <a:gd name="T2" fmla="*/ 1 w 24"/>
                <a:gd name="T3" fmla="*/ 0 h 1"/>
                <a:gd name="T4" fmla="*/ 1 w 24"/>
                <a:gd name="T5" fmla="*/ 0 h 1"/>
                <a:gd name="T6" fmla="*/ 1 w 24"/>
                <a:gd name="T7" fmla="*/ 0 h 1"/>
                <a:gd name="T8" fmla="*/ 2 w 24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"/>
                <a:gd name="T17" fmla="*/ 24 w 24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71" name="pole tekstowe 70"/>
          <p:cNvSpPr txBox="1"/>
          <p:nvPr/>
        </p:nvSpPr>
        <p:spPr>
          <a:xfrm>
            <a:off x="5148064" y="2780928"/>
            <a:ext cx="117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pdf</a:t>
            </a:r>
            <a:r>
              <a:rPr lang="pl-PL" dirty="0" smtClean="0"/>
              <a:t>, </a:t>
            </a:r>
            <a:r>
              <a:rPr lang="pl-PL" i="1" dirty="0" smtClean="0"/>
              <a:t>f</a:t>
            </a:r>
            <a:r>
              <a:rPr lang="pl-PL" dirty="0" smtClean="0"/>
              <a:t>(</a:t>
            </a:r>
            <a:r>
              <a:rPr lang="pl-PL" i="1" dirty="0" smtClean="0"/>
              <a:t>x</a:t>
            </a:r>
            <a:r>
              <a:rPr lang="pl-PL" dirty="0" smtClean="0"/>
              <a:t>)</a:t>
            </a:r>
            <a:endParaRPr lang="pl-PL" dirty="0"/>
          </a:p>
        </p:txBody>
      </p:sp>
      <p:sp>
        <p:nvSpPr>
          <p:cNvPr id="74" name="Elipsa 73"/>
          <p:cNvSpPr/>
          <p:nvPr/>
        </p:nvSpPr>
        <p:spPr bwMode="auto">
          <a:xfrm>
            <a:off x="2956695" y="2842754"/>
            <a:ext cx="72008" cy="72008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Elipsa 74"/>
          <p:cNvSpPr/>
          <p:nvPr/>
        </p:nvSpPr>
        <p:spPr bwMode="auto">
          <a:xfrm>
            <a:off x="2951288" y="3116796"/>
            <a:ext cx="72008" cy="72008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Elipsa 75"/>
          <p:cNvSpPr/>
          <p:nvPr/>
        </p:nvSpPr>
        <p:spPr bwMode="auto">
          <a:xfrm>
            <a:off x="2958431" y="3469220"/>
            <a:ext cx="72008" cy="72008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77" name="Obiekt 76"/>
          <p:cNvGraphicFramePr>
            <a:graphicFrameLocks noChangeAspect="1"/>
          </p:cNvGraphicFramePr>
          <p:nvPr/>
        </p:nvGraphicFramePr>
        <p:xfrm>
          <a:off x="2555776" y="4221088"/>
          <a:ext cx="1080120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2" name="Równanie" r:id="rId6" imgW="571320" imgH="152280" progId="Equation.3">
                  <p:embed/>
                </p:oleObj>
              </mc:Choice>
              <mc:Fallback>
                <p:oleObj name="Równanie" r:id="rId6" imgW="571320" imgH="1522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4221088"/>
                        <a:ext cx="1080120" cy="2880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9009257"/>
              </p:ext>
            </p:extLst>
          </p:nvPr>
        </p:nvGraphicFramePr>
        <p:xfrm>
          <a:off x="4167188" y="4365625"/>
          <a:ext cx="3694112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3" name="Equation" r:id="rId8" imgW="1701720" imgH="520560" progId="Equation.3">
                  <p:embed/>
                </p:oleObj>
              </mc:Choice>
              <mc:Fallback>
                <p:oleObj name="Equation" r:id="rId8" imgW="1701720" imgH="5205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7188" y="4365625"/>
                        <a:ext cx="3694112" cy="1131888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203" name="Text Box 1037"/>
          <p:cNvSpPr txBox="1">
            <a:spLocks noChangeArrowheads="1"/>
          </p:cNvSpPr>
          <p:nvPr/>
        </p:nvSpPr>
        <p:spPr bwMode="auto">
          <a:xfrm>
            <a:off x="1043608" y="908720"/>
            <a:ext cx="7992888" cy="83099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i="1" dirty="0"/>
              <a:t>Time-</a:t>
            </a:r>
            <a:r>
              <a:rPr lang="pl-PL" b="1" i="1" dirty="0" err="1"/>
              <a:t>averaged</a:t>
            </a:r>
            <a:r>
              <a:rPr lang="pl-PL" b="1" i="1" dirty="0"/>
              <a:t> </a:t>
            </a:r>
            <a:r>
              <a:rPr lang="pl-PL" b="1" dirty="0" err="1"/>
              <a:t>moments</a:t>
            </a:r>
            <a:r>
              <a:rPr lang="pl-PL" b="1" dirty="0"/>
              <a:t> of a </a:t>
            </a:r>
            <a:r>
              <a:rPr lang="pl-PL" b="1" dirty="0" err="1" smtClean="0"/>
              <a:t>signal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err="1"/>
              <a:t>are</a:t>
            </a:r>
            <a:r>
              <a:rPr lang="pl-PL" b="1" dirty="0"/>
              <a:t> </a:t>
            </a:r>
            <a:r>
              <a:rPr lang="pl-PL" b="1" dirty="0" err="1"/>
              <a:t>determined</a:t>
            </a:r>
            <a:r>
              <a:rPr lang="pl-PL" b="1" dirty="0"/>
              <a:t> for a </a:t>
            </a:r>
            <a:r>
              <a:rPr lang="pl-PL" b="1" dirty="0" smtClean="0">
                <a:solidFill>
                  <a:srgbClr val="FF0000"/>
                </a:solidFill>
              </a:rPr>
              <a:t>single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signal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path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51207" name="Rectangle 1190"/>
          <p:cNvSpPr>
            <a:spLocks noChangeArrowheads="1"/>
          </p:cNvSpPr>
          <p:nvPr/>
        </p:nvSpPr>
        <p:spPr bwMode="auto">
          <a:xfrm>
            <a:off x="914400" y="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Ergodicity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of a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100" name="Grupa 99"/>
          <p:cNvGrpSpPr/>
          <p:nvPr/>
        </p:nvGrpSpPr>
        <p:grpSpPr>
          <a:xfrm>
            <a:off x="1043608" y="1844824"/>
            <a:ext cx="2952328" cy="2736304"/>
            <a:chOff x="1259632" y="2132856"/>
            <a:chExt cx="2167136" cy="2168500"/>
          </a:xfrm>
        </p:grpSpPr>
        <p:grpSp>
          <p:nvGrpSpPr>
            <p:cNvPr id="7" name="Group 1124"/>
            <p:cNvGrpSpPr>
              <a:grpSpLocks/>
            </p:cNvGrpSpPr>
            <p:nvPr/>
          </p:nvGrpSpPr>
          <p:grpSpPr bwMode="auto">
            <a:xfrm>
              <a:off x="1674168" y="2132856"/>
              <a:ext cx="1752600" cy="1701800"/>
              <a:chOff x="816" y="1536"/>
              <a:chExt cx="1584" cy="1072"/>
            </a:xfrm>
          </p:grpSpPr>
          <p:sp>
            <p:nvSpPr>
              <p:cNvPr id="51269" name="Freeform 1125"/>
              <p:cNvSpPr>
                <a:spLocks/>
              </p:cNvSpPr>
              <p:nvPr/>
            </p:nvSpPr>
            <p:spPr bwMode="auto">
              <a:xfrm>
                <a:off x="912" y="1608"/>
                <a:ext cx="1344" cy="1000"/>
              </a:xfrm>
              <a:custGeom>
                <a:avLst/>
                <a:gdLst>
                  <a:gd name="T0" fmla="*/ 0 w 1344"/>
                  <a:gd name="T1" fmla="*/ 312 h 1000"/>
                  <a:gd name="T2" fmla="*/ 144 w 1344"/>
                  <a:gd name="T3" fmla="*/ 792 h 1000"/>
                  <a:gd name="T4" fmla="*/ 192 w 1344"/>
                  <a:gd name="T5" fmla="*/ 456 h 1000"/>
                  <a:gd name="T6" fmla="*/ 240 w 1344"/>
                  <a:gd name="T7" fmla="*/ 24 h 1000"/>
                  <a:gd name="T8" fmla="*/ 288 w 1344"/>
                  <a:gd name="T9" fmla="*/ 312 h 1000"/>
                  <a:gd name="T10" fmla="*/ 336 w 1344"/>
                  <a:gd name="T11" fmla="*/ 72 h 1000"/>
                  <a:gd name="T12" fmla="*/ 384 w 1344"/>
                  <a:gd name="T13" fmla="*/ 456 h 1000"/>
                  <a:gd name="T14" fmla="*/ 480 w 1344"/>
                  <a:gd name="T15" fmla="*/ 264 h 1000"/>
                  <a:gd name="T16" fmla="*/ 576 w 1344"/>
                  <a:gd name="T17" fmla="*/ 936 h 1000"/>
                  <a:gd name="T18" fmla="*/ 672 w 1344"/>
                  <a:gd name="T19" fmla="*/ 648 h 1000"/>
                  <a:gd name="T20" fmla="*/ 960 w 1344"/>
                  <a:gd name="T21" fmla="*/ 696 h 1000"/>
                  <a:gd name="T22" fmla="*/ 1104 w 1344"/>
                  <a:gd name="T23" fmla="*/ 360 h 1000"/>
                  <a:gd name="T24" fmla="*/ 1344 w 1344"/>
                  <a:gd name="T25" fmla="*/ 36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270" name="Line 1126"/>
              <p:cNvSpPr>
                <a:spLocks noChangeShapeType="1"/>
              </p:cNvSpPr>
              <p:nvPr/>
            </p:nvSpPr>
            <p:spPr bwMode="auto">
              <a:xfrm>
                <a:off x="816" y="2112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271" name="Line 1127"/>
              <p:cNvSpPr>
                <a:spLocks noChangeShapeType="1"/>
              </p:cNvSpPr>
              <p:nvPr/>
            </p:nvSpPr>
            <p:spPr bwMode="auto">
              <a:xfrm flipV="1">
                <a:off x="864" y="1536"/>
                <a:ext cx="0" cy="105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142" name="Obiekt 141"/>
            <p:cNvGraphicFramePr>
              <a:graphicFrameLocks noChangeAspect="1"/>
            </p:cNvGraphicFramePr>
            <p:nvPr/>
          </p:nvGraphicFramePr>
          <p:xfrm>
            <a:off x="1259632" y="2429272"/>
            <a:ext cx="292224" cy="438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704" name="Równanie" r:id="rId4" imgW="152280" imgH="228600" progId="Equation.3">
                    <p:embed/>
                  </p:oleObj>
                </mc:Choice>
                <mc:Fallback>
                  <p:oleObj name="Równanie" r:id="rId4" imgW="152280" imgH="228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9632" y="2429272"/>
                          <a:ext cx="292224" cy="4383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5" name="Elipsa 144"/>
            <p:cNvSpPr/>
            <p:nvPr/>
          </p:nvSpPr>
          <p:spPr bwMode="auto">
            <a:xfrm>
              <a:off x="1871291" y="3387948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2" name="Elipsa 151"/>
            <p:cNvSpPr/>
            <p:nvPr/>
          </p:nvSpPr>
          <p:spPr bwMode="auto">
            <a:xfrm>
              <a:off x="2033710" y="2461469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Elipsa 153"/>
            <p:cNvSpPr/>
            <p:nvPr/>
          </p:nvSpPr>
          <p:spPr bwMode="auto">
            <a:xfrm>
              <a:off x="2636044" y="3281363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5" name="Elipsa 154"/>
            <p:cNvSpPr/>
            <p:nvPr/>
          </p:nvSpPr>
          <p:spPr bwMode="auto">
            <a:xfrm>
              <a:off x="2331045" y="3264694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7" name="Elipsa 156"/>
            <p:cNvSpPr/>
            <p:nvPr/>
          </p:nvSpPr>
          <p:spPr bwMode="auto">
            <a:xfrm>
              <a:off x="2179215" y="2928367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Elipsa 157"/>
            <p:cNvSpPr/>
            <p:nvPr/>
          </p:nvSpPr>
          <p:spPr bwMode="auto">
            <a:xfrm>
              <a:off x="2488653" y="3240881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6" name="Łącznik prosty 75"/>
            <p:cNvCxnSpPr/>
            <p:nvPr/>
          </p:nvCxnSpPr>
          <p:spPr bwMode="auto">
            <a:xfrm>
              <a:off x="19077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Łącznik prosty 76"/>
            <p:cNvCxnSpPr/>
            <p:nvPr/>
          </p:nvCxnSpPr>
          <p:spPr bwMode="auto">
            <a:xfrm>
              <a:off x="20601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Łącznik prosty 77"/>
            <p:cNvCxnSpPr/>
            <p:nvPr/>
          </p:nvCxnSpPr>
          <p:spPr bwMode="auto">
            <a:xfrm>
              <a:off x="22125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Łącznik prosty 78"/>
            <p:cNvCxnSpPr/>
            <p:nvPr/>
          </p:nvCxnSpPr>
          <p:spPr bwMode="auto">
            <a:xfrm>
              <a:off x="23649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Łącznik prosty 79"/>
            <p:cNvCxnSpPr/>
            <p:nvPr/>
          </p:nvCxnSpPr>
          <p:spPr bwMode="auto">
            <a:xfrm>
              <a:off x="25173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Łącznik prosty 81"/>
            <p:cNvCxnSpPr/>
            <p:nvPr/>
          </p:nvCxnSpPr>
          <p:spPr bwMode="auto">
            <a:xfrm>
              <a:off x="26697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Łącznik prosty 82"/>
            <p:cNvCxnSpPr/>
            <p:nvPr/>
          </p:nvCxnSpPr>
          <p:spPr bwMode="auto">
            <a:xfrm>
              <a:off x="28221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Łącznik prosty 83"/>
            <p:cNvCxnSpPr/>
            <p:nvPr/>
          </p:nvCxnSpPr>
          <p:spPr bwMode="auto">
            <a:xfrm>
              <a:off x="29745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Elipsa 84"/>
            <p:cNvSpPr/>
            <p:nvPr/>
          </p:nvSpPr>
          <p:spPr bwMode="auto">
            <a:xfrm>
              <a:off x="2781970" y="3327276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6" name="Elipsa 85"/>
            <p:cNvSpPr/>
            <p:nvPr/>
          </p:nvSpPr>
          <p:spPr bwMode="auto">
            <a:xfrm>
              <a:off x="2937991" y="2830835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9" name="Łącznik prosty ze strzałką 88"/>
            <p:cNvCxnSpPr/>
            <p:nvPr/>
          </p:nvCxnSpPr>
          <p:spPr bwMode="auto">
            <a:xfrm>
              <a:off x="1907704" y="3789040"/>
              <a:ext cx="108012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91" name="Łącznik prosty ze strzałką 90"/>
            <p:cNvCxnSpPr/>
            <p:nvPr/>
          </p:nvCxnSpPr>
          <p:spPr bwMode="auto">
            <a:xfrm flipV="1">
              <a:off x="2824163" y="3573016"/>
              <a:ext cx="163661" cy="362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96" name="Łącznik prosty 95"/>
            <p:cNvCxnSpPr/>
            <p:nvPr/>
          </p:nvCxnSpPr>
          <p:spPr bwMode="auto">
            <a:xfrm flipH="1">
              <a:off x="2788468" y="3539678"/>
              <a:ext cx="72008" cy="720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Łącznik prosty 96"/>
            <p:cNvCxnSpPr/>
            <p:nvPr/>
          </p:nvCxnSpPr>
          <p:spPr bwMode="auto">
            <a:xfrm flipH="1">
              <a:off x="2945630" y="3542059"/>
              <a:ext cx="72008" cy="720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98" name="Obiekt 97"/>
            <p:cNvGraphicFramePr>
              <a:graphicFrameLocks noChangeAspect="1"/>
            </p:cNvGraphicFramePr>
            <p:nvPr/>
          </p:nvGraphicFramePr>
          <p:xfrm>
            <a:off x="1907704" y="3933056"/>
            <a:ext cx="1128712" cy="368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705" name="Równanie" r:id="rId6" imgW="545760" imgH="177480" progId="Equation.3">
                    <p:embed/>
                  </p:oleObj>
                </mc:Choice>
                <mc:Fallback>
                  <p:oleObj name="Równanie" r:id="rId6" imgW="545760" imgH="177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7704" y="3933056"/>
                          <a:ext cx="1128712" cy="368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9" name="Obiekt 98"/>
            <p:cNvGraphicFramePr>
              <a:graphicFrameLocks noChangeAspect="1"/>
            </p:cNvGraphicFramePr>
            <p:nvPr/>
          </p:nvGraphicFramePr>
          <p:xfrm>
            <a:off x="3059832" y="3429000"/>
            <a:ext cx="326704" cy="3049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3706" name="Równanie" r:id="rId8" imgW="190440" imgH="177480" progId="Equation.3">
                    <p:embed/>
                  </p:oleObj>
                </mc:Choice>
                <mc:Fallback>
                  <p:oleObj name="Równanie" r:id="rId8" imgW="190440" imgH="1774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832" y="3429000"/>
                          <a:ext cx="326704" cy="3049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5" name="Obiek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4891120"/>
              </p:ext>
            </p:extLst>
          </p:nvPr>
        </p:nvGraphicFramePr>
        <p:xfrm>
          <a:off x="4099101" y="3710874"/>
          <a:ext cx="4937125" cy="129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707" name="Równanie" r:id="rId10" imgW="2374560" imgH="622080" progId="Equation.3">
                  <p:embed/>
                </p:oleObj>
              </mc:Choice>
              <mc:Fallback>
                <p:oleObj name="Równanie" r:id="rId10" imgW="237456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9101" y="3710874"/>
                        <a:ext cx="4937125" cy="129063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pole tekstowe 35"/>
          <p:cNvSpPr txBox="1"/>
          <p:nvPr/>
        </p:nvSpPr>
        <p:spPr>
          <a:xfrm>
            <a:off x="4858479" y="5083784"/>
            <a:ext cx="2646878" cy="830997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i </a:t>
            </a:r>
            <a:r>
              <a:rPr lang="pl-PL" b="1" dirty="0" smtClean="0"/>
              <a:t>– </a:t>
            </a:r>
            <a:r>
              <a:rPr lang="pl-PL" b="1" dirty="0" err="1" smtClean="0"/>
              <a:t>sample</a:t>
            </a:r>
            <a:r>
              <a:rPr lang="pl-PL" b="1" dirty="0" smtClean="0"/>
              <a:t> </a:t>
            </a:r>
            <a:r>
              <a:rPr lang="pl-PL" b="1" dirty="0" err="1" smtClean="0"/>
              <a:t>number</a:t>
            </a:r>
            <a:endParaRPr lang="pl-PL" b="1" dirty="0" smtClean="0"/>
          </a:p>
          <a:p>
            <a:r>
              <a:rPr lang="pl-PL" b="1" i="1" dirty="0" smtClean="0"/>
              <a:t>N</a:t>
            </a:r>
            <a:r>
              <a:rPr lang="pl-PL" b="1" dirty="0" smtClean="0"/>
              <a:t> </a:t>
            </a:r>
            <a:r>
              <a:rPr lang="pl-PL" b="1" dirty="0"/>
              <a:t>– </a:t>
            </a:r>
            <a:r>
              <a:rPr lang="pl-PL" b="1" dirty="0" smtClean="0"/>
              <a:t># </a:t>
            </a:r>
            <a:r>
              <a:rPr lang="pl-PL" b="1" dirty="0" err="1" smtClean="0"/>
              <a:t>all</a:t>
            </a:r>
            <a:r>
              <a:rPr lang="pl-PL" b="1" dirty="0" smtClean="0"/>
              <a:t> </a:t>
            </a:r>
            <a:r>
              <a:rPr lang="pl-PL" b="1" dirty="0" err="1" smtClean="0"/>
              <a:t>samples</a:t>
            </a:r>
            <a:endParaRPr lang="pl-PL" b="1" dirty="0" smtClean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3" name="Grupa 22"/>
          <p:cNvGrpSpPr/>
          <p:nvPr/>
        </p:nvGrpSpPr>
        <p:grpSpPr>
          <a:xfrm>
            <a:off x="4411652" y="1755840"/>
            <a:ext cx="2009775" cy="2000811"/>
            <a:chOff x="4411652" y="1755840"/>
            <a:chExt cx="2009775" cy="2000811"/>
          </a:xfrm>
        </p:grpSpPr>
        <p:graphicFrame>
          <p:nvGraphicFramePr>
            <p:cNvPr id="343045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101008"/>
                </p:ext>
              </p:extLst>
            </p:nvPr>
          </p:nvGraphicFramePr>
          <p:xfrm>
            <a:off x="4411652" y="1755840"/>
            <a:ext cx="2009775" cy="1330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442" name="Equation" r:id="rId4" imgW="787320" imgH="520560" progId="Equation.3">
                    <p:embed/>
                  </p:oleObj>
                </mc:Choice>
                <mc:Fallback>
                  <p:oleObj name="Equation" r:id="rId4" imgW="787320" imgH="52056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1652" y="1755840"/>
                          <a:ext cx="2009775" cy="1330325"/>
                        </a:xfrm>
                        <a:prstGeom prst="rect">
                          <a:avLst/>
                        </a:prstGeom>
                        <a:solidFill>
                          <a:srgbClr val="FFFF99">
                            <a:alpha val="89999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5" name="Łącznik prosty ze strzałką 84"/>
            <p:cNvCxnSpPr/>
            <p:nvPr/>
          </p:nvCxnSpPr>
          <p:spPr bwMode="auto">
            <a:xfrm>
              <a:off x="5480039" y="2430279"/>
              <a:ext cx="0" cy="100811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86" name="pole tekstowe 85"/>
            <p:cNvSpPr txBox="1"/>
            <p:nvPr/>
          </p:nvSpPr>
          <p:spPr>
            <a:xfrm>
              <a:off x="4731037" y="3294986"/>
              <a:ext cx="16903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err="1" smtClean="0">
                  <a:solidFill>
                    <a:srgbClr val="FF0000"/>
                  </a:solidFill>
                  <a:latin typeface="+mn-lt"/>
                </a:rPr>
                <a:t>ergodicity</a:t>
              </a:r>
              <a:endParaRPr lang="pl-PL" b="1" dirty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24" name="Grupa 23"/>
          <p:cNvGrpSpPr/>
          <p:nvPr/>
        </p:nvGrpSpPr>
        <p:grpSpPr>
          <a:xfrm>
            <a:off x="7054210" y="1708156"/>
            <a:ext cx="1976438" cy="2049953"/>
            <a:chOff x="7054210" y="1708156"/>
            <a:chExt cx="1976438" cy="2049953"/>
          </a:xfrm>
        </p:grpSpPr>
        <p:graphicFrame>
          <p:nvGraphicFramePr>
            <p:cNvPr id="88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1127030"/>
                </p:ext>
              </p:extLst>
            </p:nvPr>
          </p:nvGraphicFramePr>
          <p:xfrm>
            <a:off x="7054210" y="1708156"/>
            <a:ext cx="1976438" cy="1371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443" name="Equation" r:id="rId6" imgW="787320" imgH="545760" progId="Equation.3">
                    <p:embed/>
                  </p:oleObj>
                </mc:Choice>
                <mc:Fallback>
                  <p:oleObj name="Equation" r:id="rId6" imgW="787320" imgH="54576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54210" y="1708156"/>
                          <a:ext cx="1976438" cy="1371600"/>
                        </a:xfrm>
                        <a:prstGeom prst="rect">
                          <a:avLst/>
                        </a:prstGeom>
                        <a:solidFill>
                          <a:srgbClr val="CCFF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9" name="Łącznik prosty ze strzałką 88"/>
            <p:cNvCxnSpPr/>
            <p:nvPr/>
          </p:nvCxnSpPr>
          <p:spPr bwMode="auto">
            <a:xfrm>
              <a:off x="8108310" y="2356501"/>
              <a:ext cx="0" cy="100811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90" name="pole tekstowe 89"/>
            <p:cNvSpPr txBox="1"/>
            <p:nvPr/>
          </p:nvSpPr>
          <p:spPr>
            <a:xfrm>
              <a:off x="7343236" y="3296444"/>
              <a:ext cx="16874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err="1" smtClean="0">
                  <a:solidFill>
                    <a:srgbClr val="FF0000"/>
                  </a:solidFill>
                  <a:latin typeface="+mn-lt"/>
                </a:rPr>
                <a:t>ergodicity</a:t>
              </a:r>
              <a:endParaRPr lang="pl-PL" b="1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11" name="pole tekstowe 10"/>
          <p:cNvSpPr txBox="1"/>
          <p:nvPr/>
        </p:nvSpPr>
        <p:spPr>
          <a:xfrm>
            <a:off x="1043608" y="779308"/>
            <a:ext cx="7992888" cy="707886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sz="2000" b="1" dirty="0" err="1" smtClean="0">
                <a:solidFill>
                  <a:srgbClr val="FF0000"/>
                </a:solidFill>
              </a:rPr>
              <a:t>Ergodic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random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signal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/>
              <a:t>features</a:t>
            </a:r>
            <a:r>
              <a:rPr lang="pl-PL" sz="2000" b="1" dirty="0"/>
              <a:t> </a:t>
            </a:r>
            <a:r>
              <a:rPr lang="pl-PL" sz="2000" b="1" dirty="0" err="1" smtClean="0"/>
              <a:t>that</a:t>
            </a:r>
            <a:r>
              <a:rPr lang="pl-PL" sz="2000" b="1" dirty="0" smtClean="0"/>
              <a:t> a </a:t>
            </a:r>
            <a:r>
              <a:rPr lang="pl-PL" sz="2000" b="1" dirty="0" smtClean="0">
                <a:solidFill>
                  <a:srgbClr val="FF0000"/>
                </a:solidFill>
              </a:rPr>
              <a:t>single </a:t>
            </a:r>
            <a:r>
              <a:rPr lang="pl-PL" sz="2000" b="1" dirty="0" err="1" smtClean="0">
                <a:solidFill>
                  <a:srgbClr val="FF0000"/>
                </a:solidFill>
              </a:rPr>
              <a:t>signal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path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represents</a:t>
            </a:r>
            <a:r>
              <a:rPr lang="pl-PL" sz="2000" b="1" dirty="0" smtClean="0"/>
              <a:t> an </a:t>
            </a:r>
            <a:r>
              <a:rPr lang="pl-PL" sz="2000" b="1" dirty="0" smtClean="0">
                <a:solidFill>
                  <a:srgbClr val="FF0000"/>
                </a:solidFill>
              </a:rPr>
              <a:t>ensemble of </a:t>
            </a:r>
            <a:r>
              <a:rPr lang="pl-PL" sz="2000" b="1" dirty="0" err="1" smtClean="0">
                <a:solidFill>
                  <a:srgbClr val="FF0000"/>
                </a:solidFill>
              </a:rPr>
              <a:t>all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signal</a:t>
            </a:r>
            <a:r>
              <a:rPr lang="pl-PL" sz="2000" b="1" dirty="0" smtClean="0">
                <a:solidFill>
                  <a:srgbClr val="FF0000"/>
                </a:solidFill>
              </a:rPr>
              <a:t> </a:t>
            </a:r>
            <a:r>
              <a:rPr lang="pl-PL" sz="2000" b="1" dirty="0" err="1" smtClean="0">
                <a:solidFill>
                  <a:srgbClr val="FF0000"/>
                </a:solidFill>
              </a:rPr>
              <a:t>paths</a:t>
            </a:r>
            <a:r>
              <a:rPr lang="pl-PL" sz="2000" b="1" dirty="0" smtClean="0"/>
              <a:t>. </a:t>
            </a:r>
            <a:endParaRPr lang="pl-PL" sz="2000" b="1" dirty="0"/>
          </a:p>
        </p:txBody>
      </p:sp>
      <p:sp>
        <p:nvSpPr>
          <p:cNvPr id="12" name="Rectangle 1190"/>
          <p:cNvSpPr>
            <a:spLocks noChangeArrowheads="1"/>
          </p:cNvSpPr>
          <p:nvPr/>
        </p:nvSpPr>
        <p:spPr bwMode="auto">
          <a:xfrm>
            <a:off x="914400" y="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Ergodicity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of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a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13" name="Grupa 12"/>
          <p:cNvGrpSpPr/>
          <p:nvPr/>
        </p:nvGrpSpPr>
        <p:grpSpPr>
          <a:xfrm>
            <a:off x="1048168" y="1678639"/>
            <a:ext cx="2508058" cy="2308774"/>
            <a:chOff x="1164899" y="1427101"/>
            <a:chExt cx="3276600" cy="3016250"/>
          </a:xfrm>
        </p:grpSpPr>
        <p:grpSp>
          <p:nvGrpSpPr>
            <p:cNvPr id="14" name="Group 22"/>
            <p:cNvGrpSpPr>
              <a:grpSpLocks/>
            </p:cNvGrpSpPr>
            <p:nvPr/>
          </p:nvGrpSpPr>
          <p:grpSpPr bwMode="auto">
            <a:xfrm>
              <a:off x="1164899" y="1427101"/>
              <a:ext cx="3276600" cy="3016250"/>
              <a:chOff x="2688" y="2640"/>
              <a:chExt cx="1587" cy="1461"/>
            </a:xfrm>
          </p:grpSpPr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2928" y="2832"/>
                <a:ext cx="1347" cy="1269"/>
              </a:xfrm>
              <a:custGeom>
                <a:avLst/>
                <a:gdLst>
                  <a:gd name="T0" fmla="*/ 0 w 1344"/>
                  <a:gd name="T1" fmla="*/ 503 h 1000"/>
                  <a:gd name="T2" fmla="*/ 144 w 1344"/>
                  <a:gd name="T3" fmla="*/ 1275 h 1000"/>
                  <a:gd name="T4" fmla="*/ 192 w 1344"/>
                  <a:gd name="T5" fmla="*/ 735 h 1000"/>
                  <a:gd name="T6" fmla="*/ 242 w 1344"/>
                  <a:gd name="T7" fmla="*/ 38 h 1000"/>
                  <a:gd name="T8" fmla="*/ 290 w 1344"/>
                  <a:gd name="T9" fmla="*/ 503 h 1000"/>
                  <a:gd name="T10" fmla="*/ 338 w 1344"/>
                  <a:gd name="T11" fmla="*/ 115 h 1000"/>
                  <a:gd name="T12" fmla="*/ 386 w 1344"/>
                  <a:gd name="T13" fmla="*/ 735 h 1000"/>
                  <a:gd name="T14" fmla="*/ 482 w 1344"/>
                  <a:gd name="T15" fmla="*/ 425 h 1000"/>
                  <a:gd name="T16" fmla="*/ 578 w 1344"/>
                  <a:gd name="T17" fmla="*/ 1508 h 1000"/>
                  <a:gd name="T18" fmla="*/ 676 w 1344"/>
                  <a:gd name="T19" fmla="*/ 1043 h 1000"/>
                  <a:gd name="T20" fmla="*/ 964 w 1344"/>
                  <a:gd name="T21" fmla="*/ 1121 h 1000"/>
                  <a:gd name="T22" fmla="*/ 1108 w 1344"/>
                  <a:gd name="T23" fmla="*/ 580 h 1000"/>
                  <a:gd name="T24" fmla="*/ 1350 w 1344"/>
                  <a:gd name="T25" fmla="*/ 58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32" y="2688"/>
                <a:ext cx="1177" cy="1270"/>
              </a:xfrm>
              <a:custGeom>
                <a:avLst/>
                <a:gdLst>
                  <a:gd name="T0" fmla="*/ 0 w 1104"/>
                  <a:gd name="T1" fmla="*/ 1200 h 904"/>
                  <a:gd name="T2" fmla="*/ 109 w 1104"/>
                  <a:gd name="T3" fmla="*/ 632 h 904"/>
                  <a:gd name="T4" fmla="*/ 164 w 1104"/>
                  <a:gd name="T5" fmla="*/ 1010 h 904"/>
                  <a:gd name="T6" fmla="*/ 219 w 1104"/>
                  <a:gd name="T7" fmla="*/ 253 h 904"/>
                  <a:gd name="T8" fmla="*/ 273 w 1104"/>
                  <a:gd name="T9" fmla="*/ 443 h 904"/>
                  <a:gd name="T10" fmla="*/ 327 w 1104"/>
                  <a:gd name="T11" fmla="*/ 1673 h 904"/>
                  <a:gd name="T12" fmla="*/ 382 w 1104"/>
                  <a:gd name="T13" fmla="*/ 1106 h 904"/>
                  <a:gd name="T14" fmla="*/ 436 w 1104"/>
                  <a:gd name="T15" fmla="*/ 1484 h 904"/>
                  <a:gd name="T16" fmla="*/ 491 w 1104"/>
                  <a:gd name="T17" fmla="*/ 726 h 904"/>
                  <a:gd name="T18" fmla="*/ 546 w 1104"/>
                  <a:gd name="T19" fmla="*/ 1010 h 904"/>
                  <a:gd name="T20" fmla="*/ 763 w 1104"/>
                  <a:gd name="T21" fmla="*/ 820 h 904"/>
                  <a:gd name="T22" fmla="*/ 873 w 1104"/>
                  <a:gd name="T23" fmla="*/ 1010 h 904"/>
                  <a:gd name="T24" fmla="*/ 982 w 1104"/>
                  <a:gd name="T25" fmla="*/ 1484 h 904"/>
                  <a:gd name="T26" fmla="*/ 1091 w 1104"/>
                  <a:gd name="T27" fmla="*/ 157 h 904"/>
                  <a:gd name="T28" fmla="*/ 1255 w 1104"/>
                  <a:gd name="T29" fmla="*/ 537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18" name="Group 18"/>
              <p:cNvGrpSpPr>
                <a:grpSpLocks/>
              </p:cNvGrpSpPr>
              <p:nvPr/>
            </p:nvGrpSpPr>
            <p:grpSpPr bwMode="auto">
              <a:xfrm>
                <a:off x="2688" y="2640"/>
                <a:ext cx="1587" cy="1360"/>
                <a:chOff x="672" y="1560"/>
                <a:chExt cx="1584" cy="1288"/>
              </a:xfrm>
            </p:grpSpPr>
            <p:sp>
              <p:nvSpPr>
                <p:cNvPr id="19" name="Freeform 19"/>
                <p:cNvSpPr>
                  <a:spLocks/>
                </p:cNvSpPr>
                <p:nvPr/>
              </p:nvSpPr>
              <p:spPr bwMode="auto">
                <a:xfrm>
                  <a:off x="768" y="1560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0" name="Line 20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1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15" name="Freeform 10"/>
            <p:cNvSpPr>
              <a:spLocks/>
            </p:cNvSpPr>
            <p:nvPr/>
          </p:nvSpPr>
          <p:spPr bwMode="auto">
            <a:xfrm rot="10800000">
              <a:off x="1363481" y="1549262"/>
              <a:ext cx="2781084" cy="2619864"/>
            </a:xfrm>
            <a:custGeom>
              <a:avLst/>
              <a:gdLst>
                <a:gd name="T0" fmla="*/ 0 w 1344"/>
                <a:gd name="T1" fmla="*/ 503 h 1000"/>
                <a:gd name="T2" fmla="*/ 144 w 1344"/>
                <a:gd name="T3" fmla="*/ 1275 h 1000"/>
                <a:gd name="T4" fmla="*/ 192 w 1344"/>
                <a:gd name="T5" fmla="*/ 735 h 1000"/>
                <a:gd name="T6" fmla="*/ 242 w 1344"/>
                <a:gd name="T7" fmla="*/ 38 h 1000"/>
                <a:gd name="T8" fmla="*/ 290 w 1344"/>
                <a:gd name="T9" fmla="*/ 503 h 1000"/>
                <a:gd name="T10" fmla="*/ 338 w 1344"/>
                <a:gd name="T11" fmla="*/ 115 h 1000"/>
                <a:gd name="T12" fmla="*/ 386 w 1344"/>
                <a:gd name="T13" fmla="*/ 735 h 1000"/>
                <a:gd name="T14" fmla="*/ 482 w 1344"/>
                <a:gd name="T15" fmla="*/ 425 h 1000"/>
                <a:gd name="T16" fmla="*/ 578 w 1344"/>
                <a:gd name="T17" fmla="*/ 1508 h 1000"/>
                <a:gd name="T18" fmla="*/ 676 w 1344"/>
                <a:gd name="T19" fmla="*/ 1043 h 1000"/>
                <a:gd name="T20" fmla="*/ 964 w 1344"/>
                <a:gd name="T21" fmla="*/ 1121 h 1000"/>
                <a:gd name="T22" fmla="*/ 1108 w 1344"/>
                <a:gd name="T23" fmla="*/ 580 h 1000"/>
                <a:gd name="T24" fmla="*/ 1350 w 1344"/>
                <a:gd name="T25" fmla="*/ 580 h 10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44"/>
                <a:gd name="T40" fmla="*/ 0 h 1000"/>
                <a:gd name="T41" fmla="*/ 1344 w 1344"/>
                <a:gd name="T42" fmla="*/ 1000 h 10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44" h="1000">
                  <a:moveTo>
                    <a:pt x="0" y="312"/>
                  </a:moveTo>
                  <a:cubicBezTo>
                    <a:pt x="56" y="540"/>
                    <a:pt x="112" y="768"/>
                    <a:pt x="144" y="792"/>
                  </a:cubicBezTo>
                  <a:cubicBezTo>
                    <a:pt x="176" y="816"/>
                    <a:pt x="176" y="584"/>
                    <a:pt x="192" y="456"/>
                  </a:cubicBezTo>
                  <a:cubicBezTo>
                    <a:pt x="208" y="328"/>
                    <a:pt x="224" y="48"/>
                    <a:pt x="240" y="24"/>
                  </a:cubicBezTo>
                  <a:cubicBezTo>
                    <a:pt x="256" y="0"/>
                    <a:pt x="272" y="304"/>
                    <a:pt x="288" y="312"/>
                  </a:cubicBezTo>
                  <a:cubicBezTo>
                    <a:pt x="304" y="320"/>
                    <a:pt x="320" y="48"/>
                    <a:pt x="336" y="72"/>
                  </a:cubicBezTo>
                  <a:cubicBezTo>
                    <a:pt x="352" y="96"/>
                    <a:pt x="360" y="424"/>
                    <a:pt x="384" y="456"/>
                  </a:cubicBezTo>
                  <a:cubicBezTo>
                    <a:pt x="408" y="488"/>
                    <a:pt x="448" y="184"/>
                    <a:pt x="480" y="264"/>
                  </a:cubicBezTo>
                  <a:cubicBezTo>
                    <a:pt x="512" y="344"/>
                    <a:pt x="544" y="872"/>
                    <a:pt x="576" y="936"/>
                  </a:cubicBezTo>
                  <a:cubicBezTo>
                    <a:pt x="608" y="1000"/>
                    <a:pt x="608" y="688"/>
                    <a:pt x="672" y="648"/>
                  </a:cubicBezTo>
                  <a:cubicBezTo>
                    <a:pt x="736" y="608"/>
                    <a:pt x="888" y="744"/>
                    <a:pt x="960" y="696"/>
                  </a:cubicBezTo>
                  <a:cubicBezTo>
                    <a:pt x="1032" y="648"/>
                    <a:pt x="1040" y="416"/>
                    <a:pt x="1104" y="360"/>
                  </a:cubicBezTo>
                  <a:cubicBezTo>
                    <a:pt x="1168" y="304"/>
                    <a:pt x="1256" y="332"/>
                    <a:pt x="1344" y="360"/>
                  </a:cubicBezTo>
                </a:path>
              </a:pathLst>
            </a:custGeom>
            <a:noFill/>
            <a:ln w="28575" cmpd="sng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grpSp>
        <p:nvGrpSpPr>
          <p:cNvPr id="25" name="Grupa 24"/>
          <p:cNvGrpSpPr/>
          <p:nvPr/>
        </p:nvGrpSpPr>
        <p:grpSpPr>
          <a:xfrm>
            <a:off x="1037760" y="4047585"/>
            <a:ext cx="7992888" cy="2246769"/>
            <a:chOff x="1037760" y="4047585"/>
            <a:chExt cx="7992888" cy="2246769"/>
          </a:xfrm>
        </p:grpSpPr>
        <p:sp>
          <p:nvSpPr>
            <p:cNvPr id="84" name="Text Box 1037"/>
            <p:cNvSpPr txBox="1">
              <a:spLocks noChangeArrowheads="1"/>
            </p:cNvSpPr>
            <p:nvPr/>
          </p:nvSpPr>
          <p:spPr bwMode="auto">
            <a:xfrm>
              <a:off x="1037760" y="4047585"/>
              <a:ext cx="7992888" cy="2246769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FF0000"/>
                  </a:solidFill>
                </a:rPr>
                <a:t>Definition of 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an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ergodic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random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signal</a:t>
              </a:r>
              <a:r>
                <a:rPr lang="pl-PL" sz="2000" b="1" dirty="0" smtClean="0"/>
                <a:t>:</a:t>
              </a:r>
            </a:p>
            <a:p>
              <a:endParaRPr lang="pl-PL" sz="2000" b="1" dirty="0" smtClean="0"/>
            </a:p>
            <a:p>
              <a:pPr>
                <a:buFont typeface="Wingdings" pitchFamily="2" charset="2"/>
                <a:buChar char="§"/>
              </a:pPr>
              <a:r>
                <a:rPr lang="pl-PL" sz="2000" b="1" dirty="0" smtClean="0"/>
                <a:t> </a:t>
              </a:r>
              <a:r>
                <a:rPr lang="pl-PL" sz="20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〈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time-averaged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 err="1">
                  <a:solidFill>
                    <a:srgbClr val="FF0000"/>
                  </a:solidFill>
                </a:rPr>
                <a:t>moments</a:t>
              </a:r>
              <a:r>
                <a:rPr lang="pl-PL" sz="2000" b="1" dirty="0">
                  <a:solidFill>
                    <a:srgbClr val="FF0000"/>
                  </a:solidFill>
                </a:rPr>
                <a:t>〉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/>
                <a:t>of a </a:t>
              </a:r>
              <a:r>
                <a:rPr lang="pl-PL" sz="2000" b="1" dirty="0" err="1" smtClean="0"/>
                <a:t>random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determined</a:t>
              </a:r>
              <a:r>
                <a:rPr lang="pl-PL" sz="2000" b="1" dirty="0" smtClean="0"/>
                <a:t> </a:t>
              </a:r>
              <a:r>
                <a:rPr lang="pl-PL" sz="2000" b="1" dirty="0"/>
                <a:t>for </a:t>
              </a:r>
              <a:r>
                <a:rPr lang="pl-PL" sz="2000" b="1" dirty="0" err="1" smtClean="0"/>
                <a:t>each</a:t>
              </a:r>
              <a:r>
                <a:rPr lang="pl-PL" sz="2000" b="1" dirty="0" smtClean="0"/>
                <a:t> single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path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are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equal</a:t>
              </a:r>
              <a:r>
                <a:rPr lang="pl-PL" sz="2000" b="1" dirty="0" smtClean="0"/>
                <a:t> to</a:t>
              </a:r>
            </a:p>
            <a:p>
              <a:endParaRPr lang="pl-PL" sz="2000" b="1" dirty="0" smtClean="0"/>
            </a:p>
            <a:p>
              <a:pPr>
                <a:buFont typeface="Wingdings" pitchFamily="2" charset="2"/>
                <a:buChar char="§"/>
              </a:pPr>
              <a:r>
                <a:rPr lang="pl-PL" sz="2000" b="1" dirty="0" smtClean="0"/>
                <a:t> 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ensemble (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probabilistic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) </a:t>
              </a:r>
              <a:r>
                <a:rPr lang="pl-PL" sz="2000" b="1" dirty="0" err="1" smtClean="0">
                  <a:solidFill>
                    <a:srgbClr val="FF0000"/>
                  </a:solidFill>
                </a:rPr>
                <a:t>moments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2000" b="1" dirty="0" err="1" smtClean="0"/>
                <a:t>calculated</a:t>
              </a:r>
              <a:r>
                <a:rPr lang="pl-PL" sz="2000" b="1" dirty="0" smtClean="0"/>
                <a:t> for an </a:t>
              </a:r>
              <a:r>
                <a:rPr lang="pl-PL" sz="2000" b="1" dirty="0" err="1" smtClean="0"/>
                <a:t>entire</a:t>
              </a:r>
              <a:r>
                <a:rPr lang="pl-PL" sz="2000" b="1" dirty="0" smtClean="0"/>
                <a:t> ensemble of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paths</a:t>
              </a:r>
              <a:r>
                <a:rPr lang="pl-PL" sz="2000" b="1" dirty="0" smtClean="0"/>
                <a:t>.</a:t>
              </a:r>
            </a:p>
          </p:txBody>
        </p:sp>
        <p:cxnSp>
          <p:nvCxnSpPr>
            <p:cNvPr id="6" name="Łącznik prosty 5"/>
            <p:cNvCxnSpPr/>
            <p:nvPr/>
          </p:nvCxnSpPr>
          <p:spPr bwMode="auto">
            <a:xfrm>
              <a:off x="1275742" y="5589240"/>
              <a:ext cx="3758462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8" name="Łącznik prosty 7"/>
          <p:cNvCxnSpPr/>
          <p:nvPr/>
        </p:nvCxnSpPr>
        <p:spPr bwMode="auto">
          <a:xfrm flipH="1">
            <a:off x="1889245" y="1691989"/>
            <a:ext cx="18459" cy="2195989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Łącznik prosty 21"/>
          <p:cNvCxnSpPr/>
          <p:nvPr/>
        </p:nvCxnSpPr>
        <p:spPr bwMode="auto">
          <a:xfrm>
            <a:off x="914400" y="2564904"/>
            <a:ext cx="264182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2198"/>
              </p:ext>
            </p:extLst>
          </p:nvPr>
        </p:nvGraphicFramePr>
        <p:xfrm>
          <a:off x="1966812" y="1482198"/>
          <a:ext cx="323850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444" name="Equation" r:id="rId8" imgW="126720" imgH="215640" progId="Equation.3">
                  <p:embed/>
                </p:oleObj>
              </mc:Choice>
              <mc:Fallback>
                <p:oleObj name="Equation" r:id="rId8" imgW="1267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6812" y="1482198"/>
                        <a:ext cx="323850" cy="550863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7551473"/>
              </p:ext>
            </p:extLst>
          </p:nvPr>
        </p:nvGraphicFramePr>
        <p:xfrm>
          <a:off x="3198310" y="1780579"/>
          <a:ext cx="58261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445" name="Equation" r:id="rId10" imgW="228600" imgH="253800" progId="Equation.3">
                  <p:embed/>
                </p:oleObj>
              </mc:Choice>
              <mc:Fallback>
                <p:oleObj name="Equation" r:id="rId10" imgW="2286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8310" y="1780579"/>
                        <a:ext cx="582612" cy="64928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190"/>
          <p:cNvSpPr>
            <a:spLocks noChangeArrowheads="1"/>
          </p:cNvSpPr>
          <p:nvPr/>
        </p:nvSpPr>
        <p:spPr bwMode="auto">
          <a:xfrm>
            <a:off x="647771" y="66823"/>
            <a:ext cx="84582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Ergodicity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of a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mean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squared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value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947646" y="3718629"/>
            <a:ext cx="7412991" cy="707886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2000" b="1" dirty="0" smtClean="0"/>
              <a:t>1.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Paths</a:t>
            </a:r>
            <a:r>
              <a:rPr lang="pl-PL" sz="2000" b="1" dirty="0" smtClean="0">
                <a:solidFill>
                  <a:srgbClr val="C00000"/>
                </a:solidFill>
              </a:rPr>
              <a:t> of a </a:t>
            </a:r>
            <a:r>
              <a:rPr lang="pl-PL" sz="2000" b="1" dirty="0" err="1">
                <a:solidFill>
                  <a:srgbClr val="C00000"/>
                </a:solidFill>
              </a:rPr>
              <a:t>r</a:t>
            </a:r>
            <a:r>
              <a:rPr lang="pl-PL" sz="2000" b="1" dirty="0" err="1" smtClean="0">
                <a:solidFill>
                  <a:srgbClr val="C00000"/>
                </a:solidFill>
              </a:rPr>
              <a:t>andom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ergodic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signal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are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power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signals</a:t>
            </a:r>
            <a:r>
              <a:rPr lang="pl-PL" sz="2000" b="1" dirty="0" smtClean="0">
                <a:solidFill>
                  <a:srgbClr val="C00000"/>
                </a:solidFill>
              </a:rPr>
              <a:t> (</a:t>
            </a:r>
            <a:r>
              <a:rPr lang="pl-PL" sz="2000" b="1" dirty="0" err="1" smtClean="0">
                <a:solidFill>
                  <a:srgbClr val="C00000"/>
                </a:solidFill>
              </a:rPr>
              <a:t>unperiodic</a:t>
            </a:r>
            <a:r>
              <a:rPr lang="pl-PL" sz="2000" b="1" dirty="0" smtClean="0">
                <a:solidFill>
                  <a:srgbClr val="C00000"/>
                </a:solidFill>
              </a:rPr>
              <a:t>)</a:t>
            </a:r>
            <a:r>
              <a:rPr lang="pl-PL" sz="2000" b="1" dirty="0">
                <a:solidFill>
                  <a:srgbClr val="C00000"/>
                </a:solidFill>
              </a:rPr>
              <a:t/>
            </a:r>
            <a:br>
              <a:rPr lang="pl-PL" sz="2000" b="1" dirty="0">
                <a:solidFill>
                  <a:srgbClr val="C00000"/>
                </a:solidFill>
              </a:rPr>
            </a:br>
            <a:r>
              <a:rPr lang="pl-PL" sz="2000" b="1" dirty="0" err="1" smtClean="0">
                <a:solidFill>
                  <a:srgbClr val="C00000"/>
                </a:solidFill>
              </a:rPr>
              <a:t>so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they</a:t>
            </a:r>
            <a:r>
              <a:rPr lang="pl-PL" sz="2000" b="1" dirty="0" smtClean="0">
                <a:solidFill>
                  <a:srgbClr val="C00000"/>
                </a:solidFill>
              </a:rPr>
              <a:t> do not </a:t>
            </a:r>
            <a:r>
              <a:rPr lang="pl-PL" sz="2000" b="1" dirty="0" err="1" smtClean="0">
                <a:solidFill>
                  <a:srgbClr val="C00000"/>
                </a:solidFill>
              </a:rPr>
              <a:t>possess</a:t>
            </a:r>
            <a:r>
              <a:rPr lang="pl-PL" sz="2000" b="1" dirty="0" smtClean="0">
                <a:solidFill>
                  <a:srgbClr val="C00000"/>
                </a:solidFill>
              </a:rPr>
              <a:t> a Fourier </a:t>
            </a:r>
            <a:r>
              <a:rPr lang="pl-PL" sz="2000" b="1" dirty="0" err="1" smtClean="0">
                <a:solidFill>
                  <a:srgbClr val="C00000"/>
                </a:solidFill>
              </a:rPr>
              <a:t>transform</a:t>
            </a:r>
            <a:r>
              <a:rPr lang="pl-PL" sz="2000" b="1" dirty="0" smtClean="0">
                <a:solidFill>
                  <a:srgbClr val="C00000"/>
                </a:solidFill>
              </a:rPr>
              <a:t>.</a:t>
            </a:r>
            <a:endParaRPr lang="pl-PL" sz="2000" b="1" dirty="0">
              <a:solidFill>
                <a:srgbClr val="C00000"/>
              </a:solidFill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3707046" y="2453629"/>
            <a:ext cx="2160240" cy="1204030"/>
            <a:chOff x="3707046" y="2453629"/>
            <a:chExt cx="2160240" cy="1204030"/>
          </a:xfrm>
        </p:grpSpPr>
        <p:sp>
          <p:nvSpPr>
            <p:cNvPr id="15" name="pole tekstowe 14"/>
            <p:cNvSpPr txBox="1"/>
            <p:nvPr/>
          </p:nvSpPr>
          <p:spPr>
            <a:xfrm>
              <a:off x="3707046" y="3257549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 err="1" smtClean="0">
                  <a:solidFill>
                    <a:srgbClr val="FF0000"/>
                  </a:solidFill>
                  <a:latin typeface="+mn-lt"/>
                </a:rPr>
                <a:t>Ergodicity</a:t>
              </a:r>
              <a:endParaRPr lang="pl-PL" b="1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3516247"/>
                </p:ext>
              </p:extLst>
            </p:nvPr>
          </p:nvGraphicFramePr>
          <p:xfrm>
            <a:off x="4208463" y="2609850"/>
            <a:ext cx="1182687" cy="577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095" name="Equation" r:id="rId4" imgW="596880" imgH="291960" progId="Equation.3">
                    <p:embed/>
                  </p:oleObj>
                </mc:Choice>
                <mc:Fallback>
                  <p:oleObj name="Equation" r:id="rId4" imgW="596880" imgH="291960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8463" y="2609850"/>
                          <a:ext cx="1182687" cy="577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Dowolny kształt 20"/>
            <p:cNvSpPr/>
            <p:nvPr/>
          </p:nvSpPr>
          <p:spPr bwMode="auto">
            <a:xfrm>
              <a:off x="4139095" y="2453629"/>
              <a:ext cx="1368152" cy="742950"/>
            </a:xfrm>
            <a:custGeom>
              <a:avLst/>
              <a:gdLst>
                <a:gd name="connsiteX0" fmla="*/ 0 w 3876675"/>
                <a:gd name="connsiteY0" fmla="*/ 0 h 742950"/>
                <a:gd name="connsiteX1" fmla="*/ 0 w 3876675"/>
                <a:gd name="connsiteY1" fmla="*/ 742950 h 742950"/>
                <a:gd name="connsiteX2" fmla="*/ 3876675 w 3876675"/>
                <a:gd name="connsiteY2" fmla="*/ 742950 h 742950"/>
                <a:gd name="connsiteX3" fmla="*/ 3876675 w 3876675"/>
                <a:gd name="connsiteY3" fmla="*/ 0 h 742950"/>
                <a:gd name="connsiteX4" fmla="*/ 3876675 w 3876675"/>
                <a:gd name="connsiteY4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6675" h="742950">
                  <a:moveTo>
                    <a:pt x="0" y="0"/>
                  </a:moveTo>
                  <a:lnTo>
                    <a:pt x="0" y="742950"/>
                  </a:lnTo>
                  <a:lnTo>
                    <a:pt x="3876675" y="742950"/>
                  </a:lnTo>
                  <a:lnTo>
                    <a:pt x="3876675" y="0"/>
                  </a:lnTo>
                  <a:lnTo>
                    <a:pt x="3876675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2" name="pole tekstowe 21"/>
          <p:cNvSpPr txBox="1"/>
          <p:nvPr/>
        </p:nvSpPr>
        <p:spPr>
          <a:xfrm>
            <a:off x="1001346" y="4631752"/>
            <a:ext cx="7891133" cy="1015663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sz="2000" b="1" dirty="0"/>
              <a:t>2</a:t>
            </a:r>
            <a:r>
              <a:rPr lang="pl-PL" sz="2000" b="1" dirty="0" smtClean="0"/>
              <a:t>.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Paths</a:t>
            </a:r>
            <a:r>
              <a:rPr lang="pl-PL" sz="2000" b="1" dirty="0" smtClean="0">
                <a:solidFill>
                  <a:srgbClr val="C00000"/>
                </a:solidFill>
              </a:rPr>
              <a:t> of a </a:t>
            </a:r>
            <a:r>
              <a:rPr lang="pl-PL" sz="2000" b="1" dirty="0" err="1" smtClean="0">
                <a:solidFill>
                  <a:srgbClr val="C00000"/>
                </a:solidFill>
              </a:rPr>
              <a:t>random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ergodic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signal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/>
              <a:t>are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represented</a:t>
            </a:r>
            <a:r>
              <a:rPr lang="pl-PL" sz="2000" b="1" dirty="0" smtClean="0"/>
              <a:t> in the </a:t>
            </a:r>
            <a:r>
              <a:rPr lang="pl-PL" sz="2000" b="1" dirty="0" err="1" smtClean="0"/>
              <a:t>frequency</a:t>
            </a:r>
            <a:r>
              <a:rPr lang="pl-PL" sz="2000" b="1" dirty="0"/>
              <a:t> </a:t>
            </a:r>
            <a:r>
              <a:rPr lang="pl-PL" sz="2000" b="1" dirty="0" err="1" smtClean="0"/>
              <a:t>domain</a:t>
            </a:r>
            <a:r>
              <a:rPr lang="pl-PL" sz="2000" b="1" dirty="0" smtClean="0"/>
              <a:t> by a </a:t>
            </a:r>
            <a:r>
              <a:rPr lang="pl-PL" sz="2000" b="1" dirty="0" err="1" smtClean="0">
                <a:solidFill>
                  <a:srgbClr val="C00000"/>
                </a:solidFill>
              </a:rPr>
              <a:t>power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spectral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density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smtClean="0"/>
              <a:t>and a </a:t>
            </a:r>
            <a:r>
              <a:rPr lang="pl-PL" sz="2000" b="1" dirty="0" err="1" smtClean="0"/>
              <a:t>corresponding</a:t>
            </a:r>
            <a:r>
              <a:rPr lang="pl-PL" sz="2000" b="1" dirty="0" smtClean="0"/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autocorrelation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function</a:t>
            </a:r>
            <a:r>
              <a:rPr lang="pl-PL" sz="2000" b="1" dirty="0" smtClean="0"/>
              <a:t> (</a:t>
            </a:r>
            <a:r>
              <a:rPr lang="pl-PL" sz="2000" b="1" dirty="0" err="1" smtClean="0"/>
              <a:t>related</a:t>
            </a:r>
            <a:r>
              <a:rPr lang="pl-PL" sz="2000" b="1" dirty="0" smtClean="0"/>
              <a:t> by Fourier </a:t>
            </a:r>
            <a:r>
              <a:rPr lang="pl-PL" sz="2000" b="1" dirty="0" err="1" smtClean="0"/>
              <a:t>transform</a:t>
            </a:r>
            <a:r>
              <a:rPr lang="pl-PL" sz="2000" b="1" dirty="0" smtClean="0"/>
              <a:t>).</a:t>
            </a:r>
            <a:endParaRPr lang="pl-PL" sz="2000" b="1" dirty="0"/>
          </a:p>
        </p:txBody>
      </p:sp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1001346" y="5847780"/>
            <a:ext cx="7298986" cy="707886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2000" b="1" dirty="0"/>
              <a:t>3</a:t>
            </a:r>
            <a:r>
              <a:rPr lang="pl-PL" sz="2000" b="1" dirty="0" smtClean="0"/>
              <a:t>.</a:t>
            </a:r>
            <a:r>
              <a:rPr lang="pl-PL" sz="2000" b="1" dirty="0" smtClean="0">
                <a:solidFill>
                  <a:srgbClr val="C00000"/>
                </a:solidFill>
              </a:rPr>
              <a:t> Power spectrum </a:t>
            </a:r>
            <a:r>
              <a:rPr lang="pl-PL" sz="2000" b="1" dirty="0" err="1" smtClean="0">
                <a:solidFill>
                  <a:srgbClr val="C00000"/>
                </a:solidFill>
              </a:rPr>
              <a:t>density</a:t>
            </a:r>
            <a:r>
              <a:rPr lang="pl-PL" sz="2000" b="1" dirty="0" smtClean="0">
                <a:solidFill>
                  <a:srgbClr val="C00000"/>
                </a:solidFill>
              </a:rPr>
              <a:t> of a </a:t>
            </a:r>
            <a:r>
              <a:rPr lang="pl-PL" sz="2000" b="1" dirty="0" err="1" smtClean="0">
                <a:solidFill>
                  <a:srgbClr val="C00000"/>
                </a:solidFill>
              </a:rPr>
              <a:t>random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signal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can</a:t>
            </a:r>
            <a:r>
              <a:rPr lang="pl-PL" sz="2000" b="1" dirty="0" smtClean="0">
                <a:solidFill>
                  <a:srgbClr val="C00000"/>
                </a:solidFill>
              </a:rPr>
              <a:t> be </a:t>
            </a:r>
            <a:r>
              <a:rPr lang="pl-PL" sz="2000" b="1" dirty="0" err="1" smtClean="0">
                <a:solidFill>
                  <a:srgbClr val="C00000"/>
                </a:solidFill>
              </a:rPr>
              <a:t>obtained</a:t>
            </a:r>
            <a:r>
              <a:rPr lang="pl-PL" sz="2000" b="1" dirty="0" smtClean="0">
                <a:solidFill>
                  <a:srgbClr val="C00000"/>
                </a:solidFill>
              </a:rPr>
              <a:t> by</a:t>
            </a:r>
            <a:br>
              <a:rPr lang="pl-PL" sz="2000" b="1" dirty="0" smtClean="0">
                <a:solidFill>
                  <a:srgbClr val="C00000"/>
                </a:solidFill>
              </a:rPr>
            </a:br>
            <a:r>
              <a:rPr lang="pl-PL" sz="2000" b="1" dirty="0" smtClean="0">
                <a:solidFill>
                  <a:srgbClr val="C00000"/>
                </a:solidFill>
              </a:rPr>
              <a:t>ensemble </a:t>
            </a:r>
            <a:r>
              <a:rPr lang="pl-PL" sz="2000" b="1" dirty="0" err="1" smtClean="0">
                <a:solidFill>
                  <a:srgbClr val="C00000"/>
                </a:solidFill>
              </a:rPr>
              <a:t>averaging</a:t>
            </a:r>
            <a:r>
              <a:rPr lang="pl-PL" sz="2000" b="1" dirty="0" smtClean="0">
                <a:solidFill>
                  <a:srgbClr val="C00000"/>
                </a:solidFill>
              </a:rPr>
              <a:t> of </a:t>
            </a:r>
            <a:r>
              <a:rPr lang="pl-PL" sz="2000" b="1" dirty="0" err="1" smtClean="0">
                <a:solidFill>
                  <a:srgbClr val="C00000"/>
                </a:solidFill>
              </a:rPr>
              <a:t>power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density</a:t>
            </a:r>
            <a:r>
              <a:rPr lang="pl-PL" sz="2000" b="1" dirty="0" smtClean="0">
                <a:solidFill>
                  <a:srgbClr val="C00000"/>
                </a:solidFill>
              </a:rPr>
              <a:t> spectra of </a:t>
            </a:r>
            <a:r>
              <a:rPr lang="pl-PL" sz="2000" b="1" dirty="0" err="1" smtClean="0">
                <a:solidFill>
                  <a:srgbClr val="C00000"/>
                </a:solidFill>
              </a:rPr>
              <a:t>signal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paths</a:t>
            </a:r>
            <a:r>
              <a:rPr lang="pl-PL" sz="2000" b="1" dirty="0" smtClean="0">
                <a:solidFill>
                  <a:srgbClr val="C00000"/>
                </a:solidFill>
              </a:rPr>
              <a:t>.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060950" y="971057"/>
            <a:ext cx="4037013" cy="1494331"/>
            <a:chOff x="5060950" y="971057"/>
            <a:chExt cx="4037013" cy="1494331"/>
          </a:xfrm>
        </p:grpSpPr>
        <p:graphicFrame>
          <p:nvGraphicFramePr>
            <p:cNvPr id="14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97498215"/>
                </p:ext>
              </p:extLst>
            </p:nvPr>
          </p:nvGraphicFramePr>
          <p:xfrm>
            <a:off x="5060950" y="1457325"/>
            <a:ext cx="4037013" cy="1008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096" name="Equation" r:id="rId6" imgW="1777680" imgH="444240" progId="Equation.3">
                    <p:embed/>
                  </p:oleObj>
                </mc:Choice>
                <mc:Fallback>
                  <p:oleObj name="Equation" r:id="rId6" imgW="1777680" imgH="444240" progId="Equation.3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60950" y="1457325"/>
                          <a:ext cx="4037013" cy="1008063"/>
                        </a:xfrm>
                        <a:prstGeom prst="rect">
                          <a:avLst/>
                        </a:prstGeom>
                        <a:solidFill>
                          <a:srgbClr val="FFFF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pole tekstowe 22"/>
            <p:cNvSpPr txBox="1"/>
            <p:nvPr/>
          </p:nvSpPr>
          <p:spPr>
            <a:xfrm>
              <a:off x="5481364" y="971057"/>
              <a:ext cx="26910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 err="1">
                  <a:latin typeface="+mn-lt"/>
                </a:rPr>
                <a:t>r</a:t>
              </a:r>
              <a:r>
                <a:rPr lang="pl-PL" sz="2000" b="1" dirty="0" err="1" smtClean="0">
                  <a:latin typeface="+mn-lt"/>
                </a:rPr>
                <a:t>andom</a:t>
              </a:r>
              <a:r>
                <a:rPr lang="pl-PL" sz="2000" b="1" dirty="0" smtClean="0">
                  <a:latin typeface="+mn-lt"/>
                </a:rPr>
                <a:t> </a:t>
              </a:r>
              <a:r>
                <a:rPr lang="pl-PL" sz="2000" b="1" dirty="0" err="1" smtClean="0">
                  <a:latin typeface="+mn-lt"/>
                </a:rPr>
                <a:t>process</a:t>
              </a:r>
              <a:endParaRPr lang="pl-PL" b="1" dirty="0">
                <a:latin typeface="+mn-lt"/>
              </a:endParaRPr>
            </a:p>
          </p:txBody>
        </p:sp>
      </p:grpSp>
      <p:grpSp>
        <p:nvGrpSpPr>
          <p:cNvPr id="26" name="Grupa 25"/>
          <p:cNvGrpSpPr/>
          <p:nvPr/>
        </p:nvGrpSpPr>
        <p:grpSpPr>
          <a:xfrm>
            <a:off x="891317" y="777777"/>
            <a:ext cx="3629025" cy="1690214"/>
            <a:chOff x="891317" y="777777"/>
            <a:chExt cx="3629025" cy="1690214"/>
          </a:xfrm>
        </p:grpSpPr>
        <p:graphicFrame>
          <p:nvGraphicFramePr>
            <p:cNvPr id="13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68303191"/>
                </p:ext>
              </p:extLst>
            </p:nvPr>
          </p:nvGraphicFramePr>
          <p:xfrm>
            <a:off x="891317" y="1169416"/>
            <a:ext cx="3629025" cy="1298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097" name="Equation" r:id="rId8" imgW="1523880" imgH="545760" progId="Equation.3">
                    <p:embed/>
                  </p:oleObj>
                </mc:Choice>
                <mc:Fallback>
                  <p:oleObj name="Equation" r:id="rId8" imgW="1523880" imgH="545760" progId="Equation.3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1317" y="1169416"/>
                          <a:ext cx="3629025" cy="1298575"/>
                        </a:xfrm>
                        <a:prstGeom prst="rect">
                          <a:avLst/>
                        </a:prstGeom>
                        <a:solidFill>
                          <a:srgbClr val="FFFF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pole tekstowe 18"/>
            <p:cNvSpPr txBox="1"/>
            <p:nvPr/>
          </p:nvSpPr>
          <p:spPr>
            <a:xfrm>
              <a:off x="1255379" y="777777"/>
              <a:ext cx="26910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>
                  <a:latin typeface="+mn-lt"/>
                </a:rPr>
                <a:t>s</a:t>
              </a:r>
              <a:r>
                <a:rPr lang="pl-PL" sz="2000" b="1" dirty="0" smtClean="0">
                  <a:latin typeface="+mn-lt"/>
                </a:rPr>
                <a:t>ingle </a:t>
              </a:r>
              <a:r>
                <a:rPr lang="pl-PL" sz="2000" b="1" dirty="0" err="1" smtClean="0">
                  <a:latin typeface="+mn-lt"/>
                </a:rPr>
                <a:t>path</a:t>
              </a:r>
              <a:endParaRPr lang="pl-PL" b="1" dirty="0">
                <a:latin typeface="+mn-lt"/>
              </a:endParaRPr>
            </a:p>
          </p:txBody>
        </p:sp>
      </p:grpSp>
      <p:grpSp>
        <p:nvGrpSpPr>
          <p:cNvPr id="25" name="Grupa 24"/>
          <p:cNvGrpSpPr/>
          <p:nvPr/>
        </p:nvGrpSpPr>
        <p:grpSpPr>
          <a:xfrm>
            <a:off x="1430709" y="1884352"/>
            <a:ext cx="2160240" cy="1764104"/>
            <a:chOff x="1430709" y="1884352"/>
            <a:chExt cx="2160240" cy="1764104"/>
          </a:xfrm>
        </p:grpSpPr>
        <p:sp>
          <p:nvSpPr>
            <p:cNvPr id="20" name="pole tekstowe 19"/>
            <p:cNvSpPr txBox="1"/>
            <p:nvPr/>
          </p:nvSpPr>
          <p:spPr>
            <a:xfrm>
              <a:off x="1430709" y="2677770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FF0000"/>
                  </a:solidFill>
                  <a:latin typeface="+mn-lt"/>
                </a:rPr>
                <a:t>Power </a:t>
              </a:r>
              <a:r>
                <a:rPr lang="pl-PL" sz="2000" b="1" dirty="0" err="1" smtClean="0">
                  <a:solidFill>
                    <a:srgbClr val="FF0000"/>
                  </a:solidFill>
                  <a:latin typeface="+mn-lt"/>
                </a:rPr>
                <a:t>signal</a:t>
              </a:r>
              <a:endParaRPr lang="pl-PL" b="1" dirty="0">
                <a:solidFill>
                  <a:srgbClr val="FF0000"/>
                </a:solidFill>
                <a:latin typeface="+mn-lt"/>
              </a:endParaRPr>
            </a:p>
          </p:txBody>
        </p:sp>
        <p:cxnSp>
          <p:nvCxnSpPr>
            <p:cNvPr id="17" name="Łącznik prosty ze strzałką 16"/>
            <p:cNvCxnSpPr/>
            <p:nvPr/>
          </p:nvCxnSpPr>
          <p:spPr bwMode="auto">
            <a:xfrm>
              <a:off x="2475123" y="3072338"/>
              <a:ext cx="7473" cy="57611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4" name="Łącznik prosty ze strzałką 23"/>
            <p:cNvCxnSpPr/>
            <p:nvPr/>
          </p:nvCxnSpPr>
          <p:spPr bwMode="auto">
            <a:xfrm flipH="1" flipV="1">
              <a:off x="2475335" y="1884352"/>
              <a:ext cx="7049" cy="83141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2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ChangeArrowheads="1"/>
          </p:cNvSpPr>
          <p:nvPr/>
        </p:nvSpPr>
        <p:spPr bwMode="auto">
          <a:xfrm>
            <a:off x="786138" y="-186839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variable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48131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" name="Text Box 1028"/>
          <p:cNvSpPr txBox="1">
            <a:spLocks noChangeArrowheads="1"/>
          </p:cNvSpPr>
          <p:nvPr/>
        </p:nvSpPr>
        <p:spPr bwMode="auto">
          <a:xfrm>
            <a:off x="930856" y="761722"/>
            <a:ext cx="7488832" cy="156966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FF0000"/>
                </a:solidFill>
              </a:rPr>
              <a:t>Random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err="1" smtClean="0">
                <a:solidFill>
                  <a:srgbClr val="FF0000"/>
                </a:solidFill>
              </a:rPr>
              <a:t>variable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 smtClean="0">
                <a:latin typeface="Verdana" pitchFamily="34" charset="0"/>
              </a:rPr>
              <a:t>x</a:t>
            </a:r>
            <a:r>
              <a:rPr lang="pl-PL" b="1" dirty="0" smtClean="0"/>
              <a:t> </a:t>
            </a:r>
            <a:r>
              <a:rPr lang="pl-PL" b="1" dirty="0" err="1" smtClean="0"/>
              <a:t>is</a:t>
            </a:r>
            <a:r>
              <a:rPr lang="pl-PL" b="1" dirty="0" smtClean="0"/>
              <a:t> a </a:t>
            </a:r>
            <a:r>
              <a:rPr lang="pl-PL" b="1" dirty="0" err="1" smtClean="0"/>
              <a:t>physical</a:t>
            </a:r>
            <a:r>
              <a:rPr lang="pl-PL" b="1" dirty="0" smtClean="0"/>
              <a:t> </a:t>
            </a:r>
            <a:r>
              <a:rPr lang="pl-PL" b="1" dirty="0" err="1" smtClean="0"/>
              <a:t>quantity</a:t>
            </a:r>
            <a:r>
              <a:rPr lang="pl-PL" b="1" dirty="0" smtClean="0"/>
              <a:t> </a:t>
            </a:r>
            <a:r>
              <a:rPr lang="pl-PL" b="1" dirty="0" err="1" smtClean="0"/>
              <a:t>changing</a:t>
            </a:r>
            <a:r>
              <a:rPr lang="pl-PL" b="1" dirty="0"/>
              <a:t> </a:t>
            </a:r>
            <a:r>
              <a:rPr lang="pl-PL" b="1" dirty="0" smtClean="0"/>
              <a:t>in </a:t>
            </a:r>
            <a:r>
              <a:rPr lang="pl-PL" b="1" dirty="0" err="1" smtClean="0"/>
              <a:t>an</a:t>
            </a:r>
            <a:r>
              <a:rPr lang="pl-PL" b="1" dirty="0" smtClean="0"/>
              <a:t> </a:t>
            </a:r>
            <a:r>
              <a:rPr lang="pl-PL" b="1" dirty="0" err="1" smtClean="0"/>
              <a:t>unpredictable</a:t>
            </a:r>
            <a:r>
              <a:rPr lang="pl-PL" b="1" dirty="0"/>
              <a:t> </a:t>
            </a:r>
            <a:r>
              <a:rPr lang="pl-PL" b="1" dirty="0" err="1" smtClean="0"/>
              <a:t>way</a:t>
            </a:r>
            <a:r>
              <a:rPr lang="pl-PL" b="1" dirty="0" smtClean="0"/>
              <a:t> in a </a:t>
            </a:r>
            <a:r>
              <a:rPr lang="pl-PL" b="1" dirty="0" err="1" smtClean="0"/>
              <a:t>population</a:t>
            </a:r>
            <a:r>
              <a:rPr lang="pl-PL" b="1" dirty="0" smtClean="0"/>
              <a:t> of </a:t>
            </a:r>
            <a:r>
              <a:rPr lang="pl-PL" b="1" dirty="0" err="1" smtClean="0"/>
              <a:t>objects</a:t>
            </a:r>
            <a:r>
              <a:rPr lang="pl-PL" b="1" dirty="0" smtClean="0"/>
              <a:t> (</a:t>
            </a:r>
            <a:r>
              <a:rPr lang="el-GR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b="1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pl-PL" b="1" smtClean="0"/>
              <a:t>; </a:t>
            </a:r>
            <a:r>
              <a:rPr lang="pl-PL" b="1" dirty="0" err="1" smtClean="0"/>
              <a:t>fluctuations</a:t>
            </a:r>
            <a:r>
              <a:rPr lang="pl-PL" b="1" dirty="0" smtClean="0"/>
              <a:t> </a:t>
            </a:r>
            <a:r>
              <a:rPr lang="pl-PL" b="1" dirty="0" err="1" smtClean="0"/>
              <a:t>are</a:t>
            </a:r>
            <a:r>
              <a:rPr lang="pl-PL" b="1" dirty="0" smtClean="0"/>
              <a:t> </a:t>
            </a:r>
            <a:r>
              <a:rPr lang="pl-PL" b="1" dirty="0" err="1" smtClean="0"/>
              <a:t>described</a:t>
            </a:r>
            <a:r>
              <a:rPr lang="pl-PL" b="1" dirty="0"/>
              <a:t> </a:t>
            </a:r>
            <a:r>
              <a:rPr lang="pl-PL" b="1" dirty="0" smtClean="0"/>
              <a:t>by a </a:t>
            </a:r>
            <a:r>
              <a:rPr lang="pl-PL" b="1" dirty="0" err="1" smtClean="0"/>
              <a:t>cumulative</a:t>
            </a:r>
            <a:r>
              <a:rPr lang="pl-PL" b="1" dirty="0" smtClean="0"/>
              <a:t> </a:t>
            </a:r>
            <a:r>
              <a:rPr lang="pl-PL" b="1" dirty="0" err="1" smtClean="0"/>
              <a:t>distribution</a:t>
            </a:r>
            <a:r>
              <a:rPr lang="pl-PL" b="1" dirty="0" smtClean="0"/>
              <a:t> </a:t>
            </a:r>
            <a:r>
              <a:rPr lang="pl-PL" b="1" dirty="0" err="1" smtClean="0"/>
              <a:t>function</a:t>
            </a:r>
            <a:r>
              <a:rPr lang="pl-PL" b="1" dirty="0" smtClean="0"/>
              <a:t> </a:t>
            </a:r>
            <a:r>
              <a:rPr lang="pl-PL" b="1" i="1" dirty="0" err="1" smtClean="0"/>
              <a:t>cpdf</a:t>
            </a:r>
            <a:r>
              <a:rPr lang="pl-PL" b="1" dirty="0" smtClean="0"/>
              <a:t> (</a:t>
            </a:r>
            <a:r>
              <a:rPr lang="pl-PL" b="1" dirty="0" err="1" smtClean="0"/>
              <a:t>probability</a:t>
            </a:r>
            <a:r>
              <a:rPr lang="pl-PL" b="1" dirty="0" smtClean="0"/>
              <a:t> </a:t>
            </a:r>
            <a:r>
              <a:rPr lang="pl-PL" b="1" dirty="0" err="1" smtClean="0"/>
              <a:t>density</a:t>
            </a:r>
            <a:r>
              <a:rPr lang="pl-PL" b="1" dirty="0" smtClean="0"/>
              <a:t> </a:t>
            </a:r>
            <a:r>
              <a:rPr lang="pl-PL" b="1" dirty="0" err="1" smtClean="0"/>
              <a:t>function</a:t>
            </a:r>
            <a:r>
              <a:rPr lang="pl-PL" b="1" dirty="0" smtClean="0"/>
              <a:t> - </a:t>
            </a:r>
            <a:r>
              <a:rPr lang="pl-PL" b="1" i="1" dirty="0" smtClean="0"/>
              <a:t>pdf</a:t>
            </a:r>
            <a:r>
              <a:rPr lang="pl-PL" b="1" dirty="0" smtClean="0"/>
              <a:t>).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grpSp>
        <p:nvGrpSpPr>
          <p:cNvPr id="12" name="Grupa 11"/>
          <p:cNvGrpSpPr/>
          <p:nvPr/>
        </p:nvGrpSpPr>
        <p:grpSpPr>
          <a:xfrm>
            <a:off x="539552" y="2505876"/>
            <a:ext cx="8148835" cy="830997"/>
            <a:chOff x="539552" y="2505876"/>
            <a:chExt cx="8148835" cy="830997"/>
          </a:xfrm>
        </p:grpSpPr>
        <p:graphicFrame>
          <p:nvGraphicFramePr>
            <p:cNvPr id="13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78268299"/>
                </p:ext>
              </p:extLst>
            </p:nvPr>
          </p:nvGraphicFramePr>
          <p:xfrm>
            <a:off x="5332412" y="2533236"/>
            <a:ext cx="3355975" cy="687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2606" name="Equation" r:id="rId4" imgW="1054080" imgH="215640" progId="Equation.3">
                    <p:embed/>
                  </p:oleObj>
                </mc:Choice>
                <mc:Fallback>
                  <p:oleObj name="Equation" r:id="rId4" imgW="1054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2412" y="2533236"/>
                          <a:ext cx="3355975" cy="687388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Rectangle 68"/>
            <p:cNvSpPr>
              <a:spLocks noChangeArrowheads="1"/>
            </p:cNvSpPr>
            <p:nvPr/>
          </p:nvSpPr>
          <p:spPr bwMode="auto">
            <a:xfrm>
              <a:off x="539552" y="2505876"/>
              <a:ext cx="3751348" cy="8309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b="1" dirty="0" err="1" smtClean="0"/>
                <a:t>cumulative</a:t>
              </a:r>
              <a:r>
                <a:rPr kumimoji="1" lang="pl-PL" b="1" dirty="0" smtClean="0"/>
                <a:t> </a:t>
              </a:r>
              <a:r>
                <a:rPr kumimoji="1" lang="pl-PL" b="1" dirty="0" err="1" smtClean="0"/>
                <a:t>probability</a:t>
              </a:r>
              <a:r>
                <a:rPr kumimoji="1" lang="pl-PL" b="1" dirty="0"/>
                <a:t/>
              </a:r>
              <a:br>
                <a:rPr kumimoji="1" lang="pl-PL" b="1" dirty="0"/>
              </a:br>
              <a:r>
                <a:rPr kumimoji="1" lang="pl-PL" b="1" dirty="0" err="1" smtClean="0"/>
                <a:t>distribution</a:t>
              </a:r>
              <a:r>
                <a:rPr kumimoji="1" lang="pl-PL" b="1" dirty="0" smtClean="0"/>
                <a:t> </a:t>
              </a:r>
              <a:r>
                <a:rPr kumimoji="1" lang="pl-PL" b="1" dirty="0" err="1" smtClean="0"/>
                <a:t>function</a:t>
              </a:r>
              <a:r>
                <a:rPr kumimoji="1" lang="pl-PL" b="1" dirty="0" smtClean="0"/>
                <a:t> - </a:t>
              </a:r>
              <a:r>
                <a:rPr kumimoji="1" lang="pl-PL" b="1" i="1" dirty="0" err="1" smtClean="0"/>
                <a:t>cpdf</a:t>
              </a:r>
              <a:endParaRPr kumimoji="1" lang="pl-PL" sz="3200" b="1" i="1" dirty="0"/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539188" y="3877623"/>
            <a:ext cx="4600170" cy="2638487"/>
            <a:chOff x="539188" y="3877623"/>
            <a:chExt cx="4600170" cy="2638487"/>
          </a:xfrm>
        </p:grpSpPr>
        <p:sp>
          <p:nvSpPr>
            <p:cNvPr id="16" name="Rectangle 68"/>
            <p:cNvSpPr>
              <a:spLocks noChangeArrowheads="1"/>
            </p:cNvSpPr>
            <p:nvPr/>
          </p:nvSpPr>
          <p:spPr bwMode="auto">
            <a:xfrm>
              <a:off x="539188" y="3877623"/>
              <a:ext cx="4600170" cy="4616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b="1" dirty="0" err="1" smtClean="0"/>
                <a:t>probability</a:t>
              </a:r>
              <a:r>
                <a:rPr kumimoji="1" lang="pl-PL" b="1" dirty="0" smtClean="0"/>
                <a:t> </a:t>
              </a:r>
              <a:r>
                <a:rPr kumimoji="1" lang="pl-PL" b="1" dirty="0" err="1" smtClean="0"/>
                <a:t>density</a:t>
              </a:r>
              <a:r>
                <a:rPr kumimoji="1" lang="pl-PL" b="1" dirty="0" smtClean="0"/>
                <a:t> </a:t>
              </a:r>
              <a:r>
                <a:rPr kumimoji="1" lang="pl-PL" b="1" dirty="0" err="1" smtClean="0"/>
                <a:t>function</a:t>
              </a:r>
              <a:r>
                <a:rPr kumimoji="1" lang="pl-PL" b="1" dirty="0"/>
                <a:t> </a:t>
              </a:r>
              <a:r>
                <a:rPr kumimoji="1" lang="pl-PL" b="1" dirty="0" smtClean="0"/>
                <a:t>- </a:t>
              </a:r>
              <a:r>
                <a:rPr kumimoji="1" lang="pl-PL" b="1" i="1" dirty="0" smtClean="0"/>
                <a:t>pdf</a:t>
              </a:r>
              <a:endParaRPr kumimoji="1" lang="pl-PL" sz="3200" b="1" i="1" dirty="0"/>
            </a:p>
          </p:txBody>
        </p:sp>
        <p:graphicFrame>
          <p:nvGraphicFramePr>
            <p:cNvPr id="17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147565"/>
                </p:ext>
              </p:extLst>
            </p:nvPr>
          </p:nvGraphicFramePr>
          <p:xfrm>
            <a:off x="539188" y="4502180"/>
            <a:ext cx="3355975" cy="687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2607" name="Equation" r:id="rId6" imgW="1054080" imgH="215640" progId="Equation.3">
                    <p:embed/>
                  </p:oleObj>
                </mc:Choice>
                <mc:Fallback>
                  <p:oleObj name="Equation" r:id="rId6" imgW="1054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188" y="4502180"/>
                          <a:ext cx="3355975" cy="687388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074146"/>
                </p:ext>
              </p:extLst>
            </p:nvPr>
          </p:nvGraphicFramePr>
          <p:xfrm>
            <a:off x="539188" y="5465185"/>
            <a:ext cx="3559175" cy="1050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2608" name="Equation" r:id="rId8" imgW="1117440" imgH="330120" progId="Equation.3">
                    <p:embed/>
                  </p:oleObj>
                </mc:Choice>
                <mc:Fallback>
                  <p:oleObj name="Equation" r:id="rId8" imgW="111744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188" y="5465185"/>
                          <a:ext cx="3559175" cy="1050925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" name="Grupa 18"/>
          <p:cNvGrpSpPr/>
          <p:nvPr/>
        </p:nvGrpSpPr>
        <p:grpSpPr>
          <a:xfrm>
            <a:off x="4243795" y="4008073"/>
            <a:ext cx="4158843" cy="2575290"/>
            <a:chOff x="4243795" y="4008073"/>
            <a:chExt cx="4158843" cy="2575290"/>
          </a:xfrm>
        </p:grpSpPr>
        <p:grpSp>
          <p:nvGrpSpPr>
            <p:cNvPr id="20" name="Group 27"/>
            <p:cNvGrpSpPr>
              <a:grpSpLocks/>
            </p:cNvGrpSpPr>
            <p:nvPr/>
          </p:nvGrpSpPr>
          <p:grpSpPr bwMode="auto">
            <a:xfrm>
              <a:off x="4243795" y="4008073"/>
              <a:ext cx="4114800" cy="1889706"/>
              <a:chOff x="1104" y="1112"/>
              <a:chExt cx="3744" cy="1720"/>
            </a:xfrm>
          </p:grpSpPr>
          <p:sp>
            <p:nvSpPr>
              <p:cNvPr id="24" name="Line 28"/>
              <p:cNvSpPr>
                <a:spLocks noChangeShapeType="1"/>
              </p:cNvSpPr>
              <p:nvPr/>
            </p:nvSpPr>
            <p:spPr bwMode="auto">
              <a:xfrm>
                <a:off x="1104" y="2832"/>
                <a:ext cx="37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296" y="1112"/>
                <a:ext cx="3450" cy="1640"/>
              </a:xfrm>
              <a:custGeom>
                <a:avLst/>
                <a:gdLst>
                  <a:gd name="T0" fmla="*/ 0 w 3450"/>
                  <a:gd name="T1" fmla="*/ 1624 h 1640"/>
                  <a:gd name="T2" fmla="*/ 864 w 3450"/>
                  <a:gd name="T3" fmla="*/ 1384 h 1640"/>
                  <a:gd name="T4" fmla="*/ 1344 w 3450"/>
                  <a:gd name="T5" fmla="*/ 88 h 1640"/>
                  <a:gd name="T6" fmla="*/ 2016 w 3450"/>
                  <a:gd name="T7" fmla="*/ 856 h 1640"/>
                  <a:gd name="T8" fmla="*/ 2388 w 3450"/>
                  <a:gd name="T9" fmla="*/ 478 h 1640"/>
                  <a:gd name="T10" fmla="*/ 2784 w 3450"/>
                  <a:gd name="T11" fmla="*/ 1240 h 1640"/>
                  <a:gd name="T12" fmla="*/ 3072 w 3450"/>
                  <a:gd name="T13" fmla="*/ 1480 h 1640"/>
                  <a:gd name="T14" fmla="*/ 3450 w 3450"/>
                  <a:gd name="T15" fmla="*/ 1576 h 16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50"/>
                  <a:gd name="T25" fmla="*/ 0 h 1640"/>
                  <a:gd name="T26" fmla="*/ 3450 w 3450"/>
                  <a:gd name="T27" fmla="*/ 1640 h 16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50" h="1640">
                    <a:moveTo>
                      <a:pt x="0" y="1624"/>
                    </a:moveTo>
                    <a:cubicBezTo>
                      <a:pt x="320" y="1632"/>
                      <a:pt x="640" y="1640"/>
                      <a:pt x="864" y="1384"/>
                    </a:cubicBezTo>
                    <a:cubicBezTo>
                      <a:pt x="1088" y="1128"/>
                      <a:pt x="1152" y="176"/>
                      <a:pt x="1344" y="88"/>
                    </a:cubicBezTo>
                    <a:cubicBezTo>
                      <a:pt x="1536" y="0"/>
                      <a:pt x="1842" y="791"/>
                      <a:pt x="2016" y="856"/>
                    </a:cubicBezTo>
                    <a:cubicBezTo>
                      <a:pt x="2190" y="921"/>
                      <a:pt x="2260" y="414"/>
                      <a:pt x="2388" y="478"/>
                    </a:cubicBezTo>
                    <a:cubicBezTo>
                      <a:pt x="2516" y="542"/>
                      <a:pt x="2670" y="1073"/>
                      <a:pt x="2784" y="1240"/>
                    </a:cubicBezTo>
                    <a:cubicBezTo>
                      <a:pt x="2898" y="1407"/>
                      <a:pt x="2961" y="1424"/>
                      <a:pt x="3072" y="1480"/>
                    </a:cubicBezTo>
                    <a:cubicBezTo>
                      <a:pt x="3183" y="1536"/>
                      <a:pt x="3371" y="1556"/>
                      <a:pt x="3450" y="1576"/>
                    </a:cubicBezTo>
                  </a:path>
                </a:pathLst>
              </a:custGeom>
              <a:noFill/>
              <a:ln w="38100" cmpd="sng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1" name="Line 30"/>
            <p:cNvSpPr>
              <a:spLocks noChangeShapeType="1"/>
            </p:cNvSpPr>
            <p:nvPr/>
          </p:nvSpPr>
          <p:spPr bwMode="auto">
            <a:xfrm flipH="1">
              <a:off x="7368763" y="4209927"/>
              <a:ext cx="21889" cy="1707165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Text Box 32"/>
            <p:cNvSpPr txBox="1">
              <a:spLocks noChangeArrowheads="1"/>
            </p:cNvSpPr>
            <p:nvPr/>
          </p:nvSpPr>
          <p:spPr bwMode="auto">
            <a:xfrm>
              <a:off x="7390653" y="5456627"/>
              <a:ext cx="33855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 smtClean="0"/>
                <a:t>x</a:t>
              </a:r>
              <a:endParaRPr lang="pl-PL" b="1" baseline="-25000" dirty="0"/>
            </a:p>
          </p:txBody>
        </p:sp>
        <p:graphicFrame>
          <p:nvGraphicFramePr>
            <p:cNvPr id="23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5907912"/>
                </p:ext>
              </p:extLst>
            </p:nvPr>
          </p:nvGraphicFramePr>
          <p:xfrm>
            <a:off x="4668838" y="6024563"/>
            <a:ext cx="37338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2609" name="Equation" r:id="rId10" imgW="2209680" imgH="330120" progId="Equation.3">
                    <p:embed/>
                  </p:oleObj>
                </mc:Choice>
                <mc:Fallback>
                  <p:oleObj name="Equation" r:id="rId10" imgW="220968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8838" y="6024563"/>
                          <a:ext cx="3733800" cy="5588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6" name="Łącznik prosty 5"/>
          <p:cNvCxnSpPr/>
          <p:nvPr/>
        </p:nvCxnSpPr>
        <p:spPr bwMode="auto">
          <a:xfrm>
            <a:off x="4152198" y="5897809"/>
            <a:ext cx="322612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7" name="Grupa 26"/>
          <p:cNvGrpSpPr/>
          <p:nvPr/>
        </p:nvGrpSpPr>
        <p:grpSpPr>
          <a:xfrm>
            <a:off x="514017" y="4004997"/>
            <a:ext cx="7880500" cy="2575290"/>
            <a:chOff x="539188" y="4004209"/>
            <a:chExt cx="7880500" cy="2575290"/>
          </a:xfrm>
        </p:grpSpPr>
        <p:grpSp>
          <p:nvGrpSpPr>
            <p:cNvPr id="39" name="Grupa 38"/>
            <p:cNvGrpSpPr/>
            <p:nvPr/>
          </p:nvGrpSpPr>
          <p:grpSpPr>
            <a:xfrm>
              <a:off x="539188" y="4502180"/>
              <a:ext cx="3559175" cy="2013930"/>
              <a:chOff x="539188" y="4502180"/>
              <a:chExt cx="3559175" cy="2013930"/>
            </a:xfrm>
          </p:grpSpPr>
          <p:graphicFrame>
            <p:nvGraphicFramePr>
              <p:cNvPr id="50" name="Object 6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38608467"/>
                  </p:ext>
                </p:extLst>
              </p:nvPr>
            </p:nvGraphicFramePr>
            <p:xfrm>
              <a:off x="539188" y="4502180"/>
              <a:ext cx="3355975" cy="6873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92610" name="Equation" r:id="rId12" imgW="1054080" imgH="215640" progId="Equation.3">
                      <p:embed/>
                    </p:oleObj>
                  </mc:Choice>
                  <mc:Fallback>
                    <p:oleObj name="Equation" r:id="rId12" imgW="10540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9188" y="4502180"/>
                            <a:ext cx="3355975" cy="687388"/>
                          </a:xfrm>
                          <a:prstGeom prst="rect">
                            <a:avLst/>
                          </a:prstGeom>
                          <a:solidFill>
                            <a:srgbClr val="CCFF9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" name="Object 6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42899354"/>
                  </p:ext>
                </p:extLst>
              </p:nvPr>
            </p:nvGraphicFramePr>
            <p:xfrm>
              <a:off x="539188" y="5465185"/>
              <a:ext cx="3559175" cy="10509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92611" name="Equation" r:id="rId13" imgW="1117440" imgH="330120" progId="Equation.3">
                      <p:embed/>
                    </p:oleObj>
                  </mc:Choice>
                  <mc:Fallback>
                    <p:oleObj name="Equation" r:id="rId13" imgW="1117440" imgH="3301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9188" y="5465185"/>
                            <a:ext cx="3559175" cy="1050925"/>
                          </a:xfrm>
                          <a:prstGeom prst="rect">
                            <a:avLst/>
                          </a:prstGeom>
                          <a:solidFill>
                            <a:srgbClr val="CCFF9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40" name="Grupa 39"/>
            <p:cNvGrpSpPr/>
            <p:nvPr/>
          </p:nvGrpSpPr>
          <p:grpSpPr>
            <a:xfrm>
              <a:off x="4260845" y="4004209"/>
              <a:ext cx="4158843" cy="2575290"/>
              <a:chOff x="4243795" y="4008073"/>
              <a:chExt cx="4158843" cy="2575290"/>
            </a:xfrm>
          </p:grpSpPr>
          <p:grpSp>
            <p:nvGrpSpPr>
              <p:cNvPr id="43" name="Group 27"/>
              <p:cNvGrpSpPr>
                <a:grpSpLocks/>
              </p:cNvGrpSpPr>
              <p:nvPr/>
            </p:nvGrpSpPr>
            <p:grpSpPr bwMode="auto">
              <a:xfrm>
                <a:off x="4243795" y="4008073"/>
                <a:ext cx="4114800" cy="1889706"/>
                <a:chOff x="1104" y="1112"/>
                <a:chExt cx="3744" cy="1720"/>
              </a:xfrm>
            </p:grpSpPr>
            <p:sp>
              <p:nvSpPr>
                <p:cNvPr id="47" name="Line 28"/>
                <p:cNvSpPr>
                  <a:spLocks noChangeShapeType="1"/>
                </p:cNvSpPr>
                <p:nvPr/>
              </p:nvSpPr>
              <p:spPr bwMode="auto">
                <a:xfrm>
                  <a:off x="1104" y="2832"/>
                  <a:ext cx="374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8" name="Freeform 29"/>
                <p:cNvSpPr>
                  <a:spLocks/>
                </p:cNvSpPr>
                <p:nvPr/>
              </p:nvSpPr>
              <p:spPr bwMode="auto">
                <a:xfrm>
                  <a:off x="1296" y="1112"/>
                  <a:ext cx="3450" cy="1640"/>
                </a:xfrm>
                <a:custGeom>
                  <a:avLst/>
                  <a:gdLst>
                    <a:gd name="T0" fmla="*/ 0 w 3450"/>
                    <a:gd name="T1" fmla="*/ 1624 h 1640"/>
                    <a:gd name="T2" fmla="*/ 864 w 3450"/>
                    <a:gd name="T3" fmla="*/ 1384 h 1640"/>
                    <a:gd name="T4" fmla="*/ 1344 w 3450"/>
                    <a:gd name="T5" fmla="*/ 88 h 1640"/>
                    <a:gd name="T6" fmla="*/ 2016 w 3450"/>
                    <a:gd name="T7" fmla="*/ 856 h 1640"/>
                    <a:gd name="T8" fmla="*/ 2388 w 3450"/>
                    <a:gd name="T9" fmla="*/ 478 h 1640"/>
                    <a:gd name="T10" fmla="*/ 2784 w 3450"/>
                    <a:gd name="T11" fmla="*/ 1240 h 1640"/>
                    <a:gd name="T12" fmla="*/ 3072 w 3450"/>
                    <a:gd name="T13" fmla="*/ 1480 h 1640"/>
                    <a:gd name="T14" fmla="*/ 3450 w 3450"/>
                    <a:gd name="T15" fmla="*/ 1576 h 164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450"/>
                    <a:gd name="T25" fmla="*/ 0 h 1640"/>
                    <a:gd name="T26" fmla="*/ 3450 w 3450"/>
                    <a:gd name="T27" fmla="*/ 1640 h 164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450" h="1640">
                      <a:moveTo>
                        <a:pt x="0" y="1624"/>
                      </a:moveTo>
                      <a:cubicBezTo>
                        <a:pt x="320" y="1632"/>
                        <a:pt x="640" y="1640"/>
                        <a:pt x="864" y="1384"/>
                      </a:cubicBezTo>
                      <a:cubicBezTo>
                        <a:pt x="1088" y="1128"/>
                        <a:pt x="1152" y="176"/>
                        <a:pt x="1344" y="88"/>
                      </a:cubicBezTo>
                      <a:cubicBezTo>
                        <a:pt x="1536" y="0"/>
                        <a:pt x="1842" y="791"/>
                        <a:pt x="2016" y="856"/>
                      </a:cubicBezTo>
                      <a:cubicBezTo>
                        <a:pt x="2190" y="921"/>
                        <a:pt x="2260" y="414"/>
                        <a:pt x="2388" y="478"/>
                      </a:cubicBezTo>
                      <a:cubicBezTo>
                        <a:pt x="2516" y="542"/>
                        <a:pt x="2670" y="1073"/>
                        <a:pt x="2784" y="1240"/>
                      </a:cubicBezTo>
                      <a:cubicBezTo>
                        <a:pt x="2898" y="1407"/>
                        <a:pt x="2961" y="1424"/>
                        <a:pt x="3072" y="1480"/>
                      </a:cubicBezTo>
                      <a:cubicBezTo>
                        <a:pt x="3183" y="1536"/>
                        <a:pt x="3371" y="1556"/>
                        <a:pt x="3450" y="1576"/>
                      </a:cubicBezTo>
                    </a:path>
                  </a:pathLst>
                </a:custGeom>
                <a:noFill/>
                <a:ln w="38100" cmpd="sng">
                  <a:solidFill>
                    <a:srgbClr val="CC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44" name="Line 30"/>
              <p:cNvSpPr>
                <a:spLocks noChangeShapeType="1"/>
              </p:cNvSpPr>
              <p:nvPr/>
            </p:nvSpPr>
            <p:spPr bwMode="auto">
              <a:xfrm flipH="1">
                <a:off x="7368763" y="4209927"/>
                <a:ext cx="21889" cy="1707165"/>
              </a:xfrm>
              <a:prstGeom prst="line">
                <a:avLst/>
              </a:prstGeom>
              <a:noFill/>
              <a:ln w="28575">
                <a:solidFill>
                  <a:srgbClr val="33CC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5" name="Text Box 32"/>
              <p:cNvSpPr txBox="1">
                <a:spLocks noChangeArrowheads="1"/>
              </p:cNvSpPr>
              <p:nvPr/>
            </p:nvSpPr>
            <p:spPr bwMode="auto">
              <a:xfrm>
                <a:off x="7390653" y="5456627"/>
                <a:ext cx="33855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/>
                  <a:t>x</a:t>
                </a:r>
                <a:endParaRPr lang="pl-PL" b="1" baseline="-25000" dirty="0"/>
              </a:p>
            </p:txBody>
          </p:sp>
          <p:graphicFrame>
            <p:nvGraphicFramePr>
              <p:cNvPr id="46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17596070"/>
                  </p:ext>
                </p:extLst>
              </p:nvPr>
            </p:nvGraphicFramePr>
            <p:xfrm>
              <a:off x="4668838" y="6024563"/>
              <a:ext cx="3733800" cy="558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92612" name="Equation" r:id="rId14" imgW="2209680" imgH="330120" progId="Equation.3">
                      <p:embed/>
                    </p:oleObj>
                  </mc:Choice>
                  <mc:Fallback>
                    <p:oleObj name="Equation" r:id="rId14" imgW="2209680" imgH="3301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68838" y="6024563"/>
                            <a:ext cx="3733800" cy="558800"/>
                          </a:xfrm>
                          <a:prstGeom prst="rect">
                            <a:avLst/>
                          </a:prstGeom>
                          <a:solidFill>
                            <a:srgbClr val="CCFF9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41" name="Łącznik prosty 40"/>
            <p:cNvCxnSpPr/>
            <p:nvPr/>
          </p:nvCxnSpPr>
          <p:spPr bwMode="auto">
            <a:xfrm>
              <a:off x="4169248" y="5893945"/>
              <a:ext cx="322612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Łącznik prosty 41"/>
            <p:cNvCxnSpPr/>
            <p:nvPr/>
          </p:nvCxnSpPr>
          <p:spPr bwMode="auto">
            <a:xfrm>
              <a:off x="4151527" y="5897489"/>
              <a:ext cx="322612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8" name="Łącznik prosty 27"/>
          <p:cNvCxnSpPr/>
          <p:nvPr/>
        </p:nvCxnSpPr>
        <p:spPr bwMode="auto">
          <a:xfrm flipV="1">
            <a:off x="5762854" y="4248928"/>
            <a:ext cx="368151" cy="1169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Łącznik prosty 28"/>
          <p:cNvCxnSpPr/>
          <p:nvPr/>
        </p:nvCxnSpPr>
        <p:spPr bwMode="auto">
          <a:xfrm flipV="1">
            <a:off x="5698957" y="4437900"/>
            <a:ext cx="576064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Łącznik prosty 29"/>
          <p:cNvCxnSpPr/>
          <p:nvPr/>
        </p:nvCxnSpPr>
        <p:spPr bwMode="auto">
          <a:xfrm flipV="1">
            <a:off x="5658897" y="4615917"/>
            <a:ext cx="709092" cy="2632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Łącznik prosty 30"/>
          <p:cNvCxnSpPr/>
          <p:nvPr/>
        </p:nvCxnSpPr>
        <p:spPr bwMode="auto">
          <a:xfrm flipV="1">
            <a:off x="5579460" y="4761028"/>
            <a:ext cx="910656" cy="3039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Łącznik prosty 31"/>
          <p:cNvCxnSpPr/>
          <p:nvPr/>
        </p:nvCxnSpPr>
        <p:spPr bwMode="auto">
          <a:xfrm flipV="1">
            <a:off x="5515185" y="4900872"/>
            <a:ext cx="1074322" cy="3623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Łącznik prosty 32"/>
          <p:cNvCxnSpPr/>
          <p:nvPr/>
        </p:nvCxnSpPr>
        <p:spPr bwMode="auto">
          <a:xfrm flipV="1">
            <a:off x="5464328" y="4823136"/>
            <a:ext cx="1786708" cy="6228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Łącznik prosty 33"/>
          <p:cNvCxnSpPr/>
          <p:nvPr/>
        </p:nvCxnSpPr>
        <p:spPr bwMode="auto">
          <a:xfrm flipV="1">
            <a:off x="5086592" y="5029538"/>
            <a:ext cx="2238384" cy="7284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Łącznik prosty 34"/>
          <p:cNvCxnSpPr/>
          <p:nvPr/>
        </p:nvCxnSpPr>
        <p:spPr bwMode="auto">
          <a:xfrm flipV="1">
            <a:off x="5158813" y="5190356"/>
            <a:ext cx="2192630" cy="6994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Łącznik prosty 35"/>
          <p:cNvCxnSpPr/>
          <p:nvPr/>
        </p:nvCxnSpPr>
        <p:spPr bwMode="auto">
          <a:xfrm flipV="1">
            <a:off x="5655532" y="5393757"/>
            <a:ext cx="1702028" cy="5099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Łącznik prosty 36"/>
          <p:cNvCxnSpPr/>
          <p:nvPr/>
        </p:nvCxnSpPr>
        <p:spPr bwMode="auto">
          <a:xfrm flipV="1">
            <a:off x="6753144" y="5763509"/>
            <a:ext cx="603938" cy="1314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Łącznik prosty 37"/>
          <p:cNvCxnSpPr/>
          <p:nvPr/>
        </p:nvCxnSpPr>
        <p:spPr bwMode="auto">
          <a:xfrm flipV="1">
            <a:off x="6255128" y="5581526"/>
            <a:ext cx="1116812" cy="3167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190"/>
          <p:cNvSpPr>
            <a:spLocks noChangeArrowheads="1"/>
          </p:cNvSpPr>
          <p:nvPr/>
        </p:nvSpPr>
        <p:spPr bwMode="auto">
          <a:xfrm>
            <a:off x="611559" y="0"/>
            <a:ext cx="8352928" cy="8640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Spectral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analysis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of a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kumimoji="1" lang="pl-PL" sz="36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3600" b="1" dirty="0" err="1">
                <a:solidFill>
                  <a:schemeClr val="bg2"/>
                </a:solidFill>
                <a:latin typeface="Comic Sans MS" pitchFamily="66" charset="0"/>
              </a:rPr>
              <a:t>signal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8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" name="Grupa 1"/>
          <p:cNvGrpSpPr/>
          <p:nvPr/>
        </p:nvGrpSpPr>
        <p:grpSpPr>
          <a:xfrm>
            <a:off x="286773" y="878904"/>
            <a:ext cx="8691283" cy="2010509"/>
            <a:chOff x="171450" y="870804"/>
            <a:chExt cx="8691283" cy="2010509"/>
          </a:xfrm>
        </p:grpSpPr>
        <p:sp>
          <p:nvSpPr>
            <p:cNvPr id="9" name="pole tekstowe 8"/>
            <p:cNvSpPr txBox="1"/>
            <p:nvPr/>
          </p:nvSpPr>
          <p:spPr>
            <a:xfrm>
              <a:off x="971600" y="870804"/>
              <a:ext cx="7891133" cy="1015663"/>
            </a:xfrm>
            <a:prstGeom prst="rect">
              <a:avLst/>
            </a:prstGeom>
            <a:solidFill>
              <a:srgbClr val="006600">
                <a:alpha val="2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pl-PL" sz="2000" b="1" dirty="0" smtClean="0"/>
                <a:t>Ad. 2.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Paths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of a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random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ergodic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signal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/>
                <a:t>are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represented</a:t>
              </a:r>
              <a:r>
                <a:rPr lang="pl-PL" sz="2000" b="1" dirty="0" smtClean="0"/>
                <a:t> in the </a:t>
              </a:r>
              <a:r>
                <a:rPr lang="pl-PL" sz="2000" b="1" dirty="0" err="1" smtClean="0"/>
                <a:t>frequency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domain</a:t>
              </a:r>
              <a:r>
                <a:rPr lang="pl-PL" sz="2000" b="1" dirty="0" smtClean="0"/>
                <a:t> by a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power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spectral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density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smtClean="0"/>
                <a:t>and a </a:t>
              </a:r>
              <a:r>
                <a:rPr lang="pl-PL" sz="2000" b="1" dirty="0" err="1" smtClean="0"/>
                <a:t>corresponding</a:t>
              </a:r>
              <a:r>
                <a:rPr lang="pl-PL" sz="2000" b="1" dirty="0" smtClean="0"/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autocorrelation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function</a:t>
              </a:r>
              <a:r>
                <a:rPr lang="pl-PL" sz="2000" b="1" dirty="0" smtClean="0"/>
                <a:t> (by Fourier </a:t>
              </a:r>
              <a:r>
                <a:rPr lang="pl-PL" sz="2000" b="1" dirty="0" err="1" smtClean="0"/>
                <a:t>transform</a:t>
              </a:r>
              <a:r>
                <a:rPr lang="pl-PL" sz="2000" b="1" dirty="0" smtClean="0"/>
                <a:t>).</a:t>
              </a:r>
              <a:endParaRPr lang="pl-PL" sz="2000" b="1" dirty="0"/>
            </a:p>
          </p:txBody>
        </p:sp>
        <p:graphicFrame>
          <p:nvGraphicFramePr>
            <p:cNvPr id="12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93378436"/>
                </p:ext>
              </p:extLst>
            </p:nvPr>
          </p:nvGraphicFramePr>
          <p:xfrm>
            <a:off x="171450" y="2055813"/>
            <a:ext cx="8655050" cy="825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1073" name="Równanie" r:id="rId4" imgW="4127400" imgH="393480" progId="Equation.3">
                    <p:embed/>
                  </p:oleObj>
                </mc:Choice>
                <mc:Fallback>
                  <p:oleObj name="Równanie" r:id="rId4" imgW="41274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450" y="2055813"/>
                          <a:ext cx="8655050" cy="8255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54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upa 2"/>
          <p:cNvGrpSpPr/>
          <p:nvPr/>
        </p:nvGrpSpPr>
        <p:grpSpPr>
          <a:xfrm>
            <a:off x="804491" y="3158004"/>
            <a:ext cx="8171506" cy="1332038"/>
            <a:chOff x="804491" y="3158004"/>
            <a:chExt cx="8171506" cy="1332038"/>
          </a:xfrm>
        </p:grpSpPr>
        <p:sp>
          <p:nvSpPr>
            <p:cNvPr id="11" name="pole tekstowe 10"/>
            <p:cNvSpPr txBox="1"/>
            <p:nvPr/>
          </p:nvSpPr>
          <p:spPr>
            <a:xfrm>
              <a:off x="971600" y="3158004"/>
              <a:ext cx="7755841" cy="707886"/>
            </a:xfrm>
            <a:prstGeom prst="rect">
              <a:avLst/>
            </a:prstGeom>
            <a:solidFill>
              <a:srgbClr val="006600">
                <a:alpha val="2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/>
                <a:t>Ad. 3. 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Power spectrum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density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of a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random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signal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can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be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obtained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by</a:t>
              </a:r>
              <a:br>
                <a:rPr lang="pl-PL" sz="2000" b="1" dirty="0" smtClean="0">
                  <a:solidFill>
                    <a:srgbClr val="C00000"/>
                  </a:solidFill>
                </a:rPr>
              </a:br>
              <a:r>
                <a:rPr lang="pl-PL" sz="2000" b="1" dirty="0" smtClean="0">
                  <a:solidFill>
                    <a:srgbClr val="C00000"/>
                  </a:solidFill>
                </a:rPr>
                <a:t>ensemble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averaging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of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power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density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spectra of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signal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err="1" smtClean="0">
                  <a:solidFill>
                    <a:srgbClr val="C00000"/>
                  </a:solidFill>
                </a:rPr>
                <a:t>paths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.</a:t>
              </a:r>
              <a:endParaRPr lang="pl-PL" sz="2000" b="1" dirty="0">
                <a:solidFill>
                  <a:srgbClr val="C00000"/>
                </a:solidFill>
              </a:endParaRPr>
            </a:p>
          </p:txBody>
        </p:sp>
        <p:graphicFrame>
          <p:nvGraphicFramePr>
            <p:cNvPr id="13" name="Obiek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0456205"/>
                </p:ext>
              </p:extLst>
            </p:nvPr>
          </p:nvGraphicFramePr>
          <p:xfrm>
            <a:off x="804491" y="3923445"/>
            <a:ext cx="8171506" cy="5665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1074" name="Equation" r:id="rId6" imgW="3301920" imgH="228600" progId="Equation.3">
                    <p:embed/>
                  </p:oleObj>
                </mc:Choice>
                <mc:Fallback>
                  <p:oleObj name="Equation" r:id="rId6" imgW="33019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04491" y="3923445"/>
                          <a:ext cx="8171506" cy="56659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54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upa 13"/>
          <p:cNvGrpSpPr/>
          <p:nvPr/>
        </p:nvGrpSpPr>
        <p:grpSpPr>
          <a:xfrm>
            <a:off x="935088" y="4734442"/>
            <a:ext cx="8208081" cy="1780640"/>
            <a:chOff x="935088" y="4734442"/>
            <a:chExt cx="8208081" cy="1780640"/>
          </a:xfrm>
        </p:grpSpPr>
        <p:sp>
          <p:nvSpPr>
            <p:cNvPr id="15" name="pole tekstowe 14"/>
            <p:cNvSpPr txBox="1"/>
            <p:nvPr/>
          </p:nvSpPr>
          <p:spPr>
            <a:xfrm>
              <a:off x="935088" y="4734442"/>
              <a:ext cx="8208081" cy="1015663"/>
            </a:xfrm>
            <a:prstGeom prst="rect">
              <a:avLst/>
            </a:prstGeom>
            <a:solidFill>
              <a:srgbClr val="006600">
                <a:alpha val="2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/>
                <a:t>Power </a:t>
              </a:r>
              <a:r>
                <a:rPr lang="pl-PL" sz="2000" b="1" dirty="0" err="1" smtClean="0"/>
                <a:t>frequency</a:t>
              </a:r>
              <a:r>
                <a:rPr lang="pl-PL" sz="2000" b="1" dirty="0" smtClean="0"/>
                <a:t> spectrum of a </a:t>
              </a:r>
              <a:r>
                <a:rPr lang="pl-PL" sz="2000" b="1" dirty="0" err="1" smtClean="0"/>
                <a:t>random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> (</a:t>
              </a:r>
              <a:r>
                <a:rPr lang="pl-PL" sz="2000" b="1" dirty="0" err="1" smtClean="0"/>
                <a:t>averaged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over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all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/>
              </a:r>
              <a:br>
                <a:rPr lang="pl-PL" sz="2000" b="1" dirty="0" smtClean="0"/>
              </a:br>
              <a:r>
                <a:rPr lang="pl-PL" sz="2000" b="1" dirty="0" err="1" smtClean="0"/>
                <a:t>paths</a:t>
              </a:r>
              <a:r>
                <a:rPr lang="pl-PL" sz="2000" b="1" dirty="0" smtClean="0"/>
                <a:t>) </a:t>
              </a:r>
              <a:r>
                <a:rPr lang="pl-PL" sz="2000" b="1" dirty="0" err="1" smtClean="0"/>
                <a:t>is</a:t>
              </a:r>
              <a:r>
                <a:rPr lang="pl-PL" sz="2000" b="1" dirty="0" smtClean="0"/>
                <a:t> Fourier </a:t>
              </a:r>
              <a:r>
                <a:rPr lang="pl-PL" sz="2000" b="1" dirty="0" err="1" smtClean="0"/>
                <a:t>transform</a:t>
              </a:r>
              <a:r>
                <a:rPr lang="pl-PL" sz="2000" b="1" dirty="0" smtClean="0"/>
                <a:t> of </a:t>
              </a:r>
              <a:r>
                <a:rPr lang="pl-PL" sz="2000" b="1" dirty="0" err="1" smtClean="0"/>
                <a:t>an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autocorrelation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function</a:t>
              </a:r>
              <a:r>
                <a:rPr lang="pl-PL" sz="2000" b="1" dirty="0" smtClean="0"/>
                <a:t> </a:t>
              </a:r>
              <a:r>
                <a:rPr lang="pl-PL" sz="2000" b="1" dirty="0"/>
                <a:t>(</a:t>
              </a:r>
              <a:r>
                <a:rPr lang="pl-PL" sz="2000" b="1" dirty="0" err="1"/>
                <a:t>averaged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over</a:t>
              </a:r>
              <a:r>
                <a:rPr lang="pl-PL" sz="2000" b="1" dirty="0" smtClean="0"/>
                <a:t/>
              </a:r>
              <a:br>
                <a:rPr lang="pl-PL" sz="2000" b="1" dirty="0" smtClean="0"/>
              </a:br>
              <a:r>
                <a:rPr lang="pl-PL" sz="2000" b="1" dirty="0" err="1" smtClean="0"/>
                <a:t>all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signal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paths</a:t>
              </a:r>
              <a:r>
                <a:rPr lang="pl-PL" sz="2000" b="1" dirty="0" smtClean="0"/>
                <a:t>).</a:t>
              </a:r>
              <a:endParaRPr lang="pl-PL" sz="2000" b="1" dirty="0"/>
            </a:p>
          </p:txBody>
        </p:sp>
        <p:graphicFrame>
          <p:nvGraphicFramePr>
            <p:cNvPr id="16" name="Obiek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4083406"/>
                </p:ext>
              </p:extLst>
            </p:nvPr>
          </p:nvGraphicFramePr>
          <p:xfrm>
            <a:off x="3275855" y="5925325"/>
            <a:ext cx="2551879" cy="5897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1075" name="Equation" r:id="rId8" imgW="990360" imgH="228600" progId="Equation.3">
                    <p:embed/>
                  </p:oleObj>
                </mc:Choice>
                <mc:Fallback>
                  <p:oleObj name="Equation" r:id="rId8" imgW="99036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275855" y="5925325"/>
                          <a:ext cx="2551879" cy="58975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54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3" name="Line 3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971600" y="1324744"/>
            <a:ext cx="7818387" cy="92333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>
                <a:solidFill>
                  <a:srgbClr val="D60093"/>
                </a:solidFill>
              </a:rPr>
              <a:t>Wiener – </a:t>
            </a:r>
            <a:r>
              <a:rPr lang="pl-PL" sz="1800" b="1" dirty="0" err="1">
                <a:solidFill>
                  <a:srgbClr val="D60093"/>
                </a:solidFill>
              </a:rPr>
              <a:t>Chinczyn</a:t>
            </a:r>
            <a:r>
              <a:rPr lang="pl-PL" sz="1800" b="1" dirty="0">
                <a:solidFill>
                  <a:srgbClr val="D60093"/>
                </a:solidFill>
              </a:rPr>
              <a:t> </a:t>
            </a:r>
            <a:r>
              <a:rPr lang="pl-PL" sz="1800" b="1" dirty="0" err="1" smtClean="0">
                <a:solidFill>
                  <a:srgbClr val="D60093"/>
                </a:solidFill>
              </a:rPr>
              <a:t>theorem</a:t>
            </a:r>
            <a:r>
              <a:rPr lang="pl-PL" sz="1800" b="1" dirty="0" smtClean="0">
                <a:solidFill>
                  <a:srgbClr val="D60093"/>
                </a:solidFill>
              </a:rPr>
              <a:t>:</a:t>
            </a:r>
            <a:endParaRPr lang="pl-PL" sz="1800" b="1" dirty="0">
              <a:solidFill>
                <a:srgbClr val="D60093"/>
              </a:solidFill>
            </a:endParaRPr>
          </a:p>
          <a:p>
            <a:r>
              <a:rPr lang="pl-PL" sz="1800" b="1" dirty="0">
                <a:solidFill>
                  <a:srgbClr val="3333CC"/>
                </a:solidFill>
              </a:rPr>
              <a:t>Power spectrum of a </a:t>
            </a:r>
            <a:r>
              <a:rPr lang="pl-PL" sz="1800" b="1" dirty="0" err="1">
                <a:solidFill>
                  <a:srgbClr val="3333CC"/>
                </a:solidFill>
              </a:rPr>
              <a:t>stationary</a:t>
            </a:r>
            <a:r>
              <a:rPr lang="pl-PL" sz="1800" b="1" dirty="0">
                <a:solidFill>
                  <a:srgbClr val="3333CC"/>
                </a:solidFill>
              </a:rPr>
              <a:t> </a:t>
            </a:r>
            <a:r>
              <a:rPr lang="pl-PL" sz="1800" b="1" dirty="0" err="1" smtClean="0">
                <a:solidFill>
                  <a:srgbClr val="3333CC"/>
                </a:solidFill>
              </a:rPr>
              <a:t>random</a:t>
            </a:r>
            <a:r>
              <a:rPr lang="pl-PL" sz="1800" b="1" dirty="0" smtClean="0">
                <a:solidFill>
                  <a:srgbClr val="3333CC"/>
                </a:solidFill>
              </a:rPr>
              <a:t> </a:t>
            </a:r>
            <a:r>
              <a:rPr lang="pl-PL" sz="1800" b="1" dirty="0" err="1" smtClean="0">
                <a:solidFill>
                  <a:srgbClr val="3333CC"/>
                </a:solidFill>
              </a:rPr>
              <a:t>signal</a:t>
            </a:r>
            <a:r>
              <a:rPr lang="pl-PL" sz="1800" b="1" dirty="0" smtClean="0">
                <a:solidFill>
                  <a:srgbClr val="3333CC"/>
                </a:solidFill>
              </a:rPr>
              <a:t> </a:t>
            </a:r>
            <a:r>
              <a:rPr lang="pl-PL" sz="1800" b="1" dirty="0" err="1">
                <a:solidFill>
                  <a:srgbClr val="3333CC"/>
                </a:solidFill>
              </a:rPr>
              <a:t>is</a:t>
            </a:r>
            <a:r>
              <a:rPr lang="pl-PL" sz="1800" b="1" dirty="0">
                <a:solidFill>
                  <a:srgbClr val="3333CC"/>
                </a:solidFill>
              </a:rPr>
              <a:t> </a:t>
            </a:r>
            <a:r>
              <a:rPr lang="pl-PL" sz="1800" b="1" dirty="0" smtClean="0">
                <a:solidFill>
                  <a:srgbClr val="3333CC"/>
                </a:solidFill>
              </a:rPr>
              <a:t>a Fourier </a:t>
            </a:r>
            <a:r>
              <a:rPr lang="pl-PL" sz="1800" b="1" dirty="0" err="1">
                <a:solidFill>
                  <a:srgbClr val="3333CC"/>
                </a:solidFill>
              </a:rPr>
              <a:t>transform</a:t>
            </a:r>
            <a:r>
              <a:rPr lang="pl-PL" sz="1800" b="1" dirty="0">
                <a:solidFill>
                  <a:srgbClr val="3333CC"/>
                </a:solidFill>
              </a:rPr>
              <a:t> of </a:t>
            </a:r>
            <a:r>
              <a:rPr lang="pl-PL" sz="1800" b="1" dirty="0" err="1">
                <a:solidFill>
                  <a:srgbClr val="3333CC"/>
                </a:solidFill>
              </a:rPr>
              <a:t>its</a:t>
            </a:r>
            <a:r>
              <a:rPr lang="pl-PL" sz="1800" b="1" dirty="0">
                <a:solidFill>
                  <a:srgbClr val="3333CC"/>
                </a:solidFill>
              </a:rPr>
              <a:t> </a:t>
            </a:r>
            <a:r>
              <a:rPr lang="pl-PL" sz="1800" b="1" dirty="0" err="1" smtClean="0">
                <a:solidFill>
                  <a:srgbClr val="3333CC"/>
                </a:solidFill>
              </a:rPr>
              <a:t>autocorrelation</a:t>
            </a:r>
            <a:r>
              <a:rPr lang="pl-PL" sz="1800" b="1" dirty="0" smtClean="0">
                <a:solidFill>
                  <a:srgbClr val="3333CC"/>
                </a:solidFill>
              </a:rPr>
              <a:t> </a:t>
            </a:r>
            <a:r>
              <a:rPr lang="pl-PL" sz="1800" b="1" dirty="0" err="1" smtClean="0">
                <a:solidFill>
                  <a:srgbClr val="3333CC"/>
                </a:solidFill>
              </a:rPr>
              <a:t>function</a:t>
            </a:r>
            <a:r>
              <a:rPr lang="pl-PL" sz="1800" b="1" dirty="0" smtClean="0">
                <a:solidFill>
                  <a:srgbClr val="3333CC"/>
                </a:solidFill>
              </a:rPr>
              <a:t>.</a:t>
            </a:r>
            <a:endParaRPr lang="pl-PL" sz="1800" b="1" dirty="0">
              <a:solidFill>
                <a:srgbClr val="3333CC"/>
              </a:solidFill>
            </a:endParaRPr>
          </a:p>
        </p:txBody>
      </p:sp>
      <p:sp>
        <p:nvSpPr>
          <p:cNvPr id="9" name="Rectangle 1190"/>
          <p:cNvSpPr>
            <a:spLocks noChangeArrowheads="1"/>
          </p:cNvSpPr>
          <p:nvPr/>
        </p:nvSpPr>
        <p:spPr bwMode="auto">
          <a:xfrm>
            <a:off x="107504" y="260648"/>
            <a:ext cx="9036496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Spectral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analysis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of a random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11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2531149"/>
              </p:ext>
            </p:extLst>
          </p:nvPr>
        </p:nvGraphicFramePr>
        <p:xfrm>
          <a:off x="2555776" y="2420888"/>
          <a:ext cx="3644825" cy="1054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933" name="Równanie" r:id="rId3" imgW="2108160" imgH="609480" progId="Equation.3">
                  <p:embed/>
                </p:oleObj>
              </mc:Choice>
              <mc:Fallback>
                <p:oleObj name="Równanie" r:id="rId3" imgW="210816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420888"/>
                        <a:ext cx="3644825" cy="10543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971600" y="3800592"/>
            <a:ext cx="7455317" cy="646331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err="1" smtClean="0">
                <a:solidFill>
                  <a:srgbClr val="006600"/>
                </a:solidFill>
              </a:rPr>
              <a:t>Note</a:t>
            </a:r>
            <a:r>
              <a:rPr lang="pl-PL" sz="1800" b="1" dirty="0">
                <a:solidFill>
                  <a:srgbClr val="006600"/>
                </a:solidFill>
              </a:rPr>
              <a:t> </a:t>
            </a:r>
            <a:r>
              <a:rPr lang="pl-PL" sz="1800" b="1" dirty="0" smtClean="0">
                <a:solidFill>
                  <a:srgbClr val="006600"/>
                </a:solidFill>
              </a:rPr>
              <a:t>#1: the </a:t>
            </a:r>
            <a:r>
              <a:rPr lang="pl-PL" sz="1800" b="1" dirty="0" err="1" smtClean="0">
                <a:solidFill>
                  <a:srgbClr val="006600"/>
                </a:solidFill>
              </a:rPr>
              <a:t>autocorrelation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is</a:t>
            </a:r>
            <a:r>
              <a:rPr lang="pl-PL" sz="1800" b="1" dirty="0" smtClean="0">
                <a:solidFill>
                  <a:srgbClr val="006600"/>
                </a:solidFill>
              </a:rPr>
              <a:t> to be </a:t>
            </a:r>
            <a:r>
              <a:rPr lang="pl-PL" sz="1800" b="1" dirty="0" err="1" smtClean="0">
                <a:solidFill>
                  <a:srgbClr val="006600"/>
                </a:solidFill>
              </a:rPr>
              <a:t>calculated</a:t>
            </a:r>
            <a:r>
              <a:rPr lang="pl-PL" sz="1800" b="1" dirty="0">
                <a:solidFill>
                  <a:srgbClr val="006600"/>
                </a:solidFill>
              </a:rPr>
              <a:t> </a:t>
            </a:r>
            <a:r>
              <a:rPr lang="pl-PL" sz="1800" b="1" dirty="0" smtClean="0">
                <a:solidFill>
                  <a:srgbClr val="006600"/>
                </a:solidFill>
              </a:rPr>
              <a:t>in the </a:t>
            </a:r>
            <a:r>
              <a:rPr lang="pl-PL" sz="1800" b="1" dirty="0" err="1" smtClean="0">
                <a:solidFill>
                  <a:srgbClr val="006600"/>
                </a:solidFill>
              </a:rPr>
              <a:t>probability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domain</a:t>
            </a:r>
            <a:r>
              <a:rPr lang="pl-PL" sz="1800" b="1" dirty="0">
                <a:solidFill>
                  <a:srgbClr val="006600"/>
                </a:solidFill>
              </a:rPr>
              <a:t> (pdf of </a:t>
            </a:r>
            <a:r>
              <a:rPr lang="pl-PL" sz="1800" b="1" dirty="0" smtClean="0">
                <a:solidFill>
                  <a:srgbClr val="006600"/>
                </a:solidFill>
              </a:rPr>
              <a:t>the 2nd </a:t>
            </a:r>
            <a:r>
              <a:rPr lang="pl-PL" sz="1800" b="1" dirty="0">
                <a:solidFill>
                  <a:srgbClr val="006600"/>
                </a:solidFill>
              </a:rPr>
              <a:t>order ) </a:t>
            </a:r>
            <a:r>
              <a:rPr lang="pl-PL" sz="1800" b="1" dirty="0" err="1" smtClean="0">
                <a:solidFill>
                  <a:srgbClr val="006600"/>
                </a:solidFill>
              </a:rPr>
              <a:t>instead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smtClean="0">
                <a:solidFill>
                  <a:srgbClr val="006600"/>
                </a:solidFill>
              </a:rPr>
              <a:t>in the </a:t>
            </a:r>
            <a:r>
              <a:rPr lang="pl-PL" sz="1800" b="1" dirty="0" err="1" smtClean="0">
                <a:solidFill>
                  <a:srgbClr val="006600"/>
                </a:solidFill>
              </a:rPr>
              <a:t>time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domain</a:t>
            </a:r>
            <a:r>
              <a:rPr lang="pl-PL" sz="1800" b="1" dirty="0" smtClean="0">
                <a:solidFill>
                  <a:srgbClr val="006600"/>
                </a:solidFill>
              </a:rPr>
              <a:t>.</a:t>
            </a:r>
            <a:endParaRPr lang="pl-PL" sz="1800" b="1" dirty="0">
              <a:solidFill>
                <a:srgbClr val="006600"/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1126599" y="4802435"/>
            <a:ext cx="7526740" cy="1200329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1800" b="1" dirty="0" err="1" smtClean="0">
                <a:solidFill>
                  <a:srgbClr val="006600"/>
                </a:solidFill>
              </a:rPr>
              <a:t>Note</a:t>
            </a:r>
            <a:r>
              <a:rPr lang="pl-PL" sz="1800" b="1" dirty="0" smtClean="0">
                <a:solidFill>
                  <a:srgbClr val="006600"/>
                </a:solidFill>
              </a:rPr>
              <a:t> #2: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>
                <a:solidFill>
                  <a:srgbClr val="006600"/>
                </a:solidFill>
              </a:rPr>
              <a:t>p</a:t>
            </a:r>
            <a:r>
              <a:rPr lang="pl-PL" sz="1800" b="1" dirty="0" smtClean="0">
                <a:solidFill>
                  <a:srgbClr val="006600"/>
                </a:solidFill>
              </a:rPr>
              <a:t>df of the 1st order </a:t>
            </a:r>
            <a:r>
              <a:rPr lang="pl-PL" sz="1800" b="1" dirty="0" err="1" smtClean="0">
                <a:solidFill>
                  <a:srgbClr val="006600"/>
                </a:solidFill>
              </a:rPr>
              <a:t>describes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dispersion</a:t>
            </a:r>
            <a:r>
              <a:rPr lang="pl-PL" sz="1800" b="1" dirty="0" smtClean="0">
                <a:solidFill>
                  <a:srgbClr val="006600"/>
                </a:solidFill>
              </a:rPr>
              <a:t> of </a:t>
            </a:r>
            <a:r>
              <a:rPr lang="pl-PL" sz="1800" b="1" dirty="0" err="1" smtClean="0">
                <a:solidFill>
                  <a:srgbClr val="006600"/>
                </a:solidFill>
              </a:rPr>
              <a:t>random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signal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values</a:t>
            </a:r>
            <a:endParaRPr lang="pl-PL" sz="1800" b="1" dirty="0" smtClean="0">
              <a:solidFill>
                <a:srgbClr val="0066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>
                <a:solidFill>
                  <a:srgbClr val="006600"/>
                </a:solidFill>
              </a:rPr>
              <a:t>p</a:t>
            </a:r>
            <a:r>
              <a:rPr lang="pl-PL" sz="1800" b="1" dirty="0" smtClean="0">
                <a:solidFill>
                  <a:srgbClr val="006600"/>
                </a:solidFill>
              </a:rPr>
              <a:t>df of </a:t>
            </a:r>
            <a:r>
              <a:rPr lang="pl-PL" sz="1800" b="1" dirty="0" smtClean="0">
                <a:solidFill>
                  <a:srgbClr val="006600"/>
                </a:solidFill>
              </a:rPr>
              <a:t>the 2nd </a:t>
            </a:r>
            <a:r>
              <a:rPr lang="pl-PL" sz="1800" b="1" dirty="0" smtClean="0">
                <a:solidFill>
                  <a:srgbClr val="006600"/>
                </a:solidFill>
              </a:rPr>
              <a:t>order (</a:t>
            </a:r>
            <a:r>
              <a:rPr lang="pl-PL" sz="1800" b="1" dirty="0" err="1">
                <a:solidFill>
                  <a:srgbClr val="006600"/>
                </a:solidFill>
              </a:rPr>
              <a:t>a</a:t>
            </a:r>
            <a:r>
              <a:rPr lang="pl-PL" sz="1800" b="1" dirty="0" err="1" smtClean="0">
                <a:solidFill>
                  <a:srgbClr val="006600"/>
                </a:solidFill>
              </a:rPr>
              <a:t>utocorrelation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function</a:t>
            </a:r>
            <a:r>
              <a:rPr lang="pl-PL" sz="1800" b="1" dirty="0" smtClean="0">
                <a:solidFill>
                  <a:srgbClr val="006600"/>
                </a:solidFill>
              </a:rPr>
              <a:t>)  </a:t>
            </a:r>
            <a:r>
              <a:rPr lang="pl-PL" sz="1800" b="1" dirty="0" err="1" smtClean="0">
                <a:solidFill>
                  <a:srgbClr val="006600"/>
                </a:solidFill>
              </a:rPr>
              <a:t>describes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power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density</a:t>
            </a:r>
            <a:r>
              <a:rPr lang="pl-PL" sz="1800" b="1" dirty="0" smtClean="0">
                <a:solidFill>
                  <a:srgbClr val="006600"/>
                </a:solidFill>
              </a:rPr>
              <a:t/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spectrum of a </a:t>
            </a:r>
            <a:r>
              <a:rPr lang="pl-PL" sz="1800" b="1" dirty="0" err="1" smtClean="0">
                <a:solidFill>
                  <a:srgbClr val="006600"/>
                </a:solidFill>
              </a:rPr>
              <a:t>random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 err="1" smtClean="0">
                <a:solidFill>
                  <a:srgbClr val="006600"/>
                </a:solidFill>
              </a:rPr>
              <a:t>signal</a:t>
            </a:r>
            <a:r>
              <a:rPr lang="pl-PL" sz="1800" b="1" dirty="0" smtClean="0">
                <a:solidFill>
                  <a:srgbClr val="006600"/>
                </a:solidFill>
              </a:rPr>
              <a:t> (</a:t>
            </a:r>
            <a:r>
              <a:rPr lang="pl-PL" sz="1800" b="1" dirty="0" err="1" smtClean="0">
                <a:solidFill>
                  <a:srgbClr val="006600"/>
                </a:solidFill>
              </a:rPr>
              <a:t>after</a:t>
            </a:r>
            <a:r>
              <a:rPr lang="pl-PL" sz="1800" b="1" dirty="0" smtClean="0">
                <a:solidFill>
                  <a:srgbClr val="006600"/>
                </a:solidFill>
              </a:rPr>
              <a:t> Fourier </a:t>
            </a:r>
            <a:r>
              <a:rPr lang="pl-PL" sz="1800" b="1" dirty="0" err="1" smtClean="0">
                <a:solidFill>
                  <a:srgbClr val="006600"/>
                </a:solidFill>
              </a:rPr>
              <a:t>transformation</a:t>
            </a:r>
            <a:r>
              <a:rPr lang="pl-PL" sz="1800" b="1" dirty="0" smtClean="0">
                <a:solidFill>
                  <a:srgbClr val="006600"/>
                </a:solidFill>
              </a:rPr>
              <a:t>)</a:t>
            </a:r>
            <a:endParaRPr lang="pl-PL" sz="18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39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3" name="Line 3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Rectangle 1190"/>
          <p:cNvSpPr>
            <a:spLocks noChangeArrowheads="1"/>
          </p:cNvSpPr>
          <p:nvPr/>
        </p:nvSpPr>
        <p:spPr bwMode="auto">
          <a:xfrm>
            <a:off x="107504" y="260648"/>
            <a:ext cx="9036496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Spectral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analysis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of a random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signal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106047" y="1052736"/>
            <a:ext cx="7671341" cy="2308324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006600"/>
                </a:solidFill>
              </a:rPr>
              <a:t>Addendum</a:t>
            </a:r>
            <a:r>
              <a:rPr lang="pl-PL" b="1" dirty="0" smtClean="0">
                <a:solidFill>
                  <a:srgbClr val="006600"/>
                </a:solidFill>
              </a:rPr>
              <a:t> to Wiener – </a:t>
            </a:r>
            <a:r>
              <a:rPr lang="pl-PL" b="1" dirty="0" err="1" smtClean="0">
                <a:solidFill>
                  <a:srgbClr val="006600"/>
                </a:solidFill>
              </a:rPr>
              <a:t>Chinczyn</a:t>
            </a:r>
            <a:r>
              <a:rPr lang="pl-PL" b="1" dirty="0" smtClean="0">
                <a:solidFill>
                  <a:srgbClr val="006600"/>
                </a:solidFill>
              </a:rPr>
              <a:t> </a:t>
            </a:r>
            <a:r>
              <a:rPr lang="pl-PL" b="1" dirty="0" err="1" smtClean="0">
                <a:solidFill>
                  <a:srgbClr val="006600"/>
                </a:solidFill>
              </a:rPr>
              <a:t>theorem</a:t>
            </a:r>
            <a:r>
              <a:rPr lang="pl-PL" b="1" dirty="0" smtClean="0">
                <a:solidFill>
                  <a:srgbClr val="006600"/>
                </a:solidFill>
              </a:rPr>
              <a:t>:</a:t>
            </a:r>
          </a:p>
          <a:p>
            <a:endParaRPr lang="pl-PL" b="1" dirty="0" smtClean="0">
              <a:solidFill>
                <a:srgbClr val="006600"/>
              </a:solidFill>
            </a:endParaRPr>
          </a:p>
          <a:p>
            <a:r>
              <a:rPr lang="pl-PL" b="1" dirty="0" smtClean="0">
                <a:solidFill>
                  <a:srgbClr val="0000CC"/>
                </a:solidFill>
              </a:rPr>
              <a:t>Power </a:t>
            </a:r>
            <a:r>
              <a:rPr lang="pl-PL" b="1" dirty="0">
                <a:solidFill>
                  <a:srgbClr val="0000CC"/>
                </a:solidFill>
              </a:rPr>
              <a:t>spectrum of a </a:t>
            </a:r>
            <a:r>
              <a:rPr lang="pl-PL" b="1" dirty="0" err="1" smtClean="0">
                <a:solidFill>
                  <a:srgbClr val="006600"/>
                </a:solidFill>
              </a:rPr>
              <a:t>cyclostationary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random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process</a:t>
            </a:r>
            <a:r>
              <a:rPr lang="pl-PL" b="1" dirty="0" smtClean="0">
                <a:solidFill>
                  <a:srgbClr val="0000CC"/>
                </a:solidFill>
              </a:rPr>
              <a:t> (</a:t>
            </a:r>
            <a:r>
              <a:rPr lang="pl-PL" b="1" dirty="0" err="1" smtClean="0">
                <a:solidFill>
                  <a:srgbClr val="0000CC"/>
                </a:solidFill>
              </a:rPr>
              <a:t>its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autocorrelation</a:t>
            </a:r>
            <a:r>
              <a:rPr lang="pl-PL" b="1" dirty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function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is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periodic</a:t>
            </a:r>
            <a:r>
              <a:rPr lang="pl-PL" b="1" dirty="0" smtClean="0">
                <a:solidFill>
                  <a:srgbClr val="0000CC"/>
                </a:solidFill>
              </a:rPr>
              <a:t> in </a:t>
            </a:r>
            <a:r>
              <a:rPr lang="pl-PL" b="1" i="1" dirty="0" smtClean="0">
                <a:solidFill>
                  <a:srgbClr val="0000CC"/>
                </a:solidFill>
              </a:rPr>
              <a:t>t</a:t>
            </a:r>
            <a:r>
              <a:rPr lang="pl-PL" b="1" dirty="0" smtClean="0">
                <a:solidFill>
                  <a:srgbClr val="0000CC"/>
                </a:solidFill>
              </a:rPr>
              <a:t>)</a:t>
            </a:r>
            <a:r>
              <a:rPr lang="pl-PL" b="1" dirty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is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>
                <a:solidFill>
                  <a:srgbClr val="0000CC"/>
                </a:solidFill>
              </a:rPr>
              <a:t>a Fourier </a:t>
            </a:r>
            <a:r>
              <a:rPr lang="pl-PL" b="1" dirty="0" err="1">
                <a:solidFill>
                  <a:srgbClr val="0000CC"/>
                </a:solidFill>
              </a:rPr>
              <a:t>transform</a:t>
            </a:r>
            <a:r>
              <a:rPr lang="pl-PL" b="1" dirty="0">
                <a:solidFill>
                  <a:srgbClr val="0000CC"/>
                </a:solidFill>
              </a:rPr>
              <a:t> of </a:t>
            </a:r>
            <a:r>
              <a:rPr lang="pl-PL" b="1" dirty="0" err="1" smtClean="0">
                <a:solidFill>
                  <a:srgbClr val="0000CC"/>
                </a:solidFill>
              </a:rPr>
              <a:t>its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time-averaged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autocorrelation</a:t>
            </a:r>
            <a:r>
              <a:rPr lang="pl-PL" b="1" dirty="0" smtClean="0">
                <a:solidFill>
                  <a:srgbClr val="0000CC"/>
                </a:solidFill>
              </a:rPr>
              <a:t> </a:t>
            </a:r>
            <a:r>
              <a:rPr lang="pl-PL" b="1" dirty="0" err="1" smtClean="0">
                <a:solidFill>
                  <a:srgbClr val="0000CC"/>
                </a:solidFill>
              </a:rPr>
              <a:t>function</a:t>
            </a:r>
            <a:r>
              <a:rPr lang="pl-PL" b="1" dirty="0" smtClean="0">
                <a:solidFill>
                  <a:srgbClr val="0000CC"/>
                </a:solidFill>
              </a:rPr>
              <a:t> (</a:t>
            </a:r>
            <a:r>
              <a:rPr lang="pl-PL" b="1" dirty="0" err="1" smtClean="0">
                <a:solidFill>
                  <a:srgbClr val="0000CC"/>
                </a:solidFill>
              </a:rPr>
              <a:t>over</a:t>
            </a:r>
            <a:r>
              <a:rPr lang="pl-PL" b="1" dirty="0" smtClean="0">
                <a:solidFill>
                  <a:srgbClr val="0000CC"/>
                </a:solidFill>
              </a:rPr>
              <a:t> a period).</a:t>
            </a:r>
            <a:endParaRPr lang="pl-PL" b="1" dirty="0">
              <a:solidFill>
                <a:srgbClr val="0000CC"/>
              </a:solidFill>
            </a:endParaRPr>
          </a:p>
        </p:txBody>
      </p:sp>
      <p:graphicFrame>
        <p:nvGraphicFramePr>
          <p:cNvPr id="10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5667394"/>
              </p:ext>
            </p:extLst>
          </p:nvPr>
        </p:nvGraphicFramePr>
        <p:xfrm>
          <a:off x="2987824" y="3467348"/>
          <a:ext cx="3597972" cy="820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03" name="Equation" r:id="rId3" imgW="1282680" imgH="291960" progId="Equation.3">
                  <p:embed/>
                </p:oleObj>
              </mc:Choice>
              <mc:Fallback>
                <p:oleObj name="Equation" r:id="rId3" imgW="128268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467348"/>
                        <a:ext cx="3597972" cy="8209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559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685800"/>
          </a:xfrm>
        </p:spPr>
        <p:txBody>
          <a:bodyPr/>
          <a:lstStyle/>
          <a:p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Summary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219200" y="914400"/>
            <a:ext cx="7963206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l-PL" b="1" dirty="0"/>
              <a:t> </a:t>
            </a:r>
            <a:r>
              <a:rPr lang="pl-PL" sz="2000" b="1" dirty="0" err="1" smtClean="0"/>
              <a:t>Random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exhibits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chaotic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fluctuations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described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smtClean="0"/>
              <a:t>by a </a:t>
            </a:r>
            <a:r>
              <a:rPr lang="pl-PL" sz="2000" b="1" dirty="0" err="1" smtClean="0"/>
              <a:t>random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variable</a:t>
            </a:r>
            <a:r>
              <a:rPr lang="pl-PL" sz="2000" b="1" dirty="0" smtClean="0"/>
              <a:t>.</a:t>
            </a:r>
            <a:endParaRPr lang="pl-PL" sz="2000" b="1" dirty="0"/>
          </a:p>
          <a:p>
            <a:pPr>
              <a:buFontTx/>
              <a:buChar char="•"/>
            </a:pPr>
            <a:r>
              <a:rPr lang="pl-PL" sz="2000" b="1" dirty="0"/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Random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signal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is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an</a:t>
            </a:r>
            <a:r>
              <a:rPr lang="pl-PL" sz="2000" b="1" dirty="0" smtClean="0">
                <a:solidFill>
                  <a:srgbClr val="008000"/>
                </a:solidFill>
              </a:rPr>
              <a:t> ensemble of </a:t>
            </a:r>
            <a:r>
              <a:rPr lang="pl-PL" sz="2000" b="1" dirty="0" err="1" smtClean="0">
                <a:solidFill>
                  <a:srgbClr val="008000"/>
                </a:solidFill>
              </a:rPr>
              <a:t>deterministic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paths</a:t>
            </a:r>
            <a:r>
              <a:rPr lang="pl-PL" sz="2000" b="1" dirty="0">
                <a:solidFill>
                  <a:srgbClr val="008000"/>
                </a:solidFill>
              </a:rPr>
              <a:t/>
            </a:r>
            <a:br>
              <a:rPr lang="pl-PL" sz="2000" b="1" dirty="0">
                <a:solidFill>
                  <a:srgbClr val="008000"/>
                </a:solidFill>
              </a:rPr>
            </a:br>
            <a:r>
              <a:rPr lang="pl-PL" sz="2000" b="1" dirty="0" err="1" smtClean="0">
                <a:solidFill>
                  <a:srgbClr val="008000"/>
                </a:solidFill>
              </a:rPr>
              <a:t>which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are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power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signals</a:t>
            </a:r>
            <a:r>
              <a:rPr lang="pl-PL" sz="2000" b="1" dirty="0" smtClean="0">
                <a:solidFill>
                  <a:srgbClr val="008000"/>
                </a:solidFill>
              </a:rPr>
              <a:t>.</a:t>
            </a:r>
            <a:endParaRPr lang="pl-PL" sz="2000" b="1" dirty="0">
              <a:solidFill>
                <a:srgbClr val="008000"/>
              </a:solidFill>
            </a:endParaRPr>
          </a:p>
          <a:p>
            <a:pPr>
              <a:buFontTx/>
              <a:buChar char="•"/>
            </a:pPr>
            <a:r>
              <a:rPr lang="pl-PL" sz="2000" b="1" dirty="0"/>
              <a:t> </a:t>
            </a:r>
            <a:r>
              <a:rPr lang="pl-PL" sz="2000" b="1" dirty="0" smtClean="0"/>
              <a:t>Time </a:t>
            </a:r>
            <a:r>
              <a:rPr lang="pl-PL" sz="2000" b="1" dirty="0" err="1" smtClean="0"/>
              <a:t>averages</a:t>
            </a:r>
            <a:r>
              <a:rPr lang="pl-PL" sz="2000" b="1" dirty="0" smtClean="0"/>
              <a:t> and ensemble </a:t>
            </a:r>
            <a:r>
              <a:rPr lang="pl-PL" sz="2000" b="1" dirty="0" err="1" smtClean="0"/>
              <a:t>averages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are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defined</a:t>
            </a:r>
            <a:r>
              <a:rPr lang="pl-PL" sz="2000" b="1" dirty="0" smtClean="0"/>
              <a:t> for </a:t>
            </a:r>
            <a:r>
              <a:rPr lang="pl-PL" sz="2000" b="1" dirty="0" err="1" smtClean="0"/>
              <a:t>random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signals</a:t>
            </a:r>
            <a:r>
              <a:rPr lang="pl-PL" sz="2000" b="1" dirty="0" smtClean="0"/>
              <a:t>.</a:t>
            </a:r>
            <a:br>
              <a:rPr lang="pl-PL" sz="2000" b="1" dirty="0" smtClean="0"/>
            </a:br>
            <a:r>
              <a:rPr lang="pl-PL" sz="2000" b="1" dirty="0" smtClean="0"/>
              <a:t>Ensemble </a:t>
            </a:r>
            <a:r>
              <a:rPr lang="pl-PL" sz="2000" b="1" dirty="0" err="1" smtClean="0"/>
              <a:t>averages</a:t>
            </a:r>
            <a:r>
              <a:rPr lang="pl-PL" sz="2000" b="1" dirty="0" smtClean="0"/>
              <a:t> do not </a:t>
            </a:r>
            <a:r>
              <a:rPr lang="pl-PL" sz="2000" b="1" dirty="0" err="1" smtClean="0"/>
              <a:t>depend</a:t>
            </a:r>
            <a:r>
              <a:rPr lang="pl-PL" sz="2000" b="1" dirty="0" smtClean="0"/>
              <a:t> on </a:t>
            </a:r>
            <a:r>
              <a:rPr lang="pl-PL" sz="2000" b="1" dirty="0" err="1" smtClean="0"/>
              <a:t>current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time</a:t>
            </a:r>
            <a:r>
              <a:rPr lang="pl-PL" sz="2000" b="1" dirty="0" smtClean="0"/>
              <a:t> for </a:t>
            </a:r>
            <a:r>
              <a:rPr lang="pl-PL" sz="2000" b="1" dirty="0" err="1" smtClean="0"/>
              <a:t>stationary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 err="1" smtClean="0"/>
              <a:t>random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signals</a:t>
            </a:r>
            <a:r>
              <a:rPr lang="pl-PL" sz="2000" b="1" dirty="0" smtClean="0"/>
              <a:t>.</a:t>
            </a:r>
          </a:p>
          <a:p>
            <a:pPr>
              <a:buFontTx/>
              <a:buChar char="•"/>
            </a:pPr>
            <a:r>
              <a:rPr lang="pl-PL" sz="2000" b="1" dirty="0" smtClean="0">
                <a:solidFill>
                  <a:srgbClr val="008000"/>
                </a:solidFill>
              </a:rPr>
              <a:t> Time </a:t>
            </a:r>
            <a:r>
              <a:rPr lang="pl-PL" sz="2000" b="1" dirty="0" err="1" smtClean="0">
                <a:solidFill>
                  <a:srgbClr val="008000"/>
                </a:solidFill>
              </a:rPr>
              <a:t>averages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are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equal</a:t>
            </a:r>
            <a:r>
              <a:rPr lang="pl-PL" sz="2000" b="1" dirty="0" smtClean="0">
                <a:solidFill>
                  <a:srgbClr val="008000"/>
                </a:solidFill>
              </a:rPr>
              <a:t> to </a:t>
            </a:r>
            <a:r>
              <a:rPr lang="pl-PL" sz="2000" b="1" dirty="0" err="1" smtClean="0">
                <a:solidFill>
                  <a:srgbClr val="008000"/>
                </a:solidFill>
              </a:rPr>
              <a:t>enesemble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averages</a:t>
            </a:r>
            <a:r>
              <a:rPr lang="pl-PL" sz="2000" b="1" dirty="0" smtClean="0">
                <a:solidFill>
                  <a:srgbClr val="008000"/>
                </a:solidFill>
              </a:rPr>
              <a:t> for </a:t>
            </a:r>
            <a:r>
              <a:rPr lang="pl-PL" sz="2000" b="1" dirty="0" err="1" smtClean="0">
                <a:solidFill>
                  <a:srgbClr val="008000"/>
                </a:solidFill>
              </a:rPr>
              <a:t>ergodic</a:t>
            </a: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 err="1" smtClean="0">
                <a:solidFill>
                  <a:srgbClr val="008000"/>
                </a:solidFill>
              </a:rPr>
              <a:t>processes</a:t>
            </a:r>
            <a:r>
              <a:rPr lang="pl-PL" sz="2000" b="1" dirty="0">
                <a:solidFill>
                  <a:srgbClr val="008000"/>
                </a:solidFill>
              </a:rPr>
              <a:t>.</a:t>
            </a:r>
          </a:p>
          <a:p>
            <a:pPr>
              <a:buFontTx/>
              <a:buChar char="•"/>
            </a:pPr>
            <a:r>
              <a:rPr lang="pl-PL" sz="2000" b="1" dirty="0" smtClean="0">
                <a:solidFill>
                  <a:srgbClr val="008000"/>
                </a:solidFill>
              </a:rPr>
              <a:t> </a:t>
            </a:r>
            <a:r>
              <a:rPr lang="pl-PL" sz="2000" b="1" dirty="0"/>
              <a:t>Power spectrum of an </a:t>
            </a:r>
            <a:r>
              <a:rPr lang="pl-PL" sz="2000" b="1" dirty="0" err="1"/>
              <a:t>ergodic</a:t>
            </a:r>
            <a:r>
              <a:rPr lang="pl-PL" sz="2000" b="1" dirty="0"/>
              <a:t> random </a:t>
            </a:r>
            <a:r>
              <a:rPr lang="pl-PL" sz="2000" b="1" dirty="0" err="1"/>
              <a:t>signal</a:t>
            </a:r>
            <a:r>
              <a:rPr lang="pl-PL" sz="2000" b="1" dirty="0"/>
              <a:t> </a:t>
            </a:r>
            <a:r>
              <a:rPr lang="pl-PL" sz="2000" b="1" dirty="0" err="1"/>
              <a:t>is</a:t>
            </a:r>
            <a:r>
              <a:rPr lang="pl-PL" sz="2000" b="1" dirty="0"/>
              <a:t> a Fourier </a:t>
            </a:r>
            <a:r>
              <a:rPr lang="pl-PL" sz="2000" b="1" dirty="0" err="1"/>
              <a:t>transform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/>
              <a:t>of </a:t>
            </a:r>
            <a:r>
              <a:rPr lang="pl-PL" sz="2000" b="1" dirty="0" err="1"/>
              <a:t>its</a:t>
            </a:r>
            <a:r>
              <a:rPr lang="pl-PL" sz="2000" b="1" dirty="0"/>
              <a:t> </a:t>
            </a:r>
            <a:r>
              <a:rPr lang="pl-PL" sz="2000" b="1" dirty="0" err="1"/>
              <a:t>autocorrelation</a:t>
            </a:r>
            <a:r>
              <a:rPr lang="pl-PL" sz="2000" b="1" dirty="0"/>
              <a:t> </a:t>
            </a:r>
            <a:r>
              <a:rPr lang="pl-PL" sz="2000" b="1" dirty="0" err="1"/>
              <a:t>function</a:t>
            </a:r>
            <a:r>
              <a:rPr lang="pl-PL" sz="2000" b="1" dirty="0"/>
              <a:t> (Wiener-</a:t>
            </a:r>
            <a:r>
              <a:rPr lang="pl-PL" sz="2000" b="1" dirty="0" err="1"/>
              <a:t>Chinczyn</a:t>
            </a:r>
            <a:r>
              <a:rPr lang="pl-PL" sz="2000" b="1" dirty="0"/>
              <a:t> </a:t>
            </a:r>
            <a:r>
              <a:rPr lang="pl-PL" sz="2000" b="1" dirty="0" err="1"/>
              <a:t>theorem</a:t>
            </a:r>
            <a:r>
              <a:rPr lang="pl-PL" sz="2000" b="1" dirty="0"/>
              <a:t>).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76200"/>
            <a:ext cx="8646591" cy="685800"/>
          </a:xfrm>
          <a:solidFill>
            <a:schemeClr val="bg1"/>
          </a:solidFill>
        </p:spPr>
        <p:txBody>
          <a:bodyPr/>
          <a:lstStyle/>
          <a:p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Case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study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–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amplitude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modulation</a:t>
            </a:r>
            <a:endParaRPr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584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5847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749022"/>
              </p:ext>
            </p:extLst>
          </p:nvPr>
        </p:nvGraphicFramePr>
        <p:xfrm>
          <a:off x="1212850" y="844550"/>
          <a:ext cx="51260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38" name="Equation" r:id="rId4" imgW="2552400" imgH="457200" progId="Equation.3">
                  <p:embed/>
                </p:oleObj>
              </mc:Choice>
              <mc:Fallback>
                <p:oleObj name="Equation" r:id="rId4" imgW="2552400" imgH="457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2850" y="844550"/>
                        <a:ext cx="5126038" cy="917575"/>
                      </a:xfrm>
                      <a:prstGeom prst="rect">
                        <a:avLst/>
                      </a:prstGeom>
                      <a:solidFill>
                        <a:srgbClr val="CCE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552415"/>
              </p:ext>
            </p:extLst>
          </p:nvPr>
        </p:nvGraphicFramePr>
        <p:xfrm>
          <a:off x="1276350" y="1844675"/>
          <a:ext cx="5761038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39" name="Equation" r:id="rId6" imgW="2869920" imgH="1143000" progId="Equation.3">
                  <p:embed/>
                </p:oleObj>
              </mc:Choice>
              <mc:Fallback>
                <p:oleObj name="Equation" r:id="rId6" imgW="2869920" imgH="1143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6350" y="1844675"/>
                        <a:ext cx="5761038" cy="22955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271548"/>
              </p:ext>
            </p:extLst>
          </p:nvPr>
        </p:nvGraphicFramePr>
        <p:xfrm>
          <a:off x="1223963" y="4283075"/>
          <a:ext cx="4192587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40" name="Equation" r:id="rId8" imgW="2158920" imgH="1206360" progId="Equation.3">
                  <p:embed/>
                </p:oleObj>
              </mc:Choice>
              <mc:Fallback>
                <p:oleObj name="Equation" r:id="rId8" imgW="2158920" imgH="1206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3963" y="4283075"/>
                        <a:ext cx="4192587" cy="2343150"/>
                      </a:xfrm>
                      <a:prstGeom prst="rect">
                        <a:avLst/>
                      </a:prstGeom>
                      <a:solidFill>
                        <a:srgbClr val="99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8001000" cy="685800"/>
          </a:xfrm>
        </p:spPr>
        <p:txBody>
          <a:bodyPr/>
          <a:lstStyle/>
          <a:p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Case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study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–</a:t>
            </a:r>
            <a:b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bipolar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NRZ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line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sz="4000" b="1" dirty="0" err="1" smtClean="0">
                <a:solidFill>
                  <a:schemeClr val="bg2"/>
                </a:solidFill>
                <a:latin typeface="Comic Sans MS" pitchFamily="66" charset="0"/>
              </a:rPr>
              <a:t>code</a:t>
            </a:r>
            <a:endParaRPr lang="pl-PL" sz="4000" b="1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6869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686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882430"/>
              </p:ext>
            </p:extLst>
          </p:nvPr>
        </p:nvGraphicFramePr>
        <p:xfrm>
          <a:off x="1169988" y="3733800"/>
          <a:ext cx="5951537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30" name="Equation" r:id="rId4" imgW="2806560" imgH="952200" progId="Equation.3">
                  <p:embed/>
                </p:oleObj>
              </mc:Choice>
              <mc:Fallback>
                <p:oleObj name="Equation" r:id="rId4" imgW="2806560" imgH="952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9988" y="3733800"/>
                        <a:ext cx="5951537" cy="20193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871" name="Group 39"/>
          <p:cNvGrpSpPr>
            <a:grpSpLocks/>
          </p:cNvGrpSpPr>
          <p:nvPr/>
        </p:nvGrpSpPr>
        <p:grpSpPr bwMode="auto">
          <a:xfrm>
            <a:off x="838201" y="1219200"/>
            <a:ext cx="7940687" cy="2530475"/>
            <a:chOff x="528" y="768"/>
            <a:chExt cx="5002" cy="1594"/>
          </a:xfrm>
        </p:grpSpPr>
        <p:sp>
          <p:nvSpPr>
            <p:cNvPr id="36873" name="Line 8"/>
            <p:cNvSpPr>
              <a:spLocks noChangeShapeType="1"/>
            </p:cNvSpPr>
            <p:nvPr/>
          </p:nvSpPr>
          <p:spPr bwMode="auto">
            <a:xfrm>
              <a:off x="720" y="1632"/>
              <a:ext cx="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4" name="Line 9"/>
            <p:cNvSpPr>
              <a:spLocks noChangeShapeType="1"/>
            </p:cNvSpPr>
            <p:nvPr/>
          </p:nvSpPr>
          <p:spPr bwMode="auto">
            <a:xfrm>
              <a:off x="864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5" name="Line 10"/>
            <p:cNvSpPr>
              <a:spLocks noChangeShapeType="1"/>
            </p:cNvSpPr>
            <p:nvPr/>
          </p:nvSpPr>
          <p:spPr bwMode="auto">
            <a:xfrm>
              <a:off x="1348" y="153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6" name="Line 11"/>
            <p:cNvSpPr>
              <a:spLocks noChangeShapeType="1"/>
            </p:cNvSpPr>
            <p:nvPr/>
          </p:nvSpPr>
          <p:spPr bwMode="auto">
            <a:xfrm>
              <a:off x="1802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7" name="Line 12"/>
            <p:cNvSpPr>
              <a:spLocks noChangeShapeType="1"/>
            </p:cNvSpPr>
            <p:nvPr/>
          </p:nvSpPr>
          <p:spPr bwMode="auto">
            <a:xfrm>
              <a:off x="2305" y="153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8" name="Line 13"/>
            <p:cNvSpPr>
              <a:spLocks noChangeShapeType="1"/>
            </p:cNvSpPr>
            <p:nvPr/>
          </p:nvSpPr>
          <p:spPr bwMode="auto">
            <a:xfrm>
              <a:off x="2741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9" name="Line 14"/>
            <p:cNvSpPr>
              <a:spLocks noChangeShapeType="1"/>
            </p:cNvSpPr>
            <p:nvPr/>
          </p:nvSpPr>
          <p:spPr bwMode="auto">
            <a:xfrm>
              <a:off x="3216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0" name="Line 15"/>
            <p:cNvSpPr>
              <a:spLocks noChangeShapeType="1"/>
            </p:cNvSpPr>
            <p:nvPr/>
          </p:nvSpPr>
          <p:spPr bwMode="auto">
            <a:xfrm>
              <a:off x="3680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1" name="Line 16"/>
            <p:cNvSpPr>
              <a:spLocks noChangeShapeType="1"/>
            </p:cNvSpPr>
            <p:nvPr/>
          </p:nvSpPr>
          <p:spPr bwMode="auto">
            <a:xfrm>
              <a:off x="4131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2" name="Line 17"/>
            <p:cNvSpPr>
              <a:spLocks noChangeShapeType="1"/>
            </p:cNvSpPr>
            <p:nvPr/>
          </p:nvSpPr>
          <p:spPr bwMode="auto">
            <a:xfrm>
              <a:off x="5088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3" name="Line 18"/>
            <p:cNvSpPr>
              <a:spLocks noChangeShapeType="1"/>
            </p:cNvSpPr>
            <p:nvPr/>
          </p:nvSpPr>
          <p:spPr bwMode="auto">
            <a:xfrm>
              <a:off x="4618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4" name="Line 19"/>
            <p:cNvSpPr>
              <a:spLocks noChangeShapeType="1"/>
            </p:cNvSpPr>
            <p:nvPr/>
          </p:nvSpPr>
          <p:spPr bwMode="auto">
            <a:xfrm flipV="1">
              <a:off x="864" y="960"/>
              <a:ext cx="0" cy="13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5" name="Line 20"/>
            <p:cNvSpPr>
              <a:spLocks noChangeShapeType="1"/>
            </p:cNvSpPr>
            <p:nvPr/>
          </p:nvSpPr>
          <p:spPr bwMode="auto">
            <a:xfrm>
              <a:off x="720" y="1152"/>
              <a:ext cx="4704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6" name="Line 21"/>
            <p:cNvSpPr>
              <a:spLocks noChangeShapeType="1"/>
            </p:cNvSpPr>
            <p:nvPr/>
          </p:nvSpPr>
          <p:spPr bwMode="auto">
            <a:xfrm>
              <a:off x="720" y="2064"/>
              <a:ext cx="4704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7" name="Freeform 23"/>
            <p:cNvSpPr>
              <a:spLocks/>
            </p:cNvSpPr>
            <p:nvPr/>
          </p:nvSpPr>
          <p:spPr bwMode="auto">
            <a:xfrm>
              <a:off x="867" y="1149"/>
              <a:ext cx="4224" cy="912"/>
            </a:xfrm>
            <a:custGeom>
              <a:avLst/>
              <a:gdLst>
                <a:gd name="T0" fmla="*/ 0 w 4224"/>
                <a:gd name="T1" fmla="*/ 0 h 912"/>
                <a:gd name="T2" fmla="*/ 480 w 4224"/>
                <a:gd name="T3" fmla="*/ 0 h 912"/>
                <a:gd name="T4" fmla="*/ 480 w 4224"/>
                <a:gd name="T5" fmla="*/ 912 h 912"/>
                <a:gd name="T6" fmla="*/ 1440 w 4224"/>
                <a:gd name="T7" fmla="*/ 912 h 912"/>
                <a:gd name="T8" fmla="*/ 1440 w 4224"/>
                <a:gd name="T9" fmla="*/ 0 h 912"/>
                <a:gd name="T10" fmla="*/ 1872 w 4224"/>
                <a:gd name="T11" fmla="*/ 0 h 912"/>
                <a:gd name="T12" fmla="*/ 1872 w 4224"/>
                <a:gd name="T13" fmla="*/ 912 h 912"/>
                <a:gd name="T14" fmla="*/ 2352 w 4224"/>
                <a:gd name="T15" fmla="*/ 912 h 912"/>
                <a:gd name="T16" fmla="*/ 2352 w 4224"/>
                <a:gd name="T17" fmla="*/ 0 h 912"/>
                <a:gd name="T18" fmla="*/ 3264 w 4224"/>
                <a:gd name="T19" fmla="*/ 0 h 912"/>
                <a:gd name="T20" fmla="*/ 3264 w 4224"/>
                <a:gd name="T21" fmla="*/ 912 h 912"/>
                <a:gd name="T22" fmla="*/ 3744 w 4224"/>
                <a:gd name="T23" fmla="*/ 912 h 912"/>
                <a:gd name="T24" fmla="*/ 3744 w 4224"/>
                <a:gd name="T25" fmla="*/ 0 h 912"/>
                <a:gd name="T26" fmla="*/ 4224 w 4224"/>
                <a:gd name="T27" fmla="*/ 0 h 912"/>
                <a:gd name="T28" fmla="*/ 4224 w 4224"/>
                <a:gd name="T29" fmla="*/ 912 h 9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24"/>
                <a:gd name="T46" fmla="*/ 0 h 912"/>
                <a:gd name="T47" fmla="*/ 4224 w 4224"/>
                <a:gd name="T48" fmla="*/ 912 h 9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24" h="912">
                  <a:moveTo>
                    <a:pt x="0" y="0"/>
                  </a:moveTo>
                  <a:lnTo>
                    <a:pt x="480" y="0"/>
                  </a:lnTo>
                  <a:lnTo>
                    <a:pt x="480" y="912"/>
                  </a:lnTo>
                  <a:lnTo>
                    <a:pt x="1440" y="912"/>
                  </a:lnTo>
                  <a:lnTo>
                    <a:pt x="1440" y="0"/>
                  </a:lnTo>
                  <a:lnTo>
                    <a:pt x="1872" y="0"/>
                  </a:lnTo>
                  <a:lnTo>
                    <a:pt x="1872" y="912"/>
                  </a:lnTo>
                  <a:lnTo>
                    <a:pt x="2352" y="912"/>
                  </a:lnTo>
                  <a:lnTo>
                    <a:pt x="2352" y="0"/>
                  </a:lnTo>
                  <a:lnTo>
                    <a:pt x="3264" y="0"/>
                  </a:lnTo>
                  <a:lnTo>
                    <a:pt x="3264" y="912"/>
                  </a:lnTo>
                  <a:lnTo>
                    <a:pt x="3744" y="912"/>
                  </a:lnTo>
                  <a:lnTo>
                    <a:pt x="3744" y="0"/>
                  </a:lnTo>
                  <a:lnTo>
                    <a:pt x="4224" y="0"/>
                  </a:lnTo>
                  <a:lnTo>
                    <a:pt x="4224" y="912"/>
                  </a:ln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8" name="Text Box 24"/>
            <p:cNvSpPr txBox="1">
              <a:spLocks noChangeArrowheads="1"/>
            </p:cNvSpPr>
            <p:nvPr/>
          </p:nvSpPr>
          <p:spPr bwMode="auto">
            <a:xfrm>
              <a:off x="1104" y="1632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6889" name="Text Box 25"/>
            <p:cNvSpPr txBox="1">
              <a:spLocks noChangeArrowheads="1"/>
            </p:cNvSpPr>
            <p:nvPr/>
          </p:nvSpPr>
          <p:spPr bwMode="auto">
            <a:xfrm>
              <a:off x="1632" y="1632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2</a:t>
              </a:r>
              <a:r>
                <a:rPr lang="pl-PL" b="1" i="1"/>
                <a:t>T</a:t>
              </a:r>
            </a:p>
          </p:txBody>
        </p:sp>
        <p:sp>
          <p:nvSpPr>
            <p:cNvPr id="36890" name="Text Box 26"/>
            <p:cNvSpPr txBox="1">
              <a:spLocks noChangeArrowheads="1"/>
            </p:cNvSpPr>
            <p:nvPr/>
          </p:nvSpPr>
          <p:spPr bwMode="auto">
            <a:xfrm>
              <a:off x="2496" y="1632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4</a:t>
              </a:r>
              <a:r>
                <a:rPr lang="pl-PL" b="1" i="1"/>
                <a:t>T</a:t>
              </a:r>
            </a:p>
          </p:txBody>
        </p:sp>
        <p:sp>
          <p:nvSpPr>
            <p:cNvPr id="36891" name="Text Box 27"/>
            <p:cNvSpPr txBox="1">
              <a:spLocks noChangeArrowheads="1"/>
            </p:cNvSpPr>
            <p:nvPr/>
          </p:nvSpPr>
          <p:spPr bwMode="auto">
            <a:xfrm>
              <a:off x="3504" y="1632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6</a:t>
              </a:r>
              <a:r>
                <a:rPr lang="pl-PL" b="1" i="1"/>
                <a:t>T</a:t>
              </a:r>
            </a:p>
          </p:txBody>
        </p:sp>
        <p:sp>
          <p:nvSpPr>
            <p:cNvPr id="36892" name="Text Box 29"/>
            <p:cNvSpPr txBox="1">
              <a:spLocks noChangeArrowheads="1"/>
            </p:cNvSpPr>
            <p:nvPr/>
          </p:nvSpPr>
          <p:spPr bwMode="auto">
            <a:xfrm>
              <a:off x="528" y="864"/>
              <a:ext cx="3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+1</a:t>
              </a:r>
            </a:p>
          </p:txBody>
        </p:sp>
        <p:sp>
          <p:nvSpPr>
            <p:cNvPr id="36893" name="Text Box 30"/>
            <p:cNvSpPr txBox="1">
              <a:spLocks noChangeArrowheads="1"/>
            </p:cNvSpPr>
            <p:nvPr/>
          </p:nvSpPr>
          <p:spPr bwMode="auto">
            <a:xfrm>
              <a:off x="576" y="2064"/>
              <a:ext cx="2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-1</a:t>
              </a:r>
            </a:p>
          </p:txBody>
        </p:sp>
        <p:sp>
          <p:nvSpPr>
            <p:cNvPr id="36894" name="Text Box 31"/>
            <p:cNvSpPr txBox="1">
              <a:spLocks noChangeArrowheads="1"/>
            </p:cNvSpPr>
            <p:nvPr/>
          </p:nvSpPr>
          <p:spPr bwMode="auto">
            <a:xfrm>
              <a:off x="5280" y="1344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6895" name="Text Box 35"/>
            <p:cNvSpPr txBox="1">
              <a:spLocks noChangeArrowheads="1"/>
            </p:cNvSpPr>
            <p:nvPr/>
          </p:nvSpPr>
          <p:spPr bwMode="auto">
            <a:xfrm>
              <a:off x="960" y="768"/>
              <a:ext cx="5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800" b="1" i="1" dirty="0">
                  <a:solidFill>
                    <a:srgbClr val="FF3300"/>
                  </a:solidFill>
                  <a:cs typeface="Times New Roman" pitchFamily="18" charset="0"/>
                </a:rPr>
                <a:t>x</a:t>
              </a:r>
              <a:r>
                <a:rPr lang="pl-PL" sz="2800" b="1" dirty="0">
                  <a:solidFill>
                    <a:srgbClr val="FF3300"/>
                  </a:solidFill>
                </a:rPr>
                <a:t>(</a:t>
              </a:r>
              <a:r>
                <a:rPr lang="pl-PL" sz="2800" b="1" i="1" dirty="0">
                  <a:solidFill>
                    <a:srgbClr val="FF3300"/>
                  </a:solidFill>
                </a:rPr>
                <a:t>t</a:t>
              </a:r>
              <a:r>
                <a:rPr lang="pl-PL" sz="2800" b="1" dirty="0">
                  <a:solidFill>
                    <a:srgbClr val="FF3300"/>
                  </a:solidFill>
                </a:rPr>
                <a:t>)</a:t>
              </a:r>
            </a:p>
          </p:txBody>
        </p:sp>
        <p:sp>
          <p:nvSpPr>
            <p:cNvPr id="36896" name="Text Box 36"/>
            <p:cNvSpPr txBox="1">
              <a:spLocks noChangeArrowheads="1"/>
            </p:cNvSpPr>
            <p:nvPr/>
          </p:nvSpPr>
          <p:spPr bwMode="auto">
            <a:xfrm>
              <a:off x="3936" y="2112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>
                  <a:solidFill>
                    <a:srgbClr val="0000CC"/>
                  </a:solidFill>
                </a:rPr>
                <a:t>nT</a:t>
              </a:r>
            </a:p>
          </p:txBody>
        </p:sp>
        <p:sp>
          <p:nvSpPr>
            <p:cNvPr id="36897" name="Text Box 37"/>
            <p:cNvSpPr txBox="1">
              <a:spLocks noChangeArrowheads="1"/>
            </p:cNvSpPr>
            <p:nvPr/>
          </p:nvSpPr>
          <p:spPr bwMode="auto">
            <a:xfrm>
              <a:off x="4416" y="2112"/>
              <a:ext cx="8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>
                  <a:solidFill>
                    <a:srgbClr val="0000CC"/>
                  </a:solidFill>
                </a:rPr>
                <a:t>(</a:t>
              </a:r>
              <a:r>
                <a:rPr lang="pl-PL" sz="2000" b="1" i="1">
                  <a:solidFill>
                    <a:srgbClr val="0000CC"/>
                  </a:solidFill>
                </a:rPr>
                <a:t>n+</a:t>
              </a:r>
              <a:r>
                <a:rPr lang="pl-PL" sz="2000" b="1">
                  <a:solidFill>
                    <a:srgbClr val="0000CC"/>
                  </a:solidFill>
                </a:rPr>
                <a:t>1)</a:t>
              </a:r>
              <a:r>
                <a:rPr lang="pl-PL" sz="2000" b="1" i="1">
                  <a:solidFill>
                    <a:srgbClr val="0000CC"/>
                  </a:solidFill>
                </a:rPr>
                <a:t>T</a:t>
              </a:r>
            </a:p>
          </p:txBody>
        </p:sp>
        <p:sp>
          <p:nvSpPr>
            <p:cNvPr id="36898" name="Text Box 38"/>
            <p:cNvSpPr txBox="1">
              <a:spLocks noChangeArrowheads="1"/>
            </p:cNvSpPr>
            <p:nvPr/>
          </p:nvSpPr>
          <p:spPr bwMode="auto">
            <a:xfrm>
              <a:off x="4224" y="1728"/>
              <a:ext cx="28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>
                  <a:solidFill>
                    <a:srgbClr val="0000CC"/>
                  </a:solidFill>
                </a:rPr>
                <a:t>a</a:t>
              </a:r>
              <a:r>
                <a:rPr lang="pl-PL" b="1" i="1" baseline="-25000">
                  <a:solidFill>
                    <a:srgbClr val="0000CC"/>
                  </a:solidFill>
                </a:rPr>
                <a:t>n</a:t>
              </a:r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1143000" y="5322888"/>
            <a:ext cx="6033840" cy="1252398"/>
            <a:chOff x="1143000" y="5322888"/>
            <a:chExt cx="6033840" cy="1252398"/>
          </a:xfrm>
        </p:grpSpPr>
        <p:sp>
          <p:nvSpPr>
            <p:cNvPr id="36870" name="Text Box 33"/>
            <p:cNvSpPr txBox="1">
              <a:spLocks noChangeArrowheads="1"/>
            </p:cNvSpPr>
            <p:nvPr/>
          </p:nvSpPr>
          <p:spPr bwMode="auto">
            <a:xfrm>
              <a:off x="1143000" y="5867400"/>
              <a:ext cx="4738798" cy="707886"/>
            </a:xfrm>
            <a:prstGeom prst="rect">
              <a:avLst/>
            </a:prstGeom>
            <a:solidFill>
              <a:srgbClr val="FFFF66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err="1"/>
                <a:t>Symbols</a:t>
              </a:r>
              <a:r>
                <a:rPr lang="pl-PL" sz="2000" b="1" dirty="0"/>
                <a:t> </a:t>
              </a:r>
              <a:r>
                <a:rPr lang="pl-PL" sz="2000" b="1" i="1" dirty="0" err="1"/>
                <a:t>a</a:t>
              </a:r>
              <a:r>
                <a:rPr lang="pl-PL" sz="2000" b="1" i="1" baseline="-25000" dirty="0" err="1"/>
                <a:t>n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are</a:t>
              </a:r>
              <a:r>
                <a:rPr lang="pl-PL" sz="2000" b="1" dirty="0"/>
                <a:t> </a:t>
              </a:r>
              <a:r>
                <a:rPr lang="pl-PL" sz="2000" b="1" dirty="0" err="1" smtClean="0"/>
                <a:t>iid</a:t>
              </a:r>
              <a:r>
                <a:rPr lang="pl-PL" sz="2000" b="1" dirty="0" smtClean="0"/>
                <a:t> </a:t>
              </a:r>
              <a:r>
                <a:rPr lang="pl-PL" sz="2000" b="1" dirty="0"/>
                <a:t>random </a:t>
              </a:r>
              <a:r>
                <a:rPr lang="pl-PL" sz="2000" b="1" dirty="0" err="1"/>
                <a:t>variables</a:t>
              </a:r>
              <a:r>
                <a:rPr lang="pl-PL" sz="2000" b="1" dirty="0" smtClean="0"/>
                <a:t>.</a:t>
              </a:r>
              <a:br>
                <a:rPr lang="pl-PL" sz="2000" b="1" dirty="0" smtClean="0"/>
              </a:br>
              <a:r>
                <a:rPr lang="pl-PL" sz="2000" b="1" dirty="0" smtClean="0"/>
                <a:t>(</a:t>
              </a:r>
              <a:r>
                <a:rPr lang="pl-PL" sz="2000" b="1" dirty="0" err="1" smtClean="0"/>
                <a:t>iid</a:t>
              </a:r>
              <a:r>
                <a:rPr lang="pl-PL" sz="2000" b="1" dirty="0" smtClean="0"/>
                <a:t> = independent </a:t>
              </a:r>
              <a:r>
                <a:rPr lang="pl-PL" sz="2000" b="1" dirty="0" err="1" smtClean="0"/>
                <a:t>identically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distributed</a:t>
              </a:r>
              <a:r>
                <a:rPr lang="pl-PL" sz="2000" b="1" dirty="0" smtClean="0"/>
                <a:t>)</a:t>
              </a:r>
              <a:endParaRPr lang="pl-PL" b="1" dirty="0"/>
            </a:p>
          </p:txBody>
        </p:sp>
        <p:cxnSp>
          <p:nvCxnSpPr>
            <p:cNvPr id="36872" name="AutoShape 40"/>
            <p:cNvCxnSpPr>
              <a:cxnSpLocks noChangeShapeType="1"/>
              <a:stCxn id="36870" idx="3"/>
            </p:cNvCxnSpPr>
            <p:nvPr/>
          </p:nvCxnSpPr>
          <p:spPr bwMode="auto">
            <a:xfrm flipV="1">
              <a:off x="5881798" y="5322888"/>
              <a:ext cx="1295042" cy="898455"/>
            </a:xfrm>
            <a:prstGeom prst="curvedConnector3">
              <a:avLst>
                <a:gd name="adj1" fmla="val 139672"/>
              </a:avLst>
            </a:prstGeom>
            <a:noFill/>
            <a:ln w="38100">
              <a:solidFill>
                <a:srgbClr val="FF0000"/>
              </a:solidFill>
              <a:round/>
              <a:headEnd type="triangle"/>
              <a:tailEnd type="triangle" w="med" len="med"/>
            </a:ln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3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Text Box 35"/>
          <p:cNvSpPr txBox="1">
            <a:spLocks noChangeArrowheads="1"/>
          </p:cNvSpPr>
          <p:nvPr/>
        </p:nvSpPr>
        <p:spPr bwMode="auto">
          <a:xfrm>
            <a:off x="878632" y="2097782"/>
            <a:ext cx="18722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i="1" dirty="0" smtClean="0">
                <a:solidFill>
                  <a:srgbClr val="FF3300"/>
                </a:solidFill>
                <a:cs typeface="Times New Roman" panose="02020603050405020304" pitchFamily="18" charset="0"/>
              </a:rPr>
              <a:t>x</a:t>
            </a:r>
            <a:r>
              <a:rPr lang="pl-PL" sz="2000" b="1" dirty="0" smtClean="0">
                <a:solidFill>
                  <a:srgbClr val="FF3300"/>
                </a:solidFill>
              </a:rPr>
              <a:t>(</a:t>
            </a:r>
            <a:r>
              <a:rPr lang="pl-PL" sz="2000" b="1" i="1" dirty="0" smtClean="0">
                <a:solidFill>
                  <a:srgbClr val="FF3300"/>
                </a:solidFill>
              </a:rPr>
              <a:t>t+</a:t>
            </a:r>
            <a:r>
              <a:rPr lang="el-GR" sz="2000" b="1" i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τ</a:t>
            </a:r>
            <a:r>
              <a:rPr lang="pl-PL" sz="2000" b="1" dirty="0" smtClean="0">
                <a:solidFill>
                  <a:srgbClr val="FF3300"/>
                </a:solidFill>
              </a:rPr>
              <a:t>), 0&lt;</a:t>
            </a:r>
            <a:r>
              <a:rPr lang="el-GR" sz="2000" b="1" i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τ</a:t>
            </a:r>
            <a:r>
              <a:rPr lang="pl-PL" sz="2000" b="1" i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&lt;T</a:t>
            </a:r>
            <a:r>
              <a:rPr lang="pl-PL" sz="2000" b="1" dirty="0" smtClean="0">
                <a:solidFill>
                  <a:srgbClr val="FF3300"/>
                </a:solidFill>
              </a:rPr>
              <a:t> </a:t>
            </a:r>
            <a:endParaRPr lang="pl-PL" sz="2000" b="1" dirty="0">
              <a:solidFill>
                <a:srgbClr val="FF3300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14400" y="228600"/>
            <a:ext cx="80010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Bipolar NRZ line code - ACF</a:t>
            </a:r>
            <a:endParaRPr kumimoji="1" lang="pl-PL" sz="32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1043608" y="1124744"/>
            <a:ext cx="8100392" cy="1887126"/>
            <a:chOff x="1043608" y="1124744"/>
            <a:chExt cx="8100392" cy="1887126"/>
          </a:xfrm>
        </p:grpSpPr>
        <p:sp>
          <p:nvSpPr>
            <p:cNvPr id="7" name="Text Box 35"/>
            <p:cNvSpPr txBox="1">
              <a:spLocks noChangeArrowheads="1"/>
            </p:cNvSpPr>
            <p:nvPr/>
          </p:nvSpPr>
          <p:spPr bwMode="auto">
            <a:xfrm>
              <a:off x="1303412" y="1237506"/>
              <a:ext cx="93027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>
                  <a:solidFill>
                    <a:srgbClr val="FF3300"/>
                  </a:solidFill>
                  <a:cs typeface="Times New Roman" panose="02020603050405020304" pitchFamily="18" charset="0"/>
                </a:rPr>
                <a:t>x</a:t>
              </a:r>
              <a:r>
                <a:rPr lang="pl-PL" sz="2000" b="1" dirty="0">
                  <a:solidFill>
                    <a:srgbClr val="FF3300"/>
                  </a:solidFill>
                </a:rPr>
                <a:t>(</a:t>
              </a:r>
              <a:r>
                <a:rPr lang="pl-PL" sz="2000" b="1" i="1" dirty="0">
                  <a:solidFill>
                    <a:srgbClr val="FF3300"/>
                  </a:solidFill>
                </a:rPr>
                <a:t>t</a:t>
              </a:r>
              <a:r>
                <a:rPr lang="pl-PL" sz="2000" b="1" dirty="0">
                  <a:solidFill>
                    <a:srgbClr val="FF3300"/>
                  </a:solidFill>
                </a:rPr>
                <a:t>)</a:t>
              </a:r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508125" y="1797968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736725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8"/>
            <p:cNvSpPr>
              <a:spLocks noChangeShapeType="1"/>
            </p:cNvSpPr>
            <p:nvPr/>
          </p:nvSpPr>
          <p:spPr bwMode="auto">
            <a:xfrm>
              <a:off x="7696200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 Box 25"/>
            <p:cNvSpPr txBox="1">
              <a:spLocks noChangeArrowheads="1"/>
            </p:cNvSpPr>
            <p:nvPr/>
          </p:nvSpPr>
          <p:spPr bwMode="auto">
            <a:xfrm>
              <a:off x="3347864" y="1772816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12" name="Text Box 26"/>
            <p:cNvSpPr txBox="1">
              <a:spLocks noChangeArrowheads="1"/>
            </p:cNvSpPr>
            <p:nvPr/>
          </p:nvSpPr>
          <p:spPr bwMode="auto">
            <a:xfrm>
              <a:off x="4577085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3" name="Text Box 27"/>
            <p:cNvSpPr txBox="1">
              <a:spLocks noChangeArrowheads="1"/>
            </p:cNvSpPr>
            <p:nvPr/>
          </p:nvSpPr>
          <p:spPr bwMode="auto">
            <a:xfrm>
              <a:off x="1552749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4" name="Text Box 31"/>
            <p:cNvSpPr txBox="1">
              <a:spLocks noChangeArrowheads="1"/>
            </p:cNvSpPr>
            <p:nvPr/>
          </p:nvSpPr>
          <p:spPr bwMode="auto">
            <a:xfrm>
              <a:off x="8747125" y="1340768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15" name="Text Box 27"/>
            <p:cNvSpPr txBox="1">
              <a:spLocks noChangeArrowheads="1"/>
            </p:cNvSpPr>
            <p:nvPr/>
          </p:nvSpPr>
          <p:spPr bwMode="auto">
            <a:xfrm>
              <a:off x="6080125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6" name="Text Box 27"/>
            <p:cNvSpPr txBox="1">
              <a:spLocks noChangeArrowheads="1"/>
            </p:cNvSpPr>
            <p:nvPr/>
          </p:nvSpPr>
          <p:spPr bwMode="auto">
            <a:xfrm>
              <a:off x="7529413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>
              <a:off x="1043608" y="2636912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Line 9"/>
            <p:cNvSpPr>
              <a:spLocks noChangeShapeType="1"/>
            </p:cNvSpPr>
            <p:nvPr/>
          </p:nvSpPr>
          <p:spPr bwMode="auto">
            <a:xfrm>
              <a:off x="1272208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5742608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7231683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2771800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4211960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1088232" y="2611016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>
              <a:off x="8282608" y="2179712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25" name="Text Box 27"/>
            <p:cNvSpPr txBox="1">
              <a:spLocks noChangeArrowheads="1"/>
            </p:cNvSpPr>
            <p:nvPr/>
          </p:nvSpPr>
          <p:spPr bwMode="auto">
            <a:xfrm>
              <a:off x="5724128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26" name="Text Box 27"/>
            <p:cNvSpPr txBox="1">
              <a:spLocks noChangeArrowheads="1"/>
            </p:cNvSpPr>
            <p:nvPr/>
          </p:nvSpPr>
          <p:spPr bwMode="auto">
            <a:xfrm>
              <a:off x="7236296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cxnSp>
          <p:nvCxnSpPr>
            <p:cNvPr id="27" name="Łącznik prosty 26"/>
            <p:cNvCxnSpPr/>
            <p:nvPr/>
          </p:nvCxnSpPr>
          <p:spPr bwMode="auto">
            <a:xfrm>
              <a:off x="4238625" y="14089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Łącznik prosty 27"/>
            <p:cNvCxnSpPr/>
            <p:nvPr/>
          </p:nvCxnSpPr>
          <p:spPr bwMode="auto">
            <a:xfrm>
              <a:off x="2759993" y="141277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Łącznik prosty 28"/>
            <p:cNvCxnSpPr/>
            <p:nvPr/>
          </p:nvCxnSpPr>
          <p:spPr bwMode="auto">
            <a:xfrm>
              <a:off x="7239000" y="14089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Łącznik prosty 29"/>
            <p:cNvCxnSpPr/>
            <p:nvPr/>
          </p:nvCxnSpPr>
          <p:spPr bwMode="auto">
            <a:xfrm>
              <a:off x="5742434" y="14089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Text Box 26"/>
            <p:cNvSpPr txBox="1">
              <a:spLocks noChangeArrowheads="1"/>
            </p:cNvSpPr>
            <p:nvPr/>
          </p:nvSpPr>
          <p:spPr bwMode="auto">
            <a:xfrm>
              <a:off x="4211960" y="112474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err="1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err="1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err="1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32" name="Text Box 26"/>
            <p:cNvSpPr txBox="1">
              <a:spLocks noChangeArrowheads="1"/>
            </p:cNvSpPr>
            <p:nvPr/>
          </p:nvSpPr>
          <p:spPr bwMode="auto">
            <a:xfrm>
              <a:off x="2771800" y="112474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33" name="Text Box 26"/>
            <p:cNvSpPr txBox="1">
              <a:spLocks noChangeArrowheads="1"/>
            </p:cNvSpPr>
            <p:nvPr/>
          </p:nvSpPr>
          <p:spPr bwMode="auto">
            <a:xfrm>
              <a:off x="5724128" y="1124744"/>
              <a:ext cx="7920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2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34" name="Text Box 26"/>
            <p:cNvSpPr txBox="1">
              <a:spLocks noChangeArrowheads="1"/>
            </p:cNvSpPr>
            <p:nvPr/>
          </p:nvSpPr>
          <p:spPr bwMode="auto">
            <a:xfrm>
              <a:off x="7236296" y="1124744"/>
              <a:ext cx="7200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3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cxnSp>
          <p:nvCxnSpPr>
            <p:cNvPr id="35" name="Łącznik prosty 34"/>
            <p:cNvCxnSpPr/>
            <p:nvPr/>
          </p:nvCxnSpPr>
          <p:spPr bwMode="auto">
            <a:xfrm>
              <a:off x="3205362" y="1747838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Łącznik prosty 35"/>
            <p:cNvCxnSpPr/>
            <p:nvPr/>
          </p:nvCxnSpPr>
          <p:spPr bwMode="auto">
            <a:xfrm>
              <a:off x="2766443" y="258144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Łącznik prosty 36"/>
            <p:cNvCxnSpPr/>
            <p:nvPr/>
          </p:nvCxnSpPr>
          <p:spPr bwMode="auto">
            <a:xfrm>
              <a:off x="4244158" y="258144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Łącznik prosty 37"/>
            <p:cNvCxnSpPr/>
            <p:nvPr/>
          </p:nvCxnSpPr>
          <p:spPr bwMode="auto">
            <a:xfrm>
              <a:off x="4699845" y="1752402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Line 15"/>
            <p:cNvSpPr>
              <a:spLocks noChangeShapeType="1"/>
            </p:cNvSpPr>
            <p:nvPr/>
          </p:nvSpPr>
          <p:spPr bwMode="auto">
            <a:xfrm>
              <a:off x="6207125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13"/>
            <p:cNvSpPr>
              <a:spLocks noChangeShapeType="1"/>
            </p:cNvSpPr>
            <p:nvPr/>
          </p:nvSpPr>
          <p:spPr bwMode="auto">
            <a:xfrm>
              <a:off x="4716463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13"/>
            <p:cNvSpPr>
              <a:spLocks noChangeShapeType="1"/>
            </p:cNvSpPr>
            <p:nvPr/>
          </p:nvSpPr>
          <p:spPr bwMode="auto">
            <a:xfrm>
              <a:off x="4251946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Line 13"/>
            <p:cNvSpPr>
              <a:spLocks noChangeShapeType="1"/>
            </p:cNvSpPr>
            <p:nvPr/>
          </p:nvSpPr>
          <p:spPr bwMode="auto">
            <a:xfrm>
              <a:off x="5741368" y="2486893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Line 11"/>
            <p:cNvSpPr>
              <a:spLocks noChangeShapeType="1"/>
            </p:cNvSpPr>
            <p:nvPr/>
          </p:nvSpPr>
          <p:spPr bwMode="auto">
            <a:xfrm>
              <a:off x="2761283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Line 11"/>
            <p:cNvSpPr>
              <a:spLocks noChangeShapeType="1"/>
            </p:cNvSpPr>
            <p:nvPr/>
          </p:nvSpPr>
          <p:spPr bwMode="auto">
            <a:xfrm>
              <a:off x="3225800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88" name="Łącznik prosty 87"/>
          <p:cNvCxnSpPr/>
          <p:nvPr/>
        </p:nvCxnSpPr>
        <p:spPr bwMode="auto">
          <a:xfrm flipV="1">
            <a:off x="6209608" y="1749202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Łącznik prosty 88"/>
          <p:cNvCxnSpPr/>
          <p:nvPr/>
        </p:nvCxnSpPr>
        <p:spPr bwMode="auto">
          <a:xfrm flipV="1">
            <a:off x="5756600" y="2583210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93" name="Grupa 92"/>
          <p:cNvGrpSpPr/>
          <p:nvPr/>
        </p:nvGrpSpPr>
        <p:grpSpPr>
          <a:xfrm>
            <a:off x="755576" y="836712"/>
            <a:ext cx="7635875" cy="5904656"/>
            <a:chOff x="755576" y="836712"/>
            <a:chExt cx="7635875" cy="5904656"/>
          </a:xfrm>
        </p:grpSpPr>
        <p:cxnSp>
          <p:nvCxnSpPr>
            <p:cNvPr id="87" name="Łącznik prosty 86"/>
            <p:cNvCxnSpPr/>
            <p:nvPr/>
          </p:nvCxnSpPr>
          <p:spPr bwMode="auto">
            <a:xfrm>
              <a:off x="3203848" y="836712"/>
              <a:ext cx="0" cy="590465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91" name="Grupa 90"/>
            <p:cNvGrpSpPr/>
            <p:nvPr/>
          </p:nvGrpSpPr>
          <p:grpSpPr>
            <a:xfrm>
              <a:off x="755576" y="3989388"/>
              <a:ext cx="7635875" cy="2530276"/>
              <a:chOff x="755576" y="3989388"/>
              <a:chExt cx="7635875" cy="2530276"/>
            </a:xfrm>
          </p:grpSpPr>
          <p:grpSp>
            <p:nvGrpSpPr>
              <p:cNvPr id="45" name="Grupa 44"/>
              <p:cNvGrpSpPr/>
              <p:nvPr/>
            </p:nvGrpSpPr>
            <p:grpSpPr>
              <a:xfrm>
                <a:off x="755576" y="4147939"/>
                <a:ext cx="7635875" cy="2371725"/>
                <a:chOff x="1371600" y="1362075"/>
                <a:chExt cx="7635875" cy="2371725"/>
              </a:xfrm>
            </p:grpSpPr>
            <p:sp>
              <p:nvSpPr>
                <p:cNvPr id="46" name="Line 78"/>
                <p:cNvSpPr>
                  <a:spLocks noChangeShapeType="1"/>
                </p:cNvSpPr>
                <p:nvPr/>
              </p:nvSpPr>
              <p:spPr bwMode="auto">
                <a:xfrm>
                  <a:off x="5448300" y="3124200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7" name="Line 81"/>
                <p:cNvSpPr>
                  <a:spLocks noChangeShapeType="1"/>
                </p:cNvSpPr>
                <p:nvPr/>
              </p:nvSpPr>
              <p:spPr bwMode="auto">
                <a:xfrm>
                  <a:off x="4352925" y="311467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8" name="Line 82"/>
                <p:cNvSpPr>
                  <a:spLocks noChangeShapeType="1"/>
                </p:cNvSpPr>
                <p:nvPr/>
              </p:nvSpPr>
              <p:spPr bwMode="auto">
                <a:xfrm>
                  <a:off x="7677150" y="313372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9" name="Line 83"/>
                <p:cNvSpPr>
                  <a:spLocks noChangeShapeType="1"/>
                </p:cNvSpPr>
                <p:nvPr/>
              </p:nvSpPr>
              <p:spPr bwMode="auto">
                <a:xfrm>
                  <a:off x="6581775" y="313372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0" name="Line 31"/>
                <p:cNvSpPr>
                  <a:spLocks noChangeShapeType="1"/>
                </p:cNvSpPr>
                <p:nvPr/>
              </p:nvSpPr>
              <p:spPr bwMode="auto">
                <a:xfrm>
                  <a:off x="1371600" y="3276600"/>
                  <a:ext cx="762000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1" name="Line 34"/>
                <p:cNvSpPr>
                  <a:spLocks noChangeShapeType="1"/>
                </p:cNvSpPr>
                <p:nvPr/>
              </p:nvSpPr>
              <p:spPr bwMode="auto">
                <a:xfrm>
                  <a:off x="2717800" y="3114675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2" name="Line 37"/>
                <p:cNvSpPr>
                  <a:spLocks noChangeShapeType="1"/>
                </p:cNvSpPr>
                <p:nvPr/>
              </p:nvSpPr>
              <p:spPr bwMode="auto">
                <a:xfrm>
                  <a:off x="4953000" y="3114675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" name="Line 39"/>
                <p:cNvSpPr>
                  <a:spLocks noChangeShapeType="1"/>
                </p:cNvSpPr>
                <p:nvPr/>
              </p:nvSpPr>
              <p:spPr bwMode="auto">
                <a:xfrm>
                  <a:off x="6070600" y="3114675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" name="Line 40"/>
                <p:cNvSpPr>
                  <a:spLocks noChangeShapeType="1"/>
                </p:cNvSpPr>
                <p:nvPr/>
              </p:nvSpPr>
              <p:spPr bwMode="auto">
                <a:xfrm>
                  <a:off x="8305800" y="3124200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5" name="Line 41"/>
                <p:cNvSpPr>
                  <a:spLocks noChangeShapeType="1"/>
                </p:cNvSpPr>
                <p:nvPr/>
              </p:nvSpPr>
              <p:spPr bwMode="auto">
                <a:xfrm>
                  <a:off x="7188200" y="3114675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6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4800600" y="3276600"/>
                  <a:ext cx="369888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b="1" i="1"/>
                    <a:t>T</a:t>
                  </a:r>
                </a:p>
              </p:txBody>
            </p:sp>
            <p:sp>
              <p:nvSpPr>
                <p:cNvPr id="57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5791200" y="3276600"/>
                  <a:ext cx="6096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b="1"/>
                    <a:t>2</a:t>
                  </a:r>
                  <a:r>
                    <a:rPr lang="pl-PL" b="1" i="1"/>
                    <a:t>T</a:t>
                  </a:r>
                </a:p>
              </p:txBody>
            </p:sp>
            <p:sp>
              <p:nvSpPr>
                <p:cNvPr id="58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6934200" y="3276600"/>
                  <a:ext cx="6096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b="1"/>
                    <a:t>3</a:t>
                  </a:r>
                  <a:r>
                    <a:rPr lang="pl-PL" b="1" i="1"/>
                    <a:t>T</a:t>
                  </a:r>
                </a:p>
              </p:txBody>
            </p:sp>
            <p:sp>
              <p:nvSpPr>
                <p:cNvPr id="59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8001000" y="3267075"/>
                  <a:ext cx="6096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b="1"/>
                    <a:t>4</a:t>
                  </a:r>
                  <a:r>
                    <a:rPr lang="pl-PL" b="1" i="1"/>
                    <a:t>T</a:t>
                  </a:r>
                </a:p>
              </p:txBody>
            </p:sp>
            <p:sp>
              <p:nvSpPr>
                <p:cNvPr id="60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8610600" y="2733675"/>
                  <a:ext cx="396875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b="1" i="1"/>
                    <a:t>t</a:t>
                  </a:r>
                </a:p>
              </p:txBody>
            </p:sp>
            <p:sp>
              <p:nvSpPr>
                <p:cNvPr id="61" name="Freeform 65"/>
                <p:cNvSpPr>
                  <a:spLocks/>
                </p:cNvSpPr>
                <p:nvPr/>
              </p:nvSpPr>
              <p:spPr bwMode="auto">
                <a:xfrm>
                  <a:off x="1600200" y="1819275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2" name="Freeform 67"/>
                <p:cNvSpPr>
                  <a:spLocks/>
                </p:cNvSpPr>
                <p:nvPr/>
              </p:nvSpPr>
              <p:spPr bwMode="auto">
                <a:xfrm>
                  <a:off x="2714625" y="1819275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3" name="Freeform 68"/>
                <p:cNvSpPr>
                  <a:spLocks/>
                </p:cNvSpPr>
                <p:nvPr/>
              </p:nvSpPr>
              <p:spPr bwMode="auto">
                <a:xfrm>
                  <a:off x="3810000" y="1819275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4" name="Freeform 69"/>
                <p:cNvSpPr>
                  <a:spLocks/>
                </p:cNvSpPr>
                <p:nvPr/>
              </p:nvSpPr>
              <p:spPr bwMode="auto">
                <a:xfrm>
                  <a:off x="4924425" y="1809750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5" name="Freeform 70"/>
                <p:cNvSpPr>
                  <a:spLocks/>
                </p:cNvSpPr>
                <p:nvPr/>
              </p:nvSpPr>
              <p:spPr bwMode="auto">
                <a:xfrm>
                  <a:off x="6019800" y="1819275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6" name="Freeform 71"/>
                <p:cNvSpPr>
                  <a:spLocks/>
                </p:cNvSpPr>
                <p:nvPr/>
              </p:nvSpPr>
              <p:spPr bwMode="auto">
                <a:xfrm>
                  <a:off x="7124700" y="1809750"/>
                  <a:ext cx="1104900" cy="1066800"/>
                </a:xfrm>
                <a:custGeom>
                  <a:avLst/>
                  <a:gdLst>
                    <a:gd name="T0" fmla="*/ 0 w 720"/>
                    <a:gd name="T1" fmla="*/ 0 h 672"/>
                    <a:gd name="T2" fmla="*/ 314 w 720"/>
                    <a:gd name="T3" fmla="*/ 0 h 672"/>
                    <a:gd name="T4" fmla="*/ 314 w 720"/>
                    <a:gd name="T5" fmla="*/ 672 h 672"/>
                    <a:gd name="T6" fmla="*/ 673 w 720"/>
                    <a:gd name="T7" fmla="*/ 672 h 672"/>
                    <a:gd name="T8" fmla="*/ 673 w 720"/>
                    <a:gd name="T9" fmla="*/ 0 h 6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0"/>
                    <a:gd name="T16" fmla="*/ 0 h 672"/>
                    <a:gd name="T17" fmla="*/ 720 w 720"/>
                    <a:gd name="T18" fmla="*/ 672 h 6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0" h="672">
                      <a:moveTo>
                        <a:pt x="0" y="0"/>
                      </a:moveTo>
                      <a:lnTo>
                        <a:pt x="336" y="0"/>
                      </a:lnTo>
                      <a:lnTo>
                        <a:pt x="336" y="672"/>
                      </a:lnTo>
                      <a:lnTo>
                        <a:pt x="720" y="672"/>
                      </a:lnTo>
                      <a:lnTo>
                        <a:pt x="720" y="0"/>
                      </a:lnTo>
                    </a:path>
                  </a:pathLst>
                </a:custGeom>
                <a:noFill/>
                <a:ln w="28575" cmpd="sng">
                  <a:solidFill>
                    <a:srgbClr val="00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7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3819525" y="1362075"/>
                  <a:ext cx="0" cy="21336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8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3286125" y="1590675"/>
                  <a:ext cx="508000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b="1"/>
                    <a:t>+1</a:t>
                  </a:r>
                </a:p>
              </p:txBody>
            </p:sp>
            <p:sp>
              <p:nvSpPr>
                <p:cNvPr id="69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3315816" y="2803376"/>
                  <a:ext cx="504056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pl-PL" b="1" i="1" dirty="0" smtClean="0">
                      <a:sym typeface="Symbol"/>
                    </a:rPr>
                    <a:t></a:t>
                  </a:r>
                  <a:r>
                    <a:rPr lang="pl-PL" b="1" baseline="30000" dirty="0" smtClean="0">
                      <a:sym typeface="Symbol"/>
                    </a:rPr>
                    <a:t>2</a:t>
                  </a:r>
                  <a:endParaRPr lang="pl-PL" b="1" baseline="30000" dirty="0"/>
                </a:p>
              </p:txBody>
            </p:sp>
            <p:sp>
              <p:nvSpPr>
                <p:cNvPr id="70" name="Line 32"/>
                <p:cNvSpPr>
                  <a:spLocks noChangeShapeType="1"/>
                </p:cNvSpPr>
                <p:nvPr/>
              </p:nvSpPr>
              <p:spPr bwMode="auto">
                <a:xfrm>
                  <a:off x="3819525" y="3124200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1" name="Line 72"/>
                <p:cNvSpPr>
                  <a:spLocks noChangeShapeType="1"/>
                </p:cNvSpPr>
                <p:nvPr/>
              </p:nvSpPr>
              <p:spPr bwMode="auto">
                <a:xfrm rot="16200000">
                  <a:off x="3895725" y="2819400"/>
                  <a:ext cx="0" cy="1524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2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2514600" y="3276600"/>
                  <a:ext cx="471488" cy="457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b="1" i="1"/>
                    <a:t>-T</a:t>
                  </a:r>
                </a:p>
              </p:txBody>
            </p:sp>
            <p:sp>
              <p:nvSpPr>
                <p:cNvPr id="74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4038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i="1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5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5181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>
                      <a:solidFill>
                        <a:srgbClr val="FF0000"/>
                      </a:solidFill>
                    </a:rPr>
                    <a:t>2</a:t>
                  </a:r>
                  <a:r>
                    <a:rPr lang="pl-PL" sz="1800" b="1" i="1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6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6324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>
                      <a:solidFill>
                        <a:srgbClr val="FF0000"/>
                      </a:solidFill>
                    </a:rPr>
                    <a:t>3</a:t>
                  </a:r>
                  <a:r>
                    <a:rPr lang="pl-PL" sz="1800" b="1" i="1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7" name="Line 89"/>
                <p:cNvSpPr>
                  <a:spLocks noChangeShapeType="1"/>
                </p:cNvSpPr>
                <p:nvPr/>
              </p:nvSpPr>
              <p:spPr bwMode="auto">
                <a:xfrm>
                  <a:off x="5410200" y="2419350"/>
                  <a:ext cx="6096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 type="stealth" w="med" len="med"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8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5562600" y="2052638"/>
                  <a:ext cx="304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9" name="Line 91"/>
                <p:cNvSpPr>
                  <a:spLocks noChangeShapeType="1"/>
                </p:cNvSpPr>
                <p:nvPr/>
              </p:nvSpPr>
              <p:spPr bwMode="auto">
                <a:xfrm>
                  <a:off x="7620000" y="2419350"/>
                  <a:ext cx="6096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 type="stealth" w="med" len="med"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0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7772400" y="2052638"/>
                  <a:ext cx="304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81" name="Line 93"/>
                <p:cNvSpPr>
                  <a:spLocks noChangeShapeType="1"/>
                </p:cNvSpPr>
                <p:nvPr/>
              </p:nvSpPr>
              <p:spPr bwMode="auto">
                <a:xfrm>
                  <a:off x="2124075" y="2419350"/>
                  <a:ext cx="60960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 type="stealth" w="med" len="med"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2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2276475" y="2052638"/>
                  <a:ext cx="304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84" name="Freeform 99" descr="Jasny ukośny w górę"/>
                <p:cNvSpPr>
                  <a:spLocks/>
                </p:cNvSpPr>
                <p:nvPr/>
              </p:nvSpPr>
              <p:spPr bwMode="auto">
                <a:xfrm>
                  <a:off x="3819525" y="1838325"/>
                  <a:ext cx="1095375" cy="1420813"/>
                </a:xfrm>
                <a:custGeom>
                  <a:avLst/>
                  <a:gdLst>
                    <a:gd name="T0" fmla="*/ 15120938 w 690"/>
                    <a:gd name="T1" fmla="*/ 2147483647 h 895"/>
                    <a:gd name="T2" fmla="*/ 7559675 w 690"/>
                    <a:gd name="T3" fmla="*/ 1149191738 h 895"/>
                    <a:gd name="T4" fmla="*/ 0 w 690"/>
                    <a:gd name="T5" fmla="*/ 0 h 895"/>
                    <a:gd name="T6" fmla="*/ 771167738 w 690"/>
                    <a:gd name="T7" fmla="*/ 0 h 895"/>
                    <a:gd name="T8" fmla="*/ 763608066 w 690"/>
                    <a:gd name="T9" fmla="*/ 801409949 h 895"/>
                    <a:gd name="T10" fmla="*/ 778728998 w 690"/>
                    <a:gd name="T11" fmla="*/ 1685986252 h 895"/>
                    <a:gd name="T12" fmla="*/ 1262597438 w 690"/>
                    <a:gd name="T13" fmla="*/ 1685986252 h 895"/>
                    <a:gd name="T14" fmla="*/ 1731348319 w 690"/>
                    <a:gd name="T15" fmla="*/ 1678424989 h 895"/>
                    <a:gd name="T16" fmla="*/ 1738907991 w 690"/>
                    <a:gd name="T17" fmla="*/ 2147483647 h 895"/>
                    <a:gd name="T18" fmla="*/ 15120938 w 690"/>
                    <a:gd name="T19" fmla="*/ 2147483647 h 89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90"/>
                    <a:gd name="T31" fmla="*/ 0 h 895"/>
                    <a:gd name="T32" fmla="*/ 690 w 690"/>
                    <a:gd name="T33" fmla="*/ 895 h 89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90" h="895">
                      <a:moveTo>
                        <a:pt x="6" y="891"/>
                      </a:moveTo>
                      <a:lnTo>
                        <a:pt x="3" y="456"/>
                      </a:lnTo>
                      <a:lnTo>
                        <a:pt x="0" y="0"/>
                      </a:lnTo>
                      <a:lnTo>
                        <a:pt x="306" y="0"/>
                      </a:lnTo>
                      <a:lnTo>
                        <a:pt x="303" y="318"/>
                      </a:lnTo>
                      <a:lnTo>
                        <a:pt x="309" y="669"/>
                      </a:lnTo>
                      <a:lnTo>
                        <a:pt x="501" y="669"/>
                      </a:lnTo>
                      <a:lnTo>
                        <a:pt x="687" y="666"/>
                      </a:lnTo>
                      <a:lnTo>
                        <a:pt x="690" y="895"/>
                      </a:lnTo>
                      <a:lnTo>
                        <a:pt x="6" y="891"/>
                      </a:lnTo>
                      <a:close/>
                    </a:path>
                  </a:pathLst>
                </a:custGeom>
                <a:pattFill prst="ltUpDiag">
                  <a:fgClr>
                    <a:srgbClr val="339966"/>
                  </a:fgClr>
                  <a:bgClr>
                    <a:srgbClr val="FFFFFF"/>
                  </a:bgClr>
                </a:patt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85" name="Object 0"/>
                <p:cNvGraphicFramePr>
                  <a:graphicFrameLocks noChangeAspect="1"/>
                </p:cNvGraphicFramePr>
                <p:nvPr/>
              </p:nvGraphicFramePr>
              <p:xfrm>
                <a:off x="4514850" y="3321050"/>
                <a:ext cx="114300" cy="2159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56206" name="Równanie" r:id="rId3" imgW="114120" imgH="215640" progId="Equation.3">
                        <p:embed/>
                      </p:oleObj>
                    </mc:Choice>
                    <mc:Fallback>
                      <p:oleObj name="Równanie" r:id="rId3" imgW="114120" imgH="215640" progId="Equation.3">
                        <p:embed/>
                        <p:pic>
                          <p:nvPicPr>
                            <p:cNvPr id="0" name="Object 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514850" y="3321050"/>
                              <a:ext cx="114300" cy="2159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6" name="Line 78"/>
                <p:cNvSpPr>
                  <a:spLocks noChangeShapeType="1"/>
                </p:cNvSpPr>
                <p:nvPr/>
              </p:nvSpPr>
              <p:spPr bwMode="auto">
                <a:xfrm>
                  <a:off x="4339605" y="3091433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aphicFrame>
            <p:nvGraphicFramePr>
              <p:cNvPr id="90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99299290"/>
                  </p:ext>
                </p:extLst>
              </p:nvPr>
            </p:nvGraphicFramePr>
            <p:xfrm>
              <a:off x="3376613" y="3989388"/>
              <a:ext cx="1157287" cy="5635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56207" name="Equation" r:id="rId5" imgW="469800" imgH="228600" progId="Equation.3">
                      <p:embed/>
                    </p:oleObj>
                  </mc:Choice>
                  <mc:Fallback>
                    <p:oleObj name="Equation" r:id="rId5" imgW="4698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76613" y="3989388"/>
                            <a:ext cx="1157287" cy="56356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73" name="Symbol zastępczy numeru slajdu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graphicFrame>
        <p:nvGraphicFramePr>
          <p:cNvPr id="9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810670"/>
              </p:ext>
            </p:extLst>
          </p:nvPr>
        </p:nvGraphicFramePr>
        <p:xfrm>
          <a:off x="3779912" y="3275006"/>
          <a:ext cx="1440160" cy="438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6208" name="Równanie" r:id="rId7" imgW="583920" imgH="177480" progId="Equation.3">
                  <p:embed/>
                </p:oleObj>
              </mc:Choice>
              <mc:Fallback>
                <p:oleObj name="Równanie" r:id="rId7" imgW="583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275006"/>
                        <a:ext cx="1440160" cy="438310"/>
                      </a:xfrm>
                      <a:prstGeom prst="rect">
                        <a:avLst/>
                      </a:prstGeom>
                      <a:solidFill>
                        <a:srgbClr val="99FF66">
                          <a:alpha val="49804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14400" y="228600"/>
            <a:ext cx="80010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Bipolar NRZ line code - ACF</a:t>
            </a:r>
            <a:endParaRPr kumimoji="1" lang="pl-PL" sz="32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1371600" y="1219200"/>
            <a:ext cx="7635875" cy="2514600"/>
            <a:chOff x="1371600" y="1219200"/>
            <a:chExt cx="7635875" cy="2514600"/>
          </a:xfrm>
        </p:grpSpPr>
        <p:sp>
          <p:nvSpPr>
            <p:cNvPr id="7" name="Line 78"/>
            <p:cNvSpPr>
              <a:spLocks noChangeShapeType="1"/>
            </p:cNvSpPr>
            <p:nvPr/>
          </p:nvSpPr>
          <p:spPr bwMode="auto">
            <a:xfrm>
              <a:off x="5448300" y="3124200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81"/>
            <p:cNvSpPr>
              <a:spLocks noChangeShapeType="1"/>
            </p:cNvSpPr>
            <p:nvPr/>
          </p:nvSpPr>
          <p:spPr bwMode="auto">
            <a:xfrm>
              <a:off x="4352925" y="311467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82"/>
            <p:cNvSpPr>
              <a:spLocks noChangeShapeType="1"/>
            </p:cNvSpPr>
            <p:nvPr/>
          </p:nvSpPr>
          <p:spPr bwMode="auto">
            <a:xfrm>
              <a:off x="7677150" y="313372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83"/>
            <p:cNvSpPr>
              <a:spLocks noChangeShapeType="1"/>
            </p:cNvSpPr>
            <p:nvPr/>
          </p:nvSpPr>
          <p:spPr bwMode="auto">
            <a:xfrm>
              <a:off x="6581775" y="313372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31"/>
            <p:cNvSpPr>
              <a:spLocks noChangeShapeType="1"/>
            </p:cNvSpPr>
            <p:nvPr/>
          </p:nvSpPr>
          <p:spPr bwMode="auto">
            <a:xfrm>
              <a:off x="1371600" y="3276600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34"/>
            <p:cNvSpPr>
              <a:spLocks noChangeShapeType="1"/>
            </p:cNvSpPr>
            <p:nvPr/>
          </p:nvSpPr>
          <p:spPr bwMode="auto">
            <a:xfrm>
              <a:off x="27178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37"/>
            <p:cNvSpPr>
              <a:spLocks noChangeShapeType="1"/>
            </p:cNvSpPr>
            <p:nvPr/>
          </p:nvSpPr>
          <p:spPr bwMode="auto">
            <a:xfrm>
              <a:off x="49530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39"/>
            <p:cNvSpPr>
              <a:spLocks noChangeShapeType="1"/>
            </p:cNvSpPr>
            <p:nvPr/>
          </p:nvSpPr>
          <p:spPr bwMode="auto">
            <a:xfrm>
              <a:off x="60706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Line 40"/>
            <p:cNvSpPr>
              <a:spLocks noChangeShapeType="1"/>
            </p:cNvSpPr>
            <p:nvPr/>
          </p:nvSpPr>
          <p:spPr bwMode="auto">
            <a:xfrm>
              <a:off x="8305800" y="31242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Line 41"/>
            <p:cNvSpPr>
              <a:spLocks noChangeShapeType="1"/>
            </p:cNvSpPr>
            <p:nvPr/>
          </p:nvSpPr>
          <p:spPr bwMode="auto">
            <a:xfrm>
              <a:off x="71882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Text Box 46"/>
            <p:cNvSpPr txBox="1">
              <a:spLocks noChangeArrowheads="1"/>
            </p:cNvSpPr>
            <p:nvPr/>
          </p:nvSpPr>
          <p:spPr bwMode="auto">
            <a:xfrm>
              <a:off x="4800600" y="3276600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18" name="Text Box 47"/>
            <p:cNvSpPr txBox="1">
              <a:spLocks noChangeArrowheads="1"/>
            </p:cNvSpPr>
            <p:nvPr/>
          </p:nvSpPr>
          <p:spPr bwMode="auto">
            <a:xfrm>
              <a:off x="5791200" y="32766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2</a:t>
              </a:r>
              <a:r>
                <a:rPr lang="pl-PL" b="1" i="1"/>
                <a:t>T</a:t>
              </a:r>
            </a:p>
          </p:txBody>
        </p:sp>
        <p:sp>
          <p:nvSpPr>
            <p:cNvPr id="19" name="Text Box 48"/>
            <p:cNvSpPr txBox="1">
              <a:spLocks noChangeArrowheads="1"/>
            </p:cNvSpPr>
            <p:nvPr/>
          </p:nvSpPr>
          <p:spPr bwMode="auto">
            <a:xfrm>
              <a:off x="6934200" y="32766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3</a:t>
              </a:r>
              <a:r>
                <a:rPr lang="pl-PL" b="1" i="1"/>
                <a:t>T</a:t>
              </a:r>
            </a:p>
          </p:txBody>
        </p:sp>
        <p:sp>
          <p:nvSpPr>
            <p:cNvPr id="20" name="Text Box 49"/>
            <p:cNvSpPr txBox="1">
              <a:spLocks noChangeArrowheads="1"/>
            </p:cNvSpPr>
            <p:nvPr/>
          </p:nvSpPr>
          <p:spPr bwMode="auto">
            <a:xfrm>
              <a:off x="8001000" y="3267075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4</a:t>
              </a:r>
              <a:r>
                <a:rPr lang="pl-PL" b="1" i="1"/>
                <a:t>T</a:t>
              </a:r>
            </a:p>
          </p:txBody>
        </p:sp>
        <p:sp>
          <p:nvSpPr>
            <p:cNvPr id="21" name="Text Box 52"/>
            <p:cNvSpPr txBox="1">
              <a:spLocks noChangeArrowheads="1"/>
            </p:cNvSpPr>
            <p:nvPr/>
          </p:nvSpPr>
          <p:spPr bwMode="auto">
            <a:xfrm>
              <a:off x="8610600" y="2733675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22" name="Freeform 65"/>
            <p:cNvSpPr>
              <a:spLocks/>
            </p:cNvSpPr>
            <p:nvPr/>
          </p:nvSpPr>
          <p:spPr bwMode="auto">
            <a:xfrm>
              <a:off x="16002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Freeform 67"/>
            <p:cNvSpPr>
              <a:spLocks/>
            </p:cNvSpPr>
            <p:nvPr/>
          </p:nvSpPr>
          <p:spPr bwMode="auto">
            <a:xfrm>
              <a:off x="2714625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Freeform 68"/>
            <p:cNvSpPr>
              <a:spLocks/>
            </p:cNvSpPr>
            <p:nvPr/>
          </p:nvSpPr>
          <p:spPr bwMode="auto">
            <a:xfrm>
              <a:off x="38100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Freeform 69"/>
            <p:cNvSpPr>
              <a:spLocks/>
            </p:cNvSpPr>
            <p:nvPr/>
          </p:nvSpPr>
          <p:spPr bwMode="auto">
            <a:xfrm>
              <a:off x="4924425" y="1809750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Freeform 70"/>
            <p:cNvSpPr>
              <a:spLocks/>
            </p:cNvSpPr>
            <p:nvPr/>
          </p:nvSpPr>
          <p:spPr bwMode="auto">
            <a:xfrm>
              <a:off x="60198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Freeform 71"/>
            <p:cNvSpPr>
              <a:spLocks/>
            </p:cNvSpPr>
            <p:nvPr/>
          </p:nvSpPr>
          <p:spPr bwMode="auto">
            <a:xfrm>
              <a:off x="7124700" y="1809750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42"/>
            <p:cNvSpPr>
              <a:spLocks noChangeShapeType="1"/>
            </p:cNvSpPr>
            <p:nvPr/>
          </p:nvSpPr>
          <p:spPr bwMode="auto">
            <a:xfrm flipV="1">
              <a:off x="3819525" y="1362075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Text Box 50"/>
            <p:cNvSpPr txBox="1">
              <a:spLocks noChangeArrowheads="1"/>
            </p:cNvSpPr>
            <p:nvPr/>
          </p:nvSpPr>
          <p:spPr bwMode="auto">
            <a:xfrm>
              <a:off x="3286125" y="1590675"/>
              <a:ext cx="508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+1</a:t>
              </a:r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>
              <a:off x="3819525" y="31242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72"/>
            <p:cNvSpPr>
              <a:spLocks noChangeShapeType="1"/>
            </p:cNvSpPr>
            <p:nvPr/>
          </p:nvSpPr>
          <p:spPr bwMode="auto">
            <a:xfrm rot="16200000">
              <a:off x="3895725" y="2819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Text Box 74"/>
            <p:cNvSpPr txBox="1">
              <a:spLocks noChangeArrowheads="1"/>
            </p:cNvSpPr>
            <p:nvPr/>
          </p:nvSpPr>
          <p:spPr bwMode="auto">
            <a:xfrm>
              <a:off x="2514600" y="3276600"/>
              <a:ext cx="4714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</a:p>
          </p:txBody>
        </p:sp>
        <p:sp>
          <p:nvSpPr>
            <p:cNvPr id="34" name="Text Box 86"/>
            <p:cNvSpPr txBox="1">
              <a:spLocks noChangeArrowheads="1"/>
            </p:cNvSpPr>
            <p:nvPr/>
          </p:nvSpPr>
          <p:spPr bwMode="auto">
            <a:xfrm>
              <a:off x="4038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35" name="Text Box 87"/>
            <p:cNvSpPr txBox="1">
              <a:spLocks noChangeArrowheads="1"/>
            </p:cNvSpPr>
            <p:nvPr/>
          </p:nvSpPr>
          <p:spPr bwMode="auto">
            <a:xfrm>
              <a:off x="5181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>
                  <a:solidFill>
                    <a:srgbClr val="FF0000"/>
                  </a:solidFill>
                </a:rPr>
                <a:t>2</a:t>
              </a:r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36" name="Text Box 88"/>
            <p:cNvSpPr txBox="1">
              <a:spLocks noChangeArrowheads="1"/>
            </p:cNvSpPr>
            <p:nvPr/>
          </p:nvSpPr>
          <p:spPr bwMode="auto">
            <a:xfrm>
              <a:off x="6324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>
                  <a:solidFill>
                    <a:srgbClr val="FF0000"/>
                  </a:solidFill>
                </a:rPr>
                <a:t>3</a:t>
              </a:r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37" name="Line 89"/>
            <p:cNvSpPr>
              <a:spLocks noChangeShapeType="1"/>
            </p:cNvSpPr>
            <p:nvPr/>
          </p:nvSpPr>
          <p:spPr bwMode="auto">
            <a:xfrm>
              <a:off x="5410200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Text Box 90"/>
            <p:cNvSpPr txBox="1">
              <a:spLocks noChangeArrowheads="1"/>
            </p:cNvSpPr>
            <p:nvPr/>
          </p:nvSpPr>
          <p:spPr bwMode="auto">
            <a:xfrm>
              <a:off x="5562600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39" name="Line 91"/>
            <p:cNvSpPr>
              <a:spLocks noChangeShapeType="1"/>
            </p:cNvSpPr>
            <p:nvPr/>
          </p:nvSpPr>
          <p:spPr bwMode="auto">
            <a:xfrm>
              <a:off x="7620000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Text Box 92"/>
            <p:cNvSpPr txBox="1">
              <a:spLocks noChangeArrowheads="1"/>
            </p:cNvSpPr>
            <p:nvPr/>
          </p:nvSpPr>
          <p:spPr bwMode="auto">
            <a:xfrm>
              <a:off x="7772400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41" name="Line 93"/>
            <p:cNvSpPr>
              <a:spLocks noChangeShapeType="1"/>
            </p:cNvSpPr>
            <p:nvPr/>
          </p:nvSpPr>
          <p:spPr bwMode="auto">
            <a:xfrm>
              <a:off x="2124075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Text Box 94"/>
            <p:cNvSpPr txBox="1">
              <a:spLocks noChangeArrowheads="1"/>
            </p:cNvSpPr>
            <p:nvPr/>
          </p:nvSpPr>
          <p:spPr bwMode="auto">
            <a:xfrm>
              <a:off x="2276475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graphicFrame>
          <p:nvGraphicFramePr>
            <p:cNvPr id="4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07518753"/>
                </p:ext>
              </p:extLst>
            </p:nvPr>
          </p:nvGraphicFramePr>
          <p:xfrm>
            <a:off x="6248400" y="1219200"/>
            <a:ext cx="1752600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7394" name="Równanie" r:id="rId3" imgW="583920" imgH="177480" progId="Equation.3">
                    <p:embed/>
                  </p:oleObj>
                </mc:Choice>
                <mc:Fallback>
                  <p:oleObj name="Równanie" r:id="rId3" imgW="583920" imgH="17748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8400" y="1219200"/>
                          <a:ext cx="1752600" cy="533400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Freeform 99" descr="Jasny ukośny w górę"/>
            <p:cNvSpPr>
              <a:spLocks/>
            </p:cNvSpPr>
            <p:nvPr/>
          </p:nvSpPr>
          <p:spPr bwMode="auto">
            <a:xfrm>
              <a:off x="3819525" y="1838325"/>
              <a:ext cx="1095375" cy="1420813"/>
            </a:xfrm>
            <a:custGeom>
              <a:avLst/>
              <a:gdLst>
                <a:gd name="T0" fmla="*/ 15120938 w 690"/>
                <a:gd name="T1" fmla="*/ 2147483647 h 895"/>
                <a:gd name="T2" fmla="*/ 7559675 w 690"/>
                <a:gd name="T3" fmla="*/ 1149191738 h 895"/>
                <a:gd name="T4" fmla="*/ 0 w 690"/>
                <a:gd name="T5" fmla="*/ 0 h 895"/>
                <a:gd name="T6" fmla="*/ 771167738 w 690"/>
                <a:gd name="T7" fmla="*/ 0 h 895"/>
                <a:gd name="T8" fmla="*/ 763608066 w 690"/>
                <a:gd name="T9" fmla="*/ 801409949 h 895"/>
                <a:gd name="T10" fmla="*/ 778728998 w 690"/>
                <a:gd name="T11" fmla="*/ 1685986252 h 895"/>
                <a:gd name="T12" fmla="*/ 1262597438 w 690"/>
                <a:gd name="T13" fmla="*/ 1685986252 h 895"/>
                <a:gd name="T14" fmla="*/ 1731348319 w 690"/>
                <a:gd name="T15" fmla="*/ 1678424989 h 895"/>
                <a:gd name="T16" fmla="*/ 1738907991 w 690"/>
                <a:gd name="T17" fmla="*/ 2147483647 h 895"/>
                <a:gd name="T18" fmla="*/ 15120938 w 690"/>
                <a:gd name="T19" fmla="*/ 2147483647 h 89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90"/>
                <a:gd name="T31" fmla="*/ 0 h 895"/>
                <a:gd name="T32" fmla="*/ 690 w 690"/>
                <a:gd name="T33" fmla="*/ 895 h 89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90" h="895">
                  <a:moveTo>
                    <a:pt x="6" y="891"/>
                  </a:moveTo>
                  <a:lnTo>
                    <a:pt x="3" y="456"/>
                  </a:lnTo>
                  <a:lnTo>
                    <a:pt x="0" y="0"/>
                  </a:lnTo>
                  <a:lnTo>
                    <a:pt x="306" y="0"/>
                  </a:lnTo>
                  <a:lnTo>
                    <a:pt x="303" y="318"/>
                  </a:lnTo>
                  <a:lnTo>
                    <a:pt x="309" y="669"/>
                  </a:lnTo>
                  <a:lnTo>
                    <a:pt x="501" y="669"/>
                  </a:lnTo>
                  <a:lnTo>
                    <a:pt x="687" y="666"/>
                  </a:lnTo>
                  <a:lnTo>
                    <a:pt x="690" y="895"/>
                  </a:lnTo>
                  <a:lnTo>
                    <a:pt x="6" y="891"/>
                  </a:lnTo>
                  <a:close/>
                </a:path>
              </a:pathLst>
            </a:custGeom>
            <a:pattFill prst="ltUpDiag">
              <a:fgClr>
                <a:srgbClr val="3399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45" name="Object 0"/>
            <p:cNvGraphicFramePr>
              <a:graphicFrameLocks noChangeAspect="1"/>
            </p:cNvGraphicFramePr>
            <p:nvPr/>
          </p:nvGraphicFramePr>
          <p:xfrm>
            <a:off x="4514850" y="3321050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7395" name="Równanie" r:id="rId5" imgW="114120" imgH="215640" progId="Equation.3">
                    <p:embed/>
                  </p:oleObj>
                </mc:Choice>
                <mc:Fallback>
                  <p:oleObj name="Równanie" r:id="rId5" imgW="114120" imgH="21564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4850" y="3321050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Line 78"/>
            <p:cNvSpPr>
              <a:spLocks noChangeShapeType="1"/>
            </p:cNvSpPr>
            <p:nvPr/>
          </p:nvSpPr>
          <p:spPr bwMode="auto">
            <a:xfrm>
              <a:off x="4339605" y="3091433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47" name="Text Box 51"/>
          <p:cNvSpPr txBox="1">
            <a:spLocks noChangeArrowheads="1"/>
          </p:cNvSpPr>
          <p:nvPr/>
        </p:nvSpPr>
        <p:spPr bwMode="auto">
          <a:xfrm>
            <a:off x="3347864" y="2852936"/>
            <a:ext cx="504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i="1" dirty="0" smtClean="0">
                <a:sym typeface="Symbol"/>
              </a:rPr>
              <a:t></a:t>
            </a:r>
            <a:r>
              <a:rPr lang="pl-PL" b="1" baseline="30000" dirty="0" smtClean="0">
                <a:sym typeface="Symbol"/>
              </a:rPr>
              <a:t>2</a:t>
            </a:r>
            <a:endParaRPr lang="pl-PL" b="1" baseline="30000" dirty="0"/>
          </a:p>
        </p:txBody>
      </p:sp>
      <p:graphicFrame>
        <p:nvGraphicFramePr>
          <p:cNvPr id="4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013948"/>
              </p:ext>
            </p:extLst>
          </p:nvPr>
        </p:nvGraphicFramePr>
        <p:xfrm>
          <a:off x="1685925" y="4365625"/>
          <a:ext cx="6807200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396" name="Equation" r:id="rId7" imgW="3124080" imgH="685800" progId="Equation.3">
                  <p:embed/>
                </p:oleObj>
              </mc:Choice>
              <mc:Fallback>
                <p:oleObj name="Equation" r:id="rId7" imgW="312408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925" y="4365625"/>
                        <a:ext cx="6807200" cy="14954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762356"/>
              </p:ext>
            </p:extLst>
          </p:nvPr>
        </p:nvGraphicFramePr>
        <p:xfrm>
          <a:off x="3895725" y="1032668"/>
          <a:ext cx="1157288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397" name="Equation" r:id="rId9" imgW="469800" imgH="228600" progId="Equation.3">
                  <p:embed/>
                </p:oleObj>
              </mc:Choice>
              <mc:Fallback>
                <p:oleObj name="Equation" r:id="rId9" imgW="469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5725" y="1032668"/>
                        <a:ext cx="1157288" cy="563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277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>
                <a:solidFill>
                  <a:schemeClr val="bg2"/>
                </a:solidFill>
              </a:rPr>
              <a:t>„Signal Theory” </a:t>
            </a:r>
            <a:r>
              <a:rPr lang="pl-PL" sz="1400" b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>
                <a:solidFill>
                  <a:schemeClr val="bg2"/>
                </a:solidFill>
              </a:rPr>
              <a:t>Zdzisław Papir</a:t>
            </a:r>
            <a:endParaRPr lang="pl-PL"/>
          </a:p>
        </p:txBody>
      </p:sp>
      <p:sp>
        <p:nvSpPr>
          <p:cNvPr id="3" name="Rectangle 52"/>
          <p:cNvSpPr txBox="1">
            <a:spLocks noChangeArrowheads="1"/>
          </p:cNvSpPr>
          <p:nvPr/>
        </p:nvSpPr>
        <p:spPr>
          <a:xfrm>
            <a:off x="914400" y="228600"/>
            <a:ext cx="8001000" cy="6858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Bipolar NRZ line code - ACF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610221" y="980728"/>
            <a:ext cx="8533779" cy="1874426"/>
            <a:chOff x="610221" y="1120924"/>
            <a:chExt cx="8533779" cy="1874426"/>
          </a:xfrm>
        </p:grpSpPr>
        <p:sp>
          <p:nvSpPr>
            <p:cNvPr id="5" name="Line 8"/>
            <p:cNvSpPr>
              <a:spLocks noChangeShapeType="1"/>
            </p:cNvSpPr>
            <p:nvPr/>
          </p:nvSpPr>
          <p:spPr bwMode="auto">
            <a:xfrm>
              <a:off x="2370882" y="1777627"/>
              <a:ext cx="6759575" cy="22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Line 9"/>
            <p:cNvSpPr>
              <a:spLocks noChangeShapeType="1"/>
            </p:cNvSpPr>
            <p:nvPr/>
          </p:nvSpPr>
          <p:spPr bwMode="auto">
            <a:xfrm>
              <a:off x="2599482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18"/>
            <p:cNvSpPr>
              <a:spLocks noChangeShapeType="1"/>
            </p:cNvSpPr>
            <p:nvPr/>
          </p:nvSpPr>
          <p:spPr bwMode="auto">
            <a:xfrm>
              <a:off x="8558957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Text Box 25"/>
            <p:cNvSpPr txBox="1">
              <a:spLocks noChangeArrowheads="1"/>
            </p:cNvSpPr>
            <p:nvPr/>
          </p:nvSpPr>
          <p:spPr bwMode="auto">
            <a:xfrm>
              <a:off x="3927674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9" name="Text Box 26"/>
            <p:cNvSpPr txBox="1">
              <a:spLocks noChangeArrowheads="1"/>
            </p:cNvSpPr>
            <p:nvPr/>
          </p:nvSpPr>
          <p:spPr bwMode="auto">
            <a:xfrm>
              <a:off x="5439842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0" name="Text Box 27"/>
            <p:cNvSpPr txBox="1">
              <a:spLocks noChangeArrowheads="1"/>
            </p:cNvSpPr>
            <p:nvPr/>
          </p:nvSpPr>
          <p:spPr bwMode="auto">
            <a:xfrm>
              <a:off x="2415506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1" name="Text Box 31"/>
            <p:cNvSpPr txBox="1">
              <a:spLocks noChangeArrowheads="1"/>
            </p:cNvSpPr>
            <p:nvPr/>
          </p:nvSpPr>
          <p:spPr bwMode="auto">
            <a:xfrm>
              <a:off x="8747125" y="1320428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 dirty="0"/>
                <a:t>t</a:t>
              </a:r>
            </a:p>
          </p:txBody>
        </p:sp>
        <p:sp>
          <p:nvSpPr>
            <p:cNvPr id="12" name="Text Box 27"/>
            <p:cNvSpPr txBox="1">
              <a:spLocks noChangeArrowheads="1"/>
            </p:cNvSpPr>
            <p:nvPr/>
          </p:nvSpPr>
          <p:spPr bwMode="auto">
            <a:xfrm>
              <a:off x="6942882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3" name="Text Box 27"/>
            <p:cNvSpPr txBox="1">
              <a:spLocks noChangeArrowheads="1"/>
            </p:cNvSpPr>
            <p:nvPr/>
          </p:nvSpPr>
          <p:spPr bwMode="auto">
            <a:xfrm>
              <a:off x="8392170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14" name="Text Box 26"/>
            <p:cNvSpPr txBox="1">
              <a:spLocks noChangeArrowheads="1"/>
            </p:cNvSpPr>
            <p:nvPr/>
          </p:nvSpPr>
          <p:spPr bwMode="auto">
            <a:xfrm>
              <a:off x="4860032" y="112092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err="1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err="1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err="1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15" name="Text Box 26"/>
            <p:cNvSpPr txBox="1">
              <a:spLocks noChangeArrowheads="1"/>
            </p:cNvSpPr>
            <p:nvPr/>
          </p:nvSpPr>
          <p:spPr bwMode="auto">
            <a:xfrm>
              <a:off x="3419872" y="112092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16" name="Text Box 26"/>
            <p:cNvSpPr txBox="1">
              <a:spLocks noChangeArrowheads="1"/>
            </p:cNvSpPr>
            <p:nvPr/>
          </p:nvSpPr>
          <p:spPr bwMode="auto">
            <a:xfrm>
              <a:off x="6372200" y="1120924"/>
              <a:ext cx="7920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2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17" name="Text Box 26"/>
            <p:cNvSpPr txBox="1">
              <a:spLocks noChangeArrowheads="1"/>
            </p:cNvSpPr>
            <p:nvPr/>
          </p:nvSpPr>
          <p:spPr bwMode="auto">
            <a:xfrm>
              <a:off x="7884368" y="1120924"/>
              <a:ext cx="7200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3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cxnSp>
          <p:nvCxnSpPr>
            <p:cNvPr id="18" name="Łącznik prosty 17"/>
            <p:cNvCxnSpPr/>
            <p:nvPr/>
          </p:nvCxnSpPr>
          <p:spPr bwMode="auto">
            <a:xfrm>
              <a:off x="4068119" y="1727498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Łącznik prosty 18"/>
            <p:cNvCxnSpPr/>
            <p:nvPr/>
          </p:nvCxnSpPr>
          <p:spPr bwMode="auto">
            <a:xfrm>
              <a:off x="5562602" y="1732062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>
              <a:off x="7069882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5579220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11"/>
            <p:cNvSpPr>
              <a:spLocks noChangeShapeType="1"/>
            </p:cNvSpPr>
            <p:nvPr/>
          </p:nvSpPr>
          <p:spPr bwMode="auto">
            <a:xfrm>
              <a:off x="4088557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23" name="Łącznik prosty 22"/>
            <p:cNvCxnSpPr/>
            <p:nvPr/>
          </p:nvCxnSpPr>
          <p:spPr bwMode="auto">
            <a:xfrm flipV="1">
              <a:off x="7075192" y="1727498"/>
              <a:ext cx="1469478" cy="2257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Line 8"/>
            <p:cNvSpPr>
              <a:spLocks noChangeShapeType="1"/>
            </p:cNvSpPr>
            <p:nvPr/>
          </p:nvSpPr>
          <p:spPr bwMode="auto">
            <a:xfrm>
              <a:off x="610221" y="2620392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9"/>
            <p:cNvSpPr>
              <a:spLocks noChangeShapeType="1"/>
            </p:cNvSpPr>
            <p:nvPr/>
          </p:nvSpPr>
          <p:spPr bwMode="auto">
            <a:xfrm>
              <a:off x="1122709" y="24479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15"/>
            <p:cNvSpPr>
              <a:spLocks noChangeShapeType="1"/>
            </p:cNvSpPr>
            <p:nvPr/>
          </p:nvSpPr>
          <p:spPr bwMode="auto">
            <a:xfrm>
              <a:off x="5309221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2338413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3778573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827584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30" name="Text Box 31"/>
            <p:cNvSpPr txBox="1">
              <a:spLocks noChangeArrowheads="1"/>
            </p:cNvSpPr>
            <p:nvPr/>
          </p:nvSpPr>
          <p:spPr bwMode="auto">
            <a:xfrm>
              <a:off x="7849221" y="2163192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1" name="Text Box 27"/>
            <p:cNvSpPr txBox="1">
              <a:spLocks noChangeArrowheads="1"/>
            </p:cNvSpPr>
            <p:nvPr/>
          </p:nvSpPr>
          <p:spPr bwMode="auto">
            <a:xfrm>
              <a:off x="5290741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32" name="Text Box 27"/>
            <p:cNvSpPr txBox="1">
              <a:spLocks noChangeArrowheads="1"/>
            </p:cNvSpPr>
            <p:nvPr/>
          </p:nvSpPr>
          <p:spPr bwMode="auto">
            <a:xfrm>
              <a:off x="6802909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cxnSp>
          <p:nvCxnSpPr>
            <p:cNvPr id="33" name="Łącznik prosty 32"/>
            <p:cNvCxnSpPr/>
            <p:nvPr/>
          </p:nvCxnSpPr>
          <p:spPr bwMode="auto">
            <a:xfrm>
              <a:off x="3805238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Łącznik prosty 33"/>
            <p:cNvCxnSpPr/>
            <p:nvPr/>
          </p:nvCxnSpPr>
          <p:spPr bwMode="auto">
            <a:xfrm>
              <a:off x="2326606" y="13962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Łącznik prosty 34"/>
            <p:cNvCxnSpPr/>
            <p:nvPr/>
          </p:nvCxnSpPr>
          <p:spPr bwMode="auto">
            <a:xfrm>
              <a:off x="6805613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Łącznik prosty 35"/>
            <p:cNvCxnSpPr/>
            <p:nvPr/>
          </p:nvCxnSpPr>
          <p:spPr bwMode="auto">
            <a:xfrm>
              <a:off x="5309047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Łącznik prosty 36"/>
            <p:cNvCxnSpPr/>
            <p:nvPr/>
          </p:nvCxnSpPr>
          <p:spPr bwMode="auto">
            <a:xfrm>
              <a:off x="2333056" y="256492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Łącznik prosty 37"/>
            <p:cNvCxnSpPr/>
            <p:nvPr/>
          </p:nvCxnSpPr>
          <p:spPr bwMode="auto">
            <a:xfrm>
              <a:off x="3810771" y="256492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Line 13"/>
            <p:cNvSpPr>
              <a:spLocks noChangeShapeType="1"/>
            </p:cNvSpPr>
            <p:nvPr/>
          </p:nvSpPr>
          <p:spPr bwMode="auto">
            <a:xfrm>
              <a:off x="3818559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13"/>
            <p:cNvSpPr>
              <a:spLocks noChangeShapeType="1"/>
            </p:cNvSpPr>
            <p:nvPr/>
          </p:nvSpPr>
          <p:spPr bwMode="auto">
            <a:xfrm>
              <a:off x="5307981" y="2470373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Line 11"/>
            <p:cNvSpPr>
              <a:spLocks noChangeShapeType="1"/>
            </p:cNvSpPr>
            <p:nvPr/>
          </p:nvSpPr>
          <p:spPr bwMode="auto">
            <a:xfrm>
              <a:off x="2327896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42" name="Łącznik prosty 41"/>
            <p:cNvCxnSpPr/>
            <p:nvPr/>
          </p:nvCxnSpPr>
          <p:spPr bwMode="auto">
            <a:xfrm>
              <a:off x="5330257" y="2564904"/>
              <a:ext cx="1452288" cy="794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Line 18"/>
            <p:cNvSpPr>
              <a:spLocks noChangeShapeType="1"/>
            </p:cNvSpPr>
            <p:nvPr/>
          </p:nvSpPr>
          <p:spPr bwMode="auto">
            <a:xfrm>
              <a:off x="6798296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Text Box 35"/>
            <p:cNvSpPr txBox="1">
              <a:spLocks noChangeArrowheads="1"/>
            </p:cNvSpPr>
            <p:nvPr/>
          </p:nvSpPr>
          <p:spPr bwMode="auto">
            <a:xfrm>
              <a:off x="1093317" y="2081262"/>
              <a:ext cx="1872208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i="1" dirty="0" smtClean="0">
                  <a:solidFill>
                    <a:srgbClr val="FF3300"/>
                  </a:solidFill>
                  <a:cs typeface="Times New Roman" panose="02020603050405020304" pitchFamily="18" charset="0"/>
                </a:rPr>
                <a:t>x</a:t>
              </a:r>
              <a:r>
                <a:rPr lang="pl-PL" sz="2000" b="1" dirty="0" smtClean="0">
                  <a:solidFill>
                    <a:srgbClr val="FF3300"/>
                  </a:solidFill>
                </a:rPr>
                <a:t>(</a:t>
              </a:r>
              <a:r>
                <a:rPr lang="pl-PL" sz="2000" b="1" i="1" dirty="0" smtClean="0">
                  <a:solidFill>
                    <a:srgbClr val="FF3300"/>
                  </a:solidFill>
                </a:rPr>
                <a:t>t+</a:t>
              </a:r>
              <a:r>
                <a:rPr lang="el-GR" sz="2000" b="1" i="1" dirty="0" smtClean="0">
                  <a:solidFill>
                    <a:srgbClr val="FF3300"/>
                  </a:solidFill>
                  <a:latin typeface="Times New Roman"/>
                  <a:cs typeface="Times New Roman"/>
                </a:rPr>
                <a:t>τ</a:t>
              </a:r>
              <a:r>
                <a:rPr lang="pl-PL" sz="2000" b="1" dirty="0" smtClean="0">
                  <a:solidFill>
                    <a:srgbClr val="FF3300"/>
                  </a:solidFill>
                </a:rPr>
                <a:t>), </a:t>
              </a:r>
              <a:r>
                <a:rPr lang="el-GR" sz="2000" b="1" i="1" dirty="0" smtClean="0">
                  <a:solidFill>
                    <a:srgbClr val="FF3300"/>
                  </a:solidFill>
                  <a:latin typeface="Times New Roman"/>
                  <a:cs typeface="Times New Roman"/>
                </a:rPr>
                <a:t>τ</a:t>
              </a:r>
              <a:r>
                <a:rPr lang="pl-PL" sz="2000" b="1" i="1" dirty="0" smtClean="0">
                  <a:solidFill>
                    <a:srgbClr val="FF3300"/>
                  </a:solidFill>
                  <a:latin typeface="Times New Roman"/>
                  <a:cs typeface="Times New Roman"/>
                </a:rPr>
                <a:t>&gt;T</a:t>
              </a:r>
              <a:r>
                <a:rPr lang="pl-PL" sz="2000" b="1" dirty="0" smtClean="0">
                  <a:solidFill>
                    <a:srgbClr val="FF3300"/>
                  </a:solidFill>
                </a:rPr>
                <a:t> </a:t>
              </a:r>
              <a:endParaRPr lang="pl-PL" sz="2000" b="1" dirty="0">
                <a:solidFill>
                  <a:srgbClr val="FF3300"/>
                </a:solidFill>
              </a:endParaRPr>
            </a:p>
          </p:txBody>
        </p:sp>
        <p:sp>
          <p:nvSpPr>
            <p:cNvPr id="45" name="Text Box 35"/>
            <p:cNvSpPr txBox="1">
              <a:spLocks noChangeArrowheads="1"/>
            </p:cNvSpPr>
            <p:nvPr/>
          </p:nvSpPr>
          <p:spPr bwMode="auto">
            <a:xfrm>
              <a:off x="2166169" y="1217166"/>
              <a:ext cx="930275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>
                  <a:solidFill>
                    <a:srgbClr val="FF3300"/>
                  </a:solidFill>
                  <a:cs typeface="Times New Roman" panose="02020603050405020304" pitchFamily="18" charset="0"/>
                </a:rPr>
                <a:t>x</a:t>
              </a:r>
              <a:r>
                <a:rPr lang="pl-PL" sz="2000" b="1" dirty="0">
                  <a:solidFill>
                    <a:srgbClr val="FF3300"/>
                  </a:solidFill>
                </a:rPr>
                <a:t>(</a:t>
              </a:r>
              <a:r>
                <a:rPr lang="pl-PL" sz="2000" b="1" i="1" dirty="0">
                  <a:solidFill>
                    <a:srgbClr val="FF3300"/>
                  </a:solidFill>
                </a:rPr>
                <a:t>t</a:t>
              </a:r>
              <a:r>
                <a:rPr lang="pl-PL" sz="2000" b="1" dirty="0">
                  <a:solidFill>
                    <a:srgbClr val="FF3300"/>
                  </a:solidFill>
                </a:rPr>
                <a:t>)</a:t>
              </a:r>
            </a:p>
          </p:txBody>
        </p:sp>
      </p:grpSp>
      <p:grpSp>
        <p:nvGrpSpPr>
          <p:cNvPr id="78" name="Grupa 77"/>
          <p:cNvGrpSpPr/>
          <p:nvPr/>
        </p:nvGrpSpPr>
        <p:grpSpPr>
          <a:xfrm>
            <a:off x="1691010" y="2984326"/>
            <a:ext cx="7419553" cy="3741818"/>
            <a:chOff x="1691010" y="2984326"/>
            <a:chExt cx="7419553" cy="3741818"/>
          </a:xfrm>
        </p:grpSpPr>
        <p:grpSp>
          <p:nvGrpSpPr>
            <p:cNvPr id="46" name="Grupa 45"/>
            <p:cNvGrpSpPr/>
            <p:nvPr/>
          </p:nvGrpSpPr>
          <p:grpSpPr>
            <a:xfrm>
              <a:off x="1691010" y="2984326"/>
              <a:ext cx="7419553" cy="2529086"/>
              <a:chOff x="1371600" y="1204714"/>
              <a:chExt cx="7419553" cy="2529086"/>
            </a:xfrm>
          </p:grpSpPr>
          <p:sp>
            <p:nvSpPr>
              <p:cNvPr id="47" name="Line 11"/>
              <p:cNvSpPr>
                <a:spLocks noChangeShapeType="1"/>
              </p:cNvSpPr>
              <p:nvPr/>
            </p:nvSpPr>
            <p:spPr bwMode="auto">
              <a:xfrm>
                <a:off x="2717800" y="3114675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8" name="Line 12"/>
              <p:cNvSpPr>
                <a:spLocks noChangeShapeType="1"/>
              </p:cNvSpPr>
              <p:nvPr/>
            </p:nvSpPr>
            <p:spPr bwMode="auto">
              <a:xfrm>
                <a:off x="4953000" y="3114675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" name="Line 13"/>
              <p:cNvSpPr>
                <a:spLocks noChangeShapeType="1"/>
              </p:cNvSpPr>
              <p:nvPr/>
            </p:nvSpPr>
            <p:spPr bwMode="auto">
              <a:xfrm>
                <a:off x="6070600" y="3114675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" name="Line 14"/>
              <p:cNvSpPr>
                <a:spLocks noChangeShapeType="1"/>
              </p:cNvSpPr>
              <p:nvPr/>
            </p:nvSpPr>
            <p:spPr bwMode="auto">
              <a:xfrm>
                <a:off x="8305800" y="3124200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Line 15"/>
              <p:cNvSpPr>
                <a:spLocks noChangeShapeType="1"/>
              </p:cNvSpPr>
              <p:nvPr/>
            </p:nvSpPr>
            <p:spPr bwMode="auto">
              <a:xfrm>
                <a:off x="7188200" y="3114675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2" name="Text Box 16"/>
              <p:cNvSpPr txBox="1">
                <a:spLocks noChangeArrowheads="1"/>
              </p:cNvSpPr>
              <p:nvPr/>
            </p:nvSpPr>
            <p:spPr bwMode="auto">
              <a:xfrm>
                <a:off x="4800600" y="3276600"/>
                <a:ext cx="36988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T</a:t>
                </a:r>
              </a:p>
            </p:txBody>
          </p:sp>
          <p:sp>
            <p:nvSpPr>
              <p:cNvPr id="53" name="Text Box 17"/>
              <p:cNvSpPr txBox="1">
                <a:spLocks noChangeArrowheads="1"/>
              </p:cNvSpPr>
              <p:nvPr/>
            </p:nvSpPr>
            <p:spPr bwMode="auto">
              <a:xfrm>
                <a:off x="5791200" y="3276600"/>
                <a:ext cx="609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/>
                  <a:t>2</a:t>
                </a:r>
                <a:r>
                  <a:rPr lang="pl-PL" b="1" i="1"/>
                  <a:t>T</a:t>
                </a:r>
              </a:p>
            </p:txBody>
          </p:sp>
          <p:sp>
            <p:nvSpPr>
              <p:cNvPr id="54" name="Text Box 18"/>
              <p:cNvSpPr txBox="1">
                <a:spLocks noChangeArrowheads="1"/>
              </p:cNvSpPr>
              <p:nvPr/>
            </p:nvSpPr>
            <p:spPr bwMode="auto">
              <a:xfrm>
                <a:off x="6934200" y="3276600"/>
                <a:ext cx="609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/>
                  <a:t>3</a:t>
                </a:r>
                <a:r>
                  <a:rPr lang="pl-PL" b="1" i="1"/>
                  <a:t>T</a:t>
                </a:r>
              </a:p>
            </p:txBody>
          </p:sp>
          <p:sp>
            <p:nvSpPr>
              <p:cNvPr id="55" name="Text Box 19"/>
              <p:cNvSpPr txBox="1">
                <a:spLocks noChangeArrowheads="1"/>
              </p:cNvSpPr>
              <p:nvPr/>
            </p:nvSpPr>
            <p:spPr bwMode="auto">
              <a:xfrm>
                <a:off x="8001000" y="3267075"/>
                <a:ext cx="6096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/>
                  <a:t>4</a:t>
                </a:r>
                <a:r>
                  <a:rPr lang="pl-PL" b="1" i="1"/>
                  <a:t>T</a:t>
                </a:r>
              </a:p>
            </p:txBody>
          </p:sp>
          <p:sp>
            <p:nvSpPr>
              <p:cNvPr id="56" name="Text Box 20"/>
              <p:cNvSpPr txBox="1">
                <a:spLocks noChangeArrowheads="1"/>
              </p:cNvSpPr>
              <p:nvPr/>
            </p:nvSpPr>
            <p:spPr bwMode="auto">
              <a:xfrm>
                <a:off x="8356376" y="2803376"/>
                <a:ext cx="3968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/>
                  <a:t>t</a:t>
                </a:r>
              </a:p>
            </p:txBody>
          </p:sp>
          <p:sp>
            <p:nvSpPr>
              <p:cNvPr id="57" name="Line 27"/>
              <p:cNvSpPr>
                <a:spLocks noChangeShapeType="1"/>
              </p:cNvSpPr>
              <p:nvPr/>
            </p:nvSpPr>
            <p:spPr bwMode="auto">
              <a:xfrm flipV="1">
                <a:off x="3819525" y="1362075"/>
                <a:ext cx="0" cy="21336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8" name="Text Box 28"/>
              <p:cNvSpPr txBox="1">
                <a:spLocks noChangeArrowheads="1"/>
              </p:cNvSpPr>
              <p:nvPr/>
            </p:nvSpPr>
            <p:spPr bwMode="auto">
              <a:xfrm>
                <a:off x="3286125" y="1590675"/>
                <a:ext cx="5080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/>
                  <a:t>+1</a:t>
                </a:r>
              </a:p>
            </p:txBody>
          </p:sp>
          <p:sp>
            <p:nvSpPr>
              <p:cNvPr id="59" name="Line 30"/>
              <p:cNvSpPr>
                <a:spLocks noChangeShapeType="1"/>
              </p:cNvSpPr>
              <p:nvPr/>
            </p:nvSpPr>
            <p:spPr bwMode="auto">
              <a:xfrm>
                <a:off x="3819525" y="3124200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0" name="Line 31"/>
              <p:cNvSpPr>
                <a:spLocks noChangeShapeType="1"/>
              </p:cNvSpPr>
              <p:nvPr/>
            </p:nvSpPr>
            <p:spPr bwMode="auto">
              <a:xfrm rot="16200000">
                <a:off x="3895725" y="2819400"/>
                <a:ext cx="0" cy="152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1" name="Text Box 32"/>
              <p:cNvSpPr txBox="1">
                <a:spLocks noChangeArrowheads="1"/>
              </p:cNvSpPr>
              <p:nvPr/>
            </p:nvSpPr>
            <p:spPr bwMode="auto">
              <a:xfrm>
                <a:off x="2514600" y="3276600"/>
                <a:ext cx="47148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-T</a:t>
                </a:r>
              </a:p>
            </p:txBody>
          </p:sp>
          <p:graphicFrame>
            <p:nvGraphicFramePr>
              <p:cNvPr id="62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55639419"/>
                  </p:ext>
                </p:extLst>
              </p:nvPr>
            </p:nvGraphicFramePr>
            <p:xfrm>
              <a:off x="3992141" y="1204714"/>
              <a:ext cx="1157287" cy="561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58418" name="Equation" r:id="rId3" imgW="469800" imgH="228600" progId="Equation.3">
                      <p:embed/>
                    </p:oleObj>
                  </mc:Choice>
                  <mc:Fallback>
                    <p:oleObj name="Equation" r:id="rId3" imgW="469800" imgH="22860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92141" y="1204714"/>
                            <a:ext cx="1157287" cy="5619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3" name="Line 10"/>
              <p:cNvSpPr>
                <a:spLocks noChangeShapeType="1"/>
              </p:cNvSpPr>
              <p:nvPr/>
            </p:nvSpPr>
            <p:spPr bwMode="auto">
              <a:xfrm>
                <a:off x="1371600" y="3276599"/>
                <a:ext cx="7419553" cy="1408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64" name="Grupa 35"/>
              <p:cNvGrpSpPr/>
              <p:nvPr/>
            </p:nvGrpSpPr>
            <p:grpSpPr>
              <a:xfrm>
                <a:off x="2959249" y="3119636"/>
                <a:ext cx="3638550" cy="528638"/>
                <a:chOff x="4038600" y="3114675"/>
                <a:chExt cx="3638550" cy="528638"/>
              </a:xfrm>
            </p:grpSpPr>
            <p:sp>
              <p:nvSpPr>
                <p:cNvPr id="68" name="Line 6"/>
                <p:cNvSpPr>
                  <a:spLocks noChangeShapeType="1"/>
                </p:cNvSpPr>
                <p:nvPr/>
              </p:nvSpPr>
              <p:spPr bwMode="auto">
                <a:xfrm>
                  <a:off x="5448300" y="3124200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9" name="Line 7"/>
                <p:cNvSpPr>
                  <a:spLocks noChangeShapeType="1"/>
                </p:cNvSpPr>
                <p:nvPr/>
              </p:nvSpPr>
              <p:spPr bwMode="auto">
                <a:xfrm>
                  <a:off x="4352925" y="311467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0" name="Line 8"/>
                <p:cNvSpPr>
                  <a:spLocks noChangeShapeType="1"/>
                </p:cNvSpPr>
                <p:nvPr/>
              </p:nvSpPr>
              <p:spPr bwMode="auto">
                <a:xfrm>
                  <a:off x="7677150" y="313372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1" name="Line 9"/>
                <p:cNvSpPr>
                  <a:spLocks noChangeShapeType="1"/>
                </p:cNvSpPr>
                <p:nvPr/>
              </p:nvSpPr>
              <p:spPr bwMode="auto">
                <a:xfrm>
                  <a:off x="6581775" y="3133725"/>
                  <a:ext cx="0" cy="15240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2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038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i="1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3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5181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dirty="0">
                      <a:solidFill>
                        <a:srgbClr val="FF0000"/>
                      </a:solidFill>
                    </a:rPr>
                    <a:t>2</a:t>
                  </a:r>
                  <a:r>
                    <a:rPr lang="pl-PL" sz="1800" b="1" i="1" dirty="0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 dirty="0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4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6324600" y="3276600"/>
                  <a:ext cx="68580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pl-PL" sz="1800" b="1" dirty="0">
                      <a:solidFill>
                        <a:srgbClr val="FF0000"/>
                      </a:solidFill>
                    </a:rPr>
                    <a:t>3</a:t>
                  </a:r>
                  <a:r>
                    <a:rPr lang="pl-PL" sz="1800" b="1" i="1" dirty="0">
                      <a:solidFill>
                        <a:srgbClr val="FF0000"/>
                      </a:solidFill>
                    </a:rPr>
                    <a:t>T-</a:t>
                  </a:r>
                  <a:r>
                    <a:rPr lang="pl-PL" sz="1800" b="1" i="1" dirty="0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endParaRPr lang="pl-PL" sz="1800" b="1" i="1" dirty="0">
                    <a:solidFill>
                      <a:srgbClr val="FF0000"/>
                    </a:solidFill>
                  </a:endParaRPr>
                </a:p>
              </p:txBody>
            </p:sp>
          </p:grpSp>
          <p:graphicFrame>
            <p:nvGraphicFramePr>
              <p:cNvPr id="66" name="Object 3"/>
              <p:cNvGraphicFramePr>
                <a:graphicFrameLocks noChangeAspect="1"/>
              </p:cNvGraphicFramePr>
              <p:nvPr/>
            </p:nvGraphicFramePr>
            <p:xfrm>
              <a:off x="4514850" y="3321050"/>
              <a:ext cx="114300" cy="215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58419" name="Równanie" r:id="rId5" imgW="114120" imgH="215640" progId="Equation.3">
                      <p:embed/>
                    </p:oleObj>
                  </mc:Choice>
                  <mc:Fallback>
                    <p:oleObj name="Równanie" r:id="rId5" imgW="114120" imgH="21564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14850" y="3321050"/>
                            <a:ext cx="114300" cy="2159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7" name="Line 47"/>
              <p:cNvSpPr>
                <a:spLocks noChangeShapeType="1"/>
              </p:cNvSpPr>
              <p:nvPr/>
            </p:nvSpPr>
            <p:spPr bwMode="auto">
              <a:xfrm>
                <a:off x="1371600" y="2895600"/>
                <a:ext cx="6858000" cy="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6" name="Text Box 51"/>
            <p:cNvSpPr txBox="1">
              <a:spLocks noChangeArrowheads="1"/>
            </p:cNvSpPr>
            <p:nvPr/>
          </p:nvSpPr>
          <p:spPr bwMode="auto">
            <a:xfrm>
              <a:off x="4139952" y="4005064"/>
              <a:ext cx="50405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b="1" i="1" dirty="0" smtClean="0">
                  <a:sym typeface="Symbol"/>
                </a:rPr>
                <a:t></a:t>
              </a:r>
              <a:r>
                <a:rPr lang="pl-PL" b="1" baseline="30000" dirty="0" smtClean="0">
                  <a:sym typeface="Symbol"/>
                </a:rPr>
                <a:t>2</a:t>
              </a:r>
              <a:endParaRPr lang="pl-PL" b="1" baseline="30000" dirty="0"/>
            </a:p>
          </p:txBody>
        </p:sp>
        <p:graphicFrame>
          <p:nvGraphicFramePr>
            <p:cNvPr id="77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8658237"/>
                </p:ext>
              </p:extLst>
            </p:nvPr>
          </p:nvGraphicFramePr>
          <p:xfrm>
            <a:off x="3096444" y="5697444"/>
            <a:ext cx="2749550" cy="1028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420" name="Equation" r:id="rId7" imgW="1358640" imgH="507960" progId="Equation.3">
                    <p:embed/>
                  </p:oleObj>
                </mc:Choice>
                <mc:Fallback>
                  <p:oleObj name="Equation" r:id="rId7" imgW="135864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96444" y="5697444"/>
                          <a:ext cx="2749550" cy="1028700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5" name="Symbol zastępczy numeru slajdu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aphicFrame>
        <p:nvGraphicFramePr>
          <p:cNvPr id="7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026818"/>
              </p:ext>
            </p:extLst>
          </p:nvPr>
        </p:nvGraphicFramePr>
        <p:xfrm>
          <a:off x="7722502" y="2646937"/>
          <a:ext cx="1040608" cy="650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421" name="Równanie" r:id="rId9" imgW="406080" imgH="253800" progId="Equation.3">
                  <p:embed/>
                </p:oleObj>
              </mc:Choice>
              <mc:Fallback>
                <p:oleObj name="Równanie" r:id="rId9" imgW="406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2502" y="2646937"/>
                        <a:ext cx="1040608" cy="650380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9943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994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438137"/>
              </p:ext>
            </p:extLst>
          </p:nvPr>
        </p:nvGraphicFramePr>
        <p:xfrm>
          <a:off x="1752600" y="4775200"/>
          <a:ext cx="59944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94" name="Equation" r:id="rId4" imgW="2997000" imgH="660240" progId="Equation.3">
                  <p:embed/>
                </p:oleObj>
              </mc:Choice>
              <mc:Fallback>
                <p:oleObj name="Equation" r:id="rId4" imgW="2997000" imgH="6602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775200"/>
                        <a:ext cx="5994400" cy="1320800"/>
                      </a:xfrm>
                      <a:prstGeom prst="rect">
                        <a:avLst/>
                      </a:prstGeom>
                      <a:solidFill>
                        <a:srgbClr val="99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Grupa 35"/>
          <p:cNvGrpSpPr/>
          <p:nvPr/>
        </p:nvGrpSpPr>
        <p:grpSpPr>
          <a:xfrm>
            <a:off x="1187624" y="1628800"/>
            <a:ext cx="7635875" cy="2530475"/>
            <a:chOff x="1508125" y="2041525"/>
            <a:chExt cx="7635875" cy="2530475"/>
          </a:xfrm>
        </p:grpSpPr>
        <p:sp>
          <p:nvSpPr>
            <p:cNvPr id="39948" name="Line 11"/>
            <p:cNvSpPr>
              <a:spLocks noChangeShapeType="1"/>
            </p:cNvSpPr>
            <p:nvPr/>
          </p:nvSpPr>
          <p:spPr bwMode="auto">
            <a:xfrm>
              <a:off x="1508125" y="4114800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9" name="Line 12"/>
            <p:cNvSpPr>
              <a:spLocks noChangeShapeType="1"/>
            </p:cNvSpPr>
            <p:nvPr/>
          </p:nvSpPr>
          <p:spPr bwMode="auto">
            <a:xfrm>
              <a:off x="28543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0" name="Line 13"/>
            <p:cNvSpPr>
              <a:spLocks noChangeShapeType="1"/>
            </p:cNvSpPr>
            <p:nvPr/>
          </p:nvSpPr>
          <p:spPr bwMode="auto">
            <a:xfrm>
              <a:off x="50895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1" name="Line 14"/>
            <p:cNvSpPr>
              <a:spLocks noChangeShapeType="1"/>
            </p:cNvSpPr>
            <p:nvPr/>
          </p:nvSpPr>
          <p:spPr bwMode="auto">
            <a:xfrm>
              <a:off x="62071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2" name="Line 15"/>
            <p:cNvSpPr>
              <a:spLocks noChangeShapeType="1"/>
            </p:cNvSpPr>
            <p:nvPr/>
          </p:nvSpPr>
          <p:spPr bwMode="auto">
            <a:xfrm>
              <a:off x="8442325" y="3962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3" name="Line 16"/>
            <p:cNvSpPr>
              <a:spLocks noChangeShapeType="1"/>
            </p:cNvSpPr>
            <p:nvPr/>
          </p:nvSpPr>
          <p:spPr bwMode="auto">
            <a:xfrm>
              <a:off x="73247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4" name="Text Box 17"/>
            <p:cNvSpPr txBox="1">
              <a:spLocks noChangeArrowheads="1"/>
            </p:cNvSpPr>
            <p:nvPr/>
          </p:nvSpPr>
          <p:spPr bwMode="auto">
            <a:xfrm>
              <a:off x="4937125" y="4114800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9955" name="Text Box 18"/>
            <p:cNvSpPr txBox="1">
              <a:spLocks noChangeArrowheads="1"/>
            </p:cNvSpPr>
            <p:nvPr/>
          </p:nvSpPr>
          <p:spPr bwMode="auto">
            <a:xfrm>
              <a:off x="5927725" y="41148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2</a:t>
              </a:r>
              <a:r>
                <a:rPr lang="pl-PL" b="1" i="1"/>
                <a:t>T</a:t>
              </a:r>
            </a:p>
          </p:txBody>
        </p:sp>
        <p:sp>
          <p:nvSpPr>
            <p:cNvPr id="39956" name="Text Box 19"/>
            <p:cNvSpPr txBox="1">
              <a:spLocks noChangeArrowheads="1"/>
            </p:cNvSpPr>
            <p:nvPr/>
          </p:nvSpPr>
          <p:spPr bwMode="auto">
            <a:xfrm>
              <a:off x="7070725" y="41148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3</a:t>
              </a:r>
              <a:r>
                <a:rPr lang="pl-PL" b="1" i="1"/>
                <a:t>T</a:t>
              </a:r>
            </a:p>
          </p:txBody>
        </p:sp>
        <p:sp>
          <p:nvSpPr>
            <p:cNvPr id="39957" name="Text Box 20"/>
            <p:cNvSpPr txBox="1">
              <a:spLocks noChangeArrowheads="1"/>
            </p:cNvSpPr>
            <p:nvPr/>
          </p:nvSpPr>
          <p:spPr bwMode="auto">
            <a:xfrm>
              <a:off x="8137525" y="4105275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4</a:t>
              </a:r>
              <a:r>
                <a:rPr lang="pl-PL" b="1" i="1"/>
                <a:t>T</a:t>
              </a:r>
            </a:p>
          </p:txBody>
        </p:sp>
        <p:sp>
          <p:nvSpPr>
            <p:cNvPr id="39958" name="Text Box 21"/>
            <p:cNvSpPr txBox="1">
              <a:spLocks noChangeArrowheads="1"/>
            </p:cNvSpPr>
            <p:nvPr/>
          </p:nvSpPr>
          <p:spPr bwMode="auto">
            <a:xfrm>
              <a:off x="8747125" y="3571875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9959" name="Line 22"/>
            <p:cNvSpPr>
              <a:spLocks noChangeShapeType="1"/>
            </p:cNvSpPr>
            <p:nvPr/>
          </p:nvSpPr>
          <p:spPr bwMode="auto">
            <a:xfrm flipV="1">
              <a:off x="3956050" y="2200275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0" name="Text Box 23"/>
            <p:cNvSpPr txBox="1">
              <a:spLocks noChangeArrowheads="1"/>
            </p:cNvSpPr>
            <p:nvPr/>
          </p:nvSpPr>
          <p:spPr bwMode="auto">
            <a:xfrm>
              <a:off x="3352800" y="2362200"/>
              <a:ext cx="508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+1</a:t>
              </a:r>
            </a:p>
          </p:txBody>
        </p:sp>
        <p:sp>
          <p:nvSpPr>
            <p:cNvPr id="39961" name="Line 25"/>
            <p:cNvSpPr>
              <a:spLocks noChangeShapeType="1"/>
            </p:cNvSpPr>
            <p:nvPr/>
          </p:nvSpPr>
          <p:spPr bwMode="auto">
            <a:xfrm>
              <a:off x="3956050" y="3962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2" name="Line 26"/>
            <p:cNvSpPr>
              <a:spLocks noChangeShapeType="1"/>
            </p:cNvSpPr>
            <p:nvPr/>
          </p:nvSpPr>
          <p:spPr bwMode="auto">
            <a:xfrm rot="-5400000">
              <a:off x="4032250" y="36576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3" name="Text Box 27"/>
            <p:cNvSpPr txBox="1">
              <a:spLocks noChangeArrowheads="1"/>
            </p:cNvSpPr>
            <p:nvPr/>
          </p:nvSpPr>
          <p:spPr bwMode="auto">
            <a:xfrm>
              <a:off x="2651125" y="4114800"/>
              <a:ext cx="4714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</a:p>
          </p:txBody>
        </p:sp>
        <p:graphicFrame>
          <p:nvGraphicFramePr>
            <p:cNvPr id="39938" name="Object 0"/>
            <p:cNvGraphicFramePr>
              <a:graphicFrameLocks noChangeAspect="1"/>
            </p:cNvGraphicFramePr>
            <p:nvPr/>
          </p:nvGraphicFramePr>
          <p:xfrm>
            <a:off x="4254500" y="2041525"/>
            <a:ext cx="906463" cy="563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595" name="Równanie" r:id="rId6" imgW="368280" imgH="228600" progId="Equation.3">
                    <p:embed/>
                  </p:oleObj>
                </mc:Choice>
                <mc:Fallback>
                  <p:oleObj name="Równanie" r:id="rId6" imgW="368280" imgH="2286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4500" y="2041525"/>
                          <a:ext cx="906463" cy="563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939" name="Object 1"/>
            <p:cNvGraphicFramePr>
              <a:graphicFrameLocks noChangeAspect="1"/>
            </p:cNvGraphicFramePr>
            <p:nvPr/>
          </p:nvGraphicFramePr>
          <p:xfrm>
            <a:off x="4651375" y="4159250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596" name="Równanie" r:id="rId8" imgW="114120" imgH="215640" progId="Equation.3">
                    <p:embed/>
                  </p:oleObj>
                </mc:Choice>
                <mc:Fallback>
                  <p:oleObj name="Równanie" r:id="rId8" imgW="11412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1375" y="4159250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967" name="Line 34"/>
            <p:cNvSpPr>
              <a:spLocks noChangeShapeType="1"/>
            </p:cNvSpPr>
            <p:nvPr/>
          </p:nvSpPr>
          <p:spPr bwMode="auto">
            <a:xfrm>
              <a:off x="5089525" y="3733800"/>
              <a:ext cx="3276600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8" name="Line 35"/>
            <p:cNvSpPr>
              <a:spLocks noChangeShapeType="1"/>
            </p:cNvSpPr>
            <p:nvPr/>
          </p:nvSpPr>
          <p:spPr bwMode="auto">
            <a:xfrm>
              <a:off x="1752600" y="3733800"/>
              <a:ext cx="1066800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9" name="Line 37"/>
            <p:cNvSpPr>
              <a:spLocks noChangeShapeType="1"/>
            </p:cNvSpPr>
            <p:nvPr/>
          </p:nvSpPr>
          <p:spPr bwMode="auto">
            <a:xfrm flipV="1">
              <a:off x="2803525" y="2590800"/>
              <a:ext cx="1143000" cy="114300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0" name="Line 38"/>
            <p:cNvSpPr>
              <a:spLocks noChangeShapeType="1"/>
            </p:cNvSpPr>
            <p:nvPr/>
          </p:nvSpPr>
          <p:spPr bwMode="auto">
            <a:xfrm>
              <a:off x="3946525" y="2590800"/>
              <a:ext cx="1143000" cy="114300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9941" name="Object 3"/>
            <p:cNvGraphicFramePr>
              <a:graphicFrameLocks noChangeAspect="1"/>
            </p:cNvGraphicFramePr>
            <p:nvPr/>
          </p:nvGraphicFramePr>
          <p:xfrm>
            <a:off x="4114800" y="3429000"/>
            <a:ext cx="482600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597" name="Równanie" r:id="rId10" imgW="203040" imgH="203040" progId="Equation.3">
                    <p:embed/>
                  </p:oleObj>
                </mc:Choice>
                <mc:Fallback>
                  <p:oleObj name="Równanie" r:id="rId10" imgW="203040" imgH="2030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4800" y="3429000"/>
                          <a:ext cx="482600" cy="4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9971" name="Rectangle 4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685800"/>
          </a:xfrm>
          <a:noFill/>
        </p:spPr>
        <p:txBody>
          <a:bodyPr/>
          <a:lstStyle/>
          <a:p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Bipolar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NRZ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line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code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– ACF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Probability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Density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Function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(pdf) of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a random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741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7" name="Group 27"/>
          <p:cNvGrpSpPr>
            <a:grpSpLocks/>
          </p:cNvGrpSpPr>
          <p:nvPr/>
        </p:nvGrpSpPr>
        <p:grpSpPr bwMode="auto">
          <a:xfrm>
            <a:off x="128995" y="1333912"/>
            <a:ext cx="4114800" cy="1889706"/>
            <a:chOff x="1104" y="1112"/>
            <a:chExt cx="3744" cy="1720"/>
          </a:xfrm>
        </p:grpSpPr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1104" y="2832"/>
              <a:ext cx="37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296" y="1112"/>
              <a:ext cx="3450" cy="1640"/>
            </a:xfrm>
            <a:custGeom>
              <a:avLst/>
              <a:gdLst>
                <a:gd name="T0" fmla="*/ 0 w 3450"/>
                <a:gd name="T1" fmla="*/ 1624 h 1640"/>
                <a:gd name="T2" fmla="*/ 864 w 3450"/>
                <a:gd name="T3" fmla="*/ 1384 h 1640"/>
                <a:gd name="T4" fmla="*/ 1344 w 3450"/>
                <a:gd name="T5" fmla="*/ 88 h 1640"/>
                <a:gd name="T6" fmla="*/ 2016 w 3450"/>
                <a:gd name="T7" fmla="*/ 856 h 1640"/>
                <a:gd name="T8" fmla="*/ 2388 w 3450"/>
                <a:gd name="T9" fmla="*/ 478 h 1640"/>
                <a:gd name="T10" fmla="*/ 2784 w 3450"/>
                <a:gd name="T11" fmla="*/ 1240 h 1640"/>
                <a:gd name="T12" fmla="*/ 3072 w 3450"/>
                <a:gd name="T13" fmla="*/ 1480 h 1640"/>
                <a:gd name="T14" fmla="*/ 3450 w 3450"/>
                <a:gd name="T15" fmla="*/ 1576 h 16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50"/>
                <a:gd name="T25" fmla="*/ 0 h 1640"/>
                <a:gd name="T26" fmla="*/ 3450 w 3450"/>
                <a:gd name="T27" fmla="*/ 1640 h 16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50" h="1640">
                  <a:moveTo>
                    <a:pt x="0" y="1624"/>
                  </a:moveTo>
                  <a:cubicBezTo>
                    <a:pt x="320" y="1632"/>
                    <a:pt x="640" y="1640"/>
                    <a:pt x="864" y="1384"/>
                  </a:cubicBezTo>
                  <a:cubicBezTo>
                    <a:pt x="1088" y="1128"/>
                    <a:pt x="1152" y="176"/>
                    <a:pt x="1344" y="88"/>
                  </a:cubicBezTo>
                  <a:cubicBezTo>
                    <a:pt x="1536" y="0"/>
                    <a:pt x="1842" y="791"/>
                    <a:pt x="2016" y="856"/>
                  </a:cubicBezTo>
                  <a:cubicBezTo>
                    <a:pt x="2190" y="921"/>
                    <a:pt x="2260" y="414"/>
                    <a:pt x="2388" y="478"/>
                  </a:cubicBezTo>
                  <a:cubicBezTo>
                    <a:pt x="2516" y="542"/>
                    <a:pt x="2670" y="1073"/>
                    <a:pt x="2784" y="1240"/>
                  </a:cubicBezTo>
                  <a:cubicBezTo>
                    <a:pt x="2898" y="1407"/>
                    <a:pt x="2961" y="1424"/>
                    <a:pt x="3072" y="1480"/>
                  </a:cubicBezTo>
                  <a:cubicBezTo>
                    <a:pt x="3183" y="1536"/>
                    <a:pt x="3371" y="1556"/>
                    <a:pt x="3450" y="1576"/>
                  </a:cubicBezTo>
                </a:path>
              </a:pathLst>
            </a:custGeom>
            <a:noFill/>
            <a:ln w="38100" cmpd="sng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3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5894482"/>
              </p:ext>
            </p:extLst>
          </p:nvPr>
        </p:nvGraphicFramePr>
        <p:xfrm>
          <a:off x="971600" y="3398274"/>
          <a:ext cx="4524375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18" name="Equation" r:id="rId4" imgW="2679480" imgH="355320" progId="Equation.3">
                  <p:embed/>
                </p:oleObj>
              </mc:Choice>
              <mc:Fallback>
                <p:oleObj name="Equation" r:id="rId4" imgW="267948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398274"/>
                        <a:ext cx="4524375" cy="601662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44"/>
          <p:cNvSpPr txBox="1">
            <a:spLocks noChangeArrowheads="1"/>
          </p:cNvSpPr>
          <p:nvPr/>
        </p:nvSpPr>
        <p:spPr bwMode="auto">
          <a:xfrm>
            <a:off x="4370666" y="1728250"/>
            <a:ext cx="4528158" cy="1200329"/>
          </a:xfrm>
          <a:prstGeom prst="rect">
            <a:avLst/>
          </a:prstGeom>
          <a:solidFill>
            <a:srgbClr val="FF99CC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/>
              <a:t>Pdf </a:t>
            </a:r>
            <a:r>
              <a:rPr lang="pl-PL" sz="1800" b="1" dirty="0" err="1" smtClean="0"/>
              <a:t>points</a:t>
            </a:r>
            <a:r>
              <a:rPr lang="pl-PL" sz="1800" b="1" dirty="0" smtClean="0"/>
              <a:t> to </a:t>
            </a:r>
            <a:r>
              <a:rPr lang="pl-PL" sz="1800" b="1" dirty="0" err="1" smtClean="0"/>
              <a:t>either</a:t>
            </a:r>
            <a:r>
              <a:rPr lang="pl-PL" sz="1800" b="1" dirty="0" smtClean="0"/>
              <a:t>:</a:t>
            </a:r>
            <a:br>
              <a:rPr lang="pl-PL" sz="1800" b="1" dirty="0" smtClean="0"/>
            </a:br>
            <a:r>
              <a:rPr lang="pl-PL" sz="1800" b="1" dirty="0" smtClean="0"/>
              <a:t>- </a:t>
            </a:r>
            <a:r>
              <a:rPr lang="pl-PL" sz="1800" b="1" dirty="0" err="1" smtClean="0"/>
              <a:t>preferred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values</a:t>
            </a:r>
            <a:r>
              <a:rPr lang="pl-PL" sz="1800" b="1" dirty="0" smtClean="0"/>
              <a:t> of a </a:t>
            </a:r>
            <a:r>
              <a:rPr lang="pl-PL" sz="1800" b="1" dirty="0" err="1" smtClean="0"/>
              <a:t>random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variable</a:t>
            </a:r>
            <a:r>
              <a:rPr lang="pl-PL" sz="1800" b="1" dirty="0" smtClean="0"/>
              <a:t>,</a:t>
            </a:r>
          </a:p>
          <a:p>
            <a:r>
              <a:rPr lang="pl-PL" sz="1800" b="1" dirty="0" smtClean="0"/>
              <a:t>- </a:t>
            </a:r>
            <a:r>
              <a:rPr lang="pl-PL" sz="1800" b="1" dirty="0" err="1"/>
              <a:t>d</a:t>
            </a:r>
            <a:r>
              <a:rPr lang="pl-PL" sz="1800" b="1" dirty="0" err="1" smtClean="0"/>
              <a:t>ispersion</a:t>
            </a:r>
            <a:r>
              <a:rPr lang="pl-PL" sz="1800" b="1" dirty="0" smtClean="0"/>
              <a:t> of a </a:t>
            </a:r>
            <a:r>
              <a:rPr lang="pl-PL" sz="1800" b="1" dirty="0" err="1" smtClean="0"/>
              <a:t>random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variable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around</a:t>
            </a:r>
            <a:r>
              <a:rPr lang="pl-PL" sz="1800" b="1" dirty="0" smtClean="0"/>
              <a:t/>
            </a:r>
            <a:br>
              <a:rPr lang="pl-PL" sz="1800" b="1" dirty="0" smtClean="0"/>
            </a:br>
            <a:r>
              <a:rPr lang="pl-PL" sz="1800" b="1" dirty="0" err="1" smtClean="0"/>
              <a:t>preferred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values</a:t>
            </a:r>
            <a:r>
              <a:rPr lang="pl-PL" sz="1800" b="1" dirty="0" smtClean="0"/>
              <a:t>.</a:t>
            </a:r>
            <a:endParaRPr lang="pl-PL" sz="1800" b="1" dirty="0"/>
          </a:p>
        </p:txBody>
      </p:sp>
      <p:sp>
        <p:nvSpPr>
          <p:cNvPr id="40" name="Line 30"/>
          <p:cNvSpPr>
            <a:spLocks noChangeShapeType="1"/>
          </p:cNvSpPr>
          <p:nvPr/>
        </p:nvSpPr>
        <p:spPr bwMode="auto">
          <a:xfrm>
            <a:off x="1816735" y="1109346"/>
            <a:ext cx="0" cy="2162175"/>
          </a:xfrm>
          <a:prstGeom prst="line">
            <a:avLst/>
          </a:prstGeom>
          <a:noFill/>
          <a:ln w="28575">
            <a:solidFill>
              <a:srgbClr val="33CC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" name="Obiek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684872"/>
              </p:ext>
            </p:extLst>
          </p:nvPr>
        </p:nvGraphicFramePr>
        <p:xfrm>
          <a:off x="3153331" y="1261904"/>
          <a:ext cx="741164" cy="484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19" name="Równanie" r:id="rId6" imgW="330120" imgH="215640" progId="Equation.3">
                  <p:embed/>
                </p:oleObj>
              </mc:Choice>
              <mc:Fallback>
                <p:oleObj name="Równanie" r:id="rId6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3331" y="1261904"/>
                        <a:ext cx="741164" cy="4846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Line 30"/>
          <p:cNvSpPr>
            <a:spLocks noChangeShapeType="1"/>
          </p:cNvSpPr>
          <p:nvPr/>
        </p:nvSpPr>
        <p:spPr bwMode="auto">
          <a:xfrm>
            <a:off x="2915816" y="1109346"/>
            <a:ext cx="0" cy="2162175"/>
          </a:xfrm>
          <a:prstGeom prst="line">
            <a:avLst/>
          </a:prstGeom>
          <a:noFill/>
          <a:ln w="28575">
            <a:solidFill>
              <a:srgbClr val="33CC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6" name="Text Box 32"/>
          <p:cNvSpPr txBox="1">
            <a:spLocks noChangeArrowheads="1"/>
          </p:cNvSpPr>
          <p:nvPr/>
        </p:nvSpPr>
        <p:spPr bwMode="auto">
          <a:xfrm>
            <a:off x="1348431" y="2746602"/>
            <a:ext cx="4411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x</a:t>
            </a:r>
            <a:r>
              <a:rPr lang="pl-PL" b="1" baseline="-25000" dirty="0" smtClean="0"/>
              <a:t>1</a:t>
            </a:r>
            <a:endParaRPr lang="pl-PL" b="1" baseline="-25000" dirty="0"/>
          </a:p>
        </p:txBody>
      </p:sp>
      <p:sp>
        <p:nvSpPr>
          <p:cNvPr id="50" name="Text Box 32"/>
          <p:cNvSpPr txBox="1">
            <a:spLocks noChangeArrowheads="1"/>
          </p:cNvSpPr>
          <p:nvPr/>
        </p:nvSpPr>
        <p:spPr bwMode="auto">
          <a:xfrm>
            <a:off x="2879560" y="2746068"/>
            <a:ext cx="4411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x</a:t>
            </a:r>
            <a:r>
              <a:rPr lang="pl-PL" b="1" baseline="-25000" dirty="0" smtClean="0"/>
              <a:t>2</a:t>
            </a:r>
            <a:endParaRPr lang="pl-PL" b="1" baseline="-25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cxnSp>
        <p:nvCxnSpPr>
          <p:cNvPr id="24" name="Łącznik prosty 23"/>
          <p:cNvCxnSpPr/>
          <p:nvPr/>
        </p:nvCxnSpPr>
        <p:spPr bwMode="auto">
          <a:xfrm flipV="1">
            <a:off x="1838447" y="3221655"/>
            <a:ext cx="1041113" cy="39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8" name="Grupa 37"/>
          <p:cNvGrpSpPr/>
          <p:nvPr/>
        </p:nvGrpSpPr>
        <p:grpSpPr>
          <a:xfrm>
            <a:off x="1475656" y="4257509"/>
            <a:ext cx="7170238" cy="2266150"/>
            <a:chOff x="1475656" y="4257509"/>
            <a:chExt cx="7170238" cy="2266150"/>
          </a:xfrm>
        </p:grpSpPr>
        <p:grpSp>
          <p:nvGrpSpPr>
            <p:cNvPr id="25" name="Grupa 24"/>
            <p:cNvGrpSpPr/>
            <p:nvPr/>
          </p:nvGrpSpPr>
          <p:grpSpPr>
            <a:xfrm>
              <a:off x="1475656" y="4626890"/>
              <a:ext cx="6480721" cy="1896769"/>
              <a:chOff x="1475656" y="4626890"/>
              <a:chExt cx="6480721" cy="1896769"/>
            </a:xfrm>
          </p:grpSpPr>
          <p:grpSp>
            <p:nvGrpSpPr>
              <p:cNvPr id="26" name="Group 27"/>
              <p:cNvGrpSpPr>
                <a:grpSpLocks/>
              </p:cNvGrpSpPr>
              <p:nvPr/>
            </p:nvGrpSpPr>
            <p:grpSpPr bwMode="auto">
              <a:xfrm>
                <a:off x="1475656" y="4626890"/>
                <a:ext cx="4114800" cy="1889706"/>
                <a:chOff x="1104" y="1112"/>
                <a:chExt cx="3744" cy="1720"/>
              </a:xfrm>
            </p:grpSpPr>
            <p:sp>
              <p:nvSpPr>
                <p:cNvPr id="63" name="Line 28"/>
                <p:cNvSpPr>
                  <a:spLocks noChangeShapeType="1"/>
                </p:cNvSpPr>
                <p:nvPr/>
              </p:nvSpPr>
              <p:spPr bwMode="auto">
                <a:xfrm>
                  <a:off x="1104" y="2832"/>
                  <a:ext cx="374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4" name="Freeform 29"/>
                <p:cNvSpPr>
                  <a:spLocks/>
                </p:cNvSpPr>
                <p:nvPr/>
              </p:nvSpPr>
              <p:spPr bwMode="auto">
                <a:xfrm>
                  <a:off x="1296" y="1112"/>
                  <a:ext cx="3450" cy="1640"/>
                </a:xfrm>
                <a:custGeom>
                  <a:avLst/>
                  <a:gdLst>
                    <a:gd name="T0" fmla="*/ 0 w 3450"/>
                    <a:gd name="T1" fmla="*/ 1624 h 1640"/>
                    <a:gd name="T2" fmla="*/ 864 w 3450"/>
                    <a:gd name="T3" fmla="*/ 1384 h 1640"/>
                    <a:gd name="T4" fmla="*/ 1344 w 3450"/>
                    <a:gd name="T5" fmla="*/ 88 h 1640"/>
                    <a:gd name="T6" fmla="*/ 2016 w 3450"/>
                    <a:gd name="T7" fmla="*/ 856 h 1640"/>
                    <a:gd name="T8" fmla="*/ 2388 w 3450"/>
                    <a:gd name="T9" fmla="*/ 478 h 1640"/>
                    <a:gd name="T10" fmla="*/ 2784 w 3450"/>
                    <a:gd name="T11" fmla="*/ 1240 h 1640"/>
                    <a:gd name="T12" fmla="*/ 3072 w 3450"/>
                    <a:gd name="T13" fmla="*/ 1480 h 1640"/>
                    <a:gd name="T14" fmla="*/ 3450 w 3450"/>
                    <a:gd name="T15" fmla="*/ 1576 h 164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450"/>
                    <a:gd name="T25" fmla="*/ 0 h 1640"/>
                    <a:gd name="T26" fmla="*/ 3450 w 3450"/>
                    <a:gd name="T27" fmla="*/ 1640 h 164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450" h="1640">
                      <a:moveTo>
                        <a:pt x="0" y="1624"/>
                      </a:moveTo>
                      <a:cubicBezTo>
                        <a:pt x="320" y="1632"/>
                        <a:pt x="640" y="1640"/>
                        <a:pt x="864" y="1384"/>
                      </a:cubicBezTo>
                      <a:cubicBezTo>
                        <a:pt x="1088" y="1128"/>
                        <a:pt x="1152" y="176"/>
                        <a:pt x="1344" y="88"/>
                      </a:cubicBezTo>
                      <a:cubicBezTo>
                        <a:pt x="1536" y="0"/>
                        <a:pt x="1842" y="791"/>
                        <a:pt x="2016" y="856"/>
                      </a:cubicBezTo>
                      <a:cubicBezTo>
                        <a:pt x="2190" y="921"/>
                        <a:pt x="2260" y="414"/>
                        <a:pt x="2388" y="478"/>
                      </a:cubicBezTo>
                      <a:cubicBezTo>
                        <a:pt x="2516" y="542"/>
                        <a:pt x="2670" y="1073"/>
                        <a:pt x="2784" y="1240"/>
                      </a:cubicBezTo>
                      <a:cubicBezTo>
                        <a:pt x="2898" y="1407"/>
                        <a:pt x="2961" y="1424"/>
                        <a:pt x="3072" y="1480"/>
                      </a:cubicBezTo>
                      <a:cubicBezTo>
                        <a:pt x="3183" y="1536"/>
                        <a:pt x="3371" y="1556"/>
                        <a:pt x="3450" y="1576"/>
                      </a:cubicBezTo>
                    </a:path>
                  </a:pathLst>
                </a:custGeom>
                <a:noFill/>
                <a:ln w="38100" cmpd="sng">
                  <a:solidFill>
                    <a:srgbClr val="CC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aphicFrame>
            <p:nvGraphicFramePr>
              <p:cNvPr id="30" name="Obiekt 2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85373854"/>
                  </p:ext>
                </p:extLst>
              </p:nvPr>
            </p:nvGraphicFramePr>
            <p:xfrm>
              <a:off x="1864321" y="5124291"/>
              <a:ext cx="741164" cy="4846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5220" name="Równanie" r:id="rId8" imgW="330120" imgH="215640" progId="Equation.3">
                      <p:embed/>
                    </p:oleObj>
                  </mc:Choice>
                  <mc:Fallback>
                    <p:oleObj name="Równanie" r:id="rId8" imgW="3301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64321" y="5124291"/>
                            <a:ext cx="741164" cy="48460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3" name="Line 30"/>
              <p:cNvSpPr>
                <a:spLocks noChangeShapeType="1"/>
              </p:cNvSpPr>
              <p:nvPr/>
            </p:nvSpPr>
            <p:spPr bwMode="auto">
              <a:xfrm flipH="1">
                <a:off x="3347864" y="4793181"/>
                <a:ext cx="21889" cy="1707165"/>
              </a:xfrm>
              <a:prstGeom prst="line">
                <a:avLst/>
              </a:prstGeom>
              <a:noFill/>
              <a:ln w="28575">
                <a:solidFill>
                  <a:srgbClr val="33CC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" name="Text Box 32"/>
              <p:cNvSpPr txBox="1">
                <a:spLocks noChangeArrowheads="1"/>
              </p:cNvSpPr>
              <p:nvPr/>
            </p:nvSpPr>
            <p:spPr bwMode="auto">
              <a:xfrm>
                <a:off x="3031199" y="6058463"/>
                <a:ext cx="33855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/>
                  <a:t>x</a:t>
                </a:r>
                <a:endParaRPr lang="pl-PL" b="1" baseline="-25000" dirty="0"/>
              </a:p>
            </p:txBody>
          </p:sp>
          <p:sp>
            <p:nvSpPr>
              <p:cNvPr id="45" name="Line 30"/>
              <p:cNvSpPr>
                <a:spLocks noChangeShapeType="1"/>
              </p:cNvSpPr>
              <p:nvPr/>
            </p:nvSpPr>
            <p:spPr bwMode="auto">
              <a:xfrm flipH="1">
                <a:off x="3582512" y="5115048"/>
                <a:ext cx="2624" cy="1408611"/>
              </a:xfrm>
              <a:prstGeom prst="line">
                <a:avLst/>
              </a:prstGeom>
              <a:noFill/>
              <a:ln w="28575">
                <a:solidFill>
                  <a:srgbClr val="33CC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7" name="Text Box 32"/>
              <p:cNvSpPr txBox="1">
                <a:spLocks noChangeArrowheads="1"/>
              </p:cNvSpPr>
              <p:nvPr/>
            </p:nvSpPr>
            <p:spPr bwMode="auto">
              <a:xfrm>
                <a:off x="3586426" y="6058463"/>
                <a:ext cx="100860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/>
                  <a:t>x + ∆x</a:t>
                </a:r>
                <a:endParaRPr lang="pl-PL" b="1" baseline="-25000" dirty="0"/>
              </a:p>
            </p:txBody>
          </p:sp>
          <p:cxnSp>
            <p:nvCxnSpPr>
              <p:cNvPr id="48" name="Łącznik prosty 47"/>
              <p:cNvCxnSpPr/>
              <p:nvPr/>
            </p:nvCxnSpPr>
            <p:spPr bwMode="auto">
              <a:xfrm flipV="1">
                <a:off x="3383145" y="5123757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9" name="Łącznik prosty 48"/>
              <p:cNvCxnSpPr/>
              <p:nvPr/>
            </p:nvCxnSpPr>
            <p:spPr bwMode="auto">
              <a:xfrm flipV="1">
                <a:off x="3383145" y="5331531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1" name="Łącznik prosty 50"/>
              <p:cNvCxnSpPr/>
              <p:nvPr/>
            </p:nvCxnSpPr>
            <p:spPr bwMode="auto">
              <a:xfrm flipV="1">
                <a:off x="3383145" y="5539305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2" name="Łącznik prosty 51"/>
              <p:cNvCxnSpPr/>
              <p:nvPr/>
            </p:nvCxnSpPr>
            <p:spPr bwMode="auto">
              <a:xfrm flipV="1">
                <a:off x="3383145" y="5954853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3" name="Łącznik prosty 52"/>
              <p:cNvCxnSpPr/>
              <p:nvPr/>
            </p:nvCxnSpPr>
            <p:spPr bwMode="auto">
              <a:xfrm flipV="1">
                <a:off x="3383145" y="5747079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" name="Łącznik prosty 53"/>
              <p:cNvCxnSpPr/>
              <p:nvPr/>
            </p:nvCxnSpPr>
            <p:spPr bwMode="auto">
              <a:xfrm flipV="1">
                <a:off x="3383145" y="5227644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5" name="Łącznik prosty 54"/>
              <p:cNvCxnSpPr/>
              <p:nvPr/>
            </p:nvCxnSpPr>
            <p:spPr bwMode="auto">
              <a:xfrm flipV="1">
                <a:off x="3383145" y="6370398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6" name="Łącznik prosty 55"/>
              <p:cNvCxnSpPr/>
              <p:nvPr/>
            </p:nvCxnSpPr>
            <p:spPr bwMode="auto">
              <a:xfrm flipV="1">
                <a:off x="3383145" y="6162627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7" name="Łącznik prosty 56"/>
              <p:cNvCxnSpPr/>
              <p:nvPr/>
            </p:nvCxnSpPr>
            <p:spPr bwMode="auto">
              <a:xfrm flipV="1">
                <a:off x="3383145" y="5435418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8" name="Łącznik prosty 57"/>
              <p:cNvCxnSpPr/>
              <p:nvPr/>
            </p:nvCxnSpPr>
            <p:spPr bwMode="auto">
              <a:xfrm flipV="1">
                <a:off x="3383145" y="6058740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9" name="Łącznik prosty 58"/>
              <p:cNvCxnSpPr/>
              <p:nvPr/>
            </p:nvCxnSpPr>
            <p:spPr bwMode="auto">
              <a:xfrm flipV="1">
                <a:off x="3383145" y="6266514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0" name="Łącznik prosty 59"/>
              <p:cNvCxnSpPr/>
              <p:nvPr/>
            </p:nvCxnSpPr>
            <p:spPr bwMode="auto">
              <a:xfrm flipV="1">
                <a:off x="3383145" y="5850966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" name="Łącznik prosty 60"/>
              <p:cNvCxnSpPr/>
              <p:nvPr/>
            </p:nvCxnSpPr>
            <p:spPr bwMode="auto">
              <a:xfrm flipV="1">
                <a:off x="3383145" y="5643192"/>
                <a:ext cx="174248" cy="114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62" name="Obiekt 6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90319022"/>
                  </p:ext>
                </p:extLst>
              </p:nvPr>
            </p:nvGraphicFramePr>
            <p:xfrm>
              <a:off x="4814813" y="5280657"/>
              <a:ext cx="3141564" cy="3870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5221" name="Equation" r:id="rId9" imgW="1752480" imgH="215640" progId="Equation.3">
                      <p:embed/>
                    </p:oleObj>
                  </mc:Choice>
                  <mc:Fallback>
                    <p:oleObj name="Equation" r:id="rId9" imgW="175248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814813" y="5280657"/>
                            <a:ext cx="3141564" cy="387004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5" name="Text Box 44"/>
            <p:cNvSpPr txBox="1">
              <a:spLocks noChangeArrowheads="1"/>
            </p:cNvSpPr>
            <p:nvPr/>
          </p:nvSpPr>
          <p:spPr bwMode="auto">
            <a:xfrm>
              <a:off x="4837816" y="4257509"/>
              <a:ext cx="3808078" cy="646331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b="1" dirty="0" err="1" smtClean="0"/>
                <a:t>Interval</a:t>
              </a:r>
              <a:r>
                <a:rPr lang="pl-PL" sz="1800" b="1" dirty="0" smtClean="0"/>
                <a:t> </a:t>
              </a:r>
              <a:r>
                <a:rPr lang="pl-PL" sz="1800" b="1" dirty="0" err="1" smtClean="0"/>
                <a:t>probability</a:t>
              </a:r>
              <a:r>
                <a:rPr lang="pl-PL" sz="1800" b="1" dirty="0" smtClean="0"/>
                <a:t> for a </a:t>
              </a:r>
              <a:r>
                <a:rPr lang="pl-PL" sz="1800" b="1" dirty="0" err="1" smtClean="0"/>
                <a:t>random</a:t>
              </a:r>
              <a:r>
                <a:rPr lang="pl-PL" sz="1800" b="1" dirty="0" smtClean="0"/>
                <a:t> </a:t>
              </a:r>
              <a:r>
                <a:rPr lang="pl-PL" sz="1800" b="1" dirty="0" err="1" smtClean="0"/>
                <a:t>variable</a:t>
              </a:r>
              <a:r>
                <a:rPr lang="pl-PL" sz="1800" b="1" dirty="0" smtClean="0"/>
                <a:t> to </a:t>
              </a:r>
              <a:r>
                <a:rPr lang="pl-PL" sz="1800" b="1" dirty="0" err="1" smtClean="0"/>
                <a:t>take</a:t>
              </a:r>
              <a:r>
                <a:rPr lang="pl-PL" sz="1800" b="1" dirty="0" smtClean="0"/>
                <a:t> on a </a:t>
              </a:r>
              <a:r>
                <a:rPr lang="pl-PL" sz="1800" b="1" dirty="0" err="1" smtClean="0"/>
                <a:t>specific</a:t>
              </a:r>
              <a:r>
                <a:rPr lang="pl-PL" sz="1800" b="1" dirty="0" smtClean="0"/>
                <a:t> </a:t>
              </a:r>
              <a:r>
                <a:rPr lang="pl-PL" sz="1800" b="1" dirty="0" err="1" smtClean="0"/>
                <a:t>value</a:t>
              </a:r>
              <a:endParaRPr lang="pl-PL" sz="1800" b="1" dirty="0"/>
            </a:p>
          </p:txBody>
        </p:sp>
      </p:grpSp>
      <p:cxnSp>
        <p:nvCxnSpPr>
          <p:cNvPr id="4" name="Łącznik prosty 3"/>
          <p:cNvCxnSpPr/>
          <p:nvPr/>
        </p:nvCxnSpPr>
        <p:spPr bwMode="auto">
          <a:xfrm flipV="1">
            <a:off x="1816735" y="1501148"/>
            <a:ext cx="162977" cy="720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Łącznik prosty 65"/>
          <p:cNvCxnSpPr/>
          <p:nvPr/>
        </p:nvCxnSpPr>
        <p:spPr bwMode="auto">
          <a:xfrm flipV="1">
            <a:off x="1827863" y="1629059"/>
            <a:ext cx="223857" cy="1155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Łącznik prosty 66"/>
          <p:cNvCxnSpPr/>
          <p:nvPr/>
        </p:nvCxnSpPr>
        <p:spPr bwMode="auto">
          <a:xfrm flipV="1">
            <a:off x="1838447" y="1724028"/>
            <a:ext cx="277800" cy="15877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Łącznik prosty 67"/>
          <p:cNvCxnSpPr/>
          <p:nvPr/>
        </p:nvCxnSpPr>
        <p:spPr bwMode="auto">
          <a:xfrm flipV="1">
            <a:off x="1829008" y="1810733"/>
            <a:ext cx="357387" cy="1933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Łącznik prosty 68"/>
          <p:cNvCxnSpPr/>
          <p:nvPr/>
        </p:nvCxnSpPr>
        <p:spPr bwMode="auto">
          <a:xfrm flipV="1">
            <a:off x="1827863" y="1880362"/>
            <a:ext cx="438796" cy="2327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Łącznik prosty 69"/>
          <p:cNvCxnSpPr/>
          <p:nvPr/>
        </p:nvCxnSpPr>
        <p:spPr bwMode="auto">
          <a:xfrm flipV="1">
            <a:off x="1816735" y="1957201"/>
            <a:ext cx="504577" cy="26256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Łącznik prosty 70"/>
          <p:cNvCxnSpPr/>
          <p:nvPr/>
        </p:nvCxnSpPr>
        <p:spPr bwMode="auto">
          <a:xfrm flipV="1">
            <a:off x="1800595" y="2024786"/>
            <a:ext cx="556973" cy="2959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Łącznik prosty 71"/>
          <p:cNvCxnSpPr/>
          <p:nvPr/>
        </p:nvCxnSpPr>
        <p:spPr bwMode="auto">
          <a:xfrm flipV="1">
            <a:off x="1809042" y="2124305"/>
            <a:ext cx="593489" cy="30294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Łącznik prosty 72"/>
          <p:cNvCxnSpPr/>
          <p:nvPr/>
        </p:nvCxnSpPr>
        <p:spPr bwMode="auto">
          <a:xfrm flipV="1">
            <a:off x="1811719" y="2189942"/>
            <a:ext cx="672049" cy="3537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Łącznik prosty 73"/>
          <p:cNvCxnSpPr>
            <a:endCxn id="29" idx="3"/>
          </p:cNvCxnSpPr>
          <p:nvPr/>
        </p:nvCxnSpPr>
        <p:spPr bwMode="auto">
          <a:xfrm flipV="1">
            <a:off x="1809042" y="2274370"/>
            <a:ext cx="746630" cy="3985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Łącznik prosty 74"/>
          <p:cNvCxnSpPr/>
          <p:nvPr/>
        </p:nvCxnSpPr>
        <p:spPr bwMode="auto">
          <a:xfrm flipV="1">
            <a:off x="1804276" y="2225652"/>
            <a:ext cx="1111540" cy="60573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Łącznik prosty 75"/>
          <p:cNvCxnSpPr/>
          <p:nvPr/>
        </p:nvCxnSpPr>
        <p:spPr bwMode="auto">
          <a:xfrm flipV="1">
            <a:off x="1825163" y="2366234"/>
            <a:ext cx="1093330" cy="56362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Łącznik prosty 76"/>
          <p:cNvCxnSpPr/>
          <p:nvPr/>
        </p:nvCxnSpPr>
        <p:spPr bwMode="auto">
          <a:xfrm flipV="1">
            <a:off x="1804092" y="2503087"/>
            <a:ext cx="1122828" cy="57306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Łącznik prosty 77"/>
          <p:cNvCxnSpPr/>
          <p:nvPr/>
        </p:nvCxnSpPr>
        <p:spPr bwMode="auto">
          <a:xfrm flipV="1">
            <a:off x="1813080" y="2627358"/>
            <a:ext cx="1113840" cy="57491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Łącznik prosty 78"/>
          <p:cNvCxnSpPr/>
          <p:nvPr/>
        </p:nvCxnSpPr>
        <p:spPr bwMode="auto">
          <a:xfrm flipV="1">
            <a:off x="2721572" y="2067638"/>
            <a:ext cx="194244" cy="106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Łącznik prosty 79"/>
          <p:cNvCxnSpPr/>
          <p:nvPr/>
        </p:nvCxnSpPr>
        <p:spPr bwMode="auto">
          <a:xfrm flipV="1">
            <a:off x="2009608" y="2771188"/>
            <a:ext cx="920967" cy="46296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Łącznik prosty 80"/>
          <p:cNvCxnSpPr/>
          <p:nvPr/>
        </p:nvCxnSpPr>
        <p:spPr bwMode="auto">
          <a:xfrm flipV="1">
            <a:off x="2325457" y="2934547"/>
            <a:ext cx="582819" cy="26843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Łącznik prosty 81"/>
          <p:cNvCxnSpPr/>
          <p:nvPr/>
        </p:nvCxnSpPr>
        <p:spPr bwMode="auto">
          <a:xfrm flipV="1">
            <a:off x="2547837" y="3067050"/>
            <a:ext cx="357288" cy="15972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0967" name="Group 119"/>
          <p:cNvGrpSpPr>
            <a:grpSpLocks/>
          </p:cNvGrpSpPr>
          <p:nvPr/>
        </p:nvGrpSpPr>
        <p:grpSpPr bwMode="auto">
          <a:xfrm>
            <a:off x="1338263" y="1066800"/>
            <a:ext cx="5181600" cy="4103688"/>
            <a:chOff x="843" y="672"/>
            <a:chExt cx="3264" cy="2585"/>
          </a:xfrm>
        </p:grpSpPr>
        <p:grpSp>
          <p:nvGrpSpPr>
            <p:cNvPr id="40970" name="Group 111"/>
            <p:cNvGrpSpPr>
              <a:grpSpLocks/>
            </p:cNvGrpSpPr>
            <p:nvPr/>
          </p:nvGrpSpPr>
          <p:grpSpPr bwMode="auto">
            <a:xfrm>
              <a:off x="843" y="672"/>
              <a:ext cx="3264" cy="2372"/>
              <a:chOff x="864" y="690"/>
              <a:chExt cx="3883" cy="2821"/>
            </a:xfrm>
          </p:grpSpPr>
          <p:sp>
            <p:nvSpPr>
              <p:cNvPr id="40972" name="Line 4"/>
              <p:cNvSpPr>
                <a:spLocks noChangeShapeType="1"/>
              </p:cNvSpPr>
              <p:nvPr/>
            </p:nvSpPr>
            <p:spPr bwMode="auto">
              <a:xfrm>
                <a:off x="864" y="336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0973" name="Rectangle 40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3570" cy="282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4" name="Rectangle 41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3570" cy="2820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5" name="Line 4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6" name="Line 43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7" name="Line 44"/>
              <p:cNvSpPr>
                <a:spLocks noChangeShapeType="1"/>
              </p:cNvSpPr>
              <p:nvPr/>
            </p:nvSpPr>
            <p:spPr bwMode="auto">
              <a:xfrm flipV="1">
                <a:off x="474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8" name="Line 4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9" name="Line 46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0" name="Line 47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1" name="Line 48"/>
              <p:cNvSpPr>
                <a:spLocks noChangeShapeType="1"/>
              </p:cNvSpPr>
              <p:nvPr/>
            </p:nvSpPr>
            <p:spPr bwMode="auto">
              <a:xfrm flipV="1">
                <a:off x="117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2" name="Line 4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3" name="Line 51"/>
              <p:cNvSpPr>
                <a:spLocks noChangeShapeType="1"/>
              </p:cNvSpPr>
              <p:nvPr/>
            </p:nvSpPr>
            <p:spPr bwMode="auto">
              <a:xfrm flipV="1">
                <a:off x="1770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4" name="Line 52"/>
              <p:cNvSpPr>
                <a:spLocks noChangeShapeType="1"/>
              </p:cNvSpPr>
              <p:nvPr/>
            </p:nvSpPr>
            <p:spPr bwMode="auto">
              <a:xfrm>
                <a:off x="1770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5" name="Line 54"/>
              <p:cNvSpPr>
                <a:spLocks noChangeShapeType="1"/>
              </p:cNvSpPr>
              <p:nvPr/>
            </p:nvSpPr>
            <p:spPr bwMode="auto">
              <a:xfrm flipV="1">
                <a:off x="2364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6" name="Line 55"/>
              <p:cNvSpPr>
                <a:spLocks noChangeShapeType="1"/>
              </p:cNvSpPr>
              <p:nvPr/>
            </p:nvSpPr>
            <p:spPr bwMode="auto">
              <a:xfrm>
                <a:off x="2364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7" name="Line 57"/>
              <p:cNvSpPr>
                <a:spLocks noChangeShapeType="1"/>
              </p:cNvSpPr>
              <p:nvPr/>
            </p:nvSpPr>
            <p:spPr bwMode="auto">
              <a:xfrm flipV="1">
                <a:off x="2958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8" name="Line 58"/>
              <p:cNvSpPr>
                <a:spLocks noChangeShapeType="1"/>
              </p:cNvSpPr>
              <p:nvPr/>
            </p:nvSpPr>
            <p:spPr bwMode="auto">
              <a:xfrm>
                <a:off x="2958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9" name="Line 60"/>
              <p:cNvSpPr>
                <a:spLocks noChangeShapeType="1"/>
              </p:cNvSpPr>
              <p:nvPr/>
            </p:nvSpPr>
            <p:spPr bwMode="auto">
              <a:xfrm flipV="1">
                <a:off x="3552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0" name="Line 61"/>
              <p:cNvSpPr>
                <a:spLocks noChangeShapeType="1"/>
              </p:cNvSpPr>
              <p:nvPr/>
            </p:nvSpPr>
            <p:spPr bwMode="auto">
              <a:xfrm>
                <a:off x="3552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1" name="Line 63"/>
              <p:cNvSpPr>
                <a:spLocks noChangeShapeType="1"/>
              </p:cNvSpPr>
              <p:nvPr/>
            </p:nvSpPr>
            <p:spPr bwMode="auto">
              <a:xfrm flipV="1">
                <a:off x="414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2" name="Line 64"/>
              <p:cNvSpPr>
                <a:spLocks noChangeShapeType="1"/>
              </p:cNvSpPr>
              <p:nvPr/>
            </p:nvSpPr>
            <p:spPr bwMode="auto">
              <a:xfrm>
                <a:off x="414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3" name="Line 66"/>
              <p:cNvSpPr>
                <a:spLocks noChangeShapeType="1"/>
              </p:cNvSpPr>
              <p:nvPr/>
            </p:nvSpPr>
            <p:spPr bwMode="auto">
              <a:xfrm flipV="1">
                <a:off x="474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4" name="Line 67"/>
              <p:cNvSpPr>
                <a:spLocks noChangeShapeType="1"/>
              </p:cNvSpPr>
              <p:nvPr/>
            </p:nvSpPr>
            <p:spPr bwMode="auto">
              <a:xfrm>
                <a:off x="474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5" name="Line 69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6" name="Line 70"/>
              <p:cNvSpPr>
                <a:spLocks noChangeShapeType="1"/>
              </p:cNvSpPr>
              <p:nvPr/>
            </p:nvSpPr>
            <p:spPr bwMode="auto">
              <a:xfrm flipH="1">
                <a:off x="4710" y="351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7" name="Line 72"/>
              <p:cNvSpPr>
                <a:spLocks noChangeShapeType="1"/>
              </p:cNvSpPr>
              <p:nvPr/>
            </p:nvSpPr>
            <p:spPr bwMode="auto">
              <a:xfrm>
                <a:off x="1176" y="3228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8" name="Line 73"/>
              <p:cNvSpPr>
                <a:spLocks noChangeShapeType="1"/>
              </p:cNvSpPr>
              <p:nvPr/>
            </p:nvSpPr>
            <p:spPr bwMode="auto">
              <a:xfrm flipH="1">
                <a:off x="4710" y="3228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9" name="Line 75"/>
              <p:cNvSpPr>
                <a:spLocks noChangeShapeType="1"/>
              </p:cNvSpPr>
              <p:nvPr/>
            </p:nvSpPr>
            <p:spPr bwMode="auto">
              <a:xfrm>
                <a:off x="1176" y="2946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0" name="Line 76"/>
              <p:cNvSpPr>
                <a:spLocks noChangeShapeType="1"/>
              </p:cNvSpPr>
              <p:nvPr/>
            </p:nvSpPr>
            <p:spPr bwMode="auto">
              <a:xfrm flipH="1">
                <a:off x="4710" y="2946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1" name="Line 78"/>
              <p:cNvSpPr>
                <a:spLocks noChangeShapeType="1"/>
              </p:cNvSpPr>
              <p:nvPr/>
            </p:nvSpPr>
            <p:spPr bwMode="auto">
              <a:xfrm>
                <a:off x="1176" y="2664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2" name="Line 79"/>
              <p:cNvSpPr>
                <a:spLocks noChangeShapeType="1"/>
              </p:cNvSpPr>
              <p:nvPr/>
            </p:nvSpPr>
            <p:spPr bwMode="auto">
              <a:xfrm flipH="1">
                <a:off x="4710" y="2664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3" name="Line 81"/>
              <p:cNvSpPr>
                <a:spLocks noChangeShapeType="1"/>
              </p:cNvSpPr>
              <p:nvPr/>
            </p:nvSpPr>
            <p:spPr bwMode="auto">
              <a:xfrm>
                <a:off x="1176" y="238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4" name="Line 82"/>
              <p:cNvSpPr>
                <a:spLocks noChangeShapeType="1"/>
              </p:cNvSpPr>
              <p:nvPr/>
            </p:nvSpPr>
            <p:spPr bwMode="auto">
              <a:xfrm flipH="1">
                <a:off x="4710" y="238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5" name="Line 84"/>
              <p:cNvSpPr>
                <a:spLocks noChangeShapeType="1"/>
              </p:cNvSpPr>
              <p:nvPr/>
            </p:nvSpPr>
            <p:spPr bwMode="auto">
              <a:xfrm>
                <a:off x="1176" y="210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6" name="Line 85"/>
              <p:cNvSpPr>
                <a:spLocks noChangeShapeType="1"/>
              </p:cNvSpPr>
              <p:nvPr/>
            </p:nvSpPr>
            <p:spPr bwMode="auto">
              <a:xfrm flipH="1">
                <a:off x="4710" y="210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7" name="Line 87"/>
              <p:cNvSpPr>
                <a:spLocks noChangeShapeType="1"/>
              </p:cNvSpPr>
              <p:nvPr/>
            </p:nvSpPr>
            <p:spPr bwMode="auto">
              <a:xfrm>
                <a:off x="1176" y="181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8" name="Line 88"/>
              <p:cNvSpPr>
                <a:spLocks noChangeShapeType="1"/>
              </p:cNvSpPr>
              <p:nvPr/>
            </p:nvSpPr>
            <p:spPr bwMode="auto">
              <a:xfrm flipH="1">
                <a:off x="4710" y="181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9" name="Line 90"/>
              <p:cNvSpPr>
                <a:spLocks noChangeShapeType="1"/>
              </p:cNvSpPr>
              <p:nvPr/>
            </p:nvSpPr>
            <p:spPr bwMode="auto">
              <a:xfrm>
                <a:off x="1176" y="153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0" name="Line 91"/>
              <p:cNvSpPr>
                <a:spLocks noChangeShapeType="1"/>
              </p:cNvSpPr>
              <p:nvPr/>
            </p:nvSpPr>
            <p:spPr bwMode="auto">
              <a:xfrm flipH="1">
                <a:off x="4710" y="153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1" name="Line 93"/>
              <p:cNvSpPr>
                <a:spLocks noChangeShapeType="1"/>
              </p:cNvSpPr>
              <p:nvPr/>
            </p:nvSpPr>
            <p:spPr bwMode="auto">
              <a:xfrm>
                <a:off x="1176" y="1254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2" name="Line 94"/>
              <p:cNvSpPr>
                <a:spLocks noChangeShapeType="1"/>
              </p:cNvSpPr>
              <p:nvPr/>
            </p:nvSpPr>
            <p:spPr bwMode="auto">
              <a:xfrm flipH="1">
                <a:off x="4710" y="1254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3" name="Line 96"/>
              <p:cNvSpPr>
                <a:spLocks noChangeShapeType="1"/>
              </p:cNvSpPr>
              <p:nvPr/>
            </p:nvSpPr>
            <p:spPr bwMode="auto">
              <a:xfrm>
                <a:off x="1176" y="97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4" name="Line 97"/>
              <p:cNvSpPr>
                <a:spLocks noChangeShapeType="1"/>
              </p:cNvSpPr>
              <p:nvPr/>
            </p:nvSpPr>
            <p:spPr bwMode="auto">
              <a:xfrm flipH="1">
                <a:off x="4710" y="97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5" name="Line 9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6" name="Line 100"/>
              <p:cNvSpPr>
                <a:spLocks noChangeShapeType="1"/>
              </p:cNvSpPr>
              <p:nvPr/>
            </p:nvSpPr>
            <p:spPr bwMode="auto">
              <a:xfrm flipH="1">
                <a:off x="4710" y="69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7" name="Line 10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8" name="Line 103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9" name="Line 104"/>
              <p:cNvSpPr>
                <a:spLocks noChangeShapeType="1"/>
              </p:cNvSpPr>
              <p:nvPr/>
            </p:nvSpPr>
            <p:spPr bwMode="auto">
              <a:xfrm flipV="1">
                <a:off x="474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0" name="Line 10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1" name="Freeform 106"/>
              <p:cNvSpPr>
                <a:spLocks/>
              </p:cNvSpPr>
              <p:nvPr/>
            </p:nvSpPr>
            <p:spPr bwMode="auto">
              <a:xfrm>
                <a:off x="1464" y="3462"/>
                <a:ext cx="756" cy="42"/>
              </a:xfrm>
              <a:custGeom>
                <a:avLst/>
                <a:gdLst>
                  <a:gd name="T0" fmla="*/ 6 w 756"/>
                  <a:gd name="T1" fmla="*/ 42 h 42"/>
                  <a:gd name="T2" fmla="*/ 24 w 756"/>
                  <a:gd name="T3" fmla="*/ 42 h 42"/>
                  <a:gd name="T4" fmla="*/ 42 w 756"/>
                  <a:gd name="T5" fmla="*/ 42 h 42"/>
                  <a:gd name="T6" fmla="*/ 60 w 756"/>
                  <a:gd name="T7" fmla="*/ 42 h 42"/>
                  <a:gd name="T8" fmla="*/ 78 w 756"/>
                  <a:gd name="T9" fmla="*/ 36 h 42"/>
                  <a:gd name="T10" fmla="*/ 96 w 756"/>
                  <a:gd name="T11" fmla="*/ 36 h 42"/>
                  <a:gd name="T12" fmla="*/ 114 w 756"/>
                  <a:gd name="T13" fmla="*/ 30 h 42"/>
                  <a:gd name="T14" fmla="*/ 132 w 756"/>
                  <a:gd name="T15" fmla="*/ 30 h 42"/>
                  <a:gd name="T16" fmla="*/ 150 w 756"/>
                  <a:gd name="T17" fmla="*/ 24 h 42"/>
                  <a:gd name="T18" fmla="*/ 168 w 756"/>
                  <a:gd name="T19" fmla="*/ 24 h 42"/>
                  <a:gd name="T20" fmla="*/ 186 w 756"/>
                  <a:gd name="T21" fmla="*/ 24 h 42"/>
                  <a:gd name="T22" fmla="*/ 204 w 756"/>
                  <a:gd name="T23" fmla="*/ 24 h 42"/>
                  <a:gd name="T24" fmla="*/ 222 w 756"/>
                  <a:gd name="T25" fmla="*/ 24 h 42"/>
                  <a:gd name="T26" fmla="*/ 240 w 756"/>
                  <a:gd name="T27" fmla="*/ 24 h 42"/>
                  <a:gd name="T28" fmla="*/ 258 w 756"/>
                  <a:gd name="T29" fmla="*/ 30 h 42"/>
                  <a:gd name="T30" fmla="*/ 276 w 756"/>
                  <a:gd name="T31" fmla="*/ 30 h 42"/>
                  <a:gd name="T32" fmla="*/ 294 w 756"/>
                  <a:gd name="T33" fmla="*/ 36 h 42"/>
                  <a:gd name="T34" fmla="*/ 312 w 756"/>
                  <a:gd name="T35" fmla="*/ 36 h 42"/>
                  <a:gd name="T36" fmla="*/ 330 w 756"/>
                  <a:gd name="T37" fmla="*/ 42 h 42"/>
                  <a:gd name="T38" fmla="*/ 348 w 756"/>
                  <a:gd name="T39" fmla="*/ 42 h 42"/>
                  <a:gd name="T40" fmla="*/ 366 w 756"/>
                  <a:gd name="T41" fmla="*/ 42 h 42"/>
                  <a:gd name="T42" fmla="*/ 384 w 756"/>
                  <a:gd name="T43" fmla="*/ 42 h 42"/>
                  <a:gd name="T44" fmla="*/ 402 w 756"/>
                  <a:gd name="T45" fmla="*/ 42 h 42"/>
                  <a:gd name="T46" fmla="*/ 420 w 756"/>
                  <a:gd name="T47" fmla="*/ 42 h 42"/>
                  <a:gd name="T48" fmla="*/ 438 w 756"/>
                  <a:gd name="T49" fmla="*/ 36 h 42"/>
                  <a:gd name="T50" fmla="*/ 456 w 756"/>
                  <a:gd name="T51" fmla="*/ 30 h 42"/>
                  <a:gd name="T52" fmla="*/ 474 w 756"/>
                  <a:gd name="T53" fmla="*/ 24 h 42"/>
                  <a:gd name="T54" fmla="*/ 492 w 756"/>
                  <a:gd name="T55" fmla="*/ 18 h 42"/>
                  <a:gd name="T56" fmla="*/ 510 w 756"/>
                  <a:gd name="T57" fmla="*/ 12 h 42"/>
                  <a:gd name="T58" fmla="*/ 528 w 756"/>
                  <a:gd name="T59" fmla="*/ 6 h 42"/>
                  <a:gd name="T60" fmla="*/ 546 w 756"/>
                  <a:gd name="T61" fmla="*/ 0 h 42"/>
                  <a:gd name="T62" fmla="*/ 564 w 756"/>
                  <a:gd name="T63" fmla="*/ 0 h 42"/>
                  <a:gd name="T64" fmla="*/ 582 w 756"/>
                  <a:gd name="T65" fmla="*/ 0 h 42"/>
                  <a:gd name="T66" fmla="*/ 600 w 756"/>
                  <a:gd name="T67" fmla="*/ 0 h 42"/>
                  <a:gd name="T68" fmla="*/ 618 w 756"/>
                  <a:gd name="T69" fmla="*/ 6 h 42"/>
                  <a:gd name="T70" fmla="*/ 636 w 756"/>
                  <a:gd name="T71" fmla="*/ 12 h 42"/>
                  <a:gd name="T72" fmla="*/ 654 w 756"/>
                  <a:gd name="T73" fmla="*/ 18 h 42"/>
                  <a:gd name="T74" fmla="*/ 672 w 756"/>
                  <a:gd name="T75" fmla="*/ 24 h 42"/>
                  <a:gd name="T76" fmla="*/ 690 w 756"/>
                  <a:gd name="T77" fmla="*/ 30 h 42"/>
                  <a:gd name="T78" fmla="*/ 708 w 756"/>
                  <a:gd name="T79" fmla="*/ 36 h 42"/>
                  <a:gd name="T80" fmla="*/ 726 w 756"/>
                  <a:gd name="T81" fmla="*/ 42 h 42"/>
                  <a:gd name="T82" fmla="*/ 744 w 756"/>
                  <a:gd name="T83" fmla="*/ 42 h 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56"/>
                  <a:gd name="T127" fmla="*/ 0 h 42"/>
                  <a:gd name="T128" fmla="*/ 756 w 756"/>
                  <a:gd name="T129" fmla="*/ 42 h 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56" h="42">
                    <a:moveTo>
                      <a:pt x="6" y="42"/>
                    </a:moveTo>
                    <a:lnTo>
                      <a:pt x="0" y="42"/>
                    </a:lnTo>
                    <a:lnTo>
                      <a:pt x="6" y="42"/>
                    </a:lnTo>
                    <a:lnTo>
                      <a:pt x="12" y="42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30" y="42"/>
                    </a:lnTo>
                    <a:lnTo>
                      <a:pt x="36" y="42"/>
                    </a:lnTo>
                    <a:lnTo>
                      <a:pt x="42" y="42"/>
                    </a:lnTo>
                    <a:lnTo>
                      <a:pt x="48" y="42"/>
                    </a:lnTo>
                    <a:lnTo>
                      <a:pt x="54" y="42"/>
                    </a:lnTo>
                    <a:lnTo>
                      <a:pt x="60" y="42"/>
                    </a:lnTo>
                    <a:lnTo>
                      <a:pt x="66" y="42"/>
                    </a:lnTo>
                    <a:lnTo>
                      <a:pt x="72" y="36"/>
                    </a:lnTo>
                    <a:lnTo>
                      <a:pt x="78" y="36"/>
                    </a:lnTo>
                    <a:lnTo>
                      <a:pt x="84" y="36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0"/>
                    </a:lnTo>
                    <a:lnTo>
                      <a:pt x="120" y="30"/>
                    </a:lnTo>
                    <a:lnTo>
                      <a:pt x="126" y="30"/>
                    </a:lnTo>
                    <a:lnTo>
                      <a:pt x="132" y="30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0" y="24"/>
                    </a:lnTo>
                    <a:lnTo>
                      <a:pt x="156" y="24"/>
                    </a:lnTo>
                    <a:lnTo>
                      <a:pt x="162" y="24"/>
                    </a:lnTo>
                    <a:lnTo>
                      <a:pt x="168" y="24"/>
                    </a:lnTo>
                    <a:lnTo>
                      <a:pt x="174" y="24"/>
                    </a:lnTo>
                    <a:lnTo>
                      <a:pt x="180" y="24"/>
                    </a:lnTo>
                    <a:lnTo>
                      <a:pt x="186" y="24"/>
                    </a:lnTo>
                    <a:lnTo>
                      <a:pt x="192" y="24"/>
                    </a:lnTo>
                    <a:lnTo>
                      <a:pt x="198" y="24"/>
                    </a:lnTo>
                    <a:lnTo>
                      <a:pt x="204" y="24"/>
                    </a:lnTo>
                    <a:lnTo>
                      <a:pt x="210" y="24"/>
                    </a:lnTo>
                    <a:lnTo>
                      <a:pt x="216" y="24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4" y="24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24"/>
                    </a:lnTo>
                    <a:lnTo>
                      <a:pt x="258" y="30"/>
                    </a:lnTo>
                    <a:lnTo>
                      <a:pt x="264" y="30"/>
                    </a:lnTo>
                    <a:lnTo>
                      <a:pt x="270" y="30"/>
                    </a:lnTo>
                    <a:lnTo>
                      <a:pt x="276" y="30"/>
                    </a:lnTo>
                    <a:lnTo>
                      <a:pt x="282" y="30"/>
                    </a:lnTo>
                    <a:lnTo>
                      <a:pt x="288" y="36"/>
                    </a:lnTo>
                    <a:lnTo>
                      <a:pt x="294" y="36"/>
                    </a:lnTo>
                    <a:lnTo>
                      <a:pt x="300" y="36"/>
                    </a:lnTo>
                    <a:lnTo>
                      <a:pt x="306" y="36"/>
                    </a:lnTo>
                    <a:lnTo>
                      <a:pt x="312" y="36"/>
                    </a:lnTo>
                    <a:lnTo>
                      <a:pt x="318" y="42"/>
                    </a:lnTo>
                    <a:lnTo>
                      <a:pt x="324" y="42"/>
                    </a:lnTo>
                    <a:lnTo>
                      <a:pt x="330" y="42"/>
                    </a:lnTo>
                    <a:lnTo>
                      <a:pt x="336" y="42"/>
                    </a:lnTo>
                    <a:lnTo>
                      <a:pt x="342" y="42"/>
                    </a:lnTo>
                    <a:lnTo>
                      <a:pt x="348" y="42"/>
                    </a:lnTo>
                    <a:lnTo>
                      <a:pt x="354" y="42"/>
                    </a:lnTo>
                    <a:lnTo>
                      <a:pt x="360" y="42"/>
                    </a:lnTo>
                    <a:lnTo>
                      <a:pt x="366" y="42"/>
                    </a:lnTo>
                    <a:lnTo>
                      <a:pt x="372" y="42"/>
                    </a:lnTo>
                    <a:lnTo>
                      <a:pt x="378" y="42"/>
                    </a:lnTo>
                    <a:lnTo>
                      <a:pt x="384" y="42"/>
                    </a:lnTo>
                    <a:lnTo>
                      <a:pt x="390" y="42"/>
                    </a:lnTo>
                    <a:lnTo>
                      <a:pt x="396" y="42"/>
                    </a:lnTo>
                    <a:lnTo>
                      <a:pt x="402" y="42"/>
                    </a:lnTo>
                    <a:lnTo>
                      <a:pt x="408" y="42"/>
                    </a:lnTo>
                    <a:lnTo>
                      <a:pt x="414" y="42"/>
                    </a:lnTo>
                    <a:lnTo>
                      <a:pt x="420" y="42"/>
                    </a:lnTo>
                    <a:lnTo>
                      <a:pt x="426" y="36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6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24"/>
                    </a:lnTo>
                    <a:lnTo>
                      <a:pt x="474" y="24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18"/>
                    </a:lnTo>
                    <a:lnTo>
                      <a:pt x="498" y="12"/>
                    </a:lnTo>
                    <a:lnTo>
                      <a:pt x="504" y="12"/>
                    </a:lnTo>
                    <a:lnTo>
                      <a:pt x="510" y="12"/>
                    </a:lnTo>
                    <a:lnTo>
                      <a:pt x="516" y="6"/>
                    </a:lnTo>
                    <a:lnTo>
                      <a:pt x="522" y="6"/>
                    </a:lnTo>
                    <a:lnTo>
                      <a:pt x="528" y="6"/>
                    </a:lnTo>
                    <a:lnTo>
                      <a:pt x="534" y="6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6"/>
                    </a:lnTo>
                    <a:lnTo>
                      <a:pt x="618" y="6"/>
                    </a:lnTo>
                    <a:lnTo>
                      <a:pt x="624" y="6"/>
                    </a:lnTo>
                    <a:lnTo>
                      <a:pt x="630" y="6"/>
                    </a:lnTo>
                    <a:lnTo>
                      <a:pt x="636" y="12"/>
                    </a:lnTo>
                    <a:lnTo>
                      <a:pt x="642" y="12"/>
                    </a:lnTo>
                    <a:lnTo>
                      <a:pt x="648" y="12"/>
                    </a:lnTo>
                    <a:lnTo>
                      <a:pt x="654" y="18"/>
                    </a:lnTo>
                    <a:lnTo>
                      <a:pt x="660" y="18"/>
                    </a:lnTo>
                    <a:lnTo>
                      <a:pt x="666" y="24"/>
                    </a:lnTo>
                    <a:lnTo>
                      <a:pt x="672" y="24"/>
                    </a:lnTo>
                    <a:lnTo>
                      <a:pt x="678" y="30"/>
                    </a:lnTo>
                    <a:lnTo>
                      <a:pt x="684" y="30"/>
                    </a:lnTo>
                    <a:lnTo>
                      <a:pt x="690" y="30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6"/>
                    </a:lnTo>
                    <a:lnTo>
                      <a:pt x="714" y="42"/>
                    </a:lnTo>
                    <a:lnTo>
                      <a:pt x="720" y="42"/>
                    </a:lnTo>
                    <a:lnTo>
                      <a:pt x="726" y="42"/>
                    </a:lnTo>
                    <a:lnTo>
                      <a:pt x="732" y="42"/>
                    </a:lnTo>
                    <a:lnTo>
                      <a:pt x="738" y="42"/>
                    </a:lnTo>
                    <a:lnTo>
                      <a:pt x="744" y="42"/>
                    </a:lnTo>
                    <a:lnTo>
                      <a:pt x="750" y="42"/>
                    </a:lnTo>
                    <a:lnTo>
                      <a:pt x="756" y="4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2" name="Freeform 107"/>
              <p:cNvSpPr>
                <a:spLocks/>
              </p:cNvSpPr>
              <p:nvPr/>
            </p:nvSpPr>
            <p:spPr bwMode="auto">
              <a:xfrm>
                <a:off x="2220" y="1992"/>
                <a:ext cx="582" cy="1512"/>
              </a:xfrm>
              <a:custGeom>
                <a:avLst/>
                <a:gdLst>
                  <a:gd name="T0" fmla="*/ 12 w 582"/>
                  <a:gd name="T1" fmla="*/ 1512 h 1512"/>
                  <a:gd name="T2" fmla="*/ 30 w 582"/>
                  <a:gd name="T3" fmla="*/ 1506 h 1512"/>
                  <a:gd name="T4" fmla="*/ 48 w 582"/>
                  <a:gd name="T5" fmla="*/ 1494 h 1512"/>
                  <a:gd name="T6" fmla="*/ 66 w 582"/>
                  <a:gd name="T7" fmla="*/ 1482 h 1512"/>
                  <a:gd name="T8" fmla="*/ 84 w 582"/>
                  <a:gd name="T9" fmla="*/ 1464 h 1512"/>
                  <a:gd name="T10" fmla="*/ 102 w 582"/>
                  <a:gd name="T11" fmla="*/ 1446 h 1512"/>
                  <a:gd name="T12" fmla="*/ 120 w 582"/>
                  <a:gd name="T13" fmla="*/ 1428 h 1512"/>
                  <a:gd name="T14" fmla="*/ 138 w 582"/>
                  <a:gd name="T15" fmla="*/ 1416 h 1512"/>
                  <a:gd name="T16" fmla="*/ 156 w 582"/>
                  <a:gd name="T17" fmla="*/ 1398 h 1512"/>
                  <a:gd name="T18" fmla="*/ 174 w 582"/>
                  <a:gd name="T19" fmla="*/ 1386 h 1512"/>
                  <a:gd name="T20" fmla="*/ 192 w 582"/>
                  <a:gd name="T21" fmla="*/ 1380 h 1512"/>
                  <a:gd name="T22" fmla="*/ 210 w 582"/>
                  <a:gd name="T23" fmla="*/ 1380 h 1512"/>
                  <a:gd name="T24" fmla="*/ 228 w 582"/>
                  <a:gd name="T25" fmla="*/ 1392 h 1512"/>
                  <a:gd name="T26" fmla="*/ 246 w 582"/>
                  <a:gd name="T27" fmla="*/ 1404 h 1512"/>
                  <a:gd name="T28" fmla="*/ 264 w 582"/>
                  <a:gd name="T29" fmla="*/ 1416 h 1512"/>
                  <a:gd name="T30" fmla="*/ 282 w 582"/>
                  <a:gd name="T31" fmla="*/ 1440 h 1512"/>
                  <a:gd name="T32" fmla="*/ 300 w 582"/>
                  <a:gd name="T33" fmla="*/ 1464 h 1512"/>
                  <a:gd name="T34" fmla="*/ 324 w 582"/>
                  <a:gd name="T35" fmla="*/ 1488 h 1512"/>
                  <a:gd name="T36" fmla="*/ 336 w 582"/>
                  <a:gd name="T37" fmla="*/ 1506 h 1512"/>
                  <a:gd name="T38" fmla="*/ 354 w 582"/>
                  <a:gd name="T39" fmla="*/ 1512 h 1512"/>
                  <a:gd name="T40" fmla="*/ 372 w 582"/>
                  <a:gd name="T41" fmla="*/ 1512 h 1512"/>
                  <a:gd name="T42" fmla="*/ 390 w 582"/>
                  <a:gd name="T43" fmla="*/ 1494 h 1512"/>
                  <a:gd name="T44" fmla="*/ 402 w 582"/>
                  <a:gd name="T45" fmla="*/ 1476 h 1512"/>
                  <a:gd name="T46" fmla="*/ 414 w 582"/>
                  <a:gd name="T47" fmla="*/ 1452 h 1512"/>
                  <a:gd name="T48" fmla="*/ 420 w 582"/>
                  <a:gd name="T49" fmla="*/ 1428 h 1512"/>
                  <a:gd name="T50" fmla="*/ 432 w 582"/>
                  <a:gd name="T51" fmla="*/ 1392 h 1512"/>
                  <a:gd name="T52" fmla="*/ 438 w 582"/>
                  <a:gd name="T53" fmla="*/ 1356 h 1512"/>
                  <a:gd name="T54" fmla="*/ 450 w 582"/>
                  <a:gd name="T55" fmla="*/ 1308 h 1512"/>
                  <a:gd name="T56" fmla="*/ 456 w 582"/>
                  <a:gd name="T57" fmla="*/ 1260 h 1512"/>
                  <a:gd name="T58" fmla="*/ 468 w 582"/>
                  <a:gd name="T59" fmla="*/ 1200 h 1512"/>
                  <a:gd name="T60" fmla="*/ 474 w 582"/>
                  <a:gd name="T61" fmla="*/ 1134 h 1512"/>
                  <a:gd name="T62" fmla="*/ 486 w 582"/>
                  <a:gd name="T63" fmla="*/ 1062 h 1512"/>
                  <a:gd name="T64" fmla="*/ 492 w 582"/>
                  <a:gd name="T65" fmla="*/ 990 h 1512"/>
                  <a:gd name="T66" fmla="*/ 504 w 582"/>
                  <a:gd name="T67" fmla="*/ 906 h 1512"/>
                  <a:gd name="T68" fmla="*/ 510 w 582"/>
                  <a:gd name="T69" fmla="*/ 816 h 1512"/>
                  <a:gd name="T70" fmla="*/ 522 w 582"/>
                  <a:gd name="T71" fmla="*/ 720 h 1512"/>
                  <a:gd name="T72" fmla="*/ 528 w 582"/>
                  <a:gd name="T73" fmla="*/ 624 h 1512"/>
                  <a:gd name="T74" fmla="*/ 540 w 582"/>
                  <a:gd name="T75" fmla="*/ 516 h 1512"/>
                  <a:gd name="T76" fmla="*/ 546 w 582"/>
                  <a:gd name="T77" fmla="*/ 408 h 1512"/>
                  <a:gd name="T78" fmla="*/ 558 w 582"/>
                  <a:gd name="T79" fmla="*/ 300 h 1512"/>
                  <a:gd name="T80" fmla="*/ 564 w 582"/>
                  <a:gd name="T81" fmla="*/ 186 h 1512"/>
                  <a:gd name="T82" fmla="*/ 576 w 582"/>
                  <a:gd name="T83" fmla="*/ 72 h 151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82"/>
                  <a:gd name="T127" fmla="*/ 0 h 1512"/>
                  <a:gd name="T128" fmla="*/ 582 w 582"/>
                  <a:gd name="T129" fmla="*/ 1512 h 151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82" h="1512">
                    <a:moveTo>
                      <a:pt x="0" y="1512"/>
                    </a:moveTo>
                    <a:lnTo>
                      <a:pt x="6" y="1512"/>
                    </a:lnTo>
                    <a:lnTo>
                      <a:pt x="12" y="1512"/>
                    </a:lnTo>
                    <a:lnTo>
                      <a:pt x="18" y="1512"/>
                    </a:lnTo>
                    <a:lnTo>
                      <a:pt x="24" y="1506"/>
                    </a:lnTo>
                    <a:lnTo>
                      <a:pt x="30" y="1506"/>
                    </a:lnTo>
                    <a:lnTo>
                      <a:pt x="36" y="1500"/>
                    </a:lnTo>
                    <a:lnTo>
                      <a:pt x="42" y="1500"/>
                    </a:lnTo>
                    <a:lnTo>
                      <a:pt x="48" y="1494"/>
                    </a:lnTo>
                    <a:lnTo>
                      <a:pt x="54" y="1488"/>
                    </a:lnTo>
                    <a:lnTo>
                      <a:pt x="60" y="1488"/>
                    </a:lnTo>
                    <a:lnTo>
                      <a:pt x="66" y="1482"/>
                    </a:lnTo>
                    <a:lnTo>
                      <a:pt x="72" y="1476"/>
                    </a:lnTo>
                    <a:lnTo>
                      <a:pt x="78" y="1470"/>
                    </a:lnTo>
                    <a:lnTo>
                      <a:pt x="84" y="1464"/>
                    </a:lnTo>
                    <a:lnTo>
                      <a:pt x="90" y="1458"/>
                    </a:lnTo>
                    <a:lnTo>
                      <a:pt x="96" y="1452"/>
                    </a:lnTo>
                    <a:lnTo>
                      <a:pt x="102" y="1446"/>
                    </a:lnTo>
                    <a:lnTo>
                      <a:pt x="108" y="1440"/>
                    </a:lnTo>
                    <a:lnTo>
                      <a:pt x="114" y="1434"/>
                    </a:lnTo>
                    <a:lnTo>
                      <a:pt x="120" y="1428"/>
                    </a:lnTo>
                    <a:lnTo>
                      <a:pt x="126" y="1422"/>
                    </a:lnTo>
                    <a:lnTo>
                      <a:pt x="132" y="1416"/>
                    </a:lnTo>
                    <a:lnTo>
                      <a:pt x="138" y="1416"/>
                    </a:lnTo>
                    <a:lnTo>
                      <a:pt x="144" y="1410"/>
                    </a:lnTo>
                    <a:lnTo>
                      <a:pt x="150" y="1404"/>
                    </a:lnTo>
                    <a:lnTo>
                      <a:pt x="156" y="1398"/>
                    </a:lnTo>
                    <a:lnTo>
                      <a:pt x="162" y="1392"/>
                    </a:lnTo>
                    <a:lnTo>
                      <a:pt x="168" y="1392"/>
                    </a:lnTo>
                    <a:lnTo>
                      <a:pt x="174" y="1386"/>
                    </a:lnTo>
                    <a:lnTo>
                      <a:pt x="180" y="1386"/>
                    </a:lnTo>
                    <a:lnTo>
                      <a:pt x="186" y="1386"/>
                    </a:lnTo>
                    <a:lnTo>
                      <a:pt x="192" y="1380"/>
                    </a:lnTo>
                    <a:lnTo>
                      <a:pt x="198" y="1380"/>
                    </a:lnTo>
                    <a:lnTo>
                      <a:pt x="204" y="1380"/>
                    </a:lnTo>
                    <a:lnTo>
                      <a:pt x="210" y="1380"/>
                    </a:lnTo>
                    <a:lnTo>
                      <a:pt x="216" y="1386"/>
                    </a:lnTo>
                    <a:lnTo>
                      <a:pt x="222" y="1386"/>
                    </a:lnTo>
                    <a:lnTo>
                      <a:pt x="228" y="1392"/>
                    </a:lnTo>
                    <a:lnTo>
                      <a:pt x="234" y="1392"/>
                    </a:lnTo>
                    <a:lnTo>
                      <a:pt x="240" y="1398"/>
                    </a:lnTo>
                    <a:lnTo>
                      <a:pt x="246" y="1404"/>
                    </a:lnTo>
                    <a:lnTo>
                      <a:pt x="252" y="1404"/>
                    </a:lnTo>
                    <a:lnTo>
                      <a:pt x="258" y="1410"/>
                    </a:lnTo>
                    <a:lnTo>
                      <a:pt x="264" y="1416"/>
                    </a:lnTo>
                    <a:lnTo>
                      <a:pt x="270" y="1428"/>
                    </a:lnTo>
                    <a:lnTo>
                      <a:pt x="276" y="1434"/>
                    </a:lnTo>
                    <a:lnTo>
                      <a:pt x="282" y="1440"/>
                    </a:lnTo>
                    <a:lnTo>
                      <a:pt x="288" y="1446"/>
                    </a:lnTo>
                    <a:lnTo>
                      <a:pt x="300" y="1458"/>
                    </a:lnTo>
                    <a:lnTo>
                      <a:pt x="300" y="1464"/>
                    </a:lnTo>
                    <a:lnTo>
                      <a:pt x="306" y="1470"/>
                    </a:lnTo>
                    <a:lnTo>
                      <a:pt x="312" y="1476"/>
                    </a:lnTo>
                    <a:lnTo>
                      <a:pt x="324" y="1488"/>
                    </a:lnTo>
                    <a:lnTo>
                      <a:pt x="324" y="1494"/>
                    </a:lnTo>
                    <a:lnTo>
                      <a:pt x="330" y="1500"/>
                    </a:lnTo>
                    <a:lnTo>
                      <a:pt x="336" y="1506"/>
                    </a:lnTo>
                    <a:lnTo>
                      <a:pt x="342" y="1506"/>
                    </a:lnTo>
                    <a:lnTo>
                      <a:pt x="348" y="1512"/>
                    </a:lnTo>
                    <a:lnTo>
                      <a:pt x="354" y="1512"/>
                    </a:lnTo>
                    <a:lnTo>
                      <a:pt x="360" y="1512"/>
                    </a:lnTo>
                    <a:lnTo>
                      <a:pt x="366" y="1512"/>
                    </a:lnTo>
                    <a:lnTo>
                      <a:pt x="372" y="1512"/>
                    </a:lnTo>
                    <a:lnTo>
                      <a:pt x="378" y="1512"/>
                    </a:lnTo>
                    <a:lnTo>
                      <a:pt x="384" y="1506"/>
                    </a:lnTo>
                    <a:lnTo>
                      <a:pt x="390" y="1494"/>
                    </a:lnTo>
                    <a:lnTo>
                      <a:pt x="396" y="1488"/>
                    </a:lnTo>
                    <a:lnTo>
                      <a:pt x="402" y="1482"/>
                    </a:lnTo>
                    <a:lnTo>
                      <a:pt x="402" y="1476"/>
                    </a:lnTo>
                    <a:lnTo>
                      <a:pt x="408" y="1470"/>
                    </a:lnTo>
                    <a:lnTo>
                      <a:pt x="408" y="1464"/>
                    </a:lnTo>
                    <a:lnTo>
                      <a:pt x="414" y="1452"/>
                    </a:lnTo>
                    <a:lnTo>
                      <a:pt x="414" y="1446"/>
                    </a:lnTo>
                    <a:lnTo>
                      <a:pt x="420" y="1434"/>
                    </a:lnTo>
                    <a:lnTo>
                      <a:pt x="420" y="1428"/>
                    </a:lnTo>
                    <a:lnTo>
                      <a:pt x="426" y="1416"/>
                    </a:lnTo>
                    <a:lnTo>
                      <a:pt x="426" y="1404"/>
                    </a:lnTo>
                    <a:lnTo>
                      <a:pt x="432" y="1392"/>
                    </a:lnTo>
                    <a:lnTo>
                      <a:pt x="432" y="1380"/>
                    </a:lnTo>
                    <a:lnTo>
                      <a:pt x="438" y="1368"/>
                    </a:lnTo>
                    <a:lnTo>
                      <a:pt x="438" y="1356"/>
                    </a:lnTo>
                    <a:lnTo>
                      <a:pt x="444" y="1338"/>
                    </a:lnTo>
                    <a:lnTo>
                      <a:pt x="444" y="1326"/>
                    </a:lnTo>
                    <a:lnTo>
                      <a:pt x="450" y="1308"/>
                    </a:lnTo>
                    <a:lnTo>
                      <a:pt x="450" y="1296"/>
                    </a:lnTo>
                    <a:lnTo>
                      <a:pt x="456" y="1278"/>
                    </a:lnTo>
                    <a:lnTo>
                      <a:pt x="456" y="1260"/>
                    </a:lnTo>
                    <a:lnTo>
                      <a:pt x="462" y="1242"/>
                    </a:lnTo>
                    <a:lnTo>
                      <a:pt x="462" y="1218"/>
                    </a:lnTo>
                    <a:lnTo>
                      <a:pt x="468" y="1200"/>
                    </a:lnTo>
                    <a:lnTo>
                      <a:pt x="468" y="1182"/>
                    </a:lnTo>
                    <a:lnTo>
                      <a:pt x="474" y="1158"/>
                    </a:lnTo>
                    <a:lnTo>
                      <a:pt x="474" y="1134"/>
                    </a:lnTo>
                    <a:lnTo>
                      <a:pt x="480" y="1110"/>
                    </a:lnTo>
                    <a:lnTo>
                      <a:pt x="480" y="1086"/>
                    </a:lnTo>
                    <a:lnTo>
                      <a:pt x="486" y="1062"/>
                    </a:lnTo>
                    <a:lnTo>
                      <a:pt x="486" y="1038"/>
                    </a:lnTo>
                    <a:lnTo>
                      <a:pt x="492" y="1014"/>
                    </a:lnTo>
                    <a:lnTo>
                      <a:pt x="492" y="990"/>
                    </a:lnTo>
                    <a:lnTo>
                      <a:pt x="498" y="960"/>
                    </a:lnTo>
                    <a:lnTo>
                      <a:pt x="498" y="930"/>
                    </a:lnTo>
                    <a:lnTo>
                      <a:pt x="504" y="906"/>
                    </a:lnTo>
                    <a:lnTo>
                      <a:pt x="504" y="876"/>
                    </a:lnTo>
                    <a:lnTo>
                      <a:pt x="510" y="846"/>
                    </a:lnTo>
                    <a:lnTo>
                      <a:pt x="510" y="816"/>
                    </a:lnTo>
                    <a:lnTo>
                      <a:pt x="516" y="786"/>
                    </a:lnTo>
                    <a:lnTo>
                      <a:pt x="516" y="750"/>
                    </a:lnTo>
                    <a:lnTo>
                      <a:pt x="522" y="720"/>
                    </a:lnTo>
                    <a:lnTo>
                      <a:pt x="522" y="690"/>
                    </a:lnTo>
                    <a:lnTo>
                      <a:pt x="528" y="654"/>
                    </a:lnTo>
                    <a:lnTo>
                      <a:pt x="528" y="624"/>
                    </a:lnTo>
                    <a:lnTo>
                      <a:pt x="534" y="588"/>
                    </a:lnTo>
                    <a:lnTo>
                      <a:pt x="534" y="552"/>
                    </a:lnTo>
                    <a:lnTo>
                      <a:pt x="540" y="516"/>
                    </a:lnTo>
                    <a:lnTo>
                      <a:pt x="540" y="480"/>
                    </a:lnTo>
                    <a:lnTo>
                      <a:pt x="546" y="444"/>
                    </a:lnTo>
                    <a:lnTo>
                      <a:pt x="546" y="408"/>
                    </a:lnTo>
                    <a:lnTo>
                      <a:pt x="552" y="372"/>
                    </a:lnTo>
                    <a:lnTo>
                      <a:pt x="552" y="336"/>
                    </a:lnTo>
                    <a:lnTo>
                      <a:pt x="558" y="300"/>
                    </a:lnTo>
                    <a:lnTo>
                      <a:pt x="558" y="264"/>
                    </a:lnTo>
                    <a:lnTo>
                      <a:pt x="564" y="228"/>
                    </a:lnTo>
                    <a:lnTo>
                      <a:pt x="564" y="186"/>
                    </a:lnTo>
                    <a:lnTo>
                      <a:pt x="570" y="150"/>
                    </a:lnTo>
                    <a:lnTo>
                      <a:pt x="570" y="114"/>
                    </a:lnTo>
                    <a:lnTo>
                      <a:pt x="576" y="72"/>
                    </a:lnTo>
                    <a:lnTo>
                      <a:pt x="576" y="36"/>
                    </a:lnTo>
                    <a:lnTo>
                      <a:pt x="582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3" name="Freeform 108"/>
              <p:cNvSpPr>
                <a:spLocks/>
              </p:cNvSpPr>
              <p:nvPr/>
            </p:nvSpPr>
            <p:spPr bwMode="auto">
              <a:xfrm>
                <a:off x="2802" y="690"/>
                <a:ext cx="396" cy="2262"/>
              </a:xfrm>
              <a:custGeom>
                <a:avLst/>
                <a:gdLst>
                  <a:gd name="T0" fmla="*/ 6 w 396"/>
                  <a:gd name="T1" fmla="*/ 1224 h 2262"/>
                  <a:gd name="T2" fmla="*/ 12 w 396"/>
                  <a:gd name="T3" fmla="*/ 1110 h 2262"/>
                  <a:gd name="T4" fmla="*/ 24 w 396"/>
                  <a:gd name="T5" fmla="*/ 996 h 2262"/>
                  <a:gd name="T6" fmla="*/ 30 w 396"/>
                  <a:gd name="T7" fmla="*/ 882 h 2262"/>
                  <a:gd name="T8" fmla="*/ 42 w 396"/>
                  <a:gd name="T9" fmla="*/ 774 h 2262"/>
                  <a:gd name="T10" fmla="*/ 48 w 396"/>
                  <a:gd name="T11" fmla="*/ 672 h 2262"/>
                  <a:gd name="T12" fmla="*/ 60 w 396"/>
                  <a:gd name="T13" fmla="*/ 570 h 2262"/>
                  <a:gd name="T14" fmla="*/ 66 w 396"/>
                  <a:gd name="T15" fmla="*/ 480 h 2262"/>
                  <a:gd name="T16" fmla="*/ 78 w 396"/>
                  <a:gd name="T17" fmla="*/ 390 h 2262"/>
                  <a:gd name="T18" fmla="*/ 84 w 396"/>
                  <a:gd name="T19" fmla="*/ 312 h 2262"/>
                  <a:gd name="T20" fmla="*/ 96 w 396"/>
                  <a:gd name="T21" fmla="*/ 240 h 2262"/>
                  <a:gd name="T22" fmla="*/ 102 w 396"/>
                  <a:gd name="T23" fmla="*/ 174 h 2262"/>
                  <a:gd name="T24" fmla="*/ 114 w 396"/>
                  <a:gd name="T25" fmla="*/ 120 h 2262"/>
                  <a:gd name="T26" fmla="*/ 120 w 396"/>
                  <a:gd name="T27" fmla="*/ 72 h 2262"/>
                  <a:gd name="T28" fmla="*/ 132 w 396"/>
                  <a:gd name="T29" fmla="*/ 42 h 2262"/>
                  <a:gd name="T30" fmla="*/ 144 w 396"/>
                  <a:gd name="T31" fmla="*/ 6 h 2262"/>
                  <a:gd name="T32" fmla="*/ 162 w 396"/>
                  <a:gd name="T33" fmla="*/ 0 h 2262"/>
                  <a:gd name="T34" fmla="*/ 174 w 396"/>
                  <a:gd name="T35" fmla="*/ 24 h 2262"/>
                  <a:gd name="T36" fmla="*/ 186 w 396"/>
                  <a:gd name="T37" fmla="*/ 48 h 2262"/>
                  <a:gd name="T38" fmla="*/ 192 w 396"/>
                  <a:gd name="T39" fmla="*/ 90 h 2262"/>
                  <a:gd name="T40" fmla="*/ 204 w 396"/>
                  <a:gd name="T41" fmla="*/ 138 h 2262"/>
                  <a:gd name="T42" fmla="*/ 210 w 396"/>
                  <a:gd name="T43" fmla="*/ 192 h 2262"/>
                  <a:gd name="T44" fmla="*/ 222 w 396"/>
                  <a:gd name="T45" fmla="*/ 264 h 2262"/>
                  <a:gd name="T46" fmla="*/ 228 w 396"/>
                  <a:gd name="T47" fmla="*/ 336 h 2262"/>
                  <a:gd name="T48" fmla="*/ 240 w 396"/>
                  <a:gd name="T49" fmla="*/ 420 h 2262"/>
                  <a:gd name="T50" fmla="*/ 246 w 396"/>
                  <a:gd name="T51" fmla="*/ 510 h 2262"/>
                  <a:gd name="T52" fmla="*/ 258 w 396"/>
                  <a:gd name="T53" fmla="*/ 606 h 2262"/>
                  <a:gd name="T54" fmla="*/ 264 w 396"/>
                  <a:gd name="T55" fmla="*/ 708 h 2262"/>
                  <a:gd name="T56" fmla="*/ 276 w 396"/>
                  <a:gd name="T57" fmla="*/ 810 h 2262"/>
                  <a:gd name="T58" fmla="*/ 282 w 396"/>
                  <a:gd name="T59" fmla="*/ 918 h 2262"/>
                  <a:gd name="T60" fmla="*/ 294 w 396"/>
                  <a:gd name="T61" fmla="*/ 1032 h 2262"/>
                  <a:gd name="T62" fmla="*/ 300 w 396"/>
                  <a:gd name="T63" fmla="*/ 1146 h 2262"/>
                  <a:gd name="T64" fmla="*/ 312 w 396"/>
                  <a:gd name="T65" fmla="*/ 1260 h 2262"/>
                  <a:gd name="T66" fmla="*/ 318 w 396"/>
                  <a:gd name="T67" fmla="*/ 1374 h 2262"/>
                  <a:gd name="T68" fmla="*/ 330 w 396"/>
                  <a:gd name="T69" fmla="*/ 1488 h 2262"/>
                  <a:gd name="T70" fmla="*/ 336 w 396"/>
                  <a:gd name="T71" fmla="*/ 1602 h 2262"/>
                  <a:gd name="T72" fmla="*/ 348 w 396"/>
                  <a:gd name="T73" fmla="*/ 1710 h 2262"/>
                  <a:gd name="T74" fmla="*/ 354 w 396"/>
                  <a:gd name="T75" fmla="*/ 1818 h 2262"/>
                  <a:gd name="T76" fmla="*/ 366 w 396"/>
                  <a:gd name="T77" fmla="*/ 1926 h 2262"/>
                  <a:gd name="T78" fmla="*/ 372 w 396"/>
                  <a:gd name="T79" fmla="*/ 2022 h 2262"/>
                  <a:gd name="T80" fmla="*/ 384 w 396"/>
                  <a:gd name="T81" fmla="*/ 2118 h 2262"/>
                  <a:gd name="T82" fmla="*/ 390 w 396"/>
                  <a:gd name="T83" fmla="*/ 2208 h 22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96"/>
                  <a:gd name="T127" fmla="*/ 0 h 2262"/>
                  <a:gd name="T128" fmla="*/ 396 w 396"/>
                  <a:gd name="T129" fmla="*/ 2262 h 22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96" h="2262">
                    <a:moveTo>
                      <a:pt x="0" y="1302"/>
                    </a:moveTo>
                    <a:lnTo>
                      <a:pt x="0" y="1260"/>
                    </a:lnTo>
                    <a:lnTo>
                      <a:pt x="6" y="1224"/>
                    </a:lnTo>
                    <a:lnTo>
                      <a:pt x="6" y="1182"/>
                    </a:lnTo>
                    <a:lnTo>
                      <a:pt x="12" y="1146"/>
                    </a:lnTo>
                    <a:lnTo>
                      <a:pt x="12" y="1110"/>
                    </a:lnTo>
                    <a:lnTo>
                      <a:pt x="18" y="1068"/>
                    </a:lnTo>
                    <a:lnTo>
                      <a:pt x="18" y="1032"/>
                    </a:lnTo>
                    <a:lnTo>
                      <a:pt x="24" y="996"/>
                    </a:lnTo>
                    <a:lnTo>
                      <a:pt x="24" y="960"/>
                    </a:lnTo>
                    <a:lnTo>
                      <a:pt x="30" y="918"/>
                    </a:lnTo>
                    <a:lnTo>
                      <a:pt x="30" y="882"/>
                    </a:lnTo>
                    <a:lnTo>
                      <a:pt x="36" y="846"/>
                    </a:lnTo>
                    <a:lnTo>
                      <a:pt x="36" y="810"/>
                    </a:lnTo>
                    <a:lnTo>
                      <a:pt x="42" y="774"/>
                    </a:lnTo>
                    <a:lnTo>
                      <a:pt x="42" y="738"/>
                    </a:lnTo>
                    <a:lnTo>
                      <a:pt x="48" y="708"/>
                    </a:lnTo>
                    <a:lnTo>
                      <a:pt x="48" y="672"/>
                    </a:lnTo>
                    <a:lnTo>
                      <a:pt x="54" y="636"/>
                    </a:lnTo>
                    <a:lnTo>
                      <a:pt x="54" y="606"/>
                    </a:lnTo>
                    <a:lnTo>
                      <a:pt x="60" y="570"/>
                    </a:lnTo>
                    <a:lnTo>
                      <a:pt x="60" y="540"/>
                    </a:lnTo>
                    <a:lnTo>
                      <a:pt x="66" y="510"/>
                    </a:lnTo>
                    <a:lnTo>
                      <a:pt x="66" y="480"/>
                    </a:lnTo>
                    <a:lnTo>
                      <a:pt x="72" y="450"/>
                    </a:lnTo>
                    <a:lnTo>
                      <a:pt x="72" y="420"/>
                    </a:lnTo>
                    <a:lnTo>
                      <a:pt x="78" y="390"/>
                    </a:lnTo>
                    <a:lnTo>
                      <a:pt x="78" y="366"/>
                    </a:lnTo>
                    <a:lnTo>
                      <a:pt x="84" y="336"/>
                    </a:lnTo>
                    <a:lnTo>
                      <a:pt x="84" y="312"/>
                    </a:lnTo>
                    <a:lnTo>
                      <a:pt x="90" y="288"/>
                    </a:lnTo>
                    <a:lnTo>
                      <a:pt x="90" y="264"/>
                    </a:lnTo>
                    <a:lnTo>
                      <a:pt x="96" y="240"/>
                    </a:lnTo>
                    <a:lnTo>
                      <a:pt x="96" y="216"/>
                    </a:lnTo>
                    <a:lnTo>
                      <a:pt x="102" y="192"/>
                    </a:lnTo>
                    <a:lnTo>
                      <a:pt x="102" y="174"/>
                    </a:lnTo>
                    <a:lnTo>
                      <a:pt x="108" y="156"/>
                    </a:lnTo>
                    <a:lnTo>
                      <a:pt x="108" y="138"/>
                    </a:lnTo>
                    <a:lnTo>
                      <a:pt x="114" y="120"/>
                    </a:lnTo>
                    <a:lnTo>
                      <a:pt x="114" y="102"/>
                    </a:lnTo>
                    <a:lnTo>
                      <a:pt x="120" y="90"/>
                    </a:lnTo>
                    <a:lnTo>
                      <a:pt x="120" y="72"/>
                    </a:lnTo>
                    <a:lnTo>
                      <a:pt x="126" y="60"/>
                    </a:lnTo>
                    <a:lnTo>
                      <a:pt x="126" y="48"/>
                    </a:lnTo>
                    <a:lnTo>
                      <a:pt x="132" y="42"/>
                    </a:lnTo>
                    <a:lnTo>
                      <a:pt x="132" y="30"/>
                    </a:lnTo>
                    <a:lnTo>
                      <a:pt x="144" y="12"/>
                    </a:lnTo>
                    <a:lnTo>
                      <a:pt x="144" y="6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12"/>
                    </a:lnTo>
                    <a:lnTo>
                      <a:pt x="174" y="12"/>
                    </a:lnTo>
                    <a:lnTo>
                      <a:pt x="174" y="24"/>
                    </a:lnTo>
                    <a:lnTo>
                      <a:pt x="180" y="30"/>
                    </a:lnTo>
                    <a:lnTo>
                      <a:pt x="180" y="42"/>
                    </a:lnTo>
                    <a:lnTo>
                      <a:pt x="186" y="48"/>
                    </a:lnTo>
                    <a:lnTo>
                      <a:pt x="186" y="60"/>
                    </a:lnTo>
                    <a:lnTo>
                      <a:pt x="192" y="72"/>
                    </a:lnTo>
                    <a:lnTo>
                      <a:pt x="192" y="90"/>
                    </a:lnTo>
                    <a:lnTo>
                      <a:pt x="198" y="102"/>
                    </a:lnTo>
                    <a:lnTo>
                      <a:pt x="198" y="120"/>
                    </a:lnTo>
                    <a:lnTo>
                      <a:pt x="204" y="138"/>
                    </a:lnTo>
                    <a:lnTo>
                      <a:pt x="204" y="156"/>
                    </a:lnTo>
                    <a:lnTo>
                      <a:pt x="210" y="174"/>
                    </a:lnTo>
                    <a:lnTo>
                      <a:pt x="210" y="192"/>
                    </a:lnTo>
                    <a:lnTo>
                      <a:pt x="216" y="216"/>
                    </a:lnTo>
                    <a:lnTo>
                      <a:pt x="216" y="240"/>
                    </a:lnTo>
                    <a:lnTo>
                      <a:pt x="222" y="264"/>
                    </a:lnTo>
                    <a:lnTo>
                      <a:pt x="222" y="288"/>
                    </a:lnTo>
                    <a:lnTo>
                      <a:pt x="228" y="312"/>
                    </a:lnTo>
                    <a:lnTo>
                      <a:pt x="228" y="336"/>
                    </a:lnTo>
                    <a:lnTo>
                      <a:pt x="234" y="366"/>
                    </a:lnTo>
                    <a:lnTo>
                      <a:pt x="234" y="390"/>
                    </a:lnTo>
                    <a:lnTo>
                      <a:pt x="240" y="420"/>
                    </a:lnTo>
                    <a:lnTo>
                      <a:pt x="240" y="450"/>
                    </a:lnTo>
                    <a:lnTo>
                      <a:pt x="246" y="480"/>
                    </a:lnTo>
                    <a:lnTo>
                      <a:pt x="246" y="510"/>
                    </a:lnTo>
                    <a:lnTo>
                      <a:pt x="252" y="540"/>
                    </a:lnTo>
                    <a:lnTo>
                      <a:pt x="252" y="570"/>
                    </a:lnTo>
                    <a:lnTo>
                      <a:pt x="258" y="606"/>
                    </a:lnTo>
                    <a:lnTo>
                      <a:pt x="258" y="636"/>
                    </a:lnTo>
                    <a:lnTo>
                      <a:pt x="264" y="672"/>
                    </a:lnTo>
                    <a:lnTo>
                      <a:pt x="264" y="708"/>
                    </a:lnTo>
                    <a:lnTo>
                      <a:pt x="270" y="738"/>
                    </a:lnTo>
                    <a:lnTo>
                      <a:pt x="270" y="774"/>
                    </a:lnTo>
                    <a:lnTo>
                      <a:pt x="276" y="810"/>
                    </a:lnTo>
                    <a:lnTo>
                      <a:pt x="276" y="846"/>
                    </a:lnTo>
                    <a:lnTo>
                      <a:pt x="282" y="882"/>
                    </a:lnTo>
                    <a:lnTo>
                      <a:pt x="282" y="918"/>
                    </a:lnTo>
                    <a:lnTo>
                      <a:pt x="288" y="960"/>
                    </a:lnTo>
                    <a:lnTo>
                      <a:pt x="288" y="996"/>
                    </a:lnTo>
                    <a:lnTo>
                      <a:pt x="294" y="1032"/>
                    </a:lnTo>
                    <a:lnTo>
                      <a:pt x="294" y="1068"/>
                    </a:lnTo>
                    <a:lnTo>
                      <a:pt x="300" y="1110"/>
                    </a:lnTo>
                    <a:lnTo>
                      <a:pt x="300" y="1146"/>
                    </a:lnTo>
                    <a:lnTo>
                      <a:pt x="306" y="1182"/>
                    </a:lnTo>
                    <a:lnTo>
                      <a:pt x="306" y="1224"/>
                    </a:lnTo>
                    <a:lnTo>
                      <a:pt x="312" y="1260"/>
                    </a:lnTo>
                    <a:lnTo>
                      <a:pt x="312" y="1302"/>
                    </a:lnTo>
                    <a:lnTo>
                      <a:pt x="318" y="1338"/>
                    </a:lnTo>
                    <a:lnTo>
                      <a:pt x="318" y="1374"/>
                    </a:lnTo>
                    <a:lnTo>
                      <a:pt x="324" y="1416"/>
                    </a:lnTo>
                    <a:lnTo>
                      <a:pt x="324" y="1452"/>
                    </a:lnTo>
                    <a:lnTo>
                      <a:pt x="330" y="1488"/>
                    </a:lnTo>
                    <a:lnTo>
                      <a:pt x="330" y="1530"/>
                    </a:lnTo>
                    <a:lnTo>
                      <a:pt x="336" y="1566"/>
                    </a:lnTo>
                    <a:lnTo>
                      <a:pt x="336" y="1602"/>
                    </a:lnTo>
                    <a:lnTo>
                      <a:pt x="342" y="1638"/>
                    </a:lnTo>
                    <a:lnTo>
                      <a:pt x="342" y="1674"/>
                    </a:lnTo>
                    <a:lnTo>
                      <a:pt x="348" y="1710"/>
                    </a:lnTo>
                    <a:lnTo>
                      <a:pt x="348" y="1746"/>
                    </a:lnTo>
                    <a:lnTo>
                      <a:pt x="354" y="1782"/>
                    </a:lnTo>
                    <a:lnTo>
                      <a:pt x="354" y="1818"/>
                    </a:lnTo>
                    <a:lnTo>
                      <a:pt x="360" y="1854"/>
                    </a:lnTo>
                    <a:lnTo>
                      <a:pt x="360" y="1890"/>
                    </a:lnTo>
                    <a:lnTo>
                      <a:pt x="366" y="1926"/>
                    </a:lnTo>
                    <a:lnTo>
                      <a:pt x="366" y="1956"/>
                    </a:lnTo>
                    <a:lnTo>
                      <a:pt x="372" y="1992"/>
                    </a:lnTo>
                    <a:lnTo>
                      <a:pt x="372" y="2022"/>
                    </a:lnTo>
                    <a:lnTo>
                      <a:pt x="378" y="2052"/>
                    </a:lnTo>
                    <a:lnTo>
                      <a:pt x="378" y="2088"/>
                    </a:lnTo>
                    <a:lnTo>
                      <a:pt x="384" y="2118"/>
                    </a:lnTo>
                    <a:lnTo>
                      <a:pt x="384" y="2148"/>
                    </a:lnTo>
                    <a:lnTo>
                      <a:pt x="390" y="2178"/>
                    </a:lnTo>
                    <a:lnTo>
                      <a:pt x="390" y="2208"/>
                    </a:lnTo>
                    <a:lnTo>
                      <a:pt x="396" y="2232"/>
                    </a:lnTo>
                    <a:lnTo>
                      <a:pt x="396" y="226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4" name="Freeform 109"/>
              <p:cNvSpPr>
                <a:spLocks/>
              </p:cNvSpPr>
              <p:nvPr/>
            </p:nvSpPr>
            <p:spPr bwMode="auto">
              <a:xfrm>
                <a:off x="3198" y="2952"/>
                <a:ext cx="672" cy="552"/>
              </a:xfrm>
              <a:custGeom>
                <a:avLst/>
                <a:gdLst>
                  <a:gd name="T0" fmla="*/ 6 w 672"/>
                  <a:gd name="T1" fmla="*/ 54 h 552"/>
                  <a:gd name="T2" fmla="*/ 18 w 672"/>
                  <a:gd name="T3" fmla="*/ 126 h 552"/>
                  <a:gd name="T4" fmla="*/ 24 w 672"/>
                  <a:gd name="T5" fmla="*/ 198 h 552"/>
                  <a:gd name="T6" fmla="*/ 36 w 672"/>
                  <a:gd name="T7" fmla="*/ 258 h 552"/>
                  <a:gd name="T8" fmla="*/ 42 w 672"/>
                  <a:gd name="T9" fmla="*/ 318 h 552"/>
                  <a:gd name="T10" fmla="*/ 54 w 672"/>
                  <a:gd name="T11" fmla="*/ 366 h 552"/>
                  <a:gd name="T12" fmla="*/ 60 w 672"/>
                  <a:gd name="T13" fmla="*/ 408 h 552"/>
                  <a:gd name="T14" fmla="*/ 72 w 672"/>
                  <a:gd name="T15" fmla="*/ 444 h 552"/>
                  <a:gd name="T16" fmla="*/ 84 w 672"/>
                  <a:gd name="T17" fmla="*/ 486 h 552"/>
                  <a:gd name="T18" fmla="*/ 90 w 672"/>
                  <a:gd name="T19" fmla="*/ 510 h 552"/>
                  <a:gd name="T20" fmla="*/ 108 w 672"/>
                  <a:gd name="T21" fmla="*/ 534 h 552"/>
                  <a:gd name="T22" fmla="*/ 120 w 672"/>
                  <a:gd name="T23" fmla="*/ 552 h 552"/>
                  <a:gd name="T24" fmla="*/ 138 w 672"/>
                  <a:gd name="T25" fmla="*/ 552 h 552"/>
                  <a:gd name="T26" fmla="*/ 156 w 672"/>
                  <a:gd name="T27" fmla="*/ 546 h 552"/>
                  <a:gd name="T28" fmla="*/ 174 w 672"/>
                  <a:gd name="T29" fmla="*/ 528 h 552"/>
                  <a:gd name="T30" fmla="*/ 192 w 672"/>
                  <a:gd name="T31" fmla="*/ 510 h 552"/>
                  <a:gd name="T32" fmla="*/ 210 w 672"/>
                  <a:gd name="T33" fmla="*/ 486 h 552"/>
                  <a:gd name="T34" fmla="*/ 228 w 672"/>
                  <a:gd name="T35" fmla="*/ 462 h 552"/>
                  <a:gd name="T36" fmla="*/ 246 w 672"/>
                  <a:gd name="T37" fmla="*/ 444 h 552"/>
                  <a:gd name="T38" fmla="*/ 264 w 672"/>
                  <a:gd name="T39" fmla="*/ 432 h 552"/>
                  <a:gd name="T40" fmla="*/ 282 w 672"/>
                  <a:gd name="T41" fmla="*/ 426 h 552"/>
                  <a:gd name="T42" fmla="*/ 300 w 672"/>
                  <a:gd name="T43" fmla="*/ 420 h 552"/>
                  <a:gd name="T44" fmla="*/ 318 w 672"/>
                  <a:gd name="T45" fmla="*/ 426 h 552"/>
                  <a:gd name="T46" fmla="*/ 336 w 672"/>
                  <a:gd name="T47" fmla="*/ 438 h 552"/>
                  <a:gd name="T48" fmla="*/ 354 w 672"/>
                  <a:gd name="T49" fmla="*/ 450 h 552"/>
                  <a:gd name="T50" fmla="*/ 372 w 672"/>
                  <a:gd name="T51" fmla="*/ 468 h 552"/>
                  <a:gd name="T52" fmla="*/ 390 w 672"/>
                  <a:gd name="T53" fmla="*/ 486 h 552"/>
                  <a:gd name="T54" fmla="*/ 408 w 672"/>
                  <a:gd name="T55" fmla="*/ 504 h 552"/>
                  <a:gd name="T56" fmla="*/ 426 w 672"/>
                  <a:gd name="T57" fmla="*/ 516 h 552"/>
                  <a:gd name="T58" fmla="*/ 444 w 672"/>
                  <a:gd name="T59" fmla="*/ 534 h 552"/>
                  <a:gd name="T60" fmla="*/ 462 w 672"/>
                  <a:gd name="T61" fmla="*/ 546 h 552"/>
                  <a:gd name="T62" fmla="*/ 480 w 672"/>
                  <a:gd name="T63" fmla="*/ 552 h 552"/>
                  <a:gd name="T64" fmla="*/ 498 w 672"/>
                  <a:gd name="T65" fmla="*/ 552 h 552"/>
                  <a:gd name="T66" fmla="*/ 516 w 672"/>
                  <a:gd name="T67" fmla="*/ 552 h 552"/>
                  <a:gd name="T68" fmla="*/ 534 w 672"/>
                  <a:gd name="T69" fmla="*/ 552 h 552"/>
                  <a:gd name="T70" fmla="*/ 552 w 672"/>
                  <a:gd name="T71" fmla="*/ 546 h 552"/>
                  <a:gd name="T72" fmla="*/ 570 w 672"/>
                  <a:gd name="T73" fmla="*/ 540 h 552"/>
                  <a:gd name="T74" fmla="*/ 588 w 672"/>
                  <a:gd name="T75" fmla="*/ 534 h 552"/>
                  <a:gd name="T76" fmla="*/ 606 w 672"/>
                  <a:gd name="T77" fmla="*/ 522 h 552"/>
                  <a:gd name="T78" fmla="*/ 624 w 672"/>
                  <a:gd name="T79" fmla="*/ 516 h 552"/>
                  <a:gd name="T80" fmla="*/ 642 w 672"/>
                  <a:gd name="T81" fmla="*/ 510 h 552"/>
                  <a:gd name="T82" fmla="*/ 660 w 672"/>
                  <a:gd name="T83" fmla="*/ 510 h 5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552"/>
                  <a:gd name="T128" fmla="*/ 672 w 672"/>
                  <a:gd name="T129" fmla="*/ 552 h 5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552">
                    <a:moveTo>
                      <a:pt x="0" y="0"/>
                    </a:moveTo>
                    <a:lnTo>
                      <a:pt x="6" y="30"/>
                    </a:lnTo>
                    <a:lnTo>
                      <a:pt x="6" y="54"/>
                    </a:lnTo>
                    <a:lnTo>
                      <a:pt x="12" y="78"/>
                    </a:lnTo>
                    <a:lnTo>
                      <a:pt x="12" y="102"/>
                    </a:lnTo>
                    <a:lnTo>
                      <a:pt x="18" y="126"/>
                    </a:lnTo>
                    <a:lnTo>
                      <a:pt x="18" y="150"/>
                    </a:lnTo>
                    <a:lnTo>
                      <a:pt x="24" y="174"/>
                    </a:lnTo>
                    <a:lnTo>
                      <a:pt x="24" y="198"/>
                    </a:lnTo>
                    <a:lnTo>
                      <a:pt x="30" y="222"/>
                    </a:lnTo>
                    <a:lnTo>
                      <a:pt x="30" y="240"/>
                    </a:lnTo>
                    <a:lnTo>
                      <a:pt x="36" y="258"/>
                    </a:lnTo>
                    <a:lnTo>
                      <a:pt x="36" y="282"/>
                    </a:lnTo>
                    <a:lnTo>
                      <a:pt x="42" y="300"/>
                    </a:lnTo>
                    <a:lnTo>
                      <a:pt x="42" y="318"/>
                    </a:lnTo>
                    <a:lnTo>
                      <a:pt x="48" y="336"/>
                    </a:lnTo>
                    <a:lnTo>
                      <a:pt x="48" y="348"/>
                    </a:lnTo>
                    <a:lnTo>
                      <a:pt x="54" y="366"/>
                    </a:lnTo>
                    <a:lnTo>
                      <a:pt x="54" y="378"/>
                    </a:lnTo>
                    <a:lnTo>
                      <a:pt x="60" y="396"/>
                    </a:lnTo>
                    <a:lnTo>
                      <a:pt x="60" y="408"/>
                    </a:lnTo>
                    <a:lnTo>
                      <a:pt x="66" y="420"/>
                    </a:lnTo>
                    <a:lnTo>
                      <a:pt x="66" y="432"/>
                    </a:lnTo>
                    <a:lnTo>
                      <a:pt x="72" y="444"/>
                    </a:lnTo>
                    <a:lnTo>
                      <a:pt x="72" y="456"/>
                    </a:lnTo>
                    <a:lnTo>
                      <a:pt x="78" y="474"/>
                    </a:lnTo>
                    <a:lnTo>
                      <a:pt x="84" y="486"/>
                    </a:lnTo>
                    <a:lnTo>
                      <a:pt x="84" y="492"/>
                    </a:lnTo>
                    <a:lnTo>
                      <a:pt x="90" y="504"/>
                    </a:lnTo>
                    <a:lnTo>
                      <a:pt x="90" y="510"/>
                    </a:lnTo>
                    <a:lnTo>
                      <a:pt x="96" y="516"/>
                    </a:lnTo>
                    <a:lnTo>
                      <a:pt x="96" y="522"/>
                    </a:lnTo>
                    <a:lnTo>
                      <a:pt x="108" y="534"/>
                    </a:lnTo>
                    <a:lnTo>
                      <a:pt x="108" y="540"/>
                    </a:lnTo>
                    <a:lnTo>
                      <a:pt x="114" y="546"/>
                    </a:lnTo>
                    <a:lnTo>
                      <a:pt x="120" y="552"/>
                    </a:lnTo>
                    <a:lnTo>
                      <a:pt x="126" y="552"/>
                    </a:lnTo>
                    <a:lnTo>
                      <a:pt x="132" y="552"/>
                    </a:lnTo>
                    <a:lnTo>
                      <a:pt x="138" y="552"/>
                    </a:lnTo>
                    <a:lnTo>
                      <a:pt x="144" y="552"/>
                    </a:lnTo>
                    <a:lnTo>
                      <a:pt x="150" y="552"/>
                    </a:lnTo>
                    <a:lnTo>
                      <a:pt x="156" y="546"/>
                    </a:lnTo>
                    <a:lnTo>
                      <a:pt x="162" y="540"/>
                    </a:lnTo>
                    <a:lnTo>
                      <a:pt x="168" y="534"/>
                    </a:lnTo>
                    <a:lnTo>
                      <a:pt x="174" y="528"/>
                    </a:lnTo>
                    <a:lnTo>
                      <a:pt x="180" y="522"/>
                    </a:lnTo>
                    <a:lnTo>
                      <a:pt x="186" y="516"/>
                    </a:lnTo>
                    <a:lnTo>
                      <a:pt x="192" y="510"/>
                    </a:lnTo>
                    <a:lnTo>
                      <a:pt x="204" y="498"/>
                    </a:lnTo>
                    <a:lnTo>
                      <a:pt x="204" y="492"/>
                    </a:lnTo>
                    <a:lnTo>
                      <a:pt x="210" y="486"/>
                    </a:lnTo>
                    <a:lnTo>
                      <a:pt x="222" y="474"/>
                    </a:lnTo>
                    <a:lnTo>
                      <a:pt x="222" y="468"/>
                    </a:lnTo>
                    <a:lnTo>
                      <a:pt x="228" y="462"/>
                    </a:lnTo>
                    <a:lnTo>
                      <a:pt x="234" y="456"/>
                    </a:lnTo>
                    <a:lnTo>
                      <a:pt x="240" y="450"/>
                    </a:lnTo>
                    <a:lnTo>
                      <a:pt x="246" y="444"/>
                    </a:lnTo>
                    <a:lnTo>
                      <a:pt x="252" y="438"/>
                    </a:lnTo>
                    <a:lnTo>
                      <a:pt x="258" y="432"/>
                    </a:lnTo>
                    <a:lnTo>
                      <a:pt x="264" y="432"/>
                    </a:lnTo>
                    <a:lnTo>
                      <a:pt x="270" y="426"/>
                    </a:lnTo>
                    <a:lnTo>
                      <a:pt x="276" y="426"/>
                    </a:lnTo>
                    <a:lnTo>
                      <a:pt x="282" y="426"/>
                    </a:lnTo>
                    <a:lnTo>
                      <a:pt x="288" y="420"/>
                    </a:lnTo>
                    <a:lnTo>
                      <a:pt x="294" y="420"/>
                    </a:lnTo>
                    <a:lnTo>
                      <a:pt x="300" y="420"/>
                    </a:lnTo>
                    <a:lnTo>
                      <a:pt x="306" y="426"/>
                    </a:lnTo>
                    <a:lnTo>
                      <a:pt x="312" y="426"/>
                    </a:lnTo>
                    <a:lnTo>
                      <a:pt x="318" y="426"/>
                    </a:lnTo>
                    <a:lnTo>
                      <a:pt x="324" y="432"/>
                    </a:lnTo>
                    <a:lnTo>
                      <a:pt x="330" y="432"/>
                    </a:lnTo>
                    <a:lnTo>
                      <a:pt x="336" y="438"/>
                    </a:lnTo>
                    <a:lnTo>
                      <a:pt x="342" y="444"/>
                    </a:lnTo>
                    <a:lnTo>
                      <a:pt x="348" y="444"/>
                    </a:lnTo>
                    <a:lnTo>
                      <a:pt x="354" y="450"/>
                    </a:lnTo>
                    <a:lnTo>
                      <a:pt x="360" y="456"/>
                    </a:lnTo>
                    <a:lnTo>
                      <a:pt x="366" y="462"/>
                    </a:lnTo>
                    <a:lnTo>
                      <a:pt x="372" y="468"/>
                    </a:lnTo>
                    <a:lnTo>
                      <a:pt x="378" y="474"/>
                    </a:lnTo>
                    <a:lnTo>
                      <a:pt x="384" y="480"/>
                    </a:lnTo>
                    <a:lnTo>
                      <a:pt x="390" y="486"/>
                    </a:lnTo>
                    <a:lnTo>
                      <a:pt x="396" y="492"/>
                    </a:lnTo>
                    <a:lnTo>
                      <a:pt x="402" y="498"/>
                    </a:lnTo>
                    <a:lnTo>
                      <a:pt x="408" y="504"/>
                    </a:lnTo>
                    <a:lnTo>
                      <a:pt x="414" y="510"/>
                    </a:lnTo>
                    <a:lnTo>
                      <a:pt x="420" y="516"/>
                    </a:lnTo>
                    <a:lnTo>
                      <a:pt x="426" y="516"/>
                    </a:lnTo>
                    <a:lnTo>
                      <a:pt x="432" y="522"/>
                    </a:lnTo>
                    <a:lnTo>
                      <a:pt x="438" y="528"/>
                    </a:lnTo>
                    <a:lnTo>
                      <a:pt x="444" y="534"/>
                    </a:lnTo>
                    <a:lnTo>
                      <a:pt x="450" y="534"/>
                    </a:lnTo>
                    <a:lnTo>
                      <a:pt x="456" y="540"/>
                    </a:lnTo>
                    <a:lnTo>
                      <a:pt x="462" y="546"/>
                    </a:lnTo>
                    <a:lnTo>
                      <a:pt x="468" y="546"/>
                    </a:lnTo>
                    <a:lnTo>
                      <a:pt x="474" y="546"/>
                    </a:lnTo>
                    <a:lnTo>
                      <a:pt x="480" y="552"/>
                    </a:lnTo>
                    <a:lnTo>
                      <a:pt x="486" y="552"/>
                    </a:lnTo>
                    <a:lnTo>
                      <a:pt x="492" y="552"/>
                    </a:lnTo>
                    <a:lnTo>
                      <a:pt x="498" y="552"/>
                    </a:lnTo>
                    <a:lnTo>
                      <a:pt x="504" y="552"/>
                    </a:lnTo>
                    <a:lnTo>
                      <a:pt x="510" y="552"/>
                    </a:lnTo>
                    <a:lnTo>
                      <a:pt x="516" y="552"/>
                    </a:lnTo>
                    <a:lnTo>
                      <a:pt x="522" y="552"/>
                    </a:lnTo>
                    <a:lnTo>
                      <a:pt x="528" y="552"/>
                    </a:lnTo>
                    <a:lnTo>
                      <a:pt x="534" y="552"/>
                    </a:lnTo>
                    <a:lnTo>
                      <a:pt x="540" y="552"/>
                    </a:lnTo>
                    <a:lnTo>
                      <a:pt x="546" y="546"/>
                    </a:lnTo>
                    <a:lnTo>
                      <a:pt x="552" y="546"/>
                    </a:lnTo>
                    <a:lnTo>
                      <a:pt x="558" y="546"/>
                    </a:lnTo>
                    <a:lnTo>
                      <a:pt x="564" y="540"/>
                    </a:lnTo>
                    <a:lnTo>
                      <a:pt x="570" y="540"/>
                    </a:lnTo>
                    <a:lnTo>
                      <a:pt x="576" y="534"/>
                    </a:lnTo>
                    <a:lnTo>
                      <a:pt x="582" y="534"/>
                    </a:lnTo>
                    <a:lnTo>
                      <a:pt x="588" y="534"/>
                    </a:lnTo>
                    <a:lnTo>
                      <a:pt x="594" y="528"/>
                    </a:lnTo>
                    <a:lnTo>
                      <a:pt x="600" y="528"/>
                    </a:lnTo>
                    <a:lnTo>
                      <a:pt x="606" y="522"/>
                    </a:lnTo>
                    <a:lnTo>
                      <a:pt x="612" y="522"/>
                    </a:lnTo>
                    <a:lnTo>
                      <a:pt x="618" y="522"/>
                    </a:lnTo>
                    <a:lnTo>
                      <a:pt x="624" y="516"/>
                    </a:lnTo>
                    <a:lnTo>
                      <a:pt x="630" y="516"/>
                    </a:lnTo>
                    <a:lnTo>
                      <a:pt x="636" y="516"/>
                    </a:lnTo>
                    <a:lnTo>
                      <a:pt x="642" y="510"/>
                    </a:lnTo>
                    <a:lnTo>
                      <a:pt x="648" y="510"/>
                    </a:lnTo>
                    <a:lnTo>
                      <a:pt x="654" y="510"/>
                    </a:lnTo>
                    <a:lnTo>
                      <a:pt x="660" y="510"/>
                    </a:lnTo>
                    <a:lnTo>
                      <a:pt x="666" y="510"/>
                    </a:lnTo>
                    <a:lnTo>
                      <a:pt x="672" y="51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5" name="Freeform 110"/>
              <p:cNvSpPr>
                <a:spLocks/>
              </p:cNvSpPr>
              <p:nvPr/>
            </p:nvSpPr>
            <p:spPr bwMode="auto">
              <a:xfrm>
                <a:off x="3870" y="3462"/>
                <a:ext cx="582" cy="48"/>
              </a:xfrm>
              <a:custGeom>
                <a:avLst/>
                <a:gdLst>
                  <a:gd name="T0" fmla="*/ 6 w 582"/>
                  <a:gd name="T1" fmla="*/ 0 h 48"/>
                  <a:gd name="T2" fmla="*/ 18 w 582"/>
                  <a:gd name="T3" fmla="*/ 0 h 48"/>
                  <a:gd name="T4" fmla="*/ 30 w 582"/>
                  <a:gd name="T5" fmla="*/ 0 h 48"/>
                  <a:gd name="T6" fmla="*/ 42 w 582"/>
                  <a:gd name="T7" fmla="*/ 0 h 48"/>
                  <a:gd name="T8" fmla="*/ 54 w 582"/>
                  <a:gd name="T9" fmla="*/ 6 h 48"/>
                  <a:gd name="T10" fmla="*/ 66 w 582"/>
                  <a:gd name="T11" fmla="*/ 12 h 48"/>
                  <a:gd name="T12" fmla="*/ 78 w 582"/>
                  <a:gd name="T13" fmla="*/ 12 h 48"/>
                  <a:gd name="T14" fmla="*/ 90 w 582"/>
                  <a:gd name="T15" fmla="*/ 18 h 48"/>
                  <a:gd name="T16" fmla="*/ 102 w 582"/>
                  <a:gd name="T17" fmla="*/ 24 h 48"/>
                  <a:gd name="T18" fmla="*/ 114 w 582"/>
                  <a:gd name="T19" fmla="*/ 24 h 48"/>
                  <a:gd name="T20" fmla="*/ 126 w 582"/>
                  <a:gd name="T21" fmla="*/ 30 h 48"/>
                  <a:gd name="T22" fmla="*/ 138 w 582"/>
                  <a:gd name="T23" fmla="*/ 36 h 48"/>
                  <a:gd name="T24" fmla="*/ 150 w 582"/>
                  <a:gd name="T25" fmla="*/ 36 h 48"/>
                  <a:gd name="T26" fmla="*/ 162 w 582"/>
                  <a:gd name="T27" fmla="*/ 42 h 48"/>
                  <a:gd name="T28" fmla="*/ 174 w 582"/>
                  <a:gd name="T29" fmla="*/ 42 h 48"/>
                  <a:gd name="T30" fmla="*/ 186 w 582"/>
                  <a:gd name="T31" fmla="*/ 42 h 48"/>
                  <a:gd name="T32" fmla="*/ 198 w 582"/>
                  <a:gd name="T33" fmla="*/ 42 h 48"/>
                  <a:gd name="T34" fmla="*/ 210 w 582"/>
                  <a:gd name="T35" fmla="*/ 42 h 48"/>
                  <a:gd name="T36" fmla="*/ 222 w 582"/>
                  <a:gd name="T37" fmla="*/ 42 h 48"/>
                  <a:gd name="T38" fmla="*/ 234 w 582"/>
                  <a:gd name="T39" fmla="*/ 42 h 48"/>
                  <a:gd name="T40" fmla="*/ 246 w 582"/>
                  <a:gd name="T41" fmla="*/ 42 h 48"/>
                  <a:gd name="T42" fmla="*/ 258 w 582"/>
                  <a:gd name="T43" fmla="*/ 42 h 48"/>
                  <a:gd name="T44" fmla="*/ 270 w 582"/>
                  <a:gd name="T45" fmla="*/ 36 h 48"/>
                  <a:gd name="T46" fmla="*/ 282 w 582"/>
                  <a:gd name="T47" fmla="*/ 36 h 48"/>
                  <a:gd name="T48" fmla="*/ 294 w 582"/>
                  <a:gd name="T49" fmla="*/ 30 h 48"/>
                  <a:gd name="T50" fmla="*/ 306 w 582"/>
                  <a:gd name="T51" fmla="*/ 30 h 48"/>
                  <a:gd name="T52" fmla="*/ 318 w 582"/>
                  <a:gd name="T53" fmla="*/ 30 h 48"/>
                  <a:gd name="T54" fmla="*/ 330 w 582"/>
                  <a:gd name="T55" fmla="*/ 24 h 48"/>
                  <a:gd name="T56" fmla="*/ 342 w 582"/>
                  <a:gd name="T57" fmla="*/ 24 h 48"/>
                  <a:gd name="T58" fmla="*/ 354 w 582"/>
                  <a:gd name="T59" fmla="*/ 24 h 48"/>
                  <a:gd name="T60" fmla="*/ 366 w 582"/>
                  <a:gd name="T61" fmla="*/ 24 h 48"/>
                  <a:gd name="T62" fmla="*/ 378 w 582"/>
                  <a:gd name="T63" fmla="*/ 24 h 48"/>
                  <a:gd name="T64" fmla="*/ 390 w 582"/>
                  <a:gd name="T65" fmla="*/ 24 h 48"/>
                  <a:gd name="T66" fmla="*/ 402 w 582"/>
                  <a:gd name="T67" fmla="*/ 24 h 48"/>
                  <a:gd name="T68" fmla="*/ 414 w 582"/>
                  <a:gd name="T69" fmla="*/ 24 h 48"/>
                  <a:gd name="T70" fmla="*/ 426 w 582"/>
                  <a:gd name="T71" fmla="*/ 24 h 48"/>
                  <a:gd name="T72" fmla="*/ 438 w 582"/>
                  <a:gd name="T73" fmla="*/ 24 h 48"/>
                  <a:gd name="T74" fmla="*/ 450 w 582"/>
                  <a:gd name="T75" fmla="*/ 30 h 48"/>
                  <a:gd name="T76" fmla="*/ 462 w 582"/>
                  <a:gd name="T77" fmla="*/ 30 h 48"/>
                  <a:gd name="T78" fmla="*/ 474 w 582"/>
                  <a:gd name="T79" fmla="*/ 30 h 48"/>
                  <a:gd name="T80" fmla="*/ 486 w 582"/>
                  <a:gd name="T81" fmla="*/ 36 h 48"/>
                  <a:gd name="T82" fmla="*/ 498 w 582"/>
                  <a:gd name="T83" fmla="*/ 36 h 48"/>
                  <a:gd name="T84" fmla="*/ 510 w 582"/>
                  <a:gd name="T85" fmla="*/ 36 h 48"/>
                  <a:gd name="T86" fmla="*/ 522 w 582"/>
                  <a:gd name="T87" fmla="*/ 42 h 48"/>
                  <a:gd name="T88" fmla="*/ 534 w 582"/>
                  <a:gd name="T89" fmla="*/ 42 h 48"/>
                  <a:gd name="T90" fmla="*/ 546 w 582"/>
                  <a:gd name="T91" fmla="*/ 42 h 48"/>
                  <a:gd name="T92" fmla="*/ 558 w 582"/>
                  <a:gd name="T93" fmla="*/ 42 h 48"/>
                  <a:gd name="T94" fmla="*/ 570 w 582"/>
                  <a:gd name="T95" fmla="*/ 42 h 48"/>
                  <a:gd name="T96" fmla="*/ 582 w 582"/>
                  <a:gd name="T97" fmla="*/ 48 h 4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82"/>
                  <a:gd name="T148" fmla="*/ 0 h 48"/>
                  <a:gd name="T149" fmla="*/ 582 w 582"/>
                  <a:gd name="T150" fmla="*/ 48 h 4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82" h="4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24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30"/>
                    </a:lnTo>
                    <a:lnTo>
                      <a:pt x="126" y="30"/>
                    </a:lnTo>
                    <a:lnTo>
                      <a:pt x="132" y="30"/>
                    </a:lnTo>
                    <a:lnTo>
                      <a:pt x="138" y="36"/>
                    </a:lnTo>
                    <a:lnTo>
                      <a:pt x="144" y="36"/>
                    </a:lnTo>
                    <a:lnTo>
                      <a:pt x="150" y="36"/>
                    </a:lnTo>
                    <a:lnTo>
                      <a:pt x="156" y="36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2"/>
                    </a:lnTo>
                    <a:lnTo>
                      <a:pt x="186" y="42"/>
                    </a:lnTo>
                    <a:lnTo>
                      <a:pt x="192" y="42"/>
                    </a:lnTo>
                    <a:lnTo>
                      <a:pt x="198" y="42"/>
                    </a:lnTo>
                    <a:lnTo>
                      <a:pt x="204" y="42"/>
                    </a:lnTo>
                    <a:lnTo>
                      <a:pt x="210" y="42"/>
                    </a:lnTo>
                    <a:lnTo>
                      <a:pt x="216" y="42"/>
                    </a:lnTo>
                    <a:lnTo>
                      <a:pt x="222" y="42"/>
                    </a:lnTo>
                    <a:lnTo>
                      <a:pt x="228" y="42"/>
                    </a:lnTo>
                    <a:lnTo>
                      <a:pt x="234" y="42"/>
                    </a:lnTo>
                    <a:lnTo>
                      <a:pt x="240" y="42"/>
                    </a:lnTo>
                    <a:lnTo>
                      <a:pt x="246" y="42"/>
                    </a:lnTo>
                    <a:lnTo>
                      <a:pt x="252" y="42"/>
                    </a:lnTo>
                    <a:lnTo>
                      <a:pt x="258" y="42"/>
                    </a:lnTo>
                    <a:lnTo>
                      <a:pt x="264" y="36"/>
                    </a:lnTo>
                    <a:lnTo>
                      <a:pt x="270" y="36"/>
                    </a:lnTo>
                    <a:lnTo>
                      <a:pt x="276" y="36"/>
                    </a:lnTo>
                    <a:lnTo>
                      <a:pt x="282" y="36"/>
                    </a:lnTo>
                    <a:lnTo>
                      <a:pt x="288" y="36"/>
                    </a:lnTo>
                    <a:lnTo>
                      <a:pt x="294" y="30"/>
                    </a:lnTo>
                    <a:lnTo>
                      <a:pt x="300" y="30"/>
                    </a:lnTo>
                    <a:lnTo>
                      <a:pt x="306" y="30"/>
                    </a:lnTo>
                    <a:lnTo>
                      <a:pt x="312" y="30"/>
                    </a:lnTo>
                    <a:lnTo>
                      <a:pt x="318" y="30"/>
                    </a:lnTo>
                    <a:lnTo>
                      <a:pt x="324" y="30"/>
                    </a:lnTo>
                    <a:lnTo>
                      <a:pt x="330" y="24"/>
                    </a:lnTo>
                    <a:lnTo>
                      <a:pt x="336" y="24"/>
                    </a:lnTo>
                    <a:lnTo>
                      <a:pt x="342" y="24"/>
                    </a:lnTo>
                    <a:lnTo>
                      <a:pt x="348" y="24"/>
                    </a:lnTo>
                    <a:lnTo>
                      <a:pt x="354" y="24"/>
                    </a:lnTo>
                    <a:lnTo>
                      <a:pt x="360" y="24"/>
                    </a:lnTo>
                    <a:lnTo>
                      <a:pt x="366" y="24"/>
                    </a:lnTo>
                    <a:lnTo>
                      <a:pt x="372" y="24"/>
                    </a:lnTo>
                    <a:lnTo>
                      <a:pt x="378" y="24"/>
                    </a:lnTo>
                    <a:lnTo>
                      <a:pt x="384" y="24"/>
                    </a:lnTo>
                    <a:lnTo>
                      <a:pt x="390" y="24"/>
                    </a:lnTo>
                    <a:lnTo>
                      <a:pt x="396" y="24"/>
                    </a:lnTo>
                    <a:lnTo>
                      <a:pt x="402" y="24"/>
                    </a:lnTo>
                    <a:lnTo>
                      <a:pt x="408" y="24"/>
                    </a:lnTo>
                    <a:lnTo>
                      <a:pt x="414" y="24"/>
                    </a:lnTo>
                    <a:lnTo>
                      <a:pt x="420" y="24"/>
                    </a:lnTo>
                    <a:lnTo>
                      <a:pt x="426" y="24"/>
                    </a:lnTo>
                    <a:lnTo>
                      <a:pt x="432" y="24"/>
                    </a:lnTo>
                    <a:lnTo>
                      <a:pt x="438" y="24"/>
                    </a:lnTo>
                    <a:lnTo>
                      <a:pt x="444" y="24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30"/>
                    </a:lnTo>
                    <a:lnTo>
                      <a:pt x="474" y="30"/>
                    </a:lnTo>
                    <a:lnTo>
                      <a:pt x="480" y="36"/>
                    </a:lnTo>
                    <a:lnTo>
                      <a:pt x="486" y="36"/>
                    </a:lnTo>
                    <a:lnTo>
                      <a:pt x="492" y="36"/>
                    </a:lnTo>
                    <a:lnTo>
                      <a:pt x="498" y="36"/>
                    </a:lnTo>
                    <a:lnTo>
                      <a:pt x="504" y="36"/>
                    </a:lnTo>
                    <a:lnTo>
                      <a:pt x="510" y="36"/>
                    </a:lnTo>
                    <a:lnTo>
                      <a:pt x="516" y="42"/>
                    </a:lnTo>
                    <a:lnTo>
                      <a:pt x="522" y="42"/>
                    </a:lnTo>
                    <a:lnTo>
                      <a:pt x="528" y="42"/>
                    </a:lnTo>
                    <a:lnTo>
                      <a:pt x="534" y="42"/>
                    </a:lnTo>
                    <a:lnTo>
                      <a:pt x="540" y="42"/>
                    </a:lnTo>
                    <a:lnTo>
                      <a:pt x="546" y="42"/>
                    </a:lnTo>
                    <a:lnTo>
                      <a:pt x="552" y="42"/>
                    </a:lnTo>
                    <a:lnTo>
                      <a:pt x="558" y="42"/>
                    </a:lnTo>
                    <a:lnTo>
                      <a:pt x="564" y="42"/>
                    </a:lnTo>
                    <a:lnTo>
                      <a:pt x="570" y="42"/>
                    </a:lnTo>
                    <a:lnTo>
                      <a:pt x="576" y="42"/>
                    </a:lnTo>
                    <a:lnTo>
                      <a:pt x="582" y="4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40971" name="Text Box 112"/>
            <p:cNvSpPr txBox="1">
              <a:spLocks noChangeArrowheads="1"/>
            </p:cNvSpPr>
            <p:nvPr/>
          </p:nvSpPr>
          <p:spPr bwMode="auto">
            <a:xfrm>
              <a:off x="3504" y="2688"/>
              <a:ext cx="5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f</a:t>
              </a:r>
              <a:r>
                <a:rPr lang="pl-PL" b="1"/>
                <a:t> [Hz]</a:t>
              </a:r>
            </a:p>
          </p:txBody>
        </p:sp>
        <p:graphicFrame>
          <p:nvGraphicFramePr>
            <p:cNvPr id="40963" name="Object 1"/>
            <p:cNvGraphicFramePr>
              <a:graphicFrameLocks noChangeAspect="1"/>
            </p:cNvGraphicFramePr>
            <p:nvPr/>
          </p:nvGraphicFramePr>
          <p:xfrm>
            <a:off x="3168" y="3072"/>
            <a:ext cx="240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618" name="Równanie" r:id="rId4" imgW="279360" imgH="215640" progId="Equation.3">
                    <p:embed/>
                  </p:oleObj>
                </mc:Choice>
                <mc:Fallback>
                  <p:oleObj name="Równanie" r:id="rId4" imgW="27936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" y="3072"/>
                          <a:ext cx="240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4" name="Object 2"/>
            <p:cNvGraphicFramePr>
              <a:graphicFrameLocks noChangeAspect="1"/>
            </p:cNvGraphicFramePr>
            <p:nvPr/>
          </p:nvGraphicFramePr>
          <p:xfrm>
            <a:off x="2880" y="3072"/>
            <a:ext cx="218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619" name="Równanie" r:id="rId6" imgW="253800" imgH="215640" progId="Equation.3">
                    <p:embed/>
                  </p:oleObj>
                </mc:Choice>
                <mc:Fallback>
                  <p:oleObj name="Równanie" r:id="rId6" imgW="253800" imgH="215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3072"/>
                          <a:ext cx="218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5" name="Object 3"/>
            <p:cNvGraphicFramePr>
              <a:graphicFrameLocks noChangeAspect="1"/>
            </p:cNvGraphicFramePr>
            <p:nvPr/>
          </p:nvGraphicFramePr>
          <p:xfrm>
            <a:off x="3504" y="3072"/>
            <a:ext cx="229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620" name="Równanie" r:id="rId8" imgW="266400" imgH="215640" progId="Equation.3">
                    <p:embed/>
                  </p:oleObj>
                </mc:Choice>
                <mc:Fallback>
                  <p:oleObj name="Równanie" r:id="rId8" imgW="26640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3072"/>
                          <a:ext cx="229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968" name="Text Box 118"/>
          <p:cNvSpPr txBox="1">
            <a:spLocks noChangeArrowheads="1"/>
          </p:cNvSpPr>
          <p:nvPr/>
        </p:nvSpPr>
        <p:spPr bwMode="auto">
          <a:xfrm>
            <a:off x="762000" y="5181600"/>
            <a:ext cx="8340040" cy="1200329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Power spectrum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/>
              <a:t>concentrated</a:t>
            </a:r>
            <a:r>
              <a:rPr lang="pl-PL" b="1" dirty="0"/>
              <a:t> </a:t>
            </a:r>
            <a:r>
              <a:rPr lang="pl-PL" b="1" dirty="0" err="1"/>
              <a:t>in</a:t>
            </a:r>
            <a:r>
              <a:rPr lang="pl-PL" b="1" dirty="0"/>
              <a:t>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bandwidth</a:t>
            </a:r>
            <a:r>
              <a:rPr lang="pl-PL" b="1" dirty="0"/>
              <a:t> 0 &lt; </a:t>
            </a:r>
            <a:r>
              <a:rPr lang="pl-PL" b="1" i="1" dirty="0"/>
              <a:t>f</a:t>
            </a:r>
            <a:r>
              <a:rPr lang="pl-PL" b="1" dirty="0"/>
              <a:t> &lt; 1/T;</a:t>
            </a:r>
          </a:p>
          <a:p>
            <a:r>
              <a:rPr lang="pl-PL" b="1" dirty="0" err="1"/>
              <a:t>Nyquist</a:t>
            </a:r>
            <a:r>
              <a:rPr lang="pl-PL" b="1" dirty="0"/>
              <a:t> </a:t>
            </a:r>
            <a:r>
              <a:rPr lang="pl-PL" b="1" dirty="0" err="1"/>
              <a:t>theorem</a:t>
            </a:r>
            <a:r>
              <a:rPr lang="pl-PL" b="1" dirty="0"/>
              <a:t> (ISI = 0) </a:t>
            </a:r>
            <a:r>
              <a:rPr lang="pl-PL" b="1" dirty="0" err="1"/>
              <a:t>states</a:t>
            </a:r>
            <a:r>
              <a:rPr lang="pl-PL" b="1" dirty="0"/>
              <a:t> </a:t>
            </a:r>
            <a:r>
              <a:rPr lang="pl-PL" b="1" dirty="0" err="1"/>
              <a:t>that</a:t>
            </a:r>
            <a:r>
              <a:rPr lang="pl-PL" b="1" dirty="0"/>
              <a:t> </a:t>
            </a:r>
            <a:r>
              <a:rPr lang="pl-PL" b="1" dirty="0" err="1"/>
              <a:t>the</a:t>
            </a:r>
            <a:r>
              <a:rPr lang="pl-PL" b="1" dirty="0"/>
              <a:t> </a:t>
            </a:r>
            <a:r>
              <a:rPr lang="pl-PL" b="1" dirty="0" err="1"/>
              <a:t>half</a:t>
            </a:r>
            <a:r>
              <a:rPr lang="pl-PL" b="1" dirty="0"/>
              <a:t> of </a:t>
            </a:r>
            <a:r>
              <a:rPr lang="pl-PL" b="1" dirty="0" err="1"/>
              <a:t>the</a:t>
            </a:r>
            <a:r>
              <a:rPr lang="pl-PL" b="1" dirty="0"/>
              <a:t> spectrum</a:t>
            </a:r>
            <a:br>
              <a:rPr lang="pl-PL" b="1" dirty="0"/>
            </a:br>
            <a:r>
              <a:rPr lang="pl-PL" b="1" dirty="0"/>
              <a:t> 0 &lt; </a:t>
            </a:r>
            <a:r>
              <a:rPr lang="pl-PL" b="1" i="1" dirty="0"/>
              <a:t>f</a:t>
            </a:r>
            <a:r>
              <a:rPr lang="pl-PL" b="1" dirty="0"/>
              <a:t> &lt; 1</a:t>
            </a:r>
            <a:r>
              <a:rPr lang="pl-PL" b="1" dirty="0" smtClean="0"/>
              <a:t>/(2</a:t>
            </a:r>
            <a:r>
              <a:rPr lang="pl-PL" b="1" i="1" dirty="0" smtClean="0"/>
              <a:t>T</a:t>
            </a:r>
            <a:r>
              <a:rPr lang="pl-PL" b="1" dirty="0" smtClean="0"/>
              <a:t>) </a:t>
            </a:r>
            <a:r>
              <a:rPr lang="pl-PL" b="1" dirty="0" err="1"/>
              <a:t>is</a:t>
            </a:r>
            <a:r>
              <a:rPr lang="pl-PL" b="1" dirty="0"/>
              <a:t> </a:t>
            </a:r>
            <a:r>
              <a:rPr lang="pl-PL" b="1" dirty="0" err="1" smtClean="0"/>
              <a:t>sufficient</a:t>
            </a:r>
            <a:r>
              <a:rPr lang="pl-PL" b="1" dirty="0"/>
              <a:t> </a:t>
            </a:r>
            <a:r>
              <a:rPr lang="pl-PL" b="1" dirty="0" smtClean="0"/>
              <a:t>(</a:t>
            </a:r>
            <a:r>
              <a:rPr lang="pl-PL" b="1" dirty="0" err="1" smtClean="0"/>
              <a:t>provided</a:t>
            </a:r>
            <a:r>
              <a:rPr lang="pl-PL" b="1" dirty="0" smtClean="0"/>
              <a:t> </a:t>
            </a:r>
            <a:r>
              <a:rPr lang="pl-PL" b="1" dirty="0" err="1" smtClean="0"/>
              <a:t>synchronous</a:t>
            </a:r>
            <a:r>
              <a:rPr lang="pl-PL" b="1" dirty="0" smtClean="0"/>
              <a:t> </a:t>
            </a:r>
            <a:r>
              <a:rPr lang="pl-PL" b="1" dirty="0" err="1" smtClean="0"/>
              <a:t>resampling</a:t>
            </a:r>
            <a:r>
              <a:rPr lang="pl-PL" b="1" dirty="0" smtClean="0"/>
              <a:t>).</a:t>
            </a:r>
            <a:endParaRPr lang="pl-PL" b="1" dirty="0"/>
          </a:p>
        </p:txBody>
      </p:sp>
      <p:sp>
        <p:nvSpPr>
          <p:cNvPr id="40969" name="Rectangle 121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924800" cy="685800"/>
          </a:xfrm>
          <a:noFill/>
        </p:spPr>
        <p:txBody>
          <a:bodyPr/>
          <a:lstStyle/>
          <a:p>
            <a:r>
              <a:rPr lang="pl-PL" sz="3200" b="1" smtClean="0">
                <a:solidFill>
                  <a:srgbClr val="008000"/>
                </a:solidFill>
                <a:latin typeface="Verdana" pitchFamily="34" charset="0"/>
              </a:rPr>
              <a:t>Bipolar NRZ line code –</a:t>
            </a:r>
            <a:br>
              <a:rPr lang="pl-PL" sz="3200" b="1" smtClean="0">
                <a:solidFill>
                  <a:srgbClr val="008000"/>
                </a:solidFill>
                <a:latin typeface="Verdana" pitchFamily="34" charset="0"/>
              </a:rPr>
            </a:br>
            <a:r>
              <a:rPr lang="pl-PL" sz="3200" b="1" smtClean="0">
                <a:solidFill>
                  <a:srgbClr val="008000"/>
                </a:solidFill>
                <a:latin typeface="Verdana" pitchFamily="34" charset="0"/>
              </a:rPr>
              <a:t>power spectrum</a:t>
            </a:r>
          </a:p>
        </p:txBody>
      </p:sp>
      <p:sp>
        <p:nvSpPr>
          <p:cNvPr id="66" name="Prostokąt 65"/>
          <p:cNvSpPr/>
          <p:nvPr/>
        </p:nvSpPr>
        <p:spPr bwMode="auto">
          <a:xfrm>
            <a:off x="4860032" y="908720"/>
            <a:ext cx="1944216" cy="22322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4096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1060208"/>
              </p:ext>
            </p:extLst>
          </p:nvPr>
        </p:nvGraphicFramePr>
        <p:xfrm>
          <a:off x="4543425" y="1317625"/>
          <a:ext cx="4587875" cy="165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21" name="Equation" r:id="rId10" imgW="2463480" imgH="888840" progId="Equation.3">
                  <p:embed/>
                </p:oleObj>
              </mc:Choice>
              <mc:Fallback>
                <p:oleObj name="Equation" r:id="rId10" imgW="2463480" imgH="8888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3425" y="1317625"/>
                        <a:ext cx="4587875" cy="1657350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001000" cy="685800"/>
          </a:xfrm>
        </p:spPr>
        <p:txBody>
          <a:bodyPr/>
          <a:lstStyle/>
          <a:p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Miller’s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line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code</a:t>
            </a:r>
            <a:endParaRPr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53252" name="Group 91"/>
          <p:cNvGrpSpPr>
            <a:grpSpLocks/>
          </p:cNvGrpSpPr>
          <p:nvPr/>
        </p:nvGrpSpPr>
        <p:grpSpPr bwMode="auto">
          <a:xfrm>
            <a:off x="1295400" y="762000"/>
            <a:ext cx="5715000" cy="1552575"/>
            <a:chOff x="710" y="912"/>
            <a:chExt cx="4262" cy="1159"/>
          </a:xfrm>
        </p:grpSpPr>
        <p:grpSp>
          <p:nvGrpSpPr>
            <p:cNvPr id="53319" name="Group 74"/>
            <p:cNvGrpSpPr>
              <a:grpSpLocks/>
            </p:cNvGrpSpPr>
            <p:nvPr/>
          </p:nvGrpSpPr>
          <p:grpSpPr bwMode="auto">
            <a:xfrm>
              <a:off x="710" y="1056"/>
              <a:ext cx="1402" cy="768"/>
              <a:chOff x="710" y="1056"/>
              <a:chExt cx="1402" cy="768"/>
            </a:xfrm>
          </p:grpSpPr>
          <p:sp>
            <p:nvSpPr>
              <p:cNvPr id="53321" name="Text Box 65"/>
              <p:cNvSpPr txBox="1">
                <a:spLocks noChangeArrowheads="1"/>
              </p:cNvSpPr>
              <p:nvPr/>
            </p:nvSpPr>
            <p:spPr bwMode="auto">
              <a:xfrm>
                <a:off x="710" y="1243"/>
                <a:ext cx="536" cy="3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800" b="1"/>
                  <a:t>„0”</a:t>
                </a:r>
              </a:p>
            </p:txBody>
          </p:sp>
          <p:sp>
            <p:nvSpPr>
              <p:cNvPr id="53322" name="AutoShape 66"/>
              <p:cNvSpPr>
                <a:spLocks/>
              </p:cNvSpPr>
              <p:nvPr/>
            </p:nvSpPr>
            <p:spPr bwMode="auto">
              <a:xfrm>
                <a:off x="1200" y="1056"/>
                <a:ext cx="192" cy="768"/>
              </a:xfrm>
              <a:prstGeom prst="leftBrace">
                <a:avLst>
                  <a:gd name="adj1" fmla="val 3333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3323" name="Group 69"/>
              <p:cNvGrpSpPr>
                <a:grpSpLocks/>
              </p:cNvGrpSpPr>
              <p:nvPr/>
            </p:nvGrpSpPr>
            <p:grpSpPr bwMode="auto">
              <a:xfrm>
                <a:off x="1488" y="1056"/>
                <a:ext cx="624" cy="288"/>
                <a:chOff x="1680" y="2304"/>
                <a:chExt cx="624" cy="288"/>
              </a:xfrm>
            </p:grpSpPr>
            <p:sp>
              <p:nvSpPr>
                <p:cNvPr id="53327" name="Line 67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28" name="Freeform 68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53324" name="Group 70"/>
              <p:cNvGrpSpPr>
                <a:grpSpLocks/>
              </p:cNvGrpSpPr>
              <p:nvPr/>
            </p:nvGrpSpPr>
            <p:grpSpPr bwMode="auto">
              <a:xfrm flipV="1">
                <a:off x="1488" y="1536"/>
                <a:ext cx="624" cy="288"/>
                <a:chOff x="1680" y="2304"/>
                <a:chExt cx="624" cy="288"/>
              </a:xfrm>
            </p:grpSpPr>
            <p:sp>
              <p:nvSpPr>
                <p:cNvPr id="53325" name="Line 71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26" name="Freeform 72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53320" name="Text Box 73"/>
            <p:cNvSpPr txBox="1">
              <a:spLocks noChangeArrowheads="1"/>
            </p:cNvSpPr>
            <p:nvPr/>
          </p:nvSpPr>
          <p:spPr bwMode="auto">
            <a:xfrm>
              <a:off x="2351" y="912"/>
              <a:ext cx="2621" cy="1159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pl-PL"/>
                <a:t> </a:t>
              </a:r>
              <a:r>
                <a:rPr lang="pl-PL" b="1"/>
                <a:t>continuation signal level</a:t>
              </a:r>
              <a:br>
                <a:rPr lang="pl-PL" b="1"/>
              </a:br>
              <a:r>
                <a:rPr lang="pl-PL" b="1"/>
                <a:t>at transitions „1” </a:t>
              </a:r>
              <a:r>
                <a:rPr lang="pl-PL" b="1">
                  <a:sym typeface="Symbol" pitchFamily="18" charset="2"/>
                </a:rPr>
                <a:t> „0”</a:t>
              </a:r>
            </a:p>
            <a:p>
              <a:pPr>
                <a:buFontTx/>
                <a:buChar char="•"/>
              </a:pPr>
              <a:r>
                <a:rPr lang="pl-PL" b="1">
                  <a:sym typeface="Symbol" pitchFamily="18" charset="2"/>
                </a:rPr>
                <a:t> opposite signal level</a:t>
              </a:r>
              <a:br>
                <a:rPr lang="pl-PL" b="1">
                  <a:sym typeface="Symbol" pitchFamily="18" charset="2"/>
                </a:rPr>
              </a:br>
              <a:r>
                <a:rPr lang="pl-PL" b="1">
                  <a:sym typeface="Symbol" pitchFamily="18" charset="2"/>
                </a:rPr>
                <a:t>at transistions „0”  „0”</a:t>
              </a:r>
            </a:p>
          </p:txBody>
        </p:sp>
      </p:grpSp>
      <p:grpSp>
        <p:nvGrpSpPr>
          <p:cNvPr id="53253" name="Group 92"/>
          <p:cNvGrpSpPr>
            <a:grpSpLocks/>
          </p:cNvGrpSpPr>
          <p:nvPr/>
        </p:nvGrpSpPr>
        <p:grpSpPr bwMode="auto">
          <a:xfrm>
            <a:off x="1295400" y="2286000"/>
            <a:ext cx="5645150" cy="1773238"/>
            <a:chOff x="816" y="2448"/>
            <a:chExt cx="3820" cy="1200"/>
          </a:xfrm>
        </p:grpSpPr>
        <p:grpSp>
          <p:nvGrpSpPr>
            <p:cNvPr id="53309" name="Group 89"/>
            <p:cNvGrpSpPr>
              <a:grpSpLocks/>
            </p:cNvGrpSpPr>
            <p:nvPr/>
          </p:nvGrpSpPr>
          <p:grpSpPr bwMode="auto">
            <a:xfrm>
              <a:off x="816" y="2448"/>
              <a:ext cx="1440" cy="1200"/>
              <a:chOff x="816" y="2448"/>
              <a:chExt cx="1440" cy="1200"/>
            </a:xfrm>
          </p:grpSpPr>
          <p:sp>
            <p:nvSpPr>
              <p:cNvPr id="53311" name="Text Box 76"/>
              <p:cNvSpPr txBox="1">
                <a:spLocks noChangeArrowheads="1"/>
              </p:cNvSpPr>
              <p:nvPr/>
            </p:nvSpPr>
            <p:spPr bwMode="auto">
              <a:xfrm>
                <a:off x="816" y="2880"/>
                <a:ext cx="486" cy="3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800" b="1"/>
                  <a:t>„1”</a:t>
                </a:r>
              </a:p>
            </p:txBody>
          </p:sp>
          <p:sp>
            <p:nvSpPr>
              <p:cNvPr id="53312" name="AutoShape 77"/>
              <p:cNvSpPr>
                <a:spLocks/>
              </p:cNvSpPr>
              <p:nvPr/>
            </p:nvSpPr>
            <p:spPr bwMode="auto">
              <a:xfrm>
                <a:off x="1296" y="2448"/>
                <a:ext cx="192" cy="1200"/>
              </a:xfrm>
              <a:prstGeom prst="leftBrace">
                <a:avLst>
                  <a:gd name="adj1" fmla="val 5208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3313" name="Group 85"/>
              <p:cNvGrpSpPr>
                <a:grpSpLocks/>
              </p:cNvGrpSpPr>
              <p:nvPr/>
            </p:nvGrpSpPr>
            <p:grpSpPr bwMode="auto">
              <a:xfrm>
                <a:off x="1632" y="2448"/>
                <a:ext cx="624" cy="528"/>
                <a:chOff x="1594" y="2640"/>
                <a:chExt cx="624" cy="528"/>
              </a:xfrm>
            </p:grpSpPr>
            <p:sp>
              <p:nvSpPr>
                <p:cNvPr id="53317" name="Line 79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18" name="Freeform 84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53314" name="Group 86"/>
              <p:cNvGrpSpPr>
                <a:grpSpLocks/>
              </p:cNvGrpSpPr>
              <p:nvPr/>
            </p:nvGrpSpPr>
            <p:grpSpPr bwMode="auto">
              <a:xfrm flipV="1">
                <a:off x="1632" y="3120"/>
                <a:ext cx="624" cy="528"/>
                <a:chOff x="1594" y="2640"/>
                <a:chExt cx="624" cy="528"/>
              </a:xfrm>
            </p:grpSpPr>
            <p:sp>
              <p:nvSpPr>
                <p:cNvPr id="53315" name="Line 87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16" name="Freeform 88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53310" name="Text Box 90"/>
            <p:cNvSpPr txBox="1">
              <a:spLocks noChangeArrowheads="1"/>
            </p:cNvSpPr>
            <p:nvPr/>
          </p:nvSpPr>
          <p:spPr bwMode="auto">
            <a:xfrm>
              <a:off x="2304" y="2544"/>
              <a:ext cx="2332" cy="1050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pl-PL"/>
                <a:t> </a:t>
              </a:r>
              <a:r>
                <a:rPr lang="pl-PL" b="1"/>
                <a:t>maintaining signal level</a:t>
              </a:r>
              <a:br>
                <a:rPr lang="pl-PL" b="1"/>
              </a:br>
              <a:r>
                <a:rPr lang="pl-PL" b="1"/>
                <a:t>at transitions „1” </a:t>
              </a:r>
              <a:r>
                <a:rPr lang="pl-PL" b="1">
                  <a:sym typeface="Symbol" pitchFamily="18" charset="2"/>
                </a:rPr>
                <a:t> „1”</a:t>
              </a:r>
            </a:p>
            <a:p>
              <a:pPr>
                <a:buFontTx/>
                <a:buChar char="•"/>
              </a:pPr>
              <a:r>
                <a:rPr lang="pl-PL" b="1">
                  <a:sym typeface="Symbol" pitchFamily="18" charset="2"/>
                </a:rPr>
                <a:t> maintaining signal level</a:t>
              </a:r>
              <a:br>
                <a:rPr lang="pl-PL" b="1">
                  <a:sym typeface="Symbol" pitchFamily="18" charset="2"/>
                </a:rPr>
              </a:br>
              <a:r>
                <a:rPr lang="pl-PL" b="1">
                  <a:sym typeface="Symbol" pitchFamily="18" charset="2"/>
                </a:rPr>
                <a:t>at transitions „0”  „1”</a:t>
              </a:r>
            </a:p>
          </p:txBody>
        </p:sp>
      </p:grpSp>
      <p:grpSp>
        <p:nvGrpSpPr>
          <p:cNvPr id="53254" name="Group 93"/>
          <p:cNvGrpSpPr>
            <a:grpSpLocks/>
          </p:cNvGrpSpPr>
          <p:nvPr/>
        </p:nvGrpSpPr>
        <p:grpSpPr bwMode="auto">
          <a:xfrm>
            <a:off x="1066800" y="4191000"/>
            <a:ext cx="7924800" cy="2451100"/>
            <a:chOff x="624" y="2488"/>
            <a:chExt cx="4992" cy="1544"/>
          </a:xfrm>
        </p:grpSpPr>
        <p:sp>
          <p:nvSpPr>
            <p:cNvPr id="53255" name="Text Box 94"/>
            <p:cNvSpPr txBox="1">
              <a:spLocks noChangeArrowheads="1"/>
            </p:cNvSpPr>
            <p:nvPr/>
          </p:nvSpPr>
          <p:spPr bwMode="auto">
            <a:xfrm>
              <a:off x="710" y="2928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endParaRPr lang="pl-PL"/>
            </a:p>
          </p:txBody>
        </p:sp>
        <p:sp>
          <p:nvSpPr>
            <p:cNvPr id="53256" name="Line 95"/>
            <p:cNvSpPr>
              <a:spLocks noChangeShapeType="1"/>
            </p:cNvSpPr>
            <p:nvPr/>
          </p:nvSpPr>
          <p:spPr bwMode="auto">
            <a:xfrm>
              <a:off x="720" y="3312"/>
              <a:ext cx="48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7" name="Line 96"/>
            <p:cNvSpPr>
              <a:spLocks noChangeShapeType="1"/>
            </p:cNvSpPr>
            <p:nvPr/>
          </p:nvSpPr>
          <p:spPr bwMode="auto">
            <a:xfrm>
              <a:off x="720" y="2832"/>
              <a:ext cx="48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8" name="Line 97"/>
            <p:cNvSpPr>
              <a:spLocks noChangeShapeType="1"/>
            </p:cNvSpPr>
            <p:nvPr/>
          </p:nvSpPr>
          <p:spPr bwMode="auto">
            <a:xfrm>
              <a:off x="672" y="3792"/>
              <a:ext cx="49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9" name="Line 98"/>
            <p:cNvSpPr>
              <a:spLocks noChangeShapeType="1"/>
            </p:cNvSpPr>
            <p:nvPr/>
          </p:nvSpPr>
          <p:spPr bwMode="auto">
            <a:xfrm flipV="1">
              <a:off x="768" y="2496"/>
              <a:ext cx="0" cy="15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0" name="Line 99"/>
            <p:cNvSpPr>
              <a:spLocks noChangeShapeType="1"/>
            </p:cNvSpPr>
            <p:nvPr/>
          </p:nvSpPr>
          <p:spPr bwMode="auto">
            <a:xfrm>
              <a:off x="105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1" name="Line 100"/>
            <p:cNvSpPr>
              <a:spLocks noChangeShapeType="1"/>
            </p:cNvSpPr>
            <p:nvPr/>
          </p:nvSpPr>
          <p:spPr bwMode="auto">
            <a:xfrm>
              <a:off x="2464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2" name="Line 101"/>
            <p:cNvSpPr>
              <a:spLocks noChangeShapeType="1"/>
            </p:cNvSpPr>
            <p:nvPr/>
          </p:nvSpPr>
          <p:spPr bwMode="auto">
            <a:xfrm>
              <a:off x="281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3" name="Line 102"/>
            <p:cNvSpPr>
              <a:spLocks noChangeShapeType="1"/>
            </p:cNvSpPr>
            <p:nvPr/>
          </p:nvSpPr>
          <p:spPr bwMode="auto">
            <a:xfrm>
              <a:off x="316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4" name="Line 103"/>
            <p:cNvSpPr>
              <a:spLocks noChangeShapeType="1"/>
            </p:cNvSpPr>
            <p:nvPr/>
          </p:nvSpPr>
          <p:spPr bwMode="auto">
            <a:xfrm>
              <a:off x="352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5" name="Line 104"/>
            <p:cNvSpPr>
              <a:spLocks noChangeShapeType="1"/>
            </p:cNvSpPr>
            <p:nvPr/>
          </p:nvSpPr>
          <p:spPr bwMode="auto">
            <a:xfrm>
              <a:off x="3872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6" name="Line 105"/>
            <p:cNvSpPr>
              <a:spLocks noChangeShapeType="1"/>
            </p:cNvSpPr>
            <p:nvPr/>
          </p:nvSpPr>
          <p:spPr bwMode="auto">
            <a:xfrm>
              <a:off x="4224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7" name="Line 106"/>
            <p:cNvSpPr>
              <a:spLocks noChangeShapeType="1"/>
            </p:cNvSpPr>
            <p:nvPr/>
          </p:nvSpPr>
          <p:spPr bwMode="auto">
            <a:xfrm>
              <a:off x="457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8" name="Line 107"/>
            <p:cNvSpPr>
              <a:spLocks noChangeShapeType="1"/>
            </p:cNvSpPr>
            <p:nvPr/>
          </p:nvSpPr>
          <p:spPr bwMode="auto">
            <a:xfrm>
              <a:off x="492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9" name="Line 108"/>
            <p:cNvSpPr>
              <a:spLocks noChangeShapeType="1"/>
            </p:cNvSpPr>
            <p:nvPr/>
          </p:nvSpPr>
          <p:spPr bwMode="auto">
            <a:xfrm>
              <a:off x="528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0" name="Line 109"/>
            <p:cNvSpPr>
              <a:spLocks noChangeShapeType="1"/>
            </p:cNvSpPr>
            <p:nvPr/>
          </p:nvSpPr>
          <p:spPr bwMode="auto">
            <a:xfrm>
              <a:off x="140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1" name="Line 110"/>
            <p:cNvSpPr>
              <a:spLocks noChangeShapeType="1"/>
            </p:cNvSpPr>
            <p:nvPr/>
          </p:nvSpPr>
          <p:spPr bwMode="auto">
            <a:xfrm>
              <a:off x="176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2" name="Line 111"/>
            <p:cNvSpPr>
              <a:spLocks noChangeShapeType="1"/>
            </p:cNvSpPr>
            <p:nvPr/>
          </p:nvSpPr>
          <p:spPr bwMode="auto">
            <a:xfrm>
              <a:off x="2112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3" name="Text Box 112"/>
            <p:cNvSpPr txBox="1">
              <a:spLocks noChangeArrowheads="1"/>
            </p:cNvSpPr>
            <p:nvPr/>
          </p:nvSpPr>
          <p:spPr bwMode="auto">
            <a:xfrm>
              <a:off x="806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4" name="Text Box 113"/>
            <p:cNvSpPr txBox="1">
              <a:spLocks noChangeArrowheads="1"/>
            </p:cNvSpPr>
            <p:nvPr/>
          </p:nvSpPr>
          <p:spPr bwMode="auto">
            <a:xfrm>
              <a:off x="1154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5" name="Text Box 114"/>
            <p:cNvSpPr txBox="1">
              <a:spLocks noChangeArrowheads="1"/>
            </p:cNvSpPr>
            <p:nvPr/>
          </p:nvSpPr>
          <p:spPr bwMode="auto">
            <a:xfrm>
              <a:off x="2550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76" name="Text Box 115"/>
            <p:cNvSpPr txBox="1">
              <a:spLocks noChangeArrowheads="1"/>
            </p:cNvSpPr>
            <p:nvPr/>
          </p:nvSpPr>
          <p:spPr bwMode="auto">
            <a:xfrm>
              <a:off x="2201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77" name="Text Box 116"/>
            <p:cNvSpPr txBox="1">
              <a:spLocks noChangeArrowheads="1"/>
            </p:cNvSpPr>
            <p:nvPr/>
          </p:nvSpPr>
          <p:spPr bwMode="auto">
            <a:xfrm>
              <a:off x="1503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8" name="Text Box 117"/>
            <p:cNvSpPr txBox="1">
              <a:spLocks noChangeArrowheads="1"/>
            </p:cNvSpPr>
            <p:nvPr/>
          </p:nvSpPr>
          <p:spPr bwMode="auto">
            <a:xfrm>
              <a:off x="1852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9" name="Text Box 118"/>
            <p:cNvSpPr txBox="1">
              <a:spLocks noChangeArrowheads="1"/>
            </p:cNvSpPr>
            <p:nvPr/>
          </p:nvSpPr>
          <p:spPr bwMode="auto">
            <a:xfrm>
              <a:off x="3247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0" name="Text Box 119"/>
            <p:cNvSpPr txBox="1">
              <a:spLocks noChangeArrowheads="1"/>
            </p:cNvSpPr>
            <p:nvPr/>
          </p:nvSpPr>
          <p:spPr bwMode="auto">
            <a:xfrm>
              <a:off x="2899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1" name="Text Box 120"/>
            <p:cNvSpPr txBox="1">
              <a:spLocks noChangeArrowheads="1"/>
            </p:cNvSpPr>
            <p:nvPr/>
          </p:nvSpPr>
          <p:spPr bwMode="auto">
            <a:xfrm>
              <a:off x="4643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2" name="Text Box 121"/>
            <p:cNvSpPr txBox="1">
              <a:spLocks noChangeArrowheads="1"/>
            </p:cNvSpPr>
            <p:nvPr/>
          </p:nvSpPr>
          <p:spPr bwMode="auto">
            <a:xfrm>
              <a:off x="3596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3" name="Text Box 122"/>
            <p:cNvSpPr txBox="1">
              <a:spLocks noChangeArrowheads="1"/>
            </p:cNvSpPr>
            <p:nvPr/>
          </p:nvSpPr>
          <p:spPr bwMode="auto">
            <a:xfrm>
              <a:off x="3945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84" name="Text Box 123"/>
            <p:cNvSpPr txBox="1">
              <a:spLocks noChangeArrowheads="1"/>
            </p:cNvSpPr>
            <p:nvPr/>
          </p:nvSpPr>
          <p:spPr bwMode="auto">
            <a:xfrm>
              <a:off x="4294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85" name="Text Box 124"/>
            <p:cNvSpPr txBox="1">
              <a:spLocks noChangeArrowheads="1"/>
            </p:cNvSpPr>
            <p:nvPr/>
          </p:nvSpPr>
          <p:spPr bwMode="auto">
            <a:xfrm>
              <a:off x="4992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86" name="Line 125"/>
            <p:cNvSpPr>
              <a:spLocks noChangeShapeType="1"/>
            </p:cNvSpPr>
            <p:nvPr/>
          </p:nvSpPr>
          <p:spPr bwMode="auto">
            <a:xfrm>
              <a:off x="624" y="2832"/>
              <a:ext cx="288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87" name="Line 126"/>
            <p:cNvSpPr>
              <a:spLocks noChangeShapeType="1"/>
            </p:cNvSpPr>
            <p:nvPr/>
          </p:nvSpPr>
          <p:spPr bwMode="auto">
            <a:xfrm>
              <a:off x="912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88" name="Line 127"/>
            <p:cNvSpPr>
              <a:spLocks noChangeShapeType="1"/>
            </p:cNvSpPr>
            <p:nvPr/>
          </p:nvSpPr>
          <p:spPr bwMode="auto">
            <a:xfrm>
              <a:off x="912" y="379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89" name="Line 128"/>
            <p:cNvSpPr>
              <a:spLocks noChangeShapeType="1"/>
            </p:cNvSpPr>
            <p:nvPr/>
          </p:nvSpPr>
          <p:spPr bwMode="auto">
            <a:xfrm>
              <a:off x="1232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0" name="Line 129"/>
            <p:cNvSpPr>
              <a:spLocks noChangeShapeType="1"/>
            </p:cNvSpPr>
            <p:nvPr/>
          </p:nvSpPr>
          <p:spPr bwMode="auto">
            <a:xfrm>
              <a:off x="1257" y="283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1" name="Line 130"/>
            <p:cNvSpPr>
              <a:spLocks noChangeShapeType="1"/>
            </p:cNvSpPr>
            <p:nvPr/>
          </p:nvSpPr>
          <p:spPr bwMode="auto">
            <a:xfrm>
              <a:off x="1560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2" name="Line 131"/>
            <p:cNvSpPr>
              <a:spLocks noChangeShapeType="1"/>
            </p:cNvSpPr>
            <p:nvPr/>
          </p:nvSpPr>
          <p:spPr bwMode="auto">
            <a:xfrm>
              <a:off x="1920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3" name="Line 132"/>
            <p:cNvSpPr>
              <a:spLocks noChangeShapeType="1"/>
            </p:cNvSpPr>
            <p:nvPr/>
          </p:nvSpPr>
          <p:spPr bwMode="auto">
            <a:xfrm>
              <a:off x="1584" y="379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4" name="Line 133"/>
            <p:cNvSpPr>
              <a:spLocks noChangeShapeType="1"/>
            </p:cNvSpPr>
            <p:nvPr/>
          </p:nvSpPr>
          <p:spPr bwMode="auto">
            <a:xfrm>
              <a:off x="1923" y="2824"/>
              <a:ext cx="544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5" name="Line 134"/>
            <p:cNvSpPr>
              <a:spLocks noChangeShapeType="1"/>
            </p:cNvSpPr>
            <p:nvPr/>
          </p:nvSpPr>
          <p:spPr bwMode="auto">
            <a:xfrm>
              <a:off x="2464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6" name="Line 135"/>
            <p:cNvSpPr>
              <a:spLocks noChangeShapeType="1"/>
            </p:cNvSpPr>
            <p:nvPr/>
          </p:nvSpPr>
          <p:spPr bwMode="auto">
            <a:xfrm flipV="1">
              <a:off x="2472" y="3788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7" name="Line 136"/>
            <p:cNvSpPr>
              <a:spLocks noChangeShapeType="1"/>
            </p:cNvSpPr>
            <p:nvPr/>
          </p:nvSpPr>
          <p:spPr bwMode="auto">
            <a:xfrm flipV="1">
              <a:off x="2812" y="2824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8" name="Line 137"/>
            <p:cNvSpPr>
              <a:spLocks noChangeShapeType="1"/>
            </p:cNvSpPr>
            <p:nvPr/>
          </p:nvSpPr>
          <p:spPr bwMode="auto">
            <a:xfrm>
              <a:off x="2816" y="2856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9" name="Line 138"/>
            <p:cNvSpPr>
              <a:spLocks noChangeShapeType="1"/>
            </p:cNvSpPr>
            <p:nvPr/>
          </p:nvSpPr>
          <p:spPr bwMode="auto">
            <a:xfrm>
              <a:off x="3176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0" name="Line 139"/>
            <p:cNvSpPr>
              <a:spLocks noChangeShapeType="1"/>
            </p:cNvSpPr>
            <p:nvPr/>
          </p:nvSpPr>
          <p:spPr bwMode="auto">
            <a:xfrm flipV="1">
              <a:off x="3168" y="3788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1" name="Line 140"/>
            <p:cNvSpPr>
              <a:spLocks noChangeShapeType="1"/>
            </p:cNvSpPr>
            <p:nvPr/>
          </p:nvSpPr>
          <p:spPr bwMode="auto">
            <a:xfrm flipV="1">
              <a:off x="3510" y="2832"/>
              <a:ext cx="536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2" name="Line 141"/>
            <p:cNvSpPr>
              <a:spLocks noChangeShapeType="1"/>
            </p:cNvSpPr>
            <p:nvPr/>
          </p:nvSpPr>
          <p:spPr bwMode="auto">
            <a:xfrm>
              <a:off x="3520" y="2840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3" name="Line 142"/>
            <p:cNvSpPr>
              <a:spLocks noChangeShapeType="1"/>
            </p:cNvSpPr>
            <p:nvPr/>
          </p:nvSpPr>
          <p:spPr bwMode="auto">
            <a:xfrm>
              <a:off x="4048" y="2840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4" name="Line 143"/>
            <p:cNvSpPr>
              <a:spLocks noChangeShapeType="1"/>
            </p:cNvSpPr>
            <p:nvPr/>
          </p:nvSpPr>
          <p:spPr bwMode="auto">
            <a:xfrm>
              <a:off x="4048" y="3788"/>
              <a:ext cx="344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5" name="Line 144"/>
            <p:cNvSpPr>
              <a:spLocks noChangeShapeType="1"/>
            </p:cNvSpPr>
            <p:nvPr/>
          </p:nvSpPr>
          <p:spPr bwMode="auto">
            <a:xfrm>
              <a:off x="4384" y="2856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6" name="Line 145"/>
            <p:cNvSpPr>
              <a:spLocks noChangeShapeType="1"/>
            </p:cNvSpPr>
            <p:nvPr/>
          </p:nvSpPr>
          <p:spPr bwMode="auto">
            <a:xfrm flipV="1">
              <a:off x="4392" y="2840"/>
              <a:ext cx="736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7" name="Line 146"/>
            <p:cNvSpPr>
              <a:spLocks noChangeShapeType="1"/>
            </p:cNvSpPr>
            <p:nvPr/>
          </p:nvSpPr>
          <p:spPr bwMode="auto">
            <a:xfrm>
              <a:off x="5136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8" name="Line 147"/>
            <p:cNvSpPr>
              <a:spLocks noChangeShapeType="1"/>
            </p:cNvSpPr>
            <p:nvPr/>
          </p:nvSpPr>
          <p:spPr bwMode="auto">
            <a:xfrm>
              <a:off x="5144" y="3792"/>
              <a:ext cx="28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54275" name="Group 81"/>
          <p:cNvGrpSpPr>
            <a:grpSpLocks/>
          </p:cNvGrpSpPr>
          <p:nvPr/>
        </p:nvGrpSpPr>
        <p:grpSpPr bwMode="auto">
          <a:xfrm>
            <a:off x="4495800" y="762000"/>
            <a:ext cx="4146550" cy="3200400"/>
            <a:chOff x="1584" y="1152"/>
            <a:chExt cx="2612" cy="2016"/>
          </a:xfrm>
        </p:grpSpPr>
        <p:grpSp>
          <p:nvGrpSpPr>
            <p:cNvPr id="54278" name="Group 50"/>
            <p:cNvGrpSpPr>
              <a:grpSpLocks/>
            </p:cNvGrpSpPr>
            <p:nvPr/>
          </p:nvGrpSpPr>
          <p:grpSpPr bwMode="auto">
            <a:xfrm>
              <a:off x="3504" y="1200"/>
              <a:ext cx="528" cy="528"/>
              <a:chOff x="1542" y="2334"/>
              <a:chExt cx="528" cy="528"/>
            </a:xfrm>
          </p:grpSpPr>
          <p:sp>
            <p:nvSpPr>
              <p:cNvPr id="54306" name="Oval 49"/>
              <p:cNvSpPr>
                <a:spLocks noChangeArrowheads="1"/>
              </p:cNvSpPr>
              <p:nvPr/>
            </p:nvSpPr>
            <p:spPr bwMode="auto">
              <a:xfrm>
                <a:off x="1542" y="2334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307" name="Group 36"/>
              <p:cNvGrpSpPr>
                <a:grpSpLocks/>
              </p:cNvGrpSpPr>
              <p:nvPr/>
            </p:nvGrpSpPr>
            <p:grpSpPr bwMode="auto">
              <a:xfrm>
                <a:off x="1632" y="2448"/>
                <a:ext cx="336" cy="284"/>
                <a:chOff x="1594" y="2640"/>
                <a:chExt cx="624" cy="528"/>
              </a:xfrm>
            </p:grpSpPr>
            <p:sp>
              <p:nvSpPr>
                <p:cNvPr id="54308" name="Line 37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309" name="Freeform 38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pSp>
          <p:nvGrpSpPr>
            <p:cNvPr id="54279" name="Group 61"/>
            <p:cNvGrpSpPr>
              <a:grpSpLocks/>
            </p:cNvGrpSpPr>
            <p:nvPr/>
          </p:nvGrpSpPr>
          <p:grpSpPr bwMode="auto">
            <a:xfrm>
              <a:off x="1776" y="2592"/>
              <a:ext cx="528" cy="528"/>
              <a:chOff x="2928" y="1536"/>
              <a:chExt cx="528" cy="528"/>
            </a:xfrm>
          </p:grpSpPr>
          <p:sp>
            <p:nvSpPr>
              <p:cNvPr id="54302" name="Oval 57"/>
              <p:cNvSpPr>
                <a:spLocks noChangeArrowheads="1"/>
              </p:cNvSpPr>
              <p:nvPr/>
            </p:nvSpPr>
            <p:spPr bwMode="auto">
              <a:xfrm>
                <a:off x="2928" y="1536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303" name="Group 42"/>
              <p:cNvGrpSpPr>
                <a:grpSpLocks/>
              </p:cNvGrpSpPr>
              <p:nvPr/>
            </p:nvGrpSpPr>
            <p:grpSpPr bwMode="auto">
              <a:xfrm flipV="1">
                <a:off x="2976" y="1764"/>
                <a:ext cx="420" cy="194"/>
                <a:chOff x="1680" y="2304"/>
                <a:chExt cx="624" cy="288"/>
              </a:xfrm>
            </p:grpSpPr>
            <p:sp>
              <p:nvSpPr>
                <p:cNvPr id="54304" name="Line 43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305" name="Freeform 44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pSp>
          <p:nvGrpSpPr>
            <p:cNvPr id="54280" name="Group 51"/>
            <p:cNvGrpSpPr>
              <a:grpSpLocks/>
            </p:cNvGrpSpPr>
            <p:nvPr/>
          </p:nvGrpSpPr>
          <p:grpSpPr bwMode="auto">
            <a:xfrm flipV="1">
              <a:off x="3504" y="2592"/>
              <a:ext cx="528" cy="528"/>
              <a:chOff x="1542" y="2334"/>
              <a:chExt cx="528" cy="528"/>
            </a:xfrm>
          </p:grpSpPr>
          <p:sp>
            <p:nvSpPr>
              <p:cNvPr id="54298" name="Oval 52"/>
              <p:cNvSpPr>
                <a:spLocks noChangeArrowheads="1"/>
              </p:cNvSpPr>
              <p:nvPr/>
            </p:nvSpPr>
            <p:spPr bwMode="auto">
              <a:xfrm>
                <a:off x="1542" y="2334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299" name="Group 53"/>
              <p:cNvGrpSpPr>
                <a:grpSpLocks/>
              </p:cNvGrpSpPr>
              <p:nvPr/>
            </p:nvGrpSpPr>
            <p:grpSpPr bwMode="auto">
              <a:xfrm>
                <a:off x="1632" y="2448"/>
                <a:ext cx="336" cy="284"/>
                <a:chOff x="1594" y="2640"/>
                <a:chExt cx="624" cy="528"/>
              </a:xfrm>
            </p:grpSpPr>
            <p:sp>
              <p:nvSpPr>
                <p:cNvPr id="54300" name="Line 54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301" name="Freeform 55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pSp>
          <p:nvGrpSpPr>
            <p:cNvPr id="54281" name="Group 62"/>
            <p:cNvGrpSpPr>
              <a:grpSpLocks/>
            </p:cNvGrpSpPr>
            <p:nvPr/>
          </p:nvGrpSpPr>
          <p:grpSpPr bwMode="auto">
            <a:xfrm flipV="1">
              <a:off x="1728" y="1200"/>
              <a:ext cx="528" cy="528"/>
              <a:chOff x="2928" y="1536"/>
              <a:chExt cx="528" cy="528"/>
            </a:xfrm>
          </p:grpSpPr>
          <p:sp>
            <p:nvSpPr>
              <p:cNvPr id="54294" name="Oval 63"/>
              <p:cNvSpPr>
                <a:spLocks noChangeArrowheads="1"/>
              </p:cNvSpPr>
              <p:nvPr/>
            </p:nvSpPr>
            <p:spPr bwMode="auto">
              <a:xfrm>
                <a:off x="2928" y="1536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295" name="Group 64"/>
              <p:cNvGrpSpPr>
                <a:grpSpLocks/>
              </p:cNvGrpSpPr>
              <p:nvPr/>
            </p:nvGrpSpPr>
            <p:grpSpPr bwMode="auto">
              <a:xfrm flipV="1">
                <a:off x="2976" y="1764"/>
                <a:ext cx="420" cy="194"/>
                <a:chOff x="1680" y="2304"/>
                <a:chExt cx="624" cy="288"/>
              </a:xfrm>
            </p:grpSpPr>
            <p:sp>
              <p:nvSpPr>
                <p:cNvPr id="54296" name="Line 65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297" name="Freeform 66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54282" name="Line 67"/>
            <p:cNvSpPr>
              <a:spLocks noChangeShapeType="1"/>
            </p:cNvSpPr>
            <p:nvPr/>
          </p:nvSpPr>
          <p:spPr bwMode="auto">
            <a:xfrm>
              <a:off x="2256" y="1488"/>
              <a:ext cx="1248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3" name="Line 68"/>
            <p:cNvSpPr>
              <a:spLocks noChangeShapeType="1"/>
            </p:cNvSpPr>
            <p:nvPr/>
          </p:nvSpPr>
          <p:spPr bwMode="auto">
            <a:xfrm>
              <a:off x="2304" y="2880"/>
              <a:ext cx="1248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4" name="Line 69"/>
            <p:cNvSpPr>
              <a:spLocks noChangeShapeType="1"/>
            </p:cNvSpPr>
            <p:nvPr/>
          </p:nvSpPr>
          <p:spPr bwMode="auto">
            <a:xfrm flipH="1" flipV="1">
              <a:off x="2160" y="1680"/>
              <a:ext cx="1392" cy="1008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5" name="Line 70"/>
            <p:cNvSpPr>
              <a:spLocks noChangeShapeType="1"/>
            </p:cNvSpPr>
            <p:nvPr/>
          </p:nvSpPr>
          <p:spPr bwMode="auto">
            <a:xfrm flipH="1">
              <a:off x="2208" y="1680"/>
              <a:ext cx="1392" cy="96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6" name="Line 71"/>
            <p:cNvSpPr>
              <a:spLocks noChangeShapeType="1"/>
            </p:cNvSpPr>
            <p:nvPr/>
          </p:nvSpPr>
          <p:spPr bwMode="auto">
            <a:xfrm>
              <a:off x="3744" y="1728"/>
              <a:ext cx="0" cy="86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7" name="Line 72"/>
            <p:cNvSpPr>
              <a:spLocks noChangeShapeType="1"/>
            </p:cNvSpPr>
            <p:nvPr/>
          </p:nvSpPr>
          <p:spPr bwMode="auto">
            <a:xfrm>
              <a:off x="2016" y="1728"/>
              <a:ext cx="0" cy="86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8" name="Text Box 73"/>
            <p:cNvSpPr txBox="1">
              <a:spLocks noChangeArrowheads="1"/>
            </p:cNvSpPr>
            <p:nvPr/>
          </p:nvSpPr>
          <p:spPr bwMode="auto">
            <a:xfrm>
              <a:off x="2640" y="1152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„1”</a:t>
              </a:r>
            </a:p>
          </p:txBody>
        </p:sp>
        <p:sp>
          <p:nvSpPr>
            <p:cNvPr id="54289" name="Text Box 75"/>
            <p:cNvSpPr txBox="1">
              <a:spLocks noChangeArrowheads="1"/>
            </p:cNvSpPr>
            <p:nvPr/>
          </p:nvSpPr>
          <p:spPr bwMode="auto">
            <a:xfrm>
              <a:off x="1584" y="2064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„0”</a:t>
              </a:r>
            </a:p>
          </p:txBody>
        </p:sp>
        <p:sp>
          <p:nvSpPr>
            <p:cNvPr id="54290" name="Text Box 76"/>
            <p:cNvSpPr txBox="1">
              <a:spLocks noChangeArrowheads="1"/>
            </p:cNvSpPr>
            <p:nvPr/>
          </p:nvSpPr>
          <p:spPr bwMode="auto">
            <a:xfrm>
              <a:off x="3792" y="2016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„1”</a:t>
              </a:r>
            </a:p>
          </p:txBody>
        </p:sp>
        <p:sp>
          <p:nvSpPr>
            <p:cNvPr id="54291" name="Text Box 77"/>
            <p:cNvSpPr txBox="1">
              <a:spLocks noChangeArrowheads="1"/>
            </p:cNvSpPr>
            <p:nvPr/>
          </p:nvSpPr>
          <p:spPr bwMode="auto">
            <a:xfrm>
              <a:off x="2688" y="2880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„1”</a:t>
              </a:r>
            </a:p>
          </p:txBody>
        </p:sp>
        <p:sp>
          <p:nvSpPr>
            <p:cNvPr id="54292" name="Text Box 78"/>
            <p:cNvSpPr txBox="1">
              <a:spLocks noChangeArrowheads="1"/>
            </p:cNvSpPr>
            <p:nvPr/>
          </p:nvSpPr>
          <p:spPr bwMode="auto">
            <a:xfrm>
              <a:off x="2928" y="1680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„0”</a:t>
              </a:r>
            </a:p>
          </p:txBody>
        </p:sp>
        <p:sp>
          <p:nvSpPr>
            <p:cNvPr id="54293" name="Text Box 79"/>
            <p:cNvSpPr txBox="1">
              <a:spLocks noChangeArrowheads="1"/>
            </p:cNvSpPr>
            <p:nvPr/>
          </p:nvSpPr>
          <p:spPr bwMode="auto">
            <a:xfrm>
              <a:off x="2928" y="2400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„0”</a:t>
              </a:r>
            </a:p>
          </p:txBody>
        </p:sp>
      </p:grpSp>
      <p:sp>
        <p:nvSpPr>
          <p:cNvPr id="54276" name="Text Box 82"/>
          <p:cNvSpPr txBox="1">
            <a:spLocks noChangeArrowheads="1"/>
          </p:cNvSpPr>
          <p:nvPr/>
        </p:nvSpPr>
        <p:spPr bwMode="auto">
          <a:xfrm>
            <a:off x="1279525" y="3927475"/>
            <a:ext cx="70215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6600"/>
                </a:solidFill>
              </a:rPr>
              <a:t>Miller’s code properties:</a:t>
            </a:r>
          </a:p>
          <a:p>
            <a:pPr>
              <a:buFontTx/>
              <a:buChar char="•"/>
            </a:pPr>
            <a:r>
              <a:rPr lang="pl-PL" b="1">
                <a:solidFill>
                  <a:srgbClr val="D60093"/>
                </a:solidFill>
              </a:rPr>
              <a:t> reduction of low frequency spectrum components</a:t>
            </a:r>
          </a:p>
          <a:p>
            <a:pPr>
              <a:buFontTx/>
              <a:buChar char="•"/>
            </a:pPr>
            <a:r>
              <a:rPr lang="pl-PL" b="1">
                <a:solidFill>
                  <a:srgbClr val="D60093"/>
                </a:solidFill>
              </a:rPr>
              <a:t> considerable amount of timing content</a:t>
            </a:r>
            <a:endParaRPr lang="pl-PL" b="1" i="1">
              <a:solidFill>
                <a:srgbClr val="D60093"/>
              </a:solidFill>
            </a:endParaRPr>
          </a:p>
          <a:p>
            <a:pPr>
              <a:buFontTx/>
              <a:buChar char="•"/>
            </a:pPr>
            <a:r>
              <a:rPr lang="pl-PL" b="1" i="1">
                <a:solidFill>
                  <a:srgbClr val="D60093"/>
                </a:solidFill>
              </a:rPr>
              <a:t> </a:t>
            </a:r>
            <a:r>
              <a:rPr lang="pl-PL" b="1">
                <a:solidFill>
                  <a:srgbClr val="D60093"/>
                </a:solidFill>
              </a:rPr>
              <a:t>spectrum focused in a relatively narrow bandwidth</a:t>
            </a:r>
            <a:endParaRPr lang="pl-PL" b="1"/>
          </a:p>
        </p:txBody>
      </p:sp>
      <p:sp>
        <p:nvSpPr>
          <p:cNvPr id="54277" name="Rectangle 84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001000" cy="685800"/>
          </a:xfrm>
          <a:noFill/>
        </p:spPr>
        <p:txBody>
          <a:bodyPr/>
          <a:lstStyle/>
          <a:p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Miller’s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line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code</a:t>
            </a:r>
            <a:endParaRPr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4198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794122"/>
              </p:ext>
            </p:extLst>
          </p:nvPr>
        </p:nvGraphicFramePr>
        <p:xfrm>
          <a:off x="1165225" y="4953000"/>
          <a:ext cx="7188200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0" name="Equation" r:id="rId4" imgW="3860640" imgH="863280" progId="Equation.3">
                  <p:embed/>
                </p:oleObj>
              </mc:Choice>
              <mc:Fallback>
                <p:oleObj name="Equation" r:id="rId4" imgW="3860640" imgH="8632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225" y="4953000"/>
                        <a:ext cx="7188200" cy="1606550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988" name="Group 110"/>
          <p:cNvGrpSpPr>
            <a:grpSpLocks/>
          </p:cNvGrpSpPr>
          <p:nvPr/>
        </p:nvGrpSpPr>
        <p:grpSpPr bwMode="auto">
          <a:xfrm>
            <a:off x="1866900" y="1095375"/>
            <a:ext cx="4762500" cy="3530600"/>
            <a:chOff x="1176" y="690"/>
            <a:chExt cx="3000" cy="2224"/>
          </a:xfrm>
        </p:grpSpPr>
        <p:grpSp>
          <p:nvGrpSpPr>
            <p:cNvPr id="41990" name="Group 105"/>
            <p:cNvGrpSpPr>
              <a:grpSpLocks/>
            </p:cNvGrpSpPr>
            <p:nvPr/>
          </p:nvGrpSpPr>
          <p:grpSpPr bwMode="auto">
            <a:xfrm>
              <a:off x="1176" y="690"/>
              <a:ext cx="3000" cy="2224"/>
              <a:chOff x="1176" y="690"/>
              <a:chExt cx="3000" cy="2224"/>
            </a:xfrm>
          </p:grpSpPr>
          <p:sp>
            <p:nvSpPr>
              <p:cNvPr id="41995" name="Rectangle 40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2999" cy="2223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6" name="Rectangle 41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2999" cy="2223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7" name="Line 4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8" name="Line 43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9" name="Line 44"/>
              <p:cNvSpPr>
                <a:spLocks noChangeShapeType="1"/>
              </p:cNvSpPr>
              <p:nvPr/>
            </p:nvSpPr>
            <p:spPr bwMode="auto">
              <a:xfrm flipV="1">
                <a:off x="4175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0" name="Line 4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1" name="Line 46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2" name="Line 47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3" name="Line 48"/>
              <p:cNvSpPr>
                <a:spLocks noChangeShapeType="1"/>
              </p:cNvSpPr>
              <p:nvPr/>
            </p:nvSpPr>
            <p:spPr bwMode="auto">
              <a:xfrm flipV="1">
                <a:off x="1176" y="2885"/>
                <a:ext cx="1" cy="2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4" name="Line 4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1" cy="2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5" name="Line 69"/>
              <p:cNvSpPr>
                <a:spLocks noChangeShapeType="1"/>
              </p:cNvSpPr>
              <p:nvPr/>
            </p:nvSpPr>
            <p:spPr bwMode="auto">
              <a:xfrm flipV="1">
                <a:off x="4175" y="2885"/>
                <a:ext cx="1" cy="2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6" name="Line 70"/>
              <p:cNvSpPr>
                <a:spLocks noChangeShapeType="1"/>
              </p:cNvSpPr>
              <p:nvPr/>
            </p:nvSpPr>
            <p:spPr bwMode="auto">
              <a:xfrm>
                <a:off x="4175" y="690"/>
                <a:ext cx="1" cy="2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7" name="Line 72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8" name="Line 73"/>
              <p:cNvSpPr>
                <a:spLocks noChangeShapeType="1"/>
              </p:cNvSpPr>
              <p:nvPr/>
            </p:nvSpPr>
            <p:spPr bwMode="auto">
              <a:xfrm flipH="1">
                <a:off x="4145" y="2913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9" name="Line 78"/>
              <p:cNvSpPr>
                <a:spLocks noChangeShapeType="1"/>
              </p:cNvSpPr>
              <p:nvPr/>
            </p:nvSpPr>
            <p:spPr bwMode="auto">
              <a:xfrm>
                <a:off x="1176" y="2024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0" name="Line 87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1" name="Line 88"/>
              <p:cNvSpPr>
                <a:spLocks noChangeShapeType="1"/>
              </p:cNvSpPr>
              <p:nvPr/>
            </p:nvSpPr>
            <p:spPr bwMode="auto">
              <a:xfrm flipH="1">
                <a:off x="4145" y="69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2" name="Line 91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3" name="Line 92"/>
              <p:cNvSpPr>
                <a:spLocks noChangeShapeType="1"/>
              </p:cNvSpPr>
              <p:nvPr/>
            </p:nvSpPr>
            <p:spPr bwMode="auto">
              <a:xfrm flipV="1">
                <a:off x="4175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4" name="Line 93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5" name="Freeform 94"/>
              <p:cNvSpPr>
                <a:spLocks/>
              </p:cNvSpPr>
              <p:nvPr/>
            </p:nvSpPr>
            <p:spPr bwMode="auto">
              <a:xfrm>
                <a:off x="1176" y="2024"/>
                <a:ext cx="403" cy="662"/>
              </a:xfrm>
              <a:custGeom>
                <a:avLst/>
                <a:gdLst>
                  <a:gd name="T0" fmla="*/ 8 w 480"/>
                  <a:gd name="T1" fmla="*/ 0 h 840"/>
                  <a:gd name="T2" fmla="*/ 21 w 480"/>
                  <a:gd name="T3" fmla="*/ 4 h 840"/>
                  <a:gd name="T4" fmla="*/ 34 w 480"/>
                  <a:gd name="T5" fmla="*/ 7 h 840"/>
                  <a:gd name="T6" fmla="*/ 46 w 480"/>
                  <a:gd name="T7" fmla="*/ 15 h 840"/>
                  <a:gd name="T8" fmla="*/ 60 w 480"/>
                  <a:gd name="T9" fmla="*/ 26 h 840"/>
                  <a:gd name="T10" fmla="*/ 72 w 480"/>
                  <a:gd name="T11" fmla="*/ 37 h 840"/>
                  <a:gd name="T12" fmla="*/ 85 w 480"/>
                  <a:gd name="T13" fmla="*/ 52 h 840"/>
                  <a:gd name="T14" fmla="*/ 97 w 480"/>
                  <a:gd name="T15" fmla="*/ 67 h 840"/>
                  <a:gd name="T16" fmla="*/ 110 w 480"/>
                  <a:gd name="T17" fmla="*/ 82 h 840"/>
                  <a:gd name="T18" fmla="*/ 114 w 480"/>
                  <a:gd name="T19" fmla="*/ 93 h 840"/>
                  <a:gd name="T20" fmla="*/ 123 w 480"/>
                  <a:gd name="T21" fmla="*/ 104 h 840"/>
                  <a:gd name="T22" fmla="*/ 131 w 480"/>
                  <a:gd name="T23" fmla="*/ 116 h 840"/>
                  <a:gd name="T24" fmla="*/ 135 w 480"/>
                  <a:gd name="T25" fmla="*/ 127 h 840"/>
                  <a:gd name="T26" fmla="*/ 144 w 480"/>
                  <a:gd name="T27" fmla="*/ 138 h 840"/>
                  <a:gd name="T28" fmla="*/ 148 w 480"/>
                  <a:gd name="T29" fmla="*/ 149 h 840"/>
                  <a:gd name="T30" fmla="*/ 156 w 480"/>
                  <a:gd name="T31" fmla="*/ 160 h 840"/>
                  <a:gd name="T32" fmla="*/ 165 w 480"/>
                  <a:gd name="T33" fmla="*/ 175 h 840"/>
                  <a:gd name="T34" fmla="*/ 170 w 480"/>
                  <a:gd name="T35" fmla="*/ 186 h 840"/>
                  <a:gd name="T36" fmla="*/ 178 w 480"/>
                  <a:gd name="T37" fmla="*/ 201 h 840"/>
                  <a:gd name="T38" fmla="*/ 182 w 480"/>
                  <a:gd name="T39" fmla="*/ 213 h 840"/>
                  <a:gd name="T40" fmla="*/ 191 w 480"/>
                  <a:gd name="T41" fmla="*/ 227 h 840"/>
                  <a:gd name="T42" fmla="*/ 199 w 480"/>
                  <a:gd name="T43" fmla="*/ 242 h 840"/>
                  <a:gd name="T44" fmla="*/ 203 w 480"/>
                  <a:gd name="T45" fmla="*/ 257 h 840"/>
                  <a:gd name="T46" fmla="*/ 212 w 480"/>
                  <a:gd name="T47" fmla="*/ 268 h 840"/>
                  <a:gd name="T48" fmla="*/ 216 w 480"/>
                  <a:gd name="T49" fmla="*/ 283 h 840"/>
                  <a:gd name="T50" fmla="*/ 224 w 480"/>
                  <a:gd name="T51" fmla="*/ 298 h 840"/>
                  <a:gd name="T52" fmla="*/ 233 w 480"/>
                  <a:gd name="T53" fmla="*/ 313 h 840"/>
                  <a:gd name="T54" fmla="*/ 237 w 480"/>
                  <a:gd name="T55" fmla="*/ 328 h 840"/>
                  <a:gd name="T56" fmla="*/ 245 w 480"/>
                  <a:gd name="T57" fmla="*/ 339 h 840"/>
                  <a:gd name="T58" fmla="*/ 249 w 480"/>
                  <a:gd name="T59" fmla="*/ 354 h 840"/>
                  <a:gd name="T60" fmla="*/ 258 w 480"/>
                  <a:gd name="T61" fmla="*/ 369 h 840"/>
                  <a:gd name="T62" fmla="*/ 266 w 480"/>
                  <a:gd name="T63" fmla="*/ 384 h 840"/>
                  <a:gd name="T64" fmla="*/ 270 w 480"/>
                  <a:gd name="T65" fmla="*/ 399 h 840"/>
                  <a:gd name="T66" fmla="*/ 279 w 480"/>
                  <a:gd name="T67" fmla="*/ 410 h 840"/>
                  <a:gd name="T68" fmla="*/ 284 w 480"/>
                  <a:gd name="T69" fmla="*/ 425 h 840"/>
                  <a:gd name="T70" fmla="*/ 292 w 480"/>
                  <a:gd name="T71" fmla="*/ 436 h 840"/>
                  <a:gd name="T72" fmla="*/ 301 w 480"/>
                  <a:gd name="T73" fmla="*/ 451 h 840"/>
                  <a:gd name="T74" fmla="*/ 305 w 480"/>
                  <a:gd name="T75" fmla="*/ 466 h 840"/>
                  <a:gd name="T76" fmla="*/ 313 w 480"/>
                  <a:gd name="T77" fmla="*/ 477 h 840"/>
                  <a:gd name="T78" fmla="*/ 317 w 480"/>
                  <a:gd name="T79" fmla="*/ 488 h 840"/>
                  <a:gd name="T80" fmla="*/ 326 w 480"/>
                  <a:gd name="T81" fmla="*/ 503 h 840"/>
                  <a:gd name="T82" fmla="*/ 334 w 480"/>
                  <a:gd name="T83" fmla="*/ 515 h 84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80"/>
                  <a:gd name="T127" fmla="*/ 0 h 840"/>
                  <a:gd name="T128" fmla="*/ 480 w 480"/>
                  <a:gd name="T129" fmla="*/ 840 h 84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80" h="84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12"/>
                    </a:lnTo>
                    <a:lnTo>
                      <a:pt x="54" y="18"/>
                    </a:lnTo>
                    <a:lnTo>
                      <a:pt x="60" y="18"/>
                    </a:lnTo>
                    <a:lnTo>
                      <a:pt x="66" y="24"/>
                    </a:lnTo>
                    <a:lnTo>
                      <a:pt x="72" y="30"/>
                    </a:lnTo>
                    <a:lnTo>
                      <a:pt x="78" y="36"/>
                    </a:lnTo>
                    <a:lnTo>
                      <a:pt x="84" y="42"/>
                    </a:lnTo>
                    <a:lnTo>
                      <a:pt x="90" y="48"/>
                    </a:lnTo>
                    <a:lnTo>
                      <a:pt x="96" y="54"/>
                    </a:lnTo>
                    <a:lnTo>
                      <a:pt x="102" y="60"/>
                    </a:lnTo>
                    <a:lnTo>
                      <a:pt x="108" y="66"/>
                    </a:lnTo>
                    <a:lnTo>
                      <a:pt x="120" y="78"/>
                    </a:lnTo>
                    <a:lnTo>
                      <a:pt x="120" y="84"/>
                    </a:lnTo>
                    <a:lnTo>
                      <a:pt x="132" y="96"/>
                    </a:lnTo>
                    <a:lnTo>
                      <a:pt x="132" y="102"/>
                    </a:lnTo>
                    <a:lnTo>
                      <a:pt x="138" y="108"/>
                    </a:lnTo>
                    <a:lnTo>
                      <a:pt x="150" y="120"/>
                    </a:lnTo>
                    <a:lnTo>
                      <a:pt x="150" y="126"/>
                    </a:lnTo>
                    <a:lnTo>
                      <a:pt x="156" y="132"/>
                    </a:lnTo>
                    <a:lnTo>
                      <a:pt x="156" y="138"/>
                    </a:lnTo>
                    <a:lnTo>
                      <a:pt x="162" y="144"/>
                    </a:lnTo>
                    <a:lnTo>
                      <a:pt x="162" y="150"/>
                    </a:lnTo>
                    <a:lnTo>
                      <a:pt x="168" y="156"/>
                    </a:lnTo>
                    <a:lnTo>
                      <a:pt x="168" y="162"/>
                    </a:lnTo>
                    <a:lnTo>
                      <a:pt x="174" y="168"/>
                    </a:lnTo>
                    <a:lnTo>
                      <a:pt x="174" y="174"/>
                    </a:lnTo>
                    <a:lnTo>
                      <a:pt x="180" y="180"/>
                    </a:lnTo>
                    <a:lnTo>
                      <a:pt x="186" y="186"/>
                    </a:lnTo>
                    <a:lnTo>
                      <a:pt x="186" y="192"/>
                    </a:lnTo>
                    <a:lnTo>
                      <a:pt x="192" y="198"/>
                    </a:lnTo>
                    <a:lnTo>
                      <a:pt x="192" y="204"/>
                    </a:lnTo>
                    <a:lnTo>
                      <a:pt x="198" y="210"/>
                    </a:lnTo>
                    <a:lnTo>
                      <a:pt x="198" y="216"/>
                    </a:lnTo>
                    <a:lnTo>
                      <a:pt x="204" y="222"/>
                    </a:lnTo>
                    <a:lnTo>
                      <a:pt x="204" y="228"/>
                    </a:lnTo>
                    <a:lnTo>
                      <a:pt x="210" y="234"/>
                    </a:lnTo>
                    <a:lnTo>
                      <a:pt x="210" y="240"/>
                    </a:lnTo>
                    <a:lnTo>
                      <a:pt x="216" y="246"/>
                    </a:lnTo>
                    <a:lnTo>
                      <a:pt x="216" y="252"/>
                    </a:lnTo>
                    <a:lnTo>
                      <a:pt x="222" y="258"/>
                    </a:lnTo>
                    <a:lnTo>
                      <a:pt x="222" y="264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34" y="288"/>
                    </a:lnTo>
                    <a:lnTo>
                      <a:pt x="240" y="294"/>
                    </a:lnTo>
                    <a:lnTo>
                      <a:pt x="240" y="300"/>
                    </a:lnTo>
                    <a:lnTo>
                      <a:pt x="246" y="306"/>
                    </a:lnTo>
                    <a:lnTo>
                      <a:pt x="246" y="318"/>
                    </a:lnTo>
                    <a:lnTo>
                      <a:pt x="252" y="324"/>
                    </a:lnTo>
                    <a:lnTo>
                      <a:pt x="252" y="330"/>
                    </a:lnTo>
                    <a:lnTo>
                      <a:pt x="258" y="336"/>
                    </a:lnTo>
                    <a:lnTo>
                      <a:pt x="258" y="342"/>
                    </a:lnTo>
                    <a:lnTo>
                      <a:pt x="264" y="354"/>
                    </a:lnTo>
                    <a:lnTo>
                      <a:pt x="264" y="360"/>
                    </a:lnTo>
                    <a:lnTo>
                      <a:pt x="270" y="366"/>
                    </a:lnTo>
                    <a:lnTo>
                      <a:pt x="270" y="372"/>
                    </a:lnTo>
                    <a:lnTo>
                      <a:pt x="276" y="384"/>
                    </a:lnTo>
                    <a:lnTo>
                      <a:pt x="282" y="390"/>
                    </a:lnTo>
                    <a:lnTo>
                      <a:pt x="282" y="396"/>
                    </a:lnTo>
                    <a:lnTo>
                      <a:pt x="288" y="402"/>
                    </a:lnTo>
                    <a:lnTo>
                      <a:pt x="288" y="414"/>
                    </a:lnTo>
                    <a:lnTo>
                      <a:pt x="294" y="420"/>
                    </a:lnTo>
                    <a:lnTo>
                      <a:pt x="294" y="426"/>
                    </a:lnTo>
                    <a:lnTo>
                      <a:pt x="300" y="432"/>
                    </a:lnTo>
                    <a:lnTo>
                      <a:pt x="300" y="444"/>
                    </a:lnTo>
                    <a:lnTo>
                      <a:pt x="306" y="450"/>
                    </a:lnTo>
                    <a:lnTo>
                      <a:pt x="306" y="456"/>
                    </a:lnTo>
                    <a:lnTo>
                      <a:pt x="312" y="462"/>
                    </a:lnTo>
                    <a:lnTo>
                      <a:pt x="312" y="474"/>
                    </a:lnTo>
                    <a:lnTo>
                      <a:pt x="318" y="480"/>
                    </a:lnTo>
                    <a:lnTo>
                      <a:pt x="318" y="486"/>
                    </a:lnTo>
                    <a:lnTo>
                      <a:pt x="324" y="492"/>
                    </a:lnTo>
                    <a:lnTo>
                      <a:pt x="330" y="504"/>
                    </a:lnTo>
                    <a:lnTo>
                      <a:pt x="330" y="510"/>
                    </a:lnTo>
                    <a:lnTo>
                      <a:pt x="336" y="516"/>
                    </a:lnTo>
                    <a:lnTo>
                      <a:pt x="336" y="528"/>
                    </a:lnTo>
                    <a:lnTo>
                      <a:pt x="342" y="534"/>
                    </a:lnTo>
                    <a:lnTo>
                      <a:pt x="342" y="540"/>
                    </a:lnTo>
                    <a:lnTo>
                      <a:pt x="348" y="546"/>
                    </a:lnTo>
                    <a:lnTo>
                      <a:pt x="348" y="558"/>
                    </a:lnTo>
                    <a:lnTo>
                      <a:pt x="354" y="564"/>
                    </a:lnTo>
                    <a:lnTo>
                      <a:pt x="354" y="570"/>
                    </a:lnTo>
                    <a:lnTo>
                      <a:pt x="360" y="582"/>
                    </a:lnTo>
                    <a:lnTo>
                      <a:pt x="360" y="588"/>
                    </a:lnTo>
                    <a:lnTo>
                      <a:pt x="366" y="594"/>
                    </a:lnTo>
                    <a:lnTo>
                      <a:pt x="372" y="600"/>
                    </a:lnTo>
                    <a:lnTo>
                      <a:pt x="372" y="612"/>
                    </a:lnTo>
                    <a:lnTo>
                      <a:pt x="378" y="618"/>
                    </a:lnTo>
                    <a:lnTo>
                      <a:pt x="378" y="624"/>
                    </a:lnTo>
                    <a:lnTo>
                      <a:pt x="384" y="630"/>
                    </a:lnTo>
                    <a:lnTo>
                      <a:pt x="384" y="642"/>
                    </a:lnTo>
                    <a:lnTo>
                      <a:pt x="390" y="648"/>
                    </a:lnTo>
                    <a:lnTo>
                      <a:pt x="390" y="654"/>
                    </a:lnTo>
                    <a:lnTo>
                      <a:pt x="396" y="660"/>
                    </a:lnTo>
                    <a:lnTo>
                      <a:pt x="396" y="666"/>
                    </a:lnTo>
                    <a:lnTo>
                      <a:pt x="402" y="678"/>
                    </a:lnTo>
                    <a:lnTo>
                      <a:pt x="402" y="684"/>
                    </a:lnTo>
                    <a:lnTo>
                      <a:pt x="408" y="690"/>
                    </a:lnTo>
                    <a:lnTo>
                      <a:pt x="408" y="696"/>
                    </a:lnTo>
                    <a:lnTo>
                      <a:pt x="414" y="702"/>
                    </a:lnTo>
                    <a:lnTo>
                      <a:pt x="420" y="714"/>
                    </a:lnTo>
                    <a:lnTo>
                      <a:pt x="420" y="720"/>
                    </a:lnTo>
                    <a:lnTo>
                      <a:pt x="426" y="726"/>
                    </a:lnTo>
                    <a:lnTo>
                      <a:pt x="426" y="732"/>
                    </a:lnTo>
                    <a:lnTo>
                      <a:pt x="432" y="738"/>
                    </a:lnTo>
                    <a:lnTo>
                      <a:pt x="432" y="750"/>
                    </a:lnTo>
                    <a:lnTo>
                      <a:pt x="438" y="756"/>
                    </a:lnTo>
                    <a:lnTo>
                      <a:pt x="438" y="762"/>
                    </a:lnTo>
                    <a:lnTo>
                      <a:pt x="444" y="768"/>
                    </a:lnTo>
                    <a:lnTo>
                      <a:pt x="444" y="774"/>
                    </a:lnTo>
                    <a:lnTo>
                      <a:pt x="450" y="780"/>
                    </a:lnTo>
                    <a:lnTo>
                      <a:pt x="450" y="786"/>
                    </a:lnTo>
                    <a:lnTo>
                      <a:pt x="456" y="792"/>
                    </a:lnTo>
                    <a:lnTo>
                      <a:pt x="456" y="798"/>
                    </a:lnTo>
                    <a:lnTo>
                      <a:pt x="462" y="810"/>
                    </a:lnTo>
                    <a:lnTo>
                      <a:pt x="468" y="816"/>
                    </a:lnTo>
                    <a:lnTo>
                      <a:pt x="468" y="822"/>
                    </a:lnTo>
                    <a:lnTo>
                      <a:pt x="474" y="828"/>
                    </a:lnTo>
                    <a:lnTo>
                      <a:pt x="474" y="834"/>
                    </a:lnTo>
                    <a:lnTo>
                      <a:pt x="480" y="84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6" name="Freeform 95"/>
              <p:cNvSpPr>
                <a:spLocks/>
              </p:cNvSpPr>
              <p:nvPr/>
            </p:nvSpPr>
            <p:spPr bwMode="auto">
              <a:xfrm>
                <a:off x="1579" y="2686"/>
                <a:ext cx="605" cy="222"/>
              </a:xfrm>
              <a:custGeom>
                <a:avLst/>
                <a:gdLst>
                  <a:gd name="T0" fmla="*/ 4 w 720"/>
                  <a:gd name="T1" fmla="*/ 7 h 282"/>
                  <a:gd name="T2" fmla="*/ 8 w 720"/>
                  <a:gd name="T3" fmla="*/ 19 h 282"/>
                  <a:gd name="T4" fmla="*/ 17 w 720"/>
                  <a:gd name="T5" fmla="*/ 30 h 282"/>
                  <a:gd name="T6" fmla="*/ 29 w 720"/>
                  <a:gd name="T7" fmla="*/ 45 h 282"/>
                  <a:gd name="T8" fmla="*/ 34 w 720"/>
                  <a:gd name="T9" fmla="*/ 56 h 282"/>
                  <a:gd name="T10" fmla="*/ 46 w 720"/>
                  <a:gd name="T11" fmla="*/ 71 h 282"/>
                  <a:gd name="T12" fmla="*/ 55 w 720"/>
                  <a:gd name="T13" fmla="*/ 82 h 282"/>
                  <a:gd name="T14" fmla="*/ 68 w 720"/>
                  <a:gd name="T15" fmla="*/ 97 h 282"/>
                  <a:gd name="T16" fmla="*/ 81 w 720"/>
                  <a:gd name="T17" fmla="*/ 112 h 282"/>
                  <a:gd name="T18" fmla="*/ 93 w 720"/>
                  <a:gd name="T19" fmla="*/ 123 h 282"/>
                  <a:gd name="T20" fmla="*/ 106 w 720"/>
                  <a:gd name="T21" fmla="*/ 134 h 282"/>
                  <a:gd name="T22" fmla="*/ 118 w 720"/>
                  <a:gd name="T23" fmla="*/ 145 h 282"/>
                  <a:gd name="T24" fmla="*/ 131 w 720"/>
                  <a:gd name="T25" fmla="*/ 153 h 282"/>
                  <a:gd name="T26" fmla="*/ 144 w 720"/>
                  <a:gd name="T27" fmla="*/ 160 h 282"/>
                  <a:gd name="T28" fmla="*/ 157 w 720"/>
                  <a:gd name="T29" fmla="*/ 164 h 282"/>
                  <a:gd name="T30" fmla="*/ 170 w 720"/>
                  <a:gd name="T31" fmla="*/ 168 h 282"/>
                  <a:gd name="T32" fmla="*/ 182 w 720"/>
                  <a:gd name="T33" fmla="*/ 171 h 282"/>
                  <a:gd name="T34" fmla="*/ 195 w 720"/>
                  <a:gd name="T35" fmla="*/ 175 h 282"/>
                  <a:gd name="T36" fmla="*/ 208 w 720"/>
                  <a:gd name="T37" fmla="*/ 175 h 282"/>
                  <a:gd name="T38" fmla="*/ 220 w 720"/>
                  <a:gd name="T39" fmla="*/ 175 h 282"/>
                  <a:gd name="T40" fmla="*/ 233 w 720"/>
                  <a:gd name="T41" fmla="*/ 175 h 282"/>
                  <a:gd name="T42" fmla="*/ 245 w 720"/>
                  <a:gd name="T43" fmla="*/ 175 h 282"/>
                  <a:gd name="T44" fmla="*/ 259 w 720"/>
                  <a:gd name="T45" fmla="*/ 175 h 282"/>
                  <a:gd name="T46" fmla="*/ 271 w 720"/>
                  <a:gd name="T47" fmla="*/ 171 h 282"/>
                  <a:gd name="T48" fmla="*/ 284 w 720"/>
                  <a:gd name="T49" fmla="*/ 171 h 282"/>
                  <a:gd name="T50" fmla="*/ 297 w 720"/>
                  <a:gd name="T51" fmla="*/ 168 h 282"/>
                  <a:gd name="T52" fmla="*/ 309 w 720"/>
                  <a:gd name="T53" fmla="*/ 164 h 282"/>
                  <a:gd name="T54" fmla="*/ 322 w 720"/>
                  <a:gd name="T55" fmla="*/ 164 h 282"/>
                  <a:gd name="T56" fmla="*/ 334 w 720"/>
                  <a:gd name="T57" fmla="*/ 160 h 282"/>
                  <a:gd name="T58" fmla="*/ 347 w 720"/>
                  <a:gd name="T59" fmla="*/ 156 h 282"/>
                  <a:gd name="T60" fmla="*/ 360 w 720"/>
                  <a:gd name="T61" fmla="*/ 156 h 282"/>
                  <a:gd name="T62" fmla="*/ 373 w 720"/>
                  <a:gd name="T63" fmla="*/ 153 h 282"/>
                  <a:gd name="T64" fmla="*/ 386 w 720"/>
                  <a:gd name="T65" fmla="*/ 149 h 282"/>
                  <a:gd name="T66" fmla="*/ 398 w 720"/>
                  <a:gd name="T67" fmla="*/ 149 h 282"/>
                  <a:gd name="T68" fmla="*/ 411 w 720"/>
                  <a:gd name="T69" fmla="*/ 149 h 282"/>
                  <a:gd name="T70" fmla="*/ 423 w 720"/>
                  <a:gd name="T71" fmla="*/ 145 h 282"/>
                  <a:gd name="T72" fmla="*/ 436 w 720"/>
                  <a:gd name="T73" fmla="*/ 145 h 282"/>
                  <a:gd name="T74" fmla="*/ 449 w 720"/>
                  <a:gd name="T75" fmla="*/ 145 h 282"/>
                  <a:gd name="T76" fmla="*/ 462 w 720"/>
                  <a:gd name="T77" fmla="*/ 145 h 282"/>
                  <a:gd name="T78" fmla="*/ 475 w 720"/>
                  <a:gd name="T79" fmla="*/ 145 h 282"/>
                  <a:gd name="T80" fmla="*/ 487 w 720"/>
                  <a:gd name="T81" fmla="*/ 145 h 282"/>
                  <a:gd name="T82" fmla="*/ 500 w 720"/>
                  <a:gd name="T83" fmla="*/ 145 h 28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0"/>
                  <a:gd name="T127" fmla="*/ 0 h 282"/>
                  <a:gd name="T128" fmla="*/ 720 w 720"/>
                  <a:gd name="T129" fmla="*/ 282 h 28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0" h="282">
                    <a:moveTo>
                      <a:pt x="0" y="0"/>
                    </a:moveTo>
                    <a:lnTo>
                      <a:pt x="0" y="6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36" y="60"/>
                    </a:lnTo>
                    <a:lnTo>
                      <a:pt x="36" y="66"/>
                    </a:lnTo>
                    <a:lnTo>
                      <a:pt x="42" y="72"/>
                    </a:lnTo>
                    <a:lnTo>
                      <a:pt x="42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60" y="102"/>
                    </a:lnTo>
                    <a:lnTo>
                      <a:pt x="60" y="108"/>
                    </a:lnTo>
                    <a:lnTo>
                      <a:pt x="66" y="114"/>
                    </a:lnTo>
                    <a:lnTo>
                      <a:pt x="66" y="120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90" y="144"/>
                    </a:lnTo>
                    <a:lnTo>
                      <a:pt x="90" y="150"/>
                    </a:lnTo>
                    <a:lnTo>
                      <a:pt x="96" y="156"/>
                    </a:lnTo>
                    <a:lnTo>
                      <a:pt x="108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20" y="186"/>
                    </a:lnTo>
                    <a:lnTo>
                      <a:pt x="126" y="192"/>
                    </a:lnTo>
                    <a:lnTo>
                      <a:pt x="132" y="198"/>
                    </a:lnTo>
                    <a:lnTo>
                      <a:pt x="138" y="204"/>
                    </a:lnTo>
                    <a:lnTo>
                      <a:pt x="144" y="210"/>
                    </a:lnTo>
                    <a:lnTo>
                      <a:pt x="150" y="216"/>
                    </a:lnTo>
                    <a:lnTo>
                      <a:pt x="156" y="222"/>
                    </a:lnTo>
                    <a:lnTo>
                      <a:pt x="162" y="228"/>
                    </a:lnTo>
                    <a:lnTo>
                      <a:pt x="168" y="234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52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64"/>
                    </a:lnTo>
                    <a:lnTo>
                      <a:pt x="228" y="270"/>
                    </a:lnTo>
                    <a:lnTo>
                      <a:pt x="234" y="270"/>
                    </a:lnTo>
                    <a:lnTo>
                      <a:pt x="240" y="270"/>
                    </a:lnTo>
                    <a:lnTo>
                      <a:pt x="246" y="276"/>
                    </a:lnTo>
                    <a:lnTo>
                      <a:pt x="252" y="276"/>
                    </a:lnTo>
                    <a:lnTo>
                      <a:pt x="258" y="276"/>
                    </a:lnTo>
                    <a:lnTo>
                      <a:pt x="264" y="282"/>
                    </a:lnTo>
                    <a:lnTo>
                      <a:pt x="270" y="282"/>
                    </a:lnTo>
                    <a:lnTo>
                      <a:pt x="276" y="282"/>
                    </a:lnTo>
                    <a:lnTo>
                      <a:pt x="282" y="282"/>
                    </a:lnTo>
                    <a:lnTo>
                      <a:pt x="288" y="282"/>
                    </a:lnTo>
                    <a:lnTo>
                      <a:pt x="294" y="282"/>
                    </a:lnTo>
                    <a:lnTo>
                      <a:pt x="300" y="282"/>
                    </a:lnTo>
                    <a:lnTo>
                      <a:pt x="306" y="282"/>
                    </a:lnTo>
                    <a:lnTo>
                      <a:pt x="312" y="282"/>
                    </a:lnTo>
                    <a:lnTo>
                      <a:pt x="318" y="282"/>
                    </a:lnTo>
                    <a:lnTo>
                      <a:pt x="324" y="282"/>
                    </a:lnTo>
                    <a:lnTo>
                      <a:pt x="330" y="282"/>
                    </a:lnTo>
                    <a:lnTo>
                      <a:pt x="336" y="282"/>
                    </a:lnTo>
                    <a:lnTo>
                      <a:pt x="342" y="282"/>
                    </a:lnTo>
                    <a:lnTo>
                      <a:pt x="348" y="282"/>
                    </a:lnTo>
                    <a:lnTo>
                      <a:pt x="354" y="282"/>
                    </a:lnTo>
                    <a:lnTo>
                      <a:pt x="360" y="282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8" y="282"/>
                    </a:lnTo>
                    <a:lnTo>
                      <a:pt x="384" y="276"/>
                    </a:lnTo>
                    <a:lnTo>
                      <a:pt x="390" y="276"/>
                    </a:lnTo>
                    <a:lnTo>
                      <a:pt x="396" y="276"/>
                    </a:lnTo>
                    <a:lnTo>
                      <a:pt x="402" y="276"/>
                    </a:lnTo>
                    <a:lnTo>
                      <a:pt x="408" y="276"/>
                    </a:lnTo>
                    <a:lnTo>
                      <a:pt x="414" y="270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64"/>
                    </a:lnTo>
                    <a:lnTo>
                      <a:pt x="456" y="264"/>
                    </a:lnTo>
                    <a:lnTo>
                      <a:pt x="462" y="264"/>
                    </a:lnTo>
                    <a:lnTo>
                      <a:pt x="468" y="258"/>
                    </a:lnTo>
                    <a:lnTo>
                      <a:pt x="474" y="258"/>
                    </a:lnTo>
                    <a:lnTo>
                      <a:pt x="480" y="258"/>
                    </a:lnTo>
                    <a:lnTo>
                      <a:pt x="486" y="258"/>
                    </a:lnTo>
                    <a:lnTo>
                      <a:pt x="492" y="252"/>
                    </a:lnTo>
                    <a:lnTo>
                      <a:pt x="498" y="252"/>
                    </a:lnTo>
                    <a:lnTo>
                      <a:pt x="504" y="252"/>
                    </a:lnTo>
                    <a:lnTo>
                      <a:pt x="510" y="252"/>
                    </a:lnTo>
                    <a:lnTo>
                      <a:pt x="516" y="246"/>
                    </a:lnTo>
                    <a:lnTo>
                      <a:pt x="522" y="246"/>
                    </a:lnTo>
                    <a:lnTo>
                      <a:pt x="528" y="246"/>
                    </a:lnTo>
                    <a:lnTo>
                      <a:pt x="534" y="246"/>
                    </a:lnTo>
                    <a:lnTo>
                      <a:pt x="540" y="246"/>
                    </a:lnTo>
                    <a:lnTo>
                      <a:pt x="546" y="240"/>
                    </a:lnTo>
                    <a:lnTo>
                      <a:pt x="552" y="240"/>
                    </a:lnTo>
                    <a:lnTo>
                      <a:pt x="558" y="240"/>
                    </a:lnTo>
                    <a:lnTo>
                      <a:pt x="564" y="240"/>
                    </a:lnTo>
                    <a:lnTo>
                      <a:pt x="570" y="240"/>
                    </a:lnTo>
                    <a:lnTo>
                      <a:pt x="576" y="240"/>
                    </a:lnTo>
                    <a:lnTo>
                      <a:pt x="582" y="240"/>
                    </a:lnTo>
                    <a:lnTo>
                      <a:pt x="588" y="234"/>
                    </a:lnTo>
                    <a:lnTo>
                      <a:pt x="594" y="234"/>
                    </a:lnTo>
                    <a:lnTo>
                      <a:pt x="600" y="234"/>
                    </a:lnTo>
                    <a:lnTo>
                      <a:pt x="606" y="234"/>
                    </a:lnTo>
                    <a:lnTo>
                      <a:pt x="612" y="234"/>
                    </a:lnTo>
                    <a:lnTo>
                      <a:pt x="618" y="234"/>
                    </a:lnTo>
                    <a:lnTo>
                      <a:pt x="624" y="234"/>
                    </a:lnTo>
                    <a:lnTo>
                      <a:pt x="630" y="234"/>
                    </a:lnTo>
                    <a:lnTo>
                      <a:pt x="636" y="234"/>
                    </a:lnTo>
                    <a:lnTo>
                      <a:pt x="642" y="234"/>
                    </a:lnTo>
                    <a:lnTo>
                      <a:pt x="648" y="234"/>
                    </a:lnTo>
                    <a:lnTo>
                      <a:pt x="654" y="234"/>
                    </a:lnTo>
                    <a:lnTo>
                      <a:pt x="660" y="234"/>
                    </a:lnTo>
                    <a:lnTo>
                      <a:pt x="666" y="234"/>
                    </a:lnTo>
                    <a:lnTo>
                      <a:pt x="672" y="234"/>
                    </a:lnTo>
                    <a:lnTo>
                      <a:pt x="678" y="234"/>
                    </a:lnTo>
                    <a:lnTo>
                      <a:pt x="684" y="234"/>
                    </a:lnTo>
                    <a:lnTo>
                      <a:pt x="690" y="234"/>
                    </a:lnTo>
                    <a:lnTo>
                      <a:pt x="696" y="234"/>
                    </a:lnTo>
                    <a:lnTo>
                      <a:pt x="702" y="234"/>
                    </a:lnTo>
                    <a:lnTo>
                      <a:pt x="708" y="234"/>
                    </a:lnTo>
                    <a:lnTo>
                      <a:pt x="714" y="234"/>
                    </a:lnTo>
                    <a:lnTo>
                      <a:pt x="720" y="23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7" name="Freeform 96"/>
              <p:cNvSpPr>
                <a:spLocks/>
              </p:cNvSpPr>
              <p:nvPr/>
            </p:nvSpPr>
            <p:spPr bwMode="auto">
              <a:xfrm>
                <a:off x="2184" y="2871"/>
                <a:ext cx="640" cy="37"/>
              </a:xfrm>
              <a:custGeom>
                <a:avLst/>
                <a:gdLst>
                  <a:gd name="T0" fmla="*/ 8 w 762"/>
                  <a:gd name="T1" fmla="*/ 0 h 48"/>
                  <a:gd name="T2" fmla="*/ 21 w 762"/>
                  <a:gd name="T3" fmla="*/ 4 h 48"/>
                  <a:gd name="T4" fmla="*/ 34 w 762"/>
                  <a:gd name="T5" fmla="*/ 4 h 48"/>
                  <a:gd name="T6" fmla="*/ 46 w 762"/>
                  <a:gd name="T7" fmla="*/ 4 h 48"/>
                  <a:gd name="T8" fmla="*/ 60 w 762"/>
                  <a:gd name="T9" fmla="*/ 7 h 48"/>
                  <a:gd name="T10" fmla="*/ 72 w 762"/>
                  <a:gd name="T11" fmla="*/ 7 h 48"/>
                  <a:gd name="T12" fmla="*/ 85 w 762"/>
                  <a:gd name="T13" fmla="*/ 11 h 48"/>
                  <a:gd name="T14" fmla="*/ 97 w 762"/>
                  <a:gd name="T15" fmla="*/ 15 h 48"/>
                  <a:gd name="T16" fmla="*/ 110 w 762"/>
                  <a:gd name="T17" fmla="*/ 15 h 48"/>
                  <a:gd name="T18" fmla="*/ 123 w 762"/>
                  <a:gd name="T19" fmla="*/ 18 h 48"/>
                  <a:gd name="T20" fmla="*/ 135 w 762"/>
                  <a:gd name="T21" fmla="*/ 18 h 48"/>
                  <a:gd name="T22" fmla="*/ 148 w 762"/>
                  <a:gd name="T23" fmla="*/ 22 h 48"/>
                  <a:gd name="T24" fmla="*/ 160 w 762"/>
                  <a:gd name="T25" fmla="*/ 22 h 48"/>
                  <a:gd name="T26" fmla="*/ 174 w 762"/>
                  <a:gd name="T27" fmla="*/ 25 h 48"/>
                  <a:gd name="T28" fmla="*/ 186 w 762"/>
                  <a:gd name="T29" fmla="*/ 25 h 48"/>
                  <a:gd name="T30" fmla="*/ 199 w 762"/>
                  <a:gd name="T31" fmla="*/ 25 h 48"/>
                  <a:gd name="T32" fmla="*/ 212 w 762"/>
                  <a:gd name="T33" fmla="*/ 29 h 48"/>
                  <a:gd name="T34" fmla="*/ 224 w 762"/>
                  <a:gd name="T35" fmla="*/ 29 h 48"/>
                  <a:gd name="T36" fmla="*/ 237 w 762"/>
                  <a:gd name="T37" fmla="*/ 29 h 48"/>
                  <a:gd name="T38" fmla="*/ 249 w 762"/>
                  <a:gd name="T39" fmla="*/ 29 h 48"/>
                  <a:gd name="T40" fmla="*/ 262 w 762"/>
                  <a:gd name="T41" fmla="*/ 29 h 48"/>
                  <a:gd name="T42" fmla="*/ 275 w 762"/>
                  <a:gd name="T43" fmla="*/ 29 h 48"/>
                  <a:gd name="T44" fmla="*/ 288 w 762"/>
                  <a:gd name="T45" fmla="*/ 29 h 48"/>
                  <a:gd name="T46" fmla="*/ 301 w 762"/>
                  <a:gd name="T47" fmla="*/ 29 h 48"/>
                  <a:gd name="T48" fmla="*/ 313 w 762"/>
                  <a:gd name="T49" fmla="*/ 29 h 48"/>
                  <a:gd name="T50" fmla="*/ 326 w 762"/>
                  <a:gd name="T51" fmla="*/ 29 h 48"/>
                  <a:gd name="T52" fmla="*/ 338 w 762"/>
                  <a:gd name="T53" fmla="*/ 29 h 48"/>
                  <a:gd name="T54" fmla="*/ 351 w 762"/>
                  <a:gd name="T55" fmla="*/ 29 h 48"/>
                  <a:gd name="T56" fmla="*/ 364 w 762"/>
                  <a:gd name="T57" fmla="*/ 29 h 48"/>
                  <a:gd name="T58" fmla="*/ 377 w 762"/>
                  <a:gd name="T59" fmla="*/ 25 h 48"/>
                  <a:gd name="T60" fmla="*/ 390 w 762"/>
                  <a:gd name="T61" fmla="*/ 25 h 48"/>
                  <a:gd name="T62" fmla="*/ 402 w 762"/>
                  <a:gd name="T63" fmla="*/ 25 h 48"/>
                  <a:gd name="T64" fmla="*/ 415 w 762"/>
                  <a:gd name="T65" fmla="*/ 25 h 48"/>
                  <a:gd name="T66" fmla="*/ 428 w 762"/>
                  <a:gd name="T67" fmla="*/ 25 h 48"/>
                  <a:gd name="T68" fmla="*/ 440 w 762"/>
                  <a:gd name="T69" fmla="*/ 22 h 48"/>
                  <a:gd name="T70" fmla="*/ 453 w 762"/>
                  <a:gd name="T71" fmla="*/ 22 h 48"/>
                  <a:gd name="T72" fmla="*/ 465 w 762"/>
                  <a:gd name="T73" fmla="*/ 22 h 48"/>
                  <a:gd name="T74" fmla="*/ 478 w 762"/>
                  <a:gd name="T75" fmla="*/ 22 h 48"/>
                  <a:gd name="T76" fmla="*/ 491 w 762"/>
                  <a:gd name="T77" fmla="*/ 22 h 48"/>
                  <a:gd name="T78" fmla="*/ 504 w 762"/>
                  <a:gd name="T79" fmla="*/ 22 h 48"/>
                  <a:gd name="T80" fmla="*/ 517 w 762"/>
                  <a:gd name="T81" fmla="*/ 18 h 48"/>
                  <a:gd name="T82" fmla="*/ 529 w 762"/>
                  <a:gd name="T83" fmla="*/ 18 h 4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48"/>
                  <a:gd name="T128" fmla="*/ 762 w 762"/>
                  <a:gd name="T129" fmla="*/ 48 h 4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4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84" y="12"/>
                    </a:lnTo>
                    <a:lnTo>
                      <a:pt x="90" y="12"/>
                    </a:lnTo>
                    <a:lnTo>
                      <a:pt x="96" y="12"/>
                    </a:lnTo>
                    <a:lnTo>
                      <a:pt x="102" y="12"/>
                    </a:lnTo>
                    <a:lnTo>
                      <a:pt x="108" y="18"/>
                    </a:lnTo>
                    <a:lnTo>
                      <a:pt x="114" y="18"/>
                    </a:lnTo>
                    <a:lnTo>
                      <a:pt x="120" y="18"/>
                    </a:lnTo>
                    <a:lnTo>
                      <a:pt x="126" y="18"/>
                    </a:lnTo>
                    <a:lnTo>
                      <a:pt x="132" y="18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0" y="24"/>
                    </a:lnTo>
                    <a:lnTo>
                      <a:pt x="156" y="24"/>
                    </a:lnTo>
                    <a:lnTo>
                      <a:pt x="162" y="24"/>
                    </a:lnTo>
                    <a:lnTo>
                      <a:pt x="168" y="30"/>
                    </a:lnTo>
                    <a:lnTo>
                      <a:pt x="174" y="30"/>
                    </a:lnTo>
                    <a:lnTo>
                      <a:pt x="180" y="30"/>
                    </a:lnTo>
                    <a:lnTo>
                      <a:pt x="186" y="30"/>
                    </a:lnTo>
                    <a:lnTo>
                      <a:pt x="192" y="30"/>
                    </a:lnTo>
                    <a:lnTo>
                      <a:pt x="198" y="30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6"/>
                    </a:lnTo>
                    <a:lnTo>
                      <a:pt x="222" y="36"/>
                    </a:lnTo>
                    <a:lnTo>
                      <a:pt x="228" y="36"/>
                    </a:lnTo>
                    <a:lnTo>
                      <a:pt x="234" y="36"/>
                    </a:lnTo>
                    <a:lnTo>
                      <a:pt x="240" y="42"/>
                    </a:lnTo>
                    <a:lnTo>
                      <a:pt x="246" y="42"/>
                    </a:lnTo>
                    <a:lnTo>
                      <a:pt x="252" y="42"/>
                    </a:lnTo>
                    <a:lnTo>
                      <a:pt x="258" y="42"/>
                    </a:lnTo>
                    <a:lnTo>
                      <a:pt x="264" y="42"/>
                    </a:lnTo>
                    <a:lnTo>
                      <a:pt x="270" y="42"/>
                    </a:lnTo>
                    <a:lnTo>
                      <a:pt x="276" y="42"/>
                    </a:lnTo>
                    <a:lnTo>
                      <a:pt x="282" y="42"/>
                    </a:lnTo>
                    <a:lnTo>
                      <a:pt x="288" y="48"/>
                    </a:lnTo>
                    <a:lnTo>
                      <a:pt x="294" y="48"/>
                    </a:lnTo>
                    <a:lnTo>
                      <a:pt x="300" y="48"/>
                    </a:lnTo>
                    <a:lnTo>
                      <a:pt x="306" y="48"/>
                    </a:lnTo>
                    <a:lnTo>
                      <a:pt x="312" y="48"/>
                    </a:lnTo>
                    <a:lnTo>
                      <a:pt x="318" y="48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48"/>
                    </a:lnTo>
                    <a:lnTo>
                      <a:pt x="348" y="48"/>
                    </a:lnTo>
                    <a:lnTo>
                      <a:pt x="354" y="48"/>
                    </a:lnTo>
                    <a:lnTo>
                      <a:pt x="360" y="48"/>
                    </a:lnTo>
                    <a:lnTo>
                      <a:pt x="366" y="48"/>
                    </a:lnTo>
                    <a:lnTo>
                      <a:pt x="372" y="48"/>
                    </a:lnTo>
                    <a:lnTo>
                      <a:pt x="378" y="48"/>
                    </a:lnTo>
                    <a:lnTo>
                      <a:pt x="384" y="48"/>
                    </a:lnTo>
                    <a:lnTo>
                      <a:pt x="390" y="48"/>
                    </a:lnTo>
                    <a:lnTo>
                      <a:pt x="396" y="48"/>
                    </a:lnTo>
                    <a:lnTo>
                      <a:pt x="402" y="48"/>
                    </a:lnTo>
                    <a:lnTo>
                      <a:pt x="408" y="48"/>
                    </a:lnTo>
                    <a:lnTo>
                      <a:pt x="414" y="48"/>
                    </a:lnTo>
                    <a:lnTo>
                      <a:pt x="420" y="48"/>
                    </a:lnTo>
                    <a:lnTo>
                      <a:pt x="426" y="48"/>
                    </a:lnTo>
                    <a:lnTo>
                      <a:pt x="432" y="48"/>
                    </a:lnTo>
                    <a:lnTo>
                      <a:pt x="438" y="48"/>
                    </a:lnTo>
                    <a:lnTo>
                      <a:pt x="444" y="48"/>
                    </a:lnTo>
                    <a:lnTo>
                      <a:pt x="450" y="48"/>
                    </a:lnTo>
                    <a:lnTo>
                      <a:pt x="456" y="48"/>
                    </a:lnTo>
                    <a:lnTo>
                      <a:pt x="462" y="48"/>
                    </a:lnTo>
                    <a:lnTo>
                      <a:pt x="468" y="48"/>
                    </a:lnTo>
                    <a:lnTo>
                      <a:pt x="474" y="48"/>
                    </a:lnTo>
                    <a:lnTo>
                      <a:pt x="480" y="48"/>
                    </a:lnTo>
                    <a:lnTo>
                      <a:pt x="486" y="48"/>
                    </a:lnTo>
                    <a:lnTo>
                      <a:pt x="492" y="48"/>
                    </a:lnTo>
                    <a:lnTo>
                      <a:pt x="498" y="48"/>
                    </a:lnTo>
                    <a:lnTo>
                      <a:pt x="504" y="48"/>
                    </a:lnTo>
                    <a:lnTo>
                      <a:pt x="510" y="48"/>
                    </a:lnTo>
                    <a:lnTo>
                      <a:pt x="516" y="48"/>
                    </a:lnTo>
                    <a:lnTo>
                      <a:pt x="522" y="48"/>
                    </a:lnTo>
                    <a:lnTo>
                      <a:pt x="528" y="48"/>
                    </a:lnTo>
                    <a:lnTo>
                      <a:pt x="534" y="42"/>
                    </a:lnTo>
                    <a:lnTo>
                      <a:pt x="540" y="42"/>
                    </a:lnTo>
                    <a:lnTo>
                      <a:pt x="546" y="42"/>
                    </a:lnTo>
                    <a:lnTo>
                      <a:pt x="552" y="42"/>
                    </a:lnTo>
                    <a:lnTo>
                      <a:pt x="558" y="42"/>
                    </a:lnTo>
                    <a:lnTo>
                      <a:pt x="564" y="42"/>
                    </a:lnTo>
                    <a:lnTo>
                      <a:pt x="570" y="42"/>
                    </a:lnTo>
                    <a:lnTo>
                      <a:pt x="576" y="42"/>
                    </a:lnTo>
                    <a:lnTo>
                      <a:pt x="582" y="42"/>
                    </a:lnTo>
                    <a:lnTo>
                      <a:pt x="588" y="42"/>
                    </a:lnTo>
                    <a:lnTo>
                      <a:pt x="594" y="42"/>
                    </a:lnTo>
                    <a:lnTo>
                      <a:pt x="600" y="42"/>
                    </a:lnTo>
                    <a:lnTo>
                      <a:pt x="606" y="42"/>
                    </a:lnTo>
                    <a:lnTo>
                      <a:pt x="612" y="36"/>
                    </a:lnTo>
                    <a:lnTo>
                      <a:pt x="618" y="36"/>
                    </a:lnTo>
                    <a:lnTo>
                      <a:pt x="624" y="36"/>
                    </a:lnTo>
                    <a:lnTo>
                      <a:pt x="630" y="36"/>
                    </a:lnTo>
                    <a:lnTo>
                      <a:pt x="636" y="36"/>
                    </a:lnTo>
                    <a:lnTo>
                      <a:pt x="642" y="36"/>
                    </a:lnTo>
                    <a:lnTo>
                      <a:pt x="648" y="36"/>
                    </a:lnTo>
                    <a:lnTo>
                      <a:pt x="654" y="36"/>
                    </a:lnTo>
                    <a:lnTo>
                      <a:pt x="660" y="36"/>
                    </a:lnTo>
                    <a:lnTo>
                      <a:pt x="666" y="36"/>
                    </a:lnTo>
                    <a:lnTo>
                      <a:pt x="672" y="36"/>
                    </a:lnTo>
                    <a:lnTo>
                      <a:pt x="678" y="36"/>
                    </a:lnTo>
                    <a:lnTo>
                      <a:pt x="684" y="36"/>
                    </a:lnTo>
                    <a:lnTo>
                      <a:pt x="690" y="36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6"/>
                    </a:lnTo>
                    <a:lnTo>
                      <a:pt x="714" y="36"/>
                    </a:lnTo>
                    <a:lnTo>
                      <a:pt x="720" y="36"/>
                    </a:lnTo>
                    <a:lnTo>
                      <a:pt x="726" y="30"/>
                    </a:lnTo>
                    <a:lnTo>
                      <a:pt x="732" y="30"/>
                    </a:lnTo>
                    <a:lnTo>
                      <a:pt x="738" y="30"/>
                    </a:lnTo>
                    <a:lnTo>
                      <a:pt x="744" y="30"/>
                    </a:lnTo>
                    <a:lnTo>
                      <a:pt x="750" y="30"/>
                    </a:lnTo>
                    <a:lnTo>
                      <a:pt x="756" y="30"/>
                    </a:lnTo>
                    <a:lnTo>
                      <a:pt x="762" y="3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8" name="Freeform 97"/>
              <p:cNvSpPr>
                <a:spLocks/>
              </p:cNvSpPr>
              <p:nvPr/>
            </p:nvSpPr>
            <p:spPr bwMode="auto">
              <a:xfrm>
                <a:off x="2824" y="2894"/>
                <a:ext cx="640" cy="14"/>
              </a:xfrm>
              <a:custGeom>
                <a:avLst/>
                <a:gdLst>
                  <a:gd name="T0" fmla="*/ 8 w 762"/>
                  <a:gd name="T1" fmla="*/ 0 h 18"/>
                  <a:gd name="T2" fmla="*/ 21 w 762"/>
                  <a:gd name="T3" fmla="*/ 0 h 18"/>
                  <a:gd name="T4" fmla="*/ 34 w 762"/>
                  <a:gd name="T5" fmla="*/ 0 h 18"/>
                  <a:gd name="T6" fmla="*/ 46 w 762"/>
                  <a:gd name="T7" fmla="*/ 4 h 18"/>
                  <a:gd name="T8" fmla="*/ 60 w 762"/>
                  <a:gd name="T9" fmla="*/ 4 h 18"/>
                  <a:gd name="T10" fmla="*/ 72 w 762"/>
                  <a:gd name="T11" fmla="*/ 4 h 18"/>
                  <a:gd name="T12" fmla="*/ 85 w 762"/>
                  <a:gd name="T13" fmla="*/ 4 h 18"/>
                  <a:gd name="T14" fmla="*/ 97 w 762"/>
                  <a:gd name="T15" fmla="*/ 4 h 18"/>
                  <a:gd name="T16" fmla="*/ 110 w 762"/>
                  <a:gd name="T17" fmla="*/ 4 h 18"/>
                  <a:gd name="T18" fmla="*/ 123 w 762"/>
                  <a:gd name="T19" fmla="*/ 7 h 18"/>
                  <a:gd name="T20" fmla="*/ 135 w 762"/>
                  <a:gd name="T21" fmla="*/ 7 h 18"/>
                  <a:gd name="T22" fmla="*/ 148 w 762"/>
                  <a:gd name="T23" fmla="*/ 7 h 18"/>
                  <a:gd name="T24" fmla="*/ 160 w 762"/>
                  <a:gd name="T25" fmla="*/ 7 h 18"/>
                  <a:gd name="T26" fmla="*/ 174 w 762"/>
                  <a:gd name="T27" fmla="*/ 7 h 18"/>
                  <a:gd name="T28" fmla="*/ 186 w 762"/>
                  <a:gd name="T29" fmla="*/ 11 h 18"/>
                  <a:gd name="T30" fmla="*/ 199 w 762"/>
                  <a:gd name="T31" fmla="*/ 11 h 18"/>
                  <a:gd name="T32" fmla="*/ 212 w 762"/>
                  <a:gd name="T33" fmla="*/ 11 h 18"/>
                  <a:gd name="T34" fmla="*/ 224 w 762"/>
                  <a:gd name="T35" fmla="*/ 11 h 18"/>
                  <a:gd name="T36" fmla="*/ 237 w 762"/>
                  <a:gd name="T37" fmla="*/ 11 h 18"/>
                  <a:gd name="T38" fmla="*/ 249 w 762"/>
                  <a:gd name="T39" fmla="*/ 11 h 18"/>
                  <a:gd name="T40" fmla="*/ 262 w 762"/>
                  <a:gd name="T41" fmla="*/ 11 h 18"/>
                  <a:gd name="T42" fmla="*/ 275 w 762"/>
                  <a:gd name="T43" fmla="*/ 11 h 18"/>
                  <a:gd name="T44" fmla="*/ 288 w 762"/>
                  <a:gd name="T45" fmla="*/ 11 h 18"/>
                  <a:gd name="T46" fmla="*/ 301 w 762"/>
                  <a:gd name="T47" fmla="*/ 11 h 18"/>
                  <a:gd name="T48" fmla="*/ 313 w 762"/>
                  <a:gd name="T49" fmla="*/ 11 h 18"/>
                  <a:gd name="T50" fmla="*/ 326 w 762"/>
                  <a:gd name="T51" fmla="*/ 11 h 18"/>
                  <a:gd name="T52" fmla="*/ 338 w 762"/>
                  <a:gd name="T53" fmla="*/ 11 h 18"/>
                  <a:gd name="T54" fmla="*/ 351 w 762"/>
                  <a:gd name="T55" fmla="*/ 11 h 18"/>
                  <a:gd name="T56" fmla="*/ 364 w 762"/>
                  <a:gd name="T57" fmla="*/ 11 h 18"/>
                  <a:gd name="T58" fmla="*/ 377 w 762"/>
                  <a:gd name="T59" fmla="*/ 11 h 18"/>
                  <a:gd name="T60" fmla="*/ 390 w 762"/>
                  <a:gd name="T61" fmla="*/ 11 h 18"/>
                  <a:gd name="T62" fmla="*/ 402 w 762"/>
                  <a:gd name="T63" fmla="*/ 11 h 18"/>
                  <a:gd name="T64" fmla="*/ 415 w 762"/>
                  <a:gd name="T65" fmla="*/ 11 h 18"/>
                  <a:gd name="T66" fmla="*/ 428 w 762"/>
                  <a:gd name="T67" fmla="*/ 11 h 18"/>
                  <a:gd name="T68" fmla="*/ 440 w 762"/>
                  <a:gd name="T69" fmla="*/ 11 h 18"/>
                  <a:gd name="T70" fmla="*/ 453 w 762"/>
                  <a:gd name="T71" fmla="*/ 11 h 18"/>
                  <a:gd name="T72" fmla="*/ 465 w 762"/>
                  <a:gd name="T73" fmla="*/ 7 h 18"/>
                  <a:gd name="T74" fmla="*/ 478 w 762"/>
                  <a:gd name="T75" fmla="*/ 7 h 18"/>
                  <a:gd name="T76" fmla="*/ 491 w 762"/>
                  <a:gd name="T77" fmla="*/ 7 h 18"/>
                  <a:gd name="T78" fmla="*/ 504 w 762"/>
                  <a:gd name="T79" fmla="*/ 7 h 18"/>
                  <a:gd name="T80" fmla="*/ 517 w 762"/>
                  <a:gd name="T81" fmla="*/ 7 h 18"/>
                  <a:gd name="T82" fmla="*/ 529 w 762"/>
                  <a:gd name="T83" fmla="*/ 7 h 1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8"/>
                  <a:gd name="T128" fmla="*/ 762 w 762"/>
                  <a:gd name="T129" fmla="*/ 18 h 1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96" y="6"/>
                    </a:lnTo>
                    <a:lnTo>
                      <a:pt x="102" y="6"/>
                    </a:lnTo>
                    <a:lnTo>
                      <a:pt x="108" y="6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6"/>
                    </a:lnTo>
                    <a:lnTo>
                      <a:pt x="162" y="6"/>
                    </a:lnTo>
                    <a:lnTo>
                      <a:pt x="168" y="6"/>
                    </a:lnTo>
                    <a:lnTo>
                      <a:pt x="174" y="12"/>
                    </a:lnTo>
                    <a:lnTo>
                      <a:pt x="180" y="12"/>
                    </a:lnTo>
                    <a:lnTo>
                      <a:pt x="186" y="12"/>
                    </a:lnTo>
                    <a:lnTo>
                      <a:pt x="192" y="12"/>
                    </a:lnTo>
                    <a:lnTo>
                      <a:pt x="198" y="12"/>
                    </a:lnTo>
                    <a:lnTo>
                      <a:pt x="204" y="12"/>
                    </a:lnTo>
                    <a:lnTo>
                      <a:pt x="210" y="12"/>
                    </a:lnTo>
                    <a:lnTo>
                      <a:pt x="216" y="12"/>
                    </a:lnTo>
                    <a:lnTo>
                      <a:pt x="222" y="12"/>
                    </a:lnTo>
                    <a:lnTo>
                      <a:pt x="228" y="12"/>
                    </a:lnTo>
                    <a:lnTo>
                      <a:pt x="234" y="12"/>
                    </a:lnTo>
                    <a:lnTo>
                      <a:pt x="240" y="12"/>
                    </a:lnTo>
                    <a:lnTo>
                      <a:pt x="246" y="12"/>
                    </a:lnTo>
                    <a:lnTo>
                      <a:pt x="252" y="12"/>
                    </a:lnTo>
                    <a:lnTo>
                      <a:pt x="258" y="12"/>
                    </a:lnTo>
                    <a:lnTo>
                      <a:pt x="264" y="18"/>
                    </a:lnTo>
                    <a:lnTo>
                      <a:pt x="270" y="18"/>
                    </a:lnTo>
                    <a:lnTo>
                      <a:pt x="276" y="18"/>
                    </a:lnTo>
                    <a:lnTo>
                      <a:pt x="282" y="18"/>
                    </a:lnTo>
                    <a:lnTo>
                      <a:pt x="288" y="18"/>
                    </a:lnTo>
                    <a:lnTo>
                      <a:pt x="294" y="18"/>
                    </a:lnTo>
                    <a:lnTo>
                      <a:pt x="300" y="18"/>
                    </a:lnTo>
                    <a:lnTo>
                      <a:pt x="306" y="18"/>
                    </a:lnTo>
                    <a:lnTo>
                      <a:pt x="312" y="18"/>
                    </a:lnTo>
                    <a:lnTo>
                      <a:pt x="318" y="18"/>
                    </a:lnTo>
                    <a:lnTo>
                      <a:pt x="324" y="18"/>
                    </a:lnTo>
                    <a:lnTo>
                      <a:pt x="330" y="18"/>
                    </a:lnTo>
                    <a:lnTo>
                      <a:pt x="336" y="18"/>
                    </a:lnTo>
                    <a:lnTo>
                      <a:pt x="342" y="18"/>
                    </a:lnTo>
                    <a:lnTo>
                      <a:pt x="348" y="18"/>
                    </a:lnTo>
                    <a:lnTo>
                      <a:pt x="354" y="18"/>
                    </a:lnTo>
                    <a:lnTo>
                      <a:pt x="360" y="18"/>
                    </a:lnTo>
                    <a:lnTo>
                      <a:pt x="366" y="18"/>
                    </a:lnTo>
                    <a:lnTo>
                      <a:pt x="372" y="18"/>
                    </a:lnTo>
                    <a:lnTo>
                      <a:pt x="378" y="18"/>
                    </a:lnTo>
                    <a:lnTo>
                      <a:pt x="384" y="18"/>
                    </a:lnTo>
                    <a:lnTo>
                      <a:pt x="390" y="18"/>
                    </a:lnTo>
                    <a:lnTo>
                      <a:pt x="396" y="18"/>
                    </a:lnTo>
                    <a:lnTo>
                      <a:pt x="402" y="18"/>
                    </a:lnTo>
                    <a:lnTo>
                      <a:pt x="408" y="18"/>
                    </a:lnTo>
                    <a:lnTo>
                      <a:pt x="414" y="18"/>
                    </a:lnTo>
                    <a:lnTo>
                      <a:pt x="420" y="18"/>
                    </a:lnTo>
                    <a:lnTo>
                      <a:pt x="426" y="18"/>
                    </a:lnTo>
                    <a:lnTo>
                      <a:pt x="432" y="18"/>
                    </a:lnTo>
                    <a:lnTo>
                      <a:pt x="438" y="18"/>
                    </a:lnTo>
                    <a:lnTo>
                      <a:pt x="444" y="18"/>
                    </a:lnTo>
                    <a:lnTo>
                      <a:pt x="450" y="18"/>
                    </a:lnTo>
                    <a:lnTo>
                      <a:pt x="456" y="18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18"/>
                    </a:lnTo>
                    <a:lnTo>
                      <a:pt x="498" y="18"/>
                    </a:lnTo>
                    <a:lnTo>
                      <a:pt x="504" y="18"/>
                    </a:lnTo>
                    <a:lnTo>
                      <a:pt x="510" y="18"/>
                    </a:lnTo>
                    <a:lnTo>
                      <a:pt x="516" y="18"/>
                    </a:lnTo>
                    <a:lnTo>
                      <a:pt x="522" y="18"/>
                    </a:lnTo>
                    <a:lnTo>
                      <a:pt x="528" y="18"/>
                    </a:lnTo>
                    <a:lnTo>
                      <a:pt x="534" y="18"/>
                    </a:lnTo>
                    <a:lnTo>
                      <a:pt x="540" y="18"/>
                    </a:lnTo>
                    <a:lnTo>
                      <a:pt x="546" y="18"/>
                    </a:lnTo>
                    <a:lnTo>
                      <a:pt x="552" y="18"/>
                    </a:lnTo>
                    <a:lnTo>
                      <a:pt x="558" y="18"/>
                    </a:lnTo>
                    <a:lnTo>
                      <a:pt x="564" y="18"/>
                    </a:lnTo>
                    <a:lnTo>
                      <a:pt x="570" y="18"/>
                    </a:lnTo>
                    <a:lnTo>
                      <a:pt x="576" y="18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18"/>
                    </a:lnTo>
                    <a:lnTo>
                      <a:pt x="600" y="18"/>
                    </a:lnTo>
                    <a:lnTo>
                      <a:pt x="606" y="18"/>
                    </a:lnTo>
                    <a:lnTo>
                      <a:pt x="612" y="18"/>
                    </a:lnTo>
                    <a:lnTo>
                      <a:pt x="618" y="18"/>
                    </a:lnTo>
                    <a:lnTo>
                      <a:pt x="624" y="18"/>
                    </a:lnTo>
                    <a:lnTo>
                      <a:pt x="630" y="18"/>
                    </a:lnTo>
                    <a:lnTo>
                      <a:pt x="636" y="18"/>
                    </a:lnTo>
                    <a:lnTo>
                      <a:pt x="642" y="18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60" y="12"/>
                    </a:lnTo>
                    <a:lnTo>
                      <a:pt x="666" y="12"/>
                    </a:lnTo>
                    <a:lnTo>
                      <a:pt x="672" y="12"/>
                    </a:lnTo>
                    <a:lnTo>
                      <a:pt x="678" y="12"/>
                    </a:lnTo>
                    <a:lnTo>
                      <a:pt x="684" y="12"/>
                    </a:lnTo>
                    <a:lnTo>
                      <a:pt x="690" y="12"/>
                    </a:lnTo>
                    <a:lnTo>
                      <a:pt x="696" y="12"/>
                    </a:lnTo>
                    <a:lnTo>
                      <a:pt x="702" y="12"/>
                    </a:lnTo>
                    <a:lnTo>
                      <a:pt x="708" y="12"/>
                    </a:lnTo>
                    <a:lnTo>
                      <a:pt x="714" y="12"/>
                    </a:lnTo>
                    <a:lnTo>
                      <a:pt x="720" y="12"/>
                    </a:lnTo>
                    <a:lnTo>
                      <a:pt x="726" y="12"/>
                    </a:lnTo>
                    <a:lnTo>
                      <a:pt x="732" y="12"/>
                    </a:lnTo>
                    <a:lnTo>
                      <a:pt x="738" y="12"/>
                    </a:lnTo>
                    <a:lnTo>
                      <a:pt x="744" y="12"/>
                    </a:lnTo>
                    <a:lnTo>
                      <a:pt x="750" y="12"/>
                    </a:lnTo>
                    <a:lnTo>
                      <a:pt x="756" y="12"/>
                    </a:lnTo>
                    <a:lnTo>
                      <a:pt x="762" y="12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9" name="Freeform 98"/>
              <p:cNvSpPr>
                <a:spLocks/>
              </p:cNvSpPr>
              <p:nvPr/>
            </p:nvSpPr>
            <p:spPr bwMode="auto">
              <a:xfrm>
                <a:off x="3464" y="2904"/>
                <a:ext cx="404" cy="9"/>
              </a:xfrm>
              <a:custGeom>
                <a:avLst/>
                <a:gdLst>
                  <a:gd name="T0" fmla="*/ 4 w 480"/>
                  <a:gd name="T1" fmla="*/ 0 h 12"/>
                  <a:gd name="T2" fmla="*/ 13 w 480"/>
                  <a:gd name="T3" fmla="*/ 0 h 12"/>
                  <a:gd name="T4" fmla="*/ 21 w 480"/>
                  <a:gd name="T5" fmla="*/ 0 h 12"/>
                  <a:gd name="T6" fmla="*/ 29 w 480"/>
                  <a:gd name="T7" fmla="*/ 0 h 12"/>
                  <a:gd name="T8" fmla="*/ 38 w 480"/>
                  <a:gd name="T9" fmla="*/ 0 h 12"/>
                  <a:gd name="T10" fmla="*/ 47 w 480"/>
                  <a:gd name="T11" fmla="*/ 0 h 12"/>
                  <a:gd name="T12" fmla="*/ 56 w 480"/>
                  <a:gd name="T13" fmla="*/ 0 h 12"/>
                  <a:gd name="T14" fmla="*/ 64 w 480"/>
                  <a:gd name="T15" fmla="*/ 0 h 12"/>
                  <a:gd name="T16" fmla="*/ 72 w 480"/>
                  <a:gd name="T17" fmla="*/ 0 h 12"/>
                  <a:gd name="T18" fmla="*/ 81 w 480"/>
                  <a:gd name="T19" fmla="*/ 0 h 12"/>
                  <a:gd name="T20" fmla="*/ 89 w 480"/>
                  <a:gd name="T21" fmla="*/ 0 h 12"/>
                  <a:gd name="T22" fmla="*/ 98 w 480"/>
                  <a:gd name="T23" fmla="*/ 0 h 12"/>
                  <a:gd name="T24" fmla="*/ 106 w 480"/>
                  <a:gd name="T25" fmla="*/ 0 h 12"/>
                  <a:gd name="T26" fmla="*/ 114 w 480"/>
                  <a:gd name="T27" fmla="*/ 0 h 12"/>
                  <a:gd name="T28" fmla="*/ 123 w 480"/>
                  <a:gd name="T29" fmla="*/ 0 h 12"/>
                  <a:gd name="T30" fmla="*/ 132 w 480"/>
                  <a:gd name="T31" fmla="*/ 0 h 12"/>
                  <a:gd name="T32" fmla="*/ 141 w 480"/>
                  <a:gd name="T33" fmla="*/ 0 h 12"/>
                  <a:gd name="T34" fmla="*/ 149 w 480"/>
                  <a:gd name="T35" fmla="*/ 0 h 12"/>
                  <a:gd name="T36" fmla="*/ 157 w 480"/>
                  <a:gd name="T37" fmla="*/ 4 h 12"/>
                  <a:gd name="T38" fmla="*/ 166 w 480"/>
                  <a:gd name="T39" fmla="*/ 4 h 12"/>
                  <a:gd name="T40" fmla="*/ 174 w 480"/>
                  <a:gd name="T41" fmla="*/ 4 h 12"/>
                  <a:gd name="T42" fmla="*/ 183 w 480"/>
                  <a:gd name="T43" fmla="*/ 4 h 12"/>
                  <a:gd name="T44" fmla="*/ 191 w 480"/>
                  <a:gd name="T45" fmla="*/ 4 h 12"/>
                  <a:gd name="T46" fmla="*/ 199 w 480"/>
                  <a:gd name="T47" fmla="*/ 4 h 12"/>
                  <a:gd name="T48" fmla="*/ 208 w 480"/>
                  <a:gd name="T49" fmla="*/ 4 h 12"/>
                  <a:gd name="T50" fmla="*/ 217 w 480"/>
                  <a:gd name="T51" fmla="*/ 4 h 12"/>
                  <a:gd name="T52" fmla="*/ 226 w 480"/>
                  <a:gd name="T53" fmla="*/ 4 h 12"/>
                  <a:gd name="T54" fmla="*/ 234 w 480"/>
                  <a:gd name="T55" fmla="*/ 4 h 12"/>
                  <a:gd name="T56" fmla="*/ 242 w 480"/>
                  <a:gd name="T57" fmla="*/ 4 h 12"/>
                  <a:gd name="T58" fmla="*/ 251 w 480"/>
                  <a:gd name="T59" fmla="*/ 4 h 12"/>
                  <a:gd name="T60" fmla="*/ 259 w 480"/>
                  <a:gd name="T61" fmla="*/ 4 h 12"/>
                  <a:gd name="T62" fmla="*/ 268 w 480"/>
                  <a:gd name="T63" fmla="*/ 4 h 12"/>
                  <a:gd name="T64" fmla="*/ 276 w 480"/>
                  <a:gd name="T65" fmla="*/ 4 h 12"/>
                  <a:gd name="T66" fmla="*/ 284 w 480"/>
                  <a:gd name="T67" fmla="*/ 4 h 12"/>
                  <a:gd name="T68" fmla="*/ 293 w 480"/>
                  <a:gd name="T69" fmla="*/ 4 h 12"/>
                  <a:gd name="T70" fmla="*/ 302 w 480"/>
                  <a:gd name="T71" fmla="*/ 4 h 12"/>
                  <a:gd name="T72" fmla="*/ 311 w 480"/>
                  <a:gd name="T73" fmla="*/ 4 h 12"/>
                  <a:gd name="T74" fmla="*/ 319 w 480"/>
                  <a:gd name="T75" fmla="*/ 4 h 12"/>
                  <a:gd name="T76" fmla="*/ 327 w 480"/>
                  <a:gd name="T77" fmla="*/ 4 h 12"/>
                  <a:gd name="T78" fmla="*/ 336 w 480"/>
                  <a:gd name="T79" fmla="*/ 4 h 1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80"/>
                  <a:gd name="T121" fmla="*/ 0 h 12"/>
                  <a:gd name="T122" fmla="*/ 480 w 480"/>
                  <a:gd name="T123" fmla="*/ 12 h 1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80" h="1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6"/>
                    </a:lnTo>
                    <a:lnTo>
                      <a:pt x="240" y="6"/>
                    </a:lnTo>
                    <a:lnTo>
                      <a:pt x="246" y="6"/>
                    </a:lnTo>
                    <a:lnTo>
                      <a:pt x="252" y="6"/>
                    </a:lnTo>
                    <a:lnTo>
                      <a:pt x="258" y="6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6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300" y="6"/>
                    </a:lnTo>
                    <a:lnTo>
                      <a:pt x="306" y="6"/>
                    </a:lnTo>
                    <a:lnTo>
                      <a:pt x="312" y="6"/>
                    </a:lnTo>
                    <a:lnTo>
                      <a:pt x="318" y="6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6"/>
                    </a:lnTo>
                    <a:lnTo>
                      <a:pt x="348" y="6"/>
                    </a:lnTo>
                    <a:lnTo>
                      <a:pt x="354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6"/>
                    </a:lnTo>
                    <a:lnTo>
                      <a:pt x="396" y="6"/>
                    </a:lnTo>
                    <a:lnTo>
                      <a:pt x="402" y="6"/>
                    </a:lnTo>
                    <a:lnTo>
                      <a:pt x="408" y="6"/>
                    </a:lnTo>
                    <a:lnTo>
                      <a:pt x="414" y="6"/>
                    </a:lnTo>
                    <a:lnTo>
                      <a:pt x="420" y="6"/>
                    </a:lnTo>
                    <a:lnTo>
                      <a:pt x="426" y="6"/>
                    </a:lnTo>
                    <a:lnTo>
                      <a:pt x="432" y="6"/>
                    </a:lnTo>
                    <a:lnTo>
                      <a:pt x="438" y="6"/>
                    </a:lnTo>
                    <a:lnTo>
                      <a:pt x="444" y="6"/>
                    </a:lnTo>
                    <a:lnTo>
                      <a:pt x="450" y="6"/>
                    </a:lnTo>
                    <a:lnTo>
                      <a:pt x="456" y="6"/>
                    </a:lnTo>
                    <a:lnTo>
                      <a:pt x="462" y="6"/>
                    </a:lnTo>
                    <a:lnTo>
                      <a:pt x="468" y="6"/>
                    </a:lnTo>
                    <a:lnTo>
                      <a:pt x="474" y="6"/>
                    </a:lnTo>
                    <a:lnTo>
                      <a:pt x="480" y="12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0" name="Freeform 99"/>
              <p:cNvSpPr>
                <a:spLocks/>
              </p:cNvSpPr>
              <p:nvPr/>
            </p:nvSpPr>
            <p:spPr bwMode="auto">
              <a:xfrm>
                <a:off x="1176" y="690"/>
                <a:ext cx="388" cy="2133"/>
              </a:xfrm>
              <a:custGeom>
                <a:avLst/>
                <a:gdLst>
                  <a:gd name="T0" fmla="*/ 8 w 462"/>
                  <a:gd name="T1" fmla="*/ 1681 h 2706"/>
                  <a:gd name="T2" fmla="*/ 21 w 462"/>
                  <a:gd name="T3" fmla="*/ 1677 h 2706"/>
                  <a:gd name="T4" fmla="*/ 34 w 462"/>
                  <a:gd name="T5" fmla="*/ 1674 h 2706"/>
                  <a:gd name="T6" fmla="*/ 46 w 462"/>
                  <a:gd name="T7" fmla="*/ 1666 h 2706"/>
                  <a:gd name="T8" fmla="*/ 60 w 462"/>
                  <a:gd name="T9" fmla="*/ 1659 h 2706"/>
                  <a:gd name="T10" fmla="*/ 72 w 462"/>
                  <a:gd name="T11" fmla="*/ 1647 h 2706"/>
                  <a:gd name="T12" fmla="*/ 81 w 462"/>
                  <a:gd name="T13" fmla="*/ 1636 h 2706"/>
                  <a:gd name="T14" fmla="*/ 89 w 462"/>
                  <a:gd name="T15" fmla="*/ 1625 h 2706"/>
                  <a:gd name="T16" fmla="*/ 97 w 462"/>
                  <a:gd name="T17" fmla="*/ 1610 h 2706"/>
                  <a:gd name="T18" fmla="*/ 106 w 462"/>
                  <a:gd name="T19" fmla="*/ 1599 h 2706"/>
                  <a:gd name="T20" fmla="*/ 110 w 462"/>
                  <a:gd name="T21" fmla="*/ 1580 h 2706"/>
                  <a:gd name="T22" fmla="*/ 118 w 462"/>
                  <a:gd name="T23" fmla="*/ 1558 h 2706"/>
                  <a:gd name="T24" fmla="*/ 123 w 462"/>
                  <a:gd name="T25" fmla="*/ 1532 h 2706"/>
                  <a:gd name="T26" fmla="*/ 131 w 462"/>
                  <a:gd name="T27" fmla="*/ 1502 h 2706"/>
                  <a:gd name="T28" fmla="*/ 139 w 462"/>
                  <a:gd name="T29" fmla="*/ 1461 h 2706"/>
                  <a:gd name="T30" fmla="*/ 144 w 462"/>
                  <a:gd name="T31" fmla="*/ 1413 h 2706"/>
                  <a:gd name="T32" fmla="*/ 152 w 462"/>
                  <a:gd name="T33" fmla="*/ 1349 h 2706"/>
                  <a:gd name="T34" fmla="*/ 156 w 462"/>
                  <a:gd name="T35" fmla="*/ 1271 h 2706"/>
                  <a:gd name="T36" fmla="*/ 165 w 462"/>
                  <a:gd name="T37" fmla="*/ 1167 h 2706"/>
                  <a:gd name="T38" fmla="*/ 174 w 462"/>
                  <a:gd name="T39" fmla="*/ 1033 h 2706"/>
                  <a:gd name="T40" fmla="*/ 178 w 462"/>
                  <a:gd name="T41" fmla="*/ 862 h 2706"/>
                  <a:gd name="T42" fmla="*/ 186 w 462"/>
                  <a:gd name="T43" fmla="*/ 653 h 2706"/>
                  <a:gd name="T44" fmla="*/ 191 w 462"/>
                  <a:gd name="T45" fmla="*/ 410 h 2706"/>
                  <a:gd name="T46" fmla="*/ 199 w 462"/>
                  <a:gd name="T47" fmla="*/ 175 h 2706"/>
                  <a:gd name="T48" fmla="*/ 207 w 462"/>
                  <a:gd name="T49" fmla="*/ 22 h 2706"/>
                  <a:gd name="T50" fmla="*/ 212 w 462"/>
                  <a:gd name="T51" fmla="*/ 15 h 2706"/>
                  <a:gd name="T52" fmla="*/ 220 w 462"/>
                  <a:gd name="T53" fmla="*/ 157 h 2706"/>
                  <a:gd name="T54" fmla="*/ 224 w 462"/>
                  <a:gd name="T55" fmla="*/ 388 h 2706"/>
                  <a:gd name="T56" fmla="*/ 233 w 462"/>
                  <a:gd name="T57" fmla="*/ 630 h 2706"/>
                  <a:gd name="T58" fmla="*/ 241 w 462"/>
                  <a:gd name="T59" fmla="*/ 847 h 2706"/>
                  <a:gd name="T60" fmla="*/ 245 w 462"/>
                  <a:gd name="T61" fmla="*/ 1026 h 2706"/>
                  <a:gd name="T62" fmla="*/ 254 w 462"/>
                  <a:gd name="T63" fmla="*/ 1163 h 2706"/>
                  <a:gd name="T64" fmla="*/ 262 w 462"/>
                  <a:gd name="T65" fmla="*/ 1268 h 2706"/>
                  <a:gd name="T66" fmla="*/ 266 w 462"/>
                  <a:gd name="T67" fmla="*/ 1353 h 2706"/>
                  <a:gd name="T68" fmla="*/ 275 w 462"/>
                  <a:gd name="T69" fmla="*/ 1416 h 2706"/>
                  <a:gd name="T70" fmla="*/ 280 w 462"/>
                  <a:gd name="T71" fmla="*/ 1469 h 2706"/>
                  <a:gd name="T72" fmla="*/ 288 w 462"/>
                  <a:gd name="T73" fmla="*/ 1509 h 2706"/>
                  <a:gd name="T74" fmla="*/ 296 w 462"/>
                  <a:gd name="T75" fmla="*/ 1539 h 2706"/>
                  <a:gd name="T76" fmla="*/ 301 w 462"/>
                  <a:gd name="T77" fmla="*/ 1565 h 2706"/>
                  <a:gd name="T78" fmla="*/ 309 w 462"/>
                  <a:gd name="T79" fmla="*/ 1588 h 2706"/>
                  <a:gd name="T80" fmla="*/ 313 w 462"/>
                  <a:gd name="T81" fmla="*/ 1603 h 2706"/>
                  <a:gd name="T82" fmla="*/ 326 w 462"/>
                  <a:gd name="T83" fmla="*/ 1618 h 27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06"/>
                  <a:gd name="T128" fmla="*/ 462 w 462"/>
                  <a:gd name="T129" fmla="*/ 2706 h 27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06">
                    <a:moveTo>
                      <a:pt x="0" y="2706"/>
                    </a:moveTo>
                    <a:lnTo>
                      <a:pt x="6" y="2706"/>
                    </a:lnTo>
                    <a:lnTo>
                      <a:pt x="12" y="2706"/>
                    </a:lnTo>
                    <a:lnTo>
                      <a:pt x="18" y="2700"/>
                    </a:lnTo>
                    <a:lnTo>
                      <a:pt x="24" y="2700"/>
                    </a:lnTo>
                    <a:lnTo>
                      <a:pt x="30" y="2700"/>
                    </a:lnTo>
                    <a:lnTo>
                      <a:pt x="36" y="2700"/>
                    </a:lnTo>
                    <a:lnTo>
                      <a:pt x="42" y="2694"/>
                    </a:lnTo>
                    <a:lnTo>
                      <a:pt x="48" y="2694"/>
                    </a:lnTo>
                    <a:lnTo>
                      <a:pt x="54" y="2688"/>
                    </a:lnTo>
                    <a:lnTo>
                      <a:pt x="60" y="2688"/>
                    </a:lnTo>
                    <a:lnTo>
                      <a:pt x="66" y="2682"/>
                    </a:lnTo>
                    <a:lnTo>
                      <a:pt x="72" y="2682"/>
                    </a:lnTo>
                    <a:lnTo>
                      <a:pt x="78" y="2676"/>
                    </a:lnTo>
                    <a:lnTo>
                      <a:pt x="84" y="2670"/>
                    </a:lnTo>
                    <a:lnTo>
                      <a:pt x="90" y="2664"/>
                    </a:lnTo>
                    <a:lnTo>
                      <a:pt x="96" y="2658"/>
                    </a:lnTo>
                    <a:lnTo>
                      <a:pt x="102" y="2652"/>
                    </a:lnTo>
                    <a:lnTo>
                      <a:pt x="108" y="2646"/>
                    </a:lnTo>
                    <a:lnTo>
                      <a:pt x="114" y="2640"/>
                    </a:lnTo>
                    <a:lnTo>
                      <a:pt x="114" y="2634"/>
                    </a:lnTo>
                    <a:lnTo>
                      <a:pt x="120" y="2628"/>
                    </a:lnTo>
                    <a:lnTo>
                      <a:pt x="126" y="2622"/>
                    </a:lnTo>
                    <a:lnTo>
                      <a:pt x="126" y="2616"/>
                    </a:lnTo>
                    <a:lnTo>
                      <a:pt x="132" y="2610"/>
                    </a:lnTo>
                    <a:lnTo>
                      <a:pt x="132" y="2604"/>
                    </a:lnTo>
                    <a:lnTo>
                      <a:pt x="138" y="2592"/>
                    </a:lnTo>
                    <a:lnTo>
                      <a:pt x="144" y="2586"/>
                    </a:lnTo>
                    <a:lnTo>
                      <a:pt x="144" y="2580"/>
                    </a:lnTo>
                    <a:lnTo>
                      <a:pt x="150" y="2574"/>
                    </a:lnTo>
                    <a:lnTo>
                      <a:pt x="150" y="2562"/>
                    </a:lnTo>
                    <a:lnTo>
                      <a:pt x="156" y="2556"/>
                    </a:lnTo>
                    <a:lnTo>
                      <a:pt x="156" y="2544"/>
                    </a:lnTo>
                    <a:lnTo>
                      <a:pt x="162" y="2532"/>
                    </a:lnTo>
                    <a:lnTo>
                      <a:pt x="162" y="2520"/>
                    </a:lnTo>
                    <a:lnTo>
                      <a:pt x="168" y="2508"/>
                    </a:lnTo>
                    <a:lnTo>
                      <a:pt x="168" y="2496"/>
                    </a:lnTo>
                    <a:lnTo>
                      <a:pt x="174" y="2484"/>
                    </a:lnTo>
                    <a:lnTo>
                      <a:pt x="174" y="2466"/>
                    </a:lnTo>
                    <a:lnTo>
                      <a:pt x="180" y="2454"/>
                    </a:lnTo>
                    <a:lnTo>
                      <a:pt x="186" y="2436"/>
                    </a:lnTo>
                    <a:lnTo>
                      <a:pt x="186" y="2418"/>
                    </a:lnTo>
                    <a:lnTo>
                      <a:pt x="192" y="2400"/>
                    </a:lnTo>
                    <a:lnTo>
                      <a:pt x="192" y="2376"/>
                    </a:lnTo>
                    <a:lnTo>
                      <a:pt x="198" y="2352"/>
                    </a:lnTo>
                    <a:lnTo>
                      <a:pt x="198" y="2328"/>
                    </a:lnTo>
                    <a:lnTo>
                      <a:pt x="204" y="2304"/>
                    </a:lnTo>
                    <a:lnTo>
                      <a:pt x="204" y="2274"/>
                    </a:lnTo>
                    <a:lnTo>
                      <a:pt x="210" y="2244"/>
                    </a:lnTo>
                    <a:lnTo>
                      <a:pt x="210" y="2214"/>
                    </a:lnTo>
                    <a:lnTo>
                      <a:pt x="216" y="2172"/>
                    </a:lnTo>
                    <a:lnTo>
                      <a:pt x="216" y="2136"/>
                    </a:lnTo>
                    <a:lnTo>
                      <a:pt x="222" y="2094"/>
                    </a:lnTo>
                    <a:lnTo>
                      <a:pt x="222" y="2046"/>
                    </a:lnTo>
                    <a:lnTo>
                      <a:pt x="228" y="1992"/>
                    </a:lnTo>
                    <a:lnTo>
                      <a:pt x="234" y="1938"/>
                    </a:lnTo>
                    <a:lnTo>
                      <a:pt x="234" y="1878"/>
                    </a:lnTo>
                    <a:lnTo>
                      <a:pt x="240" y="1812"/>
                    </a:lnTo>
                    <a:lnTo>
                      <a:pt x="240" y="1740"/>
                    </a:lnTo>
                    <a:lnTo>
                      <a:pt x="246" y="1662"/>
                    </a:lnTo>
                    <a:lnTo>
                      <a:pt x="246" y="1578"/>
                    </a:lnTo>
                    <a:lnTo>
                      <a:pt x="252" y="1488"/>
                    </a:lnTo>
                    <a:lnTo>
                      <a:pt x="252" y="1386"/>
                    </a:lnTo>
                    <a:lnTo>
                      <a:pt x="258" y="1284"/>
                    </a:lnTo>
                    <a:lnTo>
                      <a:pt x="258" y="1170"/>
                    </a:lnTo>
                    <a:lnTo>
                      <a:pt x="264" y="1050"/>
                    </a:lnTo>
                    <a:lnTo>
                      <a:pt x="264" y="924"/>
                    </a:lnTo>
                    <a:lnTo>
                      <a:pt x="270" y="792"/>
                    </a:lnTo>
                    <a:lnTo>
                      <a:pt x="270" y="660"/>
                    </a:lnTo>
                    <a:lnTo>
                      <a:pt x="276" y="528"/>
                    </a:lnTo>
                    <a:lnTo>
                      <a:pt x="282" y="402"/>
                    </a:lnTo>
                    <a:lnTo>
                      <a:pt x="282" y="282"/>
                    </a:lnTo>
                    <a:lnTo>
                      <a:pt x="288" y="180"/>
                    </a:lnTo>
                    <a:lnTo>
                      <a:pt x="288" y="96"/>
                    </a:lnTo>
                    <a:lnTo>
                      <a:pt x="294" y="36"/>
                    </a:lnTo>
                    <a:lnTo>
                      <a:pt x="294" y="6"/>
                    </a:lnTo>
                    <a:lnTo>
                      <a:pt x="300" y="0"/>
                    </a:lnTo>
                    <a:lnTo>
                      <a:pt x="300" y="24"/>
                    </a:lnTo>
                    <a:lnTo>
                      <a:pt x="306" y="78"/>
                    </a:lnTo>
                    <a:lnTo>
                      <a:pt x="306" y="156"/>
                    </a:lnTo>
                    <a:lnTo>
                      <a:pt x="312" y="252"/>
                    </a:lnTo>
                    <a:lnTo>
                      <a:pt x="312" y="366"/>
                    </a:lnTo>
                    <a:lnTo>
                      <a:pt x="318" y="492"/>
                    </a:lnTo>
                    <a:lnTo>
                      <a:pt x="318" y="624"/>
                    </a:lnTo>
                    <a:lnTo>
                      <a:pt x="324" y="756"/>
                    </a:lnTo>
                    <a:lnTo>
                      <a:pt x="330" y="888"/>
                    </a:lnTo>
                    <a:lnTo>
                      <a:pt x="330" y="1014"/>
                    </a:lnTo>
                    <a:lnTo>
                      <a:pt x="336" y="1140"/>
                    </a:lnTo>
                    <a:lnTo>
                      <a:pt x="336" y="1254"/>
                    </a:lnTo>
                    <a:lnTo>
                      <a:pt x="342" y="1362"/>
                    </a:lnTo>
                    <a:lnTo>
                      <a:pt x="342" y="1464"/>
                    </a:lnTo>
                    <a:lnTo>
                      <a:pt x="348" y="1560"/>
                    </a:lnTo>
                    <a:lnTo>
                      <a:pt x="348" y="1650"/>
                    </a:lnTo>
                    <a:lnTo>
                      <a:pt x="354" y="1728"/>
                    </a:lnTo>
                    <a:lnTo>
                      <a:pt x="354" y="1800"/>
                    </a:lnTo>
                    <a:lnTo>
                      <a:pt x="360" y="1872"/>
                    </a:lnTo>
                    <a:lnTo>
                      <a:pt x="360" y="1932"/>
                    </a:lnTo>
                    <a:lnTo>
                      <a:pt x="366" y="1992"/>
                    </a:lnTo>
                    <a:lnTo>
                      <a:pt x="372" y="2040"/>
                    </a:lnTo>
                    <a:lnTo>
                      <a:pt x="372" y="2088"/>
                    </a:lnTo>
                    <a:lnTo>
                      <a:pt x="378" y="2136"/>
                    </a:lnTo>
                    <a:lnTo>
                      <a:pt x="378" y="2178"/>
                    </a:lnTo>
                    <a:lnTo>
                      <a:pt x="384" y="2214"/>
                    </a:lnTo>
                    <a:lnTo>
                      <a:pt x="384" y="2250"/>
                    </a:lnTo>
                    <a:lnTo>
                      <a:pt x="390" y="2280"/>
                    </a:lnTo>
                    <a:lnTo>
                      <a:pt x="390" y="2310"/>
                    </a:lnTo>
                    <a:lnTo>
                      <a:pt x="396" y="2340"/>
                    </a:lnTo>
                    <a:lnTo>
                      <a:pt x="396" y="2364"/>
                    </a:lnTo>
                    <a:lnTo>
                      <a:pt x="402" y="2388"/>
                    </a:lnTo>
                    <a:lnTo>
                      <a:pt x="402" y="2406"/>
                    </a:lnTo>
                    <a:lnTo>
                      <a:pt x="408" y="2430"/>
                    </a:lnTo>
                    <a:lnTo>
                      <a:pt x="408" y="2448"/>
                    </a:lnTo>
                    <a:lnTo>
                      <a:pt x="414" y="2466"/>
                    </a:lnTo>
                    <a:lnTo>
                      <a:pt x="420" y="2478"/>
                    </a:lnTo>
                    <a:lnTo>
                      <a:pt x="420" y="2496"/>
                    </a:lnTo>
                    <a:lnTo>
                      <a:pt x="426" y="2508"/>
                    </a:lnTo>
                    <a:lnTo>
                      <a:pt x="426" y="2520"/>
                    </a:lnTo>
                    <a:lnTo>
                      <a:pt x="432" y="2532"/>
                    </a:lnTo>
                    <a:lnTo>
                      <a:pt x="432" y="2544"/>
                    </a:lnTo>
                    <a:lnTo>
                      <a:pt x="438" y="2556"/>
                    </a:lnTo>
                    <a:lnTo>
                      <a:pt x="438" y="2562"/>
                    </a:lnTo>
                    <a:lnTo>
                      <a:pt x="444" y="2574"/>
                    </a:lnTo>
                    <a:lnTo>
                      <a:pt x="444" y="2580"/>
                    </a:lnTo>
                    <a:lnTo>
                      <a:pt x="450" y="2586"/>
                    </a:lnTo>
                    <a:lnTo>
                      <a:pt x="450" y="2592"/>
                    </a:lnTo>
                    <a:lnTo>
                      <a:pt x="462" y="2604"/>
                    </a:lnTo>
                    <a:lnTo>
                      <a:pt x="456" y="2604"/>
                    </a:lnTo>
                    <a:lnTo>
                      <a:pt x="462" y="2604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1" name="Freeform 100"/>
              <p:cNvSpPr>
                <a:spLocks/>
              </p:cNvSpPr>
              <p:nvPr/>
            </p:nvSpPr>
            <p:spPr bwMode="auto">
              <a:xfrm>
                <a:off x="1564" y="2738"/>
                <a:ext cx="625" cy="147"/>
              </a:xfrm>
              <a:custGeom>
                <a:avLst/>
                <a:gdLst>
                  <a:gd name="T0" fmla="*/ 8 w 744"/>
                  <a:gd name="T1" fmla="*/ 7 h 186"/>
                  <a:gd name="T2" fmla="*/ 21 w 744"/>
                  <a:gd name="T3" fmla="*/ 0 h 186"/>
                  <a:gd name="T4" fmla="*/ 34 w 744"/>
                  <a:gd name="T5" fmla="*/ 0 h 186"/>
                  <a:gd name="T6" fmla="*/ 46 w 744"/>
                  <a:gd name="T7" fmla="*/ 11 h 186"/>
                  <a:gd name="T8" fmla="*/ 50 w 744"/>
                  <a:gd name="T9" fmla="*/ 22 h 186"/>
                  <a:gd name="T10" fmla="*/ 60 w 744"/>
                  <a:gd name="T11" fmla="*/ 34 h 186"/>
                  <a:gd name="T12" fmla="*/ 76 w 744"/>
                  <a:gd name="T13" fmla="*/ 49 h 186"/>
                  <a:gd name="T14" fmla="*/ 85 w 744"/>
                  <a:gd name="T15" fmla="*/ 60 h 186"/>
                  <a:gd name="T16" fmla="*/ 97 w 744"/>
                  <a:gd name="T17" fmla="*/ 67 h 186"/>
                  <a:gd name="T18" fmla="*/ 110 w 744"/>
                  <a:gd name="T19" fmla="*/ 79 h 186"/>
                  <a:gd name="T20" fmla="*/ 123 w 744"/>
                  <a:gd name="T21" fmla="*/ 82 h 186"/>
                  <a:gd name="T22" fmla="*/ 135 w 744"/>
                  <a:gd name="T23" fmla="*/ 90 h 186"/>
                  <a:gd name="T24" fmla="*/ 148 w 744"/>
                  <a:gd name="T25" fmla="*/ 94 h 186"/>
                  <a:gd name="T26" fmla="*/ 161 w 744"/>
                  <a:gd name="T27" fmla="*/ 97 h 186"/>
                  <a:gd name="T28" fmla="*/ 174 w 744"/>
                  <a:gd name="T29" fmla="*/ 97 h 186"/>
                  <a:gd name="T30" fmla="*/ 186 w 744"/>
                  <a:gd name="T31" fmla="*/ 101 h 186"/>
                  <a:gd name="T32" fmla="*/ 199 w 744"/>
                  <a:gd name="T33" fmla="*/ 105 h 186"/>
                  <a:gd name="T34" fmla="*/ 212 w 744"/>
                  <a:gd name="T35" fmla="*/ 105 h 186"/>
                  <a:gd name="T36" fmla="*/ 224 w 744"/>
                  <a:gd name="T37" fmla="*/ 109 h 186"/>
                  <a:gd name="T38" fmla="*/ 237 w 744"/>
                  <a:gd name="T39" fmla="*/ 109 h 186"/>
                  <a:gd name="T40" fmla="*/ 249 w 744"/>
                  <a:gd name="T41" fmla="*/ 109 h 186"/>
                  <a:gd name="T42" fmla="*/ 263 w 744"/>
                  <a:gd name="T43" fmla="*/ 109 h 186"/>
                  <a:gd name="T44" fmla="*/ 276 w 744"/>
                  <a:gd name="T45" fmla="*/ 112 h 186"/>
                  <a:gd name="T46" fmla="*/ 288 w 744"/>
                  <a:gd name="T47" fmla="*/ 112 h 186"/>
                  <a:gd name="T48" fmla="*/ 301 w 744"/>
                  <a:gd name="T49" fmla="*/ 112 h 186"/>
                  <a:gd name="T50" fmla="*/ 313 w 744"/>
                  <a:gd name="T51" fmla="*/ 112 h 186"/>
                  <a:gd name="T52" fmla="*/ 326 w 744"/>
                  <a:gd name="T53" fmla="*/ 112 h 186"/>
                  <a:gd name="T54" fmla="*/ 339 w 744"/>
                  <a:gd name="T55" fmla="*/ 112 h 186"/>
                  <a:gd name="T56" fmla="*/ 351 w 744"/>
                  <a:gd name="T57" fmla="*/ 112 h 186"/>
                  <a:gd name="T58" fmla="*/ 364 w 744"/>
                  <a:gd name="T59" fmla="*/ 112 h 186"/>
                  <a:gd name="T60" fmla="*/ 377 w 744"/>
                  <a:gd name="T61" fmla="*/ 112 h 186"/>
                  <a:gd name="T62" fmla="*/ 390 w 744"/>
                  <a:gd name="T63" fmla="*/ 112 h 186"/>
                  <a:gd name="T64" fmla="*/ 402 w 744"/>
                  <a:gd name="T65" fmla="*/ 109 h 186"/>
                  <a:gd name="T66" fmla="*/ 415 w 744"/>
                  <a:gd name="T67" fmla="*/ 109 h 186"/>
                  <a:gd name="T68" fmla="*/ 428 w 744"/>
                  <a:gd name="T69" fmla="*/ 105 h 186"/>
                  <a:gd name="T70" fmla="*/ 440 w 744"/>
                  <a:gd name="T71" fmla="*/ 105 h 186"/>
                  <a:gd name="T72" fmla="*/ 453 w 744"/>
                  <a:gd name="T73" fmla="*/ 109 h 186"/>
                  <a:gd name="T74" fmla="*/ 465 w 744"/>
                  <a:gd name="T75" fmla="*/ 112 h 186"/>
                  <a:gd name="T76" fmla="*/ 479 w 744"/>
                  <a:gd name="T77" fmla="*/ 116 h 186"/>
                  <a:gd name="T78" fmla="*/ 491 w 744"/>
                  <a:gd name="T79" fmla="*/ 112 h 186"/>
                  <a:gd name="T80" fmla="*/ 504 w 744"/>
                  <a:gd name="T81" fmla="*/ 109 h 186"/>
                  <a:gd name="T82" fmla="*/ 517 w 744"/>
                  <a:gd name="T83" fmla="*/ 105 h 1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44"/>
                  <a:gd name="T127" fmla="*/ 0 h 186"/>
                  <a:gd name="T128" fmla="*/ 744 w 744"/>
                  <a:gd name="T129" fmla="*/ 186 h 1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44" h="186">
                    <a:moveTo>
                      <a:pt x="0" y="6"/>
                    </a:moveTo>
                    <a:lnTo>
                      <a:pt x="6" y="12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6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8"/>
                    </a:lnTo>
                    <a:lnTo>
                      <a:pt x="66" y="24"/>
                    </a:lnTo>
                    <a:lnTo>
                      <a:pt x="72" y="30"/>
                    </a:lnTo>
                    <a:lnTo>
                      <a:pt x="72" y="36"/>
                    </a:lnTo>
                    <a:lnTo>
                      <a:pt x="78" y="42"/>
                    </a:lnTo>
                    <a:lnTo>
                      <a:pt x="84" y="48"/>
                    </a:lnTo>
                    <a:lnTo>
                      <a:pt x="84" y="54"/>
                    </a:lnTo>
                    <a:lnTo>
                      <a:pt x="90" y="60"/>
                    </a:lnTo>
                    <a:lnTo>
                      <a:pt x="96" y="66"/>
                    </a:lnTo>
                    <a:lnTo>
                      <a:pt x="108" y="78"/>
                    </a:lnTo>
                    <a:lnTo>
                      <a:pt x="108" y="84"/>
                    </a:lnTo>
                    <a:lnTo>
                      <a:pt x="114" y="90"/>
                    </a:lnTo>
                    <a:lnTo>
                      <a:pt x="120" y="96"/>
                    </a:lnTo>
                    <a:lnTo>
                      <a:pt x="126" y="102"/>
                    </a:lnTo>
                    <a:lnTo>
                      <a:pt x="132" y="108"/>
                    </a:lnTo>
                    <a:lnTo>
                      <a:pt x="138" y="108"/>
                    </a:lnTo>
                    <a:lnTo>
                      <a:pt x="144" y="114"/>
                    </a:lnTo>
                    <a:lnTo>
                      <a:pt x="150" y="120"/>
                    </a:lnTo>
                    <a:lnTo>
                      <a:pt x="156" y="126"/>
                    </a:lnTo>
                    <a:lnTo>
                      <a:pt x="162" y="126"/>
                    </a:lnTo>
                    <a:lnTo>
                      <a:pt x="168" y="132"/>
                    </a:lnTo>
                    <a:lnTo>
                      <a:pt x="174" y="132"/>
                    </a:lnTo>
                    <a:lnTo>
                      <a:pt x="180" y="138"/>
                    </a:lnTo>
                    <a:lnTo>
                      <a:pt x="186" y="138"/>
                    </a:lnTo>
                    <a:lnTo>
                      <a:pt x="192" y="144"/>
                    </a:lnTo>
                    <a:lnTo>
                      <a:pt x="198" y="144"/>
                    </a:lnTo>
                    <a:lnTo>
                      <a:pt x="204" y="144"/>
                    </a:lnTo>
                    <a:lnTo>
                      <a:pt x="210" y="150"/>
                    </a:lnTo>
                    <a:lnTo>
                      <a:pt x="216" y="150"/>
                    </a:lnTo>
                    <a:lnTo>
                      <a:pt x="222" y="150"/>
                    </a:lnTo>
                    <a:lnTo>
                      <a:pt x="228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56"/>
                    </a:lnTo>
                    <a:lnTo>
                      <a:pt x="252" y="162"/>
                    </a:lnTo>
                    <a:lnTo>
                      <a:pt x="258" y="162"/>
                    </a:lnTo>
                    <a:lnTo>
                      <a:pt x="264" y="162"/>
                    </a:lnTo>
                    <a:lnTo>
                      <a:pt x="270" y="162"/>
                    </a:lnTo>
                    <a:lnTo>
                      <a:pt x="276" y="162"/>
                    </a:lnTo>
                    <a:lnTo>
                      <a:pt x="282" y="168"/>
                    </a:lnTo>
                    <a:lnTo>
                      <a:pt x="288" y="168"/>
                    </a:lnTo>
                    <a:lnTo>
                      <a:pt x="294" y="168"/>
                    </a:lnTo>
                    <a:lnTo>
                      <a:pt x="300" y="168"/>
                    </a:lnTo>
                    <a:lnTo>
                      <a:pt x="306" y="168"/>
                    </a:lnTo>
                    <a:lnTo>
                      <a:pt x="312" y="168"/>
                    </a:lnTo>
                    <a:lnTo>
                      <a:pt x="318" y="174"/>
                    </a:lnTo>
                    <a:lnTo>
                      <a:pt x="324" y="174"/>
                    </a:lnTo>
                    <a:lnTo>
                      <a:pt x="330" y="174"/>
                    </a:lnTo>
                    <a:lnTo>
                      <a:pt x="336" y="174"/>
                    </a:lnTo>
                    <a:lnTo>
                      <a:pt x="342" y="174"/>
                    </a:lnTo>
                    <a:lnTo>
                      <a:pt x="348" y="174"/>
                    </a:lnTo>
                    <a:lnTo>
                      <a:pt x="354" y="174"/>
                    </a:lnTo>
                    <a:lnTo>
                      <a:pt x="360" y="174"/>
                    </a:lnTo>
                    <a:lnTo>
                      <a:pt x="366" y="174"/>
                    </a:lnTo>
                    <a:lnTo>
                      <a:pt x="372" y="174"/>
                    </a:lnTo>
                    <a:lnTo>
                      <a:pt x="378" y="180"/>
                    </a:lnTo>
                    <a:lnTo>
                      <a:pt x="384" y="180"/>
                    </a:lnTo>
                    <a:lnTo>
                      <a:pt x="390" y="180"/>
                    </a:lnTo>
                    <a:lnTo>
                      <a:pt x="396" y="180"/>
                    </a:lnTo>
                    <a:lnTo>
                      <a:pt x="402" y="180"/>
                    </a:lnTo>
                    <a:lnTo>
                      <a:pt x="408" y="180"/>
                    </a:lnTo>
                    <a:lnTo>
                      <a:pt x="414" y="180"/>
                    </a:lnTo>
                    <a:lnTo>
                      <a:pt x="420" y="180"/>
                    </a:lnTo>
                    <a:lnTo>
                      <a:pt x="426" y="180"/>
                    </a:lnTo>
                    <a:lnTo>
                      <a:pt x="432" y="180"/>
                    </a:lnTo>
                    <a:lnTo>
                      <a:pt x="438" y="180"/>
                    </a:lnTo>
                    <a:lnTo>
                      <a:pt x="444" y="180"/>
                    </a:lnTo>
                    <a:lnTo>
                      <a:pt x="450" y="180"/>
                    </a:lnTo>
                    <a:lnTo>
                      <a:pt x="456" y="180"/>
                    </a:lnTo>
                    <a:lnTo>
                      <a:pt x="462" y="180"/>
                    </a:lnTo>
                    <a:lnTo>
                      <a:pt x="468" y="180"/>
                    </a:lnTo>
                    <a:lnTo>
                      <a:pt x="474" y="180"/>
                    </a:lnTo>
                    <a:lnTo>
                      <a:pt x="480" y="180"/>
                    </a:lnTo>
                    <a:lnTo>
                      <a:pt x="486" y="180"/>
                    </a:lnTo>
                    <a:lnTo>
                      <a:pt x="492" y="180"/>
                    </a:lnTo>
                    <a:lnTo>
                      <a:pt x="498" y="180"/>
                    </a:lnTo>
                    <a:lnTo>
                      <a:pt x="504" y="180"/>
                    </a:lnTo>
                    <a:lnTo>
                      <a:pt x="510" y="180"/>
                    </a:lnTo>
                    <a:lnTo>
                      <a:pt x="516" y="180"/>
                    </a:lnTo>
                    <a:lnTo>
                      <a:pt x="522" y="180"/>
                    </a:lnTo>
                    <a:lnTo>
                      <a:pt x="528" y="180"/>
                    </a:lnTo>
                    <a:lnTo>
                      <a:pt x="534" y="180"/>
                    </a:lnTo>
                    <a:lnTo>
                      <a:pt x="540" y="180"/>
                    </a:lnTo>
                    <a:lnTo>
                      <a:pt x="546" y="180"/>
                    </a:lnTo>
                    <a:lnTo>
                      <a:pt x="552" y="180"/>
                    </a:lnTo>
                    <a:lnTo>
                      <a:pt x="558" y="180"/>
                    </a:lnTo>
                    <a:lnTo>
                      <a:pt x="564" y="174"/>
                    </a:lnTo>
                    <a:lnTo>
                      <a:pt x="570" y="174"/>
                    </a:lnTo>
                    <a:lnTo>
                      <a:pt x="576" y="174"/>
                    </a:lnTo>
                    <a:lnTo>
                      <a:pt x="582" y="174"/>
                    </a:lnTo>
                    <a:lnTo>
                      <a:pt x="588" y="174"/>
                    </a:lnTo>
                    <a:lnTo>
                      <a:pt x="594" y="174"/>
                    </a:lnTo>
                    <a:lnTo>
                      <a:pt x="600" y="174"/>
                    </a:lnTo>
                    <a:lnTo>
                      <a:pt x="606" y="168"/>
                    </a:lnTo>
                    <a:lnTo>
                      <a:pt x="612" y="168"/>
                    </a:lnTo>
                    <a:lnTo>
                      <a:pt x="618" y="168"/>
                    </a:lnTo>
                    <a:lnTo>
                      <a:pt x="624" y="168"/>
                    </a:lnTo>
                    <a:lnTo>
                      <a:pt x="630" y="174"/>
                    </a:lnTo>
                    <a:lnTo>
                      <a:pt x="636" y="174"/>
                    </a:lnTo>
                    <a:lnTo>
                      <a:pt x="642" y="174"/>
                    </a:lnTo>
                    <a:lnTo>
                      <a:pt x="648" y="180"/>
                    </a:lnTo>
                    <a:lnTo>
                      <a:pt x="654" y="180"/>
                    </a:lnTo>
                    <a:lnTo>
                      <a:pt x="660" y="180"/>
                    </a:lnTo>
                    <a:lnTo>
                      <a:pt x="666" y="186"/>
                    </a:lnTo>
                    <a:lnTo>
                      <a:pt x="672" y="186"/>
                    </a:lnTo>
                    <a:lnTo>
                      <a:pt x="678" y="186"/>
                    </a:lnTo>
                    <a:lnTo>
                      <a:pt x="684" y="186"/>
                    </a:lnTo>
                    <a:lnTo>
                      <a:pt x="690" y="180"/>
                    </a:lnTo>
                    <a:lnTo>
                      <a:pt x="696" y="180"/>
                    </a:lnTo>
                    <a:lnTo>
                      <a:pt x="702" y="180"/>
                    </a:lnTo>
                    <a:lnTo>
                      <a:pt x="708" y="180"/>
                    </a:lnTo>
                    <a:lnTo>
                      <a:pt x="714" y="174"/>
                    </a:lnTo>
                    <a:lnTo>
                      <a:pt x="720" y="174"/>
                    </a:lnTo>
                    <a:lnTo>
                      <a:pt x="726" y="174"/>
                    </a:lnTo>
                    <a:lnTo>
                      <a:pt x="732" y="168"/>
                    </a:lnTo>
                    <a:lnTo>
                      <a:pt x="738" y="168"/>
                    </a:lnTo>
                    <a:lnTo>
                      <a:pt x="744" y="16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2" name="Freeform 101"/>
              <p:cNvSpPr>
                <a:spLocks/>
              </p:cNvSpPr>
              <p:nvPr/>
            </p:nvSpPr>
            <p:spPr bwMode="auto">
              <a:xfrm>
                <a:off x="2189" y="2790"/>
                <a:ext cx="605" cy="118"/>
              </a:xfrm>
              <a:custGeom>
                <a:avLst/>
                <a:gdLst>
                  <a:gd name="T0" fmla="*/ 8 w 720"/>
                  <a:gd name="T1" fmla="*/ 56 h 150"/>
                  <a:gd name="T2" fmla="*/ 21 w 720"/>
                  <a:gd name="T3" fmla="*/ 45 h 150"/>
                  <a:gd name="T4" fmla="*/ 34 w 720"/>
                  <a:gd name="T5" fmla="*/ 30 h 150"/>
                  <a:gd name="T6" fmla="*/ 42 w 720"/>
                  <a:gd name="T7" fmla="*/ 19 h 150"/>
                  <a:gd name="T8" fmla="*/ 51 w 720"/>
                  <a:gd name="T9" fmla="*/ 4 h 150"/>
                  <a:gd name="T10" fmla="*/ 64 w 720"/>
                  <a:gd name="T11" fmla="*/ 0 h 150"/>
                  <a:gd name="T12" fmla="*/ 72 w 720"/>
                  <a:gd name="T13" fmla="*/ 15 h 150"/>
                  <a:gd name="T14" fmla="*/ 81 w 720"/>
                  <a:gd name="T15" fmla="*/ 33 h 150"/>
                  <a:gd name="T16" fmla="*/ 89 w 720"/>
                  <a:gd name="T17" fmla="*/ 48 h 150"/>
                  <a:gd name="T18" fmla="*/ 93 w 720"/>
                  <a:gd name="T19" fmla="*/ 60 h 150"/>
                  <a:gd name="T20" fmla="*/ 106 w 720"/>
                  <a:gd name="T21" fmla="*/ 74 h 150"/>
                  <a:gd name="T22" fmla="*/ 118 w 720"/>
                  <a:gd name="T23" fmla="*/ 82 h 150"/>
                  <a:gd name="T24" fmla="*/ 131 w 720"/>
                  <a:gd name="T25" fmla="*/ 89 h 150"/>
                  <a:gd name="T26" fmla="*/ 144 w 720"/>
                  <a:gd name="T27" fmla="*/ 89 h 150"/>
                  <a:gd name="T28" fmla="*/ 157 w 720"/>
                  <a:gd name="T29" fmla="*/ 93 h 150"/>
                  <a:gd name="T30" fmla="*/ 170 w 720"/>
                  <a:gd name="T31" fmla="*/ 93 h 150"/>
                  <a:gd name="T32" fmla="*/ 182 w 720"/>
                  <a:gd name="T33" fmla="*/ 93 h 150"/>
                  <a:gd name="T34" fmla="*/ 195 w 720"/>
                  <a:gd name="T35" fmla="*/ 93 h 150"/>
                  <a:gd name="T36" fmla="*/ 208 w 720"/>
                  <a:gd name="T37" fmla="*/ 93 h 150"/>
                  <a:gd name="T38" fmla="*/ 220 w 720"/>
                  <a:gd name="T39" fmla="*/ 93 h 150"/>
                  <a:gd name="T40" fmla="*/ 233 w 720"/>
                  <a:gd name="T41" fmla="*/ 93 h 150"/>
                  <a:gd name="T42" fmla="*/ 245 w 720"/>
                  <a:gd name="T43" fmla="*/ 93 h 150"/>
                  <a:gd name="T44" fmla="*/ 259 w 720"/>
                  <a:gd name="T45" fmla="*/ 93 h 150"/>
                  <a:gd name="T46" fmla="*/ 271 w 720"/>
                  <a:gd name="T47" fmla="*/ 93 h 150"/>
                  <a:gd name="T48" fmla="*/ 284 w 720"/>
                  <a:gd name="T49" fmla="*/ 93 h 150"/>
                  <a:gd name="T50" fmla="*/ 297 w 720"/>
                  <a:gd name="T51" fmla="*/ 93 h 150"/>
                  <a:gd name="T52" fmla="*/ 309 w 720"/>
                  <a:gd name="T53" fmla="*/ 93 h 150"/>
                  <a:gd name="T54" fmla="*/ 322 w 720"/>
                  <a:gd name="T55" fmla="*/ 93 h 150"/>
                  <a:gd name="T56" fmla="*/ 334 w 720"/>
                  <a:gd name="T57" fmla="*/ 93 h 150"/>
                  <a:gd name="T58" fmla="*/ 347 w 720"/>
                  <a:gd name="T59" fmla="*/ 93 h 150"/>
                  <a:gd name="T60" fmla="*/ 360 w 720"/>
                  <a:gd name="T61" fmla="*/ 93 h 150"/>
                  <a:gd name="T62" fmla="*/ 373 w 720"/>
                  <a:gd name="T63" fmla="*/ 93 h 150"/>
                  <a:gd name="T64" fmla="*/ 386 w 720"/>
                  <a:gd name="T65" fmla="*/ 93 h 150"/>
                  <a:gd name="T66" fmla="*/ 398 w 720"/>
                  <a:gd name="T67" fmla="*/ 93 h 150"/>
                  <a:gd name="T68" fmla="*/ 411 w 720"/>
                  <a:gd name="T69" fmla="*/ 93 h 150"/>
                  <a:gd name="T70" fmla="*/ 423 w 720"/>
                  <a:gd name="T71" fmla="*/ 89 h 150"/>
                  <a:gd name="T72" fmla="*/ 436 w 720"/>
                  <a:gd name="T73" fmla="*/ 89 h 150"/>
                  <a:gd name="T74" fmla="*/ 449 w 720"/>
                  <a:gd name="T75" fmla="*/ 82 h 150"/>
                  <a:gd name="T76" fmla="*/ 462 w 720"/>
                  <a:gd name="T77" fmla="*/ 74 h 150"/>
                  <a:gd name="T78" fmla="*/ 475 w 720"/>
                  <a:gd name="T79" fmla="*/ 63 h 150"/>
                  <a:gd name="T80" fmla="*/ 487 w 720"/>
                  <a:gd name="T81" fmla="*/ 52 h 150"/>
                  <a:gd name="T82" fmla="*/ 500 w 720"/>
                  <a:gd name="T83" fmla="*/ 52 h 1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0"/>
                  <a:gd name="T127" fmla="*/ 0 h 150"/>
                  <a:gd name="T128" fmla="*/ 720 w 720"/>
                  <a:gd name="T129" fmla="*/ 150 h 1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0" h="150">
                    <a:moveTo>
                      <a:pt x="0" y="96"/>
                    </a:moveTo>
                    <a:lnTo>
                      <a:pt x="6" y="96"/>
                    </a:lnTo>
                    <a:lnTo>
                      <a:pt x="12" y="90"/>
                    </a:lnTo>
                    <a:lnTo>
                      <a:pt x="18" y="84"/>
                    </a:lnTo>
                    <a:lnTo>
                      <a:pt x="24" y="78"/>
                    </a:lnTo>
                    <a:lnTo>
                      <a:pt x="30" y="72"/>
                    </a:lnTo>
                    <a:lnTo>
                      <a:pt x="36" y="60"/>
                    </a:lnTo>
                    <a:lnTo>
                      <a:pt x="42" y="60"/>
                    </a:lnTo>
                    <a:lnTo>
                      <a:pt x="48" y="48"/>
                    </a:lnTo>
                    <a:lnTo>
                      <a:pt x="54" y="42"/>
                    </a:lnTo>
                    <a:lnTo>
                      <a:pt x="54" y="36"/>
                    </a:lnTo>
                    <a:lnTo>
                      <a:pt x="60" y="30"/>
                    </a:lnTo>
                    <a:lnTo>
                      <a:pt x="60" y="24"/>
                    </a:lnTo>
                    <a:lnTo>
                      <a:pt x="72" y="12"/>
                    </a:lnTo>
                    <a:lnTo>
                      <a:pt x="72" y="6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6"/>
                    </a:lnTo>
                    <a:lnTo>
                      <a:pt x="102" y="12"/>
                    </a:lnTo>
                    <a:lnTo>
                      <a:pt x="102" y="24"/>
                    </a:lnTo>
                    <a:lnTo>
                      <a:pt x="108" y="36"/>
                    </a:lnTo>
                    <a:lnTo>
                      <a:pt x="114" y="48"/>
                    </a:lnTo>
                    <a:lnTo>
                      <a:pt x="114" y="54"/>
                    </a:lnTo>
                    <a:lnTo>
                      <a:pt x="120" y="66"/>
                    </a:lnTo>
                    <a:lnTo>
                      <a:pt x="120" y="72"/>
                    </a:lnTo>
                    <a:lnTo>
                      <a:pt x="126" y="78"/>
                    </a:lnTo>
                    <a:lnTo>
                      <a:pt x="126" y="84"/>
                    </a:lnTo>
                    <a:lnTo>
                      <a:pt x="132" y="90"/>
                    </a:lnTo>
                    <a:lnTo>
                      <a:pt x="132" y="96"/>
                    </a:lnTo>
                    <a:lnTo>
                      <a:pt x="138" y="102"/>
                    </a:lnTo>
                    <a:lnTo>
                      <a:pt x="150" y="114"/>
                    </a:lnTo>
                    <a:lnTo>
                      <a:pt x="150" y="120"/>
                    </a:lnTo>
                    <a:lnTo>
                      <a:pt x="156" y="126"/>
                    </a:lnTo>
                    <a:lnTo>
                      <a:pt x="162" y="132"/>
                    </a:lnTo>
                    <a:lnTo>
                      <a:pt x="168" y="132"/>
                    </a:lnTo>
                    <a:lnTo>
                      <a:pt x="174" y="138"/>
                    </a:lnTo>
                    <a:lnTo>
                      <a:pt x="180" y="138"/>
                    </a:lnTo>
                    <a:lnTo>
                      <a:pt x="186" y="144"/>
                    </a:lnTo>
                    <a:lnTo>
                      <a:pt x="192" y="144"/>
                    </a:lnTo>
                    <a:lnTo>
                      <a:pt x="198" y="144"/>
                    </a:lnTo>
                    <a:lnTo>
                      <a:pt x="204" y="144"/>
                    </a:lnTo>
                    <a:lnTo>
                      <a:pt x="210" y="150"/>
                    </a:lnTo>
                    <a:lnTo>
                      <a:pt x="216" y="150"/>
                    </a:lnTo>
                    <a:lnTo>
                      <a:pt x="222" y="150"/>
                    </a:lnTo>
                    <a:lnTo>
                      <a:pt x="228" y="150"/>
                    </a:lnTo>
                    <a:lnTo>
                      <a:pt x="234" y="150"/>
                    </a:lnTo>
                    <a:lnTo>
                      <a:pt x="240" y="150"/>
                    </a:lnTo>
                    <a:lnTo>
                      <a:pt x="246" y="150"/>
                    </a:lnTo>
                    <a:lnTo>
                      <a:pt x="252" y="150"/>
                    </a:lnTo>
                    <a:lnTo>
                      <a:pt x="258" y="150"/>
                    </a:lnTo>
                    <a:lnTo>
                      <a:pt x="264" y="150"/>
                    </a:lnTo>
                    <a:lnTo>
                      <a:pt x="270" y="150"/>
                    </a:lnTo>
                    <a:lnTo>
                      <a:pt x="276" y="150"/>
                    </a:lnTo>
                    <a:lnTo>
                      <a:pt x="282" y="150"/>
                    </a:lnTo>
                    <a:lnTo>
                      <a:pt x="288" y="150"/>
                    </a:lnTo>
                    <a:lnTo>
                      <a:pt x="294" y="150"/>
                    </a:lnTo>
                    <a:lnTo>
                      <a:pt x="300" y="150"/>
                    </a:lnTo>
                    <a:lnTo>
                      <a:pt x="306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50"/>
                    </a:lnTo>
                    <a:lnTo>
                      <a:pt x="330" y="150"/>
                    </a:lnTo>
                    <a:lnTo>
                      <a:pt x="336" y="150"/>
                    </a:lnTo>
                    <a:lnTo>
                      <a:pt x="342" y="150"/>
                    </a:lnTo>
                    <a:lnTo>
                      <a:pt x="348" y="150"/>
                    </a:lnTo>
                    <a:lnTo>
                      <a:pt x="354" y="150"/>
                    </a:lnTo>
                    <a:lnTo>
                      <a:pt x="360" y="150"/>
                    </a:lnTo>
                    <a:lnTo>
                      <a:pt x="366" y="150"/>
                    </a:lnTo>
                    <a:lnTo>
                      <a:pt x="372" y="150"/>
                    </a:lnTo>
                    <a:lnTo>
                      <a:pt x="378" y="150"/>
                    </a:lnTo>
                    <a:lnTo>
                      <a:pt x="384" y="150"/>
                    </a:lnTo>
                    <a:lnTo>
                      <a:pt x="390" y="150"/>
                    </a:lnTo>
                    <a:lnTo>
                      <a:pt x="396" y="150"/>
                    </a:lnTo>
                    <a:lnTo>
                      <a:pt x="402" y="150"/>
                    </a:lnTo>
                    <a:lnTo>
                      <a:pt x="408" y="150"/>
                    </a:lnTo>
                    <a:lnTo>
                      <a:pt x="414" y="150"/>
                    </a:lnTo>
                    <a:lnTo>
                      <a:pt x="420" y="150"/>
                    </a:lnTo>
                    <a:lnTo>
                      <a:pt x="426" y="150"/>
                    </a:lnTo>
                    <a:lnTo>
                      <a:pt x="432" y="150"/>
                    </a:lnTo>
                    <a:lnTo>
                      <a:pt x="438" y="150"/>
                    </a:lnTo>
                    <a:lnTo>
                      <a:pt x="444" y="150"/>
                    </a:lnTo>
                    <a:lnTo>
                      <a:pt x="450" y="150"/>
                    </a:lnTo>
                    <a:lnTo>
                      <a:pt x="456" y="150"/>
                    </a:lnTo>
                    <a:lnTo>
                      <a:pt x="462" y="150"/>
                    </a:lnTo>
                    <a:lnTo>
                      <a:pt x="468" y="150"/>
                    </a:lnTo>
                    <a:lnTo>
                      <a:pt x="474" y="150"/>
                    </a:lnTo>
                    <a:lnTo>
                      <a:pt x="480" y="150"/>
                    </a:lnTo>
                    <a:lnTo>
                      <a:pt x="486" y="150"/>
                    </a:lnTo>
                    <a:lnTo>
                      <a:pt x="492" y="150"/>
                    </a:lnTo>
                    <a:lnTo>
                      <a:pt x="498" y="150"/>
                    </a:lnTo>
                    <a:lnTo>
                      <a:pt x="504" y="150"/>
                    </a:lnTo>
                    <a:lnTo>
                      <a:pt x="510" y="150"/>
                    </a:lnTo>
                    <a:lnTo>
                      <a:pt x="516" y="150"/>
                    </a:lnTo>
                    <a:lnTo>
                      <a:pt x="522" y="150"/>
                    </a:lnTo>
                    <a:lnTo>
                      <a:pt x="528" y="150"/>
                    </a:lnTo>
                    <a:lnTo>
                      <a:pt x="534" y="150"/>
                    </a:lnTo>
                    <a:lnTo>
                      <a:pt x="540" y="150"/>
                    </a:lnTo>
                    <a:lnTo>
                      <a:pt x="546" y="150"/>
                    </a:lnTo>
                    <a:lnTo>
                      <a:pt x="552" y="150"/>
                    </a:lnTo>
                    <a:lnTo>
                      <a:pt x="558" y="150"/>
                    </a:lnTo>
                    <a:lnTo>
                      <a:pt x="564" y="150"/>
                    </a:lnTo>
                    <a:lnTo>
                      <a:pt x="570" y="150"/>
                    </a:lnTo>
                    <a:lnTo>
                      <a:pt x="576" y="150"/>
                    </a:lnTo>
                    <a:lnTo>
                      <a:pt x="582" y="150"/>
                    </a:lnTo>
                    <a:lnTo>
                      <a:pt x="588" y="150"/>
                    </a:lnTo>
                    <a:lnTo>
                      <a:pt x="594" y="144"/>
                    </a:lnTo>
                    <a:lnTo>
                      <a:pt x="600" y="144"/>
                    </a:lnTo>
                    <a:lnTo>
                      <a:pt x="606" y="144"/>
                    </a:lnTo>
                    <a:lnTo>
                      <a:pt x="612" y="144"/>
                    </a:lnTo>
                    <a:lnTo>
                      <a:pt x="618" y="144"/>
                    </a:lnTo>
                    <a:lnTo>
                      <a:pt x="624" y="138"/>
                    </a:lnTo>
                    <a:lnTo>
                      <a:pt x="630" y="138"/>
                    </a:lnTo>
                    <a:lnTo>
                      <a:pt x="636" y="132"/>
                    </a:lnTo>
                    <a:lnTo>
                      <a:pt x="642" y="132"/>
                    </a:lnTo>
                    <a:lnTo>
                      <a:pt x="648" y="126"/>
                    </a:lnTo>
                    <a:lnTo>
                      <a:pt x="654" y="120"/>
                    </a:lnTo>
                    <a:lnTo>
                      <a:pt x="660" y="114"/>
                    </a:lnTo>
                    <a:lnTo>
                      <a:pt x="666" y="108"/>
                    </a:lnTo>
                    <a:lnTo>
                      <a:pt x="672" y="102"/>
                    </a:lnTo>
                    <a:lnTo>
                      <a:pt x="678" y="96"/>
                    </a:lnTo>
                    <a:lnTo>
                      <a:pt x="684" y="90"/>
                    </a:lnTo>
                    <a:lnTo>
                      <a:pt x="690" y="84"/>
                    </a:lnTo>
                    <a:lnTo>
                      <a:pt x="696" y="84"/>
                    </a:lnTo>
                    <a:lnTo>
                      <a:pt x="702" y="84"/>
                    </a:lnTo>
                    <a:lnTo>
                      <a:pt x="708" y="84"/>
                    </a:lnTo>
                    <a:lnTo>
                      <a:pt x="714" y="90"/>
                    </a:lnTo>
                    <a:lnTo>
                      <a:pt x="720" y="9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3" name="Freeform 102"/>
              <p:cNvSpPr>
                <a:spLocks/>
              </p:cNvSpPr>
              <p:nvPr/>
            </p:nvSpPr>
            <p:spPr bwMode="auto">
              <a:xfrm>
                <a:off x="2794" y="2866"/>
                <a:ext cx="640" cy="42"/>
              </a:xfrm>
              <a:custGeom>
                <a:avLst/>
                <a:gdLst>
                  <a:gd name="T0" fmla="*/ 8 w 762"/>
                  <a:gd name="T1" fmla="*/ 7 h 54"/>
                  <a:gd name="T2" fmla="*/ 21 w 762"/>
                  <a:gd name="T3" fmla="*/ 15 h 54"/>
                  <a:gd name="T4" fmla="*/ 34 w 762"/>
                  <a:gd name="T5" fmla="*/ 18 h 54"/>
                  <a:gd name="T6" fmla="*/ 46 w 762"/>
                  <a:gd name="T7" fmla="*/ 22 h 54"/>
                  <a:gd name="T8" fmla="*/ 60 w 762"/>
                  <a:gd name="T9" fmla="*/ 26 h 54"/>
                  <a:gd name="T10" fmla="*/ 72 w 762"/>
                  <a:gd name="T11" fmla="*/ 26 h 54"/>
                  <a:gd name="T12" fmla="*/ 85 w 762"/>
                  <a:gd name="T13" fmla="*/ 29 h 54"/>
                  <a:gd name="T14" fmla="*/ 97 w 762"/>
                  <a:gd name="T15" fmla="*/ 29 h 54"/>
                  <a:gd name="T16" fmla="*/ 110 w 762"/>
                  <a:gd name="T17" fmla="*/ 29 h 54"/>
                  <a:gd name="T18" fmla="*/ 123 w 762"/>
                  <a:gd name="T19" fmla="*/ 26 h 54"/>
                  <a:gd name="T20" fmla="*/ 135 w 762"/>
                  <a:gd name="T21" fmla="*/ 26 h 54"/>
                  <a:gd name="T22" fmla="*/ 148 w 762"/>
                  <a:gd name="T23" fmla="*/ 29 h 54"/>
                  <a:gd name="T24" fmla="*/ 160 w 762"/>
                  <a:gd name="T25" fmla="*/ 29 h 54"/>
                  <a:gd name="T26" fmla="*/ 174 w 762"/>
                  <a:gd name="T27" fmla="*/ 29 h 54"/>
                  <a:gd name="T28" fmla="*/ 186 w 762"/>
                  <a:gd name="T29" fmla="*/ 29 h 54"/>
                  <a:gd name="T30" fmla="*/ 199 w 762"/>
                  <a:gd name="T31" fmla="*/ 29 h 54"/>
                  <a:gd name="T32" fmla="*/ 212 w 762"/>
                  <a:gd name="T33" fmla="*/ 29 h 54"/>
                  <a:gd name="T34" fmla="*/ 224 w 762"/>
                  <a:gd name="T35" fmla="*/ 29 h 54"/>
                  <a:gd name="T36" fmla="*/ 237 w 762"/>
                  <a:gd name="T37" fmla="*/ 29 h 54"/>
                  <a:gd name="T38" fmla="*/ 249 w 762"/>
                  <a:gd name="T39" fmla="*/ 29 h 54"/>
                  <a:gd name="T40" fmla="*/ 262 w 762"/>
                  <a:gd name="T41" fmla="*/ 33 h 54"/>
                  <a:gd name="T42" fmla="*/ 275 w 762"/>
                  <a:gd name="T43" fmla="*/ 33 h 54"/>
                  <a:gd name="T44" fmla="*/ 288 w 762"/>
                  <a:gd name="T45" fmla="*/ 33 h 54"/>
                  <a:gd name="T46" fmla="*/ 301 w 762"/>
                  <a:gd name="T47" fmla="*/ 33 h 54"/>
                  <a:gd name="T48" fmla="*/ 313 w 762"/>
                  <a:gd name="T49" fmla="*/ 33 h 54"/>
                  <a:gd name="T50" fmla="*/ 326 w 762"/>
                  <a:gd name="T51" fmla="*/ 33 h 54"/>
                  <a:gd name="T52" fmla="*/ 338 w 762"/>
                  <a:gd name="T53" fmla="*/ 33 h 54"/>
                  <a:gd name="T54" fmla="*/ 351 w 762"/>
                  <a:gd name="T55" fmla="*/ 33 h 54"/>
                  <a:gd name="T56" fmla="*/ 364 w 762"/>
                  <a:gd name="T57" fmla="*/ 33 h 54"/>
                  <a:gd name="T58" fmla="*/ 377 w 762"/>
                  <a:gd name="T59" fmla="*/ 33 h 54"/>
                  <a:gd name="T60" fmla="*/ 390 w 762"/>
                  <a:gd name="T61" fmla="*/ 33 h 54"/>
                  <a:gd name="T62" fmla="*/ 402 w 762"/>
                  <a:gd name="T63" fmla="*/ 33 h 54"/>
                  <a:gd name="T64" fmla="*/ 415 w 762"/>
                  <a:gd name="T65" fmla="*/ 33 h 54"/>
                  <a:gd name="T66" fmla="*/ 428 w 762"/>
                  <a:gd name="T67" fmla="*/ 33 h 54"/>
                  <a:gd name="T68" fmla="*/ 440 w 762"/>
                  <a:gd name="T69" fmla="*/ 33 h 54"/>
                  <a:gd name="T70" fmla="*/ 453 w 762"/>
                  <a:gd name="T71" fmla="*/ 33 h 54"/>
                  <a:gd name="T72" fmla="*/ 465 w 762"/>
                  <a:gd name="T73" fmla="*/ 33 h 54"/>
                  <a:gd name="T74" fmla="*/ 478 w 762"/>
                  <a:gd name="T75" fmla="*/ 33 h 54"/>
                  <a:gd name="T76" fmla="*/ 491 w 762"/>
                  <a:gd name="T77" fmla="*/ 29 h 54"/>
                  <a:gd name="T78" fmla="*/ 504 w 762"/>
                  <a:gd name="T79" fmla="*/ 29 h 54"/>
                  <a:gd name="T80" fmla="*/ 517 w 762"/>
                  <a:gd name="T81" fmla="*/ 29 h 54"/>
                  <a:gd name="T82" fmla="*/ 529 w 762"/>
                  <a:gd name="T83" fmla="*/ 29 h 5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54"/>
                  <a:gd name="T128" fmla="*/ 762 w 762"/>
                  <a:gd name="T129" fmla="*/ 54 h 5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54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18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30"/>
                    </a:lnTo>
                    <a:lnTo>
                      <a:pt x="48" y="30"/>
                    </a:lnTo>
                    <a:lnTo>
                      <a:pt x="54" y="36"/>
                    </a:lnTo>
                    <a:lnTo>
                      <a:pt x="60" y="36"/>
                    </a:lnTo>
                    <a:lnTo>
                      <a:pt x="66" y="36"/>
                    </a:lnTo>
                    <a:lnTo>
                      <a:pt x="72" y="36"/>
                    </a:lnTo>
                    <a:lnTo>
                      <a:pt x="78" y="42"/>
                    </a:lnTo>
                    <a:lnTo>
                      <a:pt x="84" y="42"/>
                    </a:lnTo>
                    <a:lnTo>
                      <a:pt x="90" y="42"/>
                    </a:lnTo>
                    <a:lnTo>
                      <a:pt x="96" y="42"/>
                    </a:lnTo>
                    <a:lnTo>
                      <a:pt x="102" y="42"/>
                    </a:lnTo>
                    <a:lnTo>
                      <a:pt x="108" y="42"/>
                    </a:lnTo>
                    <a:lnTo>
                      <a:pt x="114" y="48"/>
                    </a:lnTo>
                    <a:lnTo>
                      <a:pt x="120" y="48"/>
                    </a:lnTo>
                    <a:lnTo>
                      <a:pt x="126" y="48"/>
                    </a:lnTo>
                    <a:lnTo>
                      <a:pt x="132" y="48"/>
                    </a:lnTo>
                    <a:lnTo>
                      <a:pt x="138" y="48"/>
                    </a:lnTo>
                    <a:lnTo>
                      <a:pt x="144" y="48"/>
                    </a:lnTo>
                    <a:lnTo>
                      <a:pt x="150" y="48"/>
                    </a:lnTo>
                    <a:lnTo>
                      <a:pt x="156" y="48"/>
                    </a:lnTo>
                    <a:lnTo>
                      <a:pt x="162" y="48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2"/>
                    </a:lnTo>
                    <a:lnTo>
                      <a:pt x="186" y="42"/>
                    </a:lnTo>
                    <a:lnTo>
                      <a:pt x="192" y="42"/>
                    </a:lnTo>
                    <a:lnTo>
                      <a:pt x="198" y="42"/>
                    </a:lnTo>
                    <a:lnTo>
                      <a:pt x="204" y="42"/>
                    </a:lnTo>
                    <a:lnTo>
                      <a:pt x="210" y="48"/>
                    </a:lnTo>
                    <a:lnTo>
                      <a:pt x="216" y="48"/>
                    </a:lnTo>
                    <a:lnTo>
                      <a:pt x="222" y="48"/>
                    </a:lnTo>
                    <a:lnTo>
                      <a:pt x="228" y="48"/>
                    </a:lnTo>
                    <a:lnTo>
                      <a:pt x="234" y="48"/>
                    </a:lnTo>
                    <a:lnTo>
                      <a:pt x="240" y="48"/>
                    </a:lnTo>
                    <a:lnTo>
                      <a:pt x="246" y="48"/>
                    </a:lnTo>
                    <a:lnTo>
                      <a:pt x="252" y="48"/>
                    </a:lnTo>
                    <a:lnTo>
                      <a:pt x="258" y="48"/>
                    </a:lnTo>
                    <a:lnTo>
                      <a:pt x="264" y="48"/>
                    </a:lnTo>
                    <a:lnTo>
                      <a:pt x="270" y="48"/>
                    </a:lnTo>
                    <a:lnTo>
                      <a:pt x="276" y="48"/>
                    </a:lnTo>
                    <a:lnTo>
                      <a:pt x="282" y="48"/>
                    </a:lnTo>
                    <a:lnTo>
                      <a:pt x="288" y="48"/>
                    </a:lnTo>
                    <a:lnTo>
                      <a:pt x="294" y="48"/>
                    </a:lnTo>
                    <a:lnTo>
                      <a:pt x="300" y="48"/>
                    </a:lnTo>
                    <a:lnTo>
                      <a:pt x="306" y="48"/>
                    </a:lnTo>
                    <a:lnTo>
                      <a:pt x="312" y="48"/>
                    </a:lnTo>
                    <a:lnTo>
                      <a:pt x="318" y="48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48"/>
                    </a:lnTo>
                    <a:lnTo>
                      <a:pt x="348" y="48"/>
                    </a:lnTo>
                    <a:lnTo>
                      <a:pt x="354" y="48"/>
                    </a:lnTo>
                    <a:lnTo>
                      <a:pt x="360" y="48"/>
                    </a:lnTo>
                    <a:lnTo>
                      <a:pt x="366" y="54"/>
                    </a:lnTo>
                    <a:lnTo>
                      <a:pt x="372" y="54"/>
                    </a:lnTo>
                    <a:lnTo>
                      <a:pt x="378" y="54"/>
                    </a:lnTo>
                    <a:lnTo>
                      <a:pt x="384" y="54"/>
                    </a:lnTo>
                    <a:lnTo>
                      <a:pt x="390" y="54"/>
                    </a:lnTo>
                    <a:lnTo>
                      <a:pt x="396" y="54"/>
                    </a:lnTo>
                    <a:lnTo>
                      <a:pt x="402" y="54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54"/>
                    </a:lnTo>
                    <a:lnTo>
                      <a:pt x="426" y="54"/>
                    </a:lnTo>
                    <a:lnTo>
                      <a:pt x="432" y="54"/>
                    </a:lnTo>
                    <a:lnTo>
                      <a:pt x="438" y="54"/>
                    </a:lnTo>
                    <a:lnTo>
                      <a:pt x="444" y="54"/>
                    </a:lnTo>
                    <a:lnTo>
                      <a:pt x="450" y="54"/>
                    </a:lnTo>
                    <a:lnTo>
                      <a:pt x="456" y="54"/>
                    </a:lnTo>
                    <a:lnTo>
                      <a:pt x="462" y="54"/>
                    </a:lnTo>
                    <a:lnTo>
                      <a:pt x="468" y="54"/>
                    </a:lnTo>
                    <a:lnTo>
                      <a:pt x="474" y="54"/>
                    </a:lnTo>
                    <a:lnTo>
                      <a:pt x="480" y="54"/>
                    </a:lnTo>
                    <a:lnTo>
                      <a:pt x="486" y="54"/>
                    </a:lnTo>
                    <a:lnTo>
                      <a:pt x="492" y="54"/>
                    </a:lnTo>
                    <a:lnTo>
                      <a:pt x="498" y="54"/>
                    </a:lnTo>
                    <a:lnTo>
                      <a:pt x="504" y="54"/>
                    </a:lnTo>
                    <a:lnTo>
                      <a:pt x="510" y="54"/>
                    </a:lnTo>
                    <a:lnTo>
                      <a:pt x="516" y="54"/>
                    </a:lnTo>
                    <a:lnTo>
                      <a:pt x="522" y="54"/>
                    </a:lnTo>
                    <a:lnTo>
                      <a:pt x="528" y="54"/>
                    </a:lnTo>
                    <a:lnTo>
                      <a:pt x="534" y="54"/>
                    </a:lnTo>
                    <a:lnTo>
                      <a:pt x="540" y="54"/>
                    </a:lnTo>
                    <a:lnTo>
                      <a:pt x="546" y="54"/>
                    </a:lnTo>
                    <a:lnTo>
                      <a:pt x="552" y="54"/>
                    </a:lnTo>
                    <a:lnTo>
                      <a:pt x="558" y="54"/>
                    </a:lnTo>
                    <a:lnTo>
                      <a:pt x="564" y="54"/>
                    </a:lnTo>
                    <a:lnTo>
                      <a:pt x="570" y="54"/>
                    </a:lnTo>
                    <a:lnTo>
                      <a:pt x="576" y="54"/>
                    </a:lnTo>
                    <a:lnTo>
                      <a:pt x="582" y="54"/>
                    </a:lnTo>
                    <a:lnTo>
                      <a:pt x="588" y="54"/>
                    </a:lnTo>
                    <a:lnTo>
                      <a:pt x="594" y="54"/>
                    </a:lnTo>
                    <a:lnTo>
                      <a:pt x="600" y="54"/>
                    </a:lnTo>
                    <a:lnTo>
                      <a:pt x="606" y="54"/>
                    </a:lnTo>
                    <a:lnTo>
                      <a:pt x="612" y="54"/>
                    </a:lnTo>
                    <a:lnTo>
                      <a:pt x="618" y="54"/>
                    </a:lnTo>
                    <a:lnTo>
                      <a:pt x="624" y="54"/>
                    </a:lnTo>
                    <a:lnTo>
                      <a:pt x="630" y="54"/>
                    </a:lnTo>
                    <a:lnTo>
                      <a:pt x="636" y="54"/>
                    </a:lnTo>
                    <a:lnTo>
                      <a:pt x="642" y="54"/>
                    </a:lnTo>
                    <a:lnTo>
                      <a:pt x="648" y="54"/>
                    </a:lnTo>
                    <a:lnTo>
                      <a:pt x="654" y="54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54"/>
                    </a:lnTo>
                    <a:lnTo>
                      <a:pt x="678" y="54"/>
                    </a:lnTo>
                    <a:lnTo>
                      <a:pt x="684" y="48"/>
                    </a:lnTo>
                    <a:lnTo>
                      <a:pt x="690" y="48"/>
                    </a:lnTo>
                    <a:lnTo>
                      <a:pt x="696" y="48"/>
                    </a:lnTo>
                    <a:lnTo>
                      <a:pt x="702" y="48"/>
                    </a:lnTo>
                    <a:lnTo>
                      <a:pt x="708" y="48"/>
                    </a:lnTo>
                    <a:lnTo>
                      <a:pt x="714" y="48"/>
                    </a:lnTo>
                    <a:lnTo>
                      <a:pt x="720" y="48"/>
                    </a:lnTo>
                    <a:lnTo>
                      <a:pt x="726" y="48"/>
                    </a:lnTo>
                    <a:lnTo>
                      <a:pt x="732" y="48"/>
                    </a:lnTo>
                    <a:lnTo>
                      <a:pt x="738" y="48"/>
                    </a:lnTo>
                    <a:lnTo>
                      <a:pt x="744" y="48"/>
                    </a:lnTo>
                    <a:lnTo>
                      <a:pt x="750" y="48"/>
                    </a:lnTo>
                    <a:lnTo>
                      <a:pt x="756" y="48"/>
                    </a:lnTo>
                    <a:lnTo>
                      <a:pt x="762" y="48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4" name="Freeform 103"/>
              <p:cNvSpPr>
                <a:spLocks/>
              </p:cNvSpPr>
              <p:nvPr/>
            </p:nvSpPr>
            <p:spPr bwMode="auto">
              <a:xfrm>
                <a:off x="3434" y="2885"/>
                <a:ext cx="434" cy="28"/>
              </a:xfrm>
              <a:custGeom>
                <a:avLst/>
                <a:gdLst>
                  <a:gd name="T0" fmla="*/ 4 w 516"/>
                  <a:gd name="T1" fmla="*/ 15 h 36"/>
                  <a:gd name="T2" fmla="*/ 13 w 516"/>
                  <a:gd name="T3" fmla="*/ 15 h 36"/>
                  <a:gd name="T4" fmla="*/ 21 w 516"/>
                  <a:gd name="T5" fmla="*/ 15 h 36"/>
                  <a:gd name="T6" fmla="*/ 29 w 516"/>
                  <a:gd name="T7" fmla="*/ 15 h 36"/>
                  <a:gd name="T8" fmla="*/ 38 w 516"/>
                  <a:gd name="T9" fmla="*/ 15 h 36"/>
                  <a:gd name="T10" fmla="*/ 47 w 516"/>
                  <a:gd name="T11" fmla="*/ 15 h 36"/>
                  <a:gd name="T12" fmla="*/ 56 w 516"/>
                  <a:gd name="T13" fmla="*/ 15 h 36"/>
                  <a:gd name="T14" fmla="*/ 64 w 516"/>
                  <a:gd name="T15" fmla="*/ 15 h 36"/>
                  <a:gd name="T16" fmla="*/ 72 w 516"/>
                  <a:gd name="T17" fmla="*/ 15 h 36"/>
                  <a:gd name="T18" fmla="*/ 81 w 516"/>
                  <a:gd name="T19" fmla="*/ 15 h 36"/>
                  <a:gd name="T20" fmla="*/ 89 w 516"/>
                  <a:gd name="T21" fmla="*/ 15 h 36"/>
                  <a:gd name="T22" fmla="*/ 98 w 516"/>
                  <a:gd name="T23" fmla="*/ 11 h 36"/>
                  <a:gd name="T24" fmla="*/ 106 w 516"/>
                  <a:gd name="T25" fmla="*/ 11 h 36"/>
                  <a:gd name="T26" fmla="*/ 114 w 516"/>
                  <a:gd name="T27" fmla="*/ 7 h 36"/>
                  <a:gd name="T28" fmla="*/ 123 w 516"/>
                  <a:gd name="T29" fmla="*/ 7 h 36"/>
                  <a:gd name="T30" fmla="*/ 131 w 516"/>
                  <a:gd name="T31" fmla="*/ 4 h 36"/>
                  <a:gd name="T32" fmla="*/ 140 w 516"/>
                  <a:gd name="T33" fmla="*/ 0 h 36"/>
                  <a:gd name="T34" fmla="*/ 149 w 516"/>
                  <a:gd name="T35" fmla="*/ 0 h 36"/>
                  <a:gd name="T36" fmla="*/ 157 w 516"/>
                  <a:gd name="T37" fmla="*/ 4 h 36"/>
                  <a:gd name="T38" fmla="*/ 166 w 516"/>
                  <a:gd name="T39" fmla="*/ 7 h 36"/>
                  <a:gd name="T40" fmla="*/ 174 w 516"/>
                  <a:gd name="T41" fmla="*/ 11 h 36"/>
                  <a:gd name="T42" fmla="*/ 183 w 516"/>
                  <a:gd name="T43" fmla="*/ 15 h 36"/>
                  <a:gd name="T44" fmla="*/ 191 w 516"/>
                  <a:gd name="T45" fmla="*/ 15 h 36"/>
                  <a:gd name="T46" fmla="*/ 199 w 516"/>
                  <a:gd name="T47" fmla="*/ 18 h 36"/>
                  <a:gd name="T48" fmla="*/ 208 w 516"/>
                  <a:gd name="T49" fmla="*/ 18 h 36"/>
                  <a:gd name="T50" fmla="*/ 216 w 516"/>
                  <a:gd name="T51" fmla="*/ 18 h 36"/>
                  <a:gd name="T52" fmla="*/ 225 w 516"/>
                  <a:gd name="T53" fmla="*/ 18 h 36"/>
                  <a:gd name="T54" fmla="*/ 234 w 516"/>
                  <a:gd name="T55" fmla="*/ 18 h 36"/>
                  <a:gd name="T56" fmla="*/ 242 w 516"/>
                  <a:gd name="T57" fmla="*/ 18 h 36"/>
                  <a:gd name="T58" fmla="*/ 251 w 516"/>
                  <a:gd name="T59" fmla="*/ 18 h 36"/>
                  <a:gd name="T60" fmla="*/ 259 w 516"/>
                  <a:gd name="T61" fmla="*/ 18 h 36"/>
                  <a:gd name="T62" fmla="*/ 267 w 516"/>
                  <a:gd name="T63" fmla="*/ 18 h 36"/>
                  <a:gd name="T64" fmla="*/ 276 w 516"/>
                  <a:gd name="T65" fmla="*/ 18 h 36"/>
                  <a:gd name="T66" fmla="*/ 284 w 516"/>
                  <a:gd name="T67" fmla="*/ 18 h 36"/>
                  <a:gd name="T68" fmla="*/ 293 w 516"/>
                  <a:gd name="T69" fmla="*/ 18 h 36"/>
                  <a:gd name="T70" fmla="*/ 301 w 516"/>
                  <a:gd name="T71" fmla="*/ 18 h 36"/>
                  <a:gd name="T72" fmla="*/ 310 w 516"/>
                  <a:gd name="T73" fmla="*/ 18 h 36"/>
                  <a:gd name="T74" fmla="*/ 318 w 516"/>
                  <a:gd name="T75" fmla="*/ 18 h 36"/>
                  <a:gd name="T76" fmla="*/ 327 w 516"/>
                  <a:gd name="T77" fmla="*/ 18 h 36"/>
                  <a:gd name="T78" fmla="*/ 336 w 516"/>
                  <a:gd name="T79" fmla="*/ 18 h 36"/>
                  <a:gd name="T80" fmla="*/ 344 w 516"/>
                  <a:gd name="T81" fmla="*/ 18 h 36"/>
                  <a:gd name="T82" fmla="*/ 352 w 516"/>
                  <a:gd name="T83" fmla="*/ 18 h 36"/>
                  <a:gd name="T84" fmla="*/ 361 w 516"/>
                  <a:gd name="T85" fmla="*/ 18 h 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16"/>
                  <a:gd name="T130" fmla="*/ 0 h 36"/>
                  <a:gd name="T131" fmla="*/ 516 w 516"/>
                  <a:gd name="T132" fmla="*/ 36 h 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16" h="36">
                    <a:moveTo>
                      <a:pt x="0" y="24"/>
                    </a:moveTo>
                    <a:lnTo>
                      <a:pt x="6" y="24"/>
                    </a:lnTo>
                    <a:lnTo>
                      <a:pt x="12" y="24"/>
                    </a:lnTo>
                    <a:lnTo>
                      <a:pt x="18" y="24"/>
                    </a:lnTo>
                    <a:lnTo>
                      <a:pt x="24" y="24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24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24"/>
                    </a:lnTo>
                    <a:lnTo>
                      <a:pt x="84" y="24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24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18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8"/>
                    </a:lnTo>
                    <a:lnTo>
                      <a:pt x="156" y="18"/>
                    </a:lnTo>
                    <a:lnTo>
                      <a:pt x="162" y="12"/>
                    </a:lnTo>
                    <a:lnTo>
                      <a:pt x="168" y="12"/>
                    </a:lnTo>
                    <a:lnTo>
                      <a:pt x="174" y="12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6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12"/>
                    </a:lnTo>
                    <a:lnTo>
                      <a:pt x="240" y="18"/>
                    </a:lnTo>
                    <a:lnTo>
                      <a:pt x="246" y="18"/>
                    </a:lnTo>
                    <a:lnTo>
                      <a:pt x="252" y="24"/>
                    </a:lnTo>
                    <a:lnTo>
                      <a:pt x="258" y="24"/>
                    </a:lnTo>
                    <a:lnTo>
                      <a:pt x="264" y="24"/>
                    </a:lnTo>
                    <a:lnTo>
                      <a:pt x="270" y="24"/>
                    </a:lnTo>
                    <a:lnTo>
                      <a:pt x="276" y="24"/>
                    </a:lnTo>
                    <a:lnTo>
                      <a:pt x="282" y="30"/>
                    </a:lnTo>
                    <a:lnTo>
                      <a:pt x="288" y="30"/>
                    </a:lnTo>
                    <a:lnTo>
                      <a:pt x="294" y="30"/>
                    </a:lnTo>
                    <a:lnTo>
                      <a:pt x="300" y="30"/>
                    </a:lnTo>
                    <a:lnTo>
                      <a:pt x="306" y="30"/>
                    </a:lnTo>
                    <a:lnTo>
                      <a:pt x="312" y="30"/>
                    </a:lnTo>
                    <a:lnTo>
                      <a:pt x="318" y="30"/>
                    </a:lnTo>
                    <a:lnTo>
                      <a:pt x="324" y="30"/>
                    </a:lnTo>
                    <a:lnTo>
                      <a:pt x="330" y="30"/>
                    </a:lnTo>
                    <a:lnTo>
                      <a:pt x="336" y="30"/>
                    </a:lnTo>
                    <a:lnTo>
                      <a:pt x="342" y="30"/>
                    </a:lnTo>
                    <a:lnTo>
                      <a:pt x="348" y="30"/>
                    </a:lnTo>
                    <a:lnTo>
                      <a:pt x="354" y="30"/>
                    </a:lnTo>
                    <a:lnTo>
                      <a:pt x="360" y="30"/>
                    </a:lnTo>
                    <a:lnTo>
                      <a:pt x="366" y="30"/>
                    </a:lnTo>
                    <a:lnTo>
                      <a:pt x="372" y="30"/>
                    </a:lnTo>
                    <a:lnTo>
                      <a:pt x="378" y="30"/>
                    </a:lnTo>
                    <a:lnTo>
                      <a:pt x="384" y="30"/>
                    </a:lnTo>
                    <a:lnTo>
                      <a:pt x="390" y="30"/>
                    </a:lnTo>
                    <a:lnTo>
                      <a:pt x="396" y="30"/>
                    </a:lnTo>
                    <a:lnTo>
                      <a:pt x="402" y="30"/>
                    </a:lnTo>
                    <a:lnTo>
                      <a:pt x="408" y="30"/>
                    </a:lnTo>
                    <a:lnTo>
                      <a:pt x="414" y="30"/>
                    </a:lnTo>
                    <a:lnTo>
                      <a:pt x="420" y="30"/>
                    </a:lnTo>
                    <a:lnTo>
                      <a:pt x="426" y="30"/>
                    </a:lnTo>
                    <a:lnTo>
                      <a:pt x="432" y="30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30"/>
                    </a:lnTo>
                    <a:lnTo>
                      <a:pt x="474" y="30"/>
                    </a:lnTo>
                    <a:lnTo>
                      <a:pt x="480" y="30"/>
                    </a:lnTo>
                    <a:lnTo>
                      <a:pt x="486" y="30"/>
                    </a:lnTo>
                    <a:lnTo>
                      <a:pt x="492" y="30"/>
                    </a:lnTo>
                    <a:lnTo>
                      <a:pt x="498" y="30"/>
                    </a:lnTo>
                    <a:lnTo>
                      <a:pt x="504" y="30"/>
                    </a:lnTo>
                    <a:lnTo>
                      <a:pt x="510" y="30"/>
                    </a:lnTo>
                    <a:lnTo>
                      <a:pt x="516" y="3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41991" name="Line 106"/>
            <p:cNvSpPr>
              <a:spLocks noChangeShapeType="1"/>
            </p:cNvSpPr>
            <p:nvPr/>
          </p:nvSpPr>
          <p:spPr bwMode="auto">
            <a:xfrm>
              <a:off x="1968" y="1104"/>
              <a:ext cx="48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992" name="Line 107"/>
            <p:cNvSpPr>
              <a:spLocks noChangeShapeType="1"/>
            </p:cNvSpPr>
            <p:nvPr/>
          </p:nvSpPr>
          <p:spPr bwMode="auto">
            <a:xfrm>
              <a:off x="1968" y="1440"/>
              <a:ext cx="480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993" name="Text Box 108"/>
            <p:cNvSpPr txBox="1">
              <a:spLocks noChangeArrowheads="1"/>
            </p:cNvSpPr>
            <p:nvPr/>
          </p:nvSpPr>
          <p:spPr bwMode="auto">
            <a:xfrm>
              <a:off x="2544" y="1296"/>
              <a:ext cx="13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>
                  <a:solidFill>
                    <a:srgbClr val="0000CC"/>
                  </a:solidFill>
                </a:rPr>
                <a:t>bipolar NRZ code</a:t>
              </a:r>
            </a:p>
          </p:txBody>
        </p:sp>
        <p:sp>
          <p:nvSpPr>
            <p:cNvPr id="41994" name="Text Box 109"/>
            <p:cNvSpPr txBox="1">
              <a:spLocks noChangeArrowheads="1"/>
            </p:cNvSpPr>
            <p:nvPr/>
          </p:nvSpPr>
          <p:spPr bwMode="auto">
            <a:xfrm>
              <a:off x="2544" y="960"/>
              <a:ext cx="10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>
                  <a:solidFill>
                    <a:srgbClr val="006600"/>
                  </a:solidFill>
                </a:rPr>
                <a:t>Miller’s code</a:t>
              </a:r>
            </a:p>
          </p:txBody>
        </p:sp>
      </p:grpSp>
      <p:sp>
        <p:nvSpPr>
          <p:cNvPr id="41989" name="Rectangle 113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001000" cy="685800"/>
          </a:xfrm>
          <a:noFill/>
        </p:spPr>
        <p:txBody>
          <a:bodyPr/>
          <a:lstStyle/>
          <a:p>
            <a:r>
              <a:rPr lang="pl-PL" sz="3200" b="1" smtClean="0">
                <a:solidFill>
                  <a:srgbClr val="008000"/>
                </a:solidFill>
                <a:latin typeface="Verdana" pitchFamily="34" charset="0"/>
              </a:rPr>
              <a:t>Line codes - Miller’s line code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3000" y="-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>
                <a:solidFill>
                  <a:srgbClr val="008000"/>
                </a:solidFill>
                <a:latin typeface="Verdana" pitchFamily="34" charset="0"/>
              </a:rPr>
              <a:t>Normal random variable</a:t>
            </a:r>
          </a:p>
        </p:txBody>
      </p:sp>
      <p:graphicFrame>
        <p:nvGraphicFramePr>
          <p:cNvPr id="20482" name="Object 0"/>
          <p:cNvGraphicFramePr>
            <a:graphicFrameLocks noChangeAspect="1"/>
          </p:cNvGraphicFramePr>
          <p:nvPr/>
        </p:nvGraphicFramePr>
        <p:xfrm>
          <a:off x="1187624" y="476672"/>
          <a:ext cx="5586413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4" name="Równanie" r:id="rId4" imgW="2755800" imgH="419040" progId="Equation.3">
                  <p:embed/>
                </p:oleObj>
              </mc:Choice>
              <mc:Fallback>
                <p:oleObj name="Równanie" r:id="rId4" imgW="2755800" imgH="4190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76672"/>
                        <a:ext cx="5586413" cy="849313"/>
                      </a:xfrm>
                      <a:prstGeom prst="rect">
                        <a:avLst/>
                      </a:prstGeom>
                      <a:solidFill>
                        <a:srgbClr val="66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1"/>
          <p:cNvGraphicFramePr>
            <a:graphicFrameLocks noChangeAspect="1"/>
          </p:cNvGraphicFramePr>
          <p:nvPr/>
        </p:nvGraphicFramePr>
        <p:xfrm>
          <a:off x="1187624" y="1412776"/>
          <a:ext cx="4170363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5" name="Równanie" r:id="rId6" imgW="2057400" imgH="419040" progId="Equation.3">
                  <p:embed/>
                </p:oleObj>
              </mc:Choice>
              <mc:Fallback>
                <p:oleObj name="Równanie" r:id="rId6" imgW="2057400" imgH="419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412776"/>
                        <a:ext cx="4170363" cy="84931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5" name="Grupa 74"/>
          <p:cNvGrpSpPr/>
          <p:nvPr/>
        </p:nvGrpSpPr>
        <p:grpSpPr>
          <a:xfrm>
            <a:off x="6019800" y="1484784"/>
            <a:ext cx="3124201" cy="2914710"/>
            <a:chOff x="6019800" y="1484784"/>
            <a:chExt cx="3124201" cy="2914710"/>
          </a:xfrm>
        </p:grpSpPr>
        <p:sp>
          <p:nvSpPr>
            <p:cNvPr id="20488" name="Rectangle 31"/>
            <p:cNvSpPr>
              <a:spLocks noChangeArrowheads="1"/>
            </p:cNvSpPr>
            <p:nvPr/>
          </p:nvSpPr>
          <p:spPr bwMode="auto">
            <a:xfrm>
              <a:off x="6019800" y="1484784"/>
              <a:ext cx="3122613" cy="2466975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9" name="Rectangle 32"/>
            <p:cNvSpPr>
              <a:spLocks noChangeArrowheads="1"/>
            </p:cNvSpPr>
            <p:nvPr/>
          </p:nvSpPr>
          <p:spPr bwMode="auto">
            <a:xfrm>
              <a:off x="6019800" y="1484784"/>
              <a:ext cx="3122613" cy="2466975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0" name="Line 33"/>
            <p:cNvSpPr>
              <a:spLocks noChangeShapeType="1"/>
            </p:cNvSpPr>
            <p:nvPr/>
          </p:nvSpPr>
          <p:spPr bwMode="auto">
            <a:xfrm>
              <a:off x="6019800" y="1484784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1" name="Line 34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2" name="Line 35"/>
            <p:cNvSpPr>
              <a:spLocks noChangeShapeType="1"/>
            </p:cNvSpPr>
            <p:nvPr/>
          </p:nvSpPr>
          <p:spPr bwMode="auto">
            <a:xfrm flipV="1">
              <a:off x="9142413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3" name="Line 36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4" name="Line 37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5" name="Line 38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6" name="Line 39"/>
            <p:cNvSpPr>
              <a:spLocks noChangeShapeType="1"/>
            </p:cNvSpPr>
            <p:nvPr/>
          </p:nvSpPr>
          <p:spPr bwMode="auto">
            <a:xfrm flipV="1">
              <a:off x="6019800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7" name="Line 40"/>
            <p:cNvSpPr>
              <a:spLocks noChangeShapeType="1"/>
            </p:cNvSpPr>
            <p:nvPr/>
          </p:nvSpPr>
          <p:spPr bwMode="auto">
            <a:xfrm>
              <a:off x="6019800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8" name="Line 42"/>
            <p:cNvSpPr>
              <a:spLocks noChangeShapeType="1"/>
            </p:cNvSpPr>
            <p:nvPr/>
          </p:nvSpPr>
          <p:spPr bwMode="auto">
            <a:xfrm flipV="1">
              <a:off x="632936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9" name="Line 43"/>
            <p:cNvSpPr>
              <a:spLocks noChangeShapeType="1"/>
            </p:cNvSpPr>
            <p:nvPr/>
          </p:nvSpPr>
          <p:spPr bwMode="auto">
            <a:xfrm>
              <a:off x="632936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0" name="Line 45"/>
            <p:cNvSpPr>
              <a:spLocks noChangeShapeType="1"/>
            </p:cNvSpPr>
            <p:nvPr/>
          </p:nvSpPr>
          <p:spPr bwMode="auto">
            <a:xfrm flipV="1">
              <a:off x="6643688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1" name="Line 46"/>
            <p:cNvSpPr>
              <a:spLocks noChangeShapeType="1"/>
            </p:cNvSpPr>
            <p:nvPr/>
          </p:nvSpPr>
          <p:spPr bwMode="auto">
            <a:xfrm>
              <a:off x="6643688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2" name="Line 48"/>
            <p:cNvSpPr>
              <a:spLocks noChangeShapeType="1"/>
            </p:cNvSpPr>
            <p:nvPr/>
          </p:nvSpPr>
          <p:spPr bwMode="auto">
            <a:xfrm flipV="1">
              <a:off x="6954838" y="3921597"/>
              <a:ext cx="0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3" name="Line 49"/>
            <p:cNvSpPr>
              <a:spLocks noChangeShapeType="1"/>
            </p:cNvSpPr>
            <p:nvPr/>
          </p:nvSpPr>
          <p:spPr bwMode="auto">
            <a:xfrm>
              <a:off x="6954838" y="1484784"/>
              <a:ext cx="0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4" name="Line 51"/>
            <p:cNvSpPr>
              <a:spLocks noChangeShapeType="1"/>
            </p:cNvSpPr>
            <p:nvPr/>
          </p:nvSpPr>
          <p:spPr bwMode="auto">
            <a:xfrm flipV="1">
              <a:off x="726916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5" name="Line 52"/>
            <p:cNvSpPr>
              <a:spLocks noChangeShapeType="1"/>
            </p:cNvSpPr>
            <p:nvPr/>
          </p:nvSpPr>
          <p:spPr bwMode="auto">
            <a:xfrm>
              <a:off x="726916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6" name="Line 54"/>
            <p:cNvSpPr>
              <a:spLocks noChangeShapeType="1"/>
            </p:cNvSpPr>
            <p:nvPr/>
          </p:nvSpPr>
          <p:spPr bwMode="auto">
            <a:xfrm flipV="1">
              <a:off x="7578725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7" name="Line 55"/>
            <p:cNvSpPr>
              <a:spLocks noChangeShapeType="1"/>
            </p:cNvSpPr>
            <p:nvPr/>
          </p:nvSpPr>
          <p:spPr bwMode="auto">
            <a:xfrm>
              <a:off x="7578725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8" name="Line 57"/>
            <p:cNvSpPr>
              <a:spLocks noChangeShapeType="1"/>
            </p:cNvSpPr>
            <p:nvPr/>
          </p:nvSpPr>
          <p:spPr bwMode="auto">
            <a:xfrm flipV="1">
              <a:off x="7893050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9" name="Line 58"/>
            <p:cNvSpPr>
              <a:spLocks noChangeShapeType="1"/>
            </p:cNvSpPr>
            <p:nvPr/>
          </p:nvSpPr>
          <p:spPr bwMode="auto">
            <a:xfrm>
              <a:off x="7893050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0" name="Line 60"/>
            <p:cNvSpPr>
              <a:spLocks noChangeShapeType="1"/>
            </p:cNvSpPr>
            <p:nvPr/>
          </p:nvSpPr>
          <p:spPr bwMode="auto">
            <a:xfrm flipV="1">
              <a:off x="8204200" y="3921597"/>
              <a:ext cx="0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1" name="Line 61"/>
            <p:cNvSpPr>
              <a:spLocks noChangeShapeType="1"/>
            </p:cNvSpPr>
            <p:nvPr/>
          </p:nvSpPr>
          <p:spPr bwMode="auto">
            <a:xfrm>
              <a:off x="8204200" y="1484784"/>
              <a:ext cx="0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2" name="Line 63"/>
            <p:cNvSpPr>
              <a:spLocks noChangeShapeType="1"/>
            </p:cNvSpPr>
            <p:nvPr/>
          </p:nvSpPr>
          <p:spPr bwMode="auto">
            <a:xfrm flipV="1">
              <a:off x="8518525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3" name="Line 64"/>
            <p:cNvSpPr>
              <a:spLocks noChangeShapeType="1"/>
            </p:cNvSpPr>
            <p:nvPr/>
          </p:nvSpPr>
          <p:spPr bwMode="auto">
            <a:xfrm>
              <a:off x="8518525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4" name="Line 66"/>
            <p:cNvSpPr>
              <a:spLocks noChangeShapeType="1"/>
            </p:cNvSpPr>
            <p:nvPr/>
          </p:nvSpPr>
          <p:spPr bwMode="auto">
            <a:xfrm flipV="1">
              <a:off x="8828088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5" name="Line 67"/>
            <p:cNvSpPr>
              <a:spLocks noChangeShapeType="1"/>
            </p:cNvSpPr>
            <p:nvPr/>
          </p:nvSpPr>
          <p:spPr bwMode="auto">
            <a:xfrm>
              <a:off x="8828088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6" name="Line 69"/>
            <p:cNvSpPr>
              <a:spLocks noChangeShapeType="1"/>
            </p:cNvSpPr>
            <p:nvPr/>
          </p:nvSpPr>
          <p:spPr bwMode="auto">
            <a:xfrm flipV="1">
              <a:off x="914241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7" name="Line 70"/>
            <p:cNvSpPr>
              <a:spLocks noChangeShapeType="1"/>
            </p:cNvSpPr>
            <p:nvPr/>
          </p:nvSpPr>
          <p:spPr bwMode="auto">
            <a:xfrm>
              <a:off x="914241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8" name="Line 72"/>
            <p:cNvSpPr>
              <a:spLocks noChangeShapeType="1"/>
            </p:cNvSpPr>
            <p:nvPr/>
          </p:nvSpPr>
          <p:spPr bwMode="auto">
            <a:xfrm>
              <a:off x="6019800" y="3951759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9" name="Line 73"/>
            <p:cNvSpPr>
              <a:spLocks noChangeShapeType="1"/>
            </p:cNvSpPr>
            <p:nvPr/>
          </p:nvSpPr>
          <p:spPr bwMode="auto">
            <a:xfrm flipH="1">
              <a:off x="9112250" y="3951759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0" name="Line 75"/>
            <p:cNvSpPr>
              <a:spLocks noChangeShapeType="1"/>
            </p:cNvSpPr>
            <p:nvPr/>
          </p:nvSpPr>
          <p:spPr bwMode="auto">
            <a:xfrm>
              <a:off x="6019800" y="3642197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1" name="Line 76"/>
            <p:cNvSpPr>
              <a:spLocks noChangeShapeType="1"/>
            </p:cNvSpPr>
            <p:nvPr/>
          </p:nvSpPr>
          <p:spPr bwMode="auto">
            <a:xfrm flipH="1">
              <a:off x="9112250" y="3642197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2" name="Line 78"/>
            <p:cNvSpPr>
              <a:spLocks noChangeShapeType="1"/>
            </p:cNvSpPr>
            <p:nvPr/>
          </p:nvSpPr>
          <p:spPr bwMode="auto">
            <a:xfrm>
              <a:off x="6019800" y="3332634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3" name="Line 79"/>
            <p:cNvSpPr>
              <a:spLocks noChangeShapeType="1"/>
            </p:cNvSpPr>
            <p:nvPr/>
          </p:nvSpPr>
          <p:spPr bwMode="auto">
            <a:xfrm flipH="1">
              <a:off x="9112250" y="3332634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4" name="Line 81"/>
            <p:cNvSpPr>
              <a:spLocks noChangeShapeType="1"/>
            </p:cNvSpPr>
            <p:nvPr/>
          </p:nvSpPr>
          <p:spPr bwMode="auto">
            <a:xfrm>
              <a:off x="6019800" y="3023072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5" name="Line 82"/>
            <p:cNvSpPr>
              <a:spLocks noChangeShapeType="1"/>
            </p:cNvSpPr>
            <p:nvPr/>
          </p:nvSpPr>
          <p:spPr bwMode="auto">
            <a:xfrm flipH="1">
              <a:off x="9112250" y="3023072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6" name="Line 84"/>
            <p:cNvSpPr>
              <a:spLocks noChangeShapeType="1"/>
            </p:cNvSpPr>
            <p:nvPr/>
          </p:nvSpPr>
          <p:spPr bwMode="auto">
            <a:xfrm>
              <a:off x="6019800" y="2718272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7" name="Line 85"/>
            <p:cNvSpPr>
              <a:spLocks noChangeShapeType="1"/>
            </p:cNvSpPr>
            <p:nvPr/>
          </p:nvSpPr>
          <p:spPr bwMode="auto">
            <a:xfrm flipH="1">
              <a:off x="9112250" y="2718272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8" name="Line 87"/>
            <p:cNvSpPr>
              <a:spLocks noChangeShapeType="1"/>
            </p:cNvSpPr>
            <p:nvPr/>
          </p:nvSpPr>
          <p:spPr bwMode="auto">
            <a:xfrm>
              <a:off x="6019800" y="2408709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9" name="Line 88"/>
            <p:cNvSpPr>
              <a:spLocks noChangeShapeType="1"/>
            </p:cNvSpPr>
            <p:nvPr/>
          </p:nvSpPr>
          <p:spPr bwMode="auto">
            <a:xfrm flipH="1">
              <a:off x="9112250" y="2408709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0" name="Line 90"/>
            <p:cNvSpPr>
              <a:spLocks noChangeShapeType="1"/>
            </p:cNvSpPr>
            <p:nvPr/>
          </p:nvSpPr>
          <p:spPr bwMode="auto">
            <a:xfrm>
              <a:off x="6019800" y="2099147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1" name="Line 91"/>
            <p:cNvSpPr>
              <a:spLocks noChangeShapeType="1"/>
            </p:cNvSpPr>
            <p:nvPr/>
          </p:nvSpPr>
          <p:spPr bwMode="auto">
            <a:xfrm flipH="1">
              <a:off x="9112250" y="2099147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2" name="Line 93"/>
            <p:cNvSpPr>
              <a:spLocks noChangeShapeType="1"/>
            </p:cNvSpPr>
            <p:nvPr/>
          </p:nvSpPr>
          <p:spPr bwMode="auto">
            <a:xfrm>
              <a:off x="6019800" y="1789584"/>
              <a:ext cx="2698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3" name="Line 94"/>
            <p:cNvSpPr>
              <a:spLocks noChangeShapeType="1"/>
            </p:cNvSpPr>
            <p:nvPr/>
          </p:nvSpPr>
          <p:spPr bwMode="auto">
            <a:xfrm flipH="1">
              <a:off x="9112250" y="1789584"/>
              <a:ext cx="301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4" name="Line 96"/>
            <p:cNvSpPr>
              <a:spLocks noChangeShapeType="1"/>
            </p:cNvSpPr>
            <p:nvPr/>
          </p:nvSpPr>
          <p:spPr bwMode="auto">
            <a:xfrm>
              <a:off x="6019800" y="1484784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5" name="Line 97"/>
            <p:cNvSpPr>
              <a:spLocks noChangeShapeType="1"/>
            </p:cNvSpPr>
            <p:nvPr/>
          </p:nvSpPr>
          <p:spPr bwMode="auto">
            <a:xfrm flipH="1">
              <a:off x="9112250" y="1484784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6" name="Line 99"/>
            <p:cNvSpPr>
              <a:spLocks noChangeShapeType="1"/>
            </p:cNvSpPr>
            <p:nvPr/>
          </p:nvSpPr>
          <p:spPr bwMode="auto">
            <a:xfrm>
              <a:off x="6019800" y="1484784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7" name="Line 100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8" name="Line 101"/>
            <p:cNvSpPr>
              <a:spLocks noChangeShapeType="1"/>
            </p:cNvSpPr>
            <p:nvPr/>
          </p:nvSpPr>
          <p:spPr bwMode="auto">
            <a:xfrm flipV="1">
              <a:off x="9142413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9" name="Line 102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0" name="Freeform 103"/>
            <p:cNvSpPr>
              <a:spLocks/>
            </p:cNvSpPr>
            <p:nvPr/>
          </p:nvSpPr>
          <p:spPr bwMode="auto">
            <a:xfrm>
              <a:off x="6019800" y="3910484"/>
              <a:ext cx="666750" cy="36513"/>
            </a:xfrm>
            <a:custGeom>
              <a:avLst/>
              <a:gdLst>
                <a:gd name="T0" fmla="*/ 4 w 762"/>
                <a:gd name="T1" fmla="*/ 13 h 42"/>
                <a:gd name="T2" fmla="*/ 9 w 762"/>
                <a:gd name="T3" fmla="*/ 13 h 42"/>
                <a:gd name="T4" fmla="*/ 14 w 762"/>
                <a:gd name="T5" fmla="*/ 13 h 42"/>
                <a:gd name="T6" fmla="*/ 20 w 762"/>
                <a:gd name="T7" fmla="*/ 13 h 42"/>
                <a:gd name="T8" fmla="*/ 25 w 762"/>
                <a:gd name="T9" fmla="*/ 13 h 42"/>
                <a:gd name="T10" fmla="*/ 31 w 762"/>
                <a:gd name="T11" fmla="*/ 13 h 42"/>
                <a:gd name="T12" fmla="*/ 36 w 762"/>
                <a:gd name="T13" fmla="*/ 13 h 42"/>
                <a:gd name="T14" fmla="*/ 42 w 762"/>
                <a:gd name="T15" fmla="*/ 13 h 42"/>
                <a:gd name="T16" fmla="*/ 47 w 762"/>
                <a:gd name="T17" fmla="*/ 13 h 42"/>
                <a:gd name="T18" fmla="*/ 53 w 762"/>
                <a:gd name="T19" fmla="*/ 13 h 42"/>
                <a:gd name="T20" fmla="*/ 58 w 762"/>
                <a:gd name="T21" fmla="*/ 13 h 42"/>
                <a:gd name="T22" fmla="*/ 64 w 762"/>
                <a:gd name="T23" fmla="*/ 13 h 42"/>
                <a:gd name="T24" fmla="*/ 69 w 762"/>
                <a:gd name="T25" fmla="*/ 13 h 42"/>
                <a:gd name="T26" fmla="*/ 75 w 762"/>
                <a:gd name="T27" fmla="*/ 13 h 42"/>
                <a:gd name="T28" fmla="*/ 80 w 762"/>
                <a:gd name="T29" fmla="*/ 13 h 42"/>
                <a:gd name="T30" fmla="*/ 85 w 762"/>
                <a:gd name="T31" fmla="*/ 13 h 42"/>
                <a:gd name="T32" fmla="*/ 91 w 762"/>
                <a:gd name="T33" fmla="*/ 13 h 42"/>
                <a:gd name="T34" fmla="*/ 96 w 762"/>
                <a:gd name="T35" fmla="*/ 13 h 42"/>
                <a:gd name="T36" fmla="*/ 102 w 762"/>
                <a:gd name="T37" fmla="*/ 13 h 42"/>
                <a:gd name="T38" fmla="*/ 107 w 762"/>
                <a:gd name="T39" fmla="*/ 13 h 42"/>
                <a:gd name="T40" fmla="*/ 113 w 762"/>
                <a:gd name="T41" fmla="*/ 13 h 42"/>
                <a:gd name="T42" fmla="*/ 119 w 762"/>
                <a:gd name="T43" fmla="*/ 13 h 42"/>
                <a:gd name="T44" fmla="*/ 124 w 762"/>
                <a:gd name="T45" fmla="*/ 13 h 42"/>
                <a:gd name="T46" fmla="*/ 130 w 762"/>
                <a:gd name="T47" fmla="*/ 13 h 42"/>
                <a:gd name="T48" fmla="*/ 135 w 762"/>
                <a:gd name="T49" fmla="*/ 13 h 42"/>
                <a:gd name="T50" fmla="*/ 141 w 762"/>
                <a:gd name="T51" fmla="*/ 13 h 42"/>
                <a:gd name="T52" fmla="*/ 146 w 762"/>
                <a:gd name="T53" fmla="*/ 13 h 42"/>
                <a:gd name="T54" fmla="*/ 151 w 762"/>
                <a:gd name="T55" fmla="*/ 13 h 42"/>
                <a:gd name="T56" fmla="*/ 157 w 762"/>
                <a:gd name="T57" fmla="*/ 13 h 42"/>
                <a:gd name="T58" fmla="*/ 162 w 762"/>
                <a:gd name="T59" fmla="*/ 11 h 42"/>
                <a:gd name="T60" fmla="*/ 168 w 762"/>
                <a:gd name="T61" fmla="*/ 11 h 42"/>
                <a:gd name="T62" fmla="*/ 173 w 762"/>
                <a:gd name="T63" fmla="*/ 11 h 42"/>
                <a:gd name="T64" fmla="*/ 179 w 762"/>
                <a:gd name="T65" fmla="*/ 11 h 42"/>
                <a:gd name="T66" fmla="*/ 184 w 762"/>
                <a:gd name="T67" fmla="*/ 9 h 42"/>
                <a:gd name="T68" fmla="*/ 190 w 762"/>
                <a:gd name="T69" fmla="*/ 9 h 42"/>
                <a:gd name="T70" fmla="*/ 195 w 762"/>
                <a:gd name="T71" fmla="*/ 9 h 42"/>
                <a:gd name="T72" fmla="*/ 201 w 762"/>
                <a:gd name="T73" fmla="*/ 7 h 42"/>
                <a:gd name="T74" fmla="*/ 206 w 762"/>
                <a:gd name="T75" fmla="*/ 7 h 42"/>
                <a:gd name="T76" fmla="*/ 212 w 762"/>
                <a:gd name="T77" fmla="*/ 5 h 42"/>
                <a:gd name="T78" fmla="*/ 217 w 762"/>
                <a:gd name="T79" fmla="*/ 4 h 42"/>
                <a:gd name="T80" fmla="*/ 222 w 762"/>
                <a:gd name="T81" fmla="*/ 2 h 42"/>
                <a:gd name="T82" fmla="*/ 228 w 762"/>
                <a:gd name="T83" fmla="*/ 0 h 4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42"/>
                <a:gd name="T128" fmla="*/ 762 w 762"/>
                <a:gd name="T129" fmla="*/ 42 h 4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42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72" y="42"/>
                  </a:lnTo>
                  <a:lnTo>
                    <a:pt x="78" y="42"/>
                  </a:lnTo>
                  <a:lnTo>
                    <a:pt x="84" y="42"/>
                  </a:lnTo>
                  <a:lnTo>
                    <a:pt x="90" y="42"/>
                  </a:lnTo>
                  <a:lnTo>
                    <a:pt x="96" y="42"/>
                  </a:lnTo>
                  <a:lnTo>
                    <a:pt x="102" y="42"/>
                  </a:lnTo>
                  <a:lnTo>
                    <a:pt x="108" y="42"/>
                  </a:lnTo>
                  <a:lnTo>
                    <a:pt x="114" y="42"/>
                  </a:lnTo>
                  <a:lnTo>
                    <a:pt x="120" y="42"/>
                  </a:lnTo>
                  <a:lnTo>
                    <a:pt x="126" y="42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92" y="42"/>
                  </a:lnTo>
                  <a:lnTo>
                    <a:pt x="198" y="42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42"/>
                  </a:lnTo>
                  <a:lnTo>
                    <a:pt x="246" y="42"/>
                  </a:lnTo>
                  <a:lnTo>
                    <a:pt x="252" y="42"/>
                  </a:lnTo>
                  <a:lnTo>
                    <a:pt x="258" y="42"/>
                  </a:lnTo>
                  <a:lnTo>
                    <a:pt x="264" y="42"/>
                  </a:lnTo>
                  <a:lnTo>
                    <a:pt x="270" y="42"/>
                  </a:lnTo>
                  <a:lnTo>
                    <a:pt x="276" y="42"/>
                  </a:lnTo>
                  <a:lnTo>
                    <a:pt x="282" y="42"/>
                  </a:lnTo>
                  <a:lnTo>
                    <a:pt x="288" y="42"/>
                  </a:lnTo>
                  <a:lnTo>
                    <a:pt x="294" y="42"/>
                  </a:lnTo>
                  <a:lnTo>
                    <a:pt x="300" y="42"/>
                  </a:lnTo>
                  <a:lnTo>
                    <a:pt x="306" y="42"/>
                  </a:lnTo>
                  <a:lnTo>
                    <a:pt x="312" y="42"/>
                  </a:lnTo>
                  <a:lnTo>
                    <a:pt x="318" y="42"/>
                  </a:lnTo>
                  <a:lnTo>
                    <a:pt x="324" y="42"/>
                  </a:lnTo>
                  <a:lnTo>
                    <a:pt x="330" y="42"/>
                  </a:lnTo>
                  <a:lnTo>
                    <a:pt x="336" y="42"/>
                  </a:lnTo>
                  <a:lnTo>
                    <a:pt x="342" y="42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42"/>
                  </a:lnTo>
                  <a:lnTo>
                    <a:pt x="372" y="42"/>
                  </a:lnTo>
                  <a:lnTo>
                    <a:pt x="378" y="42"/>
                  </a:lnTo>
                  <a:lnTo>
                    <a:pt x="384" y="42"/>
                  </a:lnTo>
                  <a:lnTo>
                    <a:pt x="390" y="42"/>
                  </a:lnTo>
                  <a:lnTo>
                    <a:pt x="396" y="42"/>
                  </a:lnTo>
                  <a:lnTo>
                    <a:pt x="402" y="42"/>
                  </a:lnTo>
                  <a:lnTo>
                    <a:pt x="408" y="42"/>
                  </a:lnTo>
                  <a:lnTo>
                    <a:pt x="414" y="42"/>
                  </a:lnTo>
                  <a:lnTo>
                    <a:pt x="420" y="42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42"/>
                  </a:lnTo>
                  <a:lnTo>
                    <a:pt x="444" y="42"/>
                  </a:lnTo>
                  <a:lnTo>
                    <a:pt x="450" y="42"/>
                  </a:lnTo>
                  <a:lnTo>
                    <a:pt x="456" y="42"/>
                  </a:lnTo>
                  <a:lnTo>
                    <a:pt x="462" y="42"/>
                  </a:lnTo>
                  <a:lnTo>
                    <a:pt x="468" y="42"/>
                  </a:lnTo>
                  <a:lnTo>
                    <a:pt x="474" y="42"/>
                  </a:lnTo>
                  <a:lnTo>
                    <a:pt x="480" y="42"/>
                  </a:lnTo>
                  <a:lnTo>
                    <a:pt x="486" y="42"/>
                  </a:lnTo>
                  <a:lnTo>
                    <a:pt x="492" y="42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10" y="42"/>
                  </a:lnTo>
                  <a:lnTo>
                    <a:pt x="516" y="42"/>
                  </a:lnTo>
                  <a:lnTo>
                    <a:pt x="522" y="42"/>
                  </a:lnTo>
                  <a:lnTo>
                    <a:pt x="528" y="42"/>
                  </a:lnTo>
                  <a:lnTo>
                    <a:pt x="534" y="36"/>
                  </a:lnTo>
                  <a:lnTo>
                    <a:pt x="540" y="36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8" y="36"/>
                  </a:lnTo>
                  <a:lnTo>
                    <a:pt x="564" y="36"/>
                  </a:lnTo>
                  <a:lnTo>
                    <a:pt x="570" y="36"/>
                  </a:lnTo>
                  <a:lnTo>
                    <a:pt x="576" y="36"/>
                  </a:lnTo>
                  <a:lnTo>
                    <a:pt x="582" y="36"/>
                  </a:lnTo>
                  <a:lnTo>
                    <a:pt x="588" y="36"/>
                  </a:lnTo>
                  <a:lnTo>
                    <a:pt x="594" y="36"/>
                  </a:lnTo>
                  <a:lnTo>
                    <a:pt x="600" y="36"/>
                  </a:lnTo>
                  <a:lnTo>
                    <a:pt x="606" y="30"/>
                  </a:lnTo>
                  <a:lnTo>
                    <a:pt x="612" y="30"/>
                  </a:lnTo>
                  <a:lnTo>
                    <a:pt x="618" y="30"/>
                  </a:lnTo>
                  <a:lnTo>
                    <a:pt x="624" y="30"/>
                  </a:lnTo>
                  <a:lnTo>
                    <a:pt x="630" y="30"/>
                  </a:lnTo>
                  <a:lnTo>
                    <a:pt x="636" y="30"/>
                  </a:lnTo>
                  <a:lnTo>
                    <a:pt x="642" y="30"/>
                  </a:lnTo>
                  <a:lnTo>
                    <a:pt x="648" y="24"/>
                  </a:lnTo>
                  <a:lnTo>
                    <a:pt x="654" y="24"/>
                  </a:lnTo>
                  <a:lnTo>
                    <a:pt x="660" y="24"/>
                  </a:lnTo>
                  <a:lnTo>
                    <a:pt x="666" y="24"/>
                  </a:lnTo>
                  <a:lnTo>
                    <a:pt x="672" y="24"/>
                  </a:lnTo>
                  <a:lnTo>
                    <a:pt x="678" y="24"/>
                  </a:lnTo>
                  <a:lnTo>
                    <a:pt x="684" y="18"/>
                  </a:lnTo>
                  <a:lnTo>
                    <a:pt x="690" y="18"/>
                  </a:lnTo>
                  <a:lnTo>
                    <a:pt x="696" y="18"/>
                  </a:lnTo>
                  <a:lnTo>
                    <a:pt x="702" y="18"/>
                  </a:lnTo>
                  <a:lnTo>
                    <a:pt x="708" y="12"/>
                  </a:lnTo>
                  <a:lnTo>
                    <a:pt x="714" y="12"/>
                  </a:lnTo>
                  <a:lnTo>
                    <a:pt x="720" y="12"/>
                  </a:lnTo>
                  <a:lnTo>
                    <a:pt x="726" y="12"/>
                  </a:lnTo>
                  <a:lnTo>
                    <a:pt x="732" y="6"/>
                  </a:lnTo>
                  <a:lnTo>
                    <a:pt x="738" y="6"/>
                  </a:lnTo>
                  <a:lnTo>
                    <a:pt x="744" y="6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1" name="Freeform 104"/>
            <p:cNvSpPr>
              <a:spLocks/>
            </p:cNvSpPr>
            <p:nvPr/>
          </p:nvSpPr>
          <p:spPr bwMode="auto">
            <a:xfrm>
              <a:off x="6686550" y="2959572"/>
              <a:ext cx="473075" cy="950913"/>
            </a:xfrm>
            <a:custGeom>
              <a:avLst/>
              <a:gdLst>
                <a:gd name="T0" fmla="*/ 4 w 540"/>
                <a:gd name="T1" fmla="*/ 329 h 1086"/>
                <a:gd name="T2" fmla="*/ 9 w 540"/>
                <a:gd name="T3" fmla="*/ 325 h 1086"/>
                <a:gd name="T4" fmla="*/ 14 w 540"/>
                <a:gd name="T5" fmla="*/ 323 h 1086"/>
                <a:gd name="T6" fmla="*/ 20 w 540"/>
                <a:gd name="T7" fmla="*/ 319 h 1086"/>
                <a:gd name="T8" fmla="*/ 25 w 540"/>
                <a:gd name="T9" fmla="*/ 316 h 1086"/>
                <a:gd name="T10" fmla="*/ 31 w 540"/>
                <a:gd name="T11" fmla="*/ 312 h 1086"/>
                <a:gd name="T12" fmla="*/ 36 w 540"/>
                <a:gd name="T13" fmla="*/ 308 h 1086"/>
                <a:gd name="T14" fmla="*/ 42 w 540"/>
                <a:gd name="T15" fmla="*/ 303 h 1086"/>
                <a:gd name="T16" fmla="*/ 47 w 540"/>
                <a:gd name="T17" fmla="*/ 297 h 1086"/>
                <a:gd name="T18" fmla="*/ 53 w 540"/>
                <a:gd name="T19" fmla="*/ 292 h 1086"/>
                <a:gd name="T20" fmla="*/ 58 w 540"/>
                <a:gd name="T21" fmla="*/ 287 h 1086"/>
                <a:gd name="T22" fmla="*/ 64 w 540"/>
                <a:gd name="T23" fmla="*/ 281 h 1086"/>
                <a:gd name="T24" fmla="*/ 66 w 540"/>
                <a:gd name="T25" fmla="*/ 276 h 1086"/>
                <a:gd name="T26" fmla="*/ 71 w 540"/>
                <a:gd name="T27" fmla="*/ 270 h 1086"/>
                <a:gd name="T28" fmla="*/ 73 w 540"/>
                <a:gd name="T29" fmla="*/ 265 h 1086"/>
                <a:gd name="T30" fmla="*/ 77 w 540"/>
                <a:gd name="T31" fmla="*/ 259 h 1086"/>
                <a:gd name="T32" fmla="*/ 81 w 540"/>
                <a:gd name="T33" fmla="*/ 254 h 1086"/>
                <a:gd name="T34" fmla="*/ 84 w 540"/>
                <a:gd name="T35" fmla="*/ 248 h 1086"/>
                <a:gd name="T36" fmla="*/ 88 w 540"/>
                <a:gd name="T37" fmla="*/ 241 h 1086"/>
                <a:gd name="T38" fmla="*/ 89 w 540"/>
                <a:gd name="T39" fmla="*/ 236 h 1086"/>
                <a:gd name="T40" fmla="*/ 93 w 540"/>
                <a:gd name="T41" fmla="*/ 228 h 1086"/>
                <a:gd name="T42" fmla="*/ 97 w 540"/>
                <a:gd name="T43" fmla="*/ 221 h 1086"/>
                <a:gd name="T44" fmla="*/ 100 w 540"/>
                <a:gd name="T45" fmla="*/ 213 h 1086"/>
                <a:gd name="T46" fmla="*/ 104 w 540"/>
                <a:gd name="T47" fmla="*/ 206 h 1086"/>
                <a:gd name="T48" fmla="*/ 106 w 540"/>
                <a:gd name="T49" fmla="*/ 197 h 1086"/>
                <a:gd name="T50" fmla="*/ 110 w 540"/>
                <a:gd name="T51" fmla="*/ 190 h 1086"/>
                <a:gd name="T52" fmla="*/ 113 w 540"/>
                <a:gd name="T53" fmla="*/ 181 h 1086"/>
                <a:gd name="T54" fmla="*/ 117 w 540"/>
                <a:gd name="T55" fmla="*/ 172 h 1086"/>
                <a:gd name="T56" fmla="*/ 119 w 540"/>
                <a:gd name="T57" fmla="*/ 163 h 1086"/>
                <a:gd name="T58" fmla="*/ 123 w 540"/>
                <a:gd name="T59" fmla="*/ 152 h 1086"/>
                <a:gd name="T60" fmla="*/ 126 w 540"/>
                <a:gd name="T61" fmla="*/ 142 h 1086"/>
                <a:gd name="T62" fmla="*/ 130 w 540"/>
                <a:gd name="T63" fmla="*/ 131 h 1086"/>
                <a:gd name="T64" fmla="*/ 134 w 540"/>
                <a:gd name="T65" fmla="*/ 120 h 1086"/>
                <a:gd name="T66" fmla="*/ 135 w 540"/>
                <a:gd name="T67" fmla="*/ 110 h 1086"/>
                <a:gd name="T68" fmla="*/ 139 w 540"/>
                <a:gd name="T69" fmla="*/ 99 h 1086"/>
                <a:gd name="T70" fmla="*/ 142 w 540"/>
                <a:gd name="T71" fmla="*/ 86 h 1086"/>
                <a:gd name="T72" fmla="*/ 146 w 540"/>
                <a:gd name="T73" fmla="*/ 73 h 1086"/>
                <a:gd name="T74" fmla="*/ 150 w 540"/>
                <a:gd name="T75" fmla="*/ 62 h 1086"/>
                <a:gd name="T76" fmla="*/ 152 w 540"/>
                <a:gd name="T77" fmla="*/ 49 h 1086"/>
                <a:gd name="T78" fmla="*/ 155 w 540"/>
                <a:gd name="T79" fmla="*/ 35 h 1086"/>
                <a:gd name="T80" fmla="*/ 159 w 540"/>
                <a:gd name="T81" fmla="*/ 22 h 1086"/>
                <a:gd name="T82" fmla="*/ 163 w 540"/>
                <a:gd name="T83" fmla="*/ 9 h 10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0"/>
                <a:gd name="T127" fmla="*/ 0 h 1086"/>
                <a:gd name="T128" fmla="*/ 540 w 540"/>
                <a:gd name="T129" fmla="*/ 1086 h 10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0" h="1086">
                  <a:moveTo>
                    <a:pt x="0" y="1086"/>
                  </a:moveTo>
                  <a:lnTo>
                    <a:pt x="6" y="1080"/>
                  </a:lnTo>
                  <a:lnTo>
                    <a:pt x="12" y="1080"/>
                  </a:lnTo>
                  <a:lnTo>
                    <a:pt x="18" y="1074"/>
                  </a:lnTo>
                  <a:lnTo>
                    <a:pt x="24" y="1074"/>
                  </a:lnTo>
                  <a:lnTo>
                    <a:pt x="30" y="1068"/>
                  </a:lnTo>
                  <a:lnTo>
                    <a:pt x="36" y="1068"/>
                  </a:lnTo>
                  <a:lnTo>
                    <a:pt x="42" y="1062"/>
                  </a:lnTo>
                  <a:lnTo>
                    <a:pt x="48" y="1062"/>
                  </a:lnTo>
                  <a:lnTo>
                    <a:pt x="54" y="1056"/>
                  </a:lnTo>
                  <a:lnTo>
                    <a:pt x="60" y="1056"/>
                  </a:lnTo>
                  <a:lnTo>
                    <a:pt x="66" y="1050"/>
                  </a:lnTo>
                  <a:lnTo>
                    <a:pt x="72" y="1044"/>
                  </a:lnTo>
                  <a:lnTo>
                    <a:pt x="78" y="1044"/>
                  </a:lnTo>
                  <a:lnTo>
                    <a:pt x="84" y="1038"/>
                  </a:lnTo>
                  <a:lnTo>
                    <a:pt x="90" y="1032"/>
                  </a:lnTo>
                  <a:lnTo>
                    <a:pt x="96" y="1032"/>
                  </a:lnTo>
                  <a:lnTo>
                    <a:pt x="102" y="1026"/>
                  </a:lnTo>
                  <a:lnTo>
                    <a:pt x="108" y="1020"/>
                  </a:lnTo>
                  <a:lnTo>
                    <a:pt x="114" y="1020"/>
                  </a:lnTo>
                  <a:lnTo>
                    <a:pt x="120" y="1014"/>
                  </a:lnTo>
                  <a:lnTo>
                    <a:pt x="126" y="1008"/>
                  </a:lnTo>
                  <a:lnTo>
                    <a:pt x="132" y="1002"/>
                  </a:lnTo>
                  <a:lnTo>
                    <a:pt x="138" y="996"/>
                  </a:lnTo>
                  <a:lnTo>
                    <a:pt x="144" y="990"/>
                  </a:lnTo>
                  <a:lnTo>
                    <a:pt x="150" y="990"/>
                  </a:lnTo>
                  <a:lnTo>
                    <a:pt x="156" y="978"/>
                  </a:lnTo>
                  <a:lnTo>
                    <a:pt x="162" y="972"/>
                  </a:lnTo>
                  <a:lnTo>
                    <a:pt x="168" y="966"/>
                  </a:lnTo>
                  <a:lnTo>
                    <a:pt x="174" y="960"/>
                  </a:lnTo>
                  <a:lnTo>
                    <a:pt x="180" y="954"/>
                  </a:lnTo>
                  <a:lnTo>
                    <a:pt x="186" y="948"/>
                  </a:lnTo>
                  <a:lnTo>
                    <a:pt x="192" y="942"/>
                  </a:lnTo>
                  <a:lnTo>
                    <a:pt x="198" y="936"/>
                  </a:lnTo>
                  <a:lnTo>
                    <a:pt x="198" y="930"/>
                  </a:lnTo>
                  <a:lnTo>
                    <a:pt x="210" y="924"/>
                  </a:lnTo>
                  <a:lnTo>
                    <a:pt x="210" y="918"/>
                  </a:lnTo>
                  <a:lnTo>
                    <a:pt x="216" y="912"/>
                  </a:lnTo>
                  <a:lnTo>
                    <a:pt x="216" y="906"/>
                  </a:lnTo>
                  <a:lnTo>
                    <a:pt x="222" y="900"/>
                  </a:lnTo>
                  <a:lnTo>
                    <a:pt x="222" y="894"/>
                  </a:lnTo>
                  <a:lnTo>
                    <a:pt x="234" y="888"/>
                  </a:lnTo>
                  <a:lnTo>
                    <a:pt x="234" y="882"/>
                  </a:lnTo>
                  <a:lnTo>
                    <a:pt x="240" y="876"/>
                  </a:lnTo>
                  <a:lnTo>
                    <a:pt x="240" y="870"/>
                  </a:lnTo>
                  <a:lnTo>
                    <a:pt x="246" y="864"/>
                  </a:lnTo>
                  <a:lnTo>
                    <a:pt x="252" y="858"/>
                  </a:lnTo>
                  <a:lnTo>
                    <a:pt x="252" y="852"/>
                  </a:lnTo>
                  <a:lnTo>
                    <a:pt x="258" y="846"/>
                  </a:lnTo>
                  <a:lnTo>
                    <a:pt x="258" y="840"/>
                  </a:lnTo>
                  <a:lnTo>
                    <a:pt x="264" y="834"/>
                  </a:lnTo>
                  <a:lnTo>
                    <a:pt x="270" y="828"/>
                  </a:lnTo>
                  <a:lnTo>
                    <a:pt x="270" y="822"/>
                  </a:lnTo>
                  <a:lnTo>
                    <a:pt x="276" y="816"/>
                  </a:lnTo>
                  <a:lnTo>
                    <a:pt x="276" y="804"/>
                  </a:lnTo>
                  <a:lnTo>
                    <a:pt x="282" y="798"/>
                  </a:lnTo>
                  <a:lnTo>
                    <a:pt x="288" y="792"/>
                  </a:lnTo>
                  <a:lnTo>
                    <a:pt x="288" y="786"/>
                  </a:lnTo>
                  <a:lnTo>
                    <a:pt x="294" y="780"/>
                  </a:lnTo>
                  <a:lnTo>
                    <a:pt x="294" y="774"/>
                  </a:lnTo>
                  <a:lnTo>
                    <a:pt x="300" y="762"/>
                  </a:lnTo>
                  <a:lnTo>
                    <a:pt x="306" y="756"/>
                  </a:lnTo>
                  <a:lnTo>
                    <a:pt x="306" y="750"/>
                  </a:lnTo>
                  <a:lnTo>
                    <a:pt x="312" y="744"/>
                  </a:lnTo>
                  <a:lnTo>
                    <a:pt x="312" y="732"/>
                  </a:lnTo>
                  <a:lnTo>
                    <a:pt x="318" y="726"/>
                  </a:lnTo>
                  <a:lnTo>
                    <a:pt x="324" y="720"/>
                  </a:lnTo>
                  <a:lnTo>
                    <a:pt x="324" y="708"/>
                  </a:lnTo>
                  <a:lnTo>
                    <a:pt x="330" y="702"/>
                  </a:lnTo>
                  <a:lnTo>
                    <a:pt x="330" y="690"/>
                  </a:lnTo>
                  <a:lnTo>
                    <a:pt x="336" y="684"/>
                  </a:lnTo>
                  <a:lnTo>
                    <a:pt x="342" y="678"/>
                  </a:lnTo>
                  <a:lnTo>
                    <a:pt x="342" y="666"/>
                  </a:lnTo>
                  <a:lnTo>
                    <a:pt x="348" y="660"/>
                  </a:lnTo>
                  <a:lnTo>
                    <a:pt x="348" y="648"/>
                  </a:lnTo>
                  <a:lnTo>
                    <a:pt x="354" y="642"/>
                  </a:lnTo>
                  <a:lnTo>
                    <a:pt x="360" y="630"/>
                  </a:lnTo>
                  <a:lnTo>
                    <a:pt x="360" y="624"/>
                  </a:lnTo>
                  <a:lnTo>
                    <a:pt x="366" y="612"/>
                  </a:lnTo>
                  <a:lnTo>
                    <a:pt x="366" y="600"/>
                  </a:lnTo>
                  <a:lnTo>
                    <a:pt x="372" y="594"/>
                  </a:lnTo>
                  <a:lnTo>
                    <a:pt x="372" y="582"/>
                  </a:lnTo>
                  <a:lnTo>
                    <a:pt x="378" y="570"/>
                  </a:lnTo>
                  <a:lnTo>
                    <a:pt x="384" y="564"/>
                  </a:lnTo>
                  <a:lnTo>
                    <a:pt x="384" y="552"/>
                  </a:lnTo>
                  <a:lnTo>
                    <a:pt x="390" y="540"/>
                  </a:lnTo>
                  <a:lnTo>
                    <a:pt x="390" y="534"/>
                  </a:lnTo>
                  <a:lnTo>
                    <a:pt x="396" y="522"/>
                  </a:lnTo>
                  <a:lnTo>
                    <a:pt x="402" y="510"/>
                  </a:lnTo>
                  <a:lnTo>
                    <a:pt x="402" y="498"/>
                  </a:lnTo>
                  <a:lnTo>
                    <a:pt x="408" y="486"/>
                  </a:lnTo>
                  <a:lnTo>
                    <a:pt x="408" y="480"/>
                  </a:lnTo>
                  <a:lnTo>
                    <a:pt x="414" y="468"/>
                  </a:lnTo>
                  <a:lnTo>
                    <a:pt x="420" y="456"/>
                  </a:lnTo>
                  <a:lnTo>
                    <a:pt x="420" y="444"/>
                  </a:lnTo>
                  <a:lnTo>
                    <a:pt x="426" y="432"/>
                  </a:lnTo>
                  <a:lnTo>
                    <a:pt x="426" y="420"/>
                  </a:lnTo>
                  <a:lnTo>
                    <a:pt x="432" y="408"/>
                  </a:lnTo>
                  <a:lnTo>
                    <a:pt x="438" y="396"/>
                  </a:lnTo>
                  <a:lnTo>
                    <a:pt x="438" y="384"/>
                  </a:lnTo>
                  <a:lnTo>
                    <a:pt x="444" y="372"/>
                  </a:lnTo>
                  <a:lnTo>
                    <a:pt x="444" y="360"/>
                  </a:lnTo>
                  <a:lnTo>
                    <a:pt x="450" y="348"/>
                  </a:lnTo>
                  <a:lnTo>
                    <a:pt x="456" y="336"/>
                  </a:lnTo>
                  <a:lnTo>
                    <a:pt x="456" y="324"/>
                  </a:lnTo>
                  <a:lnTo>
                    <a:pt x="462" y="306"/>
                  </a:lnTo>
                  <a:lnTo>
                    <a:pt x="462" y="294"/>
                  </a:lnTo>
                  <a:lnTo>
                    <a:pt x="468" y="282"/>
                  </a:lnTo>
                  <a:lnTo>
                    <a:pt x="474" y="270"/>
                  </a:lnTo>
                  <a:lnTo>
                    <a:pt x="474" y="258"/>
                  </a:lnTo>
                  <a:lnTo>
                    <a:pt x="480" y="240"/>
                  </a:lnTo>
                  <a:lnTo>
                    <a:pt x="480" y="228"/>
                  </a:lnTo>
                  <a:lnTo>
                    <a:pt x="486" y="216"/>
                  </a:lnTo>
                  <a:lnTo>
                    <a:pt x="492" y="204"/>
                  </a:lnTo>
                  <a:lnTo>
                    <a:pt x="492" y="186"/>
                  </a:lnTo>
                  <a:lnTo>
                    <a:pt x="498" y="174"/>
                  </a:lnTo>
                  <a:lnTo>
                    <a:pt x="498" y="162"/>
                  </a:lnTo>
                  <a:lnTo>
                    <a:pt x="504" y="144"/>
                  </a:lnTo>
                  <a:lnTo>
                    <a:pt x="510" y="132"/>
                  </a:lnTo>
                  <a:lnTo>
                    <a:pt x="510" y="114"/>
                  </a:lnTo>
                  <a:lnTo>
                    <a:pt x="516" y="102"/>
                  </a:lnTo>
                  <a:lnTo>
                    <a:pt x="516" y="90"/>
                  </a:lnTo>
                  <a:lnTo>
                    <a:pt x="522" y="72"/>
                  </a:lnTo>
                  <a:lnTo>
                    <a:pt x="528" y="60"/>
                  </a:lnTo>
                  <a:lnTo>
                    <a:pt x="528" y="42"/>
                  </a:lnTo>
                  <a:lnTo>
                    <a:pt x="534" y="30"/>
                  </a:lnTo>
                  <a:lnTo>
                    <a:pt x="534" y="12"/>
                  </a:lnTo>
                  <a:lnTo>
                    <a:pt x="54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2" name="Freeform 105"/>
            <p:cNvSpPr>
              <a:spLocks/>
            </p:cNvSpPr>
            <p:nvPr/>
          </p:nvSpPr>
          <p:spPr bwMode="auto">
            <a:xfrm>
              <a:off x="7159625" y="1495897"/>
              <a:ext cx="419100" cy="1463675"/>
            </a:xfrm>
            <a:custGeom>
              <a:avLst/>
              <a:gdLst>
                <a:gd name="T0" fmla="*/ 2 w 480"/>
                <a:gd name="T1" fmla="*/ 497 h 1674"/>
                <a:gd name="T2" fmla="*/ 6 w 480"/>
                <a:gd name="T3" fmla="*/ 484 h 1674"/>
                <a:gd name="T4" fmla="*/ 9 w 480"/>
                <a:gd name="T5" fmla="*/ 470 h 1674"/>
                <a:gd name="T6" fmla="*/ 11 w 480"/>
                <a:gd name="T7" fmla="*/ 455 h 1674"/>
                <a:gd name="T8" fmla="*/ 14 w 480"/>
                <a:gd name="T9" fmla="*/ 441 h 1674"/>
                <a:gd name="T10" fmla="*/ 18 w 480"/>
                <a:gd name="T11" fmla="*/ 424 h 1674"/>
                <a:gd name="T12" fmla="*/ 22 w 480"/>
                <a:gd name="T13" fmla="*/ 410 h 1674"/>
                <a:gd name="T14" fmla="*/ 25 w 480"/>
                <a:gd name="T15" fmla="*/ 395 h 1674"/>
                <a:gd name="T16" fmla="*/ 28 w 480"/>
                <a:gd name="T17" fmla="*/ 378 h 1674"/>
                <a:gd name="T18" fmla="*/ 31 w 480"/>
                <a:gd name="T19" fmla="*/ 364 h 1674"/>
                <a:gd name="T20" fmla="*/ 35 w 480"/>
                <a:gd name="T21" fmla="*/ 348 h 1674"/>
                <a:gd name="T22" fmla="*/ 38 w 480"/>
                <a:gd name="T23" fmla="*/ 333 h 1674"/>
                <a:gd name="T24" fmla="*/ 42 w 480"/>
                <a:gd name="T25" fmla="*/ 317 h 1674"/>
                <a:gd name="T26" fmla="*/ 43 w 480"/>
                <a:gd name="T27" fmla="*/ 302 h 1674"/>
                <a:gd name="T28" fmla="*/ 47 w 480"/>
                <a:gd name="T29" fmla="*/ 286 h 1674"/>
                <a:gd name="T30" fmla="*/ 51 w 480"/>
                <a:gd name="T31" fmla="*/ 271 h 1674"/>
                <a:gd name="T32" fmla="*/ 54 w 480"/>
                <a:gd name="T33" fmla="*/ 257 h 1674"/>
                <a:gd name="T34" fmla="*/ 56 w 480"/>
                <a:gd name="T35" fmla="*/ 240 h 1674"/>
                <a:gd name="T36" fmla="*/ 60 w 480"/>
                <a:gd name="T37" fmla="*/ 226 h 1674"/>
                <a:gd name="T38" fmla="*/ 64 w 480"/>
                <a:gd name="T39" fmla="*/ 211 h 1674"/>
                <a:gd name="T40" fmla="*/ 67 w 480"/>
                <a:gd name="T41" fmla="*/ 197 h 1674"/>
                <a:gd name="T42" fmla="*/ 71 w 480"/>
                <a:gd name="T43" fmla="*/ 182 h 1674"/>
                <a:gd name="T44" fmla="*/ 73 w 480"/>
                <a:gd name="T45" fmla="*/ 169 h 1674"/>
                <a:gd name="T46" fmla="*/ 76 w 480"/>
                <a:gd name="T47" fmla="*/ 155 h 1674"/>
                <a:gd name="T48" fmla="*/ 80 w 480"/>
                <a:gd name="T49" fmla="*/ 142 h 1674"/>
                <a:gd name="T50" fmla="*/ 84 w 480"/>
                <a:gd name="T51" fmla="*/ 129 h 1674"/>
                <a:gd name="T52" fmla="*/ 87 w 480"/>
                <a:gd name="T53" fmla="*/ 118 h 1674"/>
                <a:gd name="T54" fmla="*/ 89 w 480"/>
                <a:gd name="T55" fmla="*/ 106 h 1674"/>
                <a:gd name="T56" fmla="*/ 92 w 480"/>
                <a:gd name="T57" fmla="*/ 95 h 1674"/>
                <a:gd name="T58" fmla="*/ 96 w 480"/>
                <a:gd name="T59" fmla="*/ 84 h 1674"/>
                <a:gd name="T60" fmla="*/ 100 w 480"/>
                <a:gd name="T61" fmla="*/ 73 h 1674"/>
                <a:gd name="T62" fmla="*/ 102 w 480"/>
                <a:gd name="T63" fmla="*/ 64 h 1674"/>
                <a:gd name="T64" fmla="*/ 105 w 480"/>
                <a:gd name="T65" fmla="*/ 55 h 1674"/>
                <a:gd name="T66" fmla="*/ 109 w 480"/>
                <a:gd name="T67" fmla="*/ 47 h 1674"/>
                <a:gd name="T68" fmla="*/ 113 w 480"/>
                <a:gd name="T69" fmla="*/ 38 h 1674"/>
                <a:gd name="T70" fmla="*/ 116 w 480"/>
                <a:gd name="T71" fmla="*/ 31 h 1674"/>
                <a:gd name="T72" fmla="*/ 118 w 480"/>
                <a:gd name="T73" fmla="*/ 25 h 1674"/>
                <a:gd name="T74" fmla="*/ 122 w 480"/>
                <a:gd name="T75" fmla="*/ 20 h 1674"/>
                <a:gd name="T76" fmla="*/ 125 w 480"/>
                <a:gd name="T77" fmla="*/ 14 h 1674"/>
                <a:gd name="T78" fmla="*/ 131 w 480"/>
                <a:gd name="T79" fmla="*/ 7 h 1674"/>
                <a:gd name="T80" fmla="*/ 136 w 480"/>
                <a:gd name="T81" fmla="*/ 4 h 1674"/>
                <a:gd name="T82" fmla="*/ 141 w 480"/>
                <a:gd name="T83" fmla="*/ 0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1674"/>
                  </a:moveTo>
                  <a:lnTo>
                    <a:pt x="0" y="1656"/>
                  </a:lnTo>
                  <a:lnTo>
                    <a:pt x="6" y="1638"/>
                  </a:lnTo>
                  <a:lnTo>
                    <a:pt x="12" y="1626"/>
                  </a:lnTo>
                  <a:lnTo>
                    <a:pt x="12" y="1608"/>
                  </a:lnTo>
                  <a:lnTo>
                    <a:pt x="18" y="1596"/>
                  </a:lnTo>
                  <a:lnTo>
                    <a:pt x="18" y="1578"/>
                  </a:lnTo>
                  <a:lnTo>
                    <a:pt x="24" y="1560"/>
                  </a:lnTo>
                  <a:lnTo>
                    <a:pt x="30" y="1548"/>
                  </a:lnTo>
                  <a:lnTo>
                    <a:pt x="30" y="1530"/>
                  </a:lnTo>
                  <a:lnTo>
                    <a:pt x="36" y="1512"/>
                  </a:lnTo>
                  <a:lnTo>
                    <a:pt x="36" y="1500"/>
                  </a:lnTo>
                  <a:lnTo>
                    <a:pt x="42" y="1482"/>
                  </a:lnTo>
                  <a:lnTo>
                    <a:pt x="48" y="1464"/>
                  </a:lnTo>
                  <a:lnTo>
                    <a:pt x="48" y="1452"/>
                  </a:lnTo>
                  <a:lnTo>
                    <a:pt x="54" y="1434"/>
                  </a:lnTo>
                  <a:lnTo>
                    <a:pt x="54" y="1416"/>
                  </a:lnTo>
                  <a:lnTo>
                    <a:pt x="60" y="1398"/>
                  </a:lnTo>
                  <a:lnTo>
                    <a:pt x="66" y="1386"/>
                  </a:lnTo>
                  <a:lnTo>
                    <a:pt x="66" y="1368"/>
                  </a:lnTo>
                  <a:lnTo>
                    <a:pt x="72" y="1350"/>
                  </a:lnTo>
                  <a:lnTo>
                    <a:pt x="72" y="1332"/>
                  </a:lnTo>
                  <a:lnTo>
                    <a:pt x="78" y="1320"/>
                  </a:lnTo>
                  <a:lnTo>
                    <a:pt x="84" y="1302"/>
                  </a:lnTo>
                  <a:lnTo>
                    <a:pt x="84" y="1284"/>
                  </a:lnTo>
                  <a:lnTo>
                    <a:pt x="90" y="1266"/>
                  </a:lnTo>
                  <a:lnTo>
                    <a:pt x="90" y="1248"/>
                  </a:lnTo>
                  <a:lnTo>
                    <a:pt x="96" y="1230"/>
                  </a:lnTo>
                  <a:lnTo>
                    <a:pt x="102" y="1218"/>
                  </a:lnTo>
                  <a:lnTo>
                    <a:pt x="102" y="1200"/>
                  </a:lnTo>
                  <a:lnTo>
                    <a:pt x="108" y="1182"/>
                  </a:lnTo>
                  <a:lnTo>
                    <a:pt x="108" y="1164"/>
                  </a:lnTo>
                  <a:lnTo>
                    <a:pt x="114" y="1146"/>
                  </a:lnTo>
                  <a:lnTo>
                    <a:pt x="120" y="1128"/>
                  </a:lnTo>
                  <a:lnTo>
                    <a:pt x="120" y="1116"/>
                  </a:lnTo>
                  <a:lnTo>
                    <a:pt x="126" y="1098"/>
                  </a:lnTo>
                  <a:lnTo>
                    <a:pt x="126" y="1080"/>
                  </a:lnTo>
                  <a:lnTo>
                    <a:pt x="132" y="1062"/>
                  </a:lnTo>
                  <a:lnTo>
                    <a:pt x="138" y="1044"/>
                  </a:lnTo>
                  <a:lnTo>
                    <a:pt x="138" y="1026"/>
                  </a:lnTo>
                  <a:lnTo>
                    <a:pt x="144" y="1014"/>
                  </a:lnTo>
                  <a:lnTo>
                    <a:pt x="144" y="996"/>
                  </a:lnTo>
                  <a:lnTo>
                    <a:pt x="150" y="978"/>
                  </a:lnTo>
                  <a:lnTo>
                    <a:pt x="156" y="960"/>
                  </a:lnTo>
                  <a:lnTo>
                    <a:pt x="156" y="942"/>
                  </a:lnTo>
                  <a:lnTo>
                    <a:pt x="162" y="930"/>
                  </a:lnTo>
                  <a:lnTo>
                    <a:pt x="162" y="912"/>
                  </a:lnTo>
                  <a:lnTo>
                    <a:pt x="168" y="894"/>
                  </a:lnTo>
                  <a:lnTo>
                    <a:pt x="168" y="876"/>
                  </a:lnTo>
                  <a:lnTo>
                    <a:pt x="174" y="858"/>
                  </a:lnTo>
                  <a:lnTo>
                    <a:pt x="180" y="846"/>
                  </a:lnTo>
                  <a:lnTo>
                    <a:pt x="180" y="828"/>
                  </a:lnTo>
                  <a:lnTo>
                    <a:pt x="186" y="810"/>
                  </a:lnTo>
                  <a:lnTo>
                    <a:pt x="186" y="792"/>
                  </a:lnTo>
                  <a:lnTo>
                    <a:pt x="192" y="780"/>
                  </a:lnTo>
                  <a:lnTo>
                    <a:pt x="198" y="762"/>
                  </a:lnTo>
                  <a:lnTo>
                    <a:pt x="198" y="744"/>
                  </a:lnTo>
                  <a:lnTo>
                    <a:pt x="204" y="726"/>
                  </a:lnTo>
                  <a:lnTo>
                    <a:pt x="204" y="714"/>
                  </a:lnTo>
                  <a:lnTo>
                    <a:pt x="210" y="696"/>
                  </a:lnTo>
                  <a:lnTo>
                    <a:pt x="216" y="678"/>
                  </a:lnTo>
                  <a:lnTo>
                    <a:pt x="216" y="666"/>
                  </a:lnTo>
                  <a:lnTo>
                    <a:pt x="222" y="648"/>
                  </a:lnTo>
                  <a:lnTo>
                    <a:pt x="222" y="636"/>
                  </a:lnTo>
                  <a:lnTo>
                    <a:pt x="228" y="618"/>
                  </a:lnTo>
                  <a:lnTo>
                    <a:pt x="234" y="600"/>
                  </a:lnTo>
                  <a:lnTo>
                    <a:pt x="234" y="588"/>
                  </a:lnTo>
                  <a:lnTo>
                    <a:pt x="240" y="570"/>
                  </a:lnTo>
                  <a:lnTo>
                    <a:pt x="240" y="558"/>
                  </a:lnTo>
                  <a:lnTo>
                    <a:pt x="246" y="540"/>
                  </a:lnTo>
                  <a:lnTo>
                    <a:pt x="252" y="528"/>
                  </a:lnTo>
                  <a:lnTo>
                    <a:pt x="252" y="510"/>
                  </a:lnTo>
                  <a:lnTo>
                    <a:pt x="258" y="498"/>
                  </a:lnTo>
                  <a:lnTo>
                    <a:pt x="258" y="486"/>
                  </a:lnTo>
                  <a:lnTo>
                    <a:pt x="264" y="468"/>
                  </a:lnTo>
                  <a:lnTo>
                    <a:pt x="270" y="456"/>
                  </a:lnTo>
                  <a:lnTo>
                    <a:pt x="270" y="444"/>
                  </a:lnTo>
                  <a:lnTo>
                    <a:pt x="276" y="426"/>
                  </a:lnTo>
                  <a:lnTo>
                    <a:pt x="276" y="414"/>
                  </a:lnTo>
                  <a:lnTo>
                    <a:pt x="282" y="402"/>
                  </a:lnTo>
                  <a:lnTo>
                    <a:pt x="288" y="390"/>
                  </a:lnTo>
                  <a:lnTo>
                    <a:pt x="288" y="372"/>
                  </a:lnTo>
                  <a:lnTo>
                    <a:pt x="294" y="360"/>
                  </a:lnTo>
                  <a:lnTo>
                    <a:pt x="294" y="348"/>
                  </a:lnTo>
                  <a:lnTo>
                    <a:pt x="300" y="336"/>
                  </a:lnTo>
                  <a:lnTo>
                    <a:pt x="306" y="324"/>
                  </a:lnTo>
                  <a:lnTo>
                    <a:pt x="306" y="312"/>
                  </a:lnTo>
                  <a:lnTo>
                    <a:pt x="312" y="300"/>
                  </a:lnTo>
                  <a:lnTo>
                    <a:pt x="312" y="288"/>
                  </a:lnTo>
                  <a:lnTo>
                    <a:pt x="318" y="276"/>
                  </a:lnTo>
                  <a:lnTo>
                    <a:pt x="318" y="264"/>
                  </a:lnTo>
                  <a:lnTo>
                    <a:pt x="324" y="252"/>
                  </a:lnTo>
                  <a:lnTo>
                    <a:pt x="330" y="240"/>
                  </a:lnTo>
                  <a:lnTo>
                    <a:pt x="330" y="234"/>
                  </a:lnTo>
                  <a:lnTo>
                    <a:pt x="336" y="222"/>
                  </a:lnTo>
                  <a:lnTo>
                    <a:pt x="336" y="210"/>
                  </a:lnTo>
                  <a:lnTo>
                    <a:pt x="342" y="198"/>
                  </a:lnTo>
                  <a:lnTo>
                    <a:pt x="348" y="192"/>
                  </a:lnTo>
                  <a:lnTo>
                    <a:pt x="348" y="180"/>
                  </a:lnTo>
                  <a:lnTo>
                    <a:pt x="354" y="174"/>
                  </a:lnTo>
                  <a:lnTo>
                    <a:pt x="354" y="162"/>
                  </a:lnTo>
                  <a:lnTo>
                    <a:pt x="360" y="156"/>
                  </a:lnTo>
                  <a:lnTo>
                    <a:pt x="366" y="144"/>
                  </a:lnTo>
                  <a:lnTo>
                    <a:pt x="366" y="138"/>
                  </a:lnTo>
                  <a:lnTo>
                    <a:pt x="372" y="126"/>
                  </a:lnTo>
                  <a:lnTo>
                    <a:pt x="372" y="120"/>
                  </a:lnTo>
                  <a:lnTo>
                    <a:pt x="378" y="114"/>
                  </a:lnTo>
                  <a:lnTo>
                    <a:pt x="384" y="102"/>
                  </a:lnTo>
                  <a:lnTo>
                    <a:pt x="384" y="96"/>
                  </a:lnTo>
                  <a:lnTo>
                    <a:pt x="390" y="90"/>
                  </a:lnTo>
                  <a:lnTo>
                    <a:pt x="390" y="84"/>
                  </a:lnTo>
                  <a:lnTo>
                    <a:pt x="396" y="78"/>
                  </a:lnTo>
                  <a:lnTo>
                    <a:pt x="402" y="72"/>
                  </a:lnTo>
                  <a:lnTo>
                    <a:pt x="402" y="66"/>
                  </a:lnTo>
                  <a:lnTo>
                    <a:pt x="408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6" y="36"/>
                  </a:lnTo>
                  <a:lnTo>
                    <a:pt x="426" y="30"/>
                  </a:lnTo>
                  <a:lnTo>
                    <a:pt x="432" y="24"/>
                  </a:lnTo>
                  <a:lnTo>
                    <a:pt x="438" y="18"/>
                  </a:lnTo>
                  <a:lnTo>
                    <a:pt x="444" y="12"/>
                  </a:lnTo>
                  <a:lnTo>
                    <a:pt x="450" y="12"/>
                  </a:lnTo>
                  <a:lnTo>
                    <a:pt x="456" y="6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3" name="Freeform 106"/>
            <p:cNvSpPr>
              <a:spLocks/>
            </p:cNvSpPr>
            <p:nvPr/>
          </p:nvSpPr>
          <p:spPr bwMode="auto">
            <a:xfrm>
              <a:off x="7578725" y="1495897"/>
              <a:ext cx="420688" cy="1463675"/>
            </a:xfrm>
            <a:custGeom>
              <a:avLst/>
              <a:gdLst>
                <a:gd name="T0" fmla="*/ 4 w 480"/>
                <a:gd name="T1" fmla="*/ 0 h 1674"/>
                <a:gd name="T2" fmla="*/ 9 w 480"/>
                <a:gd name="T3" fmla="*/ 4 h 1674"/>
                <a:gd name="T4" fmla="*/ 15 w 480"/>
                <a:gd name="T5" fmla="*/ 7 h 1674"/>
                <a:gd name="T6" fmla="*/ 20 w 480"/>
                <a:gd name="T7" fmla="*/ 14 h 1674"/>
                <a:gd name="T8" fmla="*/ 24 w 480"/>
                <a:gd name="T9" fmla="*/ 20 h 1674"/>
                <a:gd name="T10" fmla="*/ 28 w 480"/>
                <a:gd name="T11" fmla="*/ 25 h 1674"/>
                <a:gd name="T12" fmla="*/ 29 w 480"/>
                <a:gd name="T13" fmla="*/ 31 h 1674"/>
                <a:gd name="T14" fmla="*/ 33 w 480"/>
                <a:gd name="T15" fmla="*/ 38 h 1674"/>
                <a:gd name="T16" fmla="*/ 36 w 480"/>
                <a:gd name="T17" fmla="*/ 47 h 1674"/>
                <a:gd name="T18" fmla="*/ 40 w 480"/>
                <a:gd name="T19" fmla="*/ 55 h 1674"/>
                <a:gd name="T20" fmla="*/ 44 w 480"/>
                <a:gd name="T21" fmla="*/ 64 h 1674"/>
                <a:gd name="T22" fmla="*/ 46 w 480"/>
                <a:gd name="T23" fmla="*/ 73 h 1674"/>
                <a:gd name="T24" fmla="*/ 49 w 480"/>
                <a:gd name="T25" fmla="*/ 84 h 1674"/>
                <a:gd name="T26" fmla="*/ 53 w 480"/>
                <a:gd name="T27" fmla="*/ 95 h 1674"/>
                <a:gd name="T28" fmla="*/ 57 w 480"/>
                <a:gd name="T29" fmla="*/ 106 h 1674"/>
                <a:gd name="T30" fmla="*/ 59 w 480"/>
                <a:gd name="T31" fmla="*/ 118 h 1674"/>
                <a:gd name="T32" fmla="*/ 62 w 480"/>
                <a:gd name="T33" fmla="*/ 129 h 1674"/>
                <a:gd name="T34" fmla="*/ 66 w 480"/>
                <a:gd name="T35" fmla="*/ 142 h 1674"/>
                <a:gd name="T36" fmla="*/ 70 w 480"/>
                <a:gd name="T37" fmla="*/ 155 h 1674"/>
                <a:gd name="T38" fmla="*/ 73 w 480"/>
                <a:gd name="T39" fmla="*/ 169 h 1674"/>
                <a:gd name="T40" fmla="*/ 75 w 480"/>
                <a:gd name="T41" fmla="*/ 182 h 1674"/>
                <a:gd name="T42" fmla="*/ 78 w 480"/>
                <a:gd name="T43" fmla="*/ 197 h 1674"/>
                <a:gd name="T44" fmla="*/ 82 w 480"/>
                <a:gd name="T45" fmla="*/ 211 h 1674"/>
                <a:gd name="T46" fmla="*/ 86 w 480"/>
                <a:gd name="T47" fmla="*/ 226 h 1674"/>
                <a:gd name="T48" fmla="*/ 89 w 480"/>
                <a:gd name="T49" fmla="*/ 240 h 1674"/>
                <a:gd name="T50" fmla="*/ 92 w 480"/>
                <a:gd name="T51" fmla="*/ 257 h 1674"/>
                <a:gd name="T52" fmla="*/ 95 w 480"/>
                <a:gd name="T53" fmla="*/ 271 h 1674"/>
                <a:gd name="T54" fmla="*/ 99 w 480"/>
                <a:gd name="T55" fmla="*/ 286 h 1674"/>
                <a:gd name="T56" fmla="*/ 103 w 480"/>
                <a:gd name="T57" fmla="*/ 302 h 1674"/>
                <a:gd name="T58" fmla="*/ 104 w 480"/>
                <a:gd name="T59" fmla="*/ 317 h 1674"/>
                <a:gd name="T60" fmla="*/ 108 w 480"/>
                <a:gd name="T61" fmla="*/ 333 h 1674"/>
                <a:gd name="T62" fmla="*/ 112 w 480"/>
                <a:gd name="T63" fmla="*/ 348 h 1674"/>
                <a:gd name="T64" fmla="*/ 115 w 480"/>
                <a:gd name="T65" fmla="*/ 364 h 1674"/>
                <a:gd name="T66" fmla="*/ 119 w 480"/>
                <a:gd name="T67" fmla="*/ 378 h 1674"/>
                <a:gd name="T68" fmla="*/ 121 w 480"/>
                <a:gd name="T69" fmla="*/ 395 h 1674"/>
                <a:gd name="T70" fmla="*/ 124 w 480"/>
                <a:gd name="T71" fmla="*/ 410 h 1674"/>
                <a:gd name="T72" fmla="*/ 128 w 480"/>
                <a:gd name="T73" fmla="*/ 424 h 1674"/>
                <a:gd name="T74" fmla="*/ 132 w 480"/>
                <a:gd name="T75" fmla="*/ 441 h 1674"/>
                <a:gd name="T76" fmla="*/ 135 w 480"/>
                <a:gd name="T77" fmla="*/ 455 h 1674"/>
                <a:gd name="T78" fmla="*/ 137 w 480"/>
                <a:gd name="T79" fmla="*/ 470 h 1674"/>
                <a:gd name="T80" fmla="*/ 141 w 480"/>
                <a:gd name="T81" fmla="*/ 484 h 1674"/>
                <a:gd name="T82" fmla="*/ 145 w 480"/>
                <a:gd name="T83" fmla="*/ 497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36"/>
                  </a:lnTo>
                  <a:lnTo>
                    <a:pt x="60" y="42"/>
                  </a:lnTo>
                  <a:lnTo>
                    <a:pt x="66" y="48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8" y="66"/>
                  </a:lnTo>
                  <a:lnTo>
                    <a:pt x="78" y="72"/>
                  </a:lnTo>
                  <a:lnTo>
                    <a:pt x="84" y="78"/>
                  </a:lnTo>
                  <a:lnTo>
                    <a:pt x="90" y="84"/>
                  </a:lnTo>
                  <a:lnTo>
                    <a:pt x="90" y="90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102" y="114"/>
                  </a:lnTo>
                  <a:lnTo>
                    <a:pt x="108" y="120"/>
                  </a:lnTo>
                  <a:lnTo>
                    <a:pt x="108" y="126"/>
                  </a:lnTo>
                  <a:lnTo>
                    <a:pt x="114" y="138"/>
                  </a:lnTo>
                  <a:lnTo>
                    <a:pt x="114" y="144"/>
                  </a:lnTo>
                  <a:lnTo>
                    <a:pt x="120" y="156"/>
                  </a:lnTo>
                  <a:lnTo>
                    <a:pt x="126" y="162"/>
                  </a:lnTo>
                  <a:lnTo>
                    <a:pt x="126" y="174"/>
                  </a:lnTo>
                  <a:lnTo>
                    <a:pt x="132" y="180"/>
                  </a:lnTo>
                  <a:lnTo>
                    <a:pt x="132" y="192"/>
                  </a:lnTo>
                  <a:lnTo>
                    <a:pt x="138" y="198"/>
                  </a:lnTo>
                  <a:lnTo>
                    <a:pt x="144" y="210"/>
                  </a:lnTo>
                  <a:lnTo>
                    <a:pt x="144" y="222"/>
                  </a:lnTo>
                  <a:lnTo>
                    <a:pt x="150" y="234"/>
                  </a:lnTo>
                  <a:lnTo>
                    <a:pt x="150" y="240"/>
                  </a:lnTo>
                  <a:lnTo>
                    <a:pt x="156" y="252"/>
                  </a:lnTo>
                  <a:lnTo>
                    <a:pt x="162" y="264"/>
                  </a:lnTo>
                  <a:lnTo>
                    <a:pt x="162" y="276"/>
                  </a:lnTo>
                  <a:lnTo>
                    <a:pt x="168" y="288"/>
                  </a:lnTo>
                  <a:lnTo>
                    <a:pt x="168" y="300"/>
                  </a:lnTo>
                  <a:lnTo>
                    <a:pt x="174" y="312"/>
                  </a:lnTo>
                  <a:lnTo>
                    <a:pt x="174" y="324"/>
                  </a:lnTo>
                  <a:lnTo>
                    <a:pt x="180" y="336"/>
                  </a:lnTo>
                  <a:lnTo>
                    <a:pt x="186" y="348"/>
                  </a:lnTo>
                  <a:lnTo>
                    <a:pt x="186" y="360"/>
                  </a:lnTo>
                  <a:lnTo>
                    <a:pt x="192" y="372"/>
                  </a:lnTo>
                  <a:lnTo>
                    <a:pt x="192" y="390"/>
                  </a:lnTo>
                  <a:lnTo>
                    <a:pt x="198" y="402"/>
                  </a:lnTo>
                  <a:lnTo>
                    <a:pt x="204" y="414"/>
                  </a:lnTo>
                  <a:lnTo>
                    <a:pt x="204" y="426"/>
                  </a:lnTo>
                  <a:lnTo>
                    <a:pt x="210" y="444"/>
                  </a:lnTo>
                  <a:lnTo>
                    <a:pt x="210" y="456"/>
                  </a:lnTo>
                  <a:lnTo>
                    <a:pt x="216" y="468"/>
                  </a:lnTo>
                  <a:lnTo>
                    <a:pt x="222" y="486"/>
                  </a:lnTo>
                  <a:lnTo>
                    <a:pt x="222" y="498"/>
                  </a:lnTo>
                  <a:lnTo>
                    <a:pt x="228" y="510"/>
                  </a:lnTo>
                  <a:lnTo>
                    <a:pt x="228" y="528"/>
                  </a:lnTo>
                  <a:lnTo>
                    <a:pt x="234" y="540"/>
                  </a:lnTo>
                  <a:lnTo>
                    <a:pt x="240" y="558"/>
                  </a:lnTo>
                  <a:lnTo>
                    <a:pt x="240" y="570"/>
                  </a:lnTo>
                  <a:lnTo>
                    <a:pt x="246" y="588"/>
                  </a:lnTo>
                  <a:lnTo>
                    <a:pt x="246" y="600"/>
                  </a:lnTo>
                  <a:lnTo>
                    <a:pt x="252" y="618"/>
                  </a:lnTo>
                  <a:lnTo>
                    <a:pt x="258" y="636"/>
                  </a:lnTo>
                  <a:lnTo>
                    <a:pt x="258" y="648"/>
                  </a:lnTo>
                  <a:lnTo>
                    <a:pt x="264" y="666"/>
                  </a:lnTo>
                  <a:lnTo>
                    <a:pt x="264" y="678"/>
                  </a:lnTo>
                  <a:lnTo>
                    <a:pt x="270" y="696"/>
                  </a:lnTo>
                  <a:lnTo>
                    <a:pt x="276" y="714"/>
                  </a:lnTo>
                  <a:lnTo>
                    <a:pt x="276" y="726"/>
                  </a:lnTo>
                  <a:lnTo>
                    <a:pt x="282" y="744"/>
                  </a:lnTo>
                  <a:lnTo>
                    <a:pt x="282" y="762"/>
                  </a:lnTo>
                  <a:lnTo>
                    <a:pt x="288" y="780"/>
                  </a:lnTo>
                  <a:lnTo>
                    <a:pt x="294" y="792"/>
                  </a:lnTo>
                  <a:lnTo>
                    <a:pt x="294" y="810"/>
                  </a:lnTo>
                  <a:lnTo>
                    <a:pt x="300" y="828"/>
                  </a:lnTo>
                  <a:lnTo>
                    <a:pt x="300" y="846"/>
                  </a:lnTo>
                  <a:lnTo>
                    <a:pt x="306" y="858"/>
                  </a:lnTo>
                  <a:lnTo>
                    <a:pt x="312" y="876"/>
                  </a:lnTo>
                  <a:lnTo>
                    <a:pt x="312" y="894"/>
                  </a:lnTo>
                  <a:lnTo>
                    <a:pt x="318" y="912"/>
                  </a:lnTo>
                  <a:lnTo>
                    <a:pt x="318" y="930"/>
                  </a:lnTo>
                  <a:lnTo>
                    <a:pt x="324" y="942"/>
                  </a:lnTo>
                  <a:lnTo>
                    <a:pt x="324" y="960"/>
                  </a:lnTo>
                  <a:lnTo>
                    <a:pt x="330" y="978"/>
                  </a:lnTo>
                  <a:lnTo>
                    <a:pt x="336" y="996"/>
                  </a:lnTo>
                  <a:lnTo>
                    <a:pt x="336" y="1014"/>
                  </a:lnTo>
                  <a:lnTo>
                    <a:pt x="342" y="1026"/>
                  </a:lnTo>
                  <a:lnTo>
                    <a:pt x="342" y="1044"/>
                  </a:lnTo>
                  <a:lnTo>
                    <a:pt x="348" y="1062"/>
                  </a:lnTo>
                  <a:lnTo>
                    <a:pt x="354" y="1080"/>
                  </a:lnTo>
                  <a:lnTo>
                    <a:pt x="354" y="1098"/>
                  </a:lnTo>
                  <a:lnTo>
                    <a:pt x="360" y="1116"/>
                  </a:lnTo>
                  <a:lnTo>
                    <a:pt x="360" y="1128"/>
                  </a:lnTo>
                  <a:lnTo>
                    <a:pt x="366" y="1146"/>
                  </a:lnTo>
                  <a:lnTo>
                    <a:pt x="372" y="1164"/>
                  </a:lnTo>
                  <a:lnTo>
                    <a:pt x="372" y="1182"/>
                  </a:lnTo>
                  <a:lnTo>
                    <a:pt x="378" y="1200"/>
                  </a:lnTo>
                  <a:lnTo>
                    <a:pt x="378" y="1218"/>
                  </a:lnTo>
                  <a:lnTo>
                    <a:pt x="384" y="1230"/>
                  </a:lnTo>
                  <a:lnTo>
                    <a:pt x="390" y="1248"/>
                  </a:lnTo>
                  <a:lnTo>
                    <a:pt x="390" y="1266"/>
                  </a:lnTo>
                  <a:lnTo>
                    <a:pt x="396" y="1284"/>
                  </a:lnTo>
                  <a:lnTo>
                    <a:pt x="396" y="1302"/>
                  </a:lnTo>
                  <a:lnTo>
                    <a:pt x="402" y="1320"/>
                  </a:lnTo>
                  <a:lnTo>
                    <a:pt x="408" y="1332"/>
                  </a:lnTo>
                  <a:lnTo>
                    <a:pt x="408" y="1350"/>
                  </a:lnTo>
                  <a:lnTo>
                    <a:pt x="414" y="1368"/>
                  </a:lnTo>
                  <a:lnTo>
                    <a:pt x="414" y="1386"/>
                  </a:lnTo>
                  <a:lnTo>
                    <a:pt x="420" y="1398"/>
                  </a:lnTo>
                  <a:lnTo>
                    <a:pt x="426" y="1416"/>
                  </a:lnTo>
                  <a:lnTo>
                    <a:pt x="426" y="1434"/>
                  </a:lnTo>
                  <a:lnTo>
                    <a:pt x="432" y="1452"/>
                  </a:lnTo>
                  <a:lnTo>
                    <a:pt x="432" y="1464"/>
                  </a:lnTo>
                  <a:lnTo>
                    <a:pt x="438" y="1482"/>
                  </a:lnTo>
                  <a:lnTo>
                    <a:pt x="444" y="1500"/>
                  </a:lnTo>
                  <a:lnTo>
                    <a:pt x="444" y="1512"/>
                  </a:lnTo>
                  <a:lnTo>
                    <a:pt x="450" y="1530"/>
                  </a:lnTo>
                  <a:lnTo>
                    <a:pt x="450" y="1548"/>
                  </a:lnTo>
                  <a:lnTo>
                    <a:pt x="456" y="1560"/>
                  </a:lnTo>
                  <a:lnTo>
                    <a:pt x="462" y="1578"/>
                  </a:lnTo>
                  <a:lnTo>
                    <a:pt x="462" y="1596"/>
                  </a:lnTo>
                  <a:lnTo>
                    <a:pt x="468" y="1608"/>
                  </a:lnTo>
                  <a:lnTo>
                    <a:pt x="468" y="1626"/>
                  </a:lnTo>
                  <a:lnTo>
                    <a:pt x="474" y="1638"/>
                  </a:lnTo>
                  <a:lnTo>
                    <a:pt x="480" y="1656"/>
                  </a:lnTo>
                  <a:lnTo>
                    <a:pt x="480" y="16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4" name="Freeform 107"/>
            <p:cNvSpPr>
              <a:spLocks/>
            </p:cNvSpPr>
            <p:nvPr/>
          </p:nvSpPr>
          <p:spPr bwMode="auto">
            <a:xfrm>
              <a:off x="7999413" y="2959572"/>
              <a:ext cx="455613" cy="939800"/>
            </a:xfrm>
            <a:custGeom>
              <a:avLst/>
              <a:gdLst>
                <a:gd name="T0" fmla="*/ 2 w 522"/>
                <a:gd name="T1" fmla="*/ 9 h 1074"/>
                <a:gd name="T2" fmla="*/ 5 w 522"/>
                <a:gd name="T3" fmla="*/ 22 h 1074"/>
                <a:gd name="T4" fmla="*/ 9 w 522"/>
                <a:gd name="T5" fmla="*/ 35 h 1074"/>
                <a:gd name="T6" fmla="*/ 13 w 522"/>
                <a:gd name="T7" fmla="*/ 49 h 1074"/>
                <a:gd name="T8" fmla="*/ 14 w 522"/>
                <a:gd name="T9" fmla="*/ 62 h 1074"/>
                <a:gd name="T10" fmla="*/ 18 w 522"/>
                <a:gd name="T11" fmla="*/ 73 h 1074"/>
                <a:gd name="T12" fmla="*/ 22 w 522"/>
                <a:gd name="T13" fmla="*/ 85 h 1074"/>
                <a:gd name="T14" fmla="*/ 25 w 522"/>
                <a:gd name="T15" fmla="*/ 99 h 1074"/>
                <a:gd name="T16" fmla="*/ 29 w 522"/>
                <a:gd name="T17" fmla="*/ 109 h 1074"/>
                <a:gd name="T18" fmla="*/ 31 w 522"/>
                <a:gd name="T19" fmla="*/ 120 h 1074"/>
                <a:gd name="T20" fmla="*/ 35 w 522"/>
                <a:gd name="T21" fmla="*/ 131 h 1074"/>
                <a:gd name="T22" fmla="*/ 38 w 522"/>
                <a:gd name="T23" fmla="*/ 142 h 1074"/>
                <a:gd name="T24" fmla="*/ 42 w 522"/>
                <a:gd name="T25" fmla="*/ 152 h 1074"/>
                <a:gd name="T26" fmla="*/ 45 w 522"/>
                <a:gd name="T27" fmla="*/ 162 h 1074"/>
                <a:gd name="T28" fmla="*/ 47 w 522"/>
                <a:gd name="T29" fmla="*/ 171 h 1074"/>
                <a:gd name="T30" fmla="*/ 51 w 522"/>
                <a:gd name="T31" fmla="*/ 180 h 1074"/>
                <a:gd name="T32" fmla="*/ 54 w 522"/>
                <a:gd name="T33" fmla="*/ 190 h 1074"/>
                <a:gd name="T34" fmla="*/ 58 w 522"/>
                <a:gd name="T35" fmla="*/ 197 h 1074"/>
                <a:gd name="T36" fmla="*/ 60 w 522"/>
                <a:gd name="T37" fmla="*/ 206 h 1074"/>
                <a:gd name="T38" fmla="*/ 63 w 522"/>
                <a:gd name="T39" fmla="*/ 213 h 1074"/>
                <a:gd name="T40" fmla="*/ 67 w 522"/>
                <a:gd name="T41" fmla="*/ 220 h 1074"/>
                <a:gd name="T42" fmla="*/ 71 w 522"/>
                <a:gd name="T43" fmla="*/ 228 h 1074"/>
                <a:gd name="T44" fmla="*/ 74 w 522"/>
                <a:gd name="T45" fmla="*/ 235 h 1074"/>
                <a:gd name="T46" fmla="*/ 76 w 522"/>
                <a:gd name="T47" fmla="*/ 241 h 1074"/>
                <a:gd name="T48" fmla="*/ 80 w 522"/>
                <a:gd name="T49" fmla="*/ 248 h 1074"/>
                <a:gd name="T50" fmla="*/ 84 w 522"/>
                <a:gd name="T51" fmla="*/ 254 h 1074"/>
                <a:gd name="T52" fmla="*/ 87 w 522"/>
                <a:gd name="T53" fmla="*/ 259 h 1074"/>
                <a:gd name="T54" fmla="*/ 91 w 522"/>
                <a:gd name="T55" fmla="*/ 265 h 1074"/>
                <a:gd name="T56" fmla="*/ 92 w 522"/>
                <a:gd name="T57" fmla="*/ 270 h 1074"/>
                <a:gd name="T58" fmla="*/ 96 w 522"/>
                <a:gd name="T59" fmla="*/ 273 h 1074"/>
                <a:gd name="T60" fmla="*/ 102 w 522"/>
                <a:gd name="T61" fmla="*/ 281 h 1074"/>
                <a:gd name="T62" fmla="*/ 103 w 522"/>
                <a:gd name="T63" fmla="*/ 283 h 1074"/>
                <a:gd name="T64" fmla="*/ 107 w 522"/>
                <a:gd name="T65" fmla="*/ 288 h 1074"/>
                <a:gd name="T66" fmla="*/ 111 w 522"/>
                <a:gd name="T67" fmla="*/ 293 h 1074"/>
                <a:gd name="T68" fmla="*/ 116 w 522"/>
                <a:gd name="T69" fmla="*/ 299 h 1074"/>
                <a:gd name="T70" fmla="*/ 122 w 522"/>
                <a:gd name="T71" fmla="*/ 304 h 1074"/>
                <a:gd name="T72" fmla="*/ 127 w 522"/>
                <a:gd name="T73" fmla="*/ 308 h 1074"/>
                <a:gd name="T74" fmla="*/ 133 w 522"/>
                <a:gd name="T75" fmla="*/ 314 h 1074"/>
                <a:gd name="T76" fmla="*/ 138 w 522"/>
                <a:gd name="T77" fmla="*/ 317 h 1074"/>
                <a:gd name="T78" fmla="*/ 144 w 522"/>
                <a:gd name="T79" fmla="*/ 321 h 1074"/>
                <a:gd name="T80" fmla="*/ 149 w 522"/>
                <a:gd name="T81" fmla="*/ 322 h 1074"/>
                <a:gd name="T82" fmla="*/ 154 w 522"/>
                <a:gd name="T83" fmla="*/ 326 h 10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2"/>
                <a:gd name="T127" fmla="*/ 0 h 1074"/>
                <a:gd name="T128" fmla="*/ 522 w 522"/>
                <a:gd name="T129" fmla="*/ 1074 h 10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2" h="1074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60"/>
                  </a:lnTo>
                  <a:lnTo>
                    <a:pt x="18" y="72"/>
                  </a:lnTo>
                  <a:lnTo>
                    <a:pt x="24" y="90"/>
                  </a:lnTo>
                  <a:lnTo>
                    <a:pt x="24" y="102"/>
                  </a:lnTo>
                  <a:lnTo>
                    <a:pt x="30" y="114"/>
                  </a:lnTo>
                  <a:lnTo>
                    <a:pt x="30" y="132"/>
                  </a:lnTo>
                  <a:lnTo>
                    <a:pt x="36" y="144"/>
                  </a:lnTo>
                  <a:lnTo>
                    <a:pt x="42" y="162"/>
                  </a:lnTo>
                  <a:lnTo>
                    <a:pt x="42" y="174"/>
                  </a:lnTo>
                  <a:lnTo>
                    <a:pt x="48" y="186"/>
                  </a:lnTo>
                  <a:lnTo>
                    <a:pt x="48" y="204"/>
                  </a:lnTo>
                  <a:lnTo>
                    <a:pt x="54" y="216"/>
                  </a:lnTo>
                  <a:lnTo>
                    <a:pt x="60" y="228"/>
                  </a:lnTo>
                  <a:lnTo>
                    <a:pt x="60" y="240"/>
                  </a:lnTo>
                  <a:lnTo>
                    <a:pt x="66" y="258"/>
                  </a:lnTo>
                  <a:lnTo>
                    <a:pt x="66" y="270"/>
                  </a:lnTo>
                  <a:lnTo>
                    <a:pt x="72" y="282"/>
                  </a:lnTo>
                  <a:lnTo>
                    <a:pt x="78" y="294"/>
                  </a:lnTo>
                  <a:lnTo>
                    <a:pt x="78" y="306"/>
                  </a:lnTo>
                  <a:lnTo>
                    <a:pt x="84" y="324"/>
                  </a:lnTo>
                  <a:lnTo>
                    <a:pt x="84" y="336"/>
                  </a:lnTo>
                  <a:lnTo>
                    <a:pt x="90" y="348"/>
                  </a:lnTo>
                  <a:lnTo>
                    <a:pt x="96" y="360"/>
                  </a:lnTo>
                  <a:lnTo>
                    <a:pt x="96" y="372"/>
                  </a:lnTo>
                  <a:lnTo>
                    <a:pt x="102" y="384"/>
                  </a:lnTo>
                  <a:lnTo>
                    <a:pt x="102" y="396"/>
                  </a:lnTo>
                  <a:lnTo>
                    <a:pt x="108" y="408"/>
                  </a:lnTo>
                  <a:lnTo>
                    <a:pt x="114" y="420"/>
                  </a:lnTo>
                  <a:lnTo>
                    <a:pt x="114" y="432"/>
                  </a:lnTo>
                  <a:lnTo>
                    <a:pt x="120" y="444"/>
                  </a:lnTo>
                  <a:lnTo>
                    <a:pt x="120" y="456"/>
                  </a:lnTo>
                  <a:lnTo>
                    <a:pt x="126" y="468"/>
                  </a:lnTo>
                  <a:lnTo>
                    <a:pt x="132" y="480"/>
                  </a:lnTo>
                  <a:lnTo>
                    <a:pt x="132" y="486"/>
                  </a:lnTo>
                  <a:lnTo>
                    <a:pt x="138" y="498"/>
                  </a:lnTo>
                  <a:lnTo>
                    <a:pt x="138" y="510"/>
                  </a:lnTo>
                  <a:lnTo>
                    <a:pt x="144" y="522"/>
                  </a:lnTo>
                  <a:lnTo>
                    <a:pt x="150" y="534"/>
                  </a:lnTo>
                  <a:lnTo>
                    <a:pt x="150" y="540"/>
                  </a:lnTo>
                  <a:lnTo>
                    <a:pt x="156" y="552"/>
                  </a:lnTo>
                  <a:lnTo>
                    <a:pt x="156" y="564"/>
                  </a:lnTo>
                  <a:lnTo>
                    <a:pt x="162" y="570"/>
                  </a:lnTo>
                  <a:lnTo>
                    <a:pt x="168" y="582"/>
                  </a:lnTo>
                  <a:lnTo>
                    <a:pt x="168" y="594"/>
                  </a:lnTo>
                  <a:lnTo>
                    <a:pt x="174" y="600"/>
                  </a:lnTo>
                  <a:lnTo>
                    <a:pt x="174" y="612"/>
                  </a:lnTo>
                  <a:lnTo>
                    <a:pt x="180" y="624"/>
                  </a:lnTo>
                  <a:lnTo>
                    <a:pt x="180" y="630"/>
                  </a:lnTo>
                  <a:lnTo>
                    <a:pt x="186" y="642"/>
                  </a:lnTo>
                  <a:lnTo>
                    <a:pt x="192" y="648"/>
                  </a:lnTo>
                  <a:lnTo>
                    <a:pt x="192" y="660"/>
                  </a:lnTo>
                  <a:lnTo>
                    <a:pt x="198" y="666"/>
                  </a:lnTo>
                  <a:lnTo>
                    <a:pt x="198" y="678"/>
                  </a:lnTo>
                  <a:lnTo>
                    <a:pt x="204" y="684"/>
                  </a:lnTo>
                  <a:lnTo>
                    <a:pt x="210" y="690"/>
                  </a:lnTo>
                  <a:lnTo>
                    <a:pt x="210" y="702"/>
                  </a:lnTo>
                  <a:lnTo>
                    <a:pt x="216" y="708"/>
                  </a:lnTo>
                  <a:lnTo>
                    <a:pt x="216" y="720"/>
                  </a:lnTo>
                  <a:lnTo>
                    <a:pt x="222" y="726"/>
                  </a:lnTo>
                  <a:lnTo>
                    <a:pt x="228" y="732"/>
                  </a:lnTo>
                  <a:lnTo>
                    <a:pt x="228" y="744"/>
                  </a:lnTo>
                  <a:lnTo>
                    <a:pt x="234" y="750"/>
                  </a:lnTo>
                  <a:lnTo>
                    <a:pt x="234" y="756"/>
                  </a:lnTo>
                  <a:lnTo>
                    <a:pt x="240" y="762"/>
                  </a:lnTo>
                  <a:lnTo>
                    <a:pt x="246" y="774"/>
                  </a:lnTo>
                  <a:lnTo>
                    <a:pt x="246" y="780"/>
                  </a:lnTo>
                  <a:lnTo>
                    <a:pt x="252" y="786"/>
                  </a:lnTo>
                  <a:lnTo>
                    <a:pt x="252" y="792"/>
                  </a:lnTo>
                  <a:lnTo>
                    <a:pt x="258" y="798"/>
                  </a:lnTo>
                  <a:lnTo>
                    <a:pt x="264" y="804"/>
                  </a:lnTo>
                  <a:lnTo>
                    <a:pt x="264" y="816"/>
                  </a:lnTo>
                  <a:lnTo>
                    <a:pt x="270" y="822"/>
                  </a:lnTo>
                  <a:lnTo>
                    <a:pt x="270" y="828"/>
                  </a:lnTo>
                  <a:lnTo>
                    <a:pt x="276" y="834"/>
                  </a:lnTo>
                  <a:lnTo>
                    <a:pt x="282" y="840"/>
                  </a:lnTo>
                  <a:lnTo>
                    <a:pt x="282" y="846"/>
                  </a:lnTo>
                  <a:lnTo>
                    <a:pt x="288" y="852"/>
                  </a:lnTo>
                  <a:lnTo>
                    <a:pt x="288" y="858"/>
                  </a:lnTo>
                  <a:lnTo>
                    <a:pt x="294" y="864"/>
                  </a:lnTo>
                  <a:lnTo>
                    <a:pt x="300" y="870"/>
                  </a:lnTo>
                  <a:lnTo>
                    <a:pt x="300" y="876"/>
                  </a:lnTo>
                  <a:lnTo>
                    <a:pt x="312" y="888"/>
                  </a:lnTo>
                  <a:lnTo>
                    <a:pt x="306" y="888"/>
                  </a:lnTo>
                  <a:lnTo>
                    <a:pt x="312" y="888"/>
                  </a:lnTo>
                  <a:lnTo>
                    <a:pt x="318" y="894"/>
                  </a:lnTo>
                  <a:lnTo>
                    <a:pt x="318" y="900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36" y="924"/>
                  </a:lnTo>
                  <a:lnTo>
                    <a:pt x="330" y="924"/>
                  </a:lnTo>
                  <a:lnTo>
                    <a:pt x="336" y="924"/>
                  </a:lnTo>
                  <a:lnTo>
                    <a:pt x="342" y="930"/>
                  </a:lnTo>
                  <a:lnTo>
                    <a:pt x="342" y="936"/>
                  </a:lnTo>
                  <a:lnTo>
                    <a:pt x="348" y="942"/>
                  </a:lnTo>
                  <a:lnTo>
                    <a:pt x="354" y="948"/>
                  </a:lnTo>
                  <a:lnTo>
                    <a:pt x="360" y="954"/>
                  </a:lnTo>
                  <a:lnTo>
                    <a:pt x="372" y="966"/>
                  </a:lnTo>
                  <a:lnTo>
                    <a:pt x="366" y="966"/>
                  </a:lnTo>
                  <a:lnTo>
                    <a:pt x="372" y="966"/>
                  </a:lnTo>
                  <a:lnTo>
                    <a:pt x="384" y="978"/>
                  </a:lnTo>
                  <a:lnTo>
                    <a:pt x="384" y="984"/>
                  </a:lnTo>
                  <a:lnTo>
                    <a:pt x="390" y="990"/>
                  </a:lnTo>
                  <a:lnTo>
                    <a:pt x="396" y="996"/>
                  </a:lnTo>
                  <a:lnTo>
                    <a:pt x="402" y="1002"/>
                  </a:lnTo>
                  <a:lnTo>
                    <a:pt x="408" y="1002"/>
                  </a:lnTo>
                  <a:lnTo>
                    <a:pt x="414" y="1008"/>
                  </a:lnTo>
                  <a:lnTo>
                    <a:pt x="420" y="1014"/>
                  </a:lnTo>
                  <a:lnTo>
                    <a:pt x="426" y="1020"/>
                  </a:lnTo>
                  <a:lnTo>
                    <a:pt x="432" y="1026"/>
                  </a:lnTo>
                  <a:lnTo>
                    <a:pt x="438" y="1032"/>
                  </a:lnTo>
                  <a:lnTo>
                    <a:pt x="444" y="1032"/>
                  </a:lnTo>
                  <a:lnTo>
                    <a:pt x="450" y="1038"/>
                  </a:lnTo>
                  <a:lnTo>
                    <a:pt x="456" y="1044"/>
                  </a:lnTo>
                  <a:lnTo>
                    <a:pt x="462" y="1044"/>
                  </a:lnTo>
                  <a:lnTo>
                    <a:pt x="468" y="1050"/>
                  </a:lnTo>
                  <a:lnTo>
                    <a:pt x="474" y="1056"/>
                  </a:lnTo>
                  <a:lnTo>
                    <a:pt x="480" y="1056"/>
                  </a:lnTo>
                  <a:lnTo>
                    <a:pt x="486" y="1062"/>
                  </a:lnTo>
                  <a:lnTo>
                    <a:pt x="492" y="1062"/>
                  </a:lnTo>
                  <a:lnTo>
                    <a:pt x="498" y="1068"/>
                  </a:lnTo>
                  <a:lnTo>
                    <a:pt x="504" y="1068"/>
                  </a:lnTo>
                  <a:lnTo>
                    <a:pt x="510" y="1074"/>
                  </a:lnTo>
                  <a:lnTo>
                    <a:pt x="516" y="1074"/>
                  </a:lnTo>
                  <a:lnTo>
                    <a:pt x="522" y="10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5" name="Freeform 108"/>
            <p:cNvSpPr>
              <a:spLocks/>
            </p:cNvSpPr>
            <p:nvPr/>
          </p:nvSpPr>
          <p:spPr bwMode="auto">
            <a:xfrm>
              <a:off x="8455025" y="3899372"/>
              <a:ext cx="666750" cy="47625"/>
            </a:xfrm>
            <a:custGeom>
              <a:avLst/>
              <a:gdLst>
                <a:gd name="T0" fmla="*/ 4 w 762"/>
                <a:gd name="T1" fmla="*/ 2 h 54"/>
                <a:gd name="T2" fmla="*/ 9 w 762"/>
                <a:gd name="T3" fmla="*/ 4 h 54"/>
                <a:gd name="T4" fmla="*/ 14 w 762"/>
                <a:gd name="T5" fmla="*/ 6 h 54"/>
                <a:gd name="T6" fmla="*/ 20 w 762"/>
                <a:gd name="T7" fmla="*/ 7 h 54"/>
                <a:gd name="T8" fmla="*/ 25 w 762"/>
                <a:gd name="T9" fmla="*/ 9 h 54"/>
                <a:gd name="T10" fmla="*/ 31 w 762"/>
                <a:gd name="T11" fmla="*/ 11 h 54"/>
                <a:gd name="T12" fmla="*/ 36 w 762"/>
                <a:gd name="T13" fmla="*/ 11 h 54"/>
                <a:gd name="T14" fmla="*/ 42 w 762"/>
                <a:gd name="T15" fmla="*/ 13 h 54"/>
                <a:gd name="T16" fmla="*/ 47 w 762"/>
                <a:gd name="T17" fmla="*/ 13 h 54"/>
                <a:gd name="T18" fmla="*/ 53 w 762"/>
                <a:gd name="T19" fmla="*/ 13 h 54"/>
                <a:gd name="T20" fmla="*/ 58 w 762"/>
                <a:gd name="T21" fmla="*/ 15 h 54"/>
                <a:gd name="T22" fmla="*/ 64 w 762"/>
                <a:gd name="T23" fmla="*/ 15 h 54"/>
                <a:gd name="T24" fmla="*/ 69 w 762"/>
                <a:gd name="T25" fmla="*/ 15 h 54"/>
                <a:gd name="T26" fmla="*/ 75 w 762"/>
                <a:gd name="T27" fmla="*/ 15 h 54"/>
                <a:gd name="T28" fmla="*/ 80 w 762"/>
                <a:gd name="T29" fmla="*/ 17 h 54"/>
                <a:gd name="T30" fmla="*/ 85 w 762"/>
                <a:gd name="T31" fmla="*/ 17 h 54"/>
                <a:gd name="T32" fmla="*/ 91 w 762"/>
                <a:gd name="T33" fmla="*/ 17 h 54"/>
                <a:gd name="T34" fmla="*/ 96 w 762"/>
                <a:gd name="T35" fmla="*/ 17 h 54"/>
                <a:gd name="T36" fmla="*/ 102 w 762"/>
                <a:gd name="T37" fmla="*/ 17 h 54"/>
                <a:gd name="T38" fmla="*/ 107 w 762"/>
                <a:gd name="T39" fmla="*/ 17 h 54"/>
                <a:gd name="T40" fmla="*/ 113 w 762"/>
                <a:gd name="T41" fmla="*/ 17 h 54"/>
                <a:gd name="T42" fmla="*/ 119 w 762"/>
                <a:gd name="T43" fmla="*/ 17 h 54"/>
                <a:gd name="T44" fmla="*/ 124 w 762"/>
                <a:gd name="T45" fmla="*/ 17 h 54"/>
                <a:gd name="T46" fmla="*/ 130 w 762"/>
                <a:gd name="T47" fmla="*/ 17 h 54"/>
                <a:gd name="T48" fmla="*/ 135 w 762"/>
                <a:gd name="T49" fmla="*/ 17 h 54"/>
                <a:gd name="T50" fmla="*/ 141 w 762"/>
                <a:gd name="T51" fmla="*/ 17 h 54"/>
                <a:gd name="T52" fmla="*/ 146 w 762"/>
                <a:gd name="T53" fmla="*/ 17 h 54"/>
                <a:gd name="T54" fmla="*/ 151 w 762"/>
                <a:gd name="T55" fmla="*/ 17 h 54"/>
                <a:gd name="T56" fmla="*/ 157 w 762"/>
                <a:gd name="T57" fmla="*/ 17 h 54"/>
                <a:gd name="T58" fmla="*/ 162 w 762"/>
                <a:gd name="T59" fmla="*/ 17 h 54"/>
                <a:gd name="T60" fmla="*/ 168 w 762"/>
                <a:gd name="T61" fmla="*/ 17 h 54"/>
                <a:gd name="T62" fmla="*/ 173 w 762"/>
                <a:gd name="T63" fmla="*/ 17 h 54"/>
                <a:gd name="T64" fmla="*/ 179 w 762"/>
                <a:gd name="T65" fmla="*/ 17 h 54"/>
                <a:gd name="T66" fmla="*/ 184 w 762"/>
                <a:gd name="T67" fmla="*/ 17 h 54"/>
                <a:gd name="T68" fmla="*/ 190 w 762"/>
                <a:gd name="T69" fmla="*/ 17 h 54"/>
                <a:gd name="T70" fmla="*/ 195 w 762"/>
                <a:gd name="T71" fmla="*/ 17 h 54"/>
                <a:gd name="T72" fmla="*/ 201 w 762"/>
                <a:gd name="T73" fmla="*/ 17 h 54"/>
                <a:gd name="T74" fmla="*/ 206 w 762"/>
                <a:gd name="T75" fmla="*/ 17 h 54"/>
                <a:gd name="T76" fmla="*/ 212 w 762"/>
                <a:gd name="T77" fmla="*/ 17 h 54"/>
                <a:gd name="T78" fmla="*/ 217 w 762"/>
                <a:gd name="T79" fmla="*/ 17 h 54"/>
                <a:gd name="T80" fmla="*/ 222 w 762"/>
                <a:gd name="T81" fmla="*/ 17 h 54"/>
                <a:gd name="T82" fmla="*/ 228 w 762"/>
                <a:gd name="T83" fmla="*/ 17 h 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54"/>
                <a:gd name="T128" fmla="*/ 762 w 762"/>
                <a:gd name="T129" fmla="*/ 54 h 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54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2" y="36"/>
                  </a:lnTo>
                  <a:lnTo>
                    <a:pt x="108" y="36"/>
                  </a:lnTo>
                  <a:lnTo>
                    <a:pt x="114" y="36"/>
                  </a:lnTo>
                  <a:lnTo>
                    <a:pt x="120" y="36"/>
                  </a:lnTo>
                  <a:lnTo>
                    <a:pt x="126" y="36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48"/>
                  </a:lnTo>
                  <a:lnTo>
                    <a:pt x="198" y="48"/>
                  </a:lnTo>
                  <a:lnTo>
                    <a:pt x="204" y="48"/>
                  </a:lnTo>
                  <a:lnTo>
                    <a:pt x="210" y="48"/>
                  </a:lnTo>
                  <a:lnTo>
                    <a:pt x="216" y="48"/>
                  </a:lnTo>
                  <a:lnTo>
                    <a:pt x="222" y="48"/>
                  </a:lnTo>
                  <a:lnTo>
                    <a:pt x="228" y="48"/>
                  </a:lnTo>
                  <a:lnTo>
                    <a:pt x="234" y="48"/>
                  </a:lnTo>
                  <a:lnTo>
                    <a:pt x="240" y="48"/>
                  </a:lnTo>
                  <a:lnTo>
                    <a:pt x="246" y="48"/>
                  </a:lnTo>
                  <a:lnTo>
                    <a:pt x="252" y="54"/>
                  </a:lnTo>
                  <a:lnTo>
                    <a:pt x="258" y="54"/>
                  </a:lnTo>
                  <a:lnTo>
                    <a:pt x="264" y="54"/>
                  </a:lnTo>
                  <a:lnTo>
                    <a:pt x="270" y="54"/>
                  </a:lnTo>
                  <a:lnTo>
                    <a:pt x="276" y="54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6" y="54"/>
                  </a:lnTo>
                  <a:lnTo>
                    <a:pt x="312" y="54"/>
                  </a:lnTo>
                  <a:lnTo>
                    <a:pt x="318" y="54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8" y="54"/>
                  </a:lnTo>
                  <a:lnTo>
                    <a:pt x="354" y="54"/>
                  </a:lnTo>
                  <a:lnTo>
                    <a:pt x="360" y="54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54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32" y="54"/>
                  </a:lnTo>
                  <a:lnTo>
                    <a:pt x="438" y="54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6" y="54"/>
                  </a:lnTo>
                  <a:lnTo>
                    <a:pt x="492" y="54"/>
                  </a:lnTo>
                  <a:lnTo>
                    <a:pt x="498" y="54"/>
                  </a:lnTo>
                  <a:lnTo>
                    <a:pt x="504" y="54"/>
                  </a:lnTo>
                  <a:lnTo>
                    <a:pt x="510" y="54"/>
                  </a:lnTo>
                  <a:lnTo>
                    <a:pt x="516" y="54"/>
                  </a:lnTo>
                  <a:lnTo>
                    <a:pt x="522" y="54"/>
                  </a:lnTo>
                  <a:lnTo>
                    <a:pt x="528" y="54"/>
                  </a:lnTo>
                  <a:lnTo>
                    <a:pt x="534" y="54"/>
                  </a:lnTo>
                  <a:lnTo>
                    <a:pt x="540" y="54"/>
                  </a:lnTo>
                  <a:lnTo>
                    <a:pt x="546" y="54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64" y="54"/>
                  </a:lnTo>
                  <a:lnTo>
                    <a:pt x="570" y="54"/>
                  </a:lnTo>
                  <a:lnTo>
                    <a:pt x="576" y="54"/>
                  </a:lnTo>
                  <a:lnTo>
                    <a:pt x="582" y="54"/>
                  </a:lnTo>
                  <a:lnTo>
                    <a:pt x="588" y="54"/>
                  </a:lnTo>
                  <a:lnTo>
                    <a:pt x="594" y="54"/>
                  </a:lnTo>
                  <a:lnTo>
                    <a:pt x="600" y="54"/>
                  </a:lnTo>
                  <a:lnTo>
                    <a:pt x="606" y="54"/>
                  </a:lnTo>
                  <a:lnTo>
                    <a:pt x="612" y="54"/>
                  </a:lnTo>
                  <a:lnTo>
                    <a:pt x="618" y="54"/>
                  </a:lnTo>
                  <a:lnTo>
                    <a:pt x="624" y="54"/>
                  </a:lnTo>
                  <a:lnTo>
                    <a:pt x="630" y="54"/>
                  </a:lnTo>
                  <a:lnTo>
                    <a:pt x="636" y="54"/>
                  </a:lnTo>
                  <a:lnTo>
                    <a:pt x="642" y="54"/>
                  </a:lnTo>
                  <a:lnTo>
                    <a:pt x="648" y="54"/>
                  </a:lnTo>
                  <a:lnTo>
                    <a:pt x="654" y="54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54"/>
                  </a:lnTo>
                  <a:lnTo>
                    <a:pt x="678" y="54"/>
                  </a:lnTo>
                  <a:lnTo>
                    <a:pt x="684" y="54"/>
                  </a:lnTo>
                  <a:lnTo>
                    <a:pt x="690" y="54"/>
                  </a:lnTo>
                  <a:lnTo>
                    <a:pt x="696" y="54"/>
                  </a:lnTo>
                  <a:lnTo>
                    <a:pt x="702" y="54"/>
                  </a:lnTo>
                  <a:lnTo>
                    <a:pt x="708" y="54"/>
                  </a:lnTo>
                  <a:lnTo>
                    <a:pt x="714" y="54"/>
                  </a:lnTo>
                  <a:lnTo>
                    <a:pt x="720" y="54"/>
                  </a:lnTo>
                  <a:lnTo>
                    <a:pt x="726" y="54"/>
                  </a:lnTo>
                  <a:lnTo>
                    <a:pt x="732" y="54"/>
                  </a:lnTo>
                  <a:lnTo>
                    <a:pt x="738" y="54"/>
                  </a:lnTo>
                  <a:lnTo>
                    <a:pt x="744" y="54"/>
                  </a:lnTo>
                  <a:lnTo>
                    <a:pt x="750" y="54"/>
                  </a:lnTo>
                  <a:lnTo>
                    <a:pt x="756" y="54"/>
                  </a:lnTo>
                  <a:lnTo>
                    <a:pt x="762" y="5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6" name="Freeform 109"/>
            <p:cNvSpPr>
              <a:spLocks/>
            </p:cNvSpPr>
            <p:nvPr/>
          </p:nvSpPr>
          <p:spPr bwMode="auto">
            <a:xfrm>
              <a:off x="9121775" y="3946997"/>
              <a:ext cx="20638" cy="1588"/>
            </a:xfrm>
            <a:custGeom>
              <a:avLst/>
              <a:gdLst>
                <a:gd name="T0" fmla="*/ 0 w 24"/>
                <a:gd name="T1" fmla="*/ 0 h 1"/>
                <a:gd name="T2" fmla="*/ 2 w 24"/>
                <a:gd name="T3" fmla="*/ 0 h 1"/>
                <a:gd name="T4" fmla="*/ 4 w 24"/>
                <a:gd name="T5" fmla="*/ 0 h 1"/>
                <a:gd name="T6" fmla="*/ 5 w 24"/>
                <a:gd name="T7" fmla="*/ 0 h 1"/>
                <a:gd name="T8" fmla="*/ 7 w 24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"/>
                <a:gd name="T17" fmla="*/ 24 w 24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7" name="Text Box 111"/>
            <p:cNvSpPr txBox="1">
              <a:spLocks noChangeArrowheads="1"/>
            </p:cNvSpPr>
            <p:nvPr/>
          </p:nvSpPr>
          <p:spPr bwMode="auto">
            <a:xfrm>
              <a:off x="7467600" y="3923184"/>
              <a:ext cx="298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/>
                <a:t>0</a:t>
              </a:r>
            </a:p>
          </p:txBody>
        </p:sp>
        <p:sp>
          <p:nvSpPr>
            <p:cNvPr id="20548" name="Text Box 112"/>
            <p:cNvSpPr txBox="1">
              <a:spLocks noChangeArrowheads="1"/>
            </p:cNvSpPr>
            <p:nvPr/>
          </p:nvSpPr>
          <p:spPr bwMode="auto">
            <a:xfrm>
              <a:off x="7620000" y="35421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ym typeface="Symbol" pitchFamily="18" charset="2"/>
                </a:rPr>
                <a:t>+1</a:t>
              </a:r>
              <a:endParaRPr lang="pl-PL" sz="2000" b="1" dirty="0"/>
            </a:p>
          </p:txBody>
        </p:sp>
        <p:sp>
          <p:nvSpPr>
            <p:cNvPr id="20549" name="Text Box 113"/>
            <p:cNvSpPr txBox="1">
              <a:spLocks noChangeArrowheads="1"/>
            </p:cNvSpPr>
            <p:nvPr/>
          </p:nvSpPr>
          <p:spPr bwMode="auto">
            <a:xfrm>
              <a:off x="7924800" y="39993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+</a:t>
              </a:r>
              <a:r>
                <a:rPr lang="pl-PL" sz="2000" b="1" dirty="0" smtClean="0">
                  <a:sym typeface="Symbol" pitchFamily="18" charset="2"/>
                </a:rPr>
                <a:t>2</a:t>
              </a:r>
              <a:endParaRPr lang="pl-PL" sz="2000" b="1" dirty="0"/>
            </a:p>
          </p:txBody>
        </p:sp>
        <p:sp>
          <p:nvSpPr>
            <p:cNvPr id="20550" name="Text Box 115"/>
            <p:cNvSpPr txBox="1">
              <a:spLocks noChangeArrowheads="1"/>
            </p:cNvSpPr>
            <p:nvPr/>
          </p:nvSpPr>
          <p:spPr bwMode="auto">
            <a:xfrm>
              <a:off x="7010400" y="35421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ym typeface="Symbol" pitchFamily="18" charset="2"/>
                </a:rPr>
                <a:t>-1</a:t>
              </a:r>
              <a:endParaRPr lang="pl-PL" sz="2000" b="1" dirty="0"/>
            </a:p>
          </p:txBody>
        </p:sp>
        <p:sp>
          <p:nvSpPr>
            <p:cNvPr id="20551" name="Text Box 116"/>
            <p:cNvSpPr txBox="1">
              <a:spLocks noChangeArrowheads="1"/>
            </p:cNvSpPr>
            <p:nvPr/>
          </p:nvSpPr>
          <p:spPr bwMode="auto">
            <a:xfrm>
              <a:off x="8305800" y="34659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+</a:t>
              </a:r>
              <a:r>
                <a:rPr lang="pl-PL" sz="2000" b="1" dirty="0" smtClean="0">
                  <a:sym typeface="Symbol" pitchFamily="18" charset="2"/>
                </a:rPr>
                <a:t>3</a:t>
              </a:r>
              <a:endParaRPr lang="pl-PL" sz="2000" b="1" dirty="0"/>
            </a:p>
          </p:txBody>
        </p:sp>
        <p:sp>
          <p:nvSpPr>
            <p:cNvPr id="20552" name="Text Box 117"/>
            <p:cNvSpPr txBox="1">
              <a:spLocks noChangeArrowheads="1"/>
            </p:cNvSpPr>
            <p:nvPr/>
          </p:nvSpPr>
          <p:spPr bwMode="auto">
            <a:xfrm>
              <a:off x="6705600" y="39993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-</a:t>
              </a:r>
              <a:r>
                <a:rPr lang="pl-PL" sz="2000" b="1" dirty="0" smtClean="0">
                  <a:sym typeface="Symbol" pitchFamily="18" charset="2"/>
                </a:rPr>
                <a:t>2</a:t>
              </a:r>
              <a:endParaRPr lang="pl-PL" sz="2000" b="1" dirty="0"/>
            </a:p>
          </p:txBody>
        </p:sp>
        <p:sp>
          <p:nvSpPr>
            <p:cNvPr id="20553" name="Text Box 118"/>
            <p:cNvSpPr txBox="1">
              <a:spLocks noChangeArrowheads="1"/>
            </p:cNvSpPr>
            <p:nvPr/>
          </p:nvSpPr>
          <p:spPr bwMode="auto">
            <a:xfrm>
              <a:off x="6096000" y="35421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-</a:t>
              </a:r>
              <a:r>
                <a:rPr lang="pl-PL" sz="2000" b="1" dirty="0" smtClean="0">
                  <a:sym typeface="Symbol" pitchFamily="18" charset="2"/>
                </a:rPr>
                <a:t>3</a:t>
              </a:r>
              <a:endParaRPr lang="pl-PL" sz="2000" b="1" dirty="0"/>
            </a:p>
          </p:txBody>
        </p:sp>
      </p:grpSp>
      <p:graphicFrame>
        <p:nvGraphicFramePr>
          <p:cNvPr id="20484" name="Object 2"/>
          <p:cNvGraphicFramePr>
            <a:graphicFrameLocks noChangeAspect="1"/>
          </p:cNvGraphicFramePr>
          <p:nvPr/>
        </p:nvGraphicFramePr>
        <p:xfrm>
          <a:off x="1295400" y="2420938"/>
          <a:ext cx="3135313" cy="216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6" name="Równanie" r:id="rId8" imgW="1473120" imgH="1015920" progId="Equation.3">
                  <p:embed/>
                </p:oleObj>
              </mc:Choice>
              <mc:Fallback>
                <p:oleObj name="Równanie" r:id="rId8" imgW="1473120" imgH="10159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420938"/>
                        <a:ext cx="3135313" cy="2163762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 Box 22"/>
          <p:cNvSpPr txBox="1">
            <a:spLocks noChangeArrowheads="1"/>
          </p:cNvSpPr>
          <p:nvPr/>
        </p:nvSpPr>
        <p:spPr bwMode="auto">
          <a:xfrm>
            <a:off x="1187624" y="5013176"/>
            <a:ext cx="7367273" cy="1200329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Application:</a:t>
            </a:r>
            <a:r>
              <a:rPr lang="pl-PL" b="1" dirty="0" smtClean="0"/>
              <a:t> modeling </a:t>
            </a:r>
            <a:r>
              <a:rPr lang="pl-PL" b="1" dirty="0" err="1" smtClean="0"/>
              <a:t>Additive</a:t>
            </a:r>
            <a:r>
              <a:rPr lang="pl-PL" b="1" dirty="0" smtClean="0"/>
              <a:t> White </a:t>
            </a:r>
            <a:r>
              <a:rPr lang="pl-PL" b="1" dirty="0" err="1" smtClean="0"/>
              <a:t>Gaussian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(AWGN) </a:t>
            </a:r>
            <a:r>
              <a:rPr lang="pl-PL" b="1" dirty="0" err="1" smtClean="0"/>
              <a:t>corrupting</a:t>
            </a:r>
            <a:r>
              <a:rPr lang="pl-PL" b="1" dirty="0" smtClean="0"/>
              <a:t> </a:t>
            </a:r>
            <a:r>
              <a:rPr lang="pl-PL" b="1" dirty="0" err="1" smtClean="0"/>
              <a:t>transmission</a:t>
            </a:r>
            <a:r>
              <a:rPr lang="pl-PL" b="1" dirty="0" smtClean="0"/>
              <a:t> in analog and </a:t>
            </a:r>
            <a:r>
              <a:rPr lang="pl-PL" b="1" dirty="0" err="1" smtClean="0"/>
              <a:t>digital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transmission</a:t>
            </a:r>
            <a:r>
              <a:rPr lang="pl-PL" b="1" dirty="0" smtClean="0"/>
              <a:t> </a:t>
            </a:r>
            <a:r>
              <a:rPr lang="pl-PL" b="1" dirty="0" err="1" smtClean="0"/>
              <a:t>channels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3000" y="-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Exponential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random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75" name="Line 3"/>
          <p:cNvSpPr>
            <a:spLocks noChangeShapeType="1"/>
          </p:cNvSpPr>
          <p:nvPr/>
        </p:nvSpPr>
        <p:spPr bwMode="auto">
          <a:xfrm>
            <a:off x="2221210" y="1370112"/>
            <a:ext cx="619601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6" name="Rectangle 4"/>
          <p:cNvSpPr>
            <a:spLocks noChangeArrowheads="1"/>
          </p:cNvSpPr>
          <p:nvPr/>
        </p:nvSpPr>
        <p:spPr bwMode="auto">
          <a:xfrm>
            <a:off x="8281987" y="1319436"/>
            <a:ext cx="862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000099"/>
                </a:solidFill>
              </a:rPr>
              <a:t>time</a:t>
            </a:r>
            <a:endParaRPr lang="pl-PL" sz="2800" b="1" dirty="0">
              <a:solidFill>
                <a:srgbClr val="000099"/>
              </a:solidFill>
            </a:endParaRPr>
          </a:p>
        </p:txBody>
      </p:sp>
      <p:sp>
        <p:nvSpPr>
          <p:cNvPr id="77" name="Line 5"/>
          <p:cNvSpPr>
            <a:spLocks noChangeShapeType="1"/>
          </p:cNvSpPr>
          <p:nvPr/>
        </p:nvSpPr>
        <p:spPr bwMode="auto">
          <a:xfrm>
            <a:off x="3997623" y="1065312"/>
            <a:ext cx="2895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8" name="Text Box 6"/>
          <p:cNvSpPr txBox="1">
            <a:spLocks noChangeArrowheads="1"/>
          </p:cNvSpPr>
          <p:nvPr/>
        </p:nvSpPr>
        <p:spPr bwMode="auto">
          <a:xfrm>
            <a:off x="5269210" y="417612"/>
            <a:ext cx="44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i="1" dirty="0">
                <a:solidFill>
                  <a:srgbClr val="000000"/>
                </a:solidFill>
              </a:rPr>
              <a:t>τ</a:t>
            </a:r>
            <a:endParaRPr lang="pl-PL" i="1" dirty="0"/>
          </a:p>
        </p:txBody>
      </p:sp>
      <p:sp>
        <p:nvSpPr>
          <p:cNvPr id="79" name="Oval 7"/>
          <p:cNvSpPr>
            <a:spLocks noChangeArrowheads="1"/>
          </p:cNvSpPr>
          <p:nvPr/>
        </p:nvSpPr>
        <p:spPr bwMode="auto">
          <a:xfrm>
            <a:off x="3997623" y="1292325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0" name="Oval 8"/>
          <p:cNvSpPr>
            <a:spLocks noChangeArrowheads="1"/>
          </p:cNvSpPr>
          <p:nvPr/>
        </p:nvSpPr>
        <p:spPr bwMode="auto">
          <a:xfrm>
            <a:off x="6817023" y="1292325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81" name="Object 0"/>
          <p:cNvGraphicFramePr>
            <a:graphicFrameLocks noChangeAspect="1"/>
          </p:cNvGraphicFramePr>
          <p:nvPr/>
        </p:nvGraphicFramePr>
        <p:xfrm>
          <a:off x="4050010" y="1598712"/>
          <a:ext cx="2974975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92" name="Equation" r:id="rId4" imgW="774360" imgH="228600" progId="Equation.3">
                  <p:embed/>
                </p:oleObj>
              </mc:Choice>
              <mc:Fallback>
                <p:oleObj name="Equation" r:id="rId4" imgW="774360" imgH="228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0010" y="1598712"/>
                        <a:ext cx="2974975" cy="879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" name="Rectangle 18"/>
          <p:cNvSpPr>
            <a:spLocks noChangeArrowheads="1"/>
          </p:cNvSpPr>
          <p:nvPr/>
        </p:nvSpPr>
        <p:spPr bwMode="auto">
          <a:xfrm>
            <a:off x="22783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91" name="Rectangle 19"/>
          <p:cNvSpPr>
            <a:spLocks noChangeArrowheads="1"/>
          </p:cNvSpPr>
          <p:nvPr/>
        </p:nvSpPr>
        <p:spPr bwMode="auto">
          <a:xfrm>
            <a:off x="322133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92" name="Rectangle 20"/>
          <p:cNvSpPr>
            <a:spLocks noChangeArrowheads="1"/>
          </p:cNvSpPr>
          <p:nvPr/>
        </p:nvSpPr>
        <p:spPr bwMode="auto">
          <a:xfrm>
            <a:off x="416431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pl-PL" sz="3200" b="1"/>
          </a:p>
        </p:txBody>
      </p:sp>
      <p:sp>
        <p:nvSpPr>
          <p:cNvPr id="93" name="Rectangle 21"/>
          <p:cNvSpPr>
            <a:spLocks noChangeArrowheads="1"/>
          </p:cNvSpPr>
          <p:nvPr/>
        </p:nvSpPr>
        <p:spPr bwMode="auto">
          <a:xfrm>
            <a:off x="510728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 sz="3200" b="1"/>
          </a:p>
        </p:txBody>
      </p:sp>
      <p:sp>
        <p:nvSpPr>
          <p:cNvPr id="94" name="Rectangle 22"/>
          <p:cNvSpPr>
            <a:spLocks noChangeArrowheads="1"/>
          </p:cNvSpPr>
          <p:nvPr/>
        </p:nvSpPr>
        <p:spPr bwMode="auto">
          <a:xfrm>
            <a:off x="60502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pl-PL" sz="3200" b="1"/>
          </a:p>
        </p:txBody>
      </p:sp>
      <p:sp>
        <p:nvSpPr>
          <p:cNvPr id="95" name="Rectangle 23"/>
          <p:cNvSpPr>
            <a:spLocks noChangeArrowheads="1"/>
          </p:cNvSpPr>
          <p:nvPr/>
        </p:nvSpPr>
        <p:spPr bwMode="auto">
          <a:xfrm>
            <a:off x="70027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 sz="3200" b="1"/>
          </a:p>
        </p:txBody>
      </p:sp>
      <p:sp>
        <p:nvSpPr>
          <p:cNvPr id="96" name="Rectangle 24"/>
          <p:cNvSpPr>
            <a:spLocks noChangeArrowheads="1"/>
          </p:cNvSpPr>
          <p:nvPr/>
        </p:nvSpPr>
        <p:spPr bwMode="auto">
          <a:xfrm>
            <a:off x="1259185" y="526425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 b="1"/>
          </a:p>
        </p:txBody>
      </p:sp>
      <p:sp>
        <p:nvSpPr>
          <p:cNvPr id="97" name="Rectangle 25"/>
          <p:cNvSpPr>
            <a:spLocks noChangeArrowheads="1"/>
          </p:cNvSpPr>
          <p:nvPr/>
        </p:nvSpPr>
        <p:spPr bwMode="auto">
          <a:xfrm>
            <a:off x="1154410" y="45117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 sz="3200" b="1"/>
          </a:p>
        </p:txBody>
      </p:sp>
      <p:sp>
        <p:nvSpPr>
          <p:cNvPr id="98" name="Rectangle 26"/>
          <p:cNvSpPr>
            <a:spLocks noChangeArrowheads="1"/>
          </p:cNvSpPr>
          <p:nvPr/>
        </p:nvSpPr>
        <p:spPr bwMode="auto">
          <a:xfrm>
            <a:off x="1259185" y="37688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99" name="Rectangle 27"/>
          <p:cNvSpPr>
            <a:spLocks noChangeArrowheads="1"/>
          </p:cNvSpPr>
          <p:nvPr/>
        </p:nvSpPr>
        <p:spPr bwMode="auto">
          <a:xfrm>
            <a:off x="1154410" y="30258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1.5</a:t>
            </a:r>
            <a:endParaRPr lang="pl-PL" sz="3200" b="1"/>
          </a:p>
        </p:txBody>
      </p:sp>
      <p:sp>
        <p:nvSpPr>
          <p:cNvPr id="100" name="Rectangle 28"/>
          <p:cNvSpPr>
            <a:spLocks noChangeArrowheads="1"/>
          </p:cNvSpPr>
          <p:nvPr/>
        </p:nvSpPr>
        <p:spPr bwMode="auto">
          <a:xfrm>
            <a:off x="1259185" y="227340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101" name="Rectangle 29"/>
          <p:cNvSpPr>
            <a:spLocks noChangeArrowheads="1"/>
          </p:cNvSpPr>
          <p:nvPr/>
        </p:nvSpPr>
        <p:spPr bwMode="auto">
          <a:xfrm>
            <a:off x="1154410" y="1530450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2.5</a:t>
            </a:r>
            <a:endParaRPr lang="pl-PL" sz="3200" b="1"/>
          </a:p>
        </p:txBody>
      </p:sp>
      <p:sp>
        <p:nvSpPr>
          <p:cNvPr id="102" name="Line 30"/>
          <p:cNvSpPr>
            <a:spLocks noChangeShapeType="1"/>
          </p:cNvSpPr>
          <p:nvPr/>
        </p:nvSpPr>
        <p:spPr bwMode="auto">
          <a:xfrm>
            <a:off x="1403648" y="5313462"/>
            <a:ext cx="56673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3" name="Line 31"/>
          <p:cNvSpPr>
            <a:spLocks noChangeShapeType="1"/>
          </p:cNvSpPr>
          <p:nvPr/>
        </p:nvSpPr>
        <p:spPr bwMode="auto">
          <a:xfrm flipV="1">
            <a:off x="1403648" y="836712"/>
            <a:ext cx="1587" cy="4476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4" name="Freeform 32"/>
          <p:cNvSpPr>
            <a:spLocks/>
          </p:cNvSpPr>
          <p:nvPr/>
        </p:nvSpPr>
        <p:spPr bwMode="auto">
          <a:xfrm>
            <a:off x="1403648" y="3818037"/>
            <a:ext cx="5667375" cy="1485900"/>
          </a:xfrm>
          <a:custGeom>
            <a:avLst/>
            <a:gdLst>
              <a:gd name="T0" fmla="*/ 2147483647 w 3570"/>
              <a:gd name="T1" fmla="*/ 2147483647 h 936"/>
              <a:gd name="T2" fmla="*/ 2147483647 w 3570"/>
              <a:gd name="T3" fmla="*/ 2147483647 h 936"/>
              <a:gd name="T4" fmla="*/ 2147483647 w 3570"/>
              <a:gd name="T5" fmla="*/ 2147483647 h 936"/>
              <a:gd name="T6" fmla="*/ 2147483647 w 3570"/>
              <a:gd name="T7" fmla="*/ 2147483647 h 936"/>
              <a:gd name="T8" fmla="*/ 2147483647 w 3570"/>
              <a:gd name="T9" fmla="*/ 2147483647 h 936"/>
              <a:gd name="T10" fmla="*/ 2147483647 w 3570"/>
              <a:gd name="T11" fmla="*/ 2147483647 h 936"/>
              <a:gd name="T12" fmla="*/ 2147483647 w 3570"/>
              <a:gd name="T13" fmla="*/ 2147483647 h 936"/>
              <a:gd name="T14" fmla="*/ 2147483647 w 3570"/>
              <a:gd name="T15" fmla="*/ 2147483647 h 936"/>
              <a:gd name="T16" fmla="*/ 2147483647 w 3570"/>
              <a:gd name="T17" fmla="*/ 2147483647 h 936"/>
              <a:gd name="T18" fmla="*/ 2147483647 w 3570"/>
              <a:gd name="T19" fmla="*/ 2147483647 h 936"/>
              <a:gd name="T20" fmla="*/ 2147483647 w 3570"/>
              <a:gd name="T21" fmla="*/ 2147483647 h 936"/>
              <a:gd name="T22" fmla="*/ 2147483647 w 3570"/>
              <a:gd name="T23" fmla="*/ 2147483647 h 936"/>
              <a:gd name="T24" fmla="*/ 2147483647 w 3570"/>
              <a:gd name="T25" fmla="*/ 2147483647 h 936"/>
              <a:gd name="T26" fmla="*/ 2147483647 w 3570"/>
              <a:gd name="T27" fmla="*/ 2147483647 h 936"/>
              <a:gd name="T28" fmla="*/ 2147483647 w 3570"/>
              <a:gd name="T29" fmla="*/ 2147483647 h 936"/>
              <a:gd name="T30" fmla="*/ 2147483647 w 3570"/>
              <a:gd name="T31" fmla="*/ 2147483647 h 936"/>
              <a:gd name="T32" fmla="*/ 2147483647 w 3570"/>
              <a:gd name="T33" fmla="*/ 2147483647 h 936"/>
              <a:gd name="T34" fmla="*/ 2147483647 w 3570"/>
              <a:gd name="T35" fmla="*/ 2147483647 h 936"/>
              <a:gd name="T36" fmla="*/ 2147483647 w 3570"/>
              <a:gd name="T37" fmla="*/ 2147483647 h 936"/>
              <a:gd name="T38" fmla="*/ 2147483647 w 3570"/>
              <a:gd name="T39" fmla="*/ 2147483647 h 936"/>
              <a:gd name="T40" fmla="*/ 2147483647 w 3570"/>
              <a:gd name="T41" fmla="*/ 2147483647 h 936"/>
              <a:gd name="T42" fmla="*/ 2147483647 w 3570"/>
              <a:gd name="T43" fmla="*/ 2147483647 h 936"/>
              <a:gd name="T44" fmla="*/ 2147483647 w 3570"/>
              <a:gd name="T45" fmla="*/ 2147483647 h 936"/>
              <a:gd name="T46" fmla="*/ 2147483647 w 3570"/>
              <a:gd name="T47" fmla="*/ 2147483647 h 936"/>
              <a:gd name="T48" fmla="*/ 2147483647 w 3570"/>
              <a:gd name="T49" fmla="*/ 2147483647 h 936"/>
              <a:gd name="T50" fmla="*/ 2147483647 w 3570"/>
              <a:gd name="T51" fmla="*/ 2147483647 h 936"/>
              <a:gd name="T52" fmla="*/ 2147483647 w 3570"/>
              <a:gd name="T53" fmla="*/ 2147483647 h 936"/>
              <a:gd name="T54" fmla="*/ 2147483647 w 3570"/>
              <a:gd name="T55" fmla="*/ 2147483647 h 936"/>
              <a:gd name="T56" fmla="*/ 2147483647 w 3570"/>
              <a:gd name="T57" fmla="*/ 2147483647 h 936"/>
              <a:gd name="T58" fmla="*/ 2147483647 w 3570"/>
              <a:gd name="T59" fmla="*/ 2147483647 h 936"/>
              <a:gd name="T60" fmla="*/ 2147483647 w 3570"/>
              <a:gd name="T61" fmla="*/ 2147483647 h 936"/>
              <a:gd name="T62" fmla="*/ 2147483647 w 3570"/>
              <a:gd name="T63" fmla="*/ 2147483647 h 936"/>
              <a:gd name="T64" fmla="*/ 2147483647 w 3570"/>
              <a:gd name="T65" fmla="*/ 2147483647 h 936"/>
              <a:gd name="T66" fmla="*/ 2147483647 w 3570"/>
              <a:gd name="T67" fmla="*/ 2147483647 h 936"/>
              <a:gd name="T68" fmla="*/ 2147483647 w 3570"/>
              <a:gd name="T69" fmla="*/ 2147483647 h 936"/>
              <a:gd name="T70" fmla="*/ 2147483647 w 3570"/>
              <a:gd name="T71" fmla="*/ 2147483647 h 936"/>
              <a:gd name="T72" fmla="*/ 2147483647 w 3570"/>
              <a:gd name="T73" fmla="*/ 2147483647 h 936"/>
              <a:gd name="T74" fmla="*/ 2147483647 w 3570"/>
              <a:gd name="T75" fmla="*/ 2147483647 h 936"/>
              <a:gd name="T76" fmla="*/ 2147483647 w 3570"/>
              <a:gd name="T77" fmla="*/ 2147483647 h 936"/>
              <a:gd name="T78" fmla="*/ 2147483647 w 3570"/>
              <a:gd name="T79" fmla="*/ 2147483647 h 936"/>
              <a:gd name="T80" fmla="*/ 2147483647 w 3570"/>
              <a:gd name="T81" fmla="*/ 2147483647 h 936"/>
              <a:gd name="T82" fmla="*/ 2147483647 w 3570"/>
              <a:gd name="T83" fmla="*/ 2147483647 h 936"/>
              <a:gd name="T84" fmla="*/ 2147483647 w 3570"/>
              <a:gd name="T85" fmla="*/ 2147483647 h 936"/>
              <a:gd name="T86" fmla="*/ 2147483647 w 3570"/>
              <a:gd name="T87" fmla="*/ 2147483647 h 936"/>
              <a:gd name="T88" fmla="*/ 2147483647 w 3570"/>
              <a:gd name="T89" fmla="*/ 2147483647 h 936"/>
              <a:gd name="T90" fmla="*/ 2147483647 w 3570"/>
              <a:gd name="T91" fmla="*/ 2147483647 h 936"/>
              <a:gd name="T92" fmla="*/ 2147483647 w 3570"/>
              <a:gd name="T93" fmla="*/ 2147483647 h 936"/>
              <a:gd name="T94" fmla="*/ 2147483647 w 3570"/>
              <a:gd name="T95" fmla="*/ 2147483647 h 936"/>
              <a:gd name="T96" fmla="*/ 2147483647 w 3570"/>
              <a:gd name="T97" fmla="*/ 2147483647 h 936"/>
              <a:gd name="T98" fmla="*/ 2147483647 w 3570"/>
              <a:gd name="T99" fmla="*/ 2147483647 h 9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936"/>
              <a:gd name="T152" fmla="*/ 3570 w 3570"/>
              <a:gd name="T153" fmla="*/ 936 h 9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936">
                <a:moveTo>
                  <a:pt x="0" y="0"/>
                </a:moveTo>
                <a:lnTo>
                  <a:pt x="36" y="54"/>
                </a:lnTo>
                <a:lnTo>
                  <a:pt x="72" y="108"/>
                </a:lnTo>
                <a:lnTo>
                  <a:pt x="108" y="156"/>
                </a:lnTo>
                <a:lnTo>
                  <a:pt x="144" y="204"/>
                </a:lnTo>
                <a:lnTo>
                  <a:pt x="180" y="246"/>
                </a:lnTo>
                <a:lnTo>
                  <a:pt x="216" y="288"/>
                </a:lnTo>
                <a:lnTo>
                  <a:pt x="252" y="324"/>
                </a:lnTo>
                <a:lnTo>
                  <a:pt x="288" y="360"/>
                </a:lnTo>
                <a:lnTo>
                  <a:pt x="324" y="396"/>
                </a:lnTo>
                <a:lnTo>
                  <a:pt x="360" y="426"/>
                </a:lnTo>
                <a:lnTo>
                  <a:pt x="396" y="456"/>
                </a:lnTo>
                <a:lnTo>
                  <a:pt x="432" y="486"/>
                </a:lnTo>
                <a:lnTo>
                  <a:pt x="468" y="510"/>
                </a:lnTo>
                <a:lnTo>
                  <a:pt x="504" y="534"/>
                </a:lnTo>
                <a:lnTo>
                  <a:pt x="540" y="558"/>
                </a:lnTo>
                <a:lnTo>
                  <a:pt x="576" y="582"/>
                </a:lnTo>
                <a:lnTo>
                  <a:pt x="612" y="606"/>
                </a:lnTo>
                <a:lnTo>
                  <a:pt x="648" y="624"/>
                </a:lnTo>
                <a:lnTo>
                  <a:pt x="684" y="642"/>
                </a:lnTo>
                <a:lnTo>
                  <a:pt x="720" y="660"/>
                </a:lnTo>
                <a:lnTo>
                  <a:pt x="756" y="678"/>
                </a:lnTo>
                <a:lnTo>
                  <a:pt x="792" y="690"/>
                </a:lnTo>
                <a:lnTo>
                  <a:pt x="828" y="708"/>
                </a:lnTo>
                <a:lnTo>
                  <a:pt x="864" y="720"/>
                </a:lnTo>
                <a:lnTo>
                  <a:pt x="900" y="732"/>
                </a:lnTo>
                <a:lnTo>
                  <a:pt x="936" y="744"/>
                </a:lnTo>
                <a:lnTo>
                  <a:pt x="972" y="756"/>
                </a:lnTo>
                <a:lnTo>
                  <a:pt x="1008" y="768"/>
                </a:lnTo>
                <a:lnTo>
                  <a:pt x="1044" y="774"/>
                </a:lnTo>
                <a:lnTo>
                  <a:pt x="1080" y="786"/>
                </a:lnTo>
                <a:lnTo>
                  <a:pt x="1116" y="798"/>
                </a:lnTo>
                <a:lnTo>
                  <a:pt x="1152" y="804"/>
                </a:lnTo>
                <a:lnTo>
                  <a:pt x="1188" y="810"/>
                </a:lnTo>
                <a:lnTo>
                  <a:pt x="1224" y="822"/>
                </a:lnTo>
                <a:lnTo>
                  <a:pt x="1260" y="828"/>
                </a:lnTo>
                <a:lnTo>
                  <a:pt x="1296" y="834"/>
                </a:lnTo>
                <a:lnTo>
                  <a:pt x="1332" y="840"/>
                </a:lnTo>
                <a:lnTo>
                  <a:pt x="1368" y="846"/>
                </a:lnTo>
                <a:lnTo>
                  <a:pt x="1404" y="852"/>
                </a:lnTo>
                <a:lnTo>
                  <a:pt x="1440" y="858"/>
                </a:lnTo>
                <a:lnTo>
                  <a:pt x="1476" y="858"/>
                </a:lnTo>
                <a:lnTo>
                  <a:pt x="1512" y="864"/>
                </a:lnTo>
                <a:lnTo>
                  <a:pt x="1548" y="870"/>
                </a:lnTo>
                <a:lnTo>
                  <a:pt x="1584" y="876"/>
                </a:lnTo>
                <a:lnTo>
                  <a:pt x="1620" y="876"/>
                </a:lnTo>
                <a:lnTo>
                  <a:pt x="1656" y="882"/>
                </a:lnTo>
                <a:lnTo>
                  <a:pt x="1692" y="882"/>
                </a:lnTo>
                <a:lnTo>
                  <a:pt x="1728" y="888"/>
                </a:lnTo>
                <a:lnTo>
                  <a:pt x="1764" y="888"/>
                </a:lnTo>
                <a:lnTo>
                  <a:pt x="1800" y="894"/>
                </a:lnTo>
                <a:lnTo>
                  <a:pt x="1836" y="894"/>
                </a:lnTo>
                <a:lnTo>
                  <a:pt x="1872" y="900"/>
                </a:lnTo>
                <a:lnTo>
                  <a:pt x="1908" y="900"/>
                </a:lnTo>
                <a:lnTo>
                  <a:pt x="1944" y="906"/>
                </a:lnTo>
                <a:lnTo>
                  <a:pt x="1980" y="906"/>
                </a:lnTo>
                <a:lnTo>
                  <a:pt x="2016" y="906"/>
                </a:lnTo>
                <a:lnTo>
                  <a:pt x="2052" y="912"/>
                </a:lnTo>
                <a:lnTo>
                  <a:pt x="2088" y="912"/>
                </a:lnTo>
                <a:lnTo>
                  <a:pt x="2124" y="912"/>
                </a:lnTo>
                <a:lnTo>
                  <a:pt x="2160" y="912"/>
                </a:lnTo>
                <a:lnTo>
                  <a:pt x="2196" y="918"/>
                </a:lnTo>
                <a:lnTo>
                  <a:pt x="2232" y="918"/>
                </a:lnTo>
                <a:lnTo>
                  <a:pt x="2268" y="918"/>
                </a:lnTo>
                <a:lnTo>
                  <a:pt x="2304" y="918"/>
                </a:lnTo>
                <a:lnTo>
                  <a:pt x="2340" y="918"/>
                </a:lnTo>
                <a:lnTo>
                  <a:pt x="2376" y="924"/>
                </a:lnTo>
                <a:lnTo>
                  <a:pt x="2412" y="924"/>
                </a:lnTo>
                <a:lnTo>
                  <a:pt x="2448" y="924"/>
                </a:lnTo>
                <a:lnTo>
                  <a:pt x="2484" y="924"/>
                </a:lnTo>
                <a:lnTo>
                  <a:pt x="2520" y="924"/>
                </a:lnTo>
                <a:lnTo>
                  <a:pt x="2556" y="924"/>
                </a:lnTo>
                <a:lnTo>
                  <a:pt x="2592" y="930"/>
                </a:lnTo>
                <a:lnTo>
                  <a:pt x="2628" y="930"/>
                </a:lnTo>
                <a:lnTo>
                  <a:pt x="2664" y="930"/>
                </a:lnTo>
                <a:lnTo>
                  <a:pt x="2700" y="930"/>
                </a:lnTo>
                <a:lnTo>
                  <a:pt x="2736" y="930"/>
                </a:lnTo>
                <a:lnTo>
                  <a:pt x="2772" y="930"/>
                </a:lnTo>
                <a:lnTo>
                  <a:pt x="2808" y="930"/>
                </a:lnTo>
                <a:lnTo>
                  <a:pt x="2844" y="930"/>
                </a:lnTo>
                <a:lnTo>
                  <a:pt x="2880" y="930"/>
                </a:lnTo>
                <a:lnTo>
                  <a:pt x="2916" y="930"/>
                </a:lnTo>
                <a:lnTo>
                  <a:pt x="2952" y="930"/>
                </a:lnTo>
                <a:lnTo>
                  <a:pt x="2988" y="930"/>
                </a:lnTo>
                <a:lnTo>
                  <a:pt x="3024" y="936"/>
                </a:lnTo>
                <a:lnTo>
                  <a:pt x="3060" y="936"/>
                </a:lnTo>
                <a:lnTo>
                  <a:pt x="3096" y="936"/>
                </a:lnTo>
                <a:lnTo>
                  <a:pt x="3132" y="936"/>
                </a:lnTo>
                <a:lnTo>
                  <a:pt x="3168" y="936"/>
                </a:lnTo>
                <a:lnTo>
                  <a:pt x="3204" y="936"/>
                </a:lnTo>
                <a:lnTo>
                  <a:pt x="3240" y="936"/>
                </a:lnTo>
                <a:lnTo>
                  <a:pt x="3276" y="936"/>
                </a:lnTo>
                <a:lnTo>
                  <a:pt x="3312" y="936"/>
                </a:lnTo>
                <a:lnTo>
                  <a:pt x="3348" y="936"/>
                </a:lnTo>
                <a:lnTo>
                  <a:pt x="3384" y="936"/>
                </a:lnTo>
                <a:lnTo>
                  <a:pt x="3420" y="936"/>
                </a:lnTo>
                <a:lnTo>
                  <a:pt x="3456" y="936"/>
                </a:lnTo>
                <a:lnTo>
                  <a:pt x="3492" y="936"/>
                </a:lnTo>
                <a:lnTo>
                  <a:pt x="3528" y="936"/>
                </a:lnTo>
                <a:lnTo>
                  <a:pt x="3570" y="936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5" name="Freeform 33"/>
          <p:cNvSpPr>
            <a:spLocks/>
          </p:cNvSpPr>
          <p:nvPr/>
        </p:nvSpPr>
        <p:spPr bwMode="auto">
          <a:xfrm>
            <a:off x="1403648" y="2322612"/>
            <a:ext cx="5667375" cy="2981325"/>
          </a:xfrm>
          <a:custGeom>
            <a:avLst/>
            <a:gdLst>
              <a:gd name="T0" fmla="*/ 2147483647 w 3570"/>
              <a:gd name="T1" fmla="*/ 2147483647 h 1878"/>
              <a:gd name="T2" fmla="*/ 2147483647 w 3570"/>
              <a:gd name="T3" fmla="*/ 2147483647 h 1878"/>
              <a:gd name="T4" fmla="*/ 2147483647 w 3570"/>
              <a:gd name="T5" fmla="*/ 2147483647 h 1878"/>
              <a:gd name="T6" fmla="*/ 2147483647 w 3570"/>
              <a:gd name="T7" fmla="*/ 2147483647 h 1878"/>
              <a:gd name="T8" fmla="*/ 2147483647 w 3570"/>
              <a:gd name="T9" fmla="*/ 2147483647 h 1878"/>
              <a:gd name="T10" fmla="*/ 2147483647 w 3570"/>
              <a:gd name="T11" fmla="*/ 2147483647 h 1878"/>
              <a:gd name="T12" fmla="*/ 2147483647 w 3570"/>
              <a:gd name="T13" fmla="*/ 2147483647 h 1878"/>
              <a:gd name="T14" fmla="*/ 2147483647 w 3570"/>
              <a:gd name="T15" fmla="*/ 2147483647 h 1878"/>
              <a:gd name="T16" fmla="*/ 2147483647 w 3570"/>
              <a:gd name="T17" fmla="*/ 2147483647 h 1878"/>
              <a:gd name="T18" fmla="*/ 2147483647 w 3570"/>
              <a:gd name="T19" fmla="*/ 2147483647 h 1878"/>
              <a:gd name="T20" fmla="*/ 2147483647 w 3570"/>
              <a:gd name="T21" fmla="*/ 2147483647 h 1878"/>
              <a:gd name="T22" fmla="*/ 2147483647 w 3570"/>
              <a:gd name="T23" fmla="*/ 2147483647 h 1878"/>
              <a:gd name="T24" fmla="*/ 2147483647 w 3570"/>
              <a:gd name="T25" fmla="*/ 2147483647 h 1878"/>
              <a:gd name="T26" fmla="*/ 2147483647 w 3570"/>
              <a:gd name="T27" fmla="*/ 2147483647 h 1878"/>
              <a:gd name="T28" fmla="*/ 2147483647 w 3570"/>
              <a:gd name="T29" fmla="*/ 2147483647 h 1878"/>
              <a:gd name="T30" fmla="*/ 2147483647 w 3570"/>
              <a:gd name="T31" fmla="*/ 2147483647 h 1878"/>
              <a:gd name="T32" fmla="*/ 2147483647 w 3570"/>
              <a:gd name="T33" fmla="*/ 2147483647 h 1878"/>
              <a:gd name="T34" fmla="*/ 2147483647 w 3570"/>
              <a:gd name="T35" fmla="*/ 2147483647 h 1878"/>
              <a:gd name="T36" fmla="*/ 2147483647 w 3570"/>
              <a:gd name="T37" fmla="*/ 2147483647 h 1878"/>
              <a:gd name="T38" fmla="*/ 2147483647 w 3570"/>
              <a:gd name="T39" fmla="*/ 2147483647 h 1878"/>
              <a:gd name="T40" fmla="*/ 2147483647 w 3570"/>
              <a:gd name="T41" fmla="*/ 2147483647 h 1878"/>
              <a:gd name="T42" fmla="*/ 2147483647 w 3570"/>
              <a:gd name="T43" fmla="*/ 2147483647 h 1878"/>
              <a:gd name="T44" fmla="*/ 2147483647 w 3570"/>
              <a:gd name="T45" fmla="*/ 2147483647 h 1878"/>
              <a:gd name="T46" fmla="*/ 2147483647 w 3570"/>
              <a:gd name="T47" fmla="*/ 2147483647 h 1878"/>
              <a:gd name="T48" fmla="*/ 2147483647 w 3570"/>
              <a:gd name="T49" fmla="*/ 2147483647 h 1878"/>
              <a:gd name="T50" fmla="*/ 2147483647 w 3570"/>
              <a:gd name="T51" fmla="*/ 2147483647 h 1878"/>
              <a:gd name="T52" fmla="*/ 2147483647 w 3570"/>
              <a:gd name="T53" fmla="*/ 2147483647 h 1878"/>
              <a:gd name="T54" fmla="*/ 2147483647 w 3570"/>
              <a:gd name="T55" fmla="*/ 2147483647 h 1878"/>
              <a:gd name="T56" fmla="*/ 2147483647 w 3570"/>
              <a:gd name="T57" fmla="*/ 2147483647 h 1878"/>
              <a:gd name="T58" fmla="*/ 2147483647 w 3570"/>
              <a:gd name="T59" fmla="*/ 2147483647 h 1878"/>
              <a:gd name="T60" fmla="*/ 2147483647 w 3570"/>
              <a:gd name="T61" fmla="*/ 2147483647 h 1878"/>
              <a:gd name="T62" fmla="*/ 2147483647 w 3570"/>
              <a:gd name="T63" fmla="*/ 2147483647 h 1878"/>
              <a:gd name="T64" fmla="*/ 2147483647 w 3570"/>
              <a:gd name="T65" fmla="*/ 2147483647 h 1878"/>
              <a:gd name="T66" fmla="*/ 2147483647 w 3570"/>
              <a:gd name="T67" fmla="*/ 2147483647 h 1878"/>
              <a:gd name="T68" fmla="*/ 2147483647 w 3570"/>
              <a:gd name="T69" fmla="*/ 2147483647 h 1878"/>
              <a:gd name="T70" fmla="*/ 2147483647 w 3570"/>
              <a:gd name="T71" fmla="*/ 2147483647 h 1878"/>
              <a:gd name="T72" fmla="*/ 2147483647 w 3570"/>
              <a:gd name="T73" fmla="*/ 2147483647 h 1878"/>
              <a:gd name="T74" fmla="*/ 2147483647 w 3570"/>
              <a:gd name="T75" fmla="*/ 2147483647 h 1878"/>
              <a:gd name="T76" fmla="*/ 2147483647 w 3570"/>
              <a:gd name="T77" fmla="*/ 2147483647 h 1878"/>
              <a:gd name="T78" fmla="*/ 2147483647 w 3570"/>
              <a:gd name="T79" fmla="*/ 2147483647 h 1878"/>
              <a:gd name="T80" fmla="*/ 2147483647 w 3570"/>
              <a:gd name="T81" fmla="*/ 2147483647 h 1878"/>
              <a:gd name="T82" fmla="*/ 2147483647 w 3570"/>
              <a:gd name="T83" fmla="*/ 2147483647 h 1878"/>
              <a:gd name="T84" fmla="*/ 2147483647 w 3570"/>
              <a:gd name="T85" fmla="*/ 2147483647 h 1878"/>
              <a:gd name="T86" fmla="*/ 2147483647 w 3570"/>
              <a:gd name="T87" fmla="*/ 2147483647 h 1878"/>
              <a:gd name="T88" fmla="*/ 2147483647 w 3570"/>
              <a:gd name="T89" fmla="*/ 2147483647 h 1878"/>
              <a:gd name="T90" fmla="*/ 2147483647 w 3570"/>
              <a:gd name="T91" fmla="*/ 2147483647 h 1878"/>
              <a:gd name="T92" fmla="*/ 2147483647 w 3570"/>
              <a:gd name="T93" fmla="*/ 2147483647 h 1878"/>
              <a:gd name="T94" fmla="*/ 2147483647 w 3570"/>
              <a:gd name="T95" fmla="*/ 2147483647 h 1878"/>
              <a:gd name="T96" fmla="*/ 2147483647 w 3570"/>
              <a:gd name="T97" fmla="*/ 2147483647 h 1878"/>
              <a:gd name="T98" fmla="*/ 2147483647 w 3570"/>
              <a:gd name="T99" fmla="*/ 2147483647 h 187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1878"/>
              <a:gd name="T152" fmla="*/ 3570 w 3570"/>
              <a:gd name="T153" fmla="*/ 1878 h 187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1878">
                <a:moveTo>
                  <a:pt x="0" y="0"/>
                </a:moveTo>
                <a:lnTo>
                  <a:pt x="36" y="216"/>
                </a:lnTo>
                <a:lnTo>
                  <a:pt x="72" y="408"/>
                </a:lnTo>
                <a:lnTo>
                  <a:pt x="108" y="576"/>
                </a:lnTo>
                <a:lnTo>
                  <a:pt x="144" y="726"/>
                </a:lnTo>
                <a:lnTo>
                  <a:pt x="180" y="858"/>
                </a:lnTo>
                <a:lnTo>
                  <a:pt x="216" y="972"/>
                </a:lnTo>
                <a:lnTo>
                  <a:pt x="252" y="1074"/>
                </a:lnTo>
                <a:lnTo>
                  <a:pt x="288" y="1170"/>
                </a:lnTo>
                <a:lnTo>
                  <a:pt x="324" y="1248"/>
                </a:lnTo>
                <a:lnTo>
                  <a:pt x="360" y="1320"/>
                </a:lnTo>
                <a:lnTo>
                  <a:pt x="396" y="1386"/>
                </a:lnTo>
                <a:lnTo>
                  <a:pt x="432" y="1440"/>
                </a:lnTo>
                <a:lnTo>
                  <a:pt x="468" y="1494"/>
                </a:lnTo>
                <a:lnTo>
                  <a:pt x="504" y="1536"/>
                </a:lnTo>
                <a:lnTo>
                  <a:pt x="540" y="1578"/>
                </a:lnTo>
                <a:lnTo>
                  <a:pt x="576" y="1608"/>
                </a:lnTo>
                <a:lnTo>
                  <a:pt x="612" y="1644"/>
                </a:lnTo>
                <a:lnTo>
                  <a:pt x="648" y="1668"/>
                </a:lnTo>
                <a:lnTo>
                  <a:pt x="684" y="1692"/>
                </a:lnTo>
                <a:lnTo>
                  <a:pt x="720" y="1716"/>
                </a:lnTo>
                <a:lnTo>
                  <a:pt x="756" y="1734"/>
                </a:lnTo>
                <a:lnTo>
                  <a:pt x="792" y="1752"/>
                </a:lnTo>
                <a:lnTo>
                  <a:pt x="828" y="1764"/>
                </a:lnTo>
                <a:lnTo>
                  <a:pt x="864" y="1776"/>
                </a:lnTo>
                <a:lnTo>
                  <a:pt x="900" y="1788"/>
                </a:lnTo>
                <a:lnTo>
                  <a:pt x="936" y="1800"/>
                </a:lnTo>
                <a:lnTo>
                  <a:pt x="972" y="1812"/>
                </a:lnTo>
                <a:lnTo>
                  <a:pt x="1008" y="1818"/>
                </a:lnTo>
                <a:lnTo>
                  <a:pt x="1044" y="1824"/>
                </a:lnTo>
                <a:lnTo>
                  <a:pt x="1080" y="1830"/>
                </a:lnTo>
                <a:lnTo>
                  <a:pt x="1116" y="1836"/>
                </a:lnTo>
                <a:lnTo>
                  <a:pt x="1152" y="1842"/>
                </a:lnTo>
                <a:lnTo>
                  <a:pt x="1188" y="1848"/>
                </a:lnTo>
                <a:lnTo>
                  <a:pt x="1224" y="1848"/>
                </a:lnTo>
                <a:lnTo>
                  <a:pt x="1260" y="1854"/>
                </a:lnTo>
                <a:lnTo>
                  <a:pt x="1296" y="1860"/>
                </a:lnTo>
                <a:lnTo>
                  <a:pt x="1332" y="1860"/>
                </a:lnTo>
                <a:lnTo>
                  <a:pt x="1368" y="1860"/>
                </a:lnTo>
                <a:lnTo>
                  <a:pt x="1404" y="1866"/>
                </a:lnTo>
                <a:lnTo>
                  <a:pt x="1440" y="1866"/>
                </a:lnTo>
                <a:lnTo>
                  <a:pt x="1476" y="1866"/>
                </a:lnTo>
                <a:lnTo>
                  <a:pt x="1512" y="1872"/>
                </a:lnTo>
                <a:lnTo>
                  <a:pt x="1548" y="1872"/>
                </a:lnTo>
                <a:lnTo>
                  <a:pt x="1584" y="1872"/>
                </a:lnTo>
                <a:lnTo>
                  <a:pt x="1620" y="1872"/>
                </a:lnTo>
                <a:lnTo>
                  <a:pt x="1656" y="1872"/>
                </a:lnTo>
                <a:lnTo>
                  <a:pt x="1692" y="1872"/>
                </a:lnTo>
                <a:lnTo>
                  <a:pt x="1728" y="1878"/>
                </a:lnTo>
                <a:lnTo>
                  <a:pt x="1764" y="1878"/>
                </a:lnTo>
                <a:lnTo>
                  <a:pt x="1800" y="1878"/>
                </a:lnTo>
                <a:lnTo>
                  <a:pt x="1836" y="1878"/>
                </a:lnTo>
                <a:lnTo>
                  <a:pt x="1872" y="1878"/>
                </a:lnTo>
                <a:lnTo>
                  <a:pt x="1908" y="1878"/>
                </a:lnTo>
                <a:lnTo>
                  <a:pt x="1944" y="1878"/>
                </a:lnTo>
                <a:lnTo>
                  <a:pt x="1980" y="1878"/>
                </a:lnTo>
                <a:lnTo>
                  <a:pt x="2016" y="1878"/>
                </a:lnTo>
                <a:lnTo>
                  <a:pt x="2052" y="1878"/>
                </a:lnTo>
                <a:lnTo>
                  <a:pt x="2088" y="1878"/>
                </a:lnTo>
                <a:lnTo>
                  <a:pt x="2124" y="1878"/>
                </a:lnTo>
                <a:lnTo>
                  <a:pt x="2160" y="1878"/>
                </a:lnTo>
                <a:lnTo>
                  <a:pt x="2196" y="1878"/>
                </a:lnTo>
                <a:lnTo>
                  <a:pt x="2232" y="1878"/>
                </a:lnTo>
                <a:lnTo>
                  <a:pt x="2268" y="1878"/>
                </a:lnTo>
                <a:lnTo>
                  <a:pt x="2304" y="1878"/>
                </a:lnTo>
                <a:lnTo>
                  <a:pt x="2340" y="1878"/>
                </a:lnTo>
                <a:lnTo>
                  <a:pt x="2376" y="1878"/>
                </a:lnTo>
                <a:lnTo>
                  <a:pt x="2412" y="1878"/>
                </a:lnTo>
                <a:lnTo>
                  <a:pt x="2448" y="1878"/>
                </a:lnTo>
                <a:lnTo>
                  <a:pt x="2484" y="1878"/>
                </a:lnTo>
                <a:lnTo>
                  <a:pt x="2520" y="1878"/>
                </a:lnTo>
                <a:lnTo>
                  <a:pt x="2556" y="1878"/>
                </a:lnTo>
                <a:lnTo>
                  <a:pt x="2592" y="1878"/>
                </a:lnTo>
                <a:lnTo>
                  <a:pt x="2628" y="1878"/>
                </a:lnTo>
                <a:lnTo>
                  <a:pt x="2664" y="1878"/>
                </a:lnTo>
                <a:lnTo>
                  <a:pt x="2700" y="1878"/>
                </a:lnTo>
                <a:lnTo>
                  <a:pt x="2736" y="1878"/>
                </a:lnTo>
                <a:lnTo>
                  <a:pt x="2772" y="1878"/>
                </a:lnTo>
                <a:lnTo>
                  <a:pt x="2808" y="1878"/>
                </a:lnTo>
                <a:lnTo>
                  <a:pt x="2844" y="1878"/>
                </a:lnTo>
                <a:lnTo>
                  <a:pt x="2880" y="1878"/>
                </a:lnTo>
                <a:lnTo>
                  <a:pt x="2916" y="1878"/>
                </a:lnTo>
                <a:lnTo>
                  <a:pt x="2952" y="1878"/>
                </a:lnTo>
                <a:lnTo>
                  <a:pt x="2988" y="1878"/>
                </a:lnTo>
                <a:lnTo>
                  <a:pt x="3024" y="1878"/>
                </a:lnTo>
                <a:lnTo>
                  <a:pt x="3060" y="1878"/>
                </a:lnTo>
                <a:lnTo>
                  <a:pt x="3096" y="1878"/>
                </a:lnTo>
                <a:lnTo>
                  <a:pt x="3132" y="1878"/>
                </a:lnTo>
                <a:lnTo>
                  <a:pt x="3168" y="1878"/>
                </a:lnTo>
                <a:lnTo>
                  <a:pt x="3204" y="1878"/>
                </a:lnTo>
                <a:lnTo>
                  <a:pt x="3240" y="1878"/>
                </a:lnTo>
                <a:lnTo>
                  <a:pt x="3276" y="1878"/>
                </a:lnTo>
                <a:lnTo>
                  <a:pt x="3312" y="1878"/>
                </a:lnTo>
                <a:lnTo>
                  <a:pt x="3348" y="1878"/>
                </a:lnTo>
                <a:lnTo>
                  <a:pt x="3384" y="1878"/>
                </a:lnTo>
                <a:lnTo>
                  <a:pt x="3420" y="1878"/>
                </a:lnTo>
                <a:lnTo>
                  <a:pt x="3456" y="1878"/>
                </a:lnTo>
                <a:lnTo>
                  <a:pt x="3492" y="1878"/>
                </a:lnTo>
                <a:lnTo>
                  <a:pt x="3528" y="1878"/>
                </a:lnTo>
                <a:lnTo>
                  <a:pt x="3570" y="1878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" name="Freeform 34"/>
          <p:cNvSpPr>
            <a:spLocks/>
          </p:cNvSpPr>
          <p:nvPr/>
        </p:nvSpPr>
        <p:spPr bwMode="auto">
          <a:xfrm>
            <a:off x="1403648" y="836712"/>
            <a:ext cx="5667375" cy="4467225"/>
          </a:xfrm>
          <a:custGeom>
            <a:avLst/>
            <a:gdLst>
              <a:gd name="T0" fmla="*/ 2147483647 w 3570"/>
              <a:gd name="T1" fmla="*/ 2147483647 h 2814"/>
              <a:gd name="T2" fmla="*/ 2147483647 w 3570"/>
              <a:gd name="T3" fmla="*/ 2147483647 h 2814"/>
              <a:gd name="T4" fmla="*/ 2147483647 w 3570"/>
              <a:gd name="T5" fmla="*/ 2147483647 h 2814"/>
              <a:gd name="T6" fmla="*/ 2147483647 w 3570"/>
              <a:gd name="T7" fmla="*/ 2147483647 h 2814"/>
              <a:gd name="T8" fmla="*/ 2147483647 w 3570"/>
              <a:gd name="T9" fmla="*/ 2147483647 h 2814"/>
              <a:gd name="T10" fmla="*/ 2147483647 w 3570"/>
              <a:gd name="T11" fmla="*/ 2147483647 h 2814"/>
              <a:gd name="T12" fmla="*/ 2147483647 w 3570"/>
              <a:gd name="T13" fmla="*/ 2147483647 h 2814"/>
              <a:gd name="T14" fmla="*/ 2147483647 w 3570"/>
              <a:gd name="T15" fmla="*/ 2147483647 h 2814"/>
              <a:gd name="T16" fmla="*/ 2147483647 w 3570"/>
              <a:gd name="T17" fmla="*/ 2147483647 h 2814"/>
              <a:gd name="T18" fmla="*/ 2147483647 w 3570"/>
              <a:gd name="T19" fmla="*/ 2147483647 h 2814"/>
              <a:gd name="T20" fmla="*/ 2147483647 w 3570"/>
              <a:gd name="T21" fmla="*/ 2147483647 h 2814"/>
              <a:gd name="T22" fmla="*/ 2147483647 w 3570"/>
              <a:gd name="T23" fmla="*/ 2147483647 h 2814"/>
              <a:gd name="T24" fmla="*/ 2147483647 w 3570"/>
              <a:gd name="T25" fmla="*/ 2147483647 h 2814"/>
              <a:gd name="T26" fmla="*/ 2147483647 w 3570"/>
              <a:gd name="T27" fmla="*/ 2147483647 h 2814"/>
              <a:gd name="T28" fmla="*/ 2147483647 w 3570"/>
              <a:gd name="T29" fmla="*/ 2147483647 h 2814"/>
              <a:gd name="T30" fmla="*/ 2147483647 w 3570"/>
              <a:gd name="T31" fmla="*/ 2147483647 h 2814"/>
              <a:gd name="T32" fmla="*/ 2147483647 w 3570"/>
              <a:gd name="T33" fmla="*/ 2147483647 h 2814"/>
              <a:gd name="T34" fmla="*/ 2147483647 w 3570"/>
              <a:gd name="T35" fmla="*/ 2147483647 h 2814"/>
              <a:gd name="T36" fmla="*/ 2147483647 w 3570"/>
              <a:gd name="T37" fmla="*/ 2147483647 h 2814"/>
              <a:gd name="T38" fmla="*/ 2147483647 w 3570"/>
              <a:gd name="T39" fmla="*/ 2147483647 h 2814"/>
              <a:gd name="T40" fmla="*/ 2147483647 w 3570"/>
              <a:gd name="T41" fmla="*/ 2147483647 h 2814"/>
              <a:gd name="T42" fmla="*/ 2147483647 w 3570"/>
              <a:gd name="T43" fmla="*/ 2147483647 h 2814"/>
              <a:gd name="T44" fmla="*/ 2147483647 w 3570"/>
              <a:gd name="T45" fmla="*/ 2147483647 h 2814"/>
              <a:gd name="T46" fmla="*/ 2147483647 w 3570"/>
              <a:gd name="T47" fmla="*/ 2147483647 h 2814"/>
              <a:gd name="T48" fmla="*/ 2147483647 w 3570"/>
              <a:gd name="T49" fmla="*/ 2147483647 h 2814"/>
              <a:gd name="T50" fmla="*/ 2147483647 w 3570"/>
              <a:gd name="T51" fmla="*/ 2147483647 h 2814"/>
              <a:gd name="T52" fmla="*/ 2147483647 w 3570"/>
              <a:gd name="T53" fmla="*/ 2147483647 h 2814"/>
              <a:gd name="T54" fmla="*/ 2147483647 w 3570"/>
              <a:gd name="T55" fmla="*/ 2147483647 h 2814"/>
              <a:gd name="T56" fmla="*/ 2147483647 w 3570"/>
              <a:gd name="T57" fmla="*/ 2147483647 h 2814"/>
              <a:gd name="T58" fmla="*/ 2147483647 w 3570"/>
              <a:gd name="T59" fmla="*/ 2147483647 h 2814"/>
              <a:gd name="T60" fmla="*/ 2147483647 w 3570"/>
              <a:gd name="T61" fmla="*/ 2147483647 h 2814"/>
              <a:gd name="T62" fmla="*/ 2147483647 w 3570"/>
              <a:gd name="T63" fmla="*/ 2147483647 h 2814"/>
              <a:gd name="T64" fmla="*/ 2147483647 w 3570"/>
              <a:gd name="T65" fmla="*/ 2147483647 h 2814"/>
              <a:gd name="T66" fmla="*/ 2147483647 w 3570"/>
              <a:gd name="T67" fmla="*/ 2147483647 h 2814"/>
              <a:gd name="T68" fmla="*/ 2147483647 w 3570"/>
              <a:gd name="T69" fmla="*/ 2147483647 h 2814"/>
              <a:gd name="T70" fmla="*/ 2147483647 w 3570"/>
              <a:gd name="T71" fmla="*/ 2147483647 h 2814"/>
              <a:gd name="T72" fmla="*/ 2147483647 w 3570"/>
              <a:gd name="T73" fmla="*/ 2147483647 h 2814"/>
              <a:gd name="T74" fmla="*/ 2147483647 w 3570"/>
              <a:gd name="T75" fmla="*/ 2147483647 h 2814"/>
              <a:gd name="T76" fmla="*/ 2147483647 w 3570"/>
              <a:gd name="T77" fmla="*/ 2147483647 h 2814"/>
              <a:gd name="T78" fmla="*/ 2147483647 w 3570"/>
              <a:gd name="T79" fmla="*/ 2147483647 h 2814"/>
              <a:gd name="T80" fmla="*/ 2147483647 w 3570"/>
              <a:gd name="T81" fmla="*/ 2147483647 h 2814"/>
              <a:gd name="T82" fmla="*/ 2147483647 w 3570"/>
              <a:gd name="T83" fmla="*/ 2147483647 h 2814"/>
              <a:gd name="T84" fmla="*/ 2147483647 w 3570"/>
              <a:gd name="T85" fmla="*/ 2147483647 h 2814"/>
              <a:gd name="T86" fmla="*/ 2147483647 w 3570"/>
              <a:gd name="T87" fmla="*/ 2147483647 h 2814"/>
              <a:gd name="T88" fmla="*/ 2147483647 w 3570"/>
              <a:gd name="T89" fmla="*/ 2147483647 h 2814"/>
              <a:gd name="T90" fmla="*/ 2147483647 w 3570"/>
              <a:gd name="T91" fmla="*/ 2147483647 h 2814"/>
              <a:gd name="T92" fmla="*/ 2147483647 w 3570"/>
              <a:gd name="T93" fmla="*/ 2147483647 h 2814"/>
              <a:gd name="T94" fmla="*/ 2147483647 w 3570"/>
              <a:gd name="T95" fmla="*/ 2147483647 h 2814"/>
              <a:gd name="T96" fmla="*/ 2147483647 w 3570"/>
              <a:gd name="T97" fmla="*/ 2147483647 h 2814"/>
              <a:gd name="T98" fmla="*/ 2147483647 w 3570"/>
              <a:gd name="T99" fmla="*/ 2147483647 h 28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14"/>
              <a:gd name="T152" fmla="*/ 3570 w 3570"/>
              <a:gd name="T153" fmla="*/ 2814 h 28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14">
                <a:moveTo>
                  <a:pt x="0" y="0"/>
                </a:moveTo>
                <a:lnTo>
                  <a:pt x="36" y="468"/>
                </a:lnTo>
                <a:lnTo>
                  <a:pt x="72" y="858"/>
                </a:lnTo>
                <a:lnTo>
                  <a:pt x="108" y="1182"/>
                </a:lnTo>
                <a:lnTo>
                  <a:pt x="144" y="1452"/>
                </a:lnTo>
                <a:lnTo>
                  <a:pt x="180" y="1680"/>
                </a:lnTo>
                <a:lnTo>
                  <a:pt x="216" y="1872"/>
                </a:lnTo>
                <a:lnTo>
                  <a:pt x="252" y="2028"/>
                </a:lnTo>
                <a:lnTo>
                  <a:pt x="288" y="2160"/>
                </a:lnTo>
                <a:lnTo>
                  <a:pt x="324" y="2268"/>
                </a:lnTo>
                <a:lnTo>
                  <a:pt x="360" y="2358"/>
                </a:lnTo>
                <a:lnTo>
                  <a:pt x="396" y="2436"/>
                </a:lnTo>
                <a:lnTo>
                  <a:pt x="432" y="2496"/>
                </a:lnTo>
                <a:lnTo>
                  <a:pt x="468" y="2550"/>
                </a:lnTo>
                <a:lnTo>
                  <a:pt x="504" y="2598"/>
                </a:lnTo>
                <a:lnTo>
                  <a:pt x="540" y="2634"/>
                </a:lnTo>
                <a:lnTo>
                  <a:pt x="576" y="2664"/>
                </a:lnTo>
                <a:lnTo>
                  <a:pt x="612" y="2688"/>
                </a:lnTo>
                <a:lnTo>
                  <a:pt x="648" y="2712"/>
                </a:lnTo>
                <a:lnTo>
                  <a:pt x="684" y="2730"/>
                </a:lnTo>
                <a:lnTo>
                  <a:pt x="720" y="2742"/>
                </a:lnTo>
                <a:lnTo>
                  <a:pt x="756" y="2754"/>
                </a:lnTo>
                <a:lnTo>
                  <a:pt x="792" y="2766"/>
                </a:lnTo>
                <a:lnTo>
                  <a:pt x="828" y="2772"/>
                </a:lnTo>
                <a:lnTo>
                  <a:pt x="864" y="2784"/>
                </a:lnTo>
                <a:lnTo>
                  <a:pt x="900" y="2790"/>
                </a:lnTo>
                <a:lnTo>
                  <a:pt x="936" y="2790"/>
                </a:lnTo>
                <a:lnTo>
                  <a:pt x="972" y="2796"/>
                </a:lnTo>
                <a:lnTo>
                  <a:pt x="1008" y="2802"/>
                </a:lnTo>
                <a:lnTo>
                  <a:pt x="1044" y="2802"/>
                </a:lnTo>
                <a:lnTo>
                  <a:pt x="1080" y="2802"/>
                </a:lnTo>
                <a:lnTo>
                  <a:pt x="1116" y="2808"/>
                </a:lnTo>
                <a:lnTo>
                  <a:pt x="1152" y="2808"/>
                </a:lnTo>
                <a:lnTo>
                  <a:pt x="1188" y="2808"/>
                </a:lnTo>
                <a:lnTo>
                  <a:pt x="1224" y="2814"/>
                </a:lnTo>
                <a:lnTo>
                  <a:pt x="1260" y="2814"/>
                </a:lnTo>
                <a:lnTo>
                  <a:pt x="1296" y="2814"/>
                </a:lnTo>
                <a:lnTo>
                  <a:pt x="1332" y="2814"/>
                </a:lnTo>
                <a:lnTo>
                  <a:pt x="1368" y="2814"/>
                </a:lnTo>
                <a:lnTo>
                  <a:pt x="1404" y="2814"/>
                </a:lnTo>
                <a:lnTo>
                  <a:pt x="1440" y="2814"/>
                </a:lnTo>
                <a:lnTo>
                  <a:pt x="1476" y="2814"/>
                </a:lnTo>
                <a:lnTo>
                  <a:pt x="1512" y="2814"/>
                </a:lnTo>
                <a:lnTo>
                  <a:pt x="1548" y="2814"/>
                </a:lnTo>
                <a:lnTo>
                  <a:pt x="1584" y="2814"/>
                </a:lnTo>
                <a:lnTo>
                  <a:pt x="1620" y="2814"/>
                </a:lnTo>
                <a:lnTo>
                  <a:pt x="1656" y="2814"/>
                </a:lnTo>
                <a:lnTo>
                  <a:pt x="1692" y="2814"/>
                </a:lnTo>
                <a:lnTo>
                  <a:pt x="1728" y="2814"/>
                </a:lnTo>
                <a:lnTo>
                  <a:pt x="1764" y="2814"/>
                </a:lnTo>
                <a:lnTo>
                  <a:pt x="1800" y="2814"/>
                </a:lnTo>
                <a:lnTo>
                  <a:pt x="1836" y="2814"/>
                </a:lnTo>
                <a:lnTo>
                  <a:pt x="1872" y="2814"/>
                </a:lnTo>
                <a:lnTo>
                  <a:pt x="1908" y="2814"/>
                </a:lnTo>
                <a:lnTo>
                  <a:pt x="1944" y="2814"/>
                </a:lnTo>
                <a:lnTo>
                  <a:pt x="1980" y="2814"/>
                </a:lnTo>
                <a:lnTo>
                  <a:pt x="2016" y="2814"/>
                </a:lnTo>
                <a:lnTo>
                  <a:pt x="2052" y="2814"/>
                </a:lnTo>
                <a:lnTo>
                  <a:pt x="2088" y="2814"/>
                </a:lnTo>
                <a:lnTo>
                  <a:pt x="2124" y="2814"/>
                </a:lnTo>
                <a:lnTo>
                  <a:pt x="2160" y="2814"/>
                </a:lnTo>
                <a:lnTo>
                  <a:pt x="2196" y="2814"/>
                </a:lnTo>
                <a:lnTo>
                  <a:pt x="2232" y="2814"/>
                </a:lnTo>
                <a:lnTo>
                  <a:pt x="2268" y="2814"/>
                </a:lnTo>
                <a:lnTo>
                  <a:pt x="2304" y="2814"/>
                </a:lnTo>
                <a:lnTo>
                  <a:pt x="2340" y="2814"/>
                </a:lnTo>
                <a:lnTo>
                  <a:pt x="2376" y="2814"/>
                </a:lnTo>
                <a:lnTo>
                  <a:pt x="2412" y="2814"/>
                </a:lnTo>
                <a:lnTo>
                  <a:pt x="2448" y="2814"/>
                </a:lnTo>
                <a:lnTo>
                  <a:pt x="2484" y="2814"/>
                </a:lnTo>
                <a:lnTo>
                  <a:pt x="2520" y="2814"/>
                </a:lnTo>
                <a:lnTo>
                  <a:pt x="2556" y="2814"/>
                </a:lnTo>
                <a:lnTo>
                  <a:pt x="2592" y="2814"/>
                </a:lnTo>
                <a:lnTo>
                  <a:pt x="2628" y="2814"/>
                </a:lnTo>
                <a:lnTo>
                  <a:pt x="2664" y="2814"/>
                </a:lnTo>
                <a:lnTo>
                  <a:pt x="2700" y="2814"/>
                </a:lnTo>
                <a:lnTo>
                  <a:pt x="2736" y="2814"/>
                </a:lnTo>
                <a:lnTo>
                  <a:pt x="2772" y="2814"/>
                </a:lnTo>
                <a:lnTo>
                  <a:pt x="2808" y="2814"/>
                </a:lnTo>
                <a:lnTo>
                  <a:pt x="2844" y="2814"/>
                </a:lnTo>
                <a:lnTo>
                  <a:pt x="2880" y="2814"/>
                </a:lnTo>
                <a:lnTo>
                  <a:pt x="2916" y="2814"/>
                </a:lnTo>
                <a:lnTo>
                  <a:pt x="2952" y="2814"/>
                </a:lnTo>
                <a:lnTo>
                  <a:pt x="2988" y="2814"/>
                </a:lnTo>
                <a:lnTo>
                  <a:pt x="3024" y="2814"/>
                </a:lnTo>
                <a:lnTo>
                  <a:pt x="3060" y="2814"/>
                </a:lnTo>
                <a:lnTo>
                  <a:pt x="3096" y="2814"/>
                </a:lnTo>
                <a:lnTo>
                  <a:pt x="3132" y="2814"/>
                </a:lnTo>
                <a:lnTo>
                  <a:pt x="3168" y="2814"/>
                </a:lnTo>
                <a:lnTo>
                  <a:pt x="3204" y="2814"/>
                </a:lnTo>
                <a:lnTo>
                  <a:pt x="3240" y="2814"/>
                </a:lnTo>
                <a:lnTo>
                  <a:pt x="3276" y="2814"/>
                </a:lnTo>
                <a:lnTo>
                  <a:pt x="3312" y="2814"/>
                </a:lnTo>
                <a:lnTo>
                  <a:pt x="3348" y="2814"/>
                </a:lnTo>
                <a:lnTo>
                  <a:pt x="3384" y="2814"/>
                </a:lnTo>
                <a:lnTo>
                  <a:pt x="3420" y="2814"/>
                </a:lnTo>
                <a:lnTo>
                  <a:pt x="3456" y="2814"/>
                </a:lnTo>
                <a:lnTo>
                  <a:pt x="3492" y="2814"/>
                </a:lnTo>
                <a:lnTo>
                  <a:pt x="3528" y="2814"/>
                </a:lnTo>
                <a:lnTo>
                  <a:pt x="3570" y="281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" name="Text Box 35"/>
          <p:cNvSpPr txBox="1">
            <a:spLocks noChangeArrowheads="1"/>
          </p:cNvSpPr>
          <p:nvPr/>
        </p:nvSpPr>
        <p:spPr bwMode="auto">
          <a:xfrm>
            <a:off x="6548735" y="4484787"/>
            <a:ext cx="347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τ</a:t>
            </a:r>
            <a:endParaRPr lang="pl-PL" i="1" dirty="0"/>
          </a:p>
        </p:txBody>
      </p:sp>
      <p:sp>
        <p:nvSpPr>
          <p:cNvPr id="108" name="Text Box 36"/>
          <p:cNvSpPr txBox="1">
            <a:spLocks noChangeArrowheads="1"/>
          </p:cNvSpPr>
          <p:nvPr/>
        </p:nvSpPr>
        <p:spPr bwMode="auto">
          <a:xfrm>
            <a:off x="1535410" y="760512"/>
            <a:ext cx="7104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f</a:t>
            </a:r>
            <a:r>
              <a:rPr lang="pl-PL" sz="2800" b="1" dirty="0" smtClean="0">
                <a:solidFill>
                  <a:srgbClr val="000000"/>
                </a:solidFill>
              </a:rPr>
              <a:t>(τ</a:t>
            </a:r>
            <a:r>
              <a:rPr lang="pl-PL" sz="2800" b="1" dirty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grpSp>
        <p:nvGrpSpPr>
          <p:cNvPr id="109" name="Group 37"/>
          <p:cNvGrpSpPr>
            <a:grpSpLocks/>
          </p:cNvGrpSpPr>
          <p:nvPr/>
        </p:nvGrpSpPr>
        <p:grpSpPr bwMode="auto">
          <a:xfrm>
            <a:off x="3592810" y="2970312"/>
            <a:ext cx="1573213" cy="1524000"/>
            <a:chOff x="2544" y="2544"/>
            <a:chExt cx="991" cy="960"/>
          </a:xfrm>
        </p:grpSpPr>
        <p:sp>
          <p:nvSpPr>
            <p:cNvPr id="110" name="Line 38"/>
            <p:cNvSpPr>
              <a:spLocks noChangeShapeType="1"/>
            </p:cNvSpPr>
            <p:nvPr/>
          </p:nvSpPr>
          <p:spPr bwMode="auto">
            <a:xfrm>
              <a:off x="2544" y="2688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1" name="Line 39"/>
            <p:cNvSpPr>
              <a:spLocks noChangeShapeType="1"/>
            </p:cNvSpPr>
            <p:nvPr/>
          </p:nvSpPr>
          <p:spPr bwMode="auto">
            <a:xfrm>
              <a:off x="2544" y="3056"/>
              <a:ext cx="336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" name="Line 40"/>
            <p:cNvSpPr>
              <a:spLocks noChangeShapeType="1"/>
            </p:cNvSpPr>
            <p:nvPr/>
          </p:nvSpPr>
          <p:spPr bwMode="auto">
            <a:xfrm>
              <a:off x="2544" y="3360"/>
              <a:ext cx="336" cy="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3" name="Text Box 41"/>
            <p:cNvSpPr txBox="1">
              <a:spLocks noChangeArrowheads="1"/>
            </p:cNvSpPr>
            <p:nvPr/>
          </p:nvSpPr>
          <p:spPr bwMode="auto">
            <a:xfrm>
              <a:off x="3024" y="3216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1</a:t>
              </a:r>
              <a:endParaRPr lang="pl-PL" dirty="0"/>
            </a:p>
          </p:txBody>
        </p:sp>
        <p:sp>
          <p:nvSpPr>
            <p:cNvPr id="114" name="Text Box 42"/>
            <p:cNvSpPr txBox="1">
              <a:spLocks noChangeArrowheads="1"/>
            </p:cNvSpPr>
            <p:nvPr/>
          </p:nvSpPr>
          <p:spPr bwMode="auto">
            <a:xfrm>
              <a:off x="3024" y="2880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2</a:t>
              </a:r>
              <a:endParaRPr lang="pl-PL" dirty="0"/>
            </a:p>
          </p:txBody>
        </p:sp>
        <p:sp>
          <p:nvSpPr>
            <p:cNvPr id="115" name="Text Box 43"/>
            <p:cNvSpPr txBox="1">
              <a:spLocks noChangeArrowheads="1"/>
            </p:cNvSpPr>
            <p:nvPr/>
          </p:nvSpPr>
          <p:spPr bwMode="auto">
            <a:xfrm>
              <a:off x="3024" y="2544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3</a:t>
              </a:r>
              <a:endParaRPr lang="pl-PL" dirty="0"/>
            </a:p>
          </p:txBody>
        </p:sp>
      </p:grpSp>
      <p:graphicFrame>
        <p:nvGraphicFramePr>
          <p:cNvPr id="117" name="Object 1024"/>
          <p:cNvGraphicFramePr>
            <a:graphicFrameLocks noChangeAspect="1"/>
          </p:cNvGraphicFramePr>
          <p:nvPr/>
        </p:nvGraphicFramePr>
        <p:xfrm>
          <a:off x="6646490" y="2855767"/>
          <a:ext cx="13335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93" name="Równanie" r:id="rId6" imgW="482400" imgH="215640" progId="Equation.3">
                  <p:embed/>
                </p:oleObj>
              </mc:Choice>
              <mc:Fallback>
                <p:oleObj name="Równanie" r:id="rId6" imgW="4824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490" y="2855767"/>
                        <a:ext cx="1333500" cy="5969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Text Box 22"/>
          <p:cNvSpPr txBox="1">
            <a:spLocks noChangeArrowheads="1"/>
          </p:cNvSpPr>
          <p:nvPr/>
        </p:nvSpPr>
        <p:spPr bwMode="auto">
          <a:xfrm>
            <a:off x="1403648" y="5733256"/>
            <a:ext cx="6540573" cy="830997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Application:</a:t>
            </a:r>
            <a:r>
              <a:rPr lang="pl-PL" b="1" dirty="0" smtClean="0"/>
              <a:t> modeling </a:t>
            </a:r>
            <a:r>
              <a:rPr lang="pl-PL" b="1" dirty="0" err="1" smtClean="0"/>
              <a:t>call</a:t>
            </a:r>
            <a:r>
              <a:rPr lang="pl-PL" b="1" dirty="0" smtClean="0"/>
              <a:t> (session) </a:t>
            </a:r>
            <a:r>
              <a:rPr lang="pl-PL" b="1" dirty="0" err="1" smtClean="0"/>
              <a:t>interarrival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and holding </a:t>
            </a:r>
            <a:r>
              <a:rPr lang="pl-PL" b="1" dirty="0" err="1" smtClean="0"/>
              <a:t>times</a:t>
            </a:r>
            <a:r>
              <a:rPr lang="pl-PL" b="1" dirty="0" smtClean="0"/>
              <a:t>.</a:t>
            </a:r>
            <a:endParaRPr lang="pl-PL" b="1" dirty="0"/>
          </a:p>
        </p:txBody>
      </p:sp>
      <p:graphicFrame>
        <p:nvGraphicFramePr>
          <p:cNvPr id="4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0639021"/>
              </p:ext>
            </p:extLst>
          </p:nvPr>
        </p:nvGraphicFramePr>
        <p:xfrm>
          <a:off x="6893223" y="3706119"/>
          <a:ext cx="97948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94" name="Równanie" r:id="rId8" imgW="368280" imgH="228600" progId="Equation.3">
                  <p:embed/>
                </p:oleObj>
              </mc:Choice>
              <mc:Fallback>
                <p:oleObj name="Równanie" r:id="rId8" imgW="368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3223" y="3706119"/>
                        <a:ext cx="979487" cy="604837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4933217"/>
              </p:ext>
            </p:extLst>
          </p:nvPr>
        </p:nvGraphicFramePr>
        <p:xfrm>
          <a:off x="2716213" y="1519238"/>
          <a:ext cx="5353050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95" name="Equation" r:id="rId10" imgW="2197080" imgH="393480" progId="Equation.3">
                  <p:embed/>
                </p:oleObj>
              </mc:Choice>
              <mc:Fallback>
                <p:oleObj name="Equation" r:id="rId10" imgW="2197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6213" y="1519238"/>
                        <a:ext cx="5353050" cy="96043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15616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3200" b="1" noProof="0" dirty="0" smtClean="0">
                <a:solidFill>
                  <a:srgbClr val="008000"/>
                </a:solidFill>
                <a:latin typeface="Verdana" pitchFamily="34" charset="0"/>
              </a:rPr>
              <a:t>E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rlang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1043608" y="1052736"/>
            <a:ext cx="7808913" cy="828675"/>
            <a:chOff x="816" y="1225"/>
            <a:chExt cx="4919" cy="522"/>
          </a:xfrm>
        </p:grpSpPr>
        <p:sp>
          <p:nvSpPr>
            <p:cNvPr id="4" name="Line 4"/>
            <p:cNvSpPr>
              <a:spLocks noChangeShapeType="1"/>
            </p:cNvSpPr>
            <p:nvPr/>
          </p:nvSpPr>
          <p:spPr bwMode="auto">
            <a:xfrm flipV="1">
              <a:off x="816" y="1487"/>
              <a:ext cx="412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2674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4522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213" y="123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876" y="1495"/>
              <a:ext cx="801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3334" y="1492"/>
              <a:ext cx="343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3702" y="1492"/>
              <a:ext cx="36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4094" y="1495"/>
              <a:ext cx="425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5188" y="1489"/>
              <a:ext cx="54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1445" y="1317"/>
              <a:ext cx="233" cy="374"/>
              <a:chOff x="1445" y="1317"/>
              <a:chExt cx="233" cy="374"/>
            </a:xfrm>
          </p:grpSpPr>
          <p:sp>
            <p:nvSpPr>
              <p:cNvPr id="14" name="Rectangle 17"/>
              <p:cNvSpPr>
                <a:spLocks noChangeArrowheads="1"/>
              </p:cNvSpPr>
              <p:nvPr/>
            </p:nvSpPr>
            <p:spPr bwMode="auto">
              <a:xfrm>
                <a:off x="1445" y="1317"/>
                <a:ext cx="233" cy="298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3100" i="1">
                    <a:solidFill>
                      <a:srgbClr val="000000"/>
                    </a:solidFill>
                  </a:rPr>
                  <a:t>r</a:t>
                </a:r>
                <a:r>
                  <a:rPr lang="pl-PL" sz="3100">
                    <a:solidFill>
                      <a:srgbClr val="000000"/>
                    </a:solidFill>
                    <a:latin typeface="Symbol" pitchFamily="18" charset="2"/>
                  </a:rPr>
                  <a:t>l</a:t>
                </a:r>
                <a:endParaRPr lang="pl-PL"/>
              </a:p>
            </p:txBody>
          </p:sp>
          <p:sp>
            <p:nvSpPr>
              <p:cNvPr id="15" name="Rectangle 18"/>
              <p:cNvSpPr>
                <a:spLocks noChangeArrowheads="1"/>
              </p:cNvSpPr>
              <p:nvPr/>
            </p:nvSpPr>
            <p:spPr bwMode="auto">
              <a:xfrm>
                <a:off x="1593" y="1461"/>
                <a:ext cx="0" cy="23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pl-PL"/>
              </a:p>
            </p:txBody>
          </p:sp>
        </p:grpSp>
      </p:grpSp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7292008" y="1241648"/>
            <a:ext cx="369888" cy="593725"/>
            <a:chOff x="1445" y="1317"/>
            <a:chExt cx="233" cy="374"/>
          </a:xfrm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1445" y="1317"/>
              <a:ext cx="233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3100" i="1">
                  <a:solidFill>
                    <a:srgbClr val="000000"/>
                  </a:solidFill>
                </a:rPr>
                <a:t>r</a:t>
              </a:r>
              <a:r>
                <a:rPr lang="pl-PL" sz="3100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1593" y="1461"/>
              <a:ext cx="0" cy="2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/>
            </a:p>
          </p:txBody>
        </p:sp>
      </p:grpSp>
      <p:grpSp>
        <p:nvGrpSpPr>
          <p:cNvPr id="19" name="Group 26"/>
          <p:cNvGrpSpPr>
            <a:grpSpLocks/>
          </p:cNvGrpSpPr>
          <p:nvPr/>
        </p:nvGrpSpPr>
        <p:grpSpPr bwMode="auto">
          <a:xfrm>
            <a:off x="4320208" y="1241648"/>
            <a:ext cx="369888" cy="593725"/>
            <a:chOff x="1445" y="1317"/>
            <a:chExt cx="233" cy="374"/>
          </a:xfrm>
        </p:grpSpPr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1445" y="1317"/>
              <a:ext cx="233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3100" i="1">
                  <a:solidFill>
                    <a:srgbClr val="000000"/>
                  </a:solidFill>
                </a:rPr>
                <a:t>r</a:t>
              </a:r>
              <a:r>
                <a:rPr lang="pl-PL" sz="3100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/>
            </a:p>
          </p:txBody>
        </p:sp>
        <p:sp>
          <p:nvSpPr>
            <p:cNvPr id="21" name="Rectangle 28"/>
            <p:cNvSpPr>
              <a:spLocks noChangeArrowheads="1"/>
            </p:cNvSpPr>
            <p:nvPr/>
          </p:nvSpPr>
          <p:spPr bwMode="auto">
            <a:xfrm>
              <a:off x="1593" y="1461"/>
              <a:ext cx="0" cy="2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/>
            </a:p>
          </p:txBody>
        </p:sp>
      </p:grpSp>
      <p:graphicFrame>
        <p:nvGraphicFramePr>
          <p:cNvPr id="23" name="Object 1"/>
          <p:cNvGraphicFramePr>
            <a:graphicFrameLocks noChangeAspect="1"/>
          </p:cNvGraphicFramePr>
          <p:nvPr/>
        </p:nvGraphicFramePr>
        <p:xfrm>
          <a:off x="6660232" y="4221088"/>
          <a:ext cx="195897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30" name="Equation" r:id="rId3" imgW="736560" imgH="406080" progId="Equation.3">
                  <p:embed/>
                </p:oleObj>
              </mc:Choice>
              <mc:Fallback>
                <p:oleObj name="Equation" r:id="rId3" imgW="736560" imgH="4060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4221088"/>
                        <a:ext cx="1958975" cy="107632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AutoShape 32"/>
          <p:cNvSpPr>
            <a:spLocks/>
          </p:cNvSpPr>
          <p:nvPr/>
        </p:nvSpPr>
        <p:spPr bwMode="auto">
          <a:xfrm rot="16200000">
            <a:off x="4434508" y="-930052"/>
            <a:ext cx="685800" cy="6553200"/>
          </a:xfrm>
          <a:prstGeom prst="leftBrace">
            <a:avLst>
              <a:gd name="adj1" fmla="val 79630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Text Box 33"/>
          <p:cNvSpPr txBox="1">
            <a:spLocks noChangeArrowheads="1"/>
          </p:cNvSpPr>
          <p:nvPr/>
        </p:nvSpPr>
        <p:spPr bwMode="auto">
          <a:xfrm>
            <a:off x="2764993" y="2834842"/>
            <a:ext cx="46554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>
                <a:solidFill>
                  <a:srgbClr val="3333CC"/>
                </a:solidFill>
              </a:rPr>
              <a:t>exponential</a:t>
            </a:r>
            <a:r>
              <a:rPr lang="pl-PL" b="1" dirty="0">
                <a:solidFill>
                  <a:srgbClr val="3333CC"/>
                </a:solidFill>
              </a:rPr>
              <a:t> </a:t>
            </a:r>
            <a:r>
              <a:rPr lang="pl-PL" b="1" dirty="0" err="1" smtClean="0">
                <a:solidFill>
                  <a:srgbClr val="3333CC"/>
                </a:solidFill>
              </a:rPr>
              <a:t>random</a:t>
            </a:r>
            <a:r>
              <a:rPr lang="pl-PL" b="1" dirty="0" smtClean="0">
                <a:solidFill>
                  <a:srgbClr val="3333CC"/>
                </a:solidFill>
              </a:rPr>
              <a:t> </a:t>
            </a:r>
            <a:r>
              <a:rPr lang="pl-PL" b="1" dirty="0" err="1" smtClean="0">
                <a:solidFill>
                  <a:srgbClr val="3333CC"/>
                </a:solidFill>
              </a:rPr>
              <a:t>variables</a:t>
            </a:r>
            <a:r>
              <a:rPr lang="pl-PL" b="1" dirty="0" smtClean="0">
                <a:solidFill>
                  <a:srgbClr val="3333CC"/>
                </a:solidFill>
              </a:rPr>
              <a:t> (#</a:t>
            </a:r>
            <a:r>
              <a:rPr lang="pl-PL" b="1" i="1" dirty="0" smtClean="0">
                <a:solidFill>
                  <a:srgbClr val="3333CC"/>
                </a:solidFill>
              </a:rPr>
              <a:t>r</a:t>
            </a:r>
            <a:r>
              <a:rPr lang="pl-PL" b="1" dirty="0" smtClean="0">
                <a:solidFill>
                  <a:srgbClr val="3333CC"/>
                </a:solidFill>
              </a:rPr>
              <a:t>)</a:t>
            </a:r>
            <a:endParaRPr lang="pl-PL" b="1" dirty="0"/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2780334" y="949260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5092714" y="949260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8034184" y="949260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31" name="Obi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1253037"/>
              </p:ext>
            </p:extLst>
          </p:nvPr>
        </p:nvGraphicFramePr>
        <p:xfrm>
          <a:off x="1734006" y="4128256"/>
          <a:ext cx="3891127" cy="12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31" name="Equation" r:id="rId5" imgW="1409400" imgH="457200" progId="Equation.3">
                  <p:embed/>
                </p:oleObj>
              </mc:Choice>
              <mc:Fallback>
                <p:oleObj name="Equation" r:id="rId5" imgW="14094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34006" y="4128256"/>
                        <a:ext cx="3891127" cy="1261987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9"/>
          <p:cNvSpPr>
            <a:spLocks noChangeArrowheads="1"/>
          </p:cNvSpPr>
          <p:nvPr/>
        </p:nvSpPr>
        <p:spPr bwMode="auto">
          <a:xfrm>
            <a:off x="3432175" y="4244975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auto">
          <a:xfrm>
            <a:off x="3476625" y="3614738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grpSp>
        <p:nvGrpSpPr>
          <p:cNvPr id="5" name="Group 119"/>
          <p:cNvGrpSpPr>
            <a:grpSpLocks/>
          </p:cNvGrpSpPr>
          <p:nvPr/>
        </p:nvGrpSpPr>
        <p:grpSpPr bwMode="auto">
          <a:xfrm>
            <a:off x="1547664" y="1196752"/>
            <a:ext cx="6261100" cy="4370388"/>
            <a:chOff x="1056" y="1248"/>
            <a:chExt cx="3944" cy="2753"/>
          </a:xfrm>
        </p:grpSpPr>
        <p:sp>
          <p:nvSpPr>
            <p:cNvPr id="6" name="Rectangle 27"/>
            <p:cNvSpPr>
              <a:spLocks noChangeArrowheads="1"/>
            </p:cNvSpPr>
            <p:nvPr/>
          </p:nvSpPr>
          <p:spPr bwMode="auto">
            <a:xfrm>
              <a:off x="1344" y="1299"/>
              <a:ext cx="3613" cy="2519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28"/>
            <p:cNvSpPr>
              <a:spLocks noChangeShapeType="1"/>
            </p:cNvSpPr>
            <p:nvPr/>
          </p:nvSpPr>
          <p:spPr bwMode="auto">
            <a:xfrm>
              <a:off x="1344" y="1299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29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30"/>
            <p:cNvSpPr>
              <a:spLocks noChangeShapeType="1"/>
            </p:cNvSpPr>
            <p:nvPr/>
          </p:nvSpPr>
          <p:spPr bwMode="auto">
            <a:xfrm flipV="1">
              <a:off x="4957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31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32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33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34"/>
            <p:cNvSpPr>
              <a:spLocks noChangeShapeType="1"/>
            </p:cNvSpPr>
            <p:nvPr/>
          </p:nvSpPr>
          <p:spPr bwMode="auto">
            <a:xfrm flipV="1">
              <a:off x="1344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35"/>
            <p:cNvSpPr>
              <a:spLocks noChangeShapeType="1"/>
            </p:cNvSpPr>
            <p:nvPr/>
          </p:nvSpPr>
          <p:spPr bwMode="auto">
            <a:xfrm>
              <a:off x="1344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Line 37"/>
            <p:cNvSpPr>
              <a:spLocks noChangeShapeType="1"/>
            </p:cNvSpPr>
            <p:nvPr/>
          </p:nvSpPr>
          <p:spPr bwMode="auto">
            <a:xfrm flipV="1">
              <a:off x="1948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Line 38"/>
            <p:cNvSpPr>
              <a:spLocks noChangeShapeType="1"/>
            </p:cNvSpPr>
            <p:nvPr/>
          </p:nvSpPr>
          <p:spPr bwMode="auto">
            <a:xfrm>
              <a:off x="1948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Rectangle 39"/>
            <p:cNvSpPr>
              <a:spLocks noChangeArrowheads="1"/>
            </p:cNvSpPr>
            <p:nvPr/>
          </p:nvSpPr>
          <p:spPr bwMode="auto">
            <a:xfrm>
              <a:off x="1884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0.5</a:t>
              </a:r>
              <a:endParaRPr lang="pl-PL" sz="3200" b="1"/>
            </a:p>
          </p:txBody>
        </p:sp>
        <p:sp>
          <p:nvSpPr>
            <p:cNvPr id="18" name="Line 40"/>
            <p:cNvSpPr>
              <a:spLocks noChangeShapeType="1"/>
            </p:cNvSpPr>
            <p:nvPr/>
          </p:nvSpPr>
          <p:spPr bwMode="auto">
            <a:xfrm flipV="1">
              <a:off x="2546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41"/>
            <p:cNvSpPr>
              <a:spLocks noChangeShapeType="1"/>
            </p:cNvSpPr>
            <p:nvPr/>
          </p:nvSpPr>
          <p:spPr bwMode="auto">
            <a:xfrm>
              <a:off x="2546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Rectangle 42"/>
            <p:cNvSpPr>
              <a:spLocks noChangeArrowheads="1"/>
            </p:cNvSpPr>
            <p:nvPr/>
          </p:nvSpPr>
          <p:spPr bwMode="auto">
            <a:xfrm>
              <a:off x="2524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</a:t>
              </a:r>
              <a:endParaRPr lang="pl-PL" sz="3200" b="1"/>
            </a:p>
          </p:txBody>
        </p:sp>
        <p:sp>
          <p:nvSpPr>
            <p:cNvPr id="21" name="Line 43"/>
            <p:cNvSpPr>
              <a:spLocks noChangeShapeType="1"/>
            </p:cNvSpPr>
            <p:nvPr/>
          </p:nvSpPr>
          <p:spPr bwMode="auto">
            <a:xfrm flipV="1">
              <a:off x="3150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44"/>
            <p:cNvSpPr>
              <a:spLocks noChangeShapeType="1"/>
            </p:cNvSpPr>
            <p:nvPr/>
          </p:nvSpPr>
          <p:spPr bwMode="auto">
            <a:xfrm>
              <a:off x="3150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Rectangle 45"/>
            <p:cNvSpPr>
              <a:spLocks noChangeArrowheads="1"/>
            </p:cNvSpPr>
            <p:nvPr/>
          </p:nvSpPr>
          <p:spPr bwMode="auto">
            <a:xfrm>
              <a:off x="3086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1.5</a:t>
              </a:r>
              <a:endParaRPr lang="pl-PL" sz="3200" b="1"/>
            </a:p>
          </p:txBody>
        </p:sp>
        <p:sp>
          <p:nvSpPr>
            <p:cNvPr id="24" name="Line 46"/>
            <p:cNvSpPr>
              <a:spLocks noChangeShapeType="1"/>
            </p:cNvSpPr>
            <p:nvPr/>
          </p:nvSpPr>
          <p:spPr bwMode="auto">
            <a:xfrm flipV="1">
              <a:off x="3755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47"/>
            <p:cNvSpPr>
              <a:spLocks noChangeShapeType="1"/>
            </p:cNvSpPr>
            <p:nvPr/>
          </p:nvSpPr>
          <p:spPr bwMode="auto">
            <a:xfrm>
              <a:off x="3755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Rectangle 48"/>
            <p:cNvSpPr>
              <a:spLocks noChangeArrowheads="1"/>
            </p:cNvSpPr>
            <p:nvPr/>
          </p:nvSpPr>
          <p:spPr bwMode="auto">
            <a:xfrm>
              <a:off x="3733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</a:t>
              </a:r>
              <a:endParaRPr lang="pl-PL" sz="3200" b="1"/>
            </a:p>
          </p:txBody>
        </p:sp>
        <p:sp>
          <p:nvSpPr>
            <p:cNvPr id="27" name="Line 49"/>
            <p:cNvSpPr>
              <a:spLocks noChangeShapeType="1"/>
            </p:cNvSpPr>
            <p:nvPr/>
          </p:nvSpPr>
          <p:spPr bwMode="auto">
            <a:xfrm flipV="1">
              <a:off x="4352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50"/>
            <p:cNvSpPr>
              <a:spLocks noChangeShapeType="1"/>
            </p:cNvSpPr>
            <p:nvPr/>
          </p:nvSpPr>
          <p:spPr bwMode="auto">
            <a:xfrm>
              <a:off x="4352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Rectangle 51"/>
            <p:cNvSpPr>
              <a:spLocks noChangeArrowheads="1"/>
            </p:cNvSpPr>
            <p:nvPr/>
          </p:nvSpPr>
          <p:spPr bwMode="auto">
            <a:xfrm>
              <a:off x="4288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2.5</a:t>
              </a:r>
              <a:endParaRPr lang="pl-PL" sz="3200" b="1"/>
            </a:p>
          </p:txBody>
        </p:sp>
        <p:sp>
          <p:nvSpPr>
            <p:cNvPr id="30" name="Line 52"/>
            <p:cNvSpPr>
              <a:spLocks noChangeShapeType="1"/>
            </p:cNvSpPr>
            <p:nvPr/>
          </p:nvSpPr>
          <p:spPr bwMode="auto">
            <a:xfrm flipV="1">
              <a:off x="4957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>
              <a:off x="4957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Rectangle 54"/>
            <p:cNvSpPr>
              <a:spLocks noChangeArrowheads="1"/>
            </p:cNvSpPr>
            <p:nvPr/>
          </p:nvSpPr>
          <p:spPr bwMode="auto">
            <a:xfrm>
              <a:off x="4936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3</a:t>
              </a:r>
              <a:endParaRPr lang="pl-PL" sz="3200" b="1"/>
            </a:p>
          </p:txBody>
        </p:sp>
        <p:sp>
          <p:nvSpPr>
            <p:cNvPr id="33" name="Line 55"/>
            <p:cNvSpPr>
              <a:spLocks noChangeShapeType="1"/>
            </p:cNvSpPr>
            <p:nvPr/>
          </p:nvSpPr>
          <p:spPr bwMode="auto">
            <a:xfrm>
              <a:off x="1344" y="3818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>
              <a:off x="4921" y="3818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Rectangle 57"/>
            <p:cNvSpPr>
              <a:spLocks noChangeArrowheads="1"/>
            </p:cNvSpPr>
            <p:nvPr/>
          </p:nvSpPr>
          <p:spPr bwMode="auto">
            <a:xfrm>
              <a:off x="1134" y="3768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</a:t>
              </a:r>
              <a:endParaRPr lang="pl-PL" sz="3200" b="1"/>
            </a:p>
          </p:txBody>
        </p:sp>
        <p:sp>
          <p:nvSpPr>
            <p:cNvPr id="36" name="Line 58"/>
            <p:cNvSpPr>
              <a:spLocks noChangeShapeType="1"/>
            </p:cNvSpPr>
            <p:nvPr/>
          </p:nvSpPr>
          <p:spPr bwMode="auto">
            <a:xfrm>
              <a:off x="1344" y="3570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>
              <a:off x="4921" y="3570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Rectangle 60"/>
            <p:cNvSpPr>
              <a:spLocks noChangeArrowheads="1"/>
            </p:cNvSpPr>
            <p:nvPr/>
          </p:nvSpPr>
          <p:spPr bwMode="auto">
            <a:xfrm>
              <a:off x="1056" y="3519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0.2</a:t>
              </a:r>
              <a:endParaRPr lang="pl-PL" sz="3200" b="1"/>
            </a:p>
          </p:txBody>
        </p:sp>
        <p:sp>
          <p:nvSpPr>
            <p:cNvPr id="39" name="Line 61"/>
            <p:cNvSpPr>
              <a:spLocks noChangeShapeType="1"/>
            </p:cNvSpPr>
            <p:nvPr/>
          </p:nvSpPr>
          <p:spPr bwMode="auto">
            <a:xfrm>
              <a:off x="1344" y="3314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>
              <a:off x="4921" y="3314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Rectangle 63"/>
            <p:cNvSpPr>
              <a:spLocks noChangeArrowheads="1"/>
            </p:cNvSpPr>
            <p:nvPr/>
          </p:nvSpPr>
          <p:spPr bwMode="auto">
            <a:xfrm>
              <a:off x="1056" y="3264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0.4</a:t>
              </a:r>
              <a:endParaRPr lang="pl-PL" sz="3200" b="1"/>
            </a:p>
          </p:txBody>
        </p:sp>
        <p:sp>
          <p:nvSpPr>
            <p:cNvPr id="42" name="Line 64"/>
            <p:cNvSpPr>
              <a:spLocks noChangeShapeType="1"/>
            </p:cNvSpPr>
            <p:nvPr/>
          </p:nvSpPr>
          <p:spPr bwMode="auto">
            <a:xfrm>
              <a:off x="1344" y="3066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 flipH="1">
              <a:off x="4921" y="3066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Rectangle 66"/>
            <p:cNvSpPr>
              <a:spLocks noChangeArrowheads="1"/>
            </p:cNvSpPr>
            <p:nvPr/>
          </p:nvSpPr>
          <p:spPr bwMode="auto">
            <a:xfrm>
              <a:off x="1056" y="3015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0.6</a:t>
              </a:r>
              <a:endParaRPr lang="pl-PL" sz="3200" b="1"/>
            </a:p>
          </p:txBody>
        </p:sp>
        <p:sp>
          <p:nvSpPr>
            <p:cNvPr id="45" name="Line 67"/>
            <p:cNvSpPr>
              <a:spLocks noChangeShapeType="1"/>
            </p:cNvSpPr>
            <p:nvPr/>
          </p:nvSpPr>
          <p:spPr bwMode="auto">
            <a:xfrm>
              <a:off x="1344" y="2811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 flipH="1">
              <a:off x="4921" y="2811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Rectangle 69"/>
            <p:cNvSpPr>
              <a:spLocks noChangeArrowheads="1"/>
            </p:cNvSpPr>
            <p:nvPr/>
          </p:nvSpPr>
          <p:spPr bwMode="auto">
            <a:xfrm>
              <a:off x="1056" y="2760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0.8</a:t>
              </a:r>
              <a:endParaRPr lang="pl-PL" sz="3200" b="1"/>
            </a:p>
          </p:txBody>
        </p:sp>
        <p:sp>
          <p:nvSpPr>
            <p:cNvPr id="48" name="Line 70"/>
            <p:cNvSpPr>
              <a:spLocks noChangeShapeType="1"/>
            </p:cNvSpPr>
            <p:nvPr/>
          </p:nvSpPr>
          <p:spPr bwMode="auto">
            <a:xfrm>
              <a:off x="1344" y="2562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 flipH="1">
              <a:off x="4921" y="2562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Rectangle 72"/>
            <p:cNvSpPr>
              <a:spLocks noChangeArrowheads="1"/>
            </p:cNvSpPr>
            <p:nvPr/>
          </p:nvSpPr>
          <p:spPr bwMode="auto">
            <a:xfrm>
              <a:off x="1134" y="2512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</a:t>
              </a:r>
              <a:endParaRPr lang="pl-PL" sz="3200" b="1"/>
            </a:p>
          </p:txBody>
        </p:sp>
        <p:sp>
          <p:nvSpPr>
            <p:cNvPr id="51" name="Line 73"/>
            <p:cNvSpPr>
              <a:spLocks noChangeShapeType="1"/>
            </p:cNvSpPr>
            <p:nvPr/>
          </p:nvSpPr>
          <p:spPr bwMode="auto">
            <a:xfrm>
              <a:off x="1344" y="2307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Line 74"/>
            <p:cNvSpPr>
              <a:spLocks noChangeShapeType="1"/>
            </p:cNvSpPr>
            <p:nvPr/>
          </p:nvSpPr>
          <p:spPr bwMode="auto">
            <a:xfrm flipH="1">
              <a:off x="4921" y="2307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Rectangle 75"/>
            <p:cNvSpPr>
              <a:spLocks noChangeArrowheads="1"/>
            </p:cNvSpPr>
            <p:nvPr/>
          </p:nvSpPr>
          <p:spPr bwMode="auto">
            <a:xfrm>
              <a:off x="1056" y="2256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1.2</a:t>
              </a:r>
              <a:endParaRPr lang="pl-PL" sz="3200" b="1"/>
            </a:p>
          </p:txBody>
        </p:sp>
        <p:sp>
          <p:nvSpPr>
            <p:cNvPr id="54" name="Line 76"/>
            <p:cNvSpPr>
              <a:spLocks noChangeShapeType="1"/>
            </p:cNvSpPr>
            <p:nvPr/>
          </p:nvSpPr>
          <p:spPr bwMode="auto">
            <a:xfrm>
              <a:off x="1344" y="2051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Line 77"/>
            <p:cNvSpPr>
              <a:spLocks noChangeShapeType="1"/>
            </p:cNvSpPr>
            <p:nvPr/>
          </p:nvSpPr>
          <p:spPr bwMode="auto">
            <a:xfrm flipH="1">
              <a:off x="4921" y="2051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Rectangle 78"/>
            <p:cNvSpPr>
              <a:spLocks noChangeArrowheads="1"/>
            </p:cNvSpPr>
            <p:nvPr/>
          </p:nvSpPr>
          <p:spPr bwMode="auto">
            <a:xfrm>
              <a:off x="1056" y="2001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1.4</a:t>
              </a:r>
              <a:endParaRPr lang="pl-PL" sz="3200" b="1"/>
            </a:p>
          </p:txBody>
        </p:sp>
        <p:sp>
          <p:nvSpPr>
            <p:cNvPr id="57" name="Line 79"/>
            <p:cNvSpPr>
              <a:spLocks noChangeShapeType="1"/>
            </p:cNvSpPr>
            <p:nvPr/>
          </p:nvSpPr>
          <p:spPr bwMode="auto">
            <a:xfrm>
              <a:off x="1344" y="1803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80"/>
            <p:cNvSpPr>
              <a:spLocks noChangeShapeType="1"/>
            </p:cNvSpPr>
            <p:nvPr/>
          </p:nvSpPr>
          <p:spPr bwMode="auto">
            <a:xfrm flipH="1">
              <a:off x="4921" y="1803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" name="Rectangle 81"/>
            <p:cNvSpPr>
              <a:spLocks noChangeArrowheads="1"/>
            </p:cNvSpPr>
            <p:nvPr/>
          </p:nvSpPr>
          <p:spPr bwMode="auto">
            <a:xfrm>
              <a:off x="1056" y="1752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1.6</a:t>
              </a:r>
              <a:endParaRPr lang="pl-PL" sz="3200" b="1"/>
            </a:p>
          </p:txBody>
        </p:sp>
        <p:sp>
          <p:nvSpPr>
            <p:cNvPr id="60" name="Line 82"/>
            <p:cNvSpPr>
              <a:spLocks noChangeShapeType="1"/>
            </p:cNvSpPr>
            <p:nvPr/>
          </p:nvSpPr>
          <p:spPr bwMode="auto">
            <a:xfrm>
              <a:off x="1344" y="1555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Line 83"/>
            <p:cNvSpPr>
              <a:spLocks noChangeShapeType="1"/>
            </p:cNvSpPr>
            <p:nvPr/>
          </p:nvSpPr>
          <p:spPr bwMode="auto">
            <a:xfrm flipH="1">
              <a:off x="4921" y="1555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Rectangle 84"/>
            <p:cNvSpPr>
              <a:spLocks noChangeArrowheads="1"/>
            </p:cNvSpPr>
            <p:nvPr/>
          </p:nvSpPr>
          <p:spPr bwMode="auto">
            <a:xfrm>
              <a:off x="1056" y="1504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1.8</a:t>
              </a:r>
              <a:endParaRPr lang="pl-PL" sz="3200" b="1"/>
            </a:p>
          </p:txBody>
        </p:sp>
        <p:sp>
          <p:nvSpPr>
            <p:cNvPr id="63" name="Line 85"/>
            <p:cNvSpPr>
              <a:spLocks noChangeShapeType="1"/>
            </p:cNvSpPr>
            <p:nvPr/>
          </p:nvSpPr>
          <p:spPr bwMode="auto">
            <a:xfrm>
              <a:off x="1344" y="1299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Line 86"/>
            <p:cNvSpPr>
              <a:spLocks noChangeShapeType="1"/>
            </p:cNvSpPr>
            <p:nvPr/>
          </p:nvSpPr>
          <p:spPr bwMode="auto">
            <a:xfrm flipH="1">
              <a:off x="4921" y="1299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Rectangle 87"/>
            <p:cNvSpPr>
              <a:spLocks noChangeArrowheads="1"/>
            </p:cNvSpPr>
            <p:nvPr/>
          </p:nvSpPr>
          <p:spPr bwMode="auto">
            <a:xfrm>
              <a:off x="1134" y="1248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</a:t>
              </a:r>
              <a:endParaRPr lang="pl-PL" sz="3200" b="1"/>
            </a:p>
          </p:txBody>
        </p:sp>
        <p:sp>
          <p:nvSpPr>
            <p:cNvPr id="66" name="Line 88"/>
            <p:cNvSpPr>
              <a:spLocks noChangeShapeType="1"/>
            </p:cNvSpPr>
            <p:nvPr/>
          </p:nvSpPr>
          <p:spPr bwMode="auto">
            <a:xfrm>
              <a:off x="1344" y="1299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89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90"/>
            <p:cNvSpPr>
              <a:spLocks noChangeShapeType="1"/>
            </p:cNvSpPr>
            <p:nvPr/>
          </p:nvSpPr>
          <p:spPr bwMode="auto">
            <a:xfrm flipV="1">
              <a:off x="4957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Line 91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0" name="Freeform 92"/>
            <p:cNvSpPr>
              <a:spLocks/>
            </p:cNvSpPr>
            <p:nvPr/>
          </p:nvSpPr>
          <p:spPr bwMode="auto">
            <a:xfrm>
              <a:off x="1344" y="2562"/>
              <a:ext cx="3613" cy="1192"/>
            </a:xfrm>
            <a:custGeom>
              <a:avLst/>
              <a:gdLst>
                <a:gd name="T0" fmla="*/ 49 w 3613"/>
                <a:gd name="T1" fmla="*/ 43 h 1192"/>
                <a:gd name="T2" fmla="*/ 106 w 3613"/>
                <a:gd name="T3" fmla="*/ 107 h 1192"/>
                <a:gd name="T4" fmla="*/ 170 w 3613"/>
                <a:gd name="T5" fmla="*/ 163 h 1192"/>
                <a:gd name="T6" fmla="*/ 227 w 3613"/>
                <a:gd name="T7" fmla="*/ 213 h 1192"/>
                <a:gd name="T8" fmla="*/ 291 w 3613"/>
                <a:gd name="T9" fmla="*/ 263 h 1192"/>
                <a:gd name="T10" fmla="*/ 348 w 3613"/>
                <a:gd name="T11" fmla="*/ 313 h 1192"/>
                <a:gd name="T12" fmla="*/ 412 w 3613"/>
                <a:gd name="T13" fmla="*/ 362 h 1192"/>
                <a:gd name="T14" fmla="*/ 469 w 3613"/>
                <a:gd name="T15" fmla="*/ 405 h 1192"/>
                <a:gd name="T16" fmla="*/ 533 w 3613"/>
                <a:gd name="T17" fmla="*/ 447 h 1192"/>
                <a:gd name="T18" fmla="*/ 590 w 3613"/>
                <a:gd name="T19" fmla="*/ 483 h 1192"/>
                <a:gd name="T20" fmla="*/ 647 w 3613"/>
                <a:gd name="T21" fmla="*/ 525 h 1192"/>
                <a:gd name="T22" fmla="*/ 711 w 3613"/>
                <a:gd name="T23" fmla="*/ 561 h 1192"/>
                <a:gd name="T24" fmla="*/ 768 w 3613"/>
                <a:gd name="T25" fmla="*/ 589 h 1192"/>
                <a:gd name="T26" fmla="*/ 832 w 3613"/>
                <a:gd name="T27" fmla="*/ 625 h 1192"/>
                <a:gd name="T28" fmla="*/ 889 w 3613"/>
                <a:gd name="T29" fmla="*/ 653 h 1192"/>
                <a:gd name="T30" fmla="*/ 953 w 3613"/>
                <a:gd name="T31" fmla="*/ 682 h 1192"/>
                <a:gd name="T32" fmla="*/ 1010 w 3613"/>
                <a:gd name="T33" fmla="*/ 710 h 1192"/>
                <a:gd name="T34" fmla="*/ 1074 w 3613"/>
                <a:gd name="T35" fmla="*/ 738 h 1192"/>
                <a:gd name="T36" fmla="*/ 1131 w 3613"/>
                <a:gd name="T37" fmla="*/ 767 h 1192"/>
                <a:gd name="T38" fmla="*/ 1195 w 3613"/>
                <a:gd name="T39" fmla="*/ 788 h 1192"/>
                <a:gd name="T40" fmla="*/ 1251 w 3613"/>
                <a:gd name="T41" fmla="*/ 809 h 1192"/>
                <a:gd name="T42" fmla="*/ 1315 w 3613"/>
                <a:gd name="T43" fmla="*/ 831 h 1192"/>
                <a:gd name="T44" fmla="*/ 1372 w 3613"/>
                <a:gd name="T45" fmla="*/ 852 h 1192"/>
                <a:gd name="T46" fmla="*/ 1436 w 3613"/>
                <a:gd name="T47" fmla="*/ 873 h 1192"/>
                <a:gd name="T48" fmla="*/ 1493 w 3613"/>
                <a:gd name="T49" fmla="*/ 894 h 1192"/>
                <a:gd name="T50" fmla="*/ 1550 w 3613"/>
                <a:gd name="T51" fmla="*/ 909 h 1192"/>
                <a:gd name="T52" fmla="*/ 1614 w 3613"/>
                <a:gd name="T53" fmla="*/ 930 h 1192"/>
                <a:gd name="T54" fmla="*/ 1671 w 3613"/>
                <a:gd name="T55" fmla="*/ 944 h 1192"/>
                <a:gd name="T56" fmla="*/ 1735 w 3613"/>
                <a:gd name="T57" fmla="*/ 958 h 1192"/>
                <a:gd name="T58" fmla="*/ 1792 w 3613"/>
                <a:gd name="T59" fmla="*/ 972 h 1192"/>
                <a:gd name="T60" fmla="*/ 1856 w 3613"/>
                <a:gd name="T61" fmla="*/ 987 h 1192"/>
                <a:gd name="T62" fmla="*/ 1913 w 3613"/>
                <a:gd name="T63" fmla="*/ 1001 h 1192"/>
                <a:gd name="T64" fmla="*/ 1977 w 3613"/>
                <a:gd name="T65" fmla="*/ 1015 h 1192"/>
                <a:gd name="T66" fmla="*/ 2034 w 3613"/>
                <a:gd name="T67" fmla="*/ 1022 h 1192"/>
                <a:gd name="T68" fmla="*/ 2098 w 3613"/>
                <a:gd name="T69" fmla="*/ 1036 h 1192"/>
                <a:gd name="T70" fmla="*/ 2155 w 3613"/>
                <a:gd name="T71" fmla="*/ 1043 h 1192"/>
                <a:gd name="T72" fmla="*/ 2219 w 3613"/>
                <a:gd name="T73" fmla="*/ 1058 h 1192"/>
                <a:gd name="T74" fmla="*/ 2276 w 3613"/>
                <a:gd name="T75" fmla="*/ 1065 h 1192"/>
                <a:gd name="T76" fmla="*/ 2340 w 3613"/>
                <a:gd name="T77" fmla="*/ 1072 h 1192"/>
                <a:gd name="T78" fmla="*/ 2397 w 3613"/>
                <a:gd name="T79" fmla="*/ 1086 h 1192"/>
                <a:gd name="T80" fmla="*/ 2454 w 3613"/>
                <a:gd name="T81" fmla="*/ 1093 h 1192"/>
                <a:gd name="T82" fmla="*/ 2518 w 3613"/>
                <a:gd name="T83" fmla="*/ 1100 h 1192"/>
                <a:gd name="T84" fmla="*/ 2574 w 3613"/>
                <a:gd name="T85" fmla="*/ 1107 h 1192"/>
                <a:gd name="T86" fmla="*/ 2638 w 3613"/>
                <a:gd name="T87" fmla="*/ 1114 h 1192"/>
                <a:gd name="T88" fmla="*/ 2695 w 3613"/>
                <a:gd name="T89" fmla="*/ 1121 h 1192"/>
                <a:gd name="T90" fmla="*/ 2759 w 3613"/>
                <a:gd name="T91" fmla="*/ 1129 h 1192"/>
                <a:gd name="T92" fmla="*/ 2816 w 3613"/>
                <a:gd name="T93" fmla="*/ 1136 h 1192"/>
                <a:gd name="T94" fmla="*/ 2880 w 3613"/>
                <a:gd name="T95" fmla="*/ 1143 h 1192"/>
                <a:gd name="T96" fmla="*/ 2937 w 3613"/>
                <a:gd name="T97" fmla="*/ 1150 h 1192"/>
                <a:gd name="T98" fmla="*/ 3001 w 3613"/>
                <a:gd name="T99" fmla="*/ 1150 h 1192"/>
                <a:gd name="T100" fmla="*/ 3058 w 3613"/>
                <a:gd name="T101" fmla="*/ 1157 h 1192"/>
                <a:gd name="T102" fmla="*/ 3122 w 3613"/>
                <a:gd name="T103" fmla="*/ 1164 h 1192"/>
                <a:gd name="T104" fmla="*/ 3179 w 3613"/>
                <a:gd name="T105" fmla="*/ 1164 h 1192"/>
                <a:gd name="T106" fmla="*/ 3243 w 3613"/>
                <a:gd name="T107" fmla="*/ 1171 h 1192"/>
                <a:gd name="T108" fmla="*/ 3300 w 3613"/>
                <a:gd name="T109" fmla="*/ 1178 h 1192"/>
                <a:gd name="T110" fmla="*/ 3357 w 3613"/>
                <a:gd name="T111" fmla="*/ 1178 h 1192"/>
                <a:gd name="T112" fmla="*/ 3421 w 3613"/>
                <a:gd name="T113" fmla="*/ 1185 h 1192"/>
                <a:gd name="T114" fmla="*/ 3478 w 3613"/>
                <a:gd name="T115" fmla="*/ 1185 h 1192"/>
                <a:gd name="T116" fmla="*/ 3542 w 3613"/>
                <a:gd name="T117" fmla="*/ 1192 h 1192"/>
                <a:gd name="T118" fmla="*/ 3599 w 3613"/>
                <a:gd name="T119" fmla="*/ 1192 h 11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192"/>
                <a:gd name="T182" fmla="*/ 3613 w 3613"/>
                <a:gd name="T183" fmla="*/ 1192 h 11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192">
                  <a:moveTo>
                    <a:pt x="0" y="0"/>
                  </a:moveTo>
                  <a:lnTo>
                    <a:pt x="14" y="7"/>
                  </a:lnTo>
                  <a:lnTo>
                    <a:pt x="21" y="22"/>
                  </a:lnTo>
                  <a:lnTo>
                    <a:pt x="35" y="36"/>
                  </a:lnTo>
                  <a:lnTo>
                    <a:pt x="49" y="43"/>
                  </a:lnTo>
                  <a:lnTo>
                    <a:pt x="56" y="57"/>
                  </a:lnTo>
                  <a:lnTo>
                    <a:pt x="71" y="71"/>
                  </a:lnTo>
                  <a:lnTo>
                    <a:pt x="85" y="85"/>
                  </a:lnTo>
                  <a:lnTo>
                    <a:pt x="99" y="93"/>
                  </a:lnTo>
                  <a:lnTo>
                    <a:pt x="106" y="107"/>
                  </a:lnTo>
                  <a:lnTo>
                    <a:pt x="121" y="114"/>
                  </a:lnTo>
                  <a:lnTo>
                    <a:pt x="135" y="128"/>
                  </a:lnTo>
                  <a:lnTo>
                    <a:pt x="142" y="142"/>
                  </a:lnTo>
                  <a:lnTo>
                    <a:pt x="156" y="149"/>
                  </a:lnTo>
                  <a:lnTo>
                    <a:pt x="170" y="163"/>
                  </a:lnTo>
                  <a:lnTo>
                    <a:pt x="177" y="171"/>
                  </a:lnTo>
                  <a:lnTo>
                    <a:pt x="192" y="185"/>
                  </a:lnTo>
                  <a:lnTo>
                    <a:pt x="206" y="192"/>
                  </a:lnTo>
                  <a:lnTo>
                    <a:pt x="213" y="206"/>
                  </a:lnTo>
                  <a:lnTo>
                    <a:pt x="227" y="213"/>
                  </a:lnTo>
                  <a:lnTo>
                    <a:pt x="241" y="227"/>
                  </a:lnTo>
                  <a:lnTo>
                    <a:pt x="256" y="234"/>
                  </a:lnTo>
                  <a:lnTo>
                    <a:pt x="263" y="249"/>
                  </a:lnTo>
                  <a:lnTo>
                    <a:pt x="277" y="256"/>
                  </a:lnTo>
                  <a:lnTo>
                    <a:pt x="291" y="263"/>
                  </a:lnTo>
                  <a:lnTo>
                    <a:pt x="298" y="277"/>
                  </a:lnTo>
                  <a:lnTo>
                    <a:pt x="313" y="284"/>
                  </a:lnTo>
                  <a:lnTo>
                    <a:pt x="327" y="298"/>
                  </a:lnTo>
                  <a:lnTo>
                    <a:pt x="334" y="305"/>
                  </a:lnTo>
                  <a:lnTo>
                    <a:pt x="348" y="313"/>
                  </a:lnTo>
                  <a:lnTo>
                    <a:pt x="362" y="327"/>
                  </a:lnTo>
                  <a:lnTo>
                    <a:pt x="369" y="334"/>
                  </a:lnTo>
                  <a:lnTo>
                    <a:pt x="384" y="341"/>
                  </a:lnTo>
                  <a:lnTo>
                    <a:pt x="398" y="348"/>
                  </a:lnTo>
                  <a:lnTo>
                    <a:pt x="412" y="362"/>
                  </a:lnTo>
                  <a:lnTo>
                    <a:pt x="419" y="369"/>
                  </a:lnTo>
                  <a:lnTo>
                    <a:pt x="433" y="376"/>
                  </a:lnTo>
                  <a:lnTo>
                    <a:pt x="448" y="383"/>
                  </a:lnTo>
                  <a:lnTo>
                    <a:pt x="455" y="398"/>
                  </a:lnTo>
                  <a:lnTo>
                    <a:pt x="469" y="405"/>
                  </a:lnTo>
                  <a:lnTo>
                    <a:pt x="483" y="412"/>
                  </a:lnTo>
                  <a:lnTo>
                    <a:pt x="490" y="419"/>
                  </a:lnTo>
                  <a:lnTo>
                    <a:pt x="505" y="426"/>
                  </a:lnTo>
                  <a:lnTo>
                    <a:pt x="519" y="440"/>
                  </a:lnTo>
                  <a:lnTo>
                    <a:pt x="533" y="447"/>
                  </a:lnTo>
                  <a:lnTo>
                    <a:pt x="540" y="454"/>
                  </a:lnTo>
                  <a:lnTo>
                    <a:pt x="554" y="462"/>
                  </a:lnTo>
                  <a:lnTo>
                    <a:pt x="569" y="469"/>
                  </a:lnTo>
                  <a:lnTo>
                    <a:pt x="576" y="476"/>
                  </a:lnTo>
                  <a:lnTo>
                    <a:pt x="590" y="483"/>
                  </a:lnTo>
                  <a:lnTo>
                    <a:pt x="604" y="490"/>
                  </a:lnTo>
                  <a:lnTo>
                    <a:pt x="611" y="497"/>
                  </a:lnTo>
                  <a:lnTo>
                    <a:pt x="626" y="504"/>
                  </a:lnTo>
                  <a:lnTo>
                    <a:pt x="640" y="518"/>
                  </a:lnTo>
                  <a:lnTo>
                    <a:pt x="647" y="525"/>
                  </a:lnTo>
                  <a:lnTo>
                    <a:pt x="661" y="532"/>
                  </a:lnTo>
                  <a:lnTo>
                    <a:pt x="675" y="540"/>
                  </a:lnTo>
                  <a:lnTo>
                    <a:pt x="690" y="547"/>
                  </a:lnTo>
                  <a:lnTo>
                    <a:pt x="697" y="554"/>
                  </a:lnTo>
                  <a:lnTo>
                    <a:pt x="711" y="561"/>
                  </a:lnTo>
                  <a:lnTo>
                    <a:pt x="725" y="568"/>
                  </a:lnTo>
                  <a:lnTo>
                    <a:pt x="732" y="575"/>
                  </a:lnTo>
                  <a:lnTo>
                    <a:pt x="746" y="582"/>
                  </a:lnTo>
                  <a:lnTo>
                    <a:pt x="761" y="582"/>
                  </a:lnTo>
                  <a:lnTo>
                    <a:pt x="768" y="589"/>
                  </a:lnTo>
                  <a:lnTo>
                    <a:pt x="782" y="596"/>
                  </a:lnTo>
                  <a:lnTo>
                    <a:pt x="796" y="603"/>
                  </a:lnTo>
                  <a:lnTo>
                    <a:pt x="803" y="611"/>
                  </a:lnTo>
                  <a:lnTo>
                    <a:pt x="818" y="618"/>
                  </a:lnTo>
                  <a:lnTo>
                    <a:pt x="832" y="625"/>
                  </a:lnTo>
                  <a:lnTo>
                    <a:pt x="846" y="632"/>
                  </a:lnTo>
                  <a:lnTo>
                    <a:pt x="853" y="639"/>
                  </a:lnTo>
                  <a:lnTo>
                    <a:pt x="867" y="646"/>
                  </a:lnTo>
                  <a:lnTo>
                    <a:pt x="882" y="646"/>
                  </a:lnTo>
                  <a:lnTo>
                    <a:pt x="889" y="653"/>
                  </a:lnTo>
                  <a:lnTo>
                    <a:pt x="903" y="660"/>
                  </a:lnTo>
                  <a:lnTo>
                    <a:pt x="917" y="667"/>
                  </a:lnTo>
                  <a:lnTo>
                    <a:pt x="924" y="674"/>
                  </a:lnTo>
                  <a:lnTo>
                    <a:pt x="938" y="682"/>
                  </a:lnTo>
                  <a:lnTo>
                    <a:pt x="953" y="682"/>
                  </a:lnTo>
                  <a:lnTo>
                    <a:pt x="960" y="689"/>
                  </a:lnTo>
                  <a:lnTo>
                    <a:pt x="974" y="696"/>
                  </a:lnTo>
                  <a:lnTo>
                    <a:pt x="988" y="703"/>
                  </a:lnTo>
                  <a:lnTo>
                    <a:pt x="1002" y="710"/>
                  </a:lnTo>
                  <a:lnTo>
                    <a:pt x="1010" y="710"/>
                  </a:lnTo>
                  <a:lnTo>
                    <a:pt x="1024" y="717"/>
                  </a:lnTo>
                  <a:lnTo>
                    <a:pt x="1038" y="724"/>
                  </a:lnTo>
                  <a:lnTo>
                    <a:pt x="1045" y="731"/>
                  </a:lnTo>
                  <a:lnTo>
                    <a:pt x="1059" y="731"/>
                  </a:lnTo>
                  <a:lnTo>
                    <a:pt x="1074" y="738"/>
                  </a:lnTo>
                  <a:lnTo>
                    <a:pt x="1081" y="745"/>
                  </a:lnTo>
                  <a:lnTo>
                    <a:pt x="1095" y="752"/>
                  </a:lnTo>
                  <a:lnTo>
                    <a:pt x="1109" y="752"/>
                  </a:lnTo>
                  <a:lnTo>
                    <a:pt x="1116" y="760"/>
                  </a:lnTo>
                  <a:lnTo>
                    <a:pt x="1131" y="767"/>
                  </a:lnTo>
                  <a:lnTo>
                    <a:pt x="1145" y="767"/>
                  </a:lnTo>
                  <a:lnTo>
                    <a:pt x="1159" y="774"/>
                  </a:lnTo>
                  <a:lnTo>
                    <a:pt x="1166" y="781"/>
                  </a:lnTo>
                  <a:lnTo>
                    <a:pt x="1180" y="781"/>
                  </a:lnTo>
                  <a:lnTo>
                    <a:pt x="1195" y="788"/>
                  </a:lnTo>
                  <a:lnTo>
                    <a:pt x="1202" y="795"/>
                  </a:lnTo>
                  <a:lnTo>
                    <a:pt x="1216" y="795"/>
                  </a:lnTo>
                  <a:lnTo>
                    <a:pt x="1230" y="802"/>
                  </a:lnTo>
                  <a:lnTo>
                    <a:pt x="1237" y="809"/>
                  </a:lnTo>
                  <a:lnTo>
                    <a:pt x="1251" y="809"/>
                  </a:lnTo>
                  <a:lnTo>
                    <a:pt x="1266" y="816"/>
                  </a:lnTo>
                  <a:lnTo>
                    <a:pt x="1273" y="823"/>
                  </a:lnTo>
                  <a:lnTo>
                    <a:pt x="1287" y="823"/>
                  </a:lnTo>
                  <a:lnTo>
                    <a:pt x="1301" y="831"/>
                  </a:lnTo>
                  <a:lnTo>
                    <a:pt x="1315" y="831"/>
                  </a:lnTo>
                  <a:lnTo>
                    <a:pt x="1323" y="838"/>
                  </a:lnTo>
                  <a:lnTo>
                    <a:pt x="1337" y="845"/>
                  </a:lnTo>
                  <a:lnTo>
                    <a:pt x="1351" y="845"/>
                  </a:lnTo>
                  <a:lnTo>
                    <a:pt x="1358" y="852"/>
                  </a:lnTo>
                  <a:lnTo>
                    <a:pt x="1372" y="852"/>
                  </a:lnTo>
                  <a:lnTo>
                    <a:pt x="1387" y="859"/>
                  </a:lnTo>
                  <a:lnTo>
                    <a:pt x="1394" y="859"/>
                  </a:lnTo>
                  <a:lnTo>
                    <a:pt x="1408" y="866"/>
                  </a:lnTo>
                  <a:lnTo>
                    <a:pt x="1422" y="866"/>
                  </a:lnTo>
                  <a:lnTo>
                    <a:pt x="1436" y="873"/>
                  </a:lnTo>
                  <a:lnTo>
                    <a:pt x="1443" y="880"/>
                  </a:lnTo>
                  <a:lnTo>
                    <a:pt x="1458" y="880"/>
                  </a:lnTo>
                  <a:lnTo>
                    <a:pt x="1472" y="887"/>
                  </a:lnTo>
                  <a:lnTo>
                    <a:pt x="1479" y="887"/>
                  </a:lnTo>
                  <a:lnTo>
                    <a:pt x="1493" y="894"/>
                  </a:lnTo>
                  <a:lnTo>
                    <a:pt x="1508" y="894"/>
                  </a:lnTo>
                  <a:lnTo>
                    <a:pt x="1515" y="901"/>
                  </a:lnTo>
                  <a:lnTo>
                    <a:pt x="1529" y="901"/>
                  </a:lnTo>
                  <a:lnTo>
                    <a:pt x="1543" y="909"/>
                  </a:lnTo>
                  <a:lnTo>
                    <a:pt x="1550" y="909"/>
                  </a:lnTo>
                  <a:lnTo>
                    <a:pt x="1564" y="916"/>
                  </a:lnTo>
                  <a:lnTo>
                    <a:pt x="1579" y="916"/>
                  </a:lnTo>
                  <a:lnTo>
                    <a:pt x="1593" y="923"/>
                  </a:lnTo>
                  <a:lnTo>
                    <a:pt x="1600" y="923"/>
                  </a:lnTo>
                  <a:lnTo>
                    <a:pt x="1614" y="930"/>
                  </a:lnTo>
                  <a:lnTo>
                    <a:pt x="1628" y="930"/>
                  </a:lnTo>
                  <a:lnTo>
                    <a:pt x="1636" y="930"/>
                  </a:lnTo>
                  <a:lnTo>
                    <a:pt x="1650" y="937"/>
                  </a:lnTo>
                  <a:lnTo>
                    <a:pt x="1664" y="937"/>
                  </a:lnTo>
                  <a:lnTo>
                    <a:pt x="1671" y="944"/>
                  </a:lnTo>
                  <a:lnTo>
                    <a:pt x="1685" y="944"/>
                  </a:lnTo>
                  <a:lnTo>
                    <a:pt x="1700" y="951"/>
                  </a:lnTo>
                  <a:lnTo>
                    <a:pt x="1707" y="951"/>
                  </a:lnTo>
                  <a:lnTo>
                    <a:pt x="1721" y="958"/>
                  </a:lnTo>
                  <a:lnTo>
                    <a:pt x="1735" y="958"/>
                  </a:lnTo>
                  <a:lnTo>
                    <a:pt x="1749" y="958"/>
                  </a:lnTo>
                  <a:lnTo>
                    <a:pt x="1756" y="965"/>
                  </a:lnTo>
                  <a:lnTo>
                    <a:pt x="1771" y="965"/>
                  </a:lnTo>
                  <a:lnTo>
                    <a:pt x="1785" y="972"/>
                  </a:lnTo>
                  <a:lnTo>
                    <a:pt x="1792" y="972"/>
                  </a:lnTo>
                  <a:lnTo>
                    <a:pt x="1806" y="972"/>
                  </a:lnTo>
                  <a:lnTo>
                    <a:pt x="1820" y="980"/>
                  </a:lnTo>
                  <a:lnTo>
                    <a:pt x="1828" y="980"/>
                  </a:lnTo>
                  <a:lnTo>
                    <a:pt x="1842" y="987"/>
                  </a:lnTo>
                  <a:lnTo>
                    <a:pt x="1856" y="987"/>
                  </a:lnTo>
                  <a:lnTo>
                    <a:pt x="1863" y="987"/>
                  </a:lnTo>
                  <a:lnTo>
                    <a:pt x="1877" y="994"/>
                  </a:lnTo>
                  <a:lnTo>
                    <a:pt x="1892" y="994"/>
                  </a:lnTo>
                  <a:lnTo>
                    <a:pt x="1906" y="994"/>
                  </a:lnTo>
                  <a:lnTo>
                    <a:pt x="1913" y="1001"/>
                  </a:lnTo>
                  <a:lnTo>
                    <a:pt x="1927" y="1001"/>
                  </a:lnTo>
                  <a:lnTo>
                    <a:pt x="1941" y="1008"/>
                  </a:lnTo>
                  <a:lnTo>
                    <a:pt x="1948" y="1008"/>
                  </a:lnTo>
                  <a:lnTo>
                    <a:pt x="1963" y="1008"/>
                  </a:lnTo>
                  <a:lnTo>
                    <a:pt x="1977" y="1015"/>
                  </a:lnTo>
                  <a:lnTo>
                    <a:pt x="1984" y="1015"/>
                  </a:lnTo>
                  <a:lnTo>
                    <a:pt x="1998" y="1015"/>
                  </a:lnTo>
                  <a:lnTo>
                    <a:pt x="2013" y="1022"/>
                  </a:lnTo>
                  <a:lnTo>
                    <a:pt x="2020" y="1022"/>
                  </a:lnTo>
                  <a:lnTo>
                    <a:pt x="2034" y="1022"/>
                  </a:lnTo>
                  <a:lnTo>
                    <a:pt x="2048" y="1029"/>
                  </a:lnTo>
                  <a:lnTo>
                    <a:pt x="2062" y="1029"/>
                  </a:lnTo>
                  <a:lnTo>
                    <a:pt x="2069" y="1029"/>
                  </a:lnTo>
                  <a:lnTo>
                    <a:pt x="2084" y="1036"/>
                  </a:lnTo>
                  <a:lnTo>
                    <a:pt x="2098" y="1036"/>
                  </a:lnTo>
                  <a:lnTo>
                    <a:pt x="2105" y="1036"/>
                  </a:lnTo>
                  <a:lnTo>
                    <a:pt x="2119" y="1036"/>
                  </a:lnTo>
                  <a:lnTo>
                    <a:pt x="2133" y="1043"/>
                  </a:lnTo>
                  <a:lnTo>
                    <a:pt x="2141" y="1043"/>
                  </a:lnTo>
                  <a:lnTo>
                    <a:pt x="2155" y="1043"/>
                  </a:lnTo>
                  <a:lnTo>
                    <a:pt x="2169" y="1051"/>
                  </a:lnTo>
                  <a:lnTo>
                    <a:pt x="2176" y="1051"/>
                  </a:lnTo>
                  <a:lnTo>
                    <a:pt x="2190" y="1051"/>
                  </a:lnTo>
                  <a:lnTo>
                    <a:pt x="2205" y="1058"/>
                  </a:lnTo>
                  <a:lnTo>
                    <a:pt x="2219" y="1058"/>
                  </a:lnTo>
                  <a:lnTo>
                    <a:pt x="2226" y="1058"/>
                  </a:lnTo>
                  <a:lnTo>
                    <a:pt x="2240" y="1058"/>
                  </a:lnTo>
                  <a:lnTo>
                    <a:pt x="2254" y="1065"/>
                  </a:lnTo>
                  <a:lnTo>
                    <a:pt x="2261" y="1065"/>
                  </a:lnTo>
                  <a:lnTo>
                    <a:pt x="2276" y="1065"/>
                  </a:lnTo>
                  <a:lnTo>
                    <a:pt x="2290" y="1065"/>
                  </a:lnTo>
                  <a:lnTo>
                    <a:pt x="2297" y="1072"/>
                  </a:lnTo>
                  <a:lnTo>
                    <a:pt x="2311" y="1072"/>
                  </a:lnTo>
                  <a:lnTo>
                    <a:pt x="2325" y="1072"/>
                  </a:lnTo>
                  <a:lnTo>
                    <a:pt x="2340" y="1072"/>
                  </a:lnTo>
                  <a:lnTo>
                    <a:pt x="2347" y="1079"/>
                  </a:lnTo>
                  <a:lnTo>
                    <a:pt x="2361" y="1079"/>
                  </a:lnTo>
                  <a:lnTo>
                    <a:pt x="2375" y="1079"/>
                  </a:lnTo>
                  <a:lnTo>
                    <a:pt x="2382" y="1079"/>
                  </a:lnTo>
                  <a:lnTo>
                    <a:pt x="2397" y="1086"/>
                  </a:lnTo>
                  <a:lnTo>
                    <a:pt x="2411" y="1086"/>
                  </a:lnTo>
                  <a:lnTo>
                    <a:pt x="2418" y="1086"/>
                  </a:lnTo>
                  <a:lnTo>
                    <a:pt x="2432" y="1086"/>
                  </a:lnTo>
                  <a:lnTo>
                    <a:pt x="2446" y="1093"/>
                  </a:lnTo>
                  <a:lnTo>
                    <a:pt x="2454" y="1093"/>
                  </a:lnTo>
                  <a:lnTo>
                    <a:pt x="2468" y="1093"/>
                  </a:lnTo>
                  <a:lnTo>
                    <a:pt x="2482" y="1093"/>
                  </a:lnTo>
                  <a:lnTo>
                    <a:pt x="2496" y="1100"/>
                  </a:lnTo>
                  <a:lnTo>
                    <a:pt x="2503" y="1100"/>
                  </a:lnTo>
                  <a:lnTo>
                    <a:pt x="2518" y="1100"/>
                  </a:lnTo>
                  <a:lnTo>
                    <a:pt x="2532" y="1100"/>
                  </a:lnTo>
                  <a:lnTo>
                    <a:pt x="2539" y="1100"/>
                  </a:lnTo>
                  <a:lnTo>
                    <a:pt x="2553" y="1107"/>
                  </a:lnTo>
                  <a:lnTo>
                    <a:pt x="2567" y="1107"/>
                  </a:lnTo>
                  <a:lnTo>
                    <a:pt x="2574" y="1107"/>
                  </a:lnTo>
                  <a:lnTo>
                    <a:pt x="2589" y="1107"/>
                  </a:lnTo>
                  <a:lnTo>
                    <a:pt x="2603" y="1114"/>
                  </a:lnTo>
                  <a:lnTo>
                    <a:pt x="2610" y="1114"/>
                  </a:lnTo>
                  <a:lnTo>
                    <a:pt x="2624" y="1114"/>
                  </a:lnTo>
                  <a:lnTo>
                    <a:pt x="2638" y="1114"/>
                  </a:lnTo>
                  <a:lnTo>
                    <a:pt x="2653" y="1114"/>
                  </a:lnTo>
                  <a:lnTo>
                    <a:pt x="2660" y="1121"/>
                  </a:lnTo>
                  <a:lnTo>
                    <a:pt x="2674" y="1121"/>
                  </a:lnTo>
                  <a:lnTo>
                    <a:pt x="2688" y="1121"/>
                  </a:lnTo>
                  <a:lnTo>
                    <a:pt x="2695" y="1121"/>
                  </a:lnTo>
                  <a:lnTo>
                    <a:pt x="2710" y="1121"/>
                  </a:lnTo>
                  <a:lnTo>
                    <a:pt x="2724" y="1121"/>
                  </a:lnTo>
                  <a:lnTo>
                    <a:pt x="2731" y="1129"/>
                  </a:lnTo>
                  <a:lnTo>
                    <a:pt x="2745" y="1129"/>
                  </a:lnTo>
                  <a:lnTo>
                    <a:pt x="2759" y="1129"/>
                  </a:lnTo>
                  <a:lnTo>
                    <a:pt x="2766" y="1129"/>
                  </a:lnTo>
                  <a:lnTo>
                    <a:pt x="2781" y="1129"/>
                  </a:lnTo>
                  <a:lnTo>
                    <a:pt x="2795" y="1136"/>
                  </a:lnTo>
                  <a:lnTo>
                    <a:pt x="2809" y="1136"/>
                  </a:lnTo>
                  <a:lnTo>
                    <a:pt x="2816" y="1136"/>
                  </a:lnTo>
                  <a:lnTo>
                    <a:pt x="2830" y="1136"/>
                  </a:lnTo>
                  <a:lnTo>
                    <a:pt x="2845" y="1136"/>
                  </a:lnTo>
                  <a:lnTo>
                    <a:pt x="2852" y="1136"/>
                  </a:lnTo>
                  <a:lnTo>
                    <a:pt x="2866" y="1143"/>
                  </a:lnTo>
                  <a:lnTo>
                    <a:pt x="2880" y="1143"/>
                  </a:lnTo>
                  <a:lnTo>
                    <a:pt x="2887" y="1143"/>
                  </a:lnTo>
                  <a:lnTo>
                    <a:pt x="2902" y="1143"/>
                  </a:lnTo>
                  <a:lnTo>
                    <a:pt x="2916" y="1143"/>
                  </a:lnTo>
                  <a:lnTo>
                    <a:pt x="2923" y="1143"/>
                  </a:lnTo>
                  <a:lnTo>
                    <a:pt x="2937" y="1150"/>
                  </a:lnTo>
                  <a:lnTo>
                    <a:pt x="2951" y="1150"/>
                  </a:lnTo>
                  <a:lnTo>
                    <a:pt x="2966" y="1150"/>
                  </a:lnTo>
                  <a:lnTo>
                    <a:pt x="2973" y="1150"/>
                  </a:lnTo>
                  <a:lnTo>
                    <a:pt x="2987" y="1150"/>
                  </a:lnTo>
                  <a:lnTo>
                    <a:pt x="3001" y="1150"/>
                  </a:lnTo>
                  <a:lnTo>
                    <a:pt x="3008" y="1150"/>
                  </a:lnTo>
                  <a:lnTo>
                    <a:pt x="3023" y="1157"/>
                  </a:lnTo>
                  <a:lnTo>
                    <a:pt x="3037" y="1157"/>
                  </a:lnTo>
                  <a:lnTo>
                    <a:pt x="3044" y="1157"/>
                  </a:lnTo>
                  <a:lnTo>
                    <a:pt x="3058" y="1157"/>
                  </a:lnTo>
                  <a:lnTo>
                    <a:pt x="3072" y="1157"/>
                  </a:lnTo>
                  <a:lnTo>
                    <a:pt x="3079" y="1157"/>
                  </a:lnTo>
                  <a:lnTo>
                    <a:pt x="3094" y="1157"/>
                  </a:lnTo>
                  <a:lnTo>
                    <a:pt x="3108" y="1164"/>
                  </a:lnTo>
                  <a:lnTo>
                    <a:pt x="3122" y="1164"/>
                  </a:lnTo>
                  <a:lnTo>
                    <a:pt x="3129" y="1164"/>
                  </a:lnTo>
                  <a:lnTo>
                    <a:pt x="3143" y="1164"/>
                  </a:lnTo>
                  <a:lnTo>
                    <a:pt x="3158" y="1164"/>
                  </a:lnTo>
                  <a:lnTo>
                    <a:pt x="3165" y="1164"/>
                  </a:lnTo>
                  <a:lnTo>
                    <a:pt x="3179" y="1164"/>
                  </a:lnTo>
                  <a:lnTo>
                    <a:pt x="3193" y="1164"/>
                  </a:lnTo>
                  <a:lnTo>
                    <a:pt x="3200" y="1171"/>
                  </a:lnTo>
                  <a:lnTo>
                    <a:pt x="3215" y="1171"/>
                  </a:lnTo>
                  <a:lnTo>
                    <a:pt x="3229" y="1171"/>
                  </a:lnTo>
                  <a:lnTo>
                    <a:pt x="3243" y="1171"/>
                  </a:lnTo>
                  <a:lnTo>
                    <a:pt x="3250" y="1171"/>
                  </a:lnTo>
                  <a:lnTo>
                    <a:pt x="3264" y="1171"/>
                  </a:lnTo>
                  <a:lnTo>
                    <a:pt x="3279" y="1171"/>
                  </a:lnTo>
                  <a:lnTo>
                    <a:pt x="3286" y="1171"/>
                  </a:lnTo>
                  <a:lnTo>
                    <a:pt x="3300" y="1178"/>
                  </a:lnTo>
                  <a:lnTo>
                    <a:pt x="3314" y="1178"/>
                  </a:lnTo>
                  <a:lnTo>
                    <a:pt x="3321" y="1178"/>
                  </a:lnTo>
                  <a:lnTo>
                    <a:pt x="3335" y="1178"/>
                  </a:lnTo>
                  <a:lnTo>
                    <a:pt x="3350" y="1178"/>
                  </a:lnTo>
                  <a:lnTo>
                    <a:pt x="3357" y="1178"/>
                  </a:lnTo>
                  <a:lnTo>
                    <a:pt x="3371" y="1178"/>
                  </a:lnTo>
                  <a:lnTo>
                    <a:pt x="3385" y="1178"/>
                  </a:lnTo>
                  <a:lnTo>
                    <a:pt x="3400" y="1178"/>
                  </a:lnTo>
                  <a:lnTo>
                    <a:pt x="3407" y="1185"/>
                  </a:lnTo>
                  <a:lnTo>
                    <a:pt x="3421" y="1185"/>
                  </a:lnTo>
                  <a:lnTo>
                    <a:pt x="3435" y="1185"/>
                  </a:lnTo>
                  <a:lnTo>
                    <a:pt x="3442" y="1185"/>
                  </a:lnTo>
                  <a:lnTo>
                    <a:pt x="3456" y="1185"/>
                  </a:lnTo>
                  <a:lnTo>
                    <a:pt x="3471" y="1185"/>
                  </a:lnTo>
                  <a:lnTo>
                    <a:pt x="3478" y="1185"/>
                  </a:lnTo>
                  <a:lnTo>
                    <a:pt x="3492" y="1185"/>
                  </a:lnTo>
                  <a:lnTo>
                    <a:pt x="3506" y="1185"/>
                  </a:lnTo>
                  <a:lnTo>
                    <a:pt x="3513" y="1185"/>
                  </a:lnTo>
                  <a:lnTo>
                    <a:pt x="3528" y="1192"/>
                  </a:lnTo>
                  <a:lnTo>
                    <a:pt x="3542" y="1192"/>
                  </a:lnTo>
                  <a:lnTo>
                    <a:pt x="3556" y="1192"/>
                  </a:lnTo>
                  <a:lnTo>
                    <a:pt x="3563" y="1192"/>
                  </a:lnTo>
                  <a:lnTo>
                    <a:pt x="3577" y="1192"/>
                  </a:lnTo>
                  <a:lnTo>
                    <a:pt x="3592" y="1192"/>
                  </a:lnTo>
                  <a:lnTo>
                    <a:pt x="3599" y="1192"/>
                  </a:lnTo>
                  <a:lnTo>
                    <a:pt x="3613" y="1192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" name="Freeform 93"/>
            <p:cNvSpPr>
              <a:spLocks/>
            </p:cNvSpPr>
            <p:nvPr/>
          </p:nvSpPr>
          <p:spPr bwMode="auto">
            <a:xfrm>
              <a:off x="1344" y="2796"/>
              <a:ext cx="3613" cy="1022"/>
            </a:xfrm>
            <a:custGeom>
              <a:avLst/>
              <a:gdLst>
                <a:gd name="T0" fmla="*/ 49 w 3613"/>
                <a:gd name="T1" fmla="*/ 1001 h 1022"/>
                <a:gd name="T2" fmla="*/ 106 w 3613"/>
                <a:gd name="T3" fmla="*/ 916 h 1022"/>
                <a:gd name="T4" fmla="*/ 170 w 3613"/>
                <a:gd name="T5" fmla="*/ 802 h 1022"/>
                <a:gd name="T6" fmla="*/ 227 w 3613"/>
                <a:gd name="T7" fmla="*/ 675 h 1022"/>
                <a:gd name="T8" fmla="*/ 291 w 3613"/>
                <a:gd name="T9" fmla="*/ 547 h 1022"/>
                <a:gd name="T10" fmla="*/ 348 w 3613"/>
                <a:gd name="T11" fmla="*/ 426 h 1022"/>
                <a:gd name="T12" fmla="*/ 412 w 3613"/>
                <a:gd name="T13" fmla="*/ 313 h 1022"/>
                <a:gd name="T14" fmla="*/ 469 w 3613"/>
                <a:gd name="T15" fmla="*/ 220 h 1022"/>
                <a:gd name="T16" fmla="*/ 533 w 3613"/>
                <a:gd name="T17" fmla="*/ 142 h 1022"/>
                <a:gd name="T18" fmla="*/ 590 w 3613"/>
                <a:gd name="T19" fmla="*/ 86 h 1022"/>
                <a:gd name="T20" fmla="*/ 647 w 3613"/>
                <a:gd name="T21" fmla="*/ 43 h 1022"/>
                <a:gd name="T22" fmla="*/ 711 w 3613"/>
                <a:gd name="T23" fmla="*/ 15 h 1022"/>
                <a:gd name="T24" fmla="*/ 768 w 3613"/>
                <a:gd name="T25" fmla="*/ 0 h 1022"/>
                <a:gd name="T26" fmla="*/ 832 w 3613"/>
                <a:gd name="T27" fmla="*/ 0 h 1022"/>
                <a:gd name="T28" fmla="*/ 889 w 3613"/>
                <a:gd name="T29" fmla="*/ 8 h 1022"/>
                <a:gd name="T30" fmla="*/ 953 w 3613"/>
                <a:gd name="T31" fmla="*/ 29 h 1022"/>
                <a:gd name="T32" fmla="*/ 1010 w 3613"/>
                <a:gd name="T33" fmla="*/ 57 h 1022"/>
                <a:gd name="T34" fmla="*/ 1074 w 3613"/>
                <a:gd name="T35" fmla="*/ 93 h 1022"/>
                <a:gd name="T36" fmla="*/ 1131 w 3613"/>
                <a:gd name="T37" fmla="*/ 128 h 1022"/>
                <a:gd name="T38" fmla="*/ 1195 w 3613"/>
                <a:gd name="T39" fmla="*/ 171 h 1022"/>
                <a:gd name="T40" fmla="*/ 1251 w 3613"/>
                <a:gd name="T41" fmla="*/ 213 h 1022"/>
                <a:gd name="T42" fmla="*/ 1315 w 3613"/>
                <a:gd name="T43" fmla="*/ 256 h 1022"/>
                <a:gd name="T44" fmla="*/ 1372 w 3613"/>
                <a:gd name="T45" fmla="*/ 298 h 1022"/>
                <a:gd name="T46" fmla="*/ 1436 w 3613"/>
                <a:gd name="T47" fmla="*/ 341 h 1022"/>
                <a:gd name="T48" fmla="*/ 1493 w 3613"/>
                <a:gd name="T49" fmla="*/ 391 h 1022"/>
                <a:gd name="T50" fmla="*/ 1550 w 3613"/>
                <a:gd name="T51" fmla="*/ 433 h 1022"/>
                <a:gd name="T52" fmla="*/ 1614 w 3613"/>
                <a:gd name="T53" fmla="*/ 476 h 1022"/>
                <a:gd name="T54" fmla="*/ 1671 w 3613"/>
                <a:gd name="T55" fmla="*/ 511 h 1022"/>
                <a:gd name="T56" fmla="*/ 1735 w 3613"/>
                <a:gd name="T57" fmla="*/ 554 h 1022"/>
                <a:gd name="T58" fmla="*/ 1792 w 3613"/>
                <a:gd name="T59" fmla="*/ 589 h 1022"/>
                <a:gd name="T60" fmla="*/ 1856 w 3613"/>
                <a:gd name="T61" fmla="*/ 625 h 1022"/>
                <a:gd name="T62" fmla="*/ 1913 w 3613"/>
                <a:gd name="T63" fmla="*/ 660 h 1022"/>
                <a:gd name="T64" fmla="*/ 1977 w 3613"/>
                <a:gd name="T65" fmla="*/ 689 h 1022"/>
                <a:gd name="T66" fmla="*/ 2034 w 3613"/>
                <a:gd name="T67" fmla="*/ 717 h 1022"/>
                <a:gd name="T68" fmla="*/ 2098 w 3613"/>
                <a:gd name="T69" fmla="*/ 746 h 1022"/>
                <a:gd name="T70" fmla="*/ 2155 w 3613"/>
                <a:gd name="T71" fmla="*/ 767 h 1022"/>
                <a:gd name="T72" fmla="*/ 2219 w 3613"/>
                <a:gd name="T73" fmla="*/ 795 h 1022"/>
                <a:gd name="T74" fmla="*/ 2276 w 3613"/>
                <a:gd name="T75" fmla="*/ 809 h 1022"/>
                <a:gd name="T76" fmla="*/ 2340 w 3613"/>
                <a:gd name="T77" fmla="*/ 831 h 1022"/>
                <a:gd name="T78" fmla="*/ 2397 w 3613"/>
                <a:gd name="T79" fmla="*/ 852 h 1022"/>
                <a:gd name="T80" fmla="*/ 2454 w 3613"/>
                <a:gd name="T81" fmla="*/ 866 h 1022"/>
                <a:gd name="T82" fmla="*/ 2518 w 3613"/>
                <a:gd name="T83" fmla="*/ 880 h 1022"/>
                <a:gd name="T84" fmla="*/ 2574 w 3613"/>
                <a:gd name="T85" fmla="*/ 895 h 1022"/>
                <a:gd name="T86" fmla="*/ 2638 w 3613"/>
                <a:gd name="T87" fmla="*/ 909 h 1022"/>
                <a:gd name="T88" fmla="*/ 2695 w 3613"/>
                <a:gd name="T89" fmla="*/ 916 h 1022"/>
                <a:gd name="T90" fmla="*/ 2759 w 3613"/>
                <a:gd name="T91" fmla="*/ 930 h 1022"/>
                <a:gd name="T92" fmla="*/ 2816 w 3613"/>
                <a:gd name="T93" fmla="*/ 937 h 1022"/>
                <a:gd name="T94" fmla="*/ 2880 w 3613"/>
                <a:gd name="T95" fmla="*/ 944 h 1022"/>
                <a:gd name="T96" fmla="*/ 2937 w 3613"/>
                <a:gd name="T97" fmla="*/ 958 h 1022"/>
                <a:gd name="T98" fmla="*/ 3001 w 3613"/>
                <a:gd name="T99" fmla="*/ 966 h 1022"/>
                <a:gd name="T100" fmla="*/ 3058 w 3613"/>
                <a:gd name="T101" fmla="*/ 966 h 1022"/>
                <a:gd name="T102" fmla="*/ 3122 w 3613"/>
                <a:gd name="T103" fmla="*/ 973 h 1022"/>
                <a:gd name="T104" fmla="*/ 3179 w 3613"/>
                <a:gd name="T105" fmla="*/ 980 h 1022"/>
                <a:gd name="T106" fmla="*/ 3243 w 3613"/>
                <a:gd name="T107" fmla="*/ 987 h 1022"/>
                <a:gd name="T108" fmla="*/ 3300 w 3613"/>
                <a:gd name="T109" fmla="*/ 987 h 1022"/>
                <a:gd name="T110" fmla="*/ 3357 w 3613"/>
                <a:gd name="T111" fmla="*/ 994 h 1022"/>
                <a:gd name="T112" fmla="*/ 3421 w 3613"/>
                <a:gd name="T113" fmla="*/ 994 h 1022"/>
                <a:gd name="T114" fmla="*/ 3478 w 3613"/>
                <a:gd name="T115" fmla="*/ 1001 h 1022"/>
                <a:gd name="T116" fmla="*/ 3542 w 3613"/>
                <a:gd name="T117" fmla="*/ 1001 h 1022"/>
                <a:gd name="T118" fmla="*/ 3599 w 3613"/>
                <a:gd name="T119" fmla="*/ 1001 h 10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022"/>
                <a:gd name="T182" fmla="*/ 3613 w 3613"/>
                <a:gd name="T183" fmla="*/ 1022 h 10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022">
                  <a:moveTo>
                    <a:pt x="0" y="1022"/>
                  </a:moveTo>
                  <a:lnTo>
                    <a:pt x="14" y="1022"/>
                  </a:lnTo>
                  <a:lnTo>
                    <a:pt x="21" y="1015"/>
                  </a:lnTo>
                  <a:lnTo>
                    <a:pt x="35" y="1008"/>
                  </a:lnTo>
                  <a:lnTo>
                    <a:pt x="49" y="1001"/>
                  </a:lnTo>
                  <a:lnTo>
                    <a:pt x="56" y="987"/>
                  </a:lnTo>
                  <a:lnTo>
                    <a:pt x="71" y="973"/>
                  </a:lnTo>
                  <a:lnTo>
                    <a:pt x="85" y="951"/>
                  </a:lnTo>
                  <a:lnTo>
                    <a:pt x="99" y="937"/>
                  </a:lnTo>
                  <a:lnTo>
                    <a:pt x="106" y="916"/>
                  </a:lnTo>
                  <a:lnTo>
                    <a:pt x="121" y="895"/>
                  </a:lnTo>
                  <a:lnTo>
                    <a:pt x="135" y="873"/>
                  </a:lnTo>
                  <a:lnTo>
                    <a:pt x="142" y="852"/>
                  </a:lnTo>
                  <a:lnTo>
                    <a:pt x="156" y="831"/>
                  </a:lnTo>
                  <a:lnTo>
                    <a:pt x="170" y="802"/>
                  </a:lnTo>
                  <a:lnTo>
                    <a:pt x="177" y="781"/>
                  </a:lnTo>
                  <a:lnTo>
                    <a:pt x="192" y="753"/>
                  </a:lnTo>
                  <a:lnTo>
                    <a:pt x="206" y="724"/>
                  </a:lnTo>
                  <a:lnTo>
                    <a:pt x="213" y="703"/>
                  </a:lnTo>
                  <a:lnTo>
                    <a:pt x="227" y="675"/>
                  </a:lnTo>
                  <a:lnTo>
                    <a:pt x="241" y="646"/>
                  </a:lnTo>
                  <a:lnTo>
                    <a:pt x="256" y="625"/>
                  </a:lnTo>
                  <a:lnTo>
                    <a:pt x="263" y="597"/>
                  </a:lnTo>
                  <a:lnTo>
                    <a:pt x="277" y="568"/>
                  </a:lnTo>
                  <a:lnTo>
                    <a:pt x="291" y="547"/>
                  </a:lnTo>
                  <a:lnTo>
                    <a:pt x="298" y="518"/>
                  </a:lnTo>
                  <a:lnTo>
                    <a:pt x="313" y="497"/>
                  </a:lnTo>
                  <a:lnTo>
                    <a:pt x="327" y="469"/>
                  </a:lnTo>
                  <a:lnTo>
                    <a:pt x="334" y="448"/>
                  </a:lnTo>
                  <a:lnTo>
                    <a:pt x="348" y="426"/>
                  </a:lnTo>
                  <a:lnTo>
                    <a:pt x="362" y="398"/>
                  </a:lnTo>
                  <a:lnTo>
                    <a:pt x="369" y="377"/>
                  </a:lnTo>
                  <a:lnTo>
                    <a:pt x="384" y="355"/>
                  </a:lnTo>
                  <a:lnTo>
                    <a:pt x="398" y="334"/>
                  </a:lnTo>
                  <a:lnTo>
                    <a:pt x="412" y="313"/>
                  </a:lnTo>
                  <a:lnTo>
                    <a:pt x="419" y="291"/>
                  </a:lnTo>
                  <a:lnTo>
                    <a:pt x="433" y="277"/>
                  </a:lnTo>
                  <a:lnTo>
                    <a:pt x="448" y="256"/>
                  </a:lnTo>
                  <a:lnTo>
                    <a:pt x="455" y="235"/>
                  </a:lnTo>
                  <a:lnTo>
                    <a:pt x="469" y="220"/>
                  </a:lnTo>
                  <a:lnTo>
                    <a:pt x="483" y="206"/>
                  </a:lnTo>
                  <a:lnTo>
                    <a:pt x="490" y="185"/>
                  </a:lnTo>
                  <a:lnTo>
                    <a:pt x="505" y="171"/>
                  </a:lnTo>
                  <a:lnTo>
                    <a:pt x="519" y="157"/>
                  </a:lnTo>
                  <a:lnTo>
                    <a:pt x="533" y="142"/>
                  </a:lnTo>
                  <a:lnTo>
                    <a:pt x="540" y="128"/>
                  </a:lnTo>
                  <a:lnTo>
                    <a:pt x="554" y="114"/>
                  </a:lnTo>
                  <a:lnTo>
                    <a:pt x="569" y="107"/>
                  </a:lnTo>
                  <a:lnTo>
                    <a:pt x="576" y="93"/>
                  </a:lnTo>
                  <a:lnTo>
                    <a:pt x="590" y="86"/>
                  </a:lnTo>
                  <a:lnTo>
                    <a:pt x="604" y="71"/>
                  </a:lnTo>
                  <a:lnTo>
                    <a:pt x="611" y="64"/>
                  </a:lnTo>
                  <a:lnTo>
                    <a:pt x="626" y="57"/>
                  </a:lnTo>
                  <a:lnTo>
                    <a:pt x="640" y="50"/>
                  </a:lnTo>
                  <a:lnTo>
                    <a:pt x="647" y="43"/>
                  </a:lnTo>
                  <a:lnTo>
                    <a:pt x="661" y="36"/>
                  </a:lnTo>
                  <a:lnTo>
                    <a:pt x="675" y="29"/>
                  </a:lnTo>
                  <a:lnTo>
                    <a:pt x="690" y="22"/>
                  </a:lnTo>
                  <a:lnTo>
                    <a:pt x="697" y="22"/>
                  </a:lnTo>
                  <a:lnTo>
                    <a:pt x="711" y="15"/>
                  </a:lnTo>
                  <a:lnTo>
                    <a:pt x="725" y="8"/>
                  </a:lnTo>
                  <a:lnTo>
                    <a:pt x="732" y="8"/>
                  </a:lnTo>
                  <a:lnTo>
                    <a:pt x="746" y="8"/>
                  </a:lnTo>
                  <a:lnTo>
                    <a:pt x="761" y="0"/>
                  </a:lnTo>
                  <a:lnTo>
                    <a:pt x="768" y="0"/>
                  </a:lnTo>
                  <a:lnTo>
                    <a:pt x="782" y="0"/>
                  </a:lnTo>
                  <a:lnTo>
                    <a:pt x="796" y="0"/>
                  </a:lnTo>
                  <a:lnTo>
                    <a:pt x="803" y="0"/>
                  </a:lnTo>
                  <a:lnTo>
                    <a:pt x="818" y="0"/>
                  </a:lnTo>
                  <a:lnTo>
                    <a:pt x="832" y="0"/>
                  </a:lnTo>
                  <a:lnTo>
                    <a:pt x="846" y="0"/>
                  </a:lnTo>
                  <a:lnTo>
                    <a:pt x="853" y="0"/>
                  </a:lnTo>
                  <a:lnTo>
                    <a:pt x="867" y="8"/>
                  </a:lnTo>
                  <a:lnTo>
                    <a:pt x="882" y="8"/>
                  </a:lnTo>
                  <a:lnTo>
                    <a:pt x="889" y="8"/>
                  </a:lnTo>
                  <a:lnTo>
                    <a:pt x="903" y="15"/>
                  </a:lnTo>
                  <a:lnTo>
                    <a:pt x="917" y="15"/>
                  </a:lnTo>
                  <a:lnTo>
                    <a:pt x="924" y="22"/>
                  </a:lnTo>
                  <a:lnTo>
                    <a:pt x="938" y="29"/>
                  </a:lnTo>
                  <a:lnTo>
                    <a:pt x="953" y="29"/>
                  </a:lnTo>
                  <a:lnTo>
                    <a:pt x="960" y="36"/>
                  </a:lnTo>
                  <a:lnTo>
                    <a:pt x="974" y="43"/>
                  </a:lnTo>
                  <a:lnTo>
                    <a:pt x="988" y="43"/>
                  </a:lnTo>
                  <a:lnTo>
                    <a:pt x="1002" y="50"/>
                  </a:lnTo>
                  <a:lnTo>
                    <a:pt x="1010" y="57"/>
                  </a:lnTo>
                  <a:lnTo>
                    <a:pt x="1024" y="64"/>
                  </a:lnTo>
                  <a:lnTo>
                    <a:pt x="1038" y="71"/>
                  </a:lnTo>
                  <a:lnTo>
                    <a:pt x="1045" y="79"/>
                  </a:lnTo>
                  <a:lnTo>
                    <a:pt x="1059" y="86"/>
                  </a:lnTo>
                  <a:lnTo>
                    <a:pt x="1074" y="93"/>
                  </a:lnTo>
                  <a:lnTo>
                    <a:pt x="1081" y="100"/>
                  </a:lnTo>
                  <a:lnTo>
                    <a:pt x="1095" y="107"/>
                  </a:lnTo>
                  <a:lnTo>
                    <a:pt x="1109" y="114"/>
                  </a:lnTo>
                  <a:lnTo>
                    <a:pt x="1116" y="121"/>
                  </a:lnTo>
                  <a:lnTo>
                    <a:pt x="1131" y="128"/>
                  </a:lnTo>
                  <a:lnTo>
                    <a:pt x="1145" y="135"/>
                  </a:lnTo>
                  <a:lnTo>
                    <a:pt x="1159" y="142"/>
                  </a:lnTo>
                  <a:lnTo>
                    <a:pt x="1166" y="149"/>
                  </a:lnTo>
                  <a:lnTo>
                    <a:pt x="1180" y="157"/>
                  </a:lnTo>
                  <a:lnTo>
                    <a:pt x="1195" y="171"/>
                  </a:lnTo>
                  <a:lnTo>
                    <a:pt x="1202" y="178"/>
                  </a:lnTo>
                  <a:lnTo>
                    <a:pt x="1216" y="185"/>
                  </a:lnTo>
                  <a:lnTo>
                    <a:pt x="1230" y="192"/>
                  </a:lnTo>
                  <a:lnTo>
                    <a:pt x="1237" y="199"/>
                  </a:lnTo>
                  <a:lnTo>
                    <a:pt x="1251" y="213"/>
                  </a:lnTo>
                  <a:lnTo>
                    <a:pt x="1266" y="220"/>
                  </a:lnTo>
                  <a:lnTo>
                    <a:pt x="1273" y="228"/>
                  </a:lnTo>
                  <a:lnTo>
                    <a:pt x="1287" y="235"/>
                  </a:lnTo>
                  <a:lnTo>
                    <a:pt x="1301" y="249"/>
                  </a:lnTo>
                  <a:lnTo>
                    <a:pt x="1315" y="256"/>
                  </a:lnTo>
                  <a:lnTo>
                    <a:pt x="1323" y="263"/>
                  </a:lnTo>
                  <a:lnTo>
                    <a:pt x="1337" y="270"/>
                  </a:lnTo>
                  <a:lnTo>
                    <a:pt x="1351" y="284"/>
                  </a:lnTo>
                  <a:lnTo>
                    <a:pt x="1358" y="291"/>
                  </a:lnTo>
                  <a:lnTo>
                    <a:pt x="1372" y="298"/>
                  </a:lnTo>
                  <a:lnTo>
                    <a:pt x="1387" y="306"/>
                  </a:lnTo>
                  <a:lnTo>
                    <a:pt x="1394" y="320"/>
                  </a:lnTo>
                  <a:lnTo>
                    <a:pt x="1408" y="327"/>
                  </a:lnTo>
                  <a:lnTo>
                    <a:pt x="1422" y="334"/>
                  </a:lnTo>
                  <a:lnTo>
                    <a:pt x="1436" y="341"/>
                  </a:lnTo>
                  <a:lnTo>
                    <a:pt x="1443" y="355"/>
                  </a:lnTo>
                  <a:lnTo>
                    <a:pt x="1458" y="362"/>
                  </a:lnTo>
                  <a:lnTo>
                    <a:pt x="1472" y="369"/>
                  </a:lnTo>
                  <a:lnTo>
                    <a:pt x="1479" y="377"/>
                  </a:lnTo>
                  <a:lnTo>
                    <a:pt x="1493" y="391"/>
                  </a:lnTo>
                  <a:lnTo>
                    <a:pt x="1508" y="398"/>
                  </a:lnTo>
                  <a:lnTo>
                    <a:pt x="1515" y="405"/>
                  </a:lnTo>
                  <a:lnTo>
                    <a:pt x="1529" y="412"/>
                  </a:lnTo>
                  <a:lnTo>
                    <a:pt x="1543" y="426"/>
                  </a:lnTo>
                  <a:lnTo>
                    <a:pt x="1550" y="433"/>
                  </a:lnTo>
                  <a:lnTo>
                    <a:pt x="1564" y="440"/>
                  </a:lnTo>
                  <a:lnTo>
                    <a:pt x="1579" y="448"/>
                  </a:lnTo>
                  <a:lnTo>
                    <a:pt x="1593" y="455"/>
                  </a:lnTo>
                  <a:lnTo>
                    <a:pt x="1600" y="469"/>
                  </a:lnTo>
                  <a:lnTo>
                    <a:pt x="1614" y="476"/>
                  </a:lnTo>
                  <a:lnTo>
                    <a:pt x="1628" y="483"/>
                  </a:lnTo>
                  <a:lnTo>
                    <a:pt x="1636" y="490"/>
                  </a:lnTo>
                  <a:lnTo>
                    <a:pt x="1650" y="497"/>
                  </a:lnTo>
                  <a:lnTo>
                    <a:pt x="1664" y="504"/>
                  </a:lnTo>
                  <a:lnTo>
                    <a:pt x="1671" y="511"/>
                  </a:lnTo>
                  <a:lnTo>
                    <a:pt x="1685" y="526"/>
                  </a:lnTo>
                  <a:lnTo>
                    <a:pt x="1700" y="533"/>
                  </a:lnTo>
                  <a:lnTo>
                    <a:pt x="1707" y="540"/>
                  </a:lnTo>
                  <a:lnTo>
                    <a:pt x="1721" y="547"/>
                  </a:lnTo>
                  <a:lnTo>
                    <a:pt x="1735" y="554"/>
                  </a:lnTo>
                  <a:lnTo>
                    <a:pt x="1749" y="561"/>
                  </a:lnTo>
                  <a:lnTo>
                    <a:pt x="1756" y="568"/>
                  </a:lnTo>
                  <a:lnTo>
                    <a:pt x="1771" y="575"/>
                  </a:lnTo>
                  <a:lnTo>
                    <a:pt x="1785" y="582"/>
                  </a:lnTo>
                  <a:lnTo>
                    <a:pt x="1792" y="589"/>
                  </a:lnTo>
                  <a:lnTo>
                    <a:pt x="1806" y="597"/>
                  </a:lnTo>
                  <a:lnTo>
                    <a:pt x="1820" y="604"/>
                  </a:lnTo>
                  <a:lnTo>
                    <a:pt x="1828" y="611"/>
                  </a:lnTo>
                  <a:lnTo>
                    <a:pt x="1842" y="618"/>
                  </a:lnTo>
                  <a:lnTo>
                    <a:pt x="1856" y="625"/>
                  </a:lnTo>
                  <a:lnTo>
                    <a:pt x="1863" y="632"/>
                  </a:lnTo>
                  <a:lnTo>
                    <a:pt x="1877" y="639"/>
                  </a:lnTo>
                  <a:lnTo>
                    <a:pt x="1892" y="646"/>
                  </a:lnTo>
                  <a:lnTo>
                    <a:pt x="1906" y="653"/>
                  </a:lnTo>
                  <a:lnTo>
                    <a:pt x="1913" y="660"/>
                  </a:lnTo>
                  <a:lnTo>
                    <a:pt x="1927" y="667"/>
                  </a:lnTo>
                  <a:lnTo>
                    <a:pt x="1941" y="667"/>
                  </a:lnTo>
                  <a:lnTo>
                    <a:pt x="1948" y="675"/>
                  </a:lnTo>
                  <a:lnTo>
                    <a:pt x="1963" y="682"/>
                  </a:lnTo>
                  <a:lnTo>
                    <a:pt x="1977" y="689"/>
                  </a:lnTo>
                  <a:lnTo>
                    <a:pt x="1984" y="696"/>
                  </a:lnTo>
                  <a:lnTo>
                    <a:pt x="1998" y="703"/>
                  </a:lnTo>
                  <a:lnTo>
                    <a:pt x="2013" y="703"/>
                  </a:lnTo>
                  <a:lnTo>
                    <a:pt x="2020" y="710"/>
                  </a:lnTo>
                  <a:lnTo>
                    <a:pt x="2034" y="717"/>
                  </a:lnTo>
                  <a:lnTo>
                    <a:pt x="2048" y="724"/>
                  </a:lnTo>
                  <a:lnTo>
                    <a:pt x="2062" y="731"/>
                  </a:lnTo>
                  <a:lnTo>
                    <a:pt x="2069" y="731"/>
                  </a:lnTo>
                  <a:lnTo>
                    <a:pt x="2084" y="738"/>
                  </a:lnTo>
                  <a:lnTo>
                    <a:pt x="2098" y="746"/>
                  </a:lnTo>
                  <a:lnTo>
                    <a:pt x="2105" y="746"/>
                  </a:lnTo>
                  <a:lnTo>
                    <a:pt x="2119" y="753"/>
                  </a:lnTo>
                  <a:lnTo>
                    <a:pt x="2133" y="760"/>
                  </a:lnTo>
                  <a:lnTo>
                    <a:pt x="2141" y="767"/>
                  </a:lnTo>
                  <a:lnTo>
                    <a:pt x="2155" y="767"/>
                  </a:lnTo>
                  <a:lnTo>
                    <a:pt x="2169" y="774"/>
                  </a:lnTo>
                  <a:lnTo>
                    <a:pt x="2176" y="781"/>
                  </a:lnTo>
                  <a:lnTo>
                    <a:pt x="2190" y="781"/>
                  </a:lnTo>
                  <a:lnTo>
                    <a:pt x="2205" y="788"/>
                  </a:lnTo>
                  <a:lnTo>
                    <a:pt x="2219" y="795"/>
                  </a:lnTo>
                  <a:lnTo>
                    <a:pt x="2226" y="795"/>
                  </a:lnTo>
                  <a:lnTo>
                    <a:pt x="2240" y="802"/>
                  </a:lnTo>
                  <a:lnTo>
                    <a:pt x="2254" y="802"/>
                  </a:lnTo>
                  <a:lnTo>
                    <a:pt x="2261" y="809"/>
                  </a:lnTo>
                  <a:lnTo>
                    <a:pt x="2276" y="809"/>
                  </a:lnTo>
                  <a:lnTo>
                    <a:pt x="2290" y="817"/>
                  </a:lnTo>
                  <a:lnTo>
                    <a:pt x="2297" y="824"/>
                  </a:lnTo>
                  <a:lnTo>
                    <a:pt x="2311" y="824"/>
                  </a:lnTo>
                  <a:lnTo>
                    <a:pt x="2325" y="831"/>
                  </a:lnTo>
                  <a:lnTo>
                    <a:pt x="2340" y="831"/>
                  </a:lnTo>
                  <a:lnTo>
                    <a:pt x="2347" y="838"/>
                  </a:lnTo>
                  <a:lnTo>
                    <a:pt x="2361" y="838"/>
                  </a:lnTo>
                  <a:lnTo>
                    <a:pt x="2375" y="845"/>
                  </a:lnTo>
                  <a:lnTo>
                    <a:pt x="2382" y="845"/>
                  </a:lnTo>
                  <a:lnTo>
                    <a:pt x="2397" y="852"/>
                  </a:lnTo>
                  <a:lnTo>
                    <a:pt x="2411" y="852"/>
                  </a:lnTo>
                  <a:lnTo>
                    <a:pt x="2418" y="859"/>
                  </a:lnTo>
                  <a:lnTo>
                    <a:pt x="2432" y="859"/>
                  </a:lnTo>
                  <a:lnTo>
                    <a:pt x="2446" y="866"/>
                  </a:lnTo>
                  <a:lnTo>
                    <a:pt x="2454" y="866"/>
                  </a:lnTo>
                  <a:lnTo>
                    <a:pt x="2468" y="873"/>
                  </a:lnTo>
                  <a:lnTo>
                    <a:pt x="2482" y="873"/>
                  </a:lnTo>
                  <a:lnTo>
                    <a:pt x="2496" y="873"/>
                  </a:lnTo>
                  <a:lnTo>
                    <a:pt x="2503" y="880"/>
                  </a:lnTo>
                  <a:lnTo>
                    <a:pt x="2518" y="880"/>
                  </a:lnTo>
                  <a:lnTo>
                    <a:pt x="2532" y="887"/>
                  </a:lnTo>
                  <a:lnTo>
                    <a:pt x="2539" y="887"/>
                  </a:lnTo>
                  <a:lnTo>
                    <a:pt x="2553" y="887"/>
                  </a:lnTo>
                  <a:lnTo>
                    <a:pt x="2567" y="895"/>
                  </a:lnTo>
                  <a:lnTo>
                    <a:pt x="2574" y="895"/>
                  </a:lnTo>
                  <a:lnTo>
                    <a:pt x="2589" y="895"/>
                  </a:lnTo>
                  <a:lnTo>
                    <a:pt x="2603" y="902"/>
                  </a:lnTo>
                  <a:lnTo>
                    <a:pt x="2610" y="902"/>
                  </a:lnTo>
                  <a:lnTo>
                    <a:pt x="2624" y="909"/>
                  </a:lnTo>
                  <a:lnTo>
                    <a:pt x="2638" y="909"/>
                  </a:lnTo>
                  <a:lnTo>
                    <a:pt x="2653" y="909"/>
                  </a:lnTo>
                  <a:lnTo>
                    <a:pt x="2660" y="916"/>
                  </a:lnTo>
                  <a:lnTo>
                    <a:pt x="2674" y="916"/>
                  </a:lnTo>
                  <a:lnTo>
                    <a:pt x="2688" y="916"/>
                  </a:lnTo>
                  <a:lnTo>
                    <a:pt x="2695" y="916"/>
                  </a:lnTo>
                  <a:lnTo>
                    <a:pt x="2710" y="923"/>
                  </a:lnTo>
                  <a:lnTo>
                    <a:pt x="2724" y="923"/>
                  </a:lnTo>
                  <a:lnTo>
                    <a:pt x="2731" y="923"/>
                  </a:lnTo>
                  <a:lnTo>
                    <a:pt x="2745" y="930"/>
                  </a:lnTo>
                  <a:lnTo>
                    <a:pt x="2759" y="930"/>
                  </a:lnTo>
                  <a:lnTo>
                    <a:pt x="2766" y="930"/>
                  </a:lnTo>
                  <a:lnTo>
                    <a:pt x="2781" y="930"/>
                  </a:lnTo>
                  <a:lnTo>
                    <a:pt x="2795" y="937"/>
                  </a:lnTo>
                  <a:lnTo>
                    <a:pt x="2809" y="937"/>
                  </a:lnTo>
                  <a:lnTo>
                    <a:pt x="2816" y="937"/>
                  </a:lnTo>
                  <a:lnTo>
                    <a:pt x="2830" y="944"/>
                  </a:lnTo>
                  <a:lnTo>
                    <a:pt x="2845" y="944"/>
                  </a:lnTo>
                  <a:lnTo>
                    <a:pt x="2852" y="944"/>
                  </a:lnTo>
                  <a:lnTo>
                    <a:pt x="2866" y="944"/>
                  </a:lnTo>
                  <a:lnTo>
                    <a:pt x="2880" y="944"/>
                  </a:lnTo>
                  <a:lnTo>
                    <a:pt x="2887" y="951"/>
                  </a:lnTo>
                  <a:lnTo>
                    <a:pt x="2902" y="951"/>
                  </a:lnTo>
                  <a:lnTo>
                    <a:pt x="2916" y="951"/>
                  </a:lnTo>
                  <a:lnTo>
                    <a:pt x="2923" y="951"/>
                  </a:lnTo>
                  <a:lnTo>
                    <a:pt x="2937" y="958"/>
                  </a:lnTo>
                  <a:lnTo>
                    <a:pt x="2951" y="958"/>
                  </a:lnTo>
                  <a:lnTo>
                    <a:pt x="2966" y="958"/>
                  </a:lnTo>
                  <a:lnTo>
                    <a:pt x="2973" y="958"/>
                  </a:lnTo>
                  <a:lnTo>
                    <a:pt x="2987" y="958"/>
                  </a:lnTo>
                  <a:lnTo>
                    <a:pt x="3001" y="966"/>
                  </a:lnTo>
                  <a:lnTo>
                    <a:pt x="3008" y="966"/>
                  </a:lnTo>
                  <a:lnTo>
                    <a:pt x="3023" y="966"/>
                  </a:lnTo>
                  <a:lnTo>
                    <a:pt x="3037" y="966"/>
                  </a:lnTo>
                  <a:lnTo>
                    <a:pt x="3044" y="966"/>
                  </a:lnTo>
                  <a:lnTo>
                    <a:pt x="3058" y="966"/>
                  </a:lnTo>
                  <a:lnTo>
                    <a:pt x="3072" y="973"/>
                  </a:lnTo>
                  <a:lnTo>
                    <a:pt x="3079" y="973"/>
                  </a:lnTo>
                  <a:lnTo>
                    <a:pt x="3094" y="973"/>
                  </a:lnTo>
                  <a:lnTo>
                    <a:pt x="3108" y="973"/>
                  </a:lnTo>
                  <a:lnTo>
                    <a:pt x="3122" y="973"/>
                  </a:lnTo>
                  <a:lnTo>
                    <a:pt x="3129" y="973"/>
                  </a:lnTo>
                  <a:lnTo>
                    <a:pt x="3143" y="980"/>
                  </a:lnTo>
                  <a:lnTo>
                    <a:pt x="3158" y="980"/>
                  </a:lnTo>
                  <a:lnTo>
                    <a:pt x="3165" y="980"/>
                  </a:lnTo>
                  <a:lnTo>
                    <a:pt x="3179" y="980"/>
                  </a:lnTo>
                  <a:lnTo>
                    <a:pt x="3193" y="980"/>
                  </a:lnTo>
                  <a:lnTo>
                    <a:pt x="3200" y="980"/>
                  </a:lnTo>
                  <a:lnTo>
                    <a:pt x="3215" y="980"/>
                  </a:lnTo>
                  <a:lnTo>
                    <a:pt x="3229" y="980"/>
                  </a:lnTo>
                  <a:lnTo>
                    <a:pt x="3243" y="987"/>
                  </a:lnTo>
                  <a:lnTo>
                    <a:pt x="3250" y="987"/>
                  </a:lnTo>
                  <a:lnTo>
                    <a:pt x="3264" y="987"/>
                  </a:lnTo>
                  <a:lnTo>
                    <a:pt x="3279" y="987"/>
                  </a:lnTo>
                  <a:lnTo>
                    <a:pt x="3286" y="987"/>
                  </a:lnTo>
                  <a:lnTo>
                    <a:pt x="3300" y="987"/>
                  </a:lnTo>
                  <a:lnTo>
                    <a:pt x="3314" y="987"/>
                  </a:lnTo>
                  <a:lnTo>
                    <a:pt x="3321" y="987"/>
                  </a:lnTo>
                  <a:lnTo>
                    <a:pt x="3335" y="987"/>
                  </a:lnTo>
                  <a:lnTo>
                    <a:pt x="3350" y="994"/>
                  </a:lnTo>
                  <a:lnTo>
                    <a:pt x="3357" y="994"/>
                  </a:lnTo>
                  <a:lnTo>
                    <a:pt x="3371" y="994"/>
                  </a:lnTo>
                  <a:lnTo>
                    <a:pt x="3385" y="994"/>
                  </a:lnTo>
                  <a:lnTo>
                    <a:pt x="3400" y="994"/>
                  </a:lnTo>
                  <a:lnTo>
                    <a:pt x="3407" y="994"/>
                  </a:lnTo>
                  <a:lnTo>
                    <a:pt x="3421" y="994"/>
                  </a:lnTo>
                  <a:lnTo>
                    <a:pt x="3435" y="994"/>
                  </a:lnTo>
                  <a:lnTo>
                    <a:pt x="3442" y="994"/>
                  </a:lnTo>
                  <a:lnTo>
                    <a:pt x="3456" y="994"/>
                  </a:lnTo>
                  <a:lnTo>
                    <a:pt x="3471" y="994"/>
                  </a:lnTo>
                  <a:lnTo>
                    <a:pt x="3478" y="1001"/>
                  </a:lnTo>
                  <a:lnTo>
                    <a:pt x="3492" y="1001"/>
                  </a:lnTo>
                  <a:lnTo>
                    <a:pt x="3506" y="1001"/>
                  </a:lnTo>
                  <a:lnTo>
                    <a:pt x="3513" y="1001"/>
                  </a:lnTo>
                  <a:lnTo>
                    <a:pt x="3528" y="1001"/>
                  </a:lnTo>
                  <a:lnTo>
                    <a:pt x="3542" y="1001"/>
                  </a:lnTo>
                  <a:lnTo>
                    <a:pt x="3556" y="1001"/>
                  </a:lnTo>
                  <a:lnTo>
                    <a:pt x="3563" y="1001"/>
                  </a:lnTo>
                  <a:lnTo>
                    <a:pt x="3577" y="1001"/>
                  </a:lnTo>
                  <a:lnTo>
                    <a:pt x="3592" y="1001"/>
                  </a:lnTo>
                  <a:lnTo>
                    <a:pt x="3599" y="1001"/>
                  </a:lnTo>
                  <a:lnTo>
                    <a:pt x="3613" y="1001"/>
                  </a:lnTo>
                </a:path>
              </a:pathLst>
            </a:custGeom>
            <a:noFill/>
            <a:ln w="38100" cap="flat" cmpd="sng">
              <a:solidFill>
                <a:srgbClr val="3333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Freeform 94"/>
            <p:cNvSpPr>
              <a:spLocks/>
            </p:cNvSpPr>
            <p:nvPr/>
          </p:nvSpPr>
          <p:spPr bwMode="auto">
            <a:xfrm>
              <a:off x="1344" y="2591"/>
              <a:ext cx="3613" cy="1227"/>
            </a:xfrm>
            <a:custGeom>
              <a:avLst/>
              <a:gdLst>
                <a:gd name="T0" fmla="*/ 49 w 3613"/>
                <a:gd name="T1" fmla="*/ 1227 h 1227"/>
                <a:gd name="T2" fmla="*/ 106 w 3613"/>
                <a:gd name="T3" fmla="*/ 1220 h 1227"/>
                <a:gd name="T4" fmla="*/ 170 w 3613"/>
                <a:gd name="T5" fmla="*/ 1199 h 1227"/>
                <a:gd name="T6" fmla="*/ 227 w 3613"/>
                <a:gd name="T7" fmla="*/ 1142 h 1227"/>
                <a:gd name="T8" fmla="*/ 291 w 3613"/>
                <a:gd name="T9" fmla="*/ 1064 h 1227"/>
                <a:gd name="T10" fmla="*/ 348 w 3613"/>
                <a:gd name="T11" fmla="*/ 958 h 1227"/>
                <a:gd name="T12" fmla="*/ 412 w 3613"/>
                <a:gd name="T13" fmla="*/ 830 h 1227"/>
                <a:gd name="T14" fmla="*/ 469 w 3613"/>
                <a:gd name="T15" fmla="*/ 688 h 1227"/>
                <a:gd name="T16" fmla="*/ 533 w 3613"/>
                <a:gd name="T17" fmla="*/ 546 h 1227"/>
                <a:gd name="T18" fmla="*/ 590 w 3613"/>
                <a:gd name="T19" fmla="*/ 411 h 1227"/>
                <a:gd name="T20" fmla="*/ 647 w 3613"/>
                <a:gd name="T21" fmla="*/ 291 h 1227"/>
                <a:gd name="T22" fmla="*/ 711 w 3613"/>
                <a:gd name="T23" fmla="*/ 184 h 1227"/>
                <a:gd name="T24" fmla="*/ 768 w 3613"/>
                <a:gd name="T25" fmla="*/ 106 h 1227"/>
                <a:gd name="T26" fmla="*/ 832 w 3613"/>
                <a:gd name="T27" fmla="*/ 49 h 1227"/>
                <a:gd name="T28" fmla="*/ 889 w 3613"/>
                <a:gd name="T29" fmla="*/ 14 h 1227"/>
                <a:gd name="T30" fmla="*/ 953 w 3613"/>
                <a:gd name="T31" fmla="*/ 0 h 1227"/>
                <a:gd name="T32" fmla="*/ 1010 w 3613"/>
                <a:gd name="T33" fmla="*/ 0 h 1227"/>
                <a:gd name="T34" fmla="*/ 1074 w 3613"/>
                <a:gd name="T35" fmla="*/ 28 h 1227"/>
                <a:gd name="T36" fmla="*/ 1131 w 3613"/>
                <a:gd name="T37" fmla="*/ 64 h 1227"/>
                <a:gd name="T38" fmla="*/ 1195 w 3613"/>
                <a:gd name="T39" fmla="*/ 113 h 1227"/>
                <a:gd name="T40" fmla="*/ 1251 w 3613"/>
                <a:gd name="T41" fmla="*/ 170 h 1227"/>
                <a:gd name="T42" fmla="*/ 1315 w 3613"/>
                <a:gd name="T43" fmla="*/ 234 h 1227"/>
                <a:gd name="T44" fmla="*/ 1372 w 3613"/>
                <a:gd name="T45" fmla="*/ 298 h 1227"/>
                <a:gd name="T46" fmla="*/ 1436 w 3613"/>
                <a:gd name="T47" fmla="*/ 369 h 1227"/>
                <a:gd name="T48" fmla="*/ 1493 w 3613"/>
                <a:gd name="T49" fmla="*/ 440 h 1227"/>
                <a:gd name="T50" fmla="*/ 1550 w 3613"/>
                <a:gd name="T51" fmla="*/ 511 h 1227"/>
                <a:gd name="T52" fmla="*/ 1614 w 3613"/>
                <a:gd name="T53" fmla="*/ 574 h 1227"/>
                <a:gd name="T54" fmla="*/ 1671 w 3613"/>
                <a:gd name="T55" fmla="*/ 638 h 1227"/>
                <a:gd name="T56" fmla="*/ 1735 w 3613"/>
                <a:gd name="T57" fmla="*/ 702 h 1227"/>
                <a:gd name="T58" fmla="*/ 1792 w 3613"/>
                <a:gd name="T59" fmla="*/ 759 h 1227"/>
                <a:gd name="T60" fmla="*/ 1856 w 3613"/>
                <a:gd name="T61" fmla="*/ 809 h 1227"/>
                <a:gd name="T62" fmla="*/ 1913 w 3613"/>
                <a:gd name="T63" fmla="*/ 858 h 1227"/>
                <a:gd name="T64" fmla="*/ 1977 w 3613"/>
                <a:gd name="T65" fmla="*/ 901 h 1227"/>
                <a:gd name="T66" fmla="*/ 2034 w 3613"/>
                <a:gd name="T67" fmla="*/ 943 h 1227"/>
                <a:gd name="T68" fmla="*/ 2098 w 3613"/>
                <a:gd name="T69" fmla="*/ 979 h 1227"/>
                <a:gd name="T70" fmla="*/ 2155 w 3613"/>
                <a:gd name="T71" fmla="*/ 1007 h 1227"/>
                <a:gd name="T72" fmla="*/ 2219 w 3613"/>
                <a:gd name="T73" fmla="*/ 1036 h 1227"/>
                <a:gd name="T74" fmla="*/ 2276 w 3613"/>
                <a:gd name="T75" fmla="*/ 1064 h 1227"/>
                <a:gd name="T76" fmla="*/ 2340 w 3613"/>
                <a:gd name="T77" fmla="*/ 1085 h 1227"/>
                <a:gd name="T78" fmla="*/ 2397 w 3613"/>
                <a:gd name="T79" fmla="*/ 1107 h 1227"/>
                <a:gd name="T80" fmla="*/ 2454 w 3613"/>
                <a:gd name="T81" fmla="*/ 1121 h 1227"/>
                <a:gd name="T82" fmla="*/ 2518 w 3613"/>
                <a:gd name="T83" fmla="*/ 1135 h 1227"/>
                <a:gd name="T84" fmla="*/ 2574 w 3613"/>
                <a:gd name="T85" fmla="*/ 1149 h 1227"/>
                <a:gd name="T86" fmla="*/ 2638 w 3613"/>
                <a:gd name="T87" fmla="*/ 1163 h 1227"/>
                <a:gd name="T88" fmla="*/ 2695 w 3613"/>
                <a:gd name="T89" fmla="*/ 1171 h 1227"/>
                <a:gd name="T90" fmla="*/ 2759 w 3613"/>
                <a:gd name="T91" fmla="*/ 1178 h 1227"/>
                <a:gd name="T92" fmla="*/ 2816 w 3613"/>
                <a:gd name="T93" fmla="*/ 1185 h 1227"/>
                <a:gd name="T94" fmla="*/ 2880 w 3613"/>
                <a:gd name="T95" fmla="*/ 1192 h 1227"/>
                <a:gd name="T96" fmla="*/ 2937 w 3613"/>
                <a:gd name="T97" fmla="*/ 1199 h 1227"/>
                <a:gd name="T98" fmla="*/ 3001 w 3613"/>
                <a:gd name="T99" fmla="*/ 1206 h 1227"/>
                <a:gd name="T100" fmla="*/ 3058 w 3613"/>
                <a:gd name="T101" fmla="*/ 1206 h 1227"/>
                <a:gd name="T102" fmla="*/ 3122 w 3613"/>
                <a:gd name="T103" fmla="*/ 1213 h 1227"/>
                <a:gd name="T104" fmla="*/ 3179 w 3613"/>
                <a:gd name="T105" fmla="*/ 1213 h 1227"/>
                <a:gd name="T106" fmla="*/ 3243 w 3613"/>
                <a:gd name="T107" fmla="*/ 1213 h 1227"/>
                <a:gd name="T108" fmla="*/ 3300 w 3613"/>
                <a:gd name="T109" fmla="*/ 1220 h 1227"/>
                <a:gd name="T110" fmla="*/ 3357 w 3613"/>
                <a:gd name="T111" fmla="*/ 1220 h 1227"/>
                <a:gd name="T112" fmla="*/ 3421 w 3613"/>
                <a:gd name="T113" fmla="*/ 1220 h 1227"/>
                <a:gd name="T114" fmla="*/ 3478 w 3613"/>
                <a:gd name="T115" fmla="*/ 1220 h 1227"/>
                <a:gd name="T116" fmla="*/ 3542 w 3613"/>
                <a:gd name="T117" fmla="*/ 1220 h 1227"/>
                <a:gd name="T118" fmla="*/ 3599 w 3613"/>
                <a:gd name="T119" fmla="*/ 1220 h 12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227"/>
                <a:gd name="T182" fmla="*/ 3613 w 3613"/>
                <a:gd name="T183" fmla="*/ 1227 h 12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227">
                  <a:moveTo>
                    <a:pt x="0" y="1227"/>
                  </a:moveTo>
                  <a:lnTo>
                    <a:pt x="14" y="1227"/>
                  </a:lnTo>
                  <a:lnTo>
                    <a:pt x="21" y="1227"/>
                  </a:lnTo>
                  <a:lnTo>
                    <a:pt x="35" y="1227"/>
                  </a:lnTo>
                  <a:lnTo>
                    <a:pt x="49" y="1227"/>
                  </a:lnTo>
                  <a:lnTo>
                    <a:pt x="56" y="1227"/>
                  </a:lnTo>
                  <a:lnTo>
                    <a:pt x="71" y="1227"/>
                  </a:lnTo>
                  <a:lnTo>
                    <a:pt x="85" y="1227"/>
                  </a:lnTo>
                  <a:lnTo>
                    <a:pt x="99" y="1220"/>
                  </a:lnTo>
                  <a:lnTo>
                    <a:pt x="106" y="1220"/>
                  </a:lnTo>
                  <a:lnTo>
                    <a:pt x="121" y="1220"/>
                  </a:lnTo>
                  <a:lnTo>
                    <a:pt x="135" y="1213"/>
                  </a:lnTo>
                  <a:lnTo>
                    <a:pt x="142" y="1206"/>
                  </a:lnTo>
                  <a:lnTo>
                    <a:pt x="156" y="1206"/>
                  </a:lnTo>
                  <a:lnTo>
                    <a:pt x="170" y="1199"/>
                  </a:lnTo>
                  <a:lnTo>
                    <a:pt x="177" y="1185"/>
                  </a:lnTo>
                  <a:lnTo>
                    <a:pt x="192" y="1178"/>
                  </a:lnTo>
                  <a:lnTo>
                    <a:pt x="206" y="1171"/>
                  </a:lnTo>
                  <a:lnTo>
                    <a:pt x="213" y="1156"/>
                  </a:lnTo>
                  <a:lnTo>
                    <a:pt x="227" y="1142"/>
                  </a:lnTo>
                  <a:lnTo>
                    <a:pt x="241" y="1128"/>
                  </a:lnTo>
                  <a:lnTo>
                    <a:pt x="256" y="1114"/>
                  </a:lnTo>
                  <a:lnTo>
                    <a:pt x="263" y="1100"/>
                  </a:lnTo>
                  <a:lnTo>
                    <a:pt x="277" y="1085"/>
                  </a:lnTo>
                  <a:lnTo>
                    <a:pt x="291" y="1064"/>
                  </a:lnTo>
                  <a:lnTo>
                    <a:pt x="298" y="1043"/>
                  </a:lnTo>
                  <a:lnTo>
                    <a:pt x="313" y="1022"/>
                  </a:lnTo>
                  <a:lnTo>
                    <a:pt x="327" y="1000"/>
                  </a:lnTo>
                  <a:lnTo>
                    <a:pt x="334" y="979"/>
                  </a:lnTo>
                  <a:lnTo>
                    <a:pt x="348" y="958"/>
                  </a:lnTo>
                  <a:lnTo>
                    <a:pt x="362" y="929"/>
                  </a:lnTo>
                  <a:lnTo>
                    <a:pt x="369" y="908"/>
                  </a:lnTo>
                  <a:lnTo>
                    <a:pt x="384" y="880"/>
                  </a:lnTo>
                  <a:lnTo>
                    <a:pt x="398" y="851"/>
                  </a:lnTo>
                  <a:lnTo>
                    <a:pt x="412" y="830"/>
                  </a:lnTo>
                  <a:lnTo>
                    <a:pt x="419" y="802"/>
                  </a:lnTo>
                  <a:lnTo>
                    <a:pt x="433" y="773"/>
                  </a:lnTo>
                  <a:lnTo>
                    <a:pt x="448" y="745"/>
                  </a:lnTo>
                  <a:lnTo>
                    <a:pt x="455" y="716"/>
                  </a:lnTo>
                  <a:lnTo>
                    <a:pt x="469" y="688"/>
                  </a:lnTo>
                  <a:lnTo>
                    <a:pt x="483" y="660"/>
                  </a:lnTo>
                  <a:lnTo>
                    <a:pt x="490" y="631"/>
                  </a:lnTo>
                  <a:lnTo>
                    <a:pt x="505" y="603"/>
                  </a:lnTo>
                  <a:lnTo>
                    <a:pt x="519" y="574"/>
                  </a:lnTo>
                  <a:lnTo>
                    <a:pt x="533" y="546"/>
                  </a:lnTo>
                  <a:lnTo>
                    <a:pt x="540" y="518"/>
                  </a:lnTo>
                  <a:lnTo>
                    <a:pt x="554" y="489"/>
                  </a:lnTo>
                  <a:lnTo>
                    <a:pt x="569" y="461"/>
                  </a:lnTo>
                  <a:lnTo>
                    <a:pt x="576" y="440"/>
                  </a:lnTo>
                  <a:lnTo>
                    <a:pt x="590" y="411"/>
                  </a:lnTo>
                  <a:lnTo>
                    <a:pt x="604" y="383"/>
                  </a:lnTo>
                  <a:lnTo>
                    <a:pt x="611" y="362"/>
                  </a:lnTo>
                  <a:lnTo>
                    <a:pt x="626" y="333"/>
                  </a:lnTo>
                  <a:lnTo>
                    <a:pt x="640" y="312"/>
                  </a:lnTo>
                  <a:lnTo>
                    <a:pt x="647" y="291"/>
                  </a:lnTo>
                  <a:lnTo>
                    <a:pt x="661" y="269"/>
                  </a:lnTo>
                  <a:lnTo>
                    <a:pt x="675" y="248"/>
                  </a:lnTo>
                  <a:lnTo>
                    <a:pt x="690" y="227"/>
                  </a:lnTo>
                  <a:lnTo>
                    <a:pt x="697" y="205"/>
                  </a:lnTo>
                  <a:lnTo>
                    <a:pt x="711" y="184"/>
                  </a:lnTo>
                  <a:lnTo>
                    <a:pt x="725" y="170"/>
                  </a:lnTo>
                  <a:lnTo>
                    <a:pt x="732" y="149"/>
                  </a:lnTo>
                  <a:lnTo>
                    <a:pt x="746" y="134"/>
                  </a:lnTo>
                  <a:lnTo>
                    <a:pt x="761" y="120"/>
                  </a:lnTo>
                  <a:lnTo>
                    <a:pt x="768" y="106"/>
                  </a:lnTo>
                  <a:lnTo>
                    <a:pt x="782" y="92"/>
                  </a:lnTo>
                  <a:lnTo>
                    <a:pt x="796" y="78"/>
                  </a:lnTo>
                  <a:lnTo>
                    <a:pt x="803" y="71"/>
                  </a:lnTo>
                  <a:lnTo>
                    <a:pt x="818" y="56"/>
                  </a:lnTo>
                  <a:lnTo>
                    <a:pt x="832" y="49"/>
                  </a:lnTo>
                  <a:lnTo>
                    <a:pt x="846" y="35"/>
                  </a:lnTo>
                  <a:lnTo>
                    <a:pt x="853" y="28"/>
                  </a:lnTo>
                  <a:lnTo>
                    <a:pt x="867" y="21"/>
                  </a:lnTo>
                  <a:lnTo>
                    <a:pt x="882" y="14"/>
                  </a:lnTo>
                  <a:lnTo>
                    <a:pt x="889" y="14"/>
                  </a:lnTo>
                  <a:lnTo>
                    <a:pt x="903" y="7"/>
                  </a:lnTo>
                  <a:lnTo>
                    <a:pt x="917" y="7"/>
                  </a:lnTo>
                  <a:lnTo>
                    <a:pt x="924" y="0"/>
                  </a:lnTo>
                  <a:lnTo>
                    <a:pt x="938" y="0"/>
                  </a:lnTo>
                  <a:lnTo>
                    <a:pt x="953" y="0"/>
                  </a:lnTo>
                  <a:lnTo>
                    <a:pt x="960" y="0"/>
                  </a:lnTo>
                  <a:lnTo>
                    <a:pt x="974" y="0"/>
                  </a:lnTo>
                  <a:lnTo>
                    <a:pt x="988" y="0"/>
                  </a:lnTo>
                  <a:lnTo>
                    <a:pt x="1002" y="0"/>
                  </a:lnTo>
                  <a:lnTo>
                    <a:pt x="1010" y="0"/>
                  </a:lnTo>
                  <a:lnTo>
                    <a:pt x="1024" y="7"/>
                  </a:lnTo>
                  <a:lnTo>
                    <a:pt x="1038" y="7"/>
                  </a:lnTo>
                  <a:lnTo>
                    <a:pt x="1045" y="14"/>
                  </a:lnTo>
                  <a:lnTo>
                    <a:pt x="1059" y="21"/>
                  </a:lnTo>
                  <a:lnTo>
                    <a:pt x="1074" y="28"/>
                  </a:lnTo>
                  <a:lnTo>
                    <a:pt x="1081" y="35"/>
                  </a:lnTo>
                  <a:lnTo>
                    <a:pt x="1095" y="42"/>
                  </a:lnTo>
                  <a:lnTo>
                    <a:pt x="1109" y="49"/>
                  </a:lnTo>
                  <a:lnTo>
                    <a:pt x="1116" y="56"/>
                  </a:lnTo>
                  <a:lnTo>
                    <a:pt x="1131" y="64"/>
                  </a:lnTo>
                  <a:lnTo>
                    <a:pt x="1145" y="71"/>
                  </a:lnTo>
                  <a:lnTo>
                    <a:pt x="1159" y="78"/>
                  </a:lnTo>
                  <a:lnTo>
                    <a:pt x="1166" y="92"/>
                  </a:lnTo>
                  <a:lnTo>
                    <a:pt x="1180" y="99"/>
                  </a:lnTo>
                  <a:lnTo>
                    <a:pt x="1195" y="113"/>
                  </a:lnTo>
                  <a:lnTo>
                    <a:pt x="1202" y="120"/>
                  </a:lnTo>
                  <a:lnTo>
                    <a:pt x="1216" y="134"/>
                  </a:lnTo>
                  <a:lnTo>
                    <a:pt x="1230" y="142"/>
                  </a:lnTo>
                  <a:lnTo>
                    <a:pt x="1237" y="156"/>
                  </a:lnTo>
                  <a:lnTo>
                    <a:pt x="1251" y="170"/>
                  </a:lnTo>
                  <a:lnTo>
                    <a:pt x="1266" y="184"/>
                  </a:lnTo>
                  <a:lnTo>
                    <a:pt x="1273" y="191"/>
                  </a:lnTo>
                  <a:lnTo>
                    <a:pt x="1287" y="205"/>
                  </a:lnTo>
                  <a:lnTo>
                    <a:pt x="1301" y="220"/>
                  </a:lnTo>
                  <a:lnTo>
                    <a:pt x="1315" y="234"/>
                  </a:lnTo>
                  <a:lnTo>
                    <a:pt x="1323" y="248"/>
                  </a:lnTo>
                  <a:lnTo>
                    <a:pt x="1337" y="262"/>
                  </a:lnTo>
                  <a:lnTo>
                    <a:pt x="1351" y="276"/>
                  </a:lnTo>
                  <a:lnTo>
                    <a:pt x="1358" y="284"/>
                  </a:lnTo>
                  <a:lnTo>
                    <a:pt x="1372" y="298"/>
                  </a:lnTo>
                  <a:lnTo>
                    <a:pt x="1387" y="312"/>
                  </a:lnTo>
                  <a:lnTo>
                    <a:pt x="1394" y="326"/>
                  </a:lnTo>
                  <a:lnTo>
                    <a:pt x="1408" y="340"/>
                  </a:lnTo>
                  <a:lnTo>
                    <a:pt x="1422" y="354"/>
                  </a:lnTo>
                  <a:lnTo>
                    <a:pt x="1436" y="369"/>
                  </a:lnTo>
                  <a:lnTo>
                    <a:pt x="1443" y="383"/>
                  </a:lnTo>
                  <a:lnTo>
                    <a:pt x="1458" y="397"/>
                  </a:lnTo>
                  <a:lnTo>
                    <a:pt x="1472" y="411"/>
                  </a:lnTo>
                  <a:lnTo>
                    <a:pt x="1479" y="425"/>
                  </a:lnTo>
                  <a:lnTo>
                    <a:pt x="1493" y="440"/>
                  </a:lnTo>
                  <a:lnTo>
                    <a:pt x="1508" y="454"/>
                  </a:lnTo>
                  <a:lnTo>
                    <a:pt x="1515" y="468"/>
                  </a:lnTo>
                  <a:lnTo>
                    <a:pt x="1529" y="482"/>
                  </a:lnTo>
                  <a:lnTo>
                    <a:pt x="1543" y="496"/>
                  </a:lnTo>
                  <a:lnTo>
                    <a:pt x="1550" y="511"/>
                  </a:lnTo>
                  <a:lnTo>
                    <a:pt x="1564" y="525"/>
                  </a:lnTo>
                  <a:lnTo>
                    <a:pt x="1579" y="539"/>
                  </a:lnTo>
                  <a:lnTo>
                    <a:pt x="1593" y="553"/>
                  </a:lnTo>
                  <a:lnTo>
                    <a:pt x="1600" y="560"/>
                  </a:lnTo>
                  <a:lnTo>
                    <a:pt x="1614" y="574"/>
                  </a:lnTo>
                  <a:lnTo>
                    <a:pt x="1628" y="589"/>
                  </a:lnTo>
                  <a:lnTo>
                    <a:pt x="1636" y="603"/>
                  </a:lnTo>
                  <a:lnTo>
                    <a:pt x="1650" y="617"/>
                  </a:lnTo>
                  <a:lnTo>
                    <a:pt x="1664" y="631"/>
                  </a:lnTo>
                  <a:lnTo>
                    <a:pt x="1671" y="638"/>
                  </a:lnTo>
                  <a:lnTo>
                    <a:pt x="1685" y="653"/>
                  </a:lnTo>
                  <a:lnTo>
                    <a:pt x="1700" y="667"/>
                  </a:lnTo>
                  <a:lnTo>
                    <a:pt x="1707" y="674"/>
                  </a:lnTo>
                  <a:lnTo>
                    <a:pt x="1721" y="688"/>
                  </a:lnTo>
                  <a:lnTo>
                    <a:pt x="1735" y="702"/>
                  </a:lnTo>
                  <a:lnTo>
                    <a:pt x="1749" y="709"/>
                  </a:lnTo>
                  <a:lnTo>
                    <a:pt x="1756" y="723"/>
                  </a:lnTo>
                  <a:lnTo>
                    <a:pt x="1771" y="738"/>
                  </a:lnTo>
                  <a:lnTo>
                    <a:pt x="1785" y="745"/>
                  </a:lnTo>
                  <a:lnTo>
                    <a:pt x="1792" y="759"/>
                  </a:lnTo>
                  <a:lnTo>
                    <a:pt x="1806" y="766"/>
                  </a:lnTo>
                  <a:lnTo>
                    <a:pt x="1820" y="780"/>
                  </a:lnTo>
                  <a:lnTo>
                    <a:pt x="1828" y="787"/>
                  </a:lnTo>
                  <a:lnTo>
                    <a:pt x="1842" y="802"/>
                  </a:lnTo>
                  <a:lnTo>
                    <a:pt x="1856" y="809"/>
                  </a:lnTo>
                  <a:lnTo>
                    <a:pt x="1863" y="823"/>
                  </a:lnTo>
                  <a:lnTo>
                    <a:pt x="1877" y="830"/>
                  </a:lnTo>
                  <a:lnTo>
                    <a:pt x="1892" y="837"/>
                  </a:lnTo>
                  <a:lnTo>
                    <a:pt x="1906" y="851"/>
                  </a:lnTo>
                  <a:lnTo>
                    <a:pt x="1913" y="858"/>
                  </a:lnTo>
                  <a:lnTo>
                    <a:pt x="1927" y="865"/>
                  </a:lnTo>
                  <a:lnTo>
                    <a:pt x="1941" y="872"/>
                  </a:lnTo>
                  <a:lnTo>
                    <a:pt x="1948" y="887"/>
                  </a:lnTo>
                  <a:lnTo>
                    <a:pt x="1963" y="894"/>
                  </a:lnTo>
                  <a:lnTo>
                    <a:pt x="1977" y="901"/>
                  </a:lnTo>
                  <a:lnTo>
                    <a:pt x="1984" y="908"/>
                  </a:lnTo>
                  <a:lnTo>
                    <a:pt x="1998" y="915"/>
                  </a:lnTo>
                  <a:lnTo>
                    <a:pt x="2013" y="929"/>
                  </a:lnTo>
                  <a:lnTo>
                    <a:pt x="2020" y="936"/>
                  </a:lnTo>
                  <a:lnTo>
                    <a:pt x="2034" y="943"/>
                  </a:lnTo>
                  <a:lnTo>
                    <a:pt x="2048" y="951"/>
                  </a:lnTo>
                  <a:lnTo>
                    <a:pt x="2062" y="958"/>
                  </a:lnTo>
                  <a:lnTo>
                    <a:pt x="2069" y="965"/>
                  </a:lnTo>
                  <a:lnTo>
                    <a:pt x="2084" y="972"/>
                  </a:lnTo>
                  <a:lnTo>
                    <a:pt x="2098" y="979"/>
                  </a:lnTo>
                  <a:lnTo>
                    <a:pt x="2105" y="986"/>
                  </a:lnTo>
                  <a:lnTo>
                    <a:pt x="2119" y="993"/>
                  </a:lnTo>
                  <a:lnTo>
                    <a:pt x="2133" y="993"/>
                  </a:lnTo>
                  <a:lnTo>
                    <a:pt x="2141" y="1000"/>
                  </a:lnTo>
                  <a:lnTo>
                    <a:pt x="2155" y="1007"/>
                  </a:lnTo>
                  <a:lnTo>
                    <a:pt x="2169" y="1014"/>
                  </a:lnTo>
                  <a:lnTo>
                    <a:pt x="2176" y="1022"/>
                  </a:lnTo>
                  <a:lnTo>
                    <a:pt x="2190" y="1029"/>
                  </a:lnTo>
                  <a:lnTo>
                    <a:pt x="2205" y="1029"/>
                  </a:lnTo>
                  <a:lnTo>
                    <a:pt x="2219" y="1036"/>
                  </a:lnTo>
                  <a:lnTo>
                    <a:pt x="2226" y="1043"/>
                  </a:lnTo>
                  <a:lnTo>
                    <a:pt x="2240" y="1050"/>
                  </a:lnTo>
                  <a:lnTo>
                    <a:pt x="2254" y="1050"/>
                  </a:lnTo>
                  <a:lnTo>
                    <a:pt x="2261" y="1057"/>
                  </a:lnTo>
                  <a:lnTo>
                    <a:pt x="2276" y="1064"/>
                  </a:lnTo>
                  <a:lnTo>
                    <a:pt x="2290" y="1064"/>
                  </a:lnTo>
                  <a:lnTo>
                    <a:pt x="2297" y="1071"/>
                  </a:lnTo>
                  <a:lnTo>
                    <a:pt x="2311" y="1078"/>
                  </a:lnTo>
                  <a:lnTo>
                    <a:pt x="2325" y="1078"/>
                  </a:lnTo>
                  <a:lnTo>
                    <a:pt x="2340" y="1085"/>
                  </a:lnTo>
                  <a:lnTo>
                    <a:pt x="2347" y="1092"/>
                  </a:lnTo>
                  <a:lnTo>
                    <a:pt x="2361" y="1092"/>
                  </a:lnTo>
                  <a:lnTo>
                    <a:pt x="2375" y="1100"/>
                  </a:lnTo>
                  <a:lnTo>
                    <a:pt x="2382" y="1100"/>
                  </a:lnTo>
                  <a:lnTo>
                    <a:pt x="2397" y="1107"/>
                  </a:lnTo>
                  <a:lnTo>
                    <a:pt x="2411" y="1107"/>
                  </a:lnTo>
                  <a:lnTo>
                    <a:pt x="2418" y="1114"/>
                  </a:lnTo>
                  <a:lnTo>
                    <a:pt x="2432" y="1114"/>
                  </a:lnTo>
                  <a:lnTo>
                    <a:pt x="2446" y="1121"/>
                  </a:lnTo>
                  <a:lnTo>
                    <a:pt x="2454" y="1121"/>
                  </a:lnTo>
                  <a:lnTo>
                    <a:pt x="2468" y="1128"/>
                  </a:lnTo>
                  <a:lnTo>
                    <a:pt x="2482" y="1128"/>
                  </a:lnTo>
                  <a:lnTo>
                    <a:pt x="2496" y="1128"/>
                  </a:lnTo>
                  <a:lnTo>
                    <a:pt x="2503" y="1135"/>
                  </a:lnTo>
                  <a:lnTo>
                    <a:pt x="2518" y="1135"/>
                  </a:lnTo>
                  <a:lnTo>
                    <a:pt x="2532" y="1142"/>
                  </a:lnTo>
                  <a:lnTo>
                    <a:pt x="2539" y="1142"/>
                  </a:lnTo>
                  <a:lnTo>
                    <a:pt x="2553" y="1142"/>
                  </a:lnTo>
                  <a:lnTo>
                    <a:pt x="2567" y="1149"/>
                  </a:lnTo>
                  <a:lnTo>
                    <a:pt x="2574" y="1149"/>
                  </a:lnTo>
                  <a:lnTo>
                    <a:pt x="2589" y="1149"/>
                  </a:lnTo>
                  <a:lnTo>
                    <a:pt x="2603" y="1156"/>
                  </a:lnTo>
                  <a:lnTo>
                    <a:pt x="2610" y="1156"/>
                  </a:lnTo>
                  <a:lnTo>
                    <a:pt x="2624" y="1156"/>
                  </a:lnTo>
                  <a:lnTo>
                    <a:pt x="2638" y="1163"/>
                  </a:lnTo>
                  <a:lnTo>
                    <a:pt x="2653" y="1163"/>
                  </a:lnTo>
                  <a:lnTo>
                    <a:pt x="2660" y="1163"/>
                  </a:lnTo>
                  <a:lnTo>
                    <a:pt x="2674" y="1171"/>
                  </a:lnTo>
                  <a:lnTo>
                    <a:pt x="2688" y="1171"/>
                  </a:lnTo>
                  <a:lnTo>
                    <a:pt x="2695" y="1171"/>
                  </a:lnTo>
                  <a:lnTo>
                    <a:pt x="2710" y="1171"/>
                  </a:lnTo>
                  <a:lnTo>
                    <a:pt x="2724" y="1178"/>
                  </a:lnTo>
                  <a:lnTo>
                    <a:pt x="2731" y="1178"/>
                  </a:lnTo>
                  <a:lnTo>
                    <a:pt x="2745" y="1178"/>
                  </a:lnTo>
                  <a:lnTo>
                    <a:pt x="2759" y="1178"/>
                  </a:lnTo>
                  <a:lnTo>
                    <a:pt x="2766" y="1178"/>
                  </a:lnTo>
                  <a:lnTo>
                    <a:pt x="2781" y="1185"/>
                  </a:lnTo>
                  <a:lnTo>
                    <a:pt x="2795" y="1185"/>
                  </a:lnTo>
                  <a:lnTo>
                    <a:pt x="2809" y="1185"/>
                  </a:lnTo>
                  <a:lnTo>
                    <a:pt x="2816" y="1185"/>
                  </a:lnTo>
                  <a:lnTo>
                    <a:pt x="2830" y="1185"/>
                  </a:lnTo>
                  <a:lnTo>
                    <a:pt x="2845" y="1192"/>
                  </a:lnTo>
                  <a:lnTo>
                    <a:pt x="2852" y="1192"/>
                  </a:lnTo>
                  <a:lnTo>
                    <a:pt x="2866" y="1192"/>
                  </a:lnTo>
                  <a:lnTo>
                    <a:pt x="2880" y="1192"/>
                  </a:lnTo>
                  <a:lnTo>
                    <a:pt x="2887" y="1192"/>
                  </a:lnTo>
                  <a:lnTo>
                    <a:pt x="2902" y="1192"/>
                  </a:lnTo>
                  <a:lnTo>
                    <a:pt x="2916" y="1199"/>
                  </a:lnTo>
                  <a:lnTo>
                    <a:pt x="2923" y="1199"/>
                  </a:lnTo>
                  <a:lnTo>
                    <a:pt x="2937" y="1199"/>
                  </a:lnTo>
                  <a:lnTo>
                    <a:pt x="2951" y="1199"/>
                  </a:lnTo>
                  <a:lnTo>
                    <a:pt x="2966" y="1199"/>
                  </a:lnTo>
                  <a:lnTo>
                    <a:pt x="2973" y="1199"/>
                  </a:lnTo>
                  <a:lnTo>
                    <a:pt x="2987" y="1199"/>
                  </a:lnTo>
                  <a:lnTo>
                    <a:pt x="3001" y="1206"/>
                  </a:lnTo>
                  <a:lnTo>
                    <a:pt x="3008" y="1206"/>
                  </a:lnTo>
                  <a:lnTo>
                    <a:pt x="3023" y="1206"/>
                  </a:lnTo>
                  <a:lnTo>
                    <a:pt x="3037" y="1206"/>
                  </a:lnTo>
                  <a:lnTo>
                    <a:pt x="3044" y="1206"/>
                  </a:lnTo>
                  <a:lnTo>
                    <a:pt x="3058" y="1206"/>
                  </a:lnTo>
                  <a:lnTo>
                    <a:pt x="3072" y="1206"/>
                  </a:lnTo>
                  <a:lnTo>
                    <a:pt x="3079" y="1206"/>
                  </a:lnTo>
                  <a:lnTo>
                    <a:pt x="3094" y="1206"/>
                  </a:lnTo>
                  <a:lnTo>
                    <a:pt x="3108" y="1206"/>
                  </a:lnTo>
                  <a:lnTo>
                    <a:pt x="3122" y="1213"/>
                  </a:lnTo>
                  <a:lnTo>
                    <a:pt x="3129" y="1213"/>
                  </a:lnTo>
                  <a:lnTo>
                    <a:pt x="3143" y="1213"/>
                  </a:lnTo>
                  <a:lnTo>
                    <a:pt x="3158" y="1213"/>
                  </a:lnTo>
                  <a:lnTo>
                    <a:pt x="3165" y="1213"/>
                  </a:lnTo>
                  <a:lnTo>
                    <a:pt x="3179" y="1213"/>
                  </a:lnTo>
                  <a:lnTo>
                    <a:pt x="3193" y="1213"/>
                  </a:lnTo>
                  <a:lnTo>
                    <a:pt x="3200" y="1213"/>
                  </a:lnTo>
                  <a:lnTo>
                    <a:pt x="3215" y="1213"/>
                  </a:lnTo>
                  <a:lnTo>
                    <a:pt x="3229" y="1213"/>
                  </a:lnTo>
                  <a:lnTo>
                    <a:pt x="3243" y="1213"/>
                  </a:lnTo>
                  <a:lnTo>
                    <a:pt x="3250" y="1213"/>
                  </a:lnTo>
                  <a:lnTo>
                    <a:pt x="3264" y="1213"/>
                  </a:lnTo>
                  <a:lnTo>
                    <a:pt x="3279" y="1213"/>
                  </a:lnTo>
                  <a:lnTo>
                    <a:pt x="3286" y="1213"/>
                  </a:lnTo>
                  <a:lnTo>
                    <a:pt x="3300" y="1220"/>
                  </a:lnTo>
                  <a:lnTo>
                    <a:pt x="3314" y="1220"/>
                  </a:lnTo>
                  <a:lnTo>
                    <a:pt x="3321" y="1220"/>
                  </a:lnTo>
                  <a:lnTo>
                    <a:pt x="3335" y="1220"/>
                  </a:lnTo>
                  <a:lnTo>
                    <a:pt x="3350" y="1220"/>
                  </a:lnTo>
                  <a:lnTo>
                    <a:pt x="3357" y="1220"/>
                  </a:lnTo>
                  <a:lnTo>
                    <a:pt x="3371" y="1220"/>
                  </a:lnTo>
                  <a:lnTo>
                    <a:pt x="3385" y="1220"/>
                  </a:lnTo>
                  <a:lnTo>
                    <a:pt x="3400" y="1220"/>
                  </a:lnTo>
                  <a:lnTo>
                    <a:pt x="3407" y="1220"/>
                  </a:lnTo>
                  <a:lnTo>
                    <a:pt x="3421" y="1220"/>
                  </a:lnTo>
                  <a:lnTo>
                    <a:pt x="3435" y="1220"/>
                  </a:lnTo>
                  <a:lnTo>
                    <a:pt x="3442" y="1220"/>
                  </a:lnTo>
                  <a:lnTo>
                    <a:pt x="3456" y="1220"/>
                  </a:lnTo>
                  <a:lnTo>
                    <a:pt x="3471" y="1220"/>
                  </a:lnTo>
                  <a:lnTo>
                    <a:pt x="3478" y="1220"/>
                  </a:lnTo>
                  <a:lnTo>
                    <a:pt x="3492" y="1220"/>
                  </a:lnTo>
                  <a:lnTo>
                    <a:pt x="3506" y="1220"/>
                  </a:lnTo>
                  <a:lnTo>
                    <a:pt x="3513" y="1220"/>
                  </a:lnTo>
                  <a:lnTo>
                    <a:pt x="3528" y="1220"/>
                  </a:lnTo>
                  <a:lnTo>
                    <a:pt x="3542" y="1220"/>
                  </a:lnTo>
                  <a:lnTo>
                    <a:pt x="3556" y="1220"/>
                  </a:lnTo>
                  <a:lnTo>
                    <a:pt x="3563" y="1220"/>
                  </a:lnTo>
                  <a:lnTo>
                    <a:pt x="3577" y="1220"/>
                  </a:lnTo>
                  <a:lnTo>
                    <a:pt x="3592" y="1220"/>
                  </a:lnTo>
                  <a:lnTo>
                    <a:pt x="3599" y="1220"/>
                  </a:lnTo>
                  <a:lnTo>
                    <a:pt x="3613" y="1220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Freeform 95"/>
            <p:cNvSpPr>
              <a:spLocks/>
            </p:cNvSpPr>
            <p:nvPr/>
          </p:nvSpPr>
          <p:spPr bwMode="auto">
            <a:xfrm>
              <a:off x="1344" y="2158"/>
              <a:ext cx="3613" cy="1660"/>
            </a:xfrm>
            <a:custGeom>
              <a:avLst/>
              <a:gdLst>
                <a:gd name="T0" fmla="*/ 49 w 3613"/>
                <a:gd name="T1" fmla="*/ 1660 h 1660"/>
                <a:gd name="T2" fmla="*/ 106 w 3613"/>
                <a:gd name="T3" fmla="*/ 1660 h 1660"/>
                <a:gd name="T4" fmla="*/ 170 w 3613"/>
                <a:gd name="T5" fmla="*/ 1660 h 1660"/>
                <a:gd name="T6" fmla="*/ 227 w 3613"/>
                <a:gd name="T7" fmla="*/ 1660 h 1660"/>
                <a:gd name="T8" fmla="*/ 291 w 3613"/>
                <a:gd name="T9" fmla="*/ 1653 h 1660"/>
                <a:gd name="T10" fmla="*/ 348 w 3613"/>
                <a:gd name="T11" fmla="*/ 1632 h 1660"/>
                <a:gd name="T12" fmla="*/ 412 w 3613"/>
                <a:gd name="T13" fmla="*/ 1589 h 1660"/>
                <a:gd name="T14" fmla="*/ 469 w 3613"/>
                <a:gd name="T15" fmla="*/ 1511 h 1660"/>
                <a:gd name="T16" fmla="*/ 533 w 3613"/>
                <a:gd name="T17" fmla="*/ 1398 h 1660"/>
                <a:gd name="T18" fmla="*/ 590 w 3613"/>
                <a:gd name="T19" fmla="*/ 1242 h 1660"/>
                <a:gd name="T20" fmla="*/ 647 w 3613"/>
                <a:gd name="T21" fmla="*/ 1050 h 1660"/>
                <a:gd name="T22" fmla="*/ 711 w 3613"/>
                <a:gd name="T23" fmla="*/ 837 h 1660"/>
                <a:gd name="T24" fmla="*/ 768 w 3613"/>
                <a:gd name="T25" fmla="*/ 624 h 1660"/>
                <a:gd name="T26" fmla="*/ 832 w 3613"/>
                <a:gd name="T27" fmla="*/ 418 h 1660"/>
                <a:gd name="T28" fmla="*/ 889 w 3613"/>
                <a:gd name="T29" fmla="*/ 248 h 1660"/>
                <a:gd name="T30" fmla="*/ 953 w 3613"/>
                <a:gd name="T31" fmla="*/ 120 h 1660"/>
                <a:gd name="T32" fmla="*/ 1010 w 3613"/>
                <a:gd name="T33" fmla="*/ 35 h 1660"/>
                <a:gd name="T34" fmla="*/ 1074 w 3613"/>
                <a:gd name="T35" fmla="*/ 0 h 1660"/>
                <a:gd name="T36" fmla="*/ 1131 w 3613"/>
                <a:gd name="T37" fmla="*/ 14 h 1660"/>
                <a:gd name="T38" fmla="*/ 1195 w 3613"/>
                <a:gd name="T39" fmla="*/ 71 h 1660"/>
                <a:gd name="T40" fmla="*/ 1251 w 3613"/>
                <a:gd name="T41" fmla="*/ 156 h 1660"/>
                <a:gd name="T42" fmla="*/ 1315 w 3613"/>
                <a:gd name="T43" fmla="*/ 269 h 1660"/>
                <a:gd name="T44" fmla="*/ 1372 w 3613"/>
                <a:gd name="T45" fmla="*/ 397 h 1660"/>
                <a:gd name="T46" fmla="*/ 1436 w 3613"/>
                <a:gd name="T47" fmla="*/ 532 h 1660"/>
                <a:gd name="T48" fmla="*/ 1493 w 3613"/>
                <a:gd name="T49" fmla="*/ 667 h 1660"/>
                <a:gd name="T50" fmla="*/ 1550 w 3613"/>
                <a:gd name="T51" fmla="*/ 802 h 1660"/>
                <a:gd name="T52" fmla="*/ 1614 w 3613"/>
                <a:gd name="T53" fmla="*/ 929 h 1660"/>
                <a:gd name="T54" fmla="*/ 1671 w 3613"/>
                <a:gd name="T55" fmla="*/ 1043 h 1660"/>
                <a:gd name="T56" fmla="*/ 1735 w 3613"/>
                <a:gd name="T57" fmla="*/ 1142 h 1660"/>
                <a:gd name="T58" fmla="*/ 1792 w 3613"/>
                <a:gd name="T59" fmla="*/ 1235 h 1660"/>
                <a:gd name="T60" fmla="*/ 1856 w 3613"/>
                <a:gd name="T61" fmla="*/ 1313 h 1660"/>
                <a:gd name="T62" fmla="*/ 1913 w 3613"/>
                <a:gd name="T63" fmla="*/ 1376 h 1660"/>
                <a:gd name="T64" fmla="*/ 1977 w 3613"/>
                <a:gd name="T65" fmla="*/ 1433 h 1660"/>
                <a:gd name="T66" fmla="*/ 2034 w 3613"/>
                <a:gd name="T67" fmla="*/ 1483 h 1660"/>
                <a:gd name="T68" fmla="*/ 2098 w 3613"/>
                <a:gd name="T69" fmla="*/ 1518 h 1660"/>
                <a:gd name="T70" fmla="*/ 2155 w 3613"/>
                <a:gd name="T71" fmla="*/ 1547 h 1660"/>
                <a:gd name="T72" fmla="*/ 2219 w 3613"/>
                <a:gd name="T73" fmla="*/ 1575 h 1660"/>
                <a:gd name="T74" fmla="*/ 2276 w 3613"/>
                <a:gd name="T75" fmla="*/ 1596 h 1660"/>
                <a:gd name="T76" fmla="*/ 2340 w 3613"/>
                <a:gd name="T77" fmla="*/ 1611 h 1660"/>
                <a:gd name="T78" fmla="*/ 2397 w 3613"/>
                <a:gd name="T79" fmla="*/ 1625 h 1660"/>
                <a:gd name="T80" fmla="*/ 2454 w 3613"/>
                <a:gd name="T81" fmla="*/ 1632 h 1660"/>
                <a:gd name="T82" fmla="*/ 2518 w 3613"/>
                <a:gd name="T83" fmla="*/ 1639 h 1660"/>
                <a:gd name="T84" fmla="*/ 2574 w 3613"/>
                <a:gd name="T85" fmla="*/ 1646 h 1660"/>
                <a:gd name="T86" fmla="*/ 2638 w 3613"/>
                <a:gd name="T87" fmla="*/ 1646 h 1660"/>
                <a:gd name="T88" fmla="*/ 2695 w 3613"/>
                <a:gd name="T89" fmla="*/ 1653 h 1660"/>
                <a:gd name="T90" fmla="*/ 2759 w 3613"/>
                <a:gd name="T91" fmla="*/ 1653 h 1660"/>
                <a:gd name="T92" fmla="*/ 2816 w 3613"/>
                <a:gd name="T93" fmla="*/ 1653 h 1660"/>
                <a:gd name="T94" fmla="*/ 2880 w 3613"/>
                <a:gd name="T95" fmla="*/ 1653 h 1660"/>
                <a:gd name="T96" fmla="*/ 2937 w 3613"/>
                <a:gd name="T97" fmla="*/ 1660 h 1660"/>
                <a:gd name="T98" fmla="*/ 3001 w 3613"/>
                <a:gd name="T99" fmla="*/ 1660 h 1660"/>
                <a:gd name="T100" fmla="*/ 3058 w 3613"/>
                <a:gd name="T101" fmla="*/ 1660 h 1660"/>
                <a:gd name="T102" fmla="*/ 3122 w 3613"/>
                <a:gd name="T103" fmla="*/ 1660 h 1660"/>
                <a:gd name="T104" fmla="*/ 3179 w 3613"/>
                <a:gd name="T105" fmla="*/ 1660 h 1660"/>
                <a:gd name="T106" fmla="*/ 3243 w 3613"/>
                <a:gd name="T107" fmla="*/ 1660 h 1660"/>
                <a:gd name="T108" fmla="*/ 3300 w 3613"/>
                <a:gd name="T109" fmla="*/ 1660 h 1660"/>
                <a:gd name="T110" fmla="*/ 3357 w 3613"/>
                <a:gd name="T111" fmla="*/ 1660 h 1660"/>
                <a:gd name="T112" fmla="*/ 3421 w 3613"/>
                <a:gd name="T113" fmla="*/ 1660 h 1660"/>
                <a:gd name="T114" fmla="*/ 3478 w 3613"/>
                <a:gd name="T115" fmla="*/ 1660 h 1660"/>
                <a:gd name="T116" fmla="*/ 3542 w 3613"/>
                <a:gd name="T117" fmla="*/ 1660 h 1660"/>
                <a:gd name="T118" fmla="*/ 3599 w 3613"/>
                <a:gd name="T119" fmla="*/ 1660 h 166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660"/>
                <a:gd name="T182" fmla="*/ 3613 w 3613"/>
                <a:gd name="T183" fmla="*/ 1660 h 166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660">
                  <a:moveTo>
                    <a:pt x="0" y="1660"/>
                  </a:moveTo>
                  <a:lnTo>
                    <a:pt x="14" y="1660"/>
                  </a:lnTo>
                  <a:lnTo>
                    <a:pt x="21" y="1660"/>
                  </a:lnTo>
                  <a:lnTo>
                    <a:pt x="35" y="1660"/>
                  </a:lnTo>
                  <a:lnTo>
                    <a:pt x="49" y="1660"/>
                  </a:lnTo>
                  <a:lnTo>
                    <a:pt x="56" y="1660"/>
                  </a:lnTo>
                  <a:lnTo>
                    <a:pt x="71" y="1660"/>
                  </a:lnTo>
                  <a:lnTo>
                    <a:pt x="85" y="1660"/>
                  </a:lnTo>
                  <a:lnTo>
                    <a:pt x="99" y="1660"/>
                  </a:lnTo>
                  <a:lnTo>
                    <a:pt x="106" y="1660"/>
                  </a:lnTo>
                  <a:lnTo>
                    <a:pt x="121" y="1660"/>
                  </a:lnTo>
                  <a:lnTo>
                    <a:pt x="135" y="1660"/>
                  </a:lnTo>
                  <a:lnTo>
                    <a:pt x="142" y="1660"/>
                  </a:lnTo>
                  <a:lnTo>
                    <a:pt x="156" y="1660"/>
                  </a:lnTo>
                  <a:lnTo>
                    <a:pt x="170" y="1660"/>
                  </a:lnTo>
                  <a:lnTo>
                    <a:pt x="177" y="1660"/>
                  </a:lnTo>
                  <a:lnTo>
                    <a:pt x="192" y="1660"/>
                  </a:lnTo>
                  <a:lnTo>
                    <a:pt x="206" y="1660"/>
                  </a:lnTo>
                  <a:lnTo>
                    <a:pt x="213" y="1660"/>
                  </a:lnTo>
                  <a:lnTo>
                    <a:pt x="227" y="1660"/>
                  </a:lnTo>
                  <a:lnTo>
                    <a:pt x="241" y="1660"/>
                  </a:lnTo>
                  <a:lnTo>
                    <a:pt x="256" y="1660"/>
                  </a:lnTo>
                  <a:lnTo>
                    <a:pt x="263" y="1653"/>
                  </a:lnTo>
                  <a:lnTo>
                    <a:pt x="277" y="1653"/>
                  </a:lnTo>
                  <a:lnTo>
                    <a:pt x="291" y="1653"/>
                  </a:lnTo>
                  <a:lnTo>
                    <a:pt x="298" y="1646"/>
                  </a:lnTo>
                  <a:lnTo>
                    <a:pt x="313" y="1646"/>
                  </a:lnTo>
                  <a:lnTo>
                    <a:pt x="327" y="1639"/>
                  </a:lnTo>
                  <a:lnTo>
                    <a:pt x="334" y="1639"/>
                  </a:lnTo>
                  <a:lnTo>
                    <a:pt x="348" y="1632"/>
                  </a:lnTo>
                  <a:lnTo>
                    <a:pt x="362" y="1625"/>
                  </a:lnTo>
                  <a:lnTo>
                    <a:pt x="369" y="1618"/>
                  </a:lnTo>
                  <a:lnTo>
                    <a:pt x="384" y="1611"/>
                  </a:lnTo>
                  <a:lnTo>
                    <a:pt x="398" y="1604"/>
                  </a:lnTo>
                  <a:lnTo>
                    <a:pt x="412" y="1589"/>
                  </a:lnTo>
                  <a:lnTo>
                    <a:pt x="419" y="1575"/>
                  </a:lnTo>
                  <a:lnTo>
                    <a:pt x="433" y="1561"/>
                  </a:lnTo>
                  <a:lnTo>
                    <a:pt x="448" y="1547"/>
                  </a:lnTo>
                  <a:lnTo>
                    <a:pt x="455" y="1533"/>
                  </a:lnTo>
                  <a:lnTo>
                    <a:pt x="469" y="1511"/>
                  </a:lnTo>
                  <a:lnTo>
                    <a:pt x="483" y="1497"/>
                  </a:lnTo>
                  <a:lnTo>
                    <a:pt x="490" y="1469"/>
                  </a:lnTo>
                  <a:lnTo>
                    <a:pt x="505" y="1447"/>
                  </a:lnTo>
                  <a:lnTo>
                    <a:pt x="519" y="1426"/>
                  </a:lnTo>
                  <a:lnTo>
                    <a:pt x="533" y="1398"/>
                  </a:lnTo>
                  <a:lnTo>
                    <a:pt x="540" y="1369"/>
                  </a:lnTo>
                  <a:lnTo>
                    <a:pt x="554" y="1341"/>
                  </a:lnTo>
                  <a:lnTo>
                    <a:pt x="569" y="1305"/>
                  </a:lnTo>
                  <a:lnTo>
                    <a:pt x="576" y="1277"/>
                  </a:lnTo>
                  <a:lnTo>
                    <a:pt x="590" y="1242"/>
                  </a:lnTo>
                  <a:lnTo>
                    <a:pt x="604" y="1206"/>
                  </a:lnTo>
                  <a:lnTo>
                    <a:pt x="611" y="1164"/>
                  </a:lnTo>
                  <a:lnTo>
                    <a:pt x="626" y="1128"/>
                  </a:lnTo>
                  <a:lnTo>
                    <a:pt x="640" y="1086"/>
                  </a:lnTo>
                  <a:lnTo>
                    <a:pt x="647" y="1050"/>
                  </a:lnTo>
                  <a:lnTo>
                    <a:pt x="661" y="1007"/>
                  </a:lnTo>
                  <a:lnTo>
                    <a:pt x="675" y="965"/>
                  </a:lnTo>
                  <a:lnTo>
                    <a:pt x="690" y="922"/>
                  </a:lnTo>
                  <a:lnTo>
                    <a:pt x="697" y="880"/>
                  </a:lnTo>
                  <a:lnTo>
                    <a:pt x="711" y="837"/>
                  </a:lnTo>
                  <a:lnTo>
                    <a:pt x="725" y="795"/>
                  </a:lnTo>
                  <a:lnTo>
                    <a:pt x="732" y="752"/>
                  </a:lnTo>
                  <a:lnTo>
                    <a:pt x="746" y="709"/>
                  </a:lnTo>
                  <a:lnTo>
                    <a:pt x="761" y="667"/>
                  </a:lnTo>
                  <a:lnTo>
                    <a:pt x="768" y="624"/>
                  </a:lnTo>
                  <a:lnTo>
                    <a:pt x="782" y="582"/>
                  </a:lnTo>
                  <a:lnTo>
                    <a:pt x="796" y="539"/>
                  </a:lnTo>
                  <a:lnTo>
                    <a:pt x="803" y="497"/>
                  </a:lnTo>
                  <a:lnTo>
                    <a:pt x="818" y="461"/>
                  </a:lnTo>
                  <a:lnTo>
                    <a:pt x="832" y="418"/>
                  </a:lnTo>
                  <a:lnTo>
                    <a:pt x="846" y="383"/>
                  </a:lnTo>
                  <a:lnTo>
                    <a:pt x="853" y="348"/>
                  </a:lnTo>
                  <a:lnTo>
                    <a:pt x="867" y="312"/>
                  </a:lnTo>
                  <a:lnTo>
                    <a:pt x="882" y="277"/>
                  </a:lnTo>
                  <a:lnTo>
                    <a:pt x="889" y="248"/>
                  </a:lnTo>
                  <a:lnTo>
                    <a:pt x="903" y="220"/>
                  </a:lnTo>
                  <a:lnTo>
                    <a:pt x="917" y="191"/>
                  </a:lnTo>
                  <a:lnTo>
                    <a:pt x="924" y="163"/>
                  </a:lnTo>
                  <a:lnTo>
                    <a:pt x="938" y="142"/>
                  </a:lnTo>
                  <a:lnTo>
                    <a:pt x="953" y="120"/>
                  </a:lnTo>
                  <a:lnTo>
                    <a:pt x="960" y="99"/>
                  </a:lnTo>
                  <a:lnTo>
                    <a:pt x="974" y="78"/>
                  </a:lnTo>
                  <a:lnTo>
                    <a:pt x="988" y="64"/>
                  </a:lnTo>
                  <a:lnTo>
                    <a:pt x="1002" y="49"/>
                  </a:lnTo>
                  <a:lnTo>
                    <a:pt x="1010" y="35"/>
                  </a:lnTo>
                  <a:lnTo>
                    <a:pt x="1024" y="21"/>
                  </a:lnTo>
                  <a:lnTo>
                    <a:pt x="1038" y="14"/>
                  </a:lnTo>
                  <a:lnTo>
                    <a:pt x="1045" y="7"/>
                  </a:lnTo>
                  <a:lnTo>
                    <a:pt x="1059" y="7"/>
                  </a:lnTo>
                  <a:lnTo>
                    <a:pt x="1074" y="0"/>
                  </a:lnTo>
                  <a:lnTo>
                    <a:pt x="1081" y="0"/>
                  </a:lnTo>
                  <a:lnTo>
                    <a:pt x="1095" y="0"/>
                  </a:lnTo>
                  <a:lnTo>
                    <a:pt x="1109" y="7"/>
                  </a:lnTo>
                  <a:lnTo>
                    <a:pt x="1116" y="7"/>
                  </a:lnTo>
                  <a:lnTo>
                    <a:pt x="1131" y="14"/>
                  </a:lnTo>
                  <a:lnTo>
                    <a:pt x="1145" y="21"/>
                  </a:lnTo>
                  <a:lnTo>
                    <a:pt x="1159" y="35"/>
                  </a:lnTo>
                  <a:lnTo>
                    <a:pt x="1166" y="42"/>
                  </a:lnTo>
                  <a:lnTo>
                    <a:pt x="1180" y="57"/>
                  </a:lnTo>
                  <a:lnTo>
                    <a:pt x="1195" y="71"/>
                  </a:lnTo>
                  <a:lnTo>
                    <a:pt x="1202" y="85"/>
                  </a:lnTo>
                  <a:lnTo>
                    <a:pt x="1216" y="99"/>
                  </a:lnTo>
                  <a:lnTo>
                    <a:pt x="1230" y="120"/>
                  </a:lnTo>
                  <a:lnTo>
                    <a:pt x="1237" y="135"/>
                  </a:lnTo>
                  <a:lnTo>
                    <a:pt x="1251" y="156"/>
                  </a:lnTo>
                  <a:lnTo>
                    <a:pt x="1266" y="177"/>
                  </a:lnTo>
                  <a:lnTo>
                    <a:pt x="1273" y="198"/>
                  </a:lnTo>
                  <a:lnTo>
                    <a:pt x="1287" y="220"/>
                  </a:lnTo>
                  <a:lnTo>
                    <a:pt x="1301" y="248"/>
                  </a:lnTo>
                  <a:lnTo>
                    <a:pt x="1315" y="269"/>
                  </a:lnTo>
                  <a:lnTo>
                    <a:pt x="1323" y="291"/>
                  </a:lnTo>
                  <a:lnTo>
                    <a:pt x="1337" y="319"/>
                  </a:lnTo>
                  <a:lnTo>
                    <a:pt x="1351" y="348"/>
                  </a:lnTo>
                  <a:lnTo>
                    <a:pt x="1358" y="369"/>
                  </a:lnTo>
                  <a:lnTo>
                    <a:pt x="1372" y="397"/>
                  </a:lnTo>
                  <a:lnTo>
                    <a:pt x="1387" y="426"/>
                  </a:lnTo>
                  <a:lnTo>
                    <a:pt x="1394" y="447"/>
                  </a:lnTo>
                  <a:lnTo>
                    <a:pt x="1408" y="475"/>
                  </a:lnTo>
                  <a:lnTo>
                    <a:pt x="1422" y="504"/>
                  </a:lnTo>
                  <a:lnTo>
                    <a:pt x="1436" y="532"/>
                  </a:lnTo>
                  <a:lnTo>
                    <a:pt x="1443" y="560"/>
                  </a:lnTo>
                  <a:lnTo>
                    <a:pt x="1458" y="589"/>
                  </a:lnTo>
                  <a:lnTo>
                    <a:pt x="1472" y="617"/>
                  </a:lnTo>
                  <a:lnTo>
                    <a:pt x="1479" y="646"/>
                  </a:lnTo>
                  <a:lnTo>
                    <a:pt x="1493" y="667"/>
                  </a:lnTo>
                  <a:lnTo>
                    <a:pt x="1508" y="695"/>
                  </a:lnTo>
                  <a:lnTo>
                    <a:pt x="1515" y="724"/>
                  </a:lnTo>
                  <a:lnTo>
                    <a:pt x="1529" y="752"/>
                  </a:lnTo>
                  <a:lnTo>
                    <a:pt x="1543" y="773"/>
                  </a:lnTo>
                  <a:lnTo>
                    <a:pt x="1550" y="802"/>
                  </a:lnTo>
                  <a:lnTo>
                    <a:pt x="1564" y="830"/>
                  </a:lnTo>
                  <a:lnTo>
                    <a:pt x="1579" y="851"/>
                  </a:lnTo>
                  <a:lnTo>
                    <a:pt x="1593" y="880"/>
                  </a:lnTo>
                  <a:lnTo>
                    <a:pt x="1600" y="901"/>
                  </a:lnTo>
                  <a:lnTo>
                    <a:pt x="1614" y="929"/>
                  </a:lnTo>
                  <a:lnTo>
                    <a:pt x="1628" y="951"/>
                  </a:lnTo>
                  <a:lnTo>
                    <a:pt x="1636" y="972"/>
                  </a:lnTo>
                  <a:lnTo>
                    <a:pt x="1650" y="1000"/>
                  </a:lnTo>
                  <a:lnTo>
                    <a:pt x="1664" y="1022"/>
                  </a:lnTo>
                  <a:lnTo>
                    <a:pt x="1671" y="1043"/>
                  </a:lnTo>
                  <a:lnTo>
                    <a:pt x="1685" y="1064"/>
                  </a:lnTo>
                  <a:lnTo>
                    <a:pt x="1700" y="1086"/>
                  </a:lnTo>
                  <a:lnTo>
                    <a:pt x="1707" y="1107"/>
                  </a:lnTo>
                  <a:lnTo>
                    <a:pt x="1721" y="1128"/>
                  </a:lnTo>
                  <a:lnTo>
                    <a:pt x="1735" y="1142"/>
                  </a:lnTo>
                  <a:lnTo>
                    <a:pt x="1749" y="1164"/>
                  </a:lnTo>
                  <a:lnTo>
                    <a:pt x="1756" y="1185"/>
                  </a:lnTo>
                  <a:lnTo>
                    <a:pt x="1771" y="1199"/>
                  </a:lnTo>
                  <a:lnTo>
                    <a:pt x="1785" y="1220"/>
                  </a:lnTo>
                  <a:lnTo>
                    <a:pt x="1792" y="1235"/>
                  </a:lnTo>
                  <a:lnTo>
                    <a:pt x="1806" y="1249"/>
                  </a:lnTo>
                  <a:lnTo>
                    <a:pt x="1820" y="1270"/>
                  </a:lnTo>
                  <a:lnTo>
                    <a:pt x="1828" y="1284"/>
                  </a:lnTo>
                  <a:lnTo>
                    <a:pt x="1842" y="1298"/>
                  </a:lnTo>
                  <a:lnTo>
                    <a:pt x="1856" y="1313"/>
                  </a:lnTo>
                  <a:lnTo>
                    <a:pt x="1863" y="1327"/>
                  </a:lnTo>
                  <a:lnTo>
                    <a:pt x="1877" y="1341"/>
                  </a:lnTo>
                  <a:lnTo>
                    <a:pt x="1892" y="1355"/>
                  </a:lnTo>
                  <a:lnTo>
                    <a:pt x="1906" y="1369"/>
                  </a:lnTo>
                  <a:lnTo>
                    <a:pt x="1913" y="1376"/>
                  </a:lnTo>
                  <a:lnTo>
                    <a:pt x="1927" y="1391"/>
                  </a:lnTo>
                  <a:lnTo>
                    <a:pt x="1941" y="1405"/>
                  </a:lnTo>
                  <a:lnTo>
                    <a:pt x="1948" y="1412"/>
                  </a:lnTo>
                  <a:lnTo>
                    <a:pt x="1963" y="1426"/>
                  </a:lnTo>
                  <a:lnTo>
                    <a:pt x="1977" y="1433"/>
                  </a:lnTo>
                  <a:lnTo>
                    <a:pt x="1984" y="1447"/>
                  </a:lnTo>
                  <a:lnTo>
                    <a:pt x="1998" y="1455"/>
                  </a:lnTo>
                  <a:lnTo>
                    <a:pt x="2013" y="1462"/>
                  </a:lnTo>
                  <a:lnTo>
                    <a:pt x="2020" y="1476"/>
                  </a:lnTo>
                  <a:lnTo>
                    <a:pt x="2034" y="1483"/>
                  </a:lnTo>
                  <a:lnTo>
                    <a:pt x="2048" y="1490"/>
                  </a:lnTo>
                  <a:lnTo>
                    <a:pt x="2062" y="1497"/>
                  </a:lnTo>
                  <a:lnTo>
                    <a:pt x="2069" y="1504"/>
                  </a:lnTo>
                  <a:lnTo>
                    <a:pt x="2084" y="1511"/>
                  </a:lnTo>
                  <a:lnTo>
                    <a:pt x="2098" y="1518"/>
                  </a:lnTo>
                  <a:lnTo>
                    <a:pt x="2105" y="1525"/>
                  </a:lnTo>
                  <a:lnTo>
                    <a:pt x="2119" y="1533"/>
                  </a:lnTo>
                  <a:lnTo>
                    <a:pt x="2133" y="1540"/>
                  </a:lnTo>
                  <a:lnTo>
                    <a:pt x="2141" y="1547"/>
                  </a:lnTo>
                  <a:lnTo>
                    <a:pt x="2155" y="1547"/>
                  </a:lnTo>
                  <a:lnTo>
                    <a:pt x="2169" y="1554"/>
                  </a:lnTo>
                  <a:lnTo>
                    <a:pt x="2176" y="1561"/>
                  </a:lnTo>
                  <a:lnTo>
                    <a:pt x="2190" y="1568"/>
                  </a:lnTo>
                  <a:lnTo>
                    <a:pt x="2205" y="1568"/>
                  </a:lnTo>
                  <a:lnTo>
                    <a:pt x="2219" y="1575"/>
                  </a:lnTo>
                  <a:lnTo>
                    <a:pt x="2226" y="1582"/>
                  </a:lnTo>
                  <a:lnTo>
                    <a:pt x="2240" y="1582"/>
                  </a:lnTo>
                  <a:lnTo>
                    <a:pt x="2254" y="1589"/>
                  </a:lnTo>
                  <a:lnTo>
                    <a:pt x="2261" y="1589"/>
                  </a:lnTo>
                  <a:lnTo>
                    <a:pt x="2276" y="1596"/>
                  </a:lnTo>
                  <a:lnTo>
                    <a:pt x="2290" y="1596"/>
                  </a:lnTo>
                  <a:lnTo>
                    <a:pt x="2297" y="1604"/>
                  </a:lnTo>
                  <a:lnTo>
                    <a:pt x="2311" y="1604"/>
                  </a:lnTo>
                  <a:lnTo>
                    <a:pt x="2325" y="1604"/>
                  </a:lnTo>
                  <a:lnTo>
                    <a:pt x="2340" y="1611"/>
                  </a:lnTo>
                  <a:lnTo>
                    <a:pt x="2347" y="1611"/>
                  </a:lnTo>
                  <a:lnTo>
                    <a:pt x="2361" y="1618"/>
                  </a:lnTo>
                  <a:lnTo>
                    <a:pt x="2375" y="1618"/>
                  </a:lnTo>
                  <a:lnTo>
                    <a:pt x="2382" y="1618"/>
                  </a:lnTo>
                  <a:lnTo>
                    <a:pt x="2397" y="1625"/>
                  </a:lnTo>
                  <a:lnTo>
                    <a:pt x="2411" y="1625"/>
                  </a:lnTo>
                  <a:lnTo>
                    <a:pt x="2418" y="1625"/>
                  </a:lnTo>
                  <a:lnTo>
                    <a:pt x="2432" y="1625"/>
                  </a:lnTo>
                  <a:lnTo>
                    <a:pt x="2446" y="1632"/>
                  </a:lnTo>
                  <a:lnTo>
                    <a:pt x="2454" y="1632"/>
                  </a:lnTo>
                  <a:lnTo>
                    <a:pt x="2468" y="1632"/>
                  </a:lnTo>
                  <a:lnTo>
                    <a:pt x="2482" y="1632"/>
                  </a:lnTo>
                  <a:lnTo>
                    <a:pt x="2496" y="1639"/>
                  </a:lnTo>
                  <a:lnTo>
                    <a:pt x="2503" y="1639"/>
                  </a:lnTo>
                  <a:lnTo>
                    <a:pt x="2518" y="1639"/>
                  </a:lnTo>
                  <a:lnTo>
                    <a:pt x="2532" y="1639"/>
                  </a:lnTo>
                  <a:lnTo>
                    <a:pt x="2539" y="1639"/>
                  </a:lnTo>
                  <a:lnTo>
                    <a:pt x="2553" y="1639"/>
                  </a:lnTo>
                  <a:lnTo>
                    <a:pt x="2567" y="1646"/>
                  </a:lnTo>
                  <a:lnTo>
                    <a:pt x="2574" y="1646"/>
                  </a:lnTo>
                  <a:lnTo>
                    <a:pt x="2589" y="1646"/>
                  </a:lnTo>
                  <a:lnTo>
                    <a:pt x="2603" y="1646"/>
                  </a:lnTo>
                  <a:lnTo>
                    <a:pt x="2610" y="1646"/>
                  </a:lnTo>
                  <a:lnTo>
                    <a:pt x="2624" y="1646"/>
                  </a:lnTo>
                  <a:lnTo>
                    <a:pt x="2638" y="1646"/>
                  </a:lnTo>
                  <a:lnTo>
                    <a:pt x="2653" y="1646"/>
                  </a:lnTo>
                  <a:lnTo>
                    <a:pt x="2660" y="1646"/>
                  </a:lnTo>
                  <a:lnTo>
                    <a:pt x="2674" y="1653"/>
                  </a:lnTo>
                  <a:lnTo>
                    <a:pt x="2688" y="1653"/>
                  </a:lnTo>
                  <a:lnTo>
                    <a:pt x="2695" y="1653"/>
                  </a:lnTo>
                  <a:lnTo>
                    <a:pt x="2710" y="1653"/>
                  </a:lnTo>
                  <a:lnTo>
                    <a:pt x="2724" y="1653"/>
                  </a:lnTo>
                  <a:lnTo>
                    <a:pt x="2731" y="1653"/>
                  </a:lnTo>
                  <a:lnTo>
                    <a:pt x="2745" y="1653"/>
                  </a:lnTo>
                  <a:lnTo>
                    <a:pt x="2759" y="1653"/>
                  </a:lnTo>
                  <a:lnTo>
                    <a:pt x="2766" y="1653"/>
                  </a:lnTo>
                  <a:lnTo>
                    <a:pt x="2781" y="1653"/>
                  </a:lnTo>
                  <a:lnTo>
                    <a:pt x="2795" y="1653"/>
                  </a:lnTo>
                  <a:lnTo>
                    <a:pt x="2809" y="1653"/>
                  </a:lnTo>
                  <a:lnTo>
                    <a:pt x="2816" y="1653"/>
                  </a:lnTo>
                  <a:lnTo>
                    <a:pt x="2830" y="1653"/>
                  </a:lnTo>
                  <a:lnTo>
                    <a:pt x="2845" y="1653"/>
                  </a:lnTo>
                  <a:lnTo>
                    <a:pt x="2852" y="1653"/>
                  </a:lnTo>
                  <a:lnTo>
                    <a:pt x="2866" y="1653"/>
                  </a:lnTo>
                  <a:lnTo>
                    <a:pt x="2880" y="1653"/>
                  </a:lnTo>
                  <a:lnTo>
                    <a:pt x="2887" y="1660"/>
                  </a:lnTo>
                  <a:lnTo>
                    <a:pt x="2902" y="1660"/>
                  </a:lnTo>
                  <a:lnTo>
                    <a:pt x="2916" y="1660"/>
                  </a:lnTo>
                  <a:lnTo>
                    <a:pt x="2923" y="1660"/>
                  </a:lnTo>
                  <a:lnTo>
                    <a:pt x="2937" y="1660"/>
                  </a:lnTo>
                  <a:lnTo>
                    <a:pt x="2951" y="1660"/>
                  </a:lnTo>
                  <a:lnTo>
                    <a:pt x="2966" y="1660"/>
                  </a:lnTo>
                  <a:lnTo>
                    <a:pt x="2973" y="1660"/>
                  </a:lnTo>
                  <a:lnTo>
                    <a:pt x="2987" y="1660"/>
                  </a:lnTo>
                  <a:lnTo>
                    <a:pt x="3001" y="1660"/>
                  </a:lnTo>
                  <a:lnTo>
                    <a:pt x="3008" y="1660"/>
                  </a:lnTo>
                  <a:lnTo>
                    <a:pt x="3023" y="1660"/>
                  </a:lnTo>
                  <a:lnTo>
                    <a:pt x="3037" y="1660"/>
                  </a:lnTo>
                  <a:lnTo>
                    <a:pt x="3044" y="1660"/>
                  </a:lnTo>
                  <a:lnTo>
                    <a:pt x="3058" y="1660"/>
                  </a:lnTo>
                  <a:lnTo>
                    <a:pt x="3072" y="1660"/>
                  </a:lnTo>
                  <a:lnTo>
                    <a:pt x="3079" y="1660"/>
                  </a:lnTo>
                  <a:lnTo>
                    <a:pt x="3094" y="1660"/>
                  </a:lnTo>
                  <a:lnTo>
                    <a:pt x="3108" y="1660"/>
                  </a:lnTo>
                  <a:lnTo>
                    <a:pt x="3122" y="1660"/>
                  </a:lnTo>
                  <a:lnTo>
                    <a:pt x="3129" y="1660"/>
                  </a:lnTo>
                  <a:lnTo>
                    <a:pt x="3143" y="1660"/>
                  </a:lnTo>
                  <a:lnTo>
                    <a:pt x="3158" y="1660"/>
                  </a:lnTo>
                  <a:lnTo>
                    <a:pt x="3165" y="1660"/>
                  </a:lnTo>
                  <a:lnTo>
                    <a:pt x="3179" y="1660"/>
                  </a:lnTo>
                  <a:lnTo>
                    <a:pt x="3193" y="1660"/>
                  </a:lnTo>
                  <a:lnTo>
                    <a:pt x="3200" y="1660"/>
                  </a:lnTo>
                  <a:lnTo>
                    <a:pt x="3215" y="1660"/>
                  </a:lnTo>
                  <a:lnTo>
                    <a:pt x="3229" y="1660"/>
                  </a:lnTo>
                  <a:lnTo>
                    <a:pt x="3243" y="1660"/>
                  </a:lnTo>
                  <a:lnTo>
                    <a:pt x="3250" y="1660"/>
                  </a:lnTo>
                  <a:lnTo>
                    <a:pt x="3264" y="1660"/>
                  </a:lnTo>
                  <a:lnTo>
                    <a:pt x="3279" y="1660"/>
                  </a:lnTo>
                  <a:lnTo>
                    <a:pt x="3286" y="1660"/>
                  </a:lnTo>
                  <a:lnTo>
                    <a:pt x="3300" y="1660"/>
                  </a:lnTo>
                  <a:lnTo>
                    <a:pt x="3314" y="1660"/>
                  </a:lnTo>
                  <a:lnTo>
                    <a:pt x="3321" y="1660"/>
                  </a:lnTo>
                  <a:lnTo>
                    <a:pt x="3335" y="1660"/>
                  </a:lnTo>
                  <a:lnTo>
                    <a:pt x="3350" y="1660"/>
                  </a:lnTo>
                  <a:lnTo>
                    <a:pt x="3357" y="1660"/>
                  </a:lnTo>
                  <a:lnTo>
                    <a:pt x="3371" y="1660"/>
                  </a:lnTo>
                  <a:lnTo>
                    <a:pt x="3385" y="1660"/>
                  </a:lnTo>
                  <a:lnTo>
                    <a:pt x="3400" y="1660"/>
                  </a:lnTo>
                  <a:lnTo>
                    <a:pt x="3407" y="1660"/>
                  </a:lnTo>
                  <a:lnTo>
                    <a:pt x="3421" y="1660"/>
                  </a:lnTo>
                  <a:lnTo>
                    <a:pt x="3435" y="1660"/>
                  </a:lnTo>
                  <a:lnTo>
                    <a:pt x="3442" y="1660"/>
                  </a:lnTo>
                  <a:lnTo>
                    <a:pt x="3456" y="1660"/>
                  </a:lnTo>
                  <a:lnTo>
                    <a:pt x="3471" y="1660"/>
                  </a:lnTo>
                  <a:lnTo>
                    <a:pt x="3478" y="1660"/>
                  </a:lnTo>
                  <a:lnTo>
                    <a:pt x="3492" y="1660"/>
                  </a:lnTo>
                  <a:lnTo>
                    <a:pt x="3506" y="1660"/>
                  </a:lnTo>
                  <a:lnTo>
                    <a:pt x="3513" y="1660"/>
                  </a:lnTo>
                  <a:lnTo>
                    <a:pt x="3528" y="1660"/>
                  </a:lnTo>
                  <a:lnTo>
                    <a:pt x="3542" y="1660"/>
                  </a:lnTo>
                  <a:lnTo>
                    <a:pt x="3556" y="1660"/>
                  </a:lnTo>
                  <a:lnTo>
                    <a:pt x="3563" y="1660"/>
                  </a:lnTo>
                  <a:lnTo>
                    <a:pt x="3577" y="1660"/>
                  </a:lnTo>
                  <a:lnTo>
                    <a:pt x="3592" y="1660"/>
                  </a:lnTo>
                  <a:lnTo>
                    <a:pt x="3599" y="1660"/>
                  </a:lnTo>
                  <a:lnTo>
                    <a:pt x="3613" y="1660"/>
                  </a:lnTo>
                </a:path>
              </a:pathLst>
            </a:custGeom>
            <a:noFill/>
            <a:ln w="38100" cmpd="sng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Freeform 96"/>
            <p:cNvSpPr>
              <a:spLocks/>
            </p:cNvSpPr>
            <p:nvPr/>
          </p:nvSpPr>
          <p:spPr bwMode="auto">
            <a:xfrm>
              <a:off x="1344" y="1526"/>
              <a:ext cx="3613" cy="2292"/>
            </a:xfrm>
            <a:custGeom>
              <a:avLst/>
              <a:gdLst>
                <a:gd name="T0" fmla="*/ 49 w 3613"/>
                <a:gd name="T1" fmla="*/ 2292 h 2292"/>
                <a:gd name="T2" fmla="*/ 106 w 3613"/>
                <a:gd name="T3" fmla="*/ 2292 h 2292"/>
                <a:gd name="T4" fmla="*/ 170 w 3613"/>
                <a:gd name="T5" fmla="*/ 2292 h 2292"/>
                <a:gd name="T6" fmla="*/ 227 w 3613"/>
                <a:gd name="T7" fmla="*/ 2292 h 2292"/>
                <a:gd name="T8" fmla="*/ 291 w 3613"/>
                <a:gd name="T9" fmla="*/ 2292 h 2292"/>
                <a:gd name="T10" fmla="*/ 348 w 3613"/>
                <a:gd name="T11" fmla="*/ 2292 h 2292"/>
                <a:gd name="T12" fmla="*/ 412 w 3613"/>
                <a:gd name="T13" fmla="*/ 2292 h 2292"/>
                <a:gd name="T14" fmla="*/ 469 w 3613"/>
                <a:gd name="T15" fmla="*/ 2285 h 2292"/>
                <a:gd name="T16" fmla="*/ 533 w 3613"/>
                <a:gd name="T17" fmla="*/ 2264 h 2292"/>
                <a:gd name="T18" fmla="*/ 590 w 3613"/>
                <a:gd name="T19" fmla="*/ 2214 h 2292"/>
                <a:gd name="T20" fmla="*/ 647 w 3613"/>
                <a:gd name="T21" fmla="*/ 2108 h 2292"/>
                <a:gd name="T22" fmla="*/ 711 w 3613"/>
                <a:gd name="T23" fmla="*/ 1930 h 2292"/>
                <a:gd name="T24" fmla="*/ 768 w 3613"/>
                <a:gd name="T25" fmla="*/ 1668 h 2292"/>
                <a:gd name="T26" fmla="*/ 832 w 3613"/>
                <a:gd name="T27" fmla="*/ 1334 h 2292"/>
                <a:gd name="T28" fmla="*/ 889 w 3613"/>
                <a:gd name="T29" fmla="*/ 965 h 2292"/>
                <a:gd name="T30" fmla="*/ 953 w 3613"/>
                <a:gd name="T31" fmla="*/ 596 h 2292"/>
                <a:gd name="T32" fmla="*/ 1010 w 3613"/>
                <a:gd name="T33" fmla="*/ 291 h 2292"/>
                <a:gd name="T34" fmla="*/ 1074 w 3613"/>
                <a:gd name="T35" fmla="*/ 85 h 2292"/>
                <a:gd name="T36" fmla="*/ 1131 w 3613"/>
                <a:gd name="T37" fmla="*/ 0 h 2292"/>
                <a:gd name="T38" fmla="*/ 1195 w 3613"/>
                <a:gd name="T39" fmla="*/ 36 h 2292"/>
                <a:gd name="T40" fmla="*/ 1251 w 3613"/>
                <a:gd name="T41" fmla="*/ 171 h 2292"/>
                <a:gd name="T42" fmla="*/ 1315 w 3613"/>
                <a:gd name="T43" fmla="*/ 391 h 2292"/>
                <a:gd name="T44" fmla="*/ 1372 w 3613"/>
                <a:gd name="T45" fmla="*/ 653 h 2292"/>
                <a:gd name="T46" fmla="*/ 1436 w 3613"/>
                <a:gd name="T47" fmla="*/ 930 h 2292"/>
                <a:gd name="T48" fmla="*/ 1493 w 3613"/>
                <a:gd name="T49" fmla="*/ 1192 h 2292"/>
                <a:gd name="T50" fmla="*/ 1550 w 3613"/>
                <a:gd name="T51" fmla="*/ 1434 h 2292"/>
                <a:gd name="T52" fmla="*/ 1614 w 3613"/>
                <a:gd name="T53" fmla="*/ 1647 h 2292"/>
                <a:gd name="T54" fmla="*/ 1671 w 3613"/>
                <a:gd name="T55" fmla="*/ 1817 h 2292"/>
                <a:gd name="T56" fmla="*/ 1735 w 3613"/>
                <a:gd name="T57" fmla="*/ 1945 h 2292"/>
                <a:gd name="T58" fmla="*/ 1792 w 3613"/>
                <a:gd name="T59" fmla="*/ 2051 h 2292"/>
                <a:gd name="T60" fmla="*/ 1856 w 3613"/>
                <a:gd name="T61" fmla="*/ 2122 h 2292"/>
                <a:gd name="T62" fmla="*/ 1913 w 3613"/>
                <a:gd name="T63" fmla="*/ 2179 h 2292"/>
                <a:gd name="T64" fmla="*/ 1977 w 3613"/>
                <a:gd name="T65" fmla="*/ 2214 h 2292"/>
                <a:gd name="T66" fmla="*/ 2034 w 3613"/>
                <a:gd name="T67" fmla="*/ 2243 h 2292"/>
                <a:gd name="T68" fmla="*/ 2098 w 3613"/>
                <a:gd name="T69" fmla="*/ 2264 h 2292"/>
                <a:gd name="T70" fmla="*/ 2155 w 3613"/>
                <a:gd name="T71" fmla="*/ 2271 h 2292"/>
                <a:gd name="T72" fmla="*/ 2219 w 3613"/>
                <a:gd name="T73" fmla="*/ 2278 h 2292"/>
                <a:gd name="T74" fmla="*/ 2276 w 3613"/>
                <a:gd name="T75" fmla="*/ 2285 h 2292"/>
                <a:gd name="T76" fmla="*/ 2340 w 3613"/>
                <a:gd name="T77" fmla="*/ 2285 h 2292"/>
                <a:gd name="T78" fmla="*/ 2397 w 3613"/>
                <a:gd name="T79" fmla="*/ 2292 h 2292"/>
                <a:gd name="T80" fmla="*/ 2454 w 3613"/>
                <a:gd name="T81" fmla="*/ 2292 h 2292"/>
                <a:gd name="T82" fmla="*/ 2518 w 3613"/>
                <a:gd name="T83" fmla="*/ 2292 h 2292"/>
                <a:gd name="T84" fmla="*/ 2574 w 3613"/>
                <a:gd name="T85" fmla="*/ 2292 h 2292"/>
                <a:gd name="T86" fmla="*/ 2638 w 3613"/>
                <a:gd name="T87" fmla="*/ 2292 h 2292"/>
                <a:gd name="T88" fmla="*/ 2695 w 3613"/>
                <a:gd name="T89" fmla="*/ 2292 h 2292"/>
                <a:gd name="T90" fmla="*/ 2759 w 3613"/>
                <a:gd name="T91" fmla="*/ 2292 h 2292"/>
                <a:gd name="T92" fmla="*/ 2816 w 3613"/>
                <a:gd name="T93" fmla="*/ 2292 h 2292"/>
                <a:gd name="T94" fmla="*/ 2880 w 3613"/>
                <a:gd name="T95" fmla="*/ 2292 h 2292"/>
                <a:gd name="T96" fmla="*/ 2937 w 3613"/>
                <a:gd name="T97" fmla="*/ 2292 h 2292"/>
                <a:gd name="T98" fmla="*/ 3001 w 3613"/>
                <a:gd name="T99" fmla="*/ 2292 h 2292"/>
                <a:gd name="T100" fmla="*/ 3058 w 3613"/>
                <a:gd name="T101" fmla="*/ 2292 h 2292"/>
                <a:gd name="T102" fmla="*/ 3122 w 3613"/>
                <a:gd name="T103" fmla="*/ 2292 h 2292"/>
                <a:gd name="T104" fmla="*/ 3179 w 3613"/>
                <a:gd name="T105" fmla="*/ 2292 h 2292"/>
                <a:gd name="T106" fmla="*/ 3243 w 3613"/>
                <a:gd name="T107" fmla="*/ 2292 h 2292"/>
                <a:gd name="T108" fmla="*/ 3300 w 3613"/>
                <a:gd name="T109" fmla="*/ 2292 h 2292"/>
                <a:gd name="T110" fmla="*/ 3357 w 3613"/>
                <a:gd name="T111" fmla="*/ 2292 h 2292"/>
                <a:gd name="T112" fmla="*/ 3421 w 3613"/>
                <a:gd name="T113" fmla="*/ 2292 h 2292"/>
                <a:gd name="T114" fmla="*/ 3478 w 3613"/>
                <a:gd name="T115" fmla="*/ 2292 h 2292"/>
                <a:gd name="T116" fmla="*/ 3542 w 3613"/>
                <a:gd name="T117" fmla="*/ 2292 h 2292"/>
                <a:gd name="T118" fmla="*/ 3599 w 3613"/>
                <a:gd name="T119" fmla="*/ 2292 h 22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2292"/>
                <a:gd name="T182" fmla="*/ 3613 w 3613"/>
                <a:gd name="T183" fmla="*/ 2292 h 22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2292">
                  <a:moveTo>
                    <a:pt x="0" y="2292"/>
                  </a:moveTo>
                  <a:lnTo>
                    <a:pt x="14" y="2292"/>
                  </a:lnTo>
                  <a:lnTo>
                    <a:pt x="21" y="2292"/>
                  </a:lnTo>
                  <a:lnTo>
                    <a:pt x="35" y="2292"/>
                  </a:lnTo>
                  <a:lnTo>
                    <a:pt x="49" y="2292"/>
                  </a:lnTo>
                  <a:lnTo>
                    <a:pt x="56" y="2292"/>
                  </a:lnTo>
                  <a:lnTo>
                    <a:pt x="71" y="2292"/>
                  </a:lnTo>
                  <a:lnTo>
                    <a:pt x="85" y="2292"/>
                  </a:lnTo>
                  <a:lnTo>
                    <a:pt x="99" y="2292"/>
                  </a:lnTo>
                  <a:lnTo>
                    <a:pt x="106" y="2292"/>
                  </a:lnTo>
                  <a:lnTo>
                    <a:pt x="121" y="2292"/>
                  </a:lnTo>
                  <a:lnTo>
                    <a:pt x="135" y="2292"/>
                  </a:lnTo>
                  <a:lnTo>
                    <a:pt x="142" y="2292"/>
                  </a:lnTo>
                  <a:lnTo>
                    <a:pt x="156" y="2292"/>
                  </a:lnTo>
                  <a:lnTo>
                    <a:pt x="170" y="2292"/>
                  </a:lnTo>
                  <a:lnTo>
                    <a:pt x="177" y="2292"/>
                  </a:lnTo>
                  <a:lnTo>
                    <a:pt x="192" y="2292"/>
                  </a:lnTo>
                  <a:lnTo>
                    <a:pt x="206" y="2292"/>
                  </a:lnTo>
                  <a:lnTo>
                    <a:pt x="213" y="2292"/>
                  </a:lnTo>
                  <a:lnTo>
                    <a:pt x="227" y="2292"/>
                  </a:lnTo>
                  <a:lnTo>
                    <a:pt x="241" y="2292"/>
                  </a:lnTo>
                  <a:lnTo>
                    <a:pt x="256" y="2292"/>
                  </a:lnTo>
                  <a:lnTo>
                    <a:pt x="263" y="2292"/>
                  </a:lnTo>
                  <a:lnTo>
                    <a:pt x="277" y="2292"/>
                  </a:lnTo>
                  <a:lnTo>
                    <a:pt x="291" y="2292"/>
                  </a:lnTo>
                  <a:lnTo>
                    <a:pt x="298" y="2292"/>
                  </a:lnTo>
                  <a:lnTo>
                    <a:pt x="313" y="2292"/>
                  </a:lnTo>
                  <a:lnTo>
                    <a:pt x="327" y="2292"/>
                  </a:lnTo>
                  <a:lnTo>
                    <a:pt x="334" y="2292"/>
                  </a:lnTo>
                  <a:lnTo>
                    <a:pt x="348" y="2292"/>
                  </a:lnTo>
                  <a:lnTo>
                    <a:pt x="362" y="2292"/>
                  </a:lnTo>
                  <a:lnTo>
                    <a:pt x="369" y="2292"/>
                  </a:lnTo>
                  <a:lnTo>
                    <a:pt x="384" y="2292"/>
                  </a:lnTo>
                  <a:lnTo>
                    <a:pt x="398" y="2292"/>
                  </a:lnTo>
                  <a:lnTo>
                    <a:pt x="412" y="2292"/>
                  </a:lnTo>
                  <a:lnTo>
                    <a:pt x="419" y="2292"/>
                  </a:lnTo>
                  <a:lnTo>
                    <a:pt x="433" y="2292"/>
                  </a:lnTo>
                  <a:lnTo>
                    <a:pt x="448" y="2285"/>
                  </a:lnTo>
                  <a:lnTo>
                    <a:pt x="455" y="2285"/>
                  </a:lnTo>
                  <a:lnTo>
                    <a:pt x="469" y="2285"/>
                  </a:lnTo>
                  <a:lnTo>
                    <a:pt x="483" y="2285"/>
                  </a:lnTo>
                  <a:lnTo>
                    <a:pt x="490" y="2278"/>
                  </a:lnTo>
                  <a:lnTo>
                    <a:pt x="505" y="2278"/>
                  </a:lnTo>
                  <a:lnTo>
                    <a:pt x="519" y="2271"/>
                  </a:lnTo>
                  <a:lnTo>
                    <a:pt x="533" y="2264"/>
                  </a:lnTo>
                  <a:lnTo>
                    <a:pt x="540" y="2257"/>
                  </a:lnTo>
                  <a:lnTo>
                    <a:pt x="554" y="2250"/>
                  </a:lnTo>
                  <a:lnTo>
                    <a:pt x="569" y="2243"/>
                  </a:lnTo>
                  <a:lnTo>
                    <a:pt x="576" y="2228"/>
                  </a:lnTo>
                  <a:lnTo>
                    <a:pt x="590" y="2214"/>
                  </a:lnTo>
                  <a:lnTo>
                    <a:pt x="604" y="2200"/>
                  </a:lnTo>
                  <a:lnTo>
                    <a:pt x="611" y="2179"/>
                  </a:lnTo>
                  <a:lnTo>
                    <a:pt x="626" y="2157"/>
                  </a:lnTo>
                  <a:lnTo>
                    <a:pt x="640" y="2136"/>
                  </a:lnTo>
                  <a:lnTo>
                    <a:pt x="647" y="2108"/>
                  </a:lnTo>
                  <a:lnTo>
                    <a:pt x="661" y="2079"/>
                  </a:lnTo>
                  <a:lnTo>
                    <a:pt x="675" y="2051"/>
                  </a:lnTo>
                  <a:lnTo>
                    <a:pt x="690" y="2016"/>
                  </a:lnTo>
                  <a:lnTo>
                    <a:pt x="697" y="1973"/>
                  </a:lnTo>
                  <a:lnTo>
                    <a:pt x="711" y="1930"/>
                  </a:lnTo>
                  <a:lnTo>
                    <a:pt x="725" y="1888"/>
                  </a:lnTo>
                  <a:lnTo>
                    <a:pt x="732" y="1838"/>
                  </a:lnTo>
                  <a:lnTo>
                    <a:pt x="746" y="1781"/>
                  </a:lnTo>
                  <a:lnTo>
                    <a:pt x="761" y="1732"/>
                  </a:lnTo>
                  <a:lnTo>
                    <a:pt x="768" y="1668"/>
                  </a:lnTo>
                  <a:lnTo>
                    <a:pt x="782" y="1611"/>
                  </a:lnTo>
                  <a:lnTo>
                    <a:pt x="796" y="1540"/>
                  </a:lnTo>
                  <a:lnTo>
                    <a:pt x="803" y="1476"/>
                  </a:lnTo>
                  <a:lnTo>
                    <a:pt x="818" y="1405"/>
                  </a:lnTo>
                  <a:lnTo>
                    <a:pt x="832" y="1334"/>
                  </a:lnTo>
                  <a:lnTo>
                    <a:pt x="846" y="1263"/>
                  </a:lnTo>
                  <a:lnTo>
                    <a:pt x="853" y="1192"/>
                  </a:lnTo>
                  <a:lnTo>
                    <a:pt x="867" y="1114"/>
                  </a:lnTo>
                  <a:lnTo>
                    <a:pt x="882" y="1036"/>
                  </a:lnTo>
                  <a:lnTo>
                    <a:pt x="889" y="965"/>
                  </a:lnTo>
                  <a:lnTo>
                    <a:pt x="903" y="887"/>
                  </a:lnTo>
                  <a:lnTo>
                    <a:pt x="917" y="816"/>
                  </a:lnTo>
                  <a:lnTo>
                    <a:pt x="924" y="738"/>
                  </a:lnTo>
                  <a:lnTo>
                    <a:pt x="938" y="667"/>
                  </a:lnTo>
                  <a:lnTo>
                    <a:pt x="953" y="596"/>
                  </a:lnTo>
                  <a:lnTo>
                    <a:pt x="960" y="532"/>
                  </a:lnTo>
                  <a:lnTo>
                    <a:pt x="974" y="469"/>
                  </a:lnTo>
                  <a:lnTo>
                    <a:pt x="988" y="405"/>
                  </a:lnTo>
                  <a:lnTo>
                    <a:pt x="1002" y="348"/>
                  </a:lnTo>
                  <a:lnTo>
                    <a:pt x="1010" y="291"/>
                  </a:lnTo>
                  <a:lnTo>
                    <a:pt x="1024" y="242"/>
                  </a:lnTo>
                  <a:lnTo>
                    <a:pt x="1038" y="199"/>
                  </a:lnTo>
                  <a:lnTo>
                    <a:pt x="1045" y="156"/>
                  </a:lnTo>
                  <a:lnTo>
                    <a:pt x="1059" y="121"/>
                  </a:lnTo>
                  <a:lnTo>
                    <a:pt x="1074" y="85"/>
                  </a:lnTo>
                  <a:lnTo>
                    <a:pt x="1081" y="57"/>
                  </a:lnTo>
                  <a:lnTo>
                    <a:pt x="1095" y="36"/>
                  </a:lnTo>
                  <a:lnTo>
                    <a:pt x="1109" y="22"/>
                  </a:lnTo>
                  <a:lnTo>
                    <a:pt x="1116" y="7"/>
                  </a:lnTo>
                  <a:lnTo>
                    <a:pt x="1131" y="0"/>
                  </a:lnTo>
                  <a:lnTo>
                    <a:pt x="1145" y="0"/>
                  </a:lnTo>
                  <a:lnTo>
                    <a:pt x="1159" y="0"/>
                  </a:lnTo>
                  <a:lnTo>
                    <a:pt x="1166" y="7"/>
                  </a:lnTo>
                  <a:lnTo>
                    <a:pt x="1180" y="22"/>
                  </a:lnTo>
                  <a:lnTo>
                    <a:pt x="1195" y="36"/>
                  </a:lnTo>
                  <a:lnTo>
                    <a:pt x="1202" y="57"/>
                  </a:lnTo>
                  <a:lnTo>
                    <a:pt x="1216" y="78"/>
                  </a:lnTo>
                  <a:lnTo>
                    <a:pt x="1230" y="107"/>
                  </a:lnTo>
                  <a:lnTo>
                    <a:pt x="1237" y="142"/>
                  </a:lnTo>
                  <a:lnTo>
                    <a:pt x="1251" y="171"/>
                  </a:lnTo>
                  <a:lnTo>
                    <a:pt x="1266" y="213"/>
                  </a:lnTo>
                  <a:lnTo>
                    <a:pt x="1273" y="256"/>
                  </a:lnTo>
                  <a:lnTo>
                    <a:pt x="1287" y="298"/>
                  </a:lnTo>
                  <a:lnTo>
                    <a:pt x="1301" y="341"/>
                  </a:lnTo>
                  <a:lnTo>
                    <a:pt x="1315" y="391"/>
                  </a:lnTo>
                  <a:lnTo>
                    <a:pt x="1323" y="440"/>
                  </a:lnTo>
                  <a:lnTo>
                    <a:pt x="1337" y="490"/>
                  </a:lnTo>
                  <a:lnTo>
                    <a:pt x="1351" y="547"/>
                  </a:lnTo>
                  <a:lnTo>
                    <a:pt x="1358" y="596"/>
                  </a:lnTo>
                  <a:lnTo>
                    <a:pt x="1372" y="653"/>
                  </a:lnTo>
                  <a:lnTo>
                    <a:pt x="1387" y="710"/>
                  </a:lnTo>
                  <a:lnTo>
                    <a:pt x="1394" y="760"/>
                  </a:lnTo>
                  <a:lnTo>
                    <a:pt x="1408" y="816"/>
                  </a:lnTo>
                  <a:lnTo>
                    <a:pt x="1422" y="873"/>
                  </a:lnTo>
                  <a:lnTo>
                    <a:pt x="1436" y="930"/>
                  </a:lnTo>
                  <a:lnTo>
                    <a:pt x="1443" y="980"/>
                  </a:lnTo>
                  <a:lnTo>
                    <a:pt x="1458" y="1036"/>
                  </a:lnTo>
                  <a:lnTo>
                    <a:pt x="1472" y="1093"/>
                  </a:lnTo>
                  <a:lnTo>
                    <a:pt x="1479" y="1143"/>
                  </a:lnTo>
                  <a:lnTo>
                    <a:pt x="1493" y="1192"/>
                  </a:lnTo>
                  <a:lnTo>
                    <a:pt x="1508" y="1249"/>
                  </a:lnTo>
                  <a:lnTo>
                    <a:pt x="1515" y="1299"/>
                  </a:lnTo>
                  <a:lnTo>
                    <a:pt x="1529" y="1341"/>
                  </a:lnTo>
                  <a:lnTo>
                    <a:pt x="1543" y="1391"/>
                  </a:lnTo>
                  <a:lnTo>
                    <a:pt x="1550" y="1434"/>
                  </a:lnTo>
                  <a:lnTo>
                    <a:pt x="1564" y="1483"/>
                  </a:lnTo>
                  <a:lnTo>
                    <a:pt x="1579" y="1526"/>
                  </a:lnTo>
                  <a:lnTo>
                    <a:pt x="1593" y="1568"/>
                  </a:lnTo>
                  <a:lnTo>
                    <a:pt x="1600" y="1604"/>
                  </a:lnTo>
                  <a:lnTo>
                    <a:pt x="1614" y="1647"/>
                  </a:lnTo>
                  <a:lnTo>
                    <a:pt x="1628" y="1682"/>
                  </a:lnTo>
                  <a:lnTo>
                    <a:pt x="1636" y="1718"/>
                  </a:lnTo>
                  <a:lnTo>
                    <a:pt x="1650" y="1753"/>
                  </a:lnTo>
                  <a:lnTo>
                    <a:pt x="1664" y="1781"/>
                  </a:lnTo>
                  <a:lnTo>
                    <a:pt x="1671" y="1817"/>
                  </a:lnTo>
                  <a:lnTo>
                    <a:pt x="1685" y="1845"/>
                  </a:lnTo>
                  <a:lnTo>
                    <a:pt x="1700" y="1874"/>
                  </a:lnTo>
                  <a:lnTo>
                    <a:pt x="1707" y="1902"/>
                  </a:lnTo>
                  <a:lnTo>
                    <a:pt x="1721" y="1923"/>
                  </a:lnTo>
                  <a:lnTo>
                    <a:pt x="1735" y="1945"/>
                  </a:lnTo>
                  <a:lnTo>
                    <a:pt x="1749" y="1973"/>
                  </a:lnTo>
                  <a:lnTo>
                    <a:pt x="1756" y="1994"/>
                  </a:lnTo>
                  <a:lnTo>
                    <a:pt x="1771" y="2016"/>
                  </a:lnTo>
                  <a:lnTo>
                    <a:pt x="1785" y="2030"/>
                  </a:lnTo>
                  <a:lnTo>
                    <a:pt x="1792" y="2051"/>
                  </a:lnTo>
                  <a:lnTo>
                    <a:pt x="1806" y="2065"/>
                  </a:lnTo>
                  <a:lnTo>
                    <a:pt x="1820" y="2087"/>
                  </a:lnTo>
                  <a:lnTo>
                    <a:pt x="1828" y="2101"/>
                  </a:lnTo>
                  <a:lnTo>
                    <a:pt x="1842" y="2115"/>
                  </a:lnTo>
                  <a:lnTo>
                    <a:pt x="1856" y="2122"/>
                  </a:lnTo>
                  <a:lnTo>
                    <a:pt x="1863" y="2136"/>
                  </a:lnTo>
                  <a:lnTo>
                    <a:pt x="1877" y="2150"/>
                  </a:lnTo>
                  <a:lnTo>
                    <a:pt x="1892" y="2157"/>
                  </a:lnTo>
                  <a:lnTo>
                    <a:pt x="1906" y="2172"/>
                  </a:lnTo>
                  <a:lnTo>
                    <a:pt x="1913" y="2179"/>
                  </a:lnTo>
                  <a:lnTo>
                    <a:pt x="1927" y="2186"/>
                  </a:lnTo>
                  <a:lnTo>
                    <a:pt x="1941" y="2200"/>
                  </a:lnTo>
                  <a:lnTo>
                    <a:pt x="1948" y="2207"/>
                  </a:lnTo>
                  <a:lnTo>
                    <a:pt x="1963" y="2214"/>
                  </a:lnTo>
                  <a:lnTo>
                    <a:pt x="1977" y="2214"/>
                  </a:lnTo>
                  <a:lnTo>
                    <a:pt x="1984" y="2221"/>
                  </a:lnTo>
                  <a:lnTo>
                    <a:pt x="1998" y="2228"/>
                  </a:lnTo>
                  <a:lnTo>
                    <a:pt x="2013" y="2236"/>
                  </a:lnTo>
                  <a:lnTo>
                    <a:pt x="2020" y="2243"/>
                  </a:lnTo>
                  <a:lnTo>
                    <a:pt x="2034" y="2243"/>
                  </a:lnTo>
                  <a:lnTo>
                    <a:pt x="2048" y="2250"/>
                  </a:lnTo>
                  <a:lnTo>
                    <a:pt x="2062" y="2250"/>
                  </a:lnTo>
                  <a:lnTo>
                    <a:pt x="2069" y="2257"/>
                  </a:lnTo>
                  <a:lnTo>
                    <a:pt x="2084" y="2257"/>
                  </a:lnTo>
                  <a:lnTo>
                    <a:pt x="2098" y="2264"/>
                  </a:lnTo>
                  <a:lnTo>
                    <a:pt x="2105" y="2264"/>
                  </a:lnTo>
                  <a:lnTo>
                    <a:pt x="2119" y="2264"/>
                  </a:lnTo>
                  <a:lnTo>
                    <a:pt x="2133" y="2271"/>
                  </a:lnTo>
                  <a:lnTo>
                    <a:pt x="2141" y="2271"/>
                  </a:lnTo>
                  <a:lnTo>
                    <a:pt x="2155" y="2271"/>
                  </a:lnTo>
                  <a:lnTo>
                    <a:pt x="2169" y="2271"/>
                  </a:lnTo>
                  <a:lnTo>
                    <a:pt x="2176" y="2278"/>
                  </a:lnTo>
                  <a:lnTo>
                    <a:pt x="2190" y="2278"/>
                  </a:lnTo>
                  <a:lnTo>
                    <a:pt x="2205" y="2278"/>
                  </a:lnTo>
                  <a:lnTo>
                    <a:pt x="2219" y="2278"/>
                  </a:lnTo>
                  <a:lnTo>
                    <a:pt x="2226" y="2278"/>
                  </a:lnTo>
                  <a:lnTo>
                    <a:pt x="2240" y="2285"/>
                  </a:lnTo>
                  <a:lnTo>
                    <a:pt x="2254" y="2285"/>
                  </a:lnTo>
                  <a:lnTo>
                    <a:pt x="2261" y="2285"/>
                  </a:lnTo>
                  <a:lnTo>
                    <a:pt x="2276" y="2285"/>
                  </a:lnTo>
                  <a:lnTo>
                    <a:pt x="2290" y="2285"/>
                  </a:lnTo>
                  <a:lnTo>
                    <a:pt x="2297" y="2285"/>
                  </a:lnTo>
                  <a:lnTo>
                    <a:pt x="2311" y="2285"/>
                  </a:lnTo>
                  <a:lnTo>
                    <a:pt x="2325" y="2285"/>
                  </a:lnTo>
                  <a:lnTo>
                    <a:pt x="2340" y="2285"/>
                  </a:lnTo>
                  <a:lnTo>
                    <a:pt x="2347" y="2285"/>
                  </a:lnTo>
                  <a:lnTo>
                    <a:pt x="2361" y="2285"/>
                  </a:lnTo>
                  <a:lnTo>
                    <a:pt x="2375" y="2292"/>
                  </a:lnTo>
                  <a:lnTo>
                    <a:pt x="2382" y="2292"/>
                  </a:lnTo>
                  <a:lnTo>
                    <a:pt x="2397" y="2292"/>
                  </a:lnTo>
                  <a:lnTo>
                    <a:pt x="2411" y="2292"/>
                  </a:lnTo>
                  <a:lnTo>
                    <a:pt x="2418" y="2292"/>
                  </a:lnTo>
                  <a:lnTo>
                    <a:pt x="2432" y="2292"/>
                  </a:lnTo>
                  <a:lnTo>
                    <a:pt x="2446" y="2292"/>
                  </a:lnTo>
                  <a:lnTo>
                    <a:pt x="2454" y="2292"/>
                  </a:lnTo>
                  <a:lnTo>
                    <a:pt x="2468" y="2292"/>
                  </a:lnTo>
                  <a:lnTo>
                    <a:pt x="2482" y="2292"/>
                  </a:lnTo>
                  <a:lnTo>
                    <a:pt x="2496" y="2292"/>
                  </a:lnTo>
                  <a:lnTo>
                    <a:pt x="2503" y="2292"/>
                  </a:lnTo>
                  <a:lnTo>
                    <a:pt x="2518" y="2292"/>
                  </a:lnTo>
                  <a:lnTo>
                    <a:pt x="2532" y="2292"/>
                  </a:lnTo>
                  <a:lnTo>
                    <a:pt x="2539" y="2292"/>
                  </a:lnTo>
                  <a:lnTo>
                    <a:pt x="2553" y="2292"/>
                  </a:lnTo>
                  <a:lnTo>
                    <a:pt x="2567" y="2292"/>
                  </a:lnTo>
                  <a:lnTo>
                    <a:pt x="2574" y="2292"/>
                  </a:lnTo>
                  <a:lnTo>
                    <a:pt x="2589" y="2292"/>
                  </a:lnTo>
                  <a:lnTo>
                    <a:pt x="2603" y="2292"/>
                  </a:lnTo>
                  <a:lnTo>
                    <a:pt x="2610" y="2292"/>
                  </a:lnTo>
                  <a:lnTo>
                    <a:pt x="2624" y="2292"/>
                  </a:lnTo>
                  <a:lnTo>
                    <a:pt x="2638" y="2292"/>
                  </a:lnTo>
                  <a:lnTo>
                    <a:pt x="2653" y="2292"/>
                  </a:lnTo>
                  <a:lnTo>
                    <a:pt x="2660" y="2292"/>
                  </a:lnTo>
                  <a:lnTo>
                    <a:pt x="2674" y="2292"/>
                  </a:lnTo>
                  <a:lnTo>
                    <a:pt x="2688" y="2292"/>
                  </a:lnTo>
                  <a:lnTo>
                    <a:pt x="2695" y="2292"/>
                  </a:lnTo>
                  <a:lnTo>
                    <a:pt x="2710" y="2292"/>
                  </a:lnTo>
                  <a:lnTo>
                    <a:pt x="2724" y="2292"/>
                  </a:lnTo>
                  <a:lnTo>
                    <a:pt x="2731" y="2292"/>
                  </a:lnTo>
                  <a:lnTo>
                    <a:pt x="2745" y="2292"/>
                  </a:lnTo>
                  <a:lnTo>
                    <a:pt x="2759" y="2292"/>
                  </a:lnTo>
                  <a:lnTo>
                    <a:pt x="2766" y="2292"/>
                  </a:lnTo>
                  <a:lnTo>
                    <a:pt x="2781" y="2292"/>
                  </a:lnTo>
                  <a:lnTo>
                    <a:pt x="2795" y="2292"/>
                  </a:lnTo>
                  <a:lnTo>
                    <a:pt x="2809" y="2292"/>
                  </a:lnTo>
                  <a:lnTo>
                    <a:pt x="2816" y="2292"/>
                  </a:lnTo>
                  <a:lnTo>
                    <a:pt x="2830" y="2292"/>
                  </a:lnTo>
                  <a:lnTo>
                    <a:pt x="2845" y="2292"/>
                  </a:lnTo>
                  <a:lnTo>
                    <a:pt x="2852" y="2292"/>
                  </a:lnTo>
                  <a:lnTo>
                    <a:pt x="2866" y="2292"/>
                  </a:lnTo>
                  <a:lnTo>
                    <a:pt x="2880" y="2292"/>
                  </a:lnTo>
                  <a:lnTo>
                    <a:pt x="2887" y="2292"/>
                  </a:lnTo>
                  <a:lnTo>
                    <a:pt x="2902" y="2292"/>
                  </a:lnTo>
                  <a:lnTo>
                    <a:pt x="2916" y="2292"/>
                  </a:lnTo>
                  <a:lnTo>
                    <a:pt x="2923" y="2292"/>
                  </a:lnTo>
                  <a:lnTo>
                    <a:pt x="2937" y="2292"/>
                  </a:lnTo>
                  <a:lnTo>
                    <a:pt x="2951" y="2292"/>
                  </a:lnTo>
                  <a:lnTo>
                    <a:pt x="2966" y="2292"/>
                  </a:lnTo>
                  <a:lnTo>
                    <a:pt x="2973" y="2292"/>
                  </a:lnTo>
                  <a:lnTo>
                    <a:pt x="2987" y="2292"/>
                  </a:lnTo>
                  <a:lnTo>
                    <a:pt x="3001" y="2292"/>
                  </a:lnTo>
                  <a:lnTo>
                    <a:pt x="3008" y="2292"/>
                  </a:lnTo>
                  <a:lnTo>
                    <a:pt x="3023" y="2292"/>
                  </a:lnTo>
                  <a:lnTo>
                    <a:pt x="3037" y="2292"/>
                  </a:lnTo>
                  <a:lnTo>
                    <a:pt x="3044" y="2292"/>
                  </a:lnTo>
                  <a:lnTo>
                    <a:pt x="3058" y="2292"/>
                  </a:lnTo>
                  <a:lnTo>
                    <a:pt x="3072" y="2292"/>
                  </a:lnTo>
                  <a:lnTo>
                    <a:pt x="3079" y="2292"/>
                  </a:lnTo>
                  <a:lnTo>
                    <a:pt x="3094" y="2292"/>
                  </a:lnTo>
                  <a:lnTo>
                    <a:pt x="3108" y="2292"/>
                  </a:lnTo>
                  <a:lnTo>
                    <a:pt x="3122" y="2292"/>
                  </a:lnTo>
                  <a:lnTo>
                    <a:pt x="3129" y="2292"/>
                  </a:lnTo>
                  <a:lnTo>
                    <a:pt x="3143" y="2292"/>
                  </a:lnTo>
                  <a:lnTo>
                    <a:pt x="3158" y="2292"/>
                  </a:lnTo>
                  <a:lnTo>
                    <a:pt x="3165" y="2292"/>
                  </a:lnTo>
                  <a:lnTo>
                    <a:pt x="3179" y="2292"/>
                  </a:lnTo>
                  <a:lnTo>
                    <a:pt x="3193" y="2292"/>
                  </a:lnTo>
                  <a:lnTo>
                    <a:pt x="3200" y="2292"/>
                  </a:lnTo>
                  <a:lnTo>
                    <a:pt x="3215" y="2292"/>
                  </a:lnTo>
                  <a:lnTo>
                    <a:pt x="3229" y="2292"/>
                  </a:lnTo>
                  <a:lnTo>
                    <a:pt x="3243" y="2292"/>
                  </a:lnTo>
                  <a:lnTo>
                    <a:pt x="3250" y="2292"/>
                  </a:lnTo>
                  <a:lnTo>
                    <a:pt x="3264" y="2292"/>
                  </a:lnTo>
                  <a:lnTo>
                    <a:pt x="3279" y="2292"/>
                  </a:lnTo>
                  <a:lnTo>
                    <a:pt x="3286" y="2292"/>
                  </a:lnTo>
                  <a:lnTo>
                    <a:pt x="3300" y="2292"/>
                  </a:lnTo>
                  <a:lnTo>
                    <a:pt x="3314" y="2292"/>
                  </a:lnTo>
                  <a:lnTo>
                    <a:pt x="3321" y="2292"/>
                  </a:lnTo>
                  <a:lnTo>
                    <a:pt x="3335" y="2292"/>
                  </a:lnTo>
                  <a:lnTo>
                    <a:pt x="3350" y="2292"/>
                  </a:lnTo>
                  <a:lnTo>
                    <a:pt x="3357" y="2292"/>
                  </a:lnTo>
                  <a:lnTo>
                    <a:pt x="3371" y="2292"/>
                  </a:lnTo>
                  <a:lnTo>
                    <a:pt x="3385" y="2292"/>
                  </a:lnTo>
                  <a:lnTo>
                    <a:pt x="3400" y="2292"/>
                  </a:lnTo>
                  <a:lnTo>
                    <a:pt x="3407" y="2292"/>
                  </a:lnTo>
                  <a:lnTo>
                    <a:pt x="3421" y="2292"/>
                  </a:lnTo>
                  <a:lnTo>
                    <a:pt x="3435" y="2292"/>
                  </a:lnTo>
                  <a:lnTo>
                    <a:pt x="3442" y="2292"/>
                  </a:lnTo>
                  <a:lnTo>
                    <a:pt x="3456" y="2292"/>
                  </a:lnTo>
                  <a:lnTo>
                    <a:pt x="3471" y="2292"/>
                  </a:lnTo>
                  <a:lnTo>
                    <a:pt x="3478" y="2292"/>
                  </a:lnTo>
                  <a:lnTo>
                    <a:pt x="3492" y="2292"/>
                  </a:lnTo>
                  <a:lnTo>
                    <a:pt x="3506" y="2292"/>
                  </a:lnTo>
                  <a:lnTo>
                    <a:pt x="3513" y="2292"/>
                  </a:lnTo>
                  <a:lnTo>
                    <a:pt x="3528" y="2292"/>
                  </a:lnTo>
                  <a:lnTo>
                    <a:pt x="3542" y="2292"/>
                  </a:lnTo>
                  <a:lnTo>
                    <a:pt x="3556" y="2292"/>
                  </a:lnTo>
                  <a:lnTo>
                    <a:pt x="3563" y="2292"/>
                  </a:lnTo>
                  <a:lnTo>
                    <a:pt x="3577" y="2292"/>
                  </a:lnTo>
                  <a:lnTo>
                    <a:pt x="3592" y="2292"/>
                  </a:lnTo>
                  <a:lnTo>
                    <a:pt x="3599" y="2292"/>
                  </a:lnTo>
                  <a:lnTo>
                    <a:pt x="3613" y="2292"/>
                  </a:lnTo>
                </a:path>
              </a:pathLst>
            </a:custGeom>
            <a:noFill/>
            <a:ln w="38100" cap="flat" cmpd="sng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Rectangle 97"/>
            <p:cNvSpPr>
              <a:spLocks noChangeArrowheads="1"/>
            </p:cNvSpPr>
            <p:nvPr/>
          </p:nvSpPr>
          <p:spPr bwMode="auto">
            <a:xfrm>
              <a:off x="4580" y="3783"/>
              <a:ext cx="11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dirty="0">
                  <a:solidFill>
                    <a:srgbClr val="000000"/>
                  </a:solidFill>
                  <a:latin typeface="Symbol" pitchFamily="18" charset="2"/>
                </a:rPr>
                <a:t> </a:t>
              </a:r>
              <a:r>
                <a:rPr lang="pl-PL" sz="2100" i="1" dirty="0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endParaRPr lang="pl-PL" i="1" dirty="0"/>
            </a:p>
          </p:txBody>
        </p:sp>
        <p:sp>
          <p:nvSpPr>
            <p:cNvPr id="76" name="Rectangle 108"/>
            <p:cNvSpPr>
              <a:spLocks noChangeArrowheads="1"/>
            </p:cNvSpPr>
            <p:nvPr/>
          </p:nvSpPr>
          <p:spPr bwMode="auto">
            <a:xfrm>
              <a:off x="1529" y="1469"/>
              <a:ext cx="84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i="1">
                  <a:solidFill>
                    <a:srgbClr val="000000"/>
                  </a:solidFill>
                </a:rPr>
                <a:t>a</a:t>
              </a:r>
              <a:endParaRPr lang="pl-PL"/>
            </a:p>
          </p:txBody>
        </p:sp>
        <p:sp>
          <p:nvSpPr>
            <p:cNvPr id="77" name="Rectangle 109"/>
            <p:cNvSpPr>
              <a:spLocks noChangeArrowheads="1"/>
            </p:cNvSpPr>
            <p:nvPr/>
          </p:nvSpPr>
          <p:spPr bwMode="auto">
            <a:xfrm>
              <a:off x="1614" y="1469"/>
              <a:ext cx="5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>
                  <a:solidFill>
                    <a:srgbClr val="000000"/>
                  </a:solidFill>
                </a:rPr>
                <a:t>(</a:t>
              </a:r>
              <a:endParaRPr lang="pl-PL"/>
            </a:p>
          </p:txBody>
        </p:sp>
        <p:sp>
          <p:nvSpPr>
            <p:cNvPr id="78" name="Rectangle 110"/>
            <p:cNvSpPr>
              <a:spLocks noChangeArrowheads="1"/>
            </p:cNvSpPr>
            <p:nvPr/>
          </p:nvSpPr>
          <p:spPr bwMode="auto">
            <a:xfrm>
              <a:off x="1671" y="1469"/>
              <a:ext cx="74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i="1" dirty="0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endParaRPr lang="pl-PL" i="1" dirty="0"/>
            </a:p>
          </p:txBody>
        </p:sp>
        <p:sp>
          <p:nvSpPr>
            <p:cNvPr id="79" name="Rectangle 111"/>
            <p:cNvSpPr>
              <a:spLocks noChangeArrowheads="1"/>
            </p:cNvSpPr>
            <p:nvPr/>
          </p:nvSpPr>
          <p:spPr bwMode="auto">
            <a:xfrm>
              <a:off x="1742" y="1469"/>
              <a:ext cx="5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>
                  <a:solidFill>
                    <a:srgbClr val="000000"/>
                  </a:solidFill>
                </a:rPr>
                <a:t>)</a:t>
              </a:r>
              <a:endParaRPr lang="pl-PL"/>
            </a:p>
          </p:txBody>
        </p:sp>
        <p:sp>
          <p:nvSpPr>
            <p:cNvPr id="80" name="Text Box 112"/>
            <p:cNvSpPr txBox="1">
              <a:spLocks noChangeArrowheads="1"/>
            </p:cNvSpPr>
            <p:nvPr/>
          </p:nvSpPr>
          <p:spPr bwMode="auto">
            <a:xfrm>
              <a:off x="2544" y="1464"/>
              <a:ext cx="4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20</a:t>
              </a:r>
              <a:endParaRPr lang="pl-PL" i="1"/>
            </a:p>
          </p:txBody>
        </p:sp>
        <p:sp>
          <p:nvSpPr>
            <p:cNvPr id="81" name="Text Box 113"/>
            <p:cNvSpPr txBox="1">
              <a:spLocks noChangeArrowheads="1"/>
            </p:cNvSpPr>
            <p:nvPr/>
          </p:nvSpPr>
          <p:spPr bwMode="auto">
            <a:xfrm>
              <a:off x="2256" y="1896"/>
              <a:ext cx="4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10</a:t>
              </a:r>
              <a:endParaRPr lang="pl-PL" i="1"/>
            </a:p>
          </p:txBody>
        </p:sp>
        <p:sp>
          <p:nvSpPr>
            <p:cNvPr id="82" name="Text Box 114"/>
            <p:cNvSpPr txBox="1">
              <a:spLocks noChangeArrowheads="1"/>
            </p:cNvSpPr>
            <p:nvPr/>
          </p:nvSpPr>
          <p:spPr bwMode="auto">
            <a:xfrm>
              <a:off x="2304" y="2376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5</a:t>
              </a:r>
              <a:endParaRPr lang="pl-PL" i="1"/>
            </a:p>
          </p:txBody>
        </p:sp>
        <p:sp>
          <p:nvSpPr>
            <p:cNvPr id="83" name="Text Box 115"/>
            <p:cNvSpPr txBox="1">
              <a:spLocks noChangeArrowheads="1"/>
            </p:cNvSpPr>
            <p:nvPr/>
          </p:nvSpPr>
          <p:spPr bwMode="auto">
            <a:xfrm>
              <a:off x="2208" y="2952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3</a:t>
              </a:r>
              <a:endParaRPr lang="pl-PL" i="1"/>
            </a:p>
          </p:txBody>
        </p:sp>
        <p:sp>
          <p:nvSpPr>
            <p:cNvPr id="84" name="Text Box 116"/>
            <p:cNvSpPr txBox="1">
              <a:spLocks noChangeArrowheads="1"/>
            </p:cNvSpPr>
            <p:nvPr/>
          </p:nvSpPr>
          <p:spPr bwMode="auto">
            <a:xfrm>
              <a:off x="2208" y="3336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1</a:t>
              </a:r>
              <a:endParaRPr lang="pl-PL" i="1"/>
            </a:p>
          </p:txBody>
        </p:sp>
      </p:grpSp>
      <p:sp>
        <p:nvSpPr>
          <p:cNvPr id="86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87" name="Rectangle 2"/>
          <p:cNvSpPr txBox="1">
            <a:spLocks noChangeArrowheads="1"/>
          </p:cNvSpPr>
          <p:nvPr/>
        </p:nvSpPr>
        <p:spPr>
          <a:xfrm>
            <a:off x="1115616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3200" b="1" noProof="0" dirty="0" smtClean="0">
                <a:solidFill>
                  <a:srgbClr val="008000"/>
                </a:solidFill>
                <a:latin typeface="Verdana" pitchFamily="34" charset="0"/>
              </a:rPr>
              <a:t>E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rlang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random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89" name="Text Box 22"/>
          <p:cNvSpPr txBox="1">
            <a:spLocks noChangeArrowheads="1"/>
          </p:cNvSpPr>
          <p:nvPr/>
        </p:nvSpPr>
        <p:spPr bwMode="auto">
          <a:xfrm>
            <a:off x="1403648" y="5733256"/>
            <a:ext cx="6856364" cy="46166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Application:</a:t>
            </a:r>
            <a:r>
              <a:rPr lang="pl-PL" b="1" dirty="0" smtClean="0"/>
              <a:t> modeling performance of </a:t>
            </a:r>
            <a:r>
              <a:rPr lang="pl-PL" b="1" dirty="0" err="1" smtClean="0"/>
              <a:t>call</a:t>
            </a:r>
            <a:r>
              <a:rPr lang="pl-PL" b="1" dirty="0" smtClean="0"/>
              <a:t> </a:t>
            </a:r>
            <a:r>
              <a:rPr lang="pl-PL" b="1" dirty="0" err="1" smtClean="0"/>
              <a:t>centers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3000" y="-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Pareto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random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variable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87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1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071916"/>
              </p:ext>
            </p:extLst>
          </p:nvPr>
        </p:nvGraphicFramePr>
        <p:xfrm>
          <a:off x="5737225" y="1847850"/>
          <a:ext cx="3311525" cy="24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263" name="Equation" r:id="rId4" imgW="1434960" imgH="1066680" progId="Equation.3">
                  <p:embed/>
                </p:oleObj>
              </mc:Choice>
              <mc:Fallback>
                <p:oleObj name="Equation" r:id="rId4" imgW="1434960" imgH="10666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7225" y="1847850"/>
                        <a:ext cx="3311525" cy="24638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Text Box 22"/>
          <p:cNvSpPr txBox="1">
            <a:spLocks noChangeArrowheads="1"/>
          </p:cNvSpPr>
          <p:nvPr/>
        </p:nvSpPr>
        <p:spPr bwMode="auto">
          <a:xfrm>
            <a:off x="1403648" y="5733256"/>
            <a:ext cx="4362092" cy="46166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Application:</a:t>
            </a:r>
            <a:r>
              <a:rPr lang="pl-PL" b="1" dirty="0" smtClean="0"/>
              <a:t> modeling file </a:t>
            </a:r>
            <a:r>
              <a:rPr lang="pl-PL" b="1" dirty="0" err="1" smtClean="0"/>
              <a:t>sizes</a:t>
            </a:r>
            <a:endParaRPr lang="pl-PL" b="1" dirty="0"/>
          </a:p>
        </p:txBody>
      </p:sp>
      <p:sp>
        <p:nvSpPr>
          <p:cNvPr id="45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6" name="Rectangle 18"/>
          <p:cNvSpPr>
            <a:spLocks noChangeArrowheads="1"/>
          </p:cNvSpPr>
          <p:nvPr/>
        </p:nvSpPr>
        <p:spPr bwMode="auto">
          <a:xfrm>
            <a:off x="22783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47" name="Rectangle 19"/>
          <p:cNvSpPr>
            <a:spLocks noChangeArrowheads="1"/>
          </p:cNvSpPr>
          <p:nvPr/>
        </p:nvSpPr>
        <p:spPr bwMode="auto">
          <a:xfrm>
            <a:off x="322133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48" name="Rectangle 20"/>
          <p:cNvSpPr>
            <a:spLocks noChangeArrowheads="1"/>
          </p:cNvSpPr>
          <p:nvPr/>
        </p:nvSpPr>
        <p:spPr bwMode="auto">
          <a:xfrm>
            <a:off x="416431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pl-PL" sz="3200" b="1"/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510728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 sz="3200" b="1"/>
          </a:p>
        </p:txBody>
      </p:sp>
      <p:sp>
        <p:nvSpPr>
          <p:cNvPr id="50" name="Rectangle 22"/>
          <p:cNvSpPr>
            <a:spLocks noChangeArrowheads="1"/>
          </p:cNvSpPr>
          <p:nvPr/>
        </p:nvSpPr>
        <p:spPr bwMode="auto">
          <a:xfrm>
            <a:off x="60502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pl-PL" sz="3200" b="1"/>
          </a:p>
        </p:txBody>
      </p:sp>
      <p:sp>
        <p:nvSpPr>
          <p:cNvPr id="51" name="Rectangle 23"/>
          <p:cNvSpPr>
            <a:spLocks noChangeArrowheads="1"/>
          </p:cNvSpPr>
          <p:nvPr/>
        </p:nvSpPr>
        <p:spPr bwMode="auto">
          <a:xfrm>
            <a:off x="70027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 sz="3200" b="1"/>
          </a:p>
        </p:txBody>
      </p:sp>
      <p:sp>
        <p:nvSpPr>
          <p:cNvPr id="52" name="Rectangle 24"/>
          <p:cNvSpPr>
            <a:spLocks noChangeArrowheads="1"/>
          </p:cNvSpPr>
          <p:nvPr/>
        </p:nvSpPr>
        <p:spPr bwMode="auto">
          <a:xfrm>
            <a:off x="1259185" y="526425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 b="1"/>
          </a:p>
        </p:txBody>
      </p:sp>
      <p:sp>
        <p:nvSpPr>
          <p:cNvPr id="53" name="Rectangle 25"/>
          <p:cNvSpPr>
            <a:spLocks noChangeArrowheads="1"/>
          </p:cNvSpPr>
          <p:nvPr/>
        </p:nvSpPr>
        <p:spPr bwMode="auto">
          <a:xfrm>
            <a:off x="1154410" y="45117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 sz="3200" b="1"/>
          </a:p>
        </p:txBody>
      </p:sp>
      <p:sp>
        <p:nvSpPr>
          <p:cNvPr id="54" name="Rectangle 26"/>
          <p:cNvSpPr>
            <a:spLocks noChangeArrowheads="1"/>
          </p:cNvSpPr>
          <p:nvPr/>
        </p:nvSpPr>
        <p:spPr bwMode="auto">
          <a:xfrm>
            <a:off x="1259185" y="37688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55" name="Rectangle 27"/>
          <p:cNvSpPr>
            <a:spLocks noChangeArrowheads="1"/>
          </p:cNvSpPr>
          <p:nvPr/>
        </p:nvSpPr>
        <p:spPr bwMode="auto">
          <a:xfrm>
            <a:off x="1154410" y="30258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1.5</a:t>
            </a:r>
            <a:endParaRPr lang="pl-PL" sz="3200" b="1"/>
          </a:p>
        </p:txBody>
      </p:sp>
      <p:sp>
        <p:nvSpPr>
          <p:cNvPr id="56" name="Rectangle 28"/>
          <p:cNvSpPr>
            <a:spLocks noChangeArrowheads="1"/>
          </p:cNvSpPr>
          <p:nvPr/>
        </p:nvSpPr>
        <p:spPr bwMode="auto">
          <a:xfrm>
            <a:off x="1259185" y="227340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57" name="Rectangle 29"/>
          <p:cNvSpPr>
            <a:spLocks noChangeArrowheads="1"/>
          </p:cNvSpPr>
          <p:nvPr/>
        </p:nvSpPr>
        <p:spPr bwMode="auto">
          <a:xfrm>
            <a:off x="1154410" y="1530450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2.5</a:t>
            </a:r>
            <a:endParaRPr lang="pl-PL" sz="3200" b="1"/>
          </a:p>
        </p:txBody>
      </p:sp>
      <p:sp>
        <p:nvSpPr>
          <p:cNvPr id="58" name="Line 30"/>
          <p:cNvSpPr>
            <a:spLocks noChangeShapeType="1"/>
          </p:cNvSpPr>
          <p:nvPr/>
        </p:nvSpPr>
        <p:spPr bwMode="auto">
          <a:xfrm>
            <a:off x="1403648" y="5313462"/>
            <a:ext cx="56673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9" name="Line 31"/>
          <p:cNvSpPr>
            <a:spLocks noChangeShapeType="1"/>
          </p:cNvSpPr>
          <p:nvPr/>
        </p:nvSpPr>
        <p:spPr bwMode="auto">
          <a:xfrm flipV="1">
            <a:off x="1403648" y="836712"/>
            <a:ext cx="1587" cy="4476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62" name="Freeform 34"/>
          <p:cNvSpPr>
            <a:spLocks/>
          </p:cNvSpPr>
          <p:nvPr/>
        </p:nvSpPr>
        <p:spPr bwMode="auto">
          <a:xfrm>
            <a:off x="1403648" y="836712"/>
            <a:ext cx="5667375" cy="4467225"/>
          </a:xfrm>
          <a:custGeom>
            <a:avLst/>
            <a:gdLst>
              <a:gd name="T0" fmla="*/ 2147483647 w 3570"/>
              <a:gd name="T1" fmla="*/ 2147483647 h 2814"/>
              <a:gd name="T2" fmla="*/ 2147483647 w 3570"/>
              <a:gd name="T3" fmla="*/ 2147483647 h 2814"/>
              <a:gd name="T4" fmla="*/ 2147483647 w 3570"/>
              <a:gd name="T5" fmla="*/ 2147483647 h 2814"/>
              <a:gd name="T6" fmla="*/ 2147483647 w 3570"/>
              <a:gd name="T7" fmla="*/ 2147483647 h 2814"/>
              <a:gd name="T8" fmla="*/ 2147483647 w 3570"/>
              <a:gd name="T9" fmla="*/ 2147483647 h 2814"/>
              <a:gd name="T10" fmla="*/ 2147483647 w 3570"/>
              <a:gd name="T11" fmla="*/ 2147483647 h 2814"/>
              <a:gd name="T12" fmla="*/ 2147483647 w 3570"/>
              <a:gd name="T13" fmla="*/ 2147483647 h 2814"/>
              <a:gd name="T14" fmla="*/ 2147483647 w 3570"/>
              <a:gd name="T15" fmla="*/ 2147483647 h 2814"/>
              <a:gd name="T16" fmla="*/ 2147483647 w 3570"/>
              <a:gd name="T17" fmla="*/ 2147483647 h 2814"/>
              <a:gd name="T18" fmla="*/ 2147483647 w 3570"/>
              <a:gd name="T19" fmla="*/ 2147483647 h 2814"/>
              <a:gd name="T20" fmla="*/ 2147483647 w 3570"/>
              <a:gd name="T21" fmla="*/ 2147483647 h 2814"/>
              <a:gd name="T22" fmla="*/ 2147483647 w 3570"/>
              <a:gd name="T23" fmla="*/ 2147483647 h 2814"/>
              <a:gd name="T24" fmla="*/ 2147483647 w 3570"/>
              <a:gd name="T25" fmla="*/ 2147483647 h 2814"/>
              <a:gd name="T26" fmla="*/ 2147483647 w 3570"/>
              <a:gd name="T27" fmla="*/ 2147483647 h 2814"/>
              <a:gd name="T28" fmla="*/ 2147483647 w 3570"/>
              <a:gd name="T29" fmla="*/ 2147483647 h 2814"/>
              <a:gd name="T30" fmla="*/ 2147483647 w 3570"/>
              <a:gd name="T31" fmla="*/ 2147483647 h 2814"/>
              <a:gd name="T32" fmla="*/ 2147483647 w 3570"/>
              <a:gd name="T33" fmla="*/ 2147483647 h 2814"/>
              <a:gd name="T34" fmla="*/ 2147483647 w 3570"/>
              <a:gd name="T35" fmla="*/ 2147483647 h 2814"/>
              <a:gd name="T36" fmla="*/ 2147483647 w 3570"/>
              <a:gd name="T37" fmla="*/ 2147483647 h 2814"/>
              <a:gd name="T38" fmla="*/ 2147483647 w 3570"/>
              <a:gd name="T39" fmla="*/ 2147483647 h 2814"/>
              <a:gd name="T40" fmla="*/ 2147483647 w 3570"/>
              <a:gd name="T41" fmla="*/ 2147483647 h 2814"/>
              <a:gd name="T42" fmla="*/ 2147483647 w 3570"/>
              <a:gd name="T43" fmla="*/ 2147483647 h 2814"/>
              <a:gd name="T44" fmla="*/ 2147483647 w 3570"/>
              <a:gd name="T45" fmla="*/ 2147483647 h 2814"/>
              <a:gd name="T46" fmla="*/ 2147483647 w 3570"/>
              <a:gd name="T47" fmla="*/ 2147483647 h 2814"/>
              <a:gd name="T48" fmla="*/ 2147483647 w 3570"/>
              <a:gd name="T49" fmla="*/ 2147483647 h 2814"/>
              <a:gd name="T50" fmla="*/ 2147483647 w 3570"/>
              <a:gd name="T51" fmla="*/ 2147483647 h 2814"/>
              <a:gd name="T52" fmla="*/ 2147483647 w 3570"/>
              <a:gd name="T53" fmla="*/ 2147483647 h 2814"/>
              <a:gd name="T54" fmla="*/ 2147483647 w 3570"/>
              <a:gd name="T55" fmla="*/ 2147483647 h 2814"/>
              <a:gd name="T56" fmla="*/ 2147483647 w 3570"/>
              <a:gd name="T57" fmla="*/ 2147483647 h 2814"/>
              <a:gd name="T58" fmla="*/ 2147483647 w 3570"/>
              <a:gd name="T59" fmla="*/ 2147483647 h 2814"/>
              <a:gd name="T60" fmla="*/ 2147483647 w 3570"/>
              <a:gd name="T61" fmla="*/ 2147483647 h 2814"/>
              <a:gd name="T62" fmla="*/ 2147483647 w 3570"/>
              <a:gd name="T63" fmla="*/ 2147483647 h 2814"/>
              <a:gd name="T64" fmla="*/ 2147483647 w 3570"/>
              <a:gd name="T65" fmla="*/ 2147483647 h 2814"/>
              <a:gd name="T66" fmla="*/ 2147483647 w 3570"/>
              <a:gd name="T67" fmla="*/ 2147483647 h 2814"/>
              <a:gd name="T68" fmla="*/ 2147483647 w 3570"/>
              <a:gd name="T69" fmla="*/ 2147483647 h 2814"/>
              <a:gd name="T70" fmla="*/ 2147483647 w 3570"/>
              <a:gd name="T71" fmla="*/ 2147483647 h 2814"/>
              <a:gd name="T72" fmla="*/ 2147483647 w 3570"/>
              <a:gd name="T73" fmla="*/ 2147483647 h 2814"/>
              <a:gd name="T74" fmla="*/ 2147483647 w 3570"/>
              <a:gd name="T75" fmla="*/ 2147483647 h 2814"/>
              <a:gd name="T76" fmla="*/ 2147483647 w 3570"/>
              <a:gd name="T77" fmla="*/ 2147483647 h 2814"/>
              <a:gd name="T78" fmla="*/ 2147483647 w 3570"/>
              <a:gd name="T79" fmla="*/ 2147483647 h 2814"/>
              <a:gd name="T80" fmla="*/ 2147483647 w 3570"/>
              <a:gd name="T81" fmla="*/ 2147483647 h 2814"/>
              <a:gd name="T82" fmla="*/ 2147483647 w 3570"/>
              <a:gd name="T83" fmla="*/ 2147483647 h 2814"/>
              <a:gd name="T84" fmla="*/ 2147483647 w 3570"/>
              <a:gd name="T85" fmla="*/ 2147483647 h 2814"/>
              <a:gd name="T86" fmla="*/ 2147483647 w 3570"/>
              <a:gd name="T87" fmla="*/ 2147483647 h 2814"/>
              <a:gd name="T88" fmla="*/ 2147483647 w 3570"/>
              <a:gd name="T89" fmla="*/ 2147483647 h 2814"/>
              <a:gd name="T90" fmla="*/ 2147483647 w 3570"/>
              <a:gd name="T91" fmla="*/ 2147483647 h 2814"/>
              <a:gd name="T92" fmla="*/ 2147483647 w 3570"/>
              <a:gd name="T93" fmla="*/ 2147483647 h 2814"/>
              <a:gd name="T94" fmla="*/ 2147483647 w 3570"/>
              <a:gd name="T95" fmla="*/ 2147483647 h 2814"/>
              <a:gd name="T96" fmla="*/ 2147483647 w 3570"/>
              <a:gd name="T97" fmla="*/ 2147483647 h 2814"/>
              <a:gd name="T98" fmla="*/ 2147483647 w 3570"/>
              <a:gd name="T99" fmla="*/ 2147483647 h 28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14"/>
              <a:gd name="T152" fmla="*/ 3570 w 3570"/>
              <a:gd name="T153" fmla="*/ 2814 h 28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14">
                <a:moveTo>
                  <a:pt x="0" y="0"/>
                </a:moveTo>
                <a:lnTo>
                  <a:pt x="36" y="468"/>
                </a:lnTo>
                <a:lnTo>
                  <a:pt x="72" y="858"/>
                </a:lnTo>
                <a:lnTo>
                  <a:pt x="108" y="1182"/>
                </a:lnTo>
                <a:lnTo>
                  <a:pt x="144" y="1452"/>
                </a:lnTo>
                <a:lnTo>
                  <a:pt x="180" y="1680"/>
                </a:lnTo>
                <a:lnTo>
                  <a:pt x="216" y="1872"/>
                </a:lnTo>
                <a:lnTo>
                  <a:pt x="252" y="2028"/>
                </a:lnTo>
                <a:lnTo>
                  <a:pt x="288" y="2160"/>
                </a:lnTo>
                <a:lnTo>
                  <a:pt x="324" y="2268"/>
                </a:lnTo>
                <a:lnTo>
                  <a:pt x="360" y="2358"/>
                </a:lnTo>
                <a:lnTo>
                  <a:pt x="396" y="2436"/>
                </a:lnTo>
                <a:lnTo>
                  <a:pt x="432" y="2496"/>
                </a:lnTo>
                <a:lnTo>
                  <a:pt x="468" y="2550"/>
                </a:lnTo>
                <a:lnTo>
                  <a:pt x="504" y="2598"/>
                </a:lnTo>
                <a:lnTo>
                  <a:pt x="540" y="2634"/>
                </a:lnTo>
                <a:lnTo>
                  <a:pt x="576" y="2664"/>
                </a:lnTo>
                <a:lnTo>
                  <a:pt x="612" y="2688"/>
                </a:lnTo>
                <a:lnTo>
                  <a:pt x="648" y="2712"/>
                </a:lnTo>
                <a:lnTo>
                  <a:pt x="684" y="2730"/>
                </a:lnTo>
                <a:lnTo>
                  <a:pt x="720" y="2742"/>
                </a:lnTo>
                <a:lnTo>
                  <a:pt x="756" y="2754"/>
                </a:lnTo>
                <a:lnTo>
                  <a:pt x="792" y="2766"/>
                </a:lnTo>
                <a:lnTo>
                  <a:pt x="828" y="2772"/>
                </a:lnTo>
                <a:lnTo>
                  <a:pt x="864" y="2784"/>
                </a:lnTo>
                <a:lnTo>
                  <a:pt x="900" y="2790"/>
                </a:lnTo>
                <a:lnTo>
                  <a:pt x="936" y="2790"/>
                </a:lnTo>
                <a:lnTo>
                  <a:pt x="972" y="2796"/>
                </a:lnTo>
                <a:lnTo>
                  <a:pt x="1008" y="2802"/>
                </a:lnTo>
                <a:lnTo>
                  <a:pt x="1044" y="2802"/>
                </a:lnTo>
                <a:lnTo>
                  <a:pt x="1080" y="2802"/>
                </a:lnTo>
                <a:lnTo>
                  <a:pt x="1116" y="2808"/>
                </a:lnTo>
                <a:lnTo>
                  <a:pt x="1152" y="2808"/>
                </a:lnTo>
                <a:lnTo>
                  <a:pt x="1188" y="2808"/>
                </a:lnTo>
                <a:lnTo>
                  <a:pt x="1224" y="2814"/>
                </a:lnTo>
                <a:lnTo>
                  <a:pt x="1260" y="2814"/>
                </a:lnTo>
                <a:lnTo>
                  <a:pt x="1296" y="2814"/>
                </a:lnTo>
                <a:lnTo>
                  <a:pt x="1332" y="2814"/>
                </a:lnTo>
                <a:lnTo>
                  <a:pt x="1368" y="2814"/>
                </a:lnTo>
                <a:lnTo>
                  <a:pt x="1404" y="2814"/>
                </a:lnTo>
                <a:lnTo>
                  <a:pt x="1440" y="2814"/>
                </a:lnTo>
                <a:lnTo>
                  <a:pt x="1476" y="2814"/>
                </a:lnTo>
                <a:lnTo>
                  <a:pt x="1512" y="2814"/>
                </a:lnTo>
                <a:lnTo>
                  <a:pt x="1548" y="2814"/>
                </a:lnTo>
                <a:lnTo>
                  <a:pt x="1584" y="2814"/>
                </a:lnTo>
                <a:lnTo>
                  <a:pt x="1620" y="2814"/>
                </a:lnTo>
                <a:lnTo>
                  <a:pt x="1656" y="2814"/>
                </a:lnTo>
                <a:lnTo>
                  <a:pt x="1692" y="2814"/>
                </a:lnTo>
                <a:lnTo>
                  <a:pt x="1728" y="2814"/>
                </a:lnTo>
                <a:lnTo>
                  <a:pt x="1764" y="2814"/>
                </a:lnTo>
                <a:lnTo>
                  <a:pt x="1800" y="2814"/>
                </a:lnTo>
                <a:lnTo>
                  <a:pt x="1836" y="2814"/>
                </a:lnTo>
                <a:lnTo>
                  <a:pt x="1872" y="2814"/>
                </a:lnTo>
                <a:lnTo>
                  <a:pt x="1908" y="2814"/>
                </a:lnTo>
                <a:lnTo>
                  <a:pt x="1944" y="2814"/>
                </a:lnTo>
                <a:lnTo>
                  <a:pt x="1980" y="2814"/>
                </a:lnTo>
                <a:lnTo>
                  <a:pt x="2016" y="2814"/>
                </a:lnTo>
                <a:lnTo>
                  <a:pt x="2052" y="2814"/>
                </a:lnTo>
                <a:lnTo>
                  <a:pt x="2088" y="2814"/>
                </a:lnTo>
                <a:lnTo>
                  <a:pt x="2124" y="2814"/>
                </a:lnTo>
                <a:lnTo>
                  <a:pt x="2160" y="2814"/>
                </a:lnTo>
                <a:lnTo>
                  <a:pt x="2196" y="2814"/>
                </a:lnTo>
                <a:lnTo>
                  <a:pt x="2232" y="2814"/>
                </a:lnTo>
                <a:lnTo>
                  <a:pt x="2268" y="2814"/>
                </a:lnTo>
                <a:lnTo>
                  <a:pt x="2304" y="2814"/>
                </a:lnTo>
                <a:lnTo>
                  <a:pt x="2340" y="2814"/>
                </a:lnTo>
                <a:lnTo>
                  <a:pt x="2376" y="2814"/>
                </a:lnTo>
                <a:lnTo>
                  <a:pt x="2412" y="2814"/>
                </a:lnTo>
                <a:lnTo>
                  <a:pt x="2448" y="2814"/>
                </a:lnTo>
                <a:lnTo>
                  <a:pt x="2484" y="2814"/>
                </a:lnTo>
                <a:lnTo>
                  <a:pt x="2520" y="2814"/>
                </a:lnTo>
                <a:lnTo>
                  <a:pt x="2556" y="2814"/>
                </a:lnTo>
                <a:lnTo>
                  <a:pt x="2592" y="2814"/>
                </a:lnTo>
                <a:lnTo>
                  <a:pt x="2628" y="2814"/>
                </a:lnTo>
                <a:lnTo>
                  <a:pt x="2664" y="2814"/>
                </a:lnTo>
                <a:lnTo>
                  <a:pt x="2700" y="2814"/>
                </a:lnTo>
                <a:lnTo>
                  <a:pt x="2736" y="2814"/>
                </a:lnTo>
                <a:lnTo>
                  <a:pt x="2772" y="2814"/>
                </a:lnTo>
                <a:lnTo>
                  <a:pt x="2808" y="2814"/>
                </a:lnTo>
                <a:lnTo>
                  <a:pt x="2844" y="2814"/>
                </a:lnTo>
                <a:lnTo>
                  <a:pt x="2880" y="2814"/>
                </a:lnTo>
                <a:lnTo>
                  <a:pt x="2916" y="2814"/>
                </a:lnTo>
                <a:lnTo>
                  <a:pt x="2952" y="2814"/>
                </a:lnTo>
                <a:lnTo>
                  <a:pt x="2988" y="2814"/>
                </a:lnTo>
                <a:lnTo>
                  <a:pt x="3024" y="2814"/>
                </a:lnTo>
                <a:lnTo>
                  <a:pt x="3060" y="2814"/>
                </a:lnTo>
                <a:lnTo>
                  <a:pt x="3096" y="2814"/>
                </a:lnTo>
                <a:lnTo>
                  <a:pt x="3132" y="2814"/>
                </a:lnTo>
                <a:lnTo>
                  <a:pt x="3168" y="2814"/>
                </a:lnTo>
                <a:lnTo>
                  <a:pt x="3204" y="2814"/>
                </a:lnTo>
                <a:lnTo>
                  <a:pt x="3240" y="2814"/>
                </a:lnTo>
                <a:lnTo>
                  <a:pt x="3276" y="2814"/>
                </a:lnTo>
                <a:lnTo>
                  <a:pt x="3312" y="2814"/>
                </a:lnTo>
                <a:lnTo>
                  <a:pt x="3348" y="2814"/>
                </a:lnTo>
                <a:lnTo>
                  <a:pt x="3384" y="2814"/>
                </a:lnTo>
                <a:lnTo>
                  <a:pt x="3420" y="2814"/>
                </a:lnTo>
                <a:lnTo>
                  <a:pt x="3456" y="2814"/>
                </a:lnTo>
                <a:lnTo>
                  <a:pt x="3492" y="2814"/>
                </a:lnTo>
                <a:lnTo>
                  <a:pt x="3528" y="2814"/>
                </a:lnTo>
                <a:lnTo>
                  <a:pt x="3570" y="281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63" name="Text Box 35"/>
          <p:cNvSpPr txBox="1">
            <a:spLocks noChangeArrowheads="1"/>
          </p:cNvSpPr>
          <p:nvPr/>
        </p:nvSpPr>
        <p:spPr bwMode="auto">
          <a:xfrm>
            <a:off x="7020272" y="4797152"/>
            <a:ext cx="347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τ</a:t>
            </a:r>
            <a:endParaRPr lang="pl-PL" i="1" dirty="0"/>
          </a:p>
        </p:txBody>
      </p:sp>
      <p:sp>
        <p:nvSpPr>
          <p:cNvPr id="64" name="Text Box 36"/>
          <p:cNvSpPr txBox="1">
            <a:spLocks noChangeArrowheads="1"/>
          </p:cNvSpPr>
          <p:nvPr/>
        </p:nvSpPr>
        <p:spPr bwMode="auto">
          <a:xfrm>
            <a:off x="1535410" y="760512"/>
            <a:ext cx="7040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f</a:t>
            </a:r>
            <a:r>
              <a:rPr lang="pl-PL" sz="2800" b="1" dirty="0" smtClean="0">
                <a:solidFill>
                  <a:srgbClr val="000000"/>
                </a:solidFill>
              </a:rPr>
              <a:t>(</a:t>
            </a:r>
            <a:r>
              <a:rPr lang="pl-PL" sz="2800" b="1" i="1" dirty="0" smtClean="0">
                <a:solidFill>
                  <a:srgbClr val="000000"/>
                </a:solidFill>
              </a:rPr>
              <a:t>τ</a:t>
            </a:r>
            <a:r>
              <a:rPr lang="pl-PL" sz="2800" b="1" dirty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sp>
        <p:nvSpPr>
          <p:cNvPr id="82" name="Dowolny kształt 81"/>
          <p:cNvSpPr/>
          <p:nvPr/>
        </p:nvSpPr>
        <p:spPr bwMode="auto">
          <a:xfrm>
            <a:off x="1979712" y="1628800"/>
            <a:ext cx="6276975" cy="2867025"/>
          </a:xfrm>
          <a:custGeom>
            <a:avLst/>
            <a:gdLst>
              <a:gd name="connsiteX0" fmla="*/ 0 w 6276975"/>
              <a:gd name="connsiteY0" fmla="*/ 0 h 2867025"/>
              <a:gd name="connsiteX1" fmla="*/ 314325 w 6276975"/>
              <a:gd name="connsiteY1" fmla="*/ 1238250 h 2867025"/>
              <a:gd name="connsiteX2" fmla="*/ 1381125 w 6276975"/>
              <a:gd name="connsiteY2" fmla="*/ 2219325 h 2867025"/>
              <a:gd name="connsiteX3" fmla="*/ 3362325 w 6276975"/>
              <a:gd name="connsiteY3" fmla="*/ 2714625 h 2867025"/>
              <a:gd name="connsiteX4" fmla="*/ 6276975 w 6276975"/>
              <a:gd name="connsiteY4" fmla="*/ 2867025 h 2867025"/>
              <a:gd name="connsiteX5" fmla="*/ 6276975 w 6276975"/>
              <a:gd name="connsiteY5" fmla="*/ 2867025 h 286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76975" h="2867025">
                <a:moveTo>
                  <a:pt x="0" y="0"/>
                </a:moveTo>
                <a:cubicBezTo>
                  <a:pt x="42069" y="434181"/>
                  <a:pt x="84138" y="868363"/>
                  <a:pt x="314325" y="1238250"/>
                </a:cubicBezTo>
                <a:cubicBezTo>
                  <a:pt x="544512" y="1608137"/>
                  <a:pt x="873125" y="1973263"/>
                  <a:pt x="1381125" y="2219325"/>
                </a:cubicBezTo>
                <a:cubicBezTo>
                  <a:pt x="1889125" y="2465388"/>
                  <a:pt x="2546350" y="2606675"/>
                  <a:pt x="3362325" y="2714625"/>
                </a:cubicBezTo>
                <a:cubicBezTo>
                  <a:pt x="4178300" y="2822575"/>
                  <a:pt x="6276975" y="2867025"/>
                  <a:pt x="6276975" y="2867025"/>
                </a:cubicBezTo>
                <a:lnTo>
                  <a:pt x="6276975" y="2867025"/>
                </a:lnTo>
              </a:path>
            </a:pathLst>
          </a:cu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pole tekstowe 82"/>
          <p:cNvSpPr txBox="1"/>
          <p:nvPr/>
        </p:nvSpPr>
        <p:spPr>
          <a:xfrm>
            <a:off x="1907704" y="4005064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solidFill>
                  <a:srgbClr val="C00000"/>
                </a:solidFill>
              </a:rPr>
              <a:t>Exp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4" name="pole tekstowe 83"/>
          <p:cNvSpPr txBox="1"/>
          <p:nvPr/>
        </p:nvSpPr>
        <p:spPr>
          <a:xfrm>
            <a:off x="2267744" y="2420888"/>
            <a:ext cx="1049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solidFill>
                  <a:srgbClr val="006600"/>
                </a:solidFill>
              </a:rPr>
              <a:t>Pareto</a:t>
            </a:r>
            <a:endParaRPr lang="pl-PL" b="1" dirty="0">
              <a:solidFill>
                <a:srgbClr val="006600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3859892" y="810078"/>
            <a:ext cx="1144008" cy="661157"/>
            <a:chOff x="4479591" y="827187"/>
            <a:chExt cx="1144008" cy="661157"/>
          </a:xfrm>
        </p:grpSpPr>
        <p:sp>
          <p:nvSpPr>
            <p:cNvPr id="2" name="Prostokąt 1"/>
            <p:cNvSpPr/>
            <p:nvPr/>
          </p:nvSpPr>
          <p:spPr bwMode="auto">
            <a:xfrm>
              <a:off x="4479591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Prostokąt 37"/>
            <p:cNvSpPr/>
            <p:nvPr/>
          </p:nvSpPr>
          <p:spPr bwMode="auto">
            <a:xfrm>
              <a:off x="4593172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Prostokąt 38"/>
            <p:cNvSpPr/>
            <p:nvPr/>
          </p:nvSpPr>
          <p:spPr bwMode="auto">
            <a:xfrm>
              <a:off x="4706753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0" name="Prostokąt 39"/>
            <p:cNvSpPr/>
            <p:nvPr/>
          </p:nvSpPr>
          <p:spPr bwMode="auto">
            <a:xfrm>
              <a:off x="4820334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Prostokąt 43"/>
            <p:cNvSpPr/>
            <p:nvPr/>
          </p:nvSpPr>
          <p:spPr bwMode="auto">
            <a:xfrm>
              <a:off x="4933915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Prostokąt 59"/>
            <p:cNvSpPr/>
            <p:nvPr/>
          </p:nvSpPr>
          <p:spPr bwMode="auto">
            <a:xfrm>
              <a:off x="5054405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Prostokąt 60"/>
            <p:cNvSpPr/>
            <p:nvPr/>
          </p:nvSpPr>
          <p:spPr bwMode="auto">
            <a:xfrm>
              <a:off x="5167986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Prostokąt 64"/>
            <p:cNvSpPr/>
            <p:nvPr/>
          </p:nvSpPr>
          <p:spPr bwMode="auto">
            <a:xfrm>
              <a:off x="5281567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Prostokąt 65"/>
            <p:cNvSpPr/>
            <p:nvPr/>
          </p:nvSpPr>
          <p:spPr bwMode="auto">
            <a:xfrm>
              <a:off x="5395148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7" name="Prostokąt 66"/>
            <p:cNvSpPr/>
            <p:nvPr/>
          </p:nvSpPr>
          <p:spPr bwMode="auto">
            <a:xfrm>
              <a:off x="5508729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6" name="Łącznik prosty ze strzałką 5"/>
          <p:cNvCxnSpPr/>
          <p:nvPr/>
        </p:nvCxnSpPr>
        <p:spPr bwMode="auto">
          <a:xfrm>
            <a:off x="3859892" y="1757122"/>
            <a:ext cx="114400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68" name="Text Box 36"/>
          <p:cNvSpPr txBox="1">
            <a:spLocks noChangeArrowheads="1"/>
          </p:cNvSpPr>
          <p:nvPr/>
        </p:nvSpPr>
        <p:spPr bwMode="auto">
          <a:xfrm>
            <a:off x="3756904" y="1687393"/>
            <a:ext cx="15279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τ</a:t>
            </a:r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- # </a:t>
            </a:r>
            <a:r>
              <a:rPr lang="pl-PL" b="1" dirty="0" err="1" smtClean="0">
                <a:solidFill>
                  <a:srgbClr val="000000"/>
                </a:solidFill>
              </a:rPr>
              <a:t>bytes</a:t>
            </a:r>
            <a:endParaRPr lang="pl-PL" sz="20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4139644" y="952957"/>
            <a:ext cx="58040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1" dirty="0" smtClean="0"/>
              <a:t>file</a:t>
            </a:r>
            <a:endParaRPr lang="pl-PL" sz="2000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</a:t>
            </a:r>
            <a:r>
              <a:rPr lang="pl-PL" sz="1400" b="1" dirty="0" err="1" smtClean="0">
                <a:solidFill>
                  <a:schemeClr val="bg2"/>
                </a:solidFill>
              </a:rPr>
              <a:t>Signals</a:t>
            </a:r>
            <a:r>
              <a:rPr lang="pl-PL" sz="1400" b="1" dirty="0" smtClean="0">
                <a:solidFill>
                  <a:schemeClr val="bg2"/>
                </a:solidFill>
              </a:rPr>
              <a:t> &amp; Systems”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9" name="Rectangle 3"/>
          <p:cNvSpPr>
            <a:spLocks noChangeArrowheads="1"/>
          </p:cNvSpPr>
          <p:nvPr/>
        </p:nvSpPr>
        <p:spPr bwMode="auto">
          <a:xfrm>
            <a:off x="1115616" y="11663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Moments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of 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a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random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variable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8440" name="Text Box 4"/>
          <p:cNvSpPr txBox="1">
            <a:spLocks noChangeArrowheads="1"/>
          </p:cNvSpPr>
          <p:nvPr/>
        </p:nvSpPr>
        <p:spPr bwMode="auto">
          <a:xfrm>
            <a:off x="1187624" y="1311424"/>
            <a:ext cx="602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/>
              <a:t>Mean</a:t>
            </a:r>
            <a:r>
              <a:rPr lang="pl-PL" b="1" dirty="0"/>
              <a:t> (</a:t>
            </a:r>
            <a:r>
              <a:rPr lang="pl-PL" b="1" dirty="0" err="1"/>
              <a:t>expected</a:t>
            </a:r>
            <a:r>
              <a:rPr lang="pl-PL" b="1" dirty="0"/>
              <a:t>) </a:t>
            </a:r>
            <a:r>
              <a:rPr lang="pl-PL" b="1" dirty="0" err="1"/>
              <a:t>value</a:t>
            </a:r>
            <a:r>
              <a:rPr lang="pl-PL" b="1" dirty="0"/>
              <a:t> of a random </a:t>
            </a:r>
            <a:r>
              <a:rPr lang="pl-PL" b="1" dirty="0" err="1"/>
              <a:t>variable</a:t>
            </a:r>
            <a:r>
              <a:rPr lang="pl-PL" b="1" dirty="0"/>
              <a:t>:</a:t>
            </a:r>
          </a:p>
        </p:txBody>
      </p:sp>
      <p:graphicFrame>
        <p:nvGraphicFramePr>
          <p:cNvPr id="1843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790570"/>
              </p:ext>
            </p:extLst>
          </p:nvPr>
        </p:nvGraphicFramePr>
        <p:xfrm>
          <a:off x="1600200" y="1844675"/>
          <a:ext cx="35560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62" name="Równanie" r:id="rId4" imgW="1422360" imgH="330120" progId="Equation.3">
                  <p:embed/>
                </p:oleObj>
              </mc:Choice>
              <mc:Fallback>
                <p:oleObj name="Równanie" r:id="rId4" imgW="1422360" imgH="3301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844675"/>
                        <a:ext cx="3556000" cy="8255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356174"/>
              </p:ext>
            </p:extLst>
          </p:nvPr>
        </p:nvGraphicFramePr>
        <p:xfrm>
          <a:off x="1600200" y="3271632"/>
          <a:ext cx="4095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63" name="Równanie" r:id="rId6" imgW="1638000" imgH="330120" progId="Equation.3">
                  <p:embed/>
                </p:oleObj>
              </mc:Choice>
              <mc:Fallback>
                <p:oleObj name="Równanie" r:id="rId6" imgW="1638000" imgH="3301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271632"/>
                        <a:ext cx="4095750" cy="825500"/>
                      </a:xfrm>
                      <a:prstGeom prst="rect">
                        <a:avLst/>
                      </a:prstGeom>
                      <a:solidFill>
                        <a:srgbClr val="66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3" name="Text Box 12"/>
          <p:cNvSpPr txBox="1">
            <a:spLocks noChangeArrowheads="1"/>
          </p:cNvSpPr>
          <p:nvPr/>
        </p:nvSpPr>
        <p:spPr bwMode="auto">
          <a:xfrm>
            <a:off x="1187624" y="2759224"/>
            <a:ext cx="5737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/>
              <a:t>Mean squared value of a random variable: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8216</TotalTime>
  <Words>1505</Words>
  <Application>Microsoft Office PowerPoint</Application>
  <PresentationFormat>Pokaz na ekranie (4:3)</PresentationFormat>
  <Paragraphs>419</Paragraphs>
  <Slides>33</Slides>
  <Notes>26</Notes>
  <HiddenSlides>0</HiddenSlides>
  <MMClips>0</MMClips>
  <ScaleCrop>false</ScaleCrop>
  <HeadingPairs>
    <vt:vector size="8" baseType="variant">
      <vt:variant>
        <vt:lpstr>Używane czcionki</vt:lpstr>
      </vt:variant>
      <vt:variant>
        <vt:i4>10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33</vt:i4>
      </vt:variant>
    </vt:vector>
  </HeadingPairs>
  <TitlesOfParts>
    <vt:vector size="47" baseType="lpstr">
      <vt:lpstr>Arial</vt:lpstr>
      <vt:lpstr>Arial Black</vt:lpstr>
      <vt:lpstr>Cambria Math</vt:lpstr>
      <vt:lpstr>Comic Sans MS</vt:lpstr>
      <vt:lpstr>Helvetica</vt:lpstr>
      <vt:lpstr>Monotype Sorts</vt:lpstr>
      <vt:lpstr>Symbol</vt:lpstr>
      <vt:lpstr>Times New Roman</vt:lpstr>
      <vt:lpstr>Verdana</vt:lpstr>
      <vt:lpstr>Wingdings</vt:lpstr>
      <vt:lpstr>Teoria sygnałów</vt:lpstr>
      <vt:lpstr>Equation</vt:lpstr>
      <vt:lpstr>Równanie</vt:lpstr>
      <vt:lpstr>Microsoft Equation 3.0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Summary</vt:lpstr>
      <vt:lpstr>Case study – amplitude modulation</vt:lpstr>
      <vt:lpstr>Case study – bipolar NRZ line code</vt:lpstr>
      <vt:lpstr>Prezentacja programu PowerPoint</vt:lpstr>
      <vt:lpstr>Prezentacja programu PowerPoint</vt:lpstr>
      <vt:lpstr>Prezentacja programu PowerPoint</vt:lpstr>
      <vt:lpstr>Bipolar NRZ line code – ACF</vt:lpstr>
      <vt:lpstr>Bipolar NRZ line code – power spectrum</vt:lpstr>
      <vt:lpstr>Miller’s line code</vt:lpstr>
      <vt:lpstr>Miller’s line code</vt:lpstr>
      <vt:lpstr>Line codes - Miller’s line code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1307</cp:revision>
  <dcterms:created xsi:type="dcterms:W3CDTF">2001-11-16T13:59:19Z</dcterms:created>
  <dcterms:modified xsi:type="dcterms:W3CDTF">2022-12-07T11:31:23Z</dcterms:modified>
</cp:coreProperties>
</file>