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68" r:id="rId2"/>
    <p:sldId id="289" r:id="rId3"/>
    <p:sldId id="288" r:id="rId4"/>
    <p:sldId id="339" r:id="rId5"/>
    <p:sldId id="271" r:id="rId6"/>
    <p:sldId id="336" r:id="rId7"/>
    <p:sldId id="333" r:id="rId8"/>
    <p:sldId id="335" r:id="rId9"/>
    <p:sldId id="292" r:id="rId10"/>
    <p:sldId id="338" r:id="rId11"/>
    <p:sldId id="330" r:id="rId12"/>
    <p:sldId id="294" r:id="rId13"/>
    <p:sldId id="295" r:id="rId14"/>
    <p:sldId id="337" r:id="rId15"/>
    <p:sldId id="311" r:id="rId16"/>
    <p:sldId id="313" r:id="rId17"/>
    <p:sldId id="312" r:id="rId18"/>
    <p:sldId id="315" r:id="rId19"/>
    <p:sldId id="316" r:id="rId20"/>
    <p:sldId id="319" r:id="rId21"/>
    <p:sldId id="320" r:id="rId22"/>
    <p:sldId id="325" r:id="rId23"/>
    <p:sldId id="326" r:id="rId24"/>
    <p:sldId id="317" r:id="rId25"/>
    <p:sldId id="318" r:id="rId26"/>
    <p:sldId id="327" r:id="rId27"/>
    <p:sldId id="322" r:id="rId28"/>
    <p:sldId id="323" r:id="rId29"/>
    <p:sldId id="328" r:id="rId30"/>
    <p:sldId id="324" r:id="rId31"/>
  </p:sldIdLst>
  <p:sldSz cx="9144000" cy="6858000" type="screen4x3"/>
  <p:notesSz cx="6854825" cy="97504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3399"/>
    <a:srgbClr val="FF0000"/>
    <a:srgbClr val="3333CC"/>
    <a:srgbClr val="FFCC66"/>
    <a:srgbClr val="CCCC00"/>
    <a:srgbClr val="CCFFCC"/>
    <a:srgbClr val="EAEAEA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78" autoAdjust="0"/>
    <p:restoredTop sz="86449" autoAdjust="0"/>
  </p:normalViewPr>
  <p:slideViewPr>
    <p:cSldViewPr>
      <p:cViewPr varScale="1">
        <p:scale>
          <a:sx n="72" d="100"/>
          <a:sy n="72" d="100"/>
        </p:scale>
        <p:origin x="38" y="2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1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8.xml"/><Relationship Id="rId3" Type="http://schemas.openxmlformats.org/officeDocument/2006/relationships/slide" Target="slides/slide7.xml"/><Relationship Id="rId7" Type="http://schemas.openxmlformats.org/officeDocument/2006/relationships/slide" Target="slides/slide13.xml"/><Relationship Id="rId2" Type="http://schemas.openxmlformats.org/officeDocument/2006/relationships/slide" Target="slides/slide6.xml"/><Relationship Id="rId1" Type="http://schemas.openxmlformats.org/officeDocument/2006/relationships/slide" Target="slides/slide5.xml"/><Relationship Id="rId6" Type="http://schemas.openxmlformats.org/officeDocument/2006/relationships/slide" Target="slides/slide11.xml"/><Relationship Id="rId5" Type="http://schemas.openxmlformats.org/officeDocument/2006/relationships/slide" Target="slides/slide9.xml"/><Relationship Id="rId10" Type="http://schemas.openxmlformats.org/officeDocument/2006/relationships/slide" Target="slides/slide25.xml"/><Relationship Id="rId4" Type="http://schemas.openxmlformats.org/officeDocument/2006/relationships/slide" Target="slides/slide8.xml"/><Relationship Id="rId9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30.wmf"/><Relationship Id="rId1" Type="http://schemas.openxmlformats.org/officeDocument/2006/relationships/image" Target="../media/image52.wmf"/><Relationship Id="rId4" Type="http://schemas.openxmlformats.org/officeDocument/2006/relationships/image" Target="../media/image4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29.wmf"/><Relationship Id="rId2" Type="http://schemas.openxmlformats.org/officeDocument/2006/relationships/image" Target="../media/image30.wmf"/><Relationship Id="rId1" Type="http://schemas.openxmlformats.org/officeDocument/2006/relationships/image" Target="../media/image57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42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53.wmf"/><Relationship Id="rId5" Type="http://schemas.openxmlformats.org/officeDocument/2006/relationships/image" Target="../media/image62.wmf"/><Relationship Id="rId4" Type="http://schemas.openxmlformats.org/officeDocument/2006/relationships/image" Target="../media/image6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3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32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5" Type="http://schemas.openxmlformats.org/officeDocument/2006/relationships/image" Target="../media/image3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Relationship Id="rId1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34.wmf"/><Relationship Id="rId3" Type="http://schemas.openxmlformats.org/officeDocument/2006/relationships/image" Target="../media/image39.wmf"/><Relationship Id="rId7" Type="http://schemas.openxmlformats.org/officeDocument/2006/relationships/image" Target="../media/image40.wmf"/><Relationship Id="rId12" Type="http://schemas.openxmlformats.org/officeDocument/2006/relationships/image" Target="../media/image3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26.wmf"/><Relationship Id="rId11" Type="http://schemas.openxmlformats.org/officeDocument/2006/relationships/image" Target="../media/image32.wmf"/><Relationship Id="rId5" Type="http://schemas.openxmlformats.org/officeDocument/2006/relationships/image" Target="../media/image27.wmf"/><Relationship Id="rId15" Type="http://schemas.openxmlformats.org/officeDocument/2006/relationships/image" Target="../media/image42.wmf"/><Relationship Id="rId10" Type="http://schemas.openxmlformats.org/officeDocument/2006/relationships/image" Target="../media/image30.wmf"/><Relationship Id="rId4" Type="http://schemas.openxmlformats.org/officeDocument/2006/relationships/image" Target="../media/image28.wmf"/><Relationship Id="rId9" Type="http://schemas.openxmlformats.org/officeDocument/2006/relationships/image" Target="../media/image29.wmf"/><Relationship Id="rId14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29.wmf"/><Relationship Id="rId4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47.wmf"/><Relationship Id="rId4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38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5088" y="0"/>
            <a:ext cx="29638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1950"/>
            <a:ext cx="29638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5088" y="9251950"/>
            <a:ext cx="29638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E409923D-BC30-4264-A43D-474C5E6A2B5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544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3625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30738"/>
            <a:ext cx="50292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fld id="{8C8CC2A2-284F-4609-9DA2-B534A94B164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510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CC2A2-284F-4609-9DA2-B534A94B164D}" type="slidenum">
              <a:rPr lang="pl-PL" smtClean="0"/>
              <a:pPr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535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EA911D7-44D8-4A80-917F-3265857788A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A02C6-8F03-4E53-AEDF-9CF4EEEB897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E1CA-2AC8-4F89-96E8-66A83FE672B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0B321E-B449-4FCB-92A0-6393AFE718D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CA4F-B57E-437A-91A2-C14811F5775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D8EBB-15DA-4FA3-8675-7600180E40F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93F74-3177-41D2-98CA-FC584060101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97744-8068-436A-BA6E-0948AF8DA93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7F664-CE75-4480-A8AE-22AAA6A583F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E5A67-8E31-49A8-BB3A-FFFC1838AE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E570F-91FE-4399-9EB3-10347B6D48F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97AAD-295E-4E36-A71D-38CD31DAE72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7604304C-D869-4A6B-9B47-C19DA0CEB758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http://en.wikipedia.org/wiki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8.wmf"/><Relationship Id="rId26" Type="http://schemas.openxmlformats.org/officeDocument/2006/relationships/image" Target="../media/image32.wmf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28.bin"/><Relationship Id="rId3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7.wmf"/><Relationship Id="rId20" Type="http://schemas.openxmlformats.org/officeDocument/2006/relationships/image" Target="../media/image29.wmf"/><Relationship Id="rId29" Type="http://schemas.openxmlformats.org/officeDocument/2006/relationships/oleObject" Target="../embeddings/oleObject3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31.wmf"/><Relationship Id="rId32" Type="http://schemas.openxmlformats.org/officeDocument/2006/relationships/image" Target="../media/image35.wmf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28" Type="http://schemas.openxmlformats.org/officeDocument/2006/relationships/image" Target="../media/image33.wmf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25.bin"/><Relationship Id="rId31" Type="http://schemas.openxmlformats.org/officeDocument/2006/relationships/oleObject" Target="../embeddings/oleObject31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6.wmf"/><Relationship Id="rId22" Type="http://schemas.openxmlformats.org/officeDocument/2006/relationships/image" Target="../media/image30.wmf"/><Relationship Id="rId27" Type="http://schemas.openxmlformats.org/officeDocument/2006/relationships/oleObject" Target="../embeddings/oleObject29.bin"/><Relationship Id="rId30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41.wmf"/><Relationship Id="rId26" Type="http://schemas.openxmlformats.org/officeDocument/2006/relationships/image" Target="../media/image33.wmf"/><Relationship Id="rId3" Type="http://schemas.openxmlformats.org/officeDocument/2006/relationships/oleObject" Target="../embeddings/oleObject35.bin"/><Relationship Id="rId21" Type="http://schemas.openxmlformats.org/officeDocument/2006/relationships/oleObject" Target="../embeddings/oleObject44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42.bin"/><Relationship Id="rId25" Type="http://schemas.openxmlformats.org/officeDocument/2006/relationships/oleObject" Target="../embeddings/oleObject46.bin"/><Relationship Id="rId33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wmf"/><Relationship Id="rId20" Type="http://schemas.openxmlformats.org/officeDocument/2006/relationships/image" Target="../media/image29.wmf"/><Relationship Id="rId29" Type="http://schemas.openxmlformats.org/officeDocument/2006/relationships/oleObject" Target="../embeddings/oleObject48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9.bin"/><Relationship Id="rId24" Type="http://schemas.openxmlformats.org/officeDocument/2006/relationships/image" Target="../media/image32.wmf"/><Relationship Id="rId32" Type="http://schemas.openxmlformats.org/officeDocument/2006/relationships/oleObject" Target="../embeddings/oleObject50.bin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1.bin"/><Relationship Id="rId23" Type="http://schemas.openxmlformats.org/officeDocument/2006/relationships/oleObject" Target="../embeddings/oleObject45.bin"/><Relationship Id="rId28" Type="http://schemas.openxmlformats.org/officeDocument/2006/relationships/image" Target="../media/image34.wmf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43.bin"/><Relationship Id="rId31" Type="http://schemas.openxmlformats.org/officeDocument/2006/relationships/oleObject" Target="../embeddings/oleObject49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26.wmf"/><Relationship Id="rId22" Type="http://schemas.openxmlformats.org/officeDocument/2006/relationships/image" Target="../media/image30.wmf"/><Relationship Id="rId27" Type="http://schemas.openxmlformats.org/officeDocument/2006/relationships/oleObject" Target="../embeddings/oleObject47.bin"/><Relationship Id="rId30" Type="http://schemas.openxmlformats.org/officeDocument/2006/relationships/image" Target="../media/image3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5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57.bin"/><Relationship Id="rId10" Type="http://schemas.openxmlformats.org/officeDocument/2006/relationships/image" Target="../media/image42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5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12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9.wmf"/><Relationship Id="rId11" Type="http://schemas.openxmlformats.org/officeDocument/2006/relationships/image" Target="../media/image51.wmf"/><Relationship Id="rId5" Type="http://schemas.openxmlformats.org/officeDocument/2006/relationships/oleObject" Target="../embeddings/oleObject61.bin"/><Relationship Id="rId10" Type="http://schemas.openxmlformats.org/officeDocument/2006/relationships/oleObject" Target="../embeddings/oleObject64.bin"/><Relationship Id="rId4" Type="http://schemas.openxmlformats.org/officeDocument/2006/relationships/image" Target="../media/image48.wmf"/><Relationship Id="rId9" Type="http://schemas.openxmlformats.org/officeDocument/2006/relationships/oleObject" Target="../embeddings/oleObject6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42.wmf"/><Relationship Id="rId4" Type="http://schemas.openxmlformats.org/officeDocument/2006/relationships/image" Target="../media/image52.wmf"/><Relationship Id="rId9" Type="http://schemas.openxmlformats.org/officeDocument/2006/relationships/oleObject" Target="../embeddings/oleObject69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5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78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4.bin"/><Relationship Id="rId15" Type="http://schemas.openxmlformats.org/officeDocument/2006/relationships/oleObject" Target="../embeddings/oleObject79.bin"/><Relationship Id="rId10" Type="http://schemas.openxmlformats.org/officeDocument/2006/relationships/image" Target="../media/image33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76.bin"/><Relationship Id="rId14" Type="http://schemas.openxmlformats.org/officeDocument/2006/relationships/image" Target="../media/image35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86.bin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12" Type="http://schemas.openxmlformats.org/officeDocument/2006/relationships/oleObject" Target="../embeddings/oleObject8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0" Type="http://schemas.openxmlformats.org/officeDocument/2006/relationships/image" Target="../media/image50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83.bin"/><Relationship Id="rId14" Type="http://schemas.openxmlformats.org/officeDocument/2006/relationships/oleObject" Target="../embeddings/oleObject8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89.bin"/><Relationship Id="rId4" Type="http://schemas.openxmlformats.org/officeDocument/2006/relationships/image" Target="../media/image61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96.bin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62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2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92.bin"/><Relationship Id="rId15" Type="http://schemas.openxmlformats.org/officeDocument/2006/relationships/oleObject" Target="../embeddings/oleObject97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94.bin"/><Relationship Id="rId14" Type="http://schemas.openxmlformats.org/officeDocument/2006/relationships/image" Target="../media/image53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oleObject" Target="../embeddings/oleObject103.bin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69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1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5" Type="http://schemas.openxmlformats.org/officeDocument/2006/relationships/oleObject" Target="../embeddings/oleObject104.bin"/><Relationship Id="rId10" Type="http://schemas.openxmlformats.org/officeDocument/2006/relationships/image" Target="../media/image68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101.bin"/><Relationship Id="rId14" Type="http://schemas.openxmlformats.org/officeDocument/2006/relationships/image" Target="../media/image7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6.xml"/><Relationship Id="rId3" Type="http://schemas.openxmlformats.org/officeDocument/2006/relationships/slide" Target="slide6.xml"/><Relationship Id="rId7" Type="http://schemas.openxmlformats.org/officeDocument/2006/relationships/slide" Target="slide13.xml"/><Relationship Id="rId12" Type="http://schemas.openxmlformats.org/officeDocument/2006/relationships/slide" Target="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slide" Target="slide7.xml"/><Relationship Id="rId11" Type="http://schemas.openxmlformats.org/officeDocument/2006/relationships/slide" Target="slide17.xml"/><Relationship Id="rId5" Type="http://schemas.openxmlformats.org/officeDocument/2006/relationships/slide" Target="slide10.xml"/><Relationship Id="rId15" Type="http://schemas.openxmlformats.org/officeDocument/2006/relationships/image" Target="../media/image1.wmf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4.xml"/><Relationship Id="rId1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21" Type="http://schemas.openxmlformats.org/officeDocument/2006/relationships/oleObject" Target="../embeddings/oleObject11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slide" Target="slide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2.bin"/><Relationship Id="rId28" Type="http://schemas.openxmlformats.org/officeDocument/2006/relationships/image" Target="../media/image14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241425" y="1943100"/>
            <a:ext cx="721042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l-PL" sz="4800" b="1" dirty="0" smtClean="0"/>
              <a:t>TRANSMISSION CODES</a:t>
            </a:r>
            <a:endParaRPr lang="pl-PL" sz="4800" b="1" dirty="0"/>
          </a:p>
          <a:p>
            <a:pPr algn="ctr"/>
            <a:r>
              <a:rPr lang="pl-PL" sz="4400" b="1" dirty="0" smtClean="0"/>
              <a:t>(LINE CODES)</a:t>
            </a:r>
            <a:endParaRPr lang="pl-PL" sz="4400" b="1" dirty="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43000" y="-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noProof="0" dirty="0" err="1" smtClean="0">
                <a:latin typeface="+mj-lt"/>
                <a:ea typeface="+mj-ea"/>
                <a:cs typeface="+mj-cs"/>
              </a:rPr>
              <a:t>C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oder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1" lang="pl-PL" sz="4400" kern="0" noProof="0" dirty="0" err="1" smtClean="0">
                <a:latin typeface="+mj-lt"/>
                <a:ea typeface="+mj-ea"/>
                <a:cs typeface="+mj-cs"/>
              </a:rPr>
              <a:t>encription</a:t>
            </a:r>
            <a:endParaRPr kumimoji="1" lang="pl-PL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1016605" y="773705"/>
            <a:ext cx="8127395" cy="441049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tabLst/>
              <a:defRPr/>
            </a:pPr>
            <a:r>
              <a:rPr kumimoji="1" lang="pl-PL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Encryption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transformation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plain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original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data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into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cipher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Decryption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cipher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without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tabLst/>
              <a:defRPr/>
            </a:pP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Encryption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results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in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privacy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confidentiality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;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secure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communications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requests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implementation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of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another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noProof="0" dirty="0" err="1" smtClean="0">
                <a:solidFill>
                  <a:schemeClr val="tx1"/>
                </a:solidFill>
                <a:latin typeface="+mn-lt"/>
              </a:rPr>
              <a:t>procedures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kumimoji="1" lang="pl-PL" sz="1800" b="1" kern="0" noProof="0" dirty="0" err="1" smtClean="0">
                <a:solidFill>
                  <a:srgbClr val="C00000"/>
                </a:solidFill>
                <a:latin typeface="+mn-lt"/>
              </a:rPr>
              <a:t>autenthication</a:t>
            </a:r>
            <a:r>
              <a:rPr kumimoji="1" lang="pl-PL" sz="1800" b="1" kern="0" noProof="0" dirty="0" smtClean="0">
                <a:solidFill>
                  <a:srgbClr val="C00000"/>
                </a:solidFill>
                <a:latin typeface="+mn-lt"/>
              </a:rPr>
              <a:t>, </a:t>
            </a:r>
            <a:r>
              <a:rPr kumimoji="1" lang="pl-PL" sz="1800" b="1" kern="0" noProof="0" dirty="0" err="1" smtClean="0">
                <a:solidFill>
                  <a:srgbClr val="C00000"/>
                </a:solidFill>
                <a:latin typeface="+mn-lt"/>
              </a:rPr>
              <a:t>authorization</a:t>
            </a:r>
            <a:r>
              <a:rPr kumimoji="1" lang="pl-PL" sz="1800" b="1" kern="0" noProof="0" dirty="0" smtClean="0">
                <a:solidFill>
                  <a:schemeClr val="tx1"/>
                </a:solidFill>
                <a:latin typeface="+mn-lt"/>
              </a:rPr>
              <a:t>).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tabLst/>
              <a:defRPr/>
            </a:pPr>
            <a:r>
              <a:rPr kumimoji="1" lang="pl-PL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Autenthication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procedure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confirmation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declared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identity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entity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taking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part in a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communication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pl-PL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</a:t>
            </a:r>
            <a:r>
              <a:rPr kumimoji="1" lang="pl-PL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r>
              <a:rPr kumimoji="1" lang="pl-PL" sz="1800" b="1" kern="0" baseline="0" dirty="0" err="1" smtClean="0">
                <a:solidFill>
                  <a:srgbClr val="C00000"/>
                </a:solidFill>
                <a:latin typeface="+mn-lt"/>
              </a:rPr>
              <a:t>Authorization</a:t>
            </a:r>
            <a:r>
              <a:rPr kumimoji="1" lang="pl-PL" sz="1800" b="1" kern="0" baseline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procedure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checking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whether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the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authenticated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entity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has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been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granted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access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to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requested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resources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Data </a:t>
            </a:r>
            <a:r>
              <a:rPr kumimoji="1" lang="pl-PL" sz="1800" b="1" kern="0" dirty="0" err="1" smtClean="0">
                <a:solidFill>
                  <a:srgbClr val="C00000"/>
                </a:solidFill>
                <a:latin typeface="+mn-lt"/>
              </a:rPr>
              <a:t>integrity</a:t>
            </a: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procedure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guaranteeing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that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transmitted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have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not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been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altered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in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communication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Digital </a:t>
            </a:r>
            <a:r>
              <a:rPr kumimoji="1" lang="pl-PL" sz="1800" b="1" kern="0" dirty="0" err="1" smtClean="0">
                <a:solidFill>
                  <a:srgbClr val="C00000"/>
                </a:solidFill>
                <a:latin typeface="+mn-lt"/>
              </a:rPr>
              <a:t>Rights</a:t>
            </a:r>
            <a:r>
              <a:rPr kumimoji="1" lang="pl-PL" sz="1800" b="1" kern="0" dirty="0" smtClean="0">
                <a:solidFill>
                  <a:srgbClr val="C00000"/>
                </a:solidFill>
                <a:latin typeface="+mn-lt"/>
              </a:rPr>
              <a:t> Management 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– set of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access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control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procedures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based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on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cryptography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techniques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) to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copyrighted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counteracting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their</a:t>
            </a:r>
            <a:r>
              <a:rPr kumimoji="1" lang="pl-PL" sz="18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consumption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being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incompatible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with data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owner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pl-PL" sz="1800" b="1" kern="0" dirty="0" err="1" smtClean="0">
                <a:solidFill>
                  <a:schemeClr val="tx1"/>
                </a:solidFill>
                <a:latin typeface="+mn-lt"/>
              </a:rPr>
              <a:t>provisions</a:t>
            </a:r>
            <a:r>
              <a:rPr kumimoji="1" lang="pl-PL" sz="1800" b="1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endParaRPr kumimoji="1" lang="pl-PL" sz="1800" b="1" kern="0" dirty="0" smtClean="0">
              <a:solidFill>
                <a:schemeClr val="tx1"/>
              </a:solidFill>
              <a:latin typeface="+mn-lt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Char char="n"/>
            </a:pPr>
            <a:endParaRPr kumimoji="1" lang="pl-PL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7" name="Text Box 1037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6798" name="Rectangle 1038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pl-PL" dirty="0" err="1" smtClean="0"/>
              <a:t>Encryption</a:t>
            </a:r>
            <a:r>
              <a:rPr lang="pl-PL" dirty="0" smtClean="0"/>
              <a:t> – </a:t>
            </a:r>
            <a:r>
              <a:rPr lang="pl-PL" dirty="0" err="1" smtClean="0"/>
              <a:t>cipher</a:t>
            </a:r>
            <a:r>
              <a:rPr lang="pl-PL" dirty="0" smtClean="0"/>
              <a:t> </a:t>
            </a:r>
            <a:r>
              <a:rPr lang="pl-PL" dirty="0" err="1" smtClean="0"/>
              <a:t>taxonomy</a:t>
            </a:r>
            <a:endParaRPr lang="pl-PL" dirty="0"/>
          </a:p>
        </p:txBody>
      </p:sp>
      <p:sp>
        <p:nvSpPr>
          <p:cNvPr id="246801" name="Rectangle 1041"/>
          <p:cNvSpPr>
            <a:spLocks noGrp="1" noChangeArrowheads="1"/>
          </p:cNvSpPr>
          <p:nvPr>
            <p:ph type="body" idx="1"/>
          </p:nvPr>
        </p:nvSpPr>
        <p:spPr>
          <a:xfrm>
            <a:off x="1219200" y="7620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pl-PL" sz="1800" b="1"/>
          </a:p>
          <a:p>
            <a:pPr>
              <a:lnSpc>
                <a:spcPct val="90000"/>
              </a:lnSpc>
            </a:pPr>
            <a:r>
              <a:rPr kumimoji="0" lang="en-US" sz="1800" b="1"/>
              <a:t>Historical pen and paper ciphers used in the past are sometimes known as </a:t>
            </a:r>
            <a:r>
              <a:rPr kumimoji="0" lang="en-US" sz="1800" b="1">
                <a:solidFill>
                  <a:srgbClr val="9900CC"/>
                </a:solidFill>
              </a:rPr>
              <a:t>classical ciphers</a:t>
            </a:r>
            <a:r>
              <a:rPr kumimoji="0" lang="en-US" sz="1800" b="1"/>
              <a:t>. They include substitution ciphers and transposition ciphers.</a:t>
            </a:r>
            <a:endParaRPr kumimoji="0" lang="pl-PL" sz="1800" b="1"/>
          </a:p>
          <a:p>
            <a:pPr>
              <a:lnSpc>
                <a:spcPct val="90000"/>
              </a:lnSpc>
            </a:pPr>
            <a:r>
              <a:rPr kumimoji="0" lang="en-US" sz="1800" b="1"/>
              <a:t>During the early 20th century, more sophisticated machines for encryption were used, </a:t>
            </a:r>
            <a:r>
              <a:rPr kumimoji="0" lang="en-US" sz="1800" b="1">
                <a:solidFill>
                  <a:srgbClr val="9900CC"/>
                </a:solidFill>
              </a:rPr>
              <a:t>rotor machines</a:t>
            </a:r>
            <a:r>
              <a:rPr kumimoji="0" lang="en-US" sz="1800" b="1"/>
              <a:t>, which were more complex than previous schemes.</a:t>
            </a:r>
            <a:endParaRPr kumimoji="0" lang="pl-PL" sz="1800" b="1"/>
          </a:p>
          <a:p>
            <a:pPr>
              <a:lnSpc>
                <a:spcPct val="90000"/>
              </a:lnSpc>
            </a:pPr>
            <a:r>
              <a:rPr kumimoji="0" lang="en-US" sz="1800" b="1"/>
              <a:t>Encryption methods can be divided into </a:t>
            </a:r>
            <a:r>
              <a:rPr kumimoji="0" lang="en-US" sz="1800" b="1">
                <a:solidFill>
                  <a:srgbClr val="9900CC"/>
                </a:solidFill>
              </a:rPr>
              <a:t>symmetric key algorithms</a:t>
            </a:r>
            <a:r>
              <a:rPr kumimoji="0" lang="en-US" sz="1800" b="1"/>
              <a:t> and </a:t>
            </a:r>
            <a:r>
              <a:rPr kumimoji="0" lang="en-US" sz="1800" b="1">
                <a:solidFill>
                  <a:srgbClr val="9900CC"/>
                </a:solidFill>
              </a:rPr>
              <a:t>asymmetric key algorithms</a:t>
            </a:r>
            <a:r>
              <a:rPr kumimoji="0" lang="en-US" sz="1800" b="1"/>
              <a:t>. In a symmetric key algorithm (DES</a:t>
            </a:r>
            <a:r>
              <a:rPr kumimoji="0" lang="pl-PL" sz="1800" b="1"/>
              <a:t>, </a:t>
            </a:r>
            <a:r>
              <a:rPr kumimoji="0" lang="en-US" sz="1800" b="1"/>
              <a:t>AES), the sender and receiver must have a shared key set up in advance and kept secret from all other parties; the sender uses this key for encryption, and the receiver uses the same key for decryption.</a:t>
            </a:r>
            <a:endParaRPr kumimoji="0" lang="pl-PL" sz="1800" b="1"/>
          </a:p>
          <a:p>
            <a:pPr>
              <a:lnSpc>
                <a:spcPct val="90000"/>
              </a:lnSpc>
            </a:pPr>
            <a:r>
              <a:rPr kumimoji="0" lang="en-US" sz="1800" b="1"/>
              <a:t>In </a:t>
            </a:r>
            <a:r>
              <a:rPr kumimoji="0" lang="en-US" sz="1800" b="1">
                <a:solidFill>
                  <a:srgbClr val="9900CC"/>
                </a:solidFill>
              </a:rPr>
              <a:t>an asymmetric key algorithm</a:t>
            </a:r>
            <a:r>
              <a:rPr kumimoji="0" lang="pl-PL" sz="1800" b="1"/>
              <a:t> </a:t>
            </a:r>
            <a:r>
              <a:rPr kumimoji="0" lang="en-US" sz="1800" b="1"/>
              <a:t>(RSA), there are two separate keys: a public key is published and enables any sender to perform encryption, while a private key is kept secret by the receiver and enables him to perform decryption.</a:t>
            </a:r>
            <a:endParaRPr kumimoji="0" lang="pl-PL" sz="1800" b="1"/>
          </a:p>
          <a:p>
            <a:pPr>
              <a:lnSpc>
                <a:spcPct val="90000"/>
              </a:lnSpc>
            </a:pPr>
            <a:endParaRPr kumimoji="0" lang="en-US" sz="1800" b="1"/>
          </a:p>
          <a:p>
            <a:pPr>
              <a:lnSpc>
                <a:spcPct val="90000"/>
              </a:lnSpc>
            </a:pPr>
            <a:endParaRPr lang="pl-PL" sz="1600" b="1"/>
          </a:p>
          <a:p>
            <a:pPr>
              <a:lnSpc>
                <a:spcPct val="90000"/>
              </a:lnSpc>
            </a:pPr>
            <a:endParaRPr lang="pl-PL" sz="1600" b="1"/>
          </a:p>
        </p:txBody>
      </p:sp>
      <p:pic>
        <p:nvPicPr>
          <p:cNvPr id="246802" name="Picture 1042" descr="C:\Bufor\enigma-installed-rotors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0"/>
            <a:ext cx="1905000" cy="142875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</p:spPr>
        <p:txBody>
          <a:bodyPr/>
          <a:lstStyle/>
          <a:p>
            <a:pPr algn="ctr"/>
            <a:r>
              <a:rPr lang="pl-PL"/>
              <a:t>Scrambling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6488" y="998538"/>
            <a:ext cx="7772400" cy="21161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1800" b="1"/>
              <a:t>Terminal equipment transmits </a:t>
            </a:r>
            <a:r>
              <a:rPr lang="pl-PL" sz="1800" b="1">
                <a:solidFill>
                  <a:srgbClr val="9900CC"/>
                </a:solidFill>
              </a:rPr>
              <a:t>idle codes</a:t>
            </a:r>
            <a:r>
              <a:rPr lang="pl-PL" sz="1800" b="1"/>
              <a:t> during user thinking periods (instead of ceasing transmission) in order to keep the required power level and AGC accross network facilities.</a:t>
            </a:r>
          </a:p>
          <a:p>
            <a:pPr>
              <a:lnSpc>
                <a:spcPct val="90000"/>
              </a:lnSpc>
            </a:pPr>
            <a:r>
              <a:rPr lang="en-US" sz="1800" b="1"/>
              <a:t>The digital stream may be </a:t>
            </a:r>
            <a:r>
              <a:rPr lang="en-US" sz="1800" b="1">
                <a:solidFill>
                  <a:srgbClr val="9900CC"/>
                </a:solidFill>
              </a:rPr>
              <a:t>scrambled</a:t>
            </a:r>
            <a:r>
              <a:rPr lang="pl-PL" sz="1800" b="1">
                <a:solidFill>
                  <a:srgbClr val="9900CC"/>
                </a:solidFill>
              </a:rPr>
              <a:t> </a:t>
            </a:r>
            <a:r>
              <a:rPr lang="en-US" sz="1800" b="1">
                <a:solidFill>
                  <a:srgbClr val="9900CC"/>
                </a:solidFill>
              </a:rPr>
              <a:t>to provide randomization</a:t>
            </a:r>
            <a:r>
              <a:rPr lang="en-US" sz="1800" b="1"/>
              <a:t> of the transmitted signal </a:t>
            </a:r>
            <a:r>
              <a:rPr lang="pl-PL" sz="1800" b="1"/>
              <a:t>(</a:t>
            </a:r>
            <a:r>
              <a:rPr lang="en-US" sz="1800" b="1"/>
              <a:t>to facilitate adaptive equalization</a:t>
            </a:r>
            <a:r>
              <a:rPr lang="pl-PL" sz="1800" b="1"/>
              <a:t> </a:t>
            </a:r>
            <a:r>
              <a:rPr lang="en-US" sz="1800" b="1"/>
              <a:t>and timing recovery in the receiver</a:t>
            </a:r>
            <a:r>
              <a:rPr lang="pl-PL" sz="1800" b="1"/>
              <a:t>) as long sequences of idle codes do not contain a sufficient amount of timing information.</a:t>
            </a:r>
          </a:p>
          <a:p>
            <a:pPr>
              <a:lnSpc>
                <a:spcPct val="90000"/>
              </a:lnSpc>
            </a:pPr>
            <a:r>
              <a:rPr lang="pl-PL" sz="1800" b="1"/>
              <a:t>The simplest form of scrambling is to add a </a:t>
            </a:r>
            <a:r>
              <a:rPr lang="pl-PL" sz="1800" b="1">
                <a:solidFill>
                  <a:srgbClr val="9900CC"/>
                </a:solidFill>
              </a:rPr>
              <a:t>long pseudo-noise  (PN) sequence</a:t>
            </a:r>
            <a:r>
              <a:rPr lang="pl-PL" sz="1800" b="1"/>
              <a:t> to the data sequence and subtract it at the receiver (via modulo 2 addition); a PN sequence is produced by a </a:t>
            </a:r>
            <a:r>
              <a:rPr lang="pl-PL" sz="1800" b="1">
                <a:solidFill>
                  <a:srgbClr val="9900CC"/>
                </a:solidFill>
              </a:rPr>
              <a:t>Linear Shift Feedback Register</a:t>
            </a:r>
            <a:r>
              <a:rPr lang="pl-PL" sz="1800" b="1"/>
              <a:t> (LSFR).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endParaRPr lang="en-US" sz="1800" b="1"/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183332" name="Group 36"/>
          <p:cNvGrpSpPr>
            <a:grpSpLocks/>
          </p:cNvGrpSpPr>
          <p:nvPr/>
        </p:nvGrpSpPr>
        <p:grpSpPr bwMode="auto">
          <a:xfrm>
            <a:off x="1371600" y="3886200"/>
            <a:ext cx="4794250" cy="2346325"/>
            <a:chOff x="864" y="2544"/>
            <a:chExt cx="3020" cy="1478"/>
          </a:xfrm>
        </p:grpSpPr>
        <p:grpSp>
          <p:nvGrpSpPr>
            <p:cNvPr id="183319" name="Group 23"/>
            <p:cNvGrpSpPr>
              <a:grpSpLocks/>
            </p:cNvGrpSpPr>
            <p:nvPr/>
          </p:nvGrpSpPr>
          <p:grpSpPr bwMode="auto">
            <a:xfrm>
              <a:off x="1104" y="2880"/>
              <a:ext cx="1728" cy="288"/>
              <a:chOff x="1104" y="2880"/>
              <a:chExt cx="1728" cy="288"/>
            </a:xfrm>
          </p:grpSpPr>
          <p:sp>
            <p:nvSpPr>
              <p:cNvPr id="183313" name="Rectangle 17"/>
              <p:cNvSpPr>
                <a:spLocks noChangeArrowheads="1"/>
              </p:cNvSpPr>
              <p:nvPr/>
            </p:nvSpPr>
            <p:spPr bwMode="auto">
              <a:xfrm>
                <a:off x="1104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4" name="Rectangle 18"/>
              <p:cNvSpPr>
                <a:spLocks noChangeArrowheads="1"/>
              </p:cNvSpPr>
              <p:nvPr/>
            </p:nvSpPr>
            <p:spPr bwMode="auto">
              <a:xfrm>
                <a:off x="1392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5" name="Rectangle 19"/>
              <p:cNvSpPr>
                <a:spLocks noChangeArrowheads="1"/>
              </p:cNvSpPr>
              <p:nvPr/>
            </p:nvSpPr>
            <p:spPr bwMode="auto">
              <a:xfrm>
                <a:off x="1680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6" name="Rectangle 20"/>
              <p:cNvSpPr>
                <a:spLocks noChangeArrowheads="1"/>
              </p:cNvSpPr>
              <p:nvPr/>
            </p:nvSpPr>
            <p:spPr bwMode="auto">
              <a:xfrm>
                <a:off x="1968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7" name="Rectangle 21"/>
              <p:cNvSpPr>
                <a:spLocks noChangeArrowheads="1"/>
              </p:cNvSpPr>
              <p:nvPr/>
            </p:nvSpPr>
            <p:spPr bwMode="auto">
              <a:xfrm>
                <a:off x="2256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83318" name="Rectangle 22"/>
              <p:cNvSpPr>
                <a:spLocks noChangeArrowheads="1"/>
              </p:cNvSpPr>
              <p:nvPr/>
            </p:nvSpPr>
            <p:spPr bwMode="auto">
              <a:xfrm>
                <a:off x="2544" y="2880"/>
                <a:ext cx="288" cy="2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</p:grpSp>
        <p:sp>
          <p:nvSpPr>
            <p:cNvPr id="183320" name="Text Box 24"/>
            <p:cNvSpPr txBox="1">
              <a:spLocks noChangeArrowheads="1"/>
            </p:cNvSpPr>
            <p:nvPr/>
          </p:nvSpPr>
          <p:spPr bwMode="auto">
            <a:xfrm>
              <a:off x="1369" y="3257"/>
              <a:ext cx="33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>
                  <a:solidFill>
                    <a:schemeClr val="tx1"/>
                  </a:solidFill>
                  <a:sym typeface="Symbol" pitchFamily="18" charset="2"/>
                </a:rPr>
                <a:t></a:t>
              </a:r>
              <a:endParaRPr lang="pl-PL" b="1">
                <a:solidFill>
                  <a:schemeClr val="tx1"/>
                </a:solidFill>
              </a:endParaRPr>
            </a:p>
          </p:txBody>
        </p:sp>
        <p:sp>
          <p:nvSpPr>
            <p:cNvPr id="183322" name="Line 26"/>
            <p:cNvSpPr>
              <a:spLocks noChangeShapeType="1"/>
            </p:cNvSpPr>
            <p:nvPr/>
          </p:nvSpPr>
          <p:spPr bwMode="auto">
            <a:xfrm>
              <a:off x="1536" y="316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3" name="Freeform 27"/>
            <p:cNvSpPr>
              <a:spLocks/>
            </p:cNvSpPr>
            <p:nvPr/>
          </p:nvSpPr>
          <p:spPr bwMode="auto">
            <a:xfrm>
              <a:off x="1632" y="3168"/>
              <a:ext cx="1056" cy="288"/>
            </a:xfrm>
            <a:custGeom>
              <a:avLst/>
              <a:gdLst/>
              <a:ahLst/>
              <a:cxnLst>
                <a:cxn ang="0">
                  <a:pos x="1056" y="0"/>
                </a:cxn>
                <a:cxn ang="0">
                  <a:pos x="1056" y="288"/>
                </a:cxn>
                <a:cxn ang="0">
                  <a:pos x="0" y="288"/>
                </a:cxn>
              </a:cxnLst>
              <a:rect l="0" t="0" r="r" b="b"/>
              <a:pathLst>
                <a:path w="1056" h="288">
                  <a:moveTo>
                    <a:pt x="1056" y="0"/>
                  </a:moveTo>
                  <a:lnTo>
                    <a:pt x="1056" y="288"/>
                  </a:lnTo>
                  <a:lnTo>
                    <a:pt x="0" y="288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4" name="Freeform 28"/>
            <p:cNvSpPr>
              <a:spLocks/>
            </p:cNvSpPr>
            <p:nvPr/>
          </p:nvSpPr>
          <p:spPr bwMode="auto">
            <a:xfrm>
              <a:off x="864" y="3024"/>
              <a:ext cx="576" cy="432"/>
            </a:xfrm>
            <a:custGeom>
              <a:avLst/>
              <a:gdLst/>
              <a:ahLst/>
              <a:cxnLst>
                <a:cxn ang="0">
                  <a:pos x="576" y="432"/>
                </a:cxn>
                <a:cxn ang="0">
                  <a:pos x="0" y="432"/>
                </a:cxn>
                <a:cxn ang="0">
                  <a:pos x="0" y="0"/>
                </a:cxn>
                <a:cxn ang="0">
                  <a:pos x="240" y="0"/>
                </a:cxn>
              </a:cxnLst>
              <a:rect l="0" t="0" r="r" b="b"/>
              <a:pathLst>
                <a:path w="576" h="432">
                  <a:moveTo>
                    <a:pt x="576" y="432"/>
                  </a:moveTo>
                  <a:lnTo>
                    <a:pt x="0" y="432"/>
                  </a:lnTo>
                  <a:lnTo>
                    <a:pt x="0" y="0"/>
                  </a:lnTo>
                  <a:lnTo>
                    <a:pt x="240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5" name="Text Box 29"/>
            <p:cNvSpPr txBox="1">
              <a:spLocks noChangeArrowheads="1"/>
            </p:cNvSpPr>
            <p:nvPr/>
          </p:nvSpPr>
          <p:spPr bwMode="auto">
            <a:xfrm>
              <a:off x="3121" y="2801"/>
              <a:ext cx="33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>
                  <a:solidFill>
                    <a:schemeClr val="tx1"/>
                  </a:solidFill>
                  <a:sym typeface="Symbol" pitchFamily="18" charset="2"/>
                </a:rPr>
                <a:t></a:t>
              </a:r>
              <a:endParaRPr lang="pl-PL" b="1">
                <a:solidFill>
                  <a:schemeClr val="tx1"/>
                </a:solidFill>
              </a:endParaRPr>
            </a:p>
          </p:txBody>
        </p:sp>
        <p:sp>
          <p:nvSpPr>
            <p:cNvPr id="183326" name="Line 30"/>
            <p:cNvSpPr>
              <a:spLocks noChangeShapeType="1"/>
            </p:cNvSpPr>
            <p:nvPr/>
          </p:nvSpPr>
          <p:spPr bwMode="auto">
            <a:xfrm>
              <a:off x="2832" y="3024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7" name="Line 31"/>
            <p:cNvSpPr>
              <a:spLocks noChangeShapeType="1"/>
            </p:cNvSpPr>
            <p:nvPr/>
          </p:nvSpPr>
          <p:spPr bwMode="auto">
            <a:xfrm>
              <a:off x="3282" y="3120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28" name="Text Box 32"/>
            <p:cNvSpPr txBox="1">
              <a:spLocks noChangeArrowheads="1"/>
            </p:cNvSpPr>
            <p:nvPr/>
          </p:nvSpPr>
          <p:spPr bwMode="auto">
            <a:xfrm>
              <a:off x="3072" y="3552"/>
              <a:ext cx="39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data</a:t>
              </a:r>
            </a:p>
          </p:txBody>
        </p:sp>
        <p:sp>
          <p:nvSpPr>
            <p:cNvPr id="183329" name="Line 33"/>
            <p:cNvSpPr>
              <a:spLocks noChangeShapeType="1"/>
            </p:cNvSpPr>
            <p:nvPr/>
          </p:nvSpPr>
          <p:spPr bwMode="auto">
            <a:xfrm>
              <a:off x="3396" y="3012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0" name="Text Box 34"/>
            <p:cNvSpPr txBox="1">
              <a:spLocks noChangeArrowheads="1"/>
            </p:cNvSpPr>
            <p:nvPr/>
          </p:nvSpPr>
          <p:spPr bwMode="auto">
            <a:xfrm>
              <a:off x="3120" y="2544"/>
              <a:ext cx="76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scrambled</a:t>
              </a:r>
              <a:b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</a:b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data</a:t>
              </a:r>
            </a:p>
          </p:txBody>
        </p:sp>
        <p:sp>
          <p:nvSpPr>
            <p:cNvPr id="183331" name="Text Box 35"/>
            <p:cNvSpPr txBox="1">
              <a:spLocks noChangeArrowheads="1"/>
            </p:cNvSpPr>
            <p:nvPr/>
          </p:nvSpPr>
          <p:spPr bwMode="auto">
            <a:xfrm>
              <a:off x="1064" y="3696"/>
              <a:ext cx="136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PN sequence length</a:t>
              </a:r>
              <a:b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</a:b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2</a:t>
              </a:r>
              <a:r>
                <a:rPr lang="pl-PL" sz="1400" b="1" baseline="30000">
                  <a:solidFill>
                    <a:schemeClr val="tx1"/>
                  </a:solidFill>
                  <a:latin typeface="Verdana" pitchFamily="34" charset="0"/>
                </a:rPr>
                <a:t>m</a:t>
              </a: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 – 1 = 2</a:t>
              </a:r>
              <a:r>
                <a:rPr lang="pl-PL" sz="1400" b="1" baseline="30000">
                  <a:solidFill>
                    <a:schemeClr val="tx1"/>
                  </a:solidFill>
                  <a:latin typeface="Verdana" pitchFamily="34" charset="0"/>
                </a:rPr>
                <a:t>6 </a:t>
              </a: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– 1 = 63</a:t>
              </a:r>
            </a:p>
          </p:txBody>
        </p:sp>
      </p:grpSp>
      <p:grpSp>
        <p:nvGrpSpPr>
          <p:cNvPr id="183341" name="Group 45"/>
          <p:cNvGrpSpPr>
            <a:grpSpLocks/>
          </p:cNvGrpSpPr>
          <p:nvPr/>
        </p:nvGrpSpPr>
        <p:grpSpPr bwMode="auto">
          <a:xfrm>
            <a:off x="5943600" y="4572000"/>
            <a:ext cx="3048000" cy="1828800"/>
            <a:chOff x="3744" y="2880"/>
            <a:chExt cx="1920" cy="1152"/>
          </a:xfrm>
        </p:grpSpPr>
        <p:sp>
          <p:nvSpPr>
            <p:cNvPr id="183333" name="Line 37"/>
            <p:cNvSpPr>
              <a:spLocks noChangeShapeType="1"/>
            </p:cNvSpPr>
            <p:nvPr/>
          </p:nvSpPr>
          <p:spPr bwMode="auto">
            <a:xfrm>
              <a:off x="4080" y="2880"/>
              <a:ext cx="0" cy="10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4" name="Line 38"/>
            <p:cNvSpPr>
              <a:spLocks noChangeShapeType="1"/>
            </p:cNvSpPr>
            <p:nvPr/>
          </p:nvSpPr>
          <p:spPr bwMode="auto">
            <a:xfrm>
              <a:off x="3840" y="3648"/>
              <a:ext cx="17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5" name="Freeform 39"/>
            <p:cNvSpPr>
              <a:spLocks/>
            </p:cNvSpPr>
            <p:nvPr/>
          </p:nvSpPr>
          <p:spPr bwMode="auto">
            <a:xfrm>
              <a:off x="3744" y="2976"/>
              <a:ext cx="1488" cy="768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240" y="768"/>
                </a:cxn>
                <a:cxn ang="0">
                  <a:pos x="336" y="0"/>
                </a:cxn>
                <a:cxn ang="0">
                  <a:pos x="432" y="768"/>
                </a:cxn>
                <a:cxn ang="0">
                  <a:pos x="1488" y="768"/>
                </a:cxn>
              </a:cxnLst>
              <a:rect l="0" t="0" r="r" b="b"/>
              <a:pathLst>
                <a:path w="1488" h="768">
                  <a:moveTo>
                    <a:pt x="0" y="768"/>
                  </a:moveTo>
                  <a:lnTo>
                    <a:pt x="240" y="768"/>
                  </a:lnTo>
                  <a:lnTo>
                    <a:pt x="336" y="0"/>
                  </a:lnTo>
                  <a:lnTo>
                    <a:pt x="432" y="768"/>
                  </a:lnTo>
                  <a:lnTo>
                    <a:pt x="1488" y="768"/>
                  </a:lnTo>
                </a:path>
              </a:pathLst>
            </a:custGeom>
            <a:noFill/>
            <a:ln w="19050" cap="flat" cmpd="sng">
              <a:solidFill>
                <a:srgbClr val="0000CC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6" name="Text Box 40"/>
            <p:cNvSpPr txBox="1">
              <a:spLocks noChangeArrowheads="1"/>
            </p:cNvSpPr>
            <p:nvPr/>
          </p:nvSpPr>
          <p:spPr bwMode="auto">
            <a:xfrm>
              <a:off x="4176" y="2880"/>
              <a:ext cx="5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PN acf</a:t>
              </a:r>
            </a:p>
          </p:txBody>
        </p:sp>
        <p:sp>
          <p:nvSpPr>
            <p:cNvPr id="183338" name="Freeform 42"/>
            <p:cNvSpPr>
              <a:spLocks/>
            </p:cNvSpPr>
            <p:nvPr/>
          </p:nvSpPr>
          <p:spPr bwMode="auto">
            <a:xfrm flipH="1">
              <a:off x="4176" y="2976"/>
              <a:ext cx="1488" cy="768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240" y="768"/>
                </a:cxn>
                <a:cxn ang="0">
                  <a:pos x="336" y="0"/>
                </a:cxn>
                <a:cxn ang="0">
                  <a:pos x="432" y="768"/>
                </a:cxn>
                <a:cxn ang="0">
                  <a:pos x="1488" y="768"/>
                </a:cxn>
              </a:cxnLst>
              <a:rect l="0" t="0" r="r" b="b"/>
              <a:pathLst>
                <a:path w="1488" h="768">
                  <a:moveTo>
                    <a:pt x="0" y="768"/>
                  </a:moveTo>
                  <a:lnTo>
                    <a:pt x="240" y="768"/>
                  </a:lnTo>
                  <a:lnTo>
                    <a:pt x="336" y="0"/>
                  </a:lnTo>
                  <a:lnTo>
                    <a:pt x="432" y="768"/>
                  </a:lnTo>
                  <a:lnTo>
                    <a:pt x="1488" y="768"/>
                  </a:lnTo>
                </a:path>
              </a:pathLst>
            </a:custGeom>
            <a:noFill/>
            <a:ln w="19050" cap="flat" cmpd="sng">
              <a:solidFill>
                <a:srgbClr val="0000CC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39" name="Line 43"/>
            <p:cNvSpPr>
              <a:spLocks noChangeShapeType="1"/>
            </p:cNvSpPr>
            <p:nvPr/>
          </p:nvSpPr>
          <p:spPr bwMode="auto">
            <a:xfrm>
              <a:off x="4080" y="3840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83340" name="Rectangle 44"/>
            <p:cNvSpPr>
              <a:spLocks noChangeArrowheads="1"/>
            </p:cNvSpPr>
            <p:nvPr/>
          </p:nvSpPr>
          <p:spPr bwMode="auto">
            <a:xfrm>
              <a:off x="4366" y="3840"/>
              <a:ext cx="7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(2</a:t>
              </a:r>
              <a:r>
                <a:rPr lang="pl-PL" sz="1400" b="1" baseline="30000">
                  <a:solidFill>
                    <a:schemeClr val="tx1"/>
                  </a:solidFill>
                  <a:latin typeface="Verdana" pitchFamily="34" charset="0"/>
                </a:rPr>
                <a:t>m</a:t>
              </a:r>
              <a:r>
                <a:rPr lang="pl-PL" sz="1400" b="1">
                  <a:solidFill>
                    <a:schemeClr val="tx1"/>
                  </a:solidFill>
                  <a:latin typeface="Verdana" pitchFamily="34" charset="0"/>
                </a:rPr>
                <a:t> – 1)</a:t>
              </a:r>
              <a:r>
                <a:rPr lang="pl-PL" sz="1400" b="1" i="1">
                  <a:solidFill>
                    <a:schemeClr val="tx1"/>
                  </a:solidFill>
                  <a:latin typeface="Verdana" pitchFamily="34" charset="0"/>
                </a:rPr>
                <a:t>T</a:t>
              </a:r>
            </a:p>
          </p:txBody>
        </p:sp>
      </p:grpSp>
      <p:sp>
        <p:nvSpPr>
          <p:cNvPr id="183342" name="AutoShape 4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172200"/>
            <a:ext cx="457200" cy="5334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pl-PL"/>
              <a:t>Modulator</a:t>
            </a: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1843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772400" cy="4114800"/>
          </a:xfrm>
          <a:noFill/>
          <a:ln/>
        </p:spPr>
        <p:txBody>
          <a:bodyPr/>
          <a:lstStyle/>
          <a:p>
            <a:r>
              <a:rPr lang="pl-PL" sz="1800" b="1"/>
              <a:t>Modulation maps</a:t>
            </a:r>
            <a:r>
              <a:rPr lang="en-US" sz="1800" b="1"/>
              <a:t> the digital data stream into a form which is suitable</a:t>
            </a:r>
            <a:r>
              <a:rPr lang="pl-PL" sz="1800" b="1"/>
              <a:t> for</a:t>
            </a:r>
            <a:r>
              <a:rPr lang="en-US" sz="1800" b="1"/>
              <a:t> transmission over </a:t>
            </a:r>
            <a:r>
              <a:rPr lang="pl-PL" sz="1800" b="1"/>
              <a:t>a </a:t>
            </a:r>
            <a:r>
              <a:rPr lang="en-US" sz="1800" b="1"/>
              <a:t>physical channel.</a:t>
            </a:r>
            <a:endParaRPr lang="pl-PL" sz="1800" b="1"/>
          </a:p>
          <a:p>
            <a:r>
              <a:rPr lang="en-US" sz="1800" b="1"/>
              <a:t>M</a:t>
            </a:r>
            <a:r>
              <a:rPr lang="pl-PL" sz="1800" b="1"/>
              <a:t>odulation m</a:t>
            </a:r>
            <a:r>
              <a:rPr lang="en-US" sz="1800" b="1"/>
              <a:t>ay involve:</a:t>
            </a:r>
          </a:p>
          <a:p>
            <a:pPr lvl="1"/>
            <a:r>
              <a:rPr lang="en-US" sz="1800" b="1"/>
              <a:t>simply translating a sequence of binary digits into a sequence of pulses</a:t>
            </a:r>
            <a:r>
              <a:rPr lang="pl-PL" sz="1800" b="1"/>
              <a:t>,</a:t>
            </a:r>
            <a:endParaRPr lang="en-US" sz="1800" b="1"/>
          </a:p>
          <a:p>
            <a:pPr lvl="1"/>
            <a:r>
              <a:rPr lang="en-US" sz="1800" b="1">
                <a:solidFill>
                  <a:srgbClr val="CC00CC"/>
                </a:solidFill>
              </a:rPr>
              <a:t>baseband pulse encoding</a:t>
            </a:r>
            <a:r>
              <a:rPr lang="en-US" sz="1800" b="1"/>
              <a:t> to </a:t>
            </a:r>
            <a:r>
              <a:rPr lang="pl-PL" sz="1800" b="1"/>
              <a:t>1. </a:t>
            </a:r>
            <a:r>
              <a:rPr lang="en-US" sz="1800" b="1"/>
              <a:t>combat intersymbol interference</a:t>
            </a:r>
            <a:r>
              <a:rPr lang="pl-PL" sz="1800" b="1"/>
              <a:t>, 2. reduce bandwidth, 3. provide timing content and 4. some error resilience,</a:t>
            </a:r>
          </a:p>
          <a:p>
            <a:pPr lvl="1"/>
            <a:r>
              <a:rPr lang="pl-PL" sz="1800" b="1">
                <a:solidFill>
                  <a:srgbClr val="CC00CC"/>
                </a:solidFill>
              </a:rPr>
              <a:t>mapping a data sequence or baseband pulse sequence onto carrier</a:t>
            </a:r>
            <a:r>
              <a:rPr lang="pl-PL" sz="1800" b="1"/>
              <a:t> for placing a signal into the passband of the channel (keying).</a:t>
            </a:r>
            <a:endParaRPr lang="en-US" sz="1800" b="1"/>
          </a:p>
        </p:txBody>
      </p:sp>
      <p:grpSp>
        <p:nvGrpSpPr>
          <p:cNvPr id="184330" name="Group 10"/>
          <p:cNvGrpSpPr>
            <a:grpSpLocks/>
          </p:cNvGrpSpPr>
          <p:nvPr/>
        </p:nvGrpSpPr>
        <p:grpSpPr bwMode="auto">
          <a:xfrm>
            <a:off x="1828800" y="4816475"/>
            <a:ext cx="3810000" cy="2041525"/>
            <a:chOff x="720" y="2976"/>
            <a:chExt cx="2400" cy="1286"/>
          </a:xfrm>
        </p:grpSpPr>
        <p:pic>
          <p:nvPicPr>
            <p:cNvPr id="184328" name="Picture 8" descr="C:\Bufor\modulati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" y="2976"/>
              <a:ext cx="2400" cy="1286"/>
            </a:xfrm>
            <a:prstGeom prst="rect">
              <a:avLst/>
            </a:prstGeom>
            <a:noFill/>
          </p:spPr>
        </p:pic>
        <p:sp>
          <p:nvSpPr>
            <p:cNvPr id="184329" name="Text Box 9"/>
            <p:cNvSpPr txBox="1">
              <a:spLocks noChangeArrowheads="1"/>
            </p:cNvSpPr>
            <p:nvPr/>
          </p:nvSpPr>
          <p:spPr bwMode="auto">
            <a:xfrm>
              <a:off x="2496" y="3312"/>
              <a:ext cx="6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800" b="1">
                  <a:solidFill>
                    <a:schemeClr val="tx1"/>
                  </a:solidFill>
                  <a:latin typeface="Verdana" pitchFamily="34" charset="0"/>
                </a:rPr>
                <a:t>8-PSK</a:t>
              </a:r>
            </a:p>
          </p:txBody>
        </p:sp>
      </p:grpSp>
      <p:sp>
        <p:nvSpPr>
          <p:cNvPr id="184331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096000"/>
            <a:ext cx="457200" cy="6096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pl-PL"/>
              <a:t>Demodulator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54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772400" cy="4114800"/>
          </a:xfrm>
          <a:noFill/>
          <a:ln/>
        </p:spPr>
        <p:txBody>
          <a:bodyPr/>
          <a:lstStyle/>
          <a:p>
            <a:r>
              <a:rPr lang="pl-PL" sz="1800" b="1"/>
              <a:t>Demodulation translates the output of the channel into a digital (binary) format</a:t>
            </a:r>
            <a:r>
              <a:rPr lang="en-US" sz="1800" b="1"/>
              <a:t>.</a:t>
            </a:r>
            <a:endParaRPr lang="pl-PL" sz="1800" b="1"/>
          </a:p>
          <a:p>
            <a:r>
              <a:rPr lang="pl-PL" sz="1800" b="1"/>
              <a:t>Demodulation m</a:t>
            </a:r>
            <a:r>
              <a:rPr lang="en-US" sz="1800" b="1"/>
              <a:t>ay involve:</a:t>
            </a:r>
          </a:p>
          <a:p>
            <a:pPr lvl="1"/>
            <a:r>
              <a:rPr lang="pl-PL" sz="1800" b="1"/>
              <a:t>carrier recovery,</a:t>
            </a:r>
          </a:p>
          <a:p>
            <a:pPr lvl="1"/>
            <a:r>
              <a:rPr lang="pl-PL" sz="1800" b="1"/>
              <a:t>stripping data sequence from the carrier,</a:t>
            </a:r>
          </a:p>
          <a:p>
            <a:pPr lvl="1"/>
            <a:r>
              <a:rPr lang="pl-PL" sz="1800" b="1"/>
              <a:t>timing recovery with resampling,</a:t>
            </a:r>
          </a:p>
          <a:p>
            <a:pPr lvl="1"/>
            <a:r>
              <a:rPr lang="pl-PL" sz="1800" b="1"/>
              <a:t>equalization,</a:t>
            </a:r>
          </a:p>
          <a:p>
            <a:pPr lvl="1"/>
            <a:r>
              <a:rPr lang="pl-PL" sz="1800" b="1"/>
              <a:t>detection of information.</a:t>
            </a:r>
            <a:endParaRPr lang="en-US" sz="1800" b="1"/>
          </a:p>
        </p:txBody>
      </p:sp>
      <p:pic>
        <p:nvPicPr>
          <p:cNvPr id="254984" name="Picture 8" descr="C:\Bufor\simpledigpl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733800"/>
            <a:ext cx="2444750" cy="2728913"/>
          </a:xfrm>
          <a:prstGeom prst="rect">
            <a:avLst/>
          </a:prstGeom>
          <a:noFill/>
        </p:spPr>
      </p:pic>
      <p:sp>
        <p:nvSpPr>
          <p:cNvPr id="25498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47800" y="6096000"/>
            <a:ext cx="533400" cy="6096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33363"/>
            <a:ext cx="7772400" cy="9461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NATURAL DIGITAL SIGNAL</a:t>
            </a: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unipolar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line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code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26595" y="2708275"/>
            <a:ext cx="7996743" cy="3016250"/>
          </a:xfrm>
          <a:noFill/>
          <a:ln/>
        </p:spPr>
        <p:txBody>
          <a:bodyPr/>
          <a:lstStyle/>
          <a:p>
            <a:pPr>
              <a:buFont typeface="Monotype Sorts" charset="2"/>
              <a:buNone/>
            </a:pPr>
            <a:r>
              <a:rPr lang="pl-PL" sz="2800" dirty="0" err="1" smtClean="0"/>
              <a:t>Assumptions</a:t>
            </a:r>
            <a:r>
              <a:rPr lang="pl-PL" sz="2800" dirty="0" smtClean="0"/>
              <a:t>:</a:t>
            </a:r>
            <a:endParaRPr lang="pl-PL" sz="2800" dirty="0"/>
          </a:p>
          <a:p>
            <a:r>
              <a:rPr lang="pl-PL" sz="2800" dirty="0" smtClean="0"/>
              <a:t>Bit </a:t>
            </a:r>
            <a:r>
              <a:rPr lang="pl-PL" sz="2800" dirty="0" err="1" smtClean="0"/>
              <a:t>duration</a:t>
            </a:r>
            <a:r>
              <a:rPr lang="pl-PL" sz="2800" dirty="0" smtClean="0"/>
              <a:t> (</a:t>
            </a:r>
            <a:r>
              <a:rPr lang="pl-PL" sz="2800" dirty="0" err="1" smtClean="0"/>
              <a:t>clock</a:t>
            </a:r>
            <a:r>
              <a:rPr lang="pl-PL" sz="2800" dirty="0" smtClean="0"/>
              <a:t>) </a:t>
            </a:r>
            <a:r>
              <a:rPr lang="pl-PL" sz="2800" i="1" dirty="0"/>
              <a:t>T</a:t>
            </a:r>
            <a:r>
              <a:rPr lang="pl-PL" sz="2800" dirty="0"/>
              <a:t> </a:t>
            </a:r>
            <a:endParaRPr lang="pl-PL" sz="2800" i="1" dirty="0"/>
          </a:p>
          <a:p>
            <a:r>
              <a:rPr lang="pl-PL" sz="2800" dirty="0" err="1" smtClean="0"/>
              <a:t>Signalization</a:t>
            </a:r>
            <a:r>
              <a:rPr lang="pl-PL" sz="2800" dirty="0" smtClean="0"/>
              <a:t> </a:t>
            </a:r>
            <a:r>
              <a:rPr lang="pl-PL" sz="2800" dirty="0" err="1" smtClean="0"/>
              <a:t>rate</a:t>
            </a:r>
            <a:endParaRPr lang="pl-PL" sz="2800" dirty="0"/>
          </a:p>
          <a:p>
            <a:r>
              <a:rPr lang="pl-PL" sz="2800" dirty="0" err="1" smtClean="0"/>
              <a:t>Binary</a:t>
            </a:r>
            <a:r>
              <a:rPr lang="pl-PL" sz="2800" dirty="0" smtClean="0"/>
              <a:t> </a:t>
            </a:r>
            <a:r>
              <a:rPr lang="pl-PL" sz="2800" dirty="0" err="1" smtClean="0"/>
              <a:t>signal</a:t>
            </a:r>
            <a:r>
              <a:rPr lang="pl-PL" sz="2800" dirty="0" smtClean="0"/>
              <a:t> {0</a:t>
            </a:r>
            <a:r>
              <a:rPr lang="pl-PL" sz="2800" dirty="0"/>
              <a:t>, 1} </a:t>
            </a:r>
            <a:r>
              <a:rPr lang="pl-PL" sz="2800" dirty="0" err="1" smtClean="0"/>
              <a:t>is</a:t>
            </a:r>
            <a:r>
              <a:rPr lang="pl-PL" sz="2800" dirty="0" smtClean="0"/>
              <a:t> a </a:t>
            </a:r>
            <a:r>
              <a:rPr lang="pl-PL" sz="2800" dirty="0" err="1" smtClean="0"/>
              <a:t>sequence</a:t>
            </a:r>
            <a:r>
              <a:rPr lang="pl-PL" sz="2800" dirty="0" smtClean="0"/>
              <a:t> of</a:t>
            </a:r>
            <a:br>
              <a:rPr lang="pl-PL" sz="2800" dirty="0" smtClean="0"/>
            </a:br>
            <a:r>
              <a:rPr lang="pl-PL" sz="2800" dirty="0" smtClean="0"/>
              <a:t>independent </a:t>
            </a:r>
            <a:r>
              <a:rPr lang="pl-PL" sz="2800" dirty="0" err="1" smtClean="0"/>
              <a:t>random</a:t>
            </a:r>
            <a:r>
              <a:rPr lang="pl-PL" sz="2800" dirty="0" smtClean="0"/>
              <a:t> </a:t>
            </a:r>
            <a:r>
              <a:rPr lang="pl-PL" sz="2800" dirty="0" err="1" smtClean="0"/>
              <a:t>variables</a:t>
            </a:r>
            <a:r>
              <a:rPr lang="pl-PL" sz="2800" dirty="0" smtClean="0"/>
              <a:t> </a:t>
            </a:r>
            <a:r>
              <a:rPr lang="pl-PL" sz="2800" dirty="0" err="1" smtClean="0"/>
              <a:t>distributed</a:t>
            </a:r>
            <a:r>
              <a:rPr lang="pl-PL" sz="2800" dirty="0" smtClean="0"/>
              <a:t> as:</a:t>
            </a:r>
            <a:endParaRPr lang="pl-PL" sz="2800" dirty="0"/>
          </a:p>
        </p:txBody>
      </p:sp>
      <p:graphicFrame>
        <p:nvGraphicFramePr>
          <p:cNvPr id="212996" name="Object 4"/>
          <p:cNvGraphicFramePr>
            <a:graphicFrameLocks noChangeAspect="1"/>
          </p:cNvGraphicFramePr>
          <p:nvPr/>
        </p:nvGraphicFramePr>
        <p:xfrm>
          <a:off x="6057165" y="3609020"/>
          <a:ext cx="1731963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18" name="Równanie" r:id="rId3" imgW="1066680" imgH="393480" progId="Equation.3">
                  <p:embed/>
                </p:oleObj>
              </mc:Choice>
              <mc:Fallback>
                <p:oleObj name="Równanie" r:id="rId3" imgW="10666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165" y="3609020"/>
                        <a:ext cx="1731963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1981200" y="11430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i="1">
                <a:solidFill>
                  <a:schemeClr val="tx1"/>
                </a:solidFill>
              </a:rPr>
              <a:t>x</a:t>
            </a:r>
            <a:r>
              <a:rPr lang="pl-PL" sz="2400" b="1">
                <a:solidFill>
                  <a:schemeClr val="tx1"/>
                </a:solidFill>
              </a:rPr>
              <a:t>(</a:t>
            </a:r>
            <a:r>
              <a:rPr lang="pl-PL" sz="2400" b="1" i="1">
                <a:solidFill>
                  <a:schemeClr val="tx1"/>
                </a:solidFill>
              </a:rPr>
              <a:t>t</a:t>
            </a:r>
            <a:r>
              <a:rPr lang="pl-PL" sz="24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13047" name="Group 55"/>
          <p:cNvGrpSpPr>
            <a:grpSpLocks/>
          </p:cNvGrpSpPr>
          <p:nvPr/>
        </p:nvGrpSpPr>
        <p:grpSpPr bwMode="auto">
          <a:xfrm>
            <a:off x="1692275" y="1384300"/>
            <a:ext cx="5622925" cy="1330325"/>
            <a:chOff x="1066" y="872"/>
            <a:chExt cx="3542" cy="838"/>
          </a:xfrm>
        </p:grpSpPr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>
              <a:off x="1209" y="1454"/>
              <a:ext cx="314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0" name="Line 8"/>
            <p:cNvSpPr>
              <a:spLocks noChangeShapeType="1"/>
            </p:cNvSpPr>
            <p:nvPr/>
          </p:nvSpPr>
          <p:spPr bwMode="auto">
            <a:xfrm flipV="1">
              <a:off x="1209" y="872"/>
              <a:ext cx="0" cy="58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1" name="Line 9"/>
            <p:cNvSpPr>
              <a:spLocks noChangeShapeType="1"/>
            </p:cNvSpPr>
            <p:nvPr/>
          </p:nvSpPr>
          <p:spPr bwMode="auto">
            <a:xfrm>
              <a:off x="1973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2" name="Line 10"/>
            <p:cNvSpPr>
              <a:spLocks noChangeShapeType="1"/>
            </p:cNvSpPr>
            <p:nvPr/>
          </p:nvSpPr>
          <p:spPr bwMode="auto">
            <a:xfrm>
              <a:off x="1465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3" name="Line 11"/>
            <p:cNvSpPr>
              <a:spLocks noChangeShapeType="1"/>
            </p:cNvSpPr>
            <p:nvPr/>
          </p:nvSpPr>
          <p:spPr bwMode="auto">
            <a:xfrm>
              <a:off x="172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4" name="Line 12"/>
            <p:cNvSpPr>
              <a:spLocks noChangeShapeType="1"/>
            </p:cNvSpPr>
            <p:nvPr/>
          </p:nvSpPr>
          <p:spPr bwMode="auto">
            <a:xfrm rot="5400000">
              <a:off x="1337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5" name="Line 13"/>
            <p:cNvSpPr>
              <a:spLocks noChangeShapeType="1"/>
            </p:cNvSpPr>
            <p:nvPr/>
          </p:nvSpPr>
          <p:spPr bwMode="auto">
            <a:xfrm rot="5400000">
              <a:off x="184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6" name="Line 14"/>
            <p:cNvSpPr>
              <a:spLocks noChangeShapeType="1"/>
            </p:cNvSpPr>
            <p:nvPr/>
          </p:nvSpPr>
          <p:spPr bwMode="auto">
            <a:xfrm rot="5400000">
              <a:off x="2103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7" name="Line 15"/>
            <p:cNvSpPr>
              <a:spLocks noChangeShapeType="1"/>
            </p:cNvSpPr>
            <p:nvPr/>
          </p:nvSpPr>
          <p:spPr bwMode="auto">
            <a:xfrm rot="5400000">
              <a:off x="3123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8" name="Line 16"/>
            <p:cNvSpPr>
              <a:spLocks noChangeShapeType="1"/>
            </p:cNvSpPr>
            <p:nvPr/>
          </p:nvSpPr>
          <p:spPr bwMode="auto">
            <a:xfrm rot="5400000">
              <a:off x="388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09" name="Line 17"/>
            <p:cNvSpPr>
              <a:spLocks noChangeShapeType="1"/>
            </p:cNvSpPr>
            <p:nvPr/>
          </p:nvSpPr>
          <p:spPr bwMode="auto">
            <a:xfrm rot="5400000">
              <a:off x="2868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0" name="Line 18"/>
            <p:cNvSpPr>
              <a:spLocks noChangeShapeType="1"/>
            </p:cNvSpPr>
            <p:nvPr/>
          </p:nvSpPr>
          <p:spPr bwMode="auto">
            <a:xfrm rot="5400000">
              <a:off x="3379" y="1035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1" name="Line 19"/>
            <p:cNvSpPr>
              <a:spLocks noChangeShapeType="1"/>
            </p:cNvSpPr>
            <p:nvPr/>
          </p:nvSpPr>
          <p:spPr bwMode="auto">
            <a:xfrm>
              <a:off x="223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2" name="Line 20"/>
            <p:cNvSpPr>
              <a:spLocks noChangeShapeType="1"/>
            </p:cNvSpPr>
            <p:nvPr/>
          </p:nvSpPr>
          <p:spPr bwMode="auto">
            <a:xfrm>
              <a:off x="3506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3" name="Line 21"/>
            <p:cNvSpPr>
              <a:spLocks noChangeShapeType="1"/>
            </p:cNvSpPr>
            <p:nvPr/>
          </p:nvSpPr>
          <p:spPr bwMode="auto">
            <a:xfrm>
              <a:off x="3249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4" name="Line 22"/>
            <p:cNvSpPr>
              <a:spLocks noChangeShapeType="1"/>
            </p:cNvSpPr>
            <p:nvPr/>
          </p:nvSpPr>
          <p:spPr bwMode="auto">
            <a:xfrm>
              <a:off x="274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5" name="Line 23"/>
            <p:cNvSpPr>
              <a:spLocks noChangeShapeType="1"/>
            </p:cNvSpPr>
            <p:nvPr/>
          </p:nvSpPr>
          <p:spPr bwMode="auto">
            <a:xfrm>
              <a:off x="4015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6" name="Line 24"/>
            <p:cNvSpPr>
              <a:spLocks noChangeShapeType="1"/>
            </p:cNvSpPr>
            <p:nvPr/>
          </p:nvSpPr>
          <p:spPr bwMode="auto">
            <a:xfrm>
              <a:off x="3760" y="1163"/>
              <a:ext cx="0" cy="2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17" name="Text Box 25"/>
            <p:cNvSpPr txBox="1">
              <a:spLocks noChangeArrowheads="1"/>
            </p:cNvSpPr>
            <p:nvPr/>
          </p:nvSpPr>
          <p:spPr bwMode="auto">
            <a:xfrm>
              <a:off x="123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18" name="Text Box 26"/>
            <p:cNvSpPr txBox="1">
              <a:spLocks noChangeArrowheads="1"/>
            </p:cNvSpPr>
            <p:nvPr/>
          </p:nvSpPr>
          <p:spPr bwMode="auto">
            <a:xfrm>
              <a:off x="3022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19" name="Text Box 27"/>
            <p:cNvSpPr txBox="1">
              <a:spLocks noChangeArrowheads="1"/>
            </p:cNvSpPr>
            <p:nvPr/>
          </p:nvSpPr>
          <p:spPr bwMode="auto">
            <a:xfrm>
              <a:off x="3277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0" name="Text Box 28"/>
            <p:cNvSpPr txBox="1">
              <a:spLocks noChangeArrowheads="1"/>
            </p:cNvSpPr>
            <p:nvPr/>
          </p:nvSpPr>
          <p:spPr bwMode="auto">
            <a:xfrm>
              <a:off x="378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1" name="Text Box 29"/>
            <p:cNvSpPr txBox="1">
              <a:spLocks noChangeArrowheads="1"/>
            </p:cNvSpPr>
            <p:nvPr/>
          </p:nvSpPr>
          <p:spPr bwMode="auto">
            <a:xfrm>
              <a:off x="200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2" name="Text Box 30"/>
            <p:cNvSpPr txBox="1">
              <a:spLocks noChangeArrowheads="1"/>
            </p:cNvSpPr>
            <p:nvPr/>
          </p:nvSpPr>
          <p:spPr bwMode="auto">
            <a:xfrm>
              <a:off x="2767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3" name="Text Box 31"/>
            <p:cNvSpPr txBox="1">
              <a:spLocks noChangeArrowheads="1"/>
            </p:cNvSpPr>
            <p:nvPr/>
          </p:nvSpPr>
          <p:spPr bwMode="auto">
            <a:xfrm>
              <a:off x="174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24" name="Text Box 32"/>
            <p:cNvSpPr txBox="1">
              <a:spLocks noChangeArrowheads="1"/>
            </p:cNvSpPr>
            <p:nvPr/>
          </p:nvSpPr>
          <p:spPr bwMode="auto">
            <a:xfrm>
              <a:off x="353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5" name="Text Box 33"/>
            <p:cNvSpPr txBox="1">
              <a:spLocks noChangeArrowheads="1"/>
            </p:cNvSpPr>
            <p:nvPr/>
          </p:nvSpPr>
          <p:spPr bwMode="auto">
            <a:xfrm>
              <a:off x="251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6" name="Text Box 34"/>
            <p:cNvSpPr txBox="1">
              <a:spLocks noChangeArrowheads="1"/>
            </p:cNvSpPr>
            <p:nvPr/>
          </p:nvSpPr>
          <p:spPr bwMode="auto">
            <a:xfrm>
              <a:off x="2256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7" name="Text Box 35"/>
            <p:cNvSpPr txBox="1">
              <a:spLocks noChangeArrowheads="1"/>
            </p:cNvSpPr>
            <p:nvPr/>
          </p:nvSpPr>
          <p:spPr bwMode="auto">
            <a:xfrm>
              <a:off x="1491" y="955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28" name="Line 36"/>
            <p:cNvSpPr>
              <a:spLocks noChangeShapeType="1"/>
            </p:cNvSpPr>
            <p:nvPr/>
          </p:nvSpPr>
          <p:spPr bwMode="auto">
            <a:xfrm>
              <a:off x="2485" y="1390"/>
              <a:ext cx="0" cy="6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3030" name="Text Box 38"/>
            <p:cNvSpPr txBox="1">
              <a:spLocks noChangeArrowheads="1"/>
            </p:cNvSpPr>
            <p:nvPr/>
          </p:nvSpPr>
          <p:spPr bwMode="auto">
            <a:xfrm>
              <a:off x="1379" y="1454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1" name="Text Box 39"/>
            <p:cNvSpPr txBox="1">
              <a:spLocks noChangeArrowheads="1"/>
            </p:cNvSpPr>
            <p:nvPr/>
          </p:nvSpPr>
          <p:spPr bwMode="auto">
            <a:xfrm>
              <a:off x="1824" y="1440"/>
              <a:ext cx="3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>
                  <a:solidFill>
                    <a:schemeClr val="tx1"/>
                  </a:solidFill>
                </a:rPr>
                <a:t>3</a:t>
              </a:r>
              <a:r>
                <a:rPr lang="pl-PL" sz="18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2" name="Text Box 40"/>
            <p:cNvSpPr txBox="1">
              <a:spLocks noChangeArrowheads="1"/>
            </p:cNvSpPr>
            <p:nvPr/>
          </p:nvSpPr>
          <p:spPr bwMode="auto">
            <a:xfrm>
              <a:off x="4299" y="1422"/>
              <a:ext cx="30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13034" name="Text Box 42"/>
            <p:cNvSpPr txBox="1">
              <a:spLocks noChangeArrowheads="1"/>
            </p:cNvSpPr>
            <p:nvPr/>
          </p:nvSpPr>
          <p:spPr bwMode="auto">
            <a:xfrm>
              <a:off x="1066" y="1034"/>
              <a:ext cx="14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3035" name="Text Box 43"/>
            <p:cNvSpPr txBox="1">
              <a:spLocks noChangeArrowheads="1"/>
            </p:cNvSpPr>
            <p:nvPr/>
          </p:nvSpPr>
          <p:spPr bwMode="auto">
            <a:xfrm>
              <a:off x="1066" y="1325"/>
              <a:ext cx="17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3036" name="Line 44"/>
            <p:cNvSpPr>
              <a:spLocks noChangeShapeType="1"/>
            </p:cNvSpPr>
            <p:nvPr/>
          </p:nvSpPr>
          <p:spPr bwMode="auto">
            <a:xfrm>
              <a:off x="2993" y="1409"/>
              <a:ext cx="2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13039" name="Object 47"/>
          <p:cNvGraphicFramePr>
            <a:graphicFrameLocks noChangeAspect="1"/>
          </p:cNvGraphicFramePr>
          <p:nvPr/>
        </p:nvGraphicFramePr>
        <p:xfrm>
          <a:off x="2667000" y="5257800"/>
          <a:ext cx="38703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19" name="Równanie" r:id="rId5" imgW="1688760" imgH="215640" progId="Equation.3">
                  <p:embed/>
                </p:oleObj>
              </mc:Choice>
              <mc:Fallback>
                <p:oleObj name="Równanie" r:id="rId5" imgW="1688760" imgH="21564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257800"/>
                        <a:ext cx="38703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974013" cy="1306512"/>
          </a:xfrm>
        </p:spPr>
        <p:txBody>
          <a:bodyPr/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DESIRABLE PROPERTIES OF</a:t>
            </a:r>
            <a:b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TRANSMISSION CODES</a:t>
            </a:r>
            <a:endParaRPr lang="pl-PL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81590" y="1628800"/>
            <a:ext cx="8082390" cy="4114800"/>
          </a:xfrm>
          <a:noFill/>
          <a:ln/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800" dirty="0" smtClean="0">
                <a:solidFill>
                  <a:srgbClr val="3333CC"/>
                </a:solidFill>
              </a:rPr>
              <a:t>No dc [</a:t>
            </a:r>
            <a:r>
              <a:rPr lang="pl-PL" sz="2800" i="1" dirty="0">
                <a:solidFill>
                  <a:srgbClr val="3333CC"/>
                </a:solidFill>
                <a:sym typeface="Symbol" pitchFamily="18" charset="2"/>
              </a:rPr>
              <a:t></a:t>
            </a:r>
            <a:r>
              <a:rPr lang="pl-PL" sz="2800" dirty="0">
                <a:solidFill>
                  <a:srgbClr val="3333CC"/>
                </a:solidFill>
                <a:sym typeface="Symbol" pitchFamily="18" charset="2"/>
              </a:rPr>
              <a:t>(</a:t>
            </a:r>
            <a:r>
              <a:rPr lang="pl-PL" sz="2800" i="1" dirty="0">
                <a:solidFill>
                  <a:srgbClr val="3333CC"/>
                </a:solidFill>
                <a:sym typeface="Symbol" pitchFamily="18" charset="2"/>
              </a:rPr>
              <a:t></a:t>
            </a:r>
            <a:r>
              <a:rPr lang="pl-PL" sz="2800" dirty="0">
                <a:solidFill>
                  <a:srgbClr val="3333CC"/>
                </a:solidFill>
                <a:sym typeface="Symbol" pitchFamily="18" charset="2"/>
              </a:rPr>
              <a:t> = 0) = 0</a:t>
            </a:r>
            <a:r>
              <a:rPr lang="pl-PL" sz="2800" dirty="0" smtClean="0">
                <a:solidFill>
                  <a:srgbClr val="3333CC"/>
                </a:solidFill>
                <a:sym typeface="Symbol" pitchFamily="18" charset="2"/>
              </a:rPr>
              <a:t>];  dc component </a:t>
            </a:r>
            <a:r>
              <a:rPr lang="pl-PL" sz="2800" dirty="0" err="1" smtClean="0">
                <a:solidFill>
                  <a:srgbClr val="3333CC"/>
                </a:solidFill>
                <a:sym typeface="Symbol" pitchFamily="18" charset="2"/>
              </a:rPr>
              <a:t>is</a:t>
            </a:r>
            <a:r>
              <a:rPr lang="pl-PL" sz="2800" dirty="0" smtClean="0">
                <a:solidFill>
                  <a:srgbClr val="3333CC"/>
                </a:solidFill>
                <a:sym typeface="Symbol" pitchFamily="18" charset="2"/>
              </a:rPr>
              <a:t> a waste of </a:t>
            </a:r>
            <a:r>
              <a:rPr lang="pl-PL" sz="2800" dirty="0" err="1" smtClean="0">
                <a:solidFill>
                  <a:srgbClr val="3333CC"/>
                </a:solidFill>
                <a:sym typeface="Symbol" pitchFamily="18" charset="2"/>
              </a:rPr>
              <a:t>transmitter</a:t>
            </a:r>
            <a:r>
              <a:rPr lang="pl-PL" sz="28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pl-PL" sz="2800" dirty="0" err="1" smtClean="0">
                <a:solidFill>
                  <a:srgbClr val="3333CC"/>
                </a:solidFill>
                <a:sym typeface="Symbol" pitchFamily="18" charset="2"/>
              </a:rPr>
              <a:t>power</a:t>
            </a:r>
            <a:r>
              <a:rPr lang="pl-PL" sz="2800" dirty="0" smtClean="0">
                <a:solidFill>
                  <a:srgbClr val="3333CC"/>
                </a:solidFill>
                <a:sym typeface="Symbol" pitchFamily="18" charset="2"/>
              </a:rPr>
              <a:t>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800" dirty="0" err="1" smtClean="0">
                <a:solidFill>
                  <a:srgbClr val="003300"/>
                </a:solidFill>
                <a:sym typeface="Symbol" pitchFamily="18" charset="2"/>
              </a:rPr>
              <a:t>Low</a:t>
            </a:r>
            <a:r>
              <a:rPr lang="pl-PL" sz="2800" dirty="0" smtClean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level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power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spectrum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close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to </a:t>
            </a:r>
            <a:r>
              <a:rPr lang="pl-PL" sz="2800" i="1" dirty="0">
                <a:solidFill>
                  <a:srgbClr val="003300"/>
                </a:solidFill>
                <a:sym typeface="Symbol" pitchFamily="18" charset="2"/>
              </a:rPr>
              <a:t>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= 0 as</a:t>
            </a:r>
            <a:br>
              <a:rPr lang="pl-PL" sz="2800" dirty="0">
                <a:solidFill>
                  <a:srgbClr val="003300"/>
                </a:solidFill>
                <a:sym typeface="Symbol" pitchFamily="18" charset="2"/>
              </a:rPr>
            </a:b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low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frequencies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are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strongly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attenuated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>
                <a:solidFill>
                  <a:srgbClr val="003300"/>
                </a:solidFill>
                <a:sym typeface="Symbol" pitchFamily="18" charset="2"/>
              </a:rPr>
              <a:t>due</a:t>
            </a:r>
            <a:r>
              <a:rPr lang="pl-PL" sz="2800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smtClean="0">
                <a:solidFill>
                  <a:srgbClr val="003300"/>
                </a:solidFill>
                <a:sym typeface="Symbol" pitchFamily="18" charset="2"/>
              </a:rPr>
              <a:t>to</a:t>
            </a:r>
            <a:br>
              <a:rPr lang="pl-PL" sz="2800" dirty="0" smtClean="0">
                <a:solidFill>
                  <a:srgbClr val="003300"/>
                </a:solidFill>
                <a:sym typeface="Symbol" pitchFamily="18" charset="2"/>
              </a:rPr>
            </a:br>
            <a:r>
              <a:rPr lang="pl-PL" sz="2800" dirty="0" err="1" smtClean="0">
                <a:solidFill>
                  <a:srgbClr val="003300"/>
                </a:solidFill>
                <a:sym typeface="Symbol" pitchFamily="18" charset="2"/>
              </a:rPr>
              <a:t>capacity</a:t>
            </a:r>
            <a:r>
              <a:rPr lang="pl-PL" sz="2800" dirty="0" smtClean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pl-PL" sz="2800" dirty="0" err="1" smtClean="0">
                <a:solidFill>
                  <a:srgbClr val="003300"/>
                </a:solidFill>
                <a:sym typeface="Symbol" pitchFamily="18" charset="2"/>
              </a:rPr>
              <a:t>properties</a:t>
            </a:r>
            <a:r>
              <a:rPr lang="pl-PL" sz="2800" dirty="0" smtClean="0">
                <a:solidFill>
                  <a:srgbClr val="003300"/>
                </a:solidFill>
                <a:sym typeface="Symbol" pitchFamily="18" charset="2"/>
              </a:rPr>
              <a:t> of </a:t>
            </a:r>
            <a:r>
              <a:rPr lang="pl-PL" sz="2800" dirty="0" err="1" smtClean="0">
                <a:solidFill>
                  <a:srgbClr val="003300"/>
                </a:solidFill>
                <a:sym typeface="Symbol" pitchFamily="18" charset="2"/>
              </a:rPr>
              <a:t>transmission</a:t>
            </a:r>
            <a:r>
              <a:rPr lang="pl-PL" sz="2800" dirty="0" smtClean="0">
                <a:solidFill>
                  <a:srgbClr val="003300"/>
                </a:solidFill>
                <a:sym typeface="Symbol" pitchFamily="18" charset="2"/>
              </a:rPr>
              <a:t> lines.</a:t>
            </a:r>
            <a:endParaRPr lang="pl-PL" sz="2800" dirty="0">
              <a:solidFill>
                <a:srgbClr val="3333CC"/>
              </a:solidFill>
              <a:sym typeface="Symbol" pitchFamily="18" charset="2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800" dirty="0" err="1" smtClean="0">
                <a:solidFill>
                  <a:srgbClr val="3333CC"/>
                </a:solidFill>
              </a:rPr>
              <a:t>Narrow</a:t>
            </a:r>
            <a:r>
              <a:rPr lang="pl-PL" sz="2800" dirty="0" smtClean="0">
                <a:solidFill>
                  <a:srgbClr val="3333CC"/>
                </a:solidFill>
              </a:rPr>
              <a:t> </a:t>
            </a:r>
            <a:r>
              <a:rPr lang="pl-PL" sz="2800" dirty="0" err="1" smtClean="0">
                <a:solidFill>
                  <a:srgbClr val="3333CC"/>
                </a:solidFill>
              </a:rPr>
              <a:t>bandwidth</a:t>
            </a:r>
            <a:r>
              <a:rPr lang="pl-PL" sz="2800" dirty="0" smtClean="0">
                <a:solidFill>
                  <a:srgbClr val="3333CC"/>
                </a:solidFill>
              </a:rPr>
              <a:t>.</a:t>
            </a:r>
            <a:endParaRPr lang="pl-PL" sz="2800" dirty="0">
              <a:solidFill>
                <a:srgbClr val="3333CC"/>
              </a:solidFill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pl-PL" sz="2800" dirty="0" err="1" smtClean="0">
                <a:solidFill>
                  <a:srgbClr val="003300"/>
                </a:solidFill>
              </a:rPr>
              <a:t>Considerable</a:t>
            </a:r>
            <a:r>
              <a:rPr lang="pl-PL" sz="2800" dirty="0" smtClean="0">
                <a:solidFill>
                  <a:srgbClr val="003300"/>
                </a:solidFill>
              </a:rPr>
              <a:t> </a:t>
            </a:r>
            <a:r>
              <a:rPr lang="pl-PL" sz="2800" dirty="0" err="1" smtClean="0">
                <a:solidFill>
                  <a:srgbClr val="003300"/>
                </a:solidFill>
              </a:rPr>
              <a:t>amount</a:t>
            </a:r>
            <a:r>
              <a:rPr lang="pl-PL" sz="2800" dirty="0" smtClean="0">
                <a:solidFill>
                  <a:srgbClr val="003300"/>
                </a:solidFill>
              </a:rPr>
              <a:t> of </a:t>
            </a:r>
            <a:r>
              <a:rPr lang="pl-PL" sz="2800" i="1" dirty="0" smtClean="0">
                <a:solidFill>
                  <a:srgbClr val="003300"/>
                </a:solidFill>
              </a:rPr>
              <a:t>timing </a:t>
            </a:r>
            <a:r>
              <a:rPr lang="pl-PL" sz="2800" i="1" dirty="0" err="1" smtClean="0">
                <a:solidFill>
                  <a:srgbClr val="003300"/>
                </a:solidFill>
              </a:rPr>
              <a:t>content</a:t>
            </a:r>
            <a:r>
              <a:rPr lang="pl-PL" sz="2800" dirty="0" smtClean="0">
                <a:solidFill>
                  <a:srgbClr val="003300"/>
                </a:solidFill>
              </a:rPr>
              <a:t> </a:t>
            </a:r>
            <a:r>
              <a:rPr lang="pl-PL" sz="2800" dirty="0" err="1" smtClean="0">
                <a:solidFill>
                  <a:srgbClr val="003300"/>
                </a:solidFill>
              </a:rPr>
              <a:t>needed</a:t>
            </a:r>
            <a:r>
              <a:rPr lang="pl-PL" sz="2800" dirty="0" smtClean="0">
                <a:solidFill>
                  <a:srgbClr val="003300"/>
                </a:solidFill>
              </a:rPr>
              <a:t> for </a:t>
            </a:r>
            <a:r>
              <a:rPr lang="pl-PL" sz="2800" dirty="0" err="1" smtClean="0">
                <a:solidFill>
                  <a:srgbClr val="003300"/>
                </a:solidFill>
              </a:rPr>
              <a:t>synchronization</a:t>
            </a:r>
            <a:r>
              <a:rPr lang="pl-PL" sz="2800" dirty="0" smtClean="0">
                <a:solidFill>
                  <a:srgbClr val="003300"/>
                </a:solidFill>
              </a:rPr>
              <a:t> </a:t>
            </a:r>
            <a:r>
              <a:rPr lang="pl-PL" sz="2800" dirty="0" err="1" smtClean="0">
                <a:solidFill>
                  <a:srgbClr val="003300"/>
                </a:solidFill>
              </a:rPr>
              <a:t>between</a:t>
            </a:r>
            <a:r>
              <a:rPr lang="pl-PL" sz="2800" dirty="0" smtClean="0">
                <a:solidFill>
                  <a:srgbClr val="003300"/>
                </a:solidFill>
              </a:rPr>
              <a:t> </a:t>
            </a:r>
            <a:r>
              <a:rPr lang="pl-PL" sz="2800" dirty="0" err="1" smtClean="0">
                <a:solidFill>
                  <a:srgbClr val="003300"/>
                </a:solidFill>
              </a:rPr>
              <a:t>transmiiter</a:t>
            </a:r>
            <a:r>
              <a:rPr lang="pl-PL" sz="2800" dirty="0" smtClean="0">
                <a:solidFill>
                  <a:srgbClr val="003300"/>
                </a:solidFill>
              </a:rPr>
              <a:t> and </a:t>
            </a:r>
            <a:r>
              <a:rPr lang="pl-PL" sz="2800" dirty="0" err="1" smtClean="0">
                <a:solidFill>
                  <a:srgbClr val="003300"/>
                </a:solidFill>
              </a:rPr>
              <a:t>receiver</a:t>
            </a:r>
            <a:r>
              <a:rPr lang="pl-PL" sz="2800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871538"/>
          </a:xfrm>
        </p:spPr>
        <p:txBody>
          <a:bodyPr/>
          <a:lstStyle/>
          <a:p>
            <a:r>
              <a:rPr lang="pl-PL" sz="3600" dirty="0" smtClean="0"/>
              <a:t>Spectrum </a:t>
            </a:r>
            <a:r>
              <a:rPr lang="pl-PL" sz="3600" dirty="0" err="1" smtClean="0"/>
              <a:t>analysis</a:t>
            </a:r>
            <a:r>
              <a:rPr lang="pl-PL" sz="3600" dirty="0" smtClean="0"/>
              <a:t> (</a:t>
            </a:r>
            <a:r>
              <a:rPr lang="pl-PL" sz="3600" dirty="0" err="1" smtClean="0"/>
              <a:t>unipolar</a:t>
            </a:r>
            <a:r>
              <a:rPr lang="pl-PL" sz="3600" dirty="0" smtClean="0"/>
              <a:t> </a:t>
            </a:r>
            <a:r>
              <a:rPr lang="pl-PL" sz="3600" dirty="0" err="1" smtClean="0"/>
              <a:t>code</a:t>
            </a:r>
            <a:r>
              <a:rPr lang="pl-PL" sz="3600" dirty="0" smtClean="0"/>
              <a:t>)</a:t>
            </a:r>
            <a:endParaRPr lang="pl-PL" sz="3600" dirty="0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06488" y="713961"/>
            <a:ext cx="6819900" cy="584200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pl-PL" sz="2000" dirty="0" err="1" smtClean="0"/>
              <a:t>Autocorrelation</a:t>
            </a:r>
            <a:r>
              <a:rPr lang="pl-PL" sz="2000" dirty="0" smtClean="0"/>
              <a:t> </a:t>
            </a:r>
            <a:r>
              <a:rPr lang="pl-PL" sz="2000" dirty="0" err="1" smtClean="0"/>
              <a:t>function</a:t>
            </a:r>
            <a:r>
              <a:rPr lang="pl-PL" sz="2000" dirty="0" smtClean="0"/>
              <a:t> (</a:t>
            </a:r>
            <a:r>
              <a:rPr lang="pl-PL" sz="2000" dirty="0" err="1" smtClean="0"/>
              <a:t>time</a:t>
            </a:r>
            <a:r>
              <a:rPr lang="pl-PL" sz="2000" dirty="0" smtClean="0"/>
              <a:t> </a:t>
            </a:r>
            <a:r>
              <a:rPr lang="pl-PL" sz="2000" dirty="0" err="1" smtClean="0"/>
              <a:t>averaged</a:t>
            </a:r>
            <a:r>
              <a:rPr lang="pl-PL" sz="2000" dirty="0" smtClean="0"/>
              <a:t>):</a:t>
            </a:r>
            <a:endParaRPr lang="pl-PL" sz="2000" dirty="0"/>
          </a:p>
        </p:txBody>
      </p:sp>
      <p:graphicFrame>
        <p:nvGraphicFramePr>
          <p:cNvPr id="21402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6135542"/>
              </p:ext>
            </p:extLst>
          </p:nvPr>
        </p:nvGraphicFramePr>
        <p:xfrm>
          <a:off x="1219200" y="1131473"/>
          <a:ext cx="407987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14" name="Równanie" r:id="rId3" imgW="2222280" imgH="241200" progId="Equation.3">
                  <p:embed/>
                </p:oleObj>
              </mc:Choice>
              <mc:Fallback>
                <p:oleObj name="Równanie" r:id="rId3" imgW="222228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131473"/>
                        <a:ext cx="4079875" cy="4429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4022" name="Rectangle 6"/>
          <p:cNvSpPr>
            <a:spLocks noChangeArrowheads="1"/>
          </p:cNvSpPr>
          <p:nvPr/>
        </p:nvSpPr>
        <p:spPr bwMode="auto">
          <a:xfrm>
            <a:off x="1150938" y="1839498"/>
            <a:ext cx="7683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140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12206"/>
              </p:ext>
            </p:extLst>
          </p:nvPr>
        </p:nvGraphicFramePr>
        <p:xfrm>
          <a:off x="1219200" y="2274473"/>
          <a:ext cx="685165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15" name="Równanie" r:id="rId5" imgW="3657600" imgH="393480" progId="Equation.3">
                  <p:embed/>
                </p:oleObj>
              </mc:Choice>
              <mc:Fallback>
                <p:oleObj name="Równanie" r:id="rId5" imgW="3657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274473"/>
                        <a:ext cx="6851650" cy="6746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4066" name="Group 50"/>
          <p:cNvGrpSpPr>
            <a:grpSpLocks/>
          </p:cNvGrpSpPr>
          <p:nvPr/>
        </p:nvGrpSpPr>
        <p:grpSpPr bwMode="auto">
          <a:xfrm>
            <a:off x="1223907" y="3080164"/>
            <a:ext cx="3421063" cy="2790825"/>
            <a:chOff x="782" y="2160"/>
            <a:chExt cx="2155" cy="1758"/>
          </a:xfrm>
        </p:grpSpPr>
        <p:sp>
          <p:nvSpPr>
            <p:cNvPr id="214025" name="Freeform 9"/>
            <p:cNvSpPr>
              <a:spLocks/>
            </p:cNvSpPr>
            <p:nvPr/>
          </p:nvSpPr>
          <p:spPr bwMode="auto">
            <a:xfrm>
              <a:off x="1859" y="2184"/>
              <a:ext cx="1" cy="1494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515">
                  <a:moveTo>
                    <a:pt x="0" y="51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6" name="Line 10"/>
            <p:cNvSpPr>
              <a:spLocks noChangeShapeType="1"/>
            </p:cNvSpPr>
            <p:nvPr/>
          </p:nvSpPr>
          <p:spPr bwMode="auto">
            <a:xfrm>
              <a:off x="782" y="3688"/>
              <a:ext cx="214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7" name="Freeform 11"/>
            <p:cNvSpPr>
              <a:spLocks/>
            </p:cNvSpPr>
            <p:nvPr/>
          </p:nvSpPr>
          <p:spPr bwMode="auto">
            <a:xfrm>
              <a:off x="789" y="3314"/>
              <a:ext cx="343" cy="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7" y="0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6" y="0"/>
                </a:cxn>
                <a:cxn ang="0">
                  <a:pos x="56" y="0"/>
                </a:cxn>
                <a:cxn ang="0">
                  <a:pos x="66" y="0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95" y="0"/>
                </a:cxn>
                <a:cxn ang="0">
                  <a:pos x="105" y="0"/>
                </a:cxn>
                <a:cxn ang="0">
                  <a:pos x="115" y="0"/>
                </a:cxn>
                <a:cxn ang="0">
                  <a:pos x="125" y="0"/>
                </a:cxn>
                <a:cxn ang="0">
                  <a:pos x="134" y="0"/>
                </a:cxn>
                <a:cxn ang="0">
                  <a:pos x="144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4" y="0"/>
                </a:cxn>
                <a:cxn ang="0">
                  <a:pos x="183" y="0"/>
                </a:cxn>
                <a:cxn ang="0">
                  <a:pos x="193" y="0"/>
                </a:cxn>
                <a:cxn ang="0">
                  <a:pos x="203" y="0"/>
                </a:cxn>
                <a:cxn ang="0">
                  <a:pos x="213" y="0"/>
                </a:cxn>
                <a:cxn ang="0">
                  <a:pos x="223" y="0"/>
                </a:cxn>
                <a:cxn ang="0">
                  <a:pos x="232" y="0"/>
                </a:cxn>
                <a:cxn ang="0">
                  <a:pos x="242" y="0"/>
                </a:cxn>
                <a:cxn ang="0">
                  <a:pos x="252" y="0"/>
                </a:cxn>
                <a:cxn ang="0">
                  <a:pos x="262" y="0"/>
                </a:cxn>
                <a:cxn ang="0">
                  <a:pos x="272" y="0"/>
                </a:cxn>
                <a:cxn ang="0">
                  <a:pos x="281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1" y="0"/>
                </a:cxn>
                <a:cxn ang="0">
                  <a:pos x="321" y="0"/>
                </a:cxn>
                <a:cxn ang="0">
                  <a:pos x="330" y="0"/>
                </a:cxn>
                <a:cxn ang="0">
                  <a:pos x="340" y="0"/>
                </a:cxn>
                <a:cxn ang="0">
                  <a:pos x="350" y="0"/>
                </a:cxn>
                <a:cxn ang="0">
                  <a:pos x="360" y="0"/>
                </a:cxn>
                <a:cxn ang="0">
                  <a:pos x="370" y="0"/>
                </a:cxn>
                <a:cxn ang="0">
                  <a:pos x="379" y="0"/>
                </a:cxn>
                <a:cxn ang="0">
                  <a:pos x="389" y="0"/>
                </a:cxn>
                <a:cxn ang="0">
                  <a:pos x="399" y="0"/>
                </a:cxn>
                <a:cxn ang="0">
                  <a:pos x="409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6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2" y="0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5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1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7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3" y="0"/>
                  </a:lnTo>
                  <a:lnTo>
                    <a:pt x="206" y="0"/>
                  </a:lnTo>
                  <a:lnTo>
                    <a:pt x="210" y="0"/>
                  </a:lnTo>
                  <a:lnTo>
                    <a:pt x="213" y="0"/>
                  </a:lnTo>
                  <a:lnTo>
                    <a:pt x="216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6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2" y="0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88" y="0"/>
                  </a:lnTo>
                  <a:lnTo>
                    <a:pt x="291" y="0"/>
                  </a:lnTo>
                  <a:lnTo>
                    <a:pt x="294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1" y="0"/>
                  </a:lnTo>
                  <a:lnTo>
                    <a:pt x="314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0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0" y="0"/>
                  </a:lnTo>
                  <a:lnTo>
                    <a:pt x="363" y="0"/>
                  </a:lnTo>
                  <a:lnTo>
                    <a:pt x="366" y="0"/>
                  </a:lnTo>
                  <a:lnTo>
                    <a:pt x="370" y="0"/>
                  </a:lnTo>
                  <a:lnTo>
                    <a:pt x="373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3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399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09" y="0"/>
                  </a:lnTo>
                  <a:lnTo>
                    <a:pt x="412" y="0"/>
                  </a:lnTo>
                  <a:lnTo>
                    <a:pt x="41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8" name="Freeform 12"/>
            <p:cNvSpPr>
              <a:spLocks/>
            </p:cNvSpPr>
            <p:nvPr/>
          </p:nvSpPr>
          <p:spPr bwMode="auto">
            <a:xfrm>
              <a:off x="1132" y="3248"/>
              <a:ext cx="334" cy="66"/>
            </a:xfrm>
            <a:custGeom>
              <a:avLst/>
              <a:gdLst/>
              <a:ahLst/>
              <a:cxnLst>
                <a:cxn ang="0">
                  <a:pos x="7" y="74"/>
                </a:cxn>
                <a:cxn ang="0">
                  <a:pos x="17" y="74"/>
                </a:cxn>
                <a:cxn ang="0">
                  <a:pos x="26" y="74"/>
                </a:cxn>
                <a:cxn ang="0">
                  <a:pos x="36" y="74"/>
                </a:cxn>
                <a:cxn ang="0">
                  <a:pos x="46" y="74"/>
                </a:cxn>
                <a:cxn ang="0">
                  <a:pos x="56" y="74"/>
                </a:cxn>
                <a:cxn ang="0">
                  <a:pos x="66" y="74"/>
                </a:cxn>
                <a:cxn ang="0">
                  <a:pos x="75" y="74"/>
                </a:cxn>
                <a:cxn ang="0">
                  <a:pos x="85" y="74"/>
                </a:cxn>
                <a:cxn ang="0">
                  <a:pos x="95" y="74"/>
                </a:cxn>
                <a:cxn ang="0">
                  <a:pos x="105" y="74"/>
                </a:cxn>
                <a:cxn ang="0">
                  <a:pos x="115" y="74"/>
                </a:cxn>
                <a:cxn ang="0">
                  <a:pos x="124" y="74"/>
                </a:cxn>
                <a:cxn ang="0">
                  <a:pos x="134" y="74"/>
                </a:cxn>
                <a:cxn ang="0">
                  <a:pos x="144" y="74"/>
                </a:cxn>
                <a:cxn ang="0">
                  <a:pos x="154" y="74"/>
                </a:cxn>
                <a:cxn ang="0">
                  <a:pos x="164" y="74"/>
                </a:cxn>
                <a:cxn ang="0">
                  <a:pos x="173" y="74"/>
                </a:cxn>
                <a:cxn ang="0">
                  <a:pos x="183" y="74"/>
                </a:cxn>
                <a:cxn ang="0">
                  <a:pos x="193" y="74"/>
                </a:cxn>
                <a:cxn ang="0">
                  <a:pos x="203" y="74"/>
                </a:cxn>
                <a:cxn ang="0">
                  <a:pos x="213" y="74"/>
                </a:cxn>
                <a:cxn ang="0">
                  <a:pos x="222" y="74"/>
                </a:cxn>
                <a:cxn ang="0">
                  <a:pos x="232" y="74"/>
                </a:cxn>
                <a:cxn ang="0">
                  <a:pos x="242" y="74"/>
                </a:cxn>
                <a:cxn ang="0">
                  <a:pos x="252" y="74"/>
                </a:cxn>
                <a:cxn ang="0">
                  <a:pos x="262" y="74"/>
                </a:cxn>
                <a:cxn ang="0">
                  <a:pos x="271" y="74"/>
                </a:cxn>
                <a:cxn ang="0">
                  <a:pos x="281" y="74"/>
                </a:cxn>
                <a:cxn ang="0">
                  <a:pos x="291" y="74"/>
                </a:cxn>
                <a:cxn ang="0">
                  <a:pos x="301" y="74"/>
                </a:cxn>
                <a:cxn ang="0">
                  <a:pos x="311" y="74"/>
                </a:cxn>
                <a:cxn ang="0">
                  <a:pos x="320" y="74"/>
                </a:cxn>
                <a:cxn ang="0">
                  <a:pos x="330" y="74"/>
                </a:cxn>
                <a:cxn ang="0">
                  <a:pos x="340" y="74"/>
                </a:cxn>
                <a:cxn ang="0">
                  <a:pos x="350" y="74"/>
                </a:cxn>
                <a:cxn ang="0">
                  <a:pos x="360" y="74"/>
                </a:cxn>
                <a:cxn ang="0">
                  <a:pos x="369" y="65"/>
                </a:cxn>
                <a:cxn ang="0">
                  <a:pos x="376" y="52"/>
                </a:cxn>
                <a:cxn ang="0">
                  <a:pos x="386" y="36"/>
                </a:cxn>
                <a:cxn ang="0">
                  <a:pos x="392" y="23"/>
                </a:cxn>
                <a:cxn ang="0">
                  <a:pos x="402" y="10"/>
                </a:cxn>
              </a:cxnLst>
              <a:rect l="0" t="0" r="r" b="b"/>
              <a:pathLst>
                <a:path w="405" h="74">
                  <a:moveTo>
                    <a:pt x="0" y="74"/>
                  </a:moveTo>
                  <a:lnTo>
                    <a:pt x="4" y="74"/>
                  </a:lnTo>
                  <a:lnTo>
                    <a:pt x="7" y="74"/>
                  </a:lnTo>
                  <a:lnTo>
                    <a:pt x="10" y="74"/>
                  </a:lnTo>
                  <a:lnTo>
                    <a:pt x="13" y="74"/>
                  </a:lnTo>
                  <a:lnTo>
                    <a:pt x="17" y="74"/>
                  </a:lnTo>
                  <a:lnTo>
                    <a:pt x="20" y="74"/>
                  </a:lnTo>
                  <a:lnTo>
                    <a:pt x="23" y="74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3" y="74"/>
                  </a:lnTo>
                  <a:lnTo>
                    <a:pt x="36" y="74"/>
                  </a:lnTo>
                  <a:lnTo>
                    <a:pt x="40" y="74"/>
                  </a:lnTo>
                  <a:lnTo>
                    <a:pt x="43" y="74"/>
                  </a:lnTo>
                  <a:lnTo>
                    <a:pt x="46" y="74"/>
                  </a:lnTo>
                  <a:lnTo>
                    <a:pt x="49" y="74"/>
                  </a:lnTo>
                  <a:lnTo>
                    <a:pt x="53" y="74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4"/>
                  </a:lnTo>
                  <a:lnTo>
                    <a:pt x="72" y="74"/>
                  </a:lnTo>
                  <a:lnTo>
                    <a:pt x="75" y="74"/>
                  </a:lnTo>
                  <a:lnTo>
                    <a:pt x="79" y="74"/>
                  </a:lnTo>
                  <a:lnTo>
                    <a:pt x="82" y="74"/>
                  </a:lnTo>
                  <a:lnTo>
                    <a:pt x="85" y="74"/>
                  </a:lnTo>
                  <a:lnTo>
                    <a:pt x="89" y="74"/>
                  </a:lnTo>
                  <a:lnTo>
                    <a:pt x="92" y="74"/>
                  </a:lnTo>
                  <a:lnTo>
                    <a:pt x="95" y="74"/>
                  </a:lnTo>
                  <a:lnTo>
                    <a:pt x="98" y="74"/>
                  </a:lnTo>
                  <a:lnTo>
                    <a:pt x="102" y="74"/>
                  </a:lnTo>
                  <a:lnTo>
                    <a:pt x="105" y="74"/>
                  </a:lnTo>
                  <a:lnTo>
                    <a:pt x="108" y="74"/>
                  </a:lnTo>
                  <a:lnTo>
                    <a:pt x="111" y="74"/>
                  </a:lnTo>
                  <a:lnTo>
                    <a:pt x="115" y="74"/>
                  </a:lnTo>
                  <a:lnTo>
                    <a:pt x="118" y="74"/>
                  </a:lnTo>
                  <a:lnTo>
                    <a:pt x="121" y="74"/>
                  </a:lnTo>
                  <a:lnTo>
                    <a:pt x="124" y="74"/>
                  </a:lnTo>
                  <a:lnTo>
                    <a:pt x="128" y="74"/>
                  </a:lnTo>
                  <a:lnTo>
                    <a:pt x="131" y="74"/>
                  </a:lnTo>
                  <a:lnTo>
                    <a:pt x="134" y="74"/>
                  </a:lnTo>
                  <a:lnTo>
                    <a:pt x="138" y="74"/>
                  </a:lnTo>
                  <a:lnTo>
                    <a:pt x="141" y="74"/>
                  </a:lnTo>
                  <a:lnTo>
                    <a:pt x="144" y="74"/>
                  </a:lnTo>
                  <a:lnTo>
                    <a:pt x="147" y="74"/>
                  </a:lnTo>
                  <a:lnTo>
                    <a:pt x="151" y="74"/>
                  </a:lnTo>
                  <a:lnTo>
                    <a:pt x="154" y="74"/>
                  </a:lnTo>
                  <a:lnTo>
                    <a:pt x="157" y="74"/>
                  </a:lnTo>
                  <a:lnTo>
                    <a:pt x="160" y="74"/>
                  </a:lnTo>
                  <a:lnTo>
                    <a:pt x="164" y="74"/>
                  </a:lnTo>
                  <a:lnTo>
                    <a:pt x="167" y="74"/>
                  </a:lnTo>
                  <a:lnTo>
                    <a:pt x="170" y="74"/>
                  </a:lnTo>
                  <a:lnTo>
                    <a:pt x="173" y="74"/>
                  </a:lnTo>
                  <a:lnTo>
                    <a:pt x="177" y="74"/>
                  </a:lnTo>
                  <a:lnTo>
                    <a:pt x="180" y="74"/>
                  </a:lnTo>
                  <a:lnTo>
                    <a:pt x="183" y="74"/>
                  </a:lnTo>
                  <a:lnTo>
                    <a:pt x="187" y="74"/>
                  </a:lnTo>
                  <a:lnTo>
                    <a:pt x="190" y="74"/>
                  </a:lnTo>
                  <a:lnTo>
                    <a:pt x="193" y="74"/>
                  </a:lnTo>
                  <a:lnTo>
                    <a:pt x="196" y="74"/>
                  </a:lnTo>
                  <a:lnTo>
                    <a:pt x="200" y="74"/>
                  </a:lnTo>
                  <a:lnTo>
                    <a:pt x="203" y="74"/>
                  </a:lnTo>
                  <a:lnTo>
                    <a:pt x="206" y="74"/>
                  </a:lnTo>
                  <a:lnTo>
                    <a:pt x="209" y="74"/>
                  </a:lnTo>
                  <a:lnTo>
                    <a:pt x="213" y="74"/>
                  </a:lnTo>
                  <a:lnTo>
                    <a:pt x="216" y="74"/>
                  </a:lnTo>
                  <a:lnTo>
                    <a:pt x="219" y="74"/>
                  </a:lnTo>
                  <a:lnTo>
                    <a:pt x="222" y="74"/>
                  </a:lnTo>
                  <a:lnTo>
                    <a:pt x="226" y="74"/>
                  </a:lnTo>
                  <a:lnTo>
                    <a:pt x="229" y="74"/>
                  </a:lnTo>
                  <a:lnTo>
                    <a:pt x="232" y="74"/>
                  </a:lnTo>
                  <a:lnTo>
                    <a:pt x="236" y="74"/>
                  </a:lnTo>
                  <a:lnTo>
                    <a:pt x="239" y="74"/>
                  </a:lnTo>
                  <a:lnTo>
                    <a:pt x="242" y="74"/>
                  </a:lnTo>
                  <a:lnTo>
                    <a:pt x="245" y="74"/>
                  </a:lnTo>
                  <a:lnTo>
                    <a:pt x="249" y="74"/>
                  </a:lnTo>
                  <a:lnTo>
                    <a:pt x="252" y="74"/>
                  </a:lnTo>
                  <a:lnTo>
                    <a:pt x="255" y="74"/>
                  </a:lnTo>
                  <a:lnTo>
                    <a:pt x="258" y="74"/>
                  </a:lnTo>
                  <a:lnTo>
                    <a:pt x="262" y="74"/>
                  </a:lnTo>
                  <a:lnTo>
                    <a:pt x="265" y="74"/>
                  </a:lnTo>
                  <a:lnTo>
                    <a:pt x="268" y="74"/>
                  </a:lnTo>
                  <a:lnTo>
                    <a:pt x="271" y="74"/>
                  </a:lnTo>
                  <a:lnTo>
                    <a:pt x="275" y="74"/>
                  </a:lnTo>
                  <a:lnTo>
                    <a:pt x="278" y="74"/>
                  </a:lnTo>
                  <a:lnTo>
                    <a:pt x="281" y="74"/>
                  </a:lnTo>
                  <a:lnTo>
                    <a:pt x="285" y="74"/>
                  </a:lnTo>
                  <a:lnTo>
                    <a:pt x="288" y="74"/>
                  </a:lnTo>
                  <a:lnTo>
                    <a:pt x="291" y="74"/>
                  </a:lnTo>
                  <a:lnTo>
                    <a:pt x="294" y="74"/>
                  </a:lnTo>
                  <a:lnTo>
                    <a:pt x="298" y="74"/>
                  </a:lnTo>
                  <a:lnTo>
                    <a:pt x="301" y="74"/>
                  </a:lnTo>
                  <a:lnTo>
                    <a:pt x="304" y="74"/>
                  </a:lnTo>
                  <a:lnTo>
                    <a:pt x="307" y="74"/>
                  </a:lnTo>
                  <a:lnTo>
                    <a:pt x="311" y="74"/>
                  </a:lnTo>
                  <a:lnTo>
                    <a:pt x="314" y="74"/>
                  </a:lnTo>
                  <a:lnTo>
                    <a:pt x="317" y="74"/>
                  </a:lnTo>
                  <a:lnTo>
                    <a:pt x="320" y="74"/>
                  </a:lnTo>
                  <a:lnTo>
                    <a:pt x="324" y="74"/>
                  </a:lnTo>
                  <a:lnTo>
                    <a:pt x="327" y="74"/>
                  </a:lnTo>
                  <a:lnTo>
                    <a:pt x="330" y="74"/>
                  </a:lnTo>
                  <a:lnTo>
                    <a:pt x="334" y="74"/>
                  </a:lnTo>
                  <a:lnTo>
                    <a:pt x="337" y="74"/>
                  </a:lnTo>
                  <a:lnTo>
                    <a:pt x="340" y="74"/>
                  </a:lnTo>
                  <a:lnTo>
                    <a:pt x="343" y="74"/>
                  </a:lnTo>
                  <a:lnTo>
                    <a:pt x="347" y="74"/>
                  </a:lnTo>
                  <a:lnTo>
                    <a:pt x="350" y="74"/>
                  </a:lnTo>
                  <a:lnTo>
                    <a:pt x="353" y="74"/>
                  </a:lnTo>
                  <a:lnTo>
                    <a:pt x="356" y="74"/>
                  </a:lnTo>
                  <a:lnTo>
                    <a:pt x="360" y="74"/>
                  </a:lnTo>
                  <a:lnTo>
                    <a:pt x="363" y="71"/>
                  </a:lnTo>
                  <a:lnTo>
                    <a:pt x="366" y="68"/>
                  </a:lnTo>
                  <a:lnTo>
                    <a:pt x="369" y="65"/>
                  </a:lnTo>
                  <a:lnTo>
                    <a:pt x="369" y="58"/>
                  </a:lnTo>
                  <a:lnTo>
                    <a:pt x="373" y="55"/>
                  </a:lnTo>
                  <a:lnTo>
                    <a:pt x="376" y="52"/>
                  </a:lnTo>
                  <a:lnTo>
                    <a:pt x="379" y="48"/>
                  </a:lnTo>
                  <a:lnTo>
                    <a:pt x="383" y="39"/>
                  </a:lnTo>
                  <a:lnTo>
                    <a:pt x="386" y="36"/>
                  </a:lnTo>
                  <a:lnTo>
                    <a:pt x="389" y="29"/>
                  </a:lnTo>
                  <a:lnTo>
                    <a:pt x="392" y="26"/>
                  </a:lnTo>
                  <a:lnTo>
                    <a:pt x="392" y="23"/>
                  </a:lnTo>
                  <a:lnTo>
                    <a:pt x="396" y="19"/>
                  </a:lnTo>
                  <a:lnTo>
                    <a:pt x="399" y="13"/>
                  </a:lnTo>
                  <a:lnTo>
                    <a:pt x="402" y="10"/>
                  </a:lnTo>
                  <a:lnTo>
                    <a:pt x="405" y="6"/>
                  </a:lnTo>
                  <a:lnTo>
                    <a:pt x="40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29" name="Freeform 13"/>
            <p:cNvSpPr>
              <a:spLocks/>
            </p:cNvSpPr>
            <p:nvPr/>
          </p:nvSpPr>
          <p:spPr bwMode="auto">
            <a:xfrm>
              <a:off x="1466" y="2775"/>
              <a:ext cx="274" cy="473"/>
            </a:xfrm>
            <a:custGeom>
              <a:avLst/>
              <a:gdLst/>
              <a:ahLst/>
              <a:cxnLst>
                <a:cxn ang="0">
                  <a:pos x="7" y="520"/>
                </a:cxn>
                <a:cxn ang="0">
                  <a:pos x="13" y="507"/>
                </a:cxn>
                <a:cxn ang="0">
                  <a:pos x="23" y="494"/>
                </a:cxn>
                <a:cxn ang="0">
                  <a:pos x="30" y="481"/>
                </a:cxn>
                <a:cxn ang="0">
                  <a:pos x="40" y="468"/>
                </a:cxn>
                <a:cxn ang="0">
                  <a:pos x="46" y="458"/>
                </a:cxn>
                <a:cxn ang="0">
                  <a:pos x="53" y="445"/>
                </a:cxn>
                <a:cxn ang="0">
                  <a:pos x="62" y="432"/>
                </a:cxn>
                <a:cxn ang="0">
                  <a:pos x="69" y="419"/>
                </a:cxn>
                <a:cxn ang="0">
                  <a:pos x="76" y="407"/>
                </a:cxn>
                <a:cxn ang="0">
                  <a:pos x="85" y="394"/>
                </a:cxn>
                <a:cxn ang="0">
                  <a:pos x="92" y="381"/>
                </a:cxn>
                <a:cxn ang="0">
                  <a:pos x="102" y="368"/>
                </a:cxn>
                <a:cxn ang="0">
                  <a:pos x="108" y="358"/>
                </a:cxn>
                <a:cxn ang="0">
                  <a:pos x="115" y="345"/>
                </a:cxn>
                <a:cxn ang="0">
                  <a:pos x="125" y="332"/>
                </a:cxn>
                <a:cxn ang="0">
                  <a:pos x="131" y="319"/>
                </a:cxn>
                <a:cxn ang="0">
                  <a:pos x="141" y="306"/>
                </a:cxn>
                <a:cxn ang="0">
                  <a:pos x="147" y="294"/>
                </a:cxn>
                <a:cxn ang="0">
                  <a:pos x="154" y="281"/>
                </a:cxn>
                <a:cxn ang="0">
                  <a:pos x="164" y="271"/>
                </a:cxn>
                <a:cxn ang="0">
                  <a:pos x="170" y="258"/>
                </a:cxn>
                <a:cxn ang="0">
                  <a:pos x="177" y="245"/>
                </a:cxn>
                <a:cxn ang="0">
                  <a:pos x="187" y="232"/>
                </a:cxn>
                <a:cxn ang="0">
                  <a:pos x="193" y="219"/>
                </a:cxn>
                <a:cxn ang="0">
                  <a:pos x="203" y="206"/>
                </a:cxn>
                <a:cxn ang="0">
                  <a:pos x="209" y="193"/>
                </a:cxn>
                <a:cxn ang="0">
                  <a:pos x="216" y="181"/>
                </a:cxn>
                <a:cxn ang="0">
                  <a:pos x="226" y="171"/>
                </a:cxn>
                <a:cxn ang="0">
                  <a:pos x="232" y="158"/>
                </a:cxn>
                <a:cxn ang="0">
                  <a:pos x="242" y="145"/>
                </a:cxn>
                <a:cxn ang="0">
                  <a:pos x="249" y="132"/>
                </a:cxn>
                <a:cxn ang="0">
                  <a:pos x="255" y="119"/>
                </a:cxn>
                <a:cxn ang="0">
                  <a:pos x="265" y="106"/>
                </a:cxn>
                <a:cxn ang="0">
                  <a:pos x="272" y="93"/>
                </a:cxn>
                <a:cxn ang="0">
                  <a:pos x="278" y="84"/>
                </a:cxn>
                <a:cxn ang="0">
                  <a:pos x="288" y="71"/>
                </a:cxn>
                <a:cxn ang="0">
                  <a:pos x="294" y="58"/>
                </a:cxn>
                <a:cxn ang="0">
                  <a:pos x="304" y="45"/>
                </a:cxn>
                <a:cxn ang="0">
                  <a:pos x="311" y="32"/>
                </a:cxn>
                <a:cxn ang="0">
                  <a:pos x="317" y="19"/>
                </a:cxn>
                <a:cxn ang="0">
                  <a:pos x="327" y="6"/>
                </a:cxn>
              </a:cxnLst>
              <a:rect l="0" t="0" r="r" b="b"/>
              <a:pathLst>
                <a:path w="330" h="526">
                  <a:moveTo>
                    <a:pt x="0" y="526"/>
                  </a:moveTo>
                  <a:lnTo>
                    <a:pt x="4" y="523"/>
                  </a:lnTo>
                  <a:lnTo>
                    <a:pt x="7" y="520"/>
                  </a:lnTo>
                  <a:lnTo>
                    <a:pt x="10" y="516"/>
                  </a:lnTo>
                  <a:lnTo>
                    <a:pt x="13" y="510"/>
                  </a:lnTo>
                  <a:lnTo>
                    <a:pt x="13" y="507"/>
                  </a:lnTo>
                  <a:lnTo>
                    <a:pt x="17" y="503"/>
                  </a:lnTo>
                  <a:lnTo>
                    <a:pt x="20" y="497"/>
                  </a:lnTo>
                  <a:lnTo>
                    <a:pt x="23" y="494"/>
                  </a:lnTo>
                  <a:lnTo>
                    <a:pt x="27" y="491"/>
                  </a:lnTo>
                  <a:lnTo>
                    <a:pt x="27" y="487"/>
                  </a:lnTo>
                  <a:lnTo>
                    <a:pt x="30" y="481"/>
                  </a:lnTo>
                  <a:lnTo>
                    <a:pt x="33" y="478"/>
                  </a:lnTo>
                  <a:lnTo>
                    <a:pt x="36" y="474"/>
                  </a:lnTo>
                  <a:lnTo>
                    <a:pt x="40" y="468"/>
                  </a:lnTo>
                  <a:lnTo>
                    <a:pt x="40" y="465"/>
                  </a:lnTo>
                  <a:lnTo>
                    <a:pt x="43" y="461"/>
                  </a:lnTo>
                  <a:lnTo>
                    <a:pt x="46" y="458"/>
                  </a:lnTo>
                  <a:lnTo>
                    <a:pt x="49" y="452"/>
                  </a:lnTo>
                  <a:lnTo>
                    <a:pt x="53" y="449"/>
                  </a:lnTo>
                  <a:lnTo>
                    <a:pt x="53" y="445"/>
                  </a:lnTo>
                  <a:lnTo>
                    <a:pt x="56" y="439"/>
                  </a:lnTo>
                  <a:lnTo>
                    <a:pt x="59" y="436"/>
                  </a:lnTo>
                  <a:lnTo>
                    <a:pt x="62" y="432"/>
                  </a:lnTo>
                  <a:lnTo>
                    <a:pt x="66" y="429"/>
                  </a:lnTo>
                  <a:lnTo>
                    <a:pt x="66" y="423"/>
                  </a:lnTo>
                  <a:lnTo>
                    <a:pt x="69" y="419"/>
                  </a:lnTo>
                  <a:lnTo>
                    <a:pt x="72" y="416"/>
                  </a:lnTo>
                  <a:lnTo>
                    <a:pt x="76" y="410"/>
                  </a:lnTo>
                  <a:lnTo>
                    <a:pt x="76" y="407"/>
                  </a:lnTo>
                  <a:lnTo>
                    <a:pt x="79" y="403"/>
                  </a:lnTo>
                  <a:lnTo>
                    <a:pt x="82" y="400"/>
                  </a:lnTo>
                  <a:lnTo>
                    <a:pt x="85" y="394"/>
                  </a:lnTo>
                  <a:lnTo>
                    <a:pt x="89" y="390"/>
                  </a:lnTo>
                  <a:lnTo>
                    <a:pt x="89" y="387"/>
                  </a:lnTo>
                  <a:lnTo>
                    <a:pt x="92" y="381"/>
                  </a:lnTo>
                  <a:lnTo>
                    <a:pt x="95" y="377"/>
                  </a:lnTo>
                  <a:lnTo>
                    <a:pt x="98" y="374"/>
                  </a:lnTo>
                  <a:lnTo>
                    <a:pt x="102" y="368"/>
                  </a:lnTo>
                  <a:lnTo>
                    <a:pt x="102" y="365"/>
                  </a:lnTo>
                  <a:lnTo>
                    <a:pt x="105" y="361"/>
                  </a:lnTo>
                  <a:lnTo>
                    <a:pt x="108" y="358"/>
                  </a:lnTo>
                  <a:lnTo>
                    <a:pt x="111" y="352"/>
                  </a:lnTo>
                  <a:lnTo>
                    <a:pt x="115" y="348"/>
                  </a:lnTo>
                  <a:lnTo>
                    <a:pt x="115" y="345"/>
                  </a:lnTo>
                  <a:lnTo>
                    <a:pt x="118" y="339"/>
                  </a:lnTo>
                  <a:lnTo>
                    <a:pt x="121" y="336"/>
                  </a:lnTo>
                  <a:lnTo>
                    <a:pt x="125" y="332"/>
                  </a:lnTo>
                  <a:lnTo>
                    <a:pt x="128" y="329"/>
                  </a:lnTo>
                  <a:lnTo>
                    <a:pt x="128" y="323"/>
                  </a:lnTo>
                  <a:lnTo>
                    <a:pt x="131" y="319"/>
                  </a:lnTo>
                  <a:lnTo>
                    <a:pt x="134" y="316"/>
                  </a:lnTo>
                  <a:lnTo>
                    <a:pt x="138" y="310"/>
                  </a:lnTo>
                  <a:lnTo>
                    <a:pt x="141" y="306"/>
                  </a:lnTo>
                  <a:lnTo>
                    <a:pt x="141" y="303"/>
                  </a:lnTo>
                  <a:lnTo>
                    <a:pt x="144" y="300"/>
                  </a:lnTo>
                  <a:lnTo>
                    <a:pt x="147" y="294"/>
                  </a:lnTo>
                  <a:lnTo>
                    <a:pt x="151" y="290"/>
                  </a:lnTo>
                  <a:lnTo>
                    <a:pt x="154" y="287"/>
                  </a:lnTo>
                  <a:lnTo>
                    <a:pt x="154" y="281"/>
                  </a:lnTo>
                  <a:lnTo>
                    <a:pt x="157" y="277"/>
                  </a:lnTo>
                  <a:lnTo>
                    <a:pt x="160" y="274"/>
                  </a:lnTo>
                  <a:lnTo>
                    <a:pt x="164" y="271"/>
                  </a:lnTo>
                  <a:lnTo>
                    <a:pt x="167" y="264"/>
                  </a:lnTo>
                  <a:lnTo>
                    <a:pt x="167" y="261"/>
                  </a:lnTo>
                  <a:lnTo>
                    <a:pt x="170" y="258"/>
                  </a:lnTo>
                  <a:lnTo>
                    <a:pt x="174" y="252"/>
                  </a:lnTo>
                  <a:lnTo>
                    <a:pt x="177" y="248"/>
                  </a:lnTo>
                  <a:lnTo>
                    <a:pt x="177" y="245"/>
                  </a:lnTo>
                  <a:lnTo>
                    <a:pt x="180" y="242"/>
                  </a:lnTo>
                  <a:lnTo>
                    <a:pt x="183" y="235"/>
                  </a:lnTo>
                  <a:lnTo>
                    <a:pt x="187" y="232"/>
                  </a:lnTo>
                  <a:lnTo>
                    <a:pt x="190" y="229"/>
                  </a:lnTo>
                  <a:lnTo>
                    <a:pt x="190" y="222"/>
                  </a:lnTo>
                  <a:lnTo>
                    <a:pt x="193" y="219"/>
                  </a:lnTo>
                  <a:lnTo>
                    <a:pt x="196" y="216"/>
                  </a:lnTo>
                  <a:lnTo>
                    <a:pt x="200" y="213"/>
                  </a:lnTo>
                  <a:lnTo>
                    <a:pt x="203" y="206"/>
                  </a:lnTo>
                  <a:lnTo>
                    <a:pt x="203" y="203"/>
                  </a:lnTo>
                  <a:lnTo>
                    <a:pt x="206" y="200"/>
                  </a:lnTo>
                  <a:lnTo>
                    <a:pt x="209" y="193"/>
                  </a:lnTo>
                  <a:lnTo>
                    <a:pt x="213" y="190"/>
                  </a:lnTo>
                  <a:lnTo>
                    <a:pt x="216" y="187"/>
                  </a:lnTo>
                  <a:lnTo>
                    <a:pt x="216" y="181"/>
                  </a:lnTo>
                  <a:lnTo>
                    <a:pt x="219" y="177"/>
                  </a:lnTo>
                  <a:lnTo>
                    <a:pt x="223" y="174"/>
                  </a:lnTo>
                  <a:lnTo>
                    <a:pt x="226" y="171"/>
                  </a:lnTo>
                  <a:lnTo>
                    <a:pt x="229" y="164"/>
                  </a:lnTo>
                  <a:lnTo>
                    <a:pt x="229" y="161"/>
                  </a:lnTo>
                  <a:lnTo>
                    <a:pt x="232" y="158"/>
                  </a:lnTo>
                  <a:lnTo>
                    <a:pt x="236" y="151"/>
                  </a:lnTo>
                  <a:lnTo>
                    <a:pt x="239" y="148"/>
                  </a:lnTo>
                  <a:lnTo>
                    <a:pt x="242" y="145"/>
                  </a:lnTo>
                  <a:lnTo>
                    <a:pt x="242" y="142"/>
                  </a:lnTo>
                  <a:lnTo>
                    <a:pt x="245" y="135"/>
                  </a:lnTo>
                  <a:lnTo>
                    <a:pt x="249" y="132"/>
                  </a:lnTo>
                  <a:lnTo>
                    <a:pt x="252" y="129"/>
                  </a:lnTo>
                  <a:lnTo>
                    <a:pt x="255" y="122"/>
                  </a:lnTo>
                  <a:lnTo>
                    <a:pt x="255" y="119"/>
                  </a:lnTo>
                  <a:lnTo>
                    <a:pt x="258" y="116"/>
                  </a:lnTo>
                  <a:lnTo>
                    <a:pt x="262" y="113"/>
                  </a:lnTo>
                  <a:lnTo>
                    <a:pt x="265" y="106"/>
                  </a:lnTo>
                  <a:lnTo>
                    <a:pt x="268" y="103"/>
                  </a:lnTo>
                  <a:lnTo>
                    <a:pt x="268" y="100"/>
                  </a:lnTo>
                  <a:lnTo>
                    <a:pt x="272" y="93"/>
                  </a:lnTo>
                  <a:lnTo>
                    <a:pt x="275" y="90"/>
                  </a:lnTo>
                  <a:lnTo>
                    <a:pt x="278" y="87"/>
                  </a:lnTo>
                  <a:lnTo>
                    <a:pt x="278" y="84"/>
                  </a:lnTo>
                  <a:lnTo>
                    <a:pt x="281" y="77"/>
                  </a:lnTo>
                  <a:lnTo>
                    <a:pt x="285" y="74"/>
                  </a:lnTo>
                  <a:lnTo>
                    <a:pt x="288" y="71"/>
                  </a:lnTo>
                  <a:lnTo>
                    <a:pt x="291" y="64"/>
                  </a:lnTo>
                  <a:lnTo>
                    <a:pt x="291" y="61"/>
                  </a:lnTo>
                  <a:lnTo>
                    <a:pt x="294" y="58"/>
                  </a:lnTo>
                  <a:lnTo>
                    <a:pt x="298" y="55"/>
                  </a:lnTo>
                  <a:lnTo>
                    <a:pt x="301" y="48"/>
                  </a:lnTo>
                  <a:lnTo>
                    <a:pt x="304" y="45"/>
                  </a:lnTo>
                  <a:lnTo>
                    <a:pt x="304" y="42"/>
                  </a:lnTo>
                  <a:lnTo>
                    <a:pt x="307" y="35"/>
                  </a:lnTo>
                  <a:lnTo>
                    <a:pt x="311" y="32"/>
                  </a:lnTo>
                  <a:lnTo>
                    <a:pt x="314" y="29"/>
                  </a:lnTo>
                  <a:lnTo>
                    <a:pt x="317" y="25"/>
                  </a:lnTo>
                  <a:lnTo>
                    <a:pt x="317" y="19"/>
                  </a:lnTo>
                  <a:lnTo>
                    <a:pt x="321" y="16"/>
                  </a:lnTo>
                  <a:lnTo>
                    <a:pt x="324" y="13"/>
                  </a:lnTo>
                  <a:lnTo>
                    <a:pt x="327" y="6"/>
                  </a:lnTo>
                  <a:lnTo>
                    <a:pt x="330" y="3"/>
                  </a:lnTo>
                  <a:lnTo>
                    <a:pt x="33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0" name="Freeform 14"/>
            <p:cNvSpPr>
              <a:spLocks/>
            </p:cNvSpPr>
            <p:nvPr/>
          </p:nvSpPr>
          <p:spPr bwMode="auto">
            <a:xfrm>
              <a:off x="1740" y="2569"/>
              <a:ext cx="275" cy="270"/>
            </a:xfrm>
            <a:custGeom>
              <a:avLst/>
              <a:gdLst/>
              <a:ahLst/>
              <a:cxnLst>
                <a:cxn ang="0">
                  <a:pos x="7" y="220"/>
                </a:cxn>
                <a:cxn ang="0">
                  <a:pos x="13" y="207"/>
                </a:cxn>
                <a:cxn ang="0">
                  <a:pos x="23" y="194"/>
                </a:cxn>
                <a:cxn ang="0">
                  <a:pos x="30" y="184"/>
                </a:cxn>
                <a:cxn ang="0">
                  <a:pos x="40" y="172"/>
                </a:cxn>
                <a:cxn ang="0">
                  <a:pos x="46" y="159"/>
                </a:cxn>
                <a:cxn ang="0">
                  <a:pos x="53" y="146"/>
                </a:cxn>
                <a:cxn ang="0">
                  <a:pos x="62" y="133"/>
                </a:cxn>
                <a:cxn ang="0">
                  <a:pos x="69" y="120"/>
                </a:cxn>
                <a:cxn ang="0">
                  <a:pos x="75" y="107"/>
                </a:cxn>
                <a:cxn ang="0">
                  <a:pos x="85" y="97"/>
                </a:cxn>
                <a:cxn ang="0">
                  <a:pos x="92" y="84"/>
                </a:cxn>
                <a:cxn ang="0">
                  <a:pos x="102" y="71"/>
                </a:cxn>
                <a:cxn ang="0">
                  <a:pos x="108" y="59"/>
                </a:cxn>
                <a:cxn ang="0">
                  <a:pos x="115" y="46"/>
                </a:cxn>
                <a:cxn ang="0">
                  <a:pos x="124" y="33"/>
                </a:cxn>
                <a:cxn ang="0">
                  <a:pos x="131" y="20"/>
                </a:cxn>
                <a:cxn ang="0">
                  <a:pos x="141" y="7"/>
                </a:cxn>
                <a:cxn ang="0">
                  <a:pos x="151" y="4"/>
                </a:cxn>
                <a:cxn ang="0">
                  <a:pos x="157" y="17"/>
                </a:cxn>
                <a:cxn ang="0">
                  <a:pos x="164" y="29"/>
                </a:cxn>
                <a:cxn ang="0">
                  <a:pos x="173" y="42"/>
                </a:cxn>
                <a:cxn ang="0">
                  <a:pos x="180" y="55"/>
                </a:cxn>
                <a:cxn ang="0">
                  <a:pos x="190" y="68"/>
                </a:cxn>
                <a:cxn ang="0">
                  <a:pos x="196" y="78"/>
                </a:cxn>
                <a:cxn ang="0">
                  <a:pos x="203" y="91"/>
                </a:cxn>
                <a:cxn ang="0">
                  <a:pos x="213" y="104"/>
                </a:cxn>
                <a:cxn ang="0">
                  <a:pos x="219" y="117"/>
                </a:cxn>
                <a:cxn ang="0">
                  <a:pos x="229" y="130"/>
                </a:cxn>
                <a:cxn ang="0">
                  <a:pos x="236" y="142"/>
                </a:cxn>
                <a:cxn ang="0">
                  <a:pos x="242" y="155"/>
                </a:cxn>
                <a:cxn ang="0">
                  <a:pos x="252" y="165"/>
                </a:cxn>
                <a:cxn ang="0">
                  <a:pos x="258" y="178"/>
                </a:cxn>
                <a:cxn ang="0">
                  <a:pos x="265" y="191"/>
                </a:cxn>
                <a:cxn ang="0">
                  <a:pos x="275" y="204"/>
                </a:cxn>
                <a:cxn ang="0">
                  <a:pos x="281" y="217"/>
                </a:cxn>
                <a:cxn ang="0">
                  <a:pos x="291" y="230"/>
                </a:cxn>
                <a:cxn ang="0">
                  <a:pos x="298" y="243"/>
                </a:cxn>
                <a:cxn ang="0">
                  <a:pos x="304" y="255"/>
                </a:cxn>
                <a:cxn ang="0">
                  <a:pos x="314" y="265"/>
                </a:cxn>
                <a:cxn ang="0">
                  <a:pos x="320" y="278"/>
                </a:cxn>
                <a:cxn ang="0">
                  <a:pos x="330" y="291"/>
                </a:cxn>
              </a:cxnLst>
              <a:rect l="0" t="0" r="r" b="b"/>
              <a:pathLst>
                <a:path w="334" h="301">
                  <a:moveTo>
                    <a:pt x="0" y="230"/>
                  </a:moveTo>
                  <a:lnTo>
                    <a:pt x="4" y="223"/>
                  </a:lnTo>
                  <a:lnTo>
                    <a:pt x="7" y="220"/>
                  </a:lnTo>
                  <a:lnTo>
                    <a:pt x="10" y="217"/>
                  </a:lnTo>
                  <a:lnTo>
                    <a:pt x="13" y="214"/>
                  </a:lnTo>
                  <a:lnTo>
                    <a:pt x="13" y="207"/>
                  </a:lnTo>
                  <a:lnTo>
                    <a:pt x="17" y="204"/>
                  </a:lnTo>
                  <a:lnTo>
                    <a:pt x="20" y="201"/>
                  </a:lnTo>
                  <a:lnTo>
                    <a:pt x="23" y="194"/>
                  </a:lnTo>
                  <a:lnTo>
                    <a:pt x="26" y="191"/>
                  </a:lnTo>
                  <a:lnTo>
                    <a:pt x="26" y="188"/>
                  </a:lnTo>
                  <a:lnTo>
                    <a:pt x="30" y="184"/>
                  </a:lnTo>
                  <a:lnTo>
                    <a:pt x="33" y="178"/>
                  </a:lnTo>
                  <a:lnTo>
                    <a:pt x="36" y="175"/>
                  </a:lnTo>
                  <a:lnTo>
                    <a:pt x="40" y="172"/>
                  </a:lnTo>
                  <a:lnTo>
                    <a:pt x="40" y="165"/>
                  </a:lnTo>
                  <a:lnTo>
                    <a:pt x="43" y="162"/>
                  </a:lnTo>
                  <a:lnTo>
                    <a:pt x="46" y="159"/>
                  </a:lnTo>
                  <a:lnTo>
                    <a:pt x="49" y="155"/>
                  </a:lnTo>
                  <a:lnTo>
                    <a:pt x="49" y="149"/>
                  </a:lnTo>
                  <a:lnTo>
                    <a:pt x="53" y="146"/>
                  </a:lnTo>
                  <a:lnTo>
                    <a:pt x="56" y="142"/>
                  </a:lnTo>
                  <a:lnTo>
                    <a:pt x="59" y="136"/>
                  </a:lnTo>
                  <a:lnTo>
                    <a:pt x="62" y="133"/>
                  </a:lnTo>
                  <a:lnTo>
                    <a:pt x="62" y="130"/>
                  </a:lnTo>
                  <a:lnTo>
                    <a:pt x="66" y="126"/>
                  </a:lnTo>
                  <a:lnTo>
                    <a:pt x="69" y="120"/>
                  </a:lnTo>
                  <a:lnTo>
                    <a:pt x="72" y="117"/>
                  </a:lnTo>
                  <a:lnTo>
                    <a:pt x="75" y="113"/>
                  </a:lnTo>
                  <a:lnTo>
                    <a:pt x="75" y="107"/>
                  </a:lnTo>
                  <a:lnTo>
                    <a:pt x="79" y="104"/>
                  </a:lnTo>
                  <a:lnTo>
                    <a:pt x="82" y="100"/>
                  </a:lnTo>
                  <a:lnTo>
                    <a:pt x="85" y="97"/>
                  </a:lnTo>
                  <a:lnTo>
                    <a:pt x="89" y="91"/>
                  </a:lnTo>
                  <a:lnTo>
                    <a:pt x="89" y="88"/>
                  </a:lnTo>
                  <a:lnTo>
                    <a:pt x="92" y="84"/>
                  </a:lnTo>
                  <a:lnTo>
                    <a:pt x="95" y="78"/>
                  </a:lnTo>
                  <a:lnTo>
                    <a:pt x="98" y="75"/>
                  </a:lnTo>
                  <a:lnTo>
                    <a:pt x="102" y="71"/>
                  </a:lnTo>
                  <a:lnTo>
                    <a:pt x="102" y="68"/>
                  </a:lnTo>
                  <a:lnTo>
                    <a:pt x="105" y="62"/>
                  </a:lnTo>
                  <a:lnTo>
                    <a:pt x="108" y="59"/>
                  </a:lnTo>
                  <a:lnTo>
                    <a:pt x="111" y="55"/>
                  </a:lnTo>
                  <a:lnTo>
                    <a:pt x="115" y="49"/>
                  </a:lnTo>
                  <a:lnTo>
                    <a:pt x="115" y="46"/>
                  </a:lnTo>
                  <a:lnTo>
                    <a:pt x="118" y="42"/>
                  </a:lnTo>
                  <a:lnTo>
                    <a:pt x="121" y="36"/>
                  </a:lnTo>
                  <a:lnTo>
                    <a:pt x="124" y="33"/>
                  </a:lnTo>
                  <a:lnTo>
                    <a:pt x="128" y="29"/>
                  </a:lnTo>
                  <a:lnTo>
                    <a:pt x="128" y="26"/>
                  </a:lnTo>
                  <a:lnTo>
                    <a:pt x="131" y="20"/>
                  </a:lnTo>
                  <a:lnTo>
                    <a:pt x="134" y="17"/>
                  </a:lnTo>
                  <a:lnTo>
                    <a:pt x="138" y="13"/>
                  </a:lnTo>
                  <a:lnTo>
                    <a:pt x="141" y="7"/>
                  </a:lnTo>
                  <a:lnTo>
                    <a:pt x="141" y="4"/>
                  </a:lnTo>
                  <a:lnTo>
                    <a:pt x="147" y="0"/>
                  </a:lnTo>
                  <a:lnTo>
                    <a:pt x="151" y="4"/>
                  </a:lnTo>
                  <a:lnTo>
                    <a:pt x="151" y="7"/>
                  </a:lnTo>
                  <a:lnTo>
                    <a:pt x="154" y="13"/>
                  </a:lnTo>
                  <a:lnTo>
                    <a:pt x="157" y="17"/>
                  </a:lnTo>
                  <a:lnTo>
                    <a:pt x="160" y="20"/>
                  </a:lnTo>
                  <a:lnTo>
                    <a:pt x="164" y="26"/>
                  </a:lnTo>
                  <a:lnTo>
                    <a:pt x="164" y="29"/>
                  </a:lnTo>
                  <a:lnTo>
                    <a:pt x="167" y="33"/>
                  </a:lnTo>
                  <a:lnTo>
                    <a:pt x="170" y="36"/>
                  </a:lnTo>
                  <a:lnTo>
                    <a:pt x="173" y="42"/>
                  </a:lnTo>
                  <a:lnTo>
                    <a:pt x="177" y="46"/>
                  </a:lnTo>
                  <a:lnTo>
                    <a:pt x="177" y="49"/>
                  </a:lnTo>
                  <a:lnTo>
                    <a:pt x="180" y="55"/>
                  </a:lnTo>
                  <a:lnTo>
                    <a:pt x="183" y="59"/>
                  </a:lnTo>
                  <a:lnTo>
                    <a:pt x="187" y="62"/>
                  </a:lnTo>
                  <a:lnTo>
                    <a:pt x="190" y="68"/>
                  </a:lnTo>
                  <a:lnTo>
                    <a:pt x="190" y="71"/>
                  </a:lnTo>
                  <a:lnTo>
                    <a:pt x="193" y="75"/>
                  </a:lnTo>
                  <a:lnTo>
                    <a:pt x="196" y="78"/>
                  </a:lnTo>
                  <a:lnTo>
                    <a:pt x="200" y="84"/>
                  </a:lnTo>
                  <a:lnTo>
                    <a:pt x="203" y="88"/>
                  </a:lnTo>
                  <a:lnTo>
                    <a:pt x="203" y="91"/>
                  </a:lnTo>
                  <a:lnTo>
                    <a:pt x="206" y="97"/>
                  </a:lnTo>
                  <a:lnTo>
                    <a:pt x="209" y="100"/>
                  </a:lnTo>
                  <a:lnTo>
                    <a:pt x="213" y="104"/>
                  </a:lnTo>
                  <a:lnTo>
                    <a:pt x="216" y="107"/>
                  </a:lnTo>
                  <a:lnTo>
                    <a:pt x="216" y="113"/>
                  </a:lnTo>
                  <a:lnTo>
                    <a:pt x="219" y="117"/>
                  </a:lnTo>
                  <a:lnTo>
                    <a:pt x="222" y="120"/>
                  </a:lnTo>
                  <a:lnTo>
                    <a:pt x="226" y="126"/>
                  </a:lnTo>
                  <a:lnTo>
                    <a:pt x="229" y="130"/>
                  </a:lnTo>
                  <a:lnTo>
                    <a:pt x="229" y="133"/>
                  </a:lnTo>
                  <a:lnTo>
                    <a:pt x="232" y="136"/>
                  </a:lnTo>
                  <a:lnTo>
                    <a:pt x="236" y="142"/>
                  </a:lnTo>
                  <a:lnTo>
                    <a:pt x="239" y="146"/>
                  </a:lnTo>
                  <a:lnTo>
                    <a:pt x="242" y="149"/>
                  </a:lnTo>
                  <a:lnTo>
                    <a:pt x="242" y="155"/>
                  </a:lnTo>
                  <a:lnTo>
                    <a:pt x="245" y="159"/>
                  </a:lnTo>
                  <a:lnTo>
                    <a:pt x="249" y="162"/>
                  </a:lnTo>
                  <a:lnTo>
                    <a:pt x="252" y="165"/>
                  </a:lnTo>
                  <a:lnTo>
                    <a:pt x="252" y="172"/>
                  </a:lnTo>
                  <a:lnTo>
                    <a:pt x="255" y="175"/>
                  </a:lnTo>
                  <a:lnTo>
                    <a:pt x="258" y="178"/>
                  </a:lnTo>
                  <a:lnTo>
                    <a:pt x="262" y="184"/>
                  </a:lnTo>
                  <a:lnTo>
                    <a:pt x="265" y="188"/>
                  </a:lnTo>
                  <a:lnTo>
                    <a:pt x="265" y="191"/>
                  </a:lnTo>
                  <a:lnTo>
                    <a:pt x="268" y="194"/>
                  </a:lnTo>
                  <a:lnTo>
                    <a:pt x="271" y="201"/>
                  </a:lnTo>
                  <a:lnTo>
                    <a:pt x="275" y="204"/>
                  </a:lnTo>
                  <a:lnTo>
                    <a:pt x="278" y="207"/>
                  </a:lnTo>
                  <a:lnTo>
                    <a:pt x="278" y="214"/>
                  </a:lnTo>
                  <a:lnTo>
                    <a:pt x="281" y="217"/>
                  </a:lnTo>
                  <a:lnTo>
                    <a:pt x="285" y="220"/>
                  </a:lnTo>
                  <a:lnTo>
                    <a:pt x="288" y="223"/>
                  </a:lnTo>
                  <a:lnTo>
                    <a:pt x="291" y="230"/>
                  </a:lnTo>
                  <a:lnTo>
                    <a:pt x="291" y="233"/>
                  </a:lnTo>
                  <a:lnTo>
                    <a:pt x="294" y="236"/>
                  </a:lnTo>
                  <a:lnTo>
                    <a:pt x="298" y="243"/>
                  </a:lnTo>
                  <a:lnTo>
                    <a:pt x="301" y="246"/>
                  </a:lnTo>
                  <a:lnTo>
                    <a:pt x="304" y="249"/>
                  </a:lnTo>
                  <a:lnTo>
                    <a:pt x="304" y="255"/>
                  </a:lnTo>
                  <a:lnTo>
                    <a:pt x="307" y="259"/>
                  </a:lnTo>
                  <a:lnTo>
                    <a:pt x="311" y="262"/>
                  </a:lnTo>
                  <a:lnTo>
                    <a:pt x="314" y="265"/>
                  </a:lnTo>
                  <a:lnTo>
                    <a:pt x="317" y="272"/>
                  </a:lnTo>
                  <a:lnTo>
                    <a:pt x="317" y="275"/>
                  </a:lnTo>
                  <a:lnTo>
                    <a:pt x="320" y="278"/>
                  </a:lnTo>
                  <a:lnTo>
                    <a:pt x="324" y="285"/>
                  </a:lnTo>
                  <a:lnTo>
                    <a:pt x="327" y="288"/>
                  </a:lnTo>
                  <a:lnTo>
                    <a:pt x="330" y="291"/>
                  </a:lnTo>
                  <a:lnTo>
                    <a:pt x="330" y="294"/>
                  </a:lnTo>
                  <a:lnTo>
                    <a:pt x="334" y="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1" name="Freeform 15"/>
            <p:cNvSpPr>
              <a:spLocks/>
            </p:cNvSpPr>
            <p:nvPr/>
          </p:nvSpPr>
          <p:spPr bwMode="auto">
            <a:xfrm>
              <a:off x="2015" y="2839"/>
              <a:ext cx="271" cy="473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13" y="19"/>
                </a:cxn>
                <a:cxn ang="0">
                  <a:pos x="19" y="32"/>
                </a:cxn>
                <a:cxn ang="0">
                  <a:pos x="29" y="45"/>
                </a:cxn>
                <a:cxn ang="0">
                  <a:pos x="35" y="58"/>
                </a:cxn>
                <a:cxn ang="0">
                  <a:pos x="45" y="71"/>
                </a:cxn>
                <a:cxn ang="0">
                  <a:pos x="52" y="80"/>
                </a:cxn>
                <a:cxn ang="0">
                  <a:pos x="58" y="93"/>
                </a:cxn>
                <a:cxn ang="0">
                  <a:pos x="68" y="106"/>
                </a:cxn>
                <a:cxn ang="0">
                  <a:pos x="75" y="119"/>
                </a:cxn>
                <a:cxn ang="0">
                  <a:pos x="84" y="132"/>
                </a:cxn>
                <a:cxn ang="0">
                  <a:pos x="91" y="145"/>
                </a:cxn>
                <a:cxn ang="0">
                  <a:pos x="98" y="158"/>
                </a:cxn>
                <a:cxn ang="0">
                  <a:pos x="107" y="171"/>
                </a:cxn>
                <a:cxn ang="0">
                  <a:pos x="114" y="181"/>
                </a:cxn>
                <a:cxn ang="0">
                  <a:pos x="120" y="193"/>
                </a:cxn>
                <a:cxn ang="0">
                  <a:pos x="130" y="206"/>
                </a:cxn>
                <a:cxn ang="0">
                  <a:pos x="137" y="219"/>
                </a:cxn>
                <a:cxn ang="0">
                  <a:pos x="147" y="232"/>
                </a:cxn>
                <a:cxn ang="0">
                  <a:pos x="153" y="245"/>
                </a:cxn>
                <a:cxn ang="0">
                  <a:pos x="160" y="258"/>
                </a:cxn>
                <a:cxn ang="0">
                  <a:pos x="169" y="268"/>
                </a:cxn>
                <a:cxn ang="0">
                  <a:pos x="176" y="281"/>
                </a:cxn>
                <a:cxn ang="0">
                  <a:pos x="186" y="294"/>
                </a:cxn>
                <a:cxn ang="0">
                  <a:pos x="192" y="306"/>
                </a:cxn>
                <a:cxn ang="0">
                  <a:pos x="199" y="319"/>
                </a:cxn>
                <a:cxn ang="0">
                  <a:pos x="209" y="332"/>
                </a:cxn>
                <a:cxn ang="0">
                  <a:pos x="215" y="345"/>
                </a:cxn>
                <a:cxn ang="0">
                  <a:pos x="222" y="358"/>
                </a:cxn>
                <a:cxn ang="0">
                  <a:pos x="231" y="368"/>
                </a:cxn>
                <a:cxn ang="0">
                  <a:pos x="238" y="381"/>
                </a:cxn>
                <a:cxn ang="0">
                  <a:pos x="248" y="394"/>
                </a:cxn>
                <a:cxn ang="0">
                  <a:pos x="254" y="407"/>
                </a:cxn>
                <a:cxn ang="0">
                  <a:pos x="261" y="420"/>
                </a:cxn>
                <a:cxn ang="0">
                  <a:pos x="271" y="432"/>
                </a:cxn>
                <a:cxn ang="0">
                  <a:pos x="277" y="445"/>
                </a:cxn>
                <a:cxn ang="0">
                  <a:pos x="287" y="455"/>
                </a:cxn>
                <a:cxn ang="0">
                  <a:pos x="294" y="468"/>
                </a:cxn>
                <a:cxn ang="0">
                  <a:pos x="300" y="481"/>
                </a:cxn>
                <a:cxn ang="0">
                  <a:pos x="310" y="494"/>
                </a:cxn>
                <a:cxn ang="0">
                  <a:pos x="316" y="507"/>
                </a:cxn>
                <a:cxn ang="0">
                  <a:pos x="323" y="520"/>
                </a:cxn>
              </a:cxnLst>
              <a:rect l="0" t="0" r="r" b="b"/>
              <a:pathLst>
                <a:path w="329" h="526">
                  <a:moveTo>
                    <a:pt x="0" y="0"/>
                  </a:moveTo>
                  <a:lnTo>
                    <a:pt x="3" y="3"/>
                  </a:lnTo>
                  <a:lnTo>
                    <a:pt x="6" y="6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13" y="19"/>
                  </a:lnTo>
                  <a:lnTo>
                    <a:pt x="16" y="22"/>
                  </a:lnTo>
                  <a:lnTo>
                    <a:pt x="19" y="29"/>
                  </a:lnTo>
                  <a:lnTo>
                    <a:pt x="19" y="32"/>
                  </a:lnTo>
                  <a:lnTo>
                    <a:pt x="22" y="35"/>
                  </a:lnTo>
                  <a:lnTo>
                    <a:pt x="26" y="42"/>
                  </a:lnTo>
                  <a:lnTo>
                    <a:pt x="29" y="45"/>
                  </a:lnTo>
                  <a:lnTo>
                    <a:pt x="32" y="48"/>
                  </a:lnTo>
                  <a:lnTo>
                    <a:pt x="32" y="51"/>
                  </a:lnTo>
                  <a:lnTo>
                    <a:pt x="35" y="58"/>
                  </a:lnTo>
                  <a:lnTo>
                    <a:pt x="39" y="61"/>
                  </a:lnTo>
                  <a:lnTo>
                    <a:pt x="42" y="64"/>
                  </a:lnTo>
                  <a:lnTo>
                    <a:pt x="45" y="71"/>
                  </a:lnTo>
                  <a:lnTo>
                    <a:pt x="45" y="74"/>
                  </a:lnTo>
                  <a:lnTo>
                    <a:pt x="49" y="77"/>
                  </a:lnTo>
                  <a:lnTo>
                    <a:pt x="52" y="80"/>
                  </a:lnTo>
                  <a:lnTo>
                    <a:pt x="55" y="87"/>
                  </a:lnTo>
                  <a:lnTo>
                    <a:pt x="58" y="90"/>
                  </a:lnTo>
                  <a:lnTo>
                    <a:pt x="58" y="93"/>
                  </a:lnTo>
                  <a:lnTo>
                    <a:pt x="62" y="100"/>
                  </a:lnTo>
                  <a:lnTo>
                    <a:pt x="65" y="103"/>
                  </a:lnTo>
                  <a:lnTo>
                    <a:pt x="68" y="106"/>
                  </a:lnTo>
                  <a:lnTo>
                    <a:pt x="71" y="110"/>
                  </a:lnTo>
                  <a:lnTo>
                    <a:pt x="71" y="116"/>
                  </a:lnTo>
                  <a:lnTo>
                    <a:pt x="75" y="119"/>
                  </a:lnTo>
                  <a:lnTo>
                    <a:pt x="78" y="122"/>
                  </a:lnTo>
                  <a:lnTo>
                    <a:pt x="81" y="129"/>
                  </a:lnTo>
                  <a:lnTo>
                    <a:pt x="84" y="132"/>
                  </a:lnTo>
                  <a:lnTo>
                    <a:pt x="84" y="135"/>
                  </a:lnTo>
                  <a:lnTo>
                    <a:pt x="88" y="142"/>
                  </a:lnTo>
                  <a:lnTo>
                    <a:pt x="91" y="145"/>
                  </a:lnTo>
                  <a:lnTo>
                    <a:pt x="94" y="148"/>
                  </a:lnTo>
                  <a:lnTo>
                    <a:pt x="98" y="151"/>
                  </a:lnTo>
                  <a:lnTo>
                    <a:pt x="98" y="158"/>
                  </a:lnTo>
                  <a:lnTo>
                    <a:pt x="101" y="161"/>
                  </a:lnTo>
                  <a:lnTo>
                    <a:pt x="104" y="164"/>
                  </a:lnTo>
                  <a:lnTo>
                    <a:pt x="107" y="171"/>
                  </a:lnTo>
                  <a:lnTo>
                    <a:pt x="111" y="174"/>
                  </a:lnTo>
                  <a:lnTo>
                    <a:pt x="111" y="177"/>
                  </a:lnTo>
                  <a:lnTo>
                    <a:pt x="114" y="181"/>
                  </a:lnTo>
                  <a:lnTo>
                    <a:pt x="117" y="187"/>
                  </a:lnTo>
                  <a:lnTo>
                    <a:pt x="120" y="190"/>
                  </a:lnTo>
                  <a:lnTo>
                    <a:pt x="120" y="193"/>
                  </a:lnTo>
                  <a:lnTo>
                    <a:pt x="124" y="200"/>
                  </a:lnTo>
                  <a:lnTo>
                    <a:pt x="127" y="203"/>
                  </a:lnTo>
                  <a:lnTo>
                    <a:pt x="130" y="206"/>
                  </a:lnTo>
                  <a:lnTo>
                    <a:pt x="133" y="210"/>
                  </a:lnTo>
                  <a:lnTo>
                    <a:pt x="133" y="216"/>
                  </a:lnTo>
                  <a:lnTo>
                    <a:pt x="137" y="219"/>
                  </a:lnTo>
                  <a:lnTo>
                    <a:pt x="140" y="223"/>
                  </a:lnTo>
                  <a:lnTo>
                    <a:pt x="143" y="229"/>
                  </a:lnTo>
                  <a:lnTo>
                    <a:pt x="147" y="232"/>
                  </a:lnTo>
                  <a:lnTo>
                    <a:pt x="147" y="235"/>
                  </a:lnTo>
                  <a:lnTo>
                    <a:pt x="150" y="239"/>
                  </a:lnTo>
                  <a:lnTo>
                    <a:pt x="153" y="245"/>
                  </a:lnTo>
                  <a:lnTo>
                    <a:pt x="156" y="248"/>
                  </a:lnTo>
                  <a:lnTo>
                    <a:pt x="160" y="252"/>
                  </a:lnTo>
                  <a:lnTo>
                    <a:pt x="160" y="258"/>
                  </a:lnTo>
                  <a:lnTo>
                    <a:pt x="163" y="261"/>
                  </a:lnTo>
                  <a:lnTo>
                    <a:pt x="166" y="265"/>
                  </a:lnTo>
                  <a:lnTo>
                    <a:pt x="169" y="268"/>
                  </a:lnTo>
                  <a:lnTo>
                    <a:pt x="173" y="274"/>
                  </a:lnTo>
                  <a:lnTo>
                    <a:pt x="173" y="277"/>
                  </a:lnTo>
                  <a:lnTo>
                    <a:pt x="176" y="281"/>
                  </a:lnTo>
                  <a:lnTo>
                    <a:pt x="179" y="287"/>
                  </a:lnTo>
                  <a:lnTo>
                    <a:pt x="182" y="290"/>
                  </a:lnTo>
                  <a:lnTo>
                    <a:pt x="186" y="294"/>
                  </a:lnTo>
                  <a:lnTo>
                    <a:pt x="186" y="297"/>
                  </a:lnTo>
                  <a:lnTo>
                    <a:pt x="189" y="303"/>
                  </a:lnTo>
                  <a:lnTo>
                    <a:pt x="192" y="306"/>
                  </a:lnTo>
                  <a:lnTo>
                    <a:pt x="196" y="310"/>
                  </a:lnTo>
                  <a:lnTo>
                    <a:pt x="199" y="316"/>
                  </a:lnTo>
                  <a:lnTo>
                    <a:pt x="199" y="319"/>
                  </a:lnTo>
                  <a:lnTo>
                    <a:pt x="202" y="323"/>
                  </a:lnTo>
                  <a:lnTo>
                    <a:pt x="205" y="329"/>
                  </a:lnTo>
                  <a:lnTo>
                    <a:pt x="209" y="332"/>
                  </a:lnTo>
                  <a:lnTo>
                    <a:pt x="212" y="336"/>
                  </a:lnTo>
                  <a:lnTo>
                    <a:pt x="212" y="339"/>
                  </a:lnTo>
                  <a:lnTo>
                    <a:pt x="215" y="345"/>
                  </a:lnTo>
                  <a:lnTo>
                    <a:pt x="218" y="348"/>
                  </a:lnTo>
                  <a:lnTo>
                    <a:pt x="222" y="352"/>
                  </a:lnTo>
                  <a:lnTo>
                    <a:pt x="222" y="358"/>
                  </a:lnTo>
                  <a:lnTo>
                    <a:pt x="225" y="361"/>
                  </a:lnTo>
                  <a:lnTo>
                    <a:pt x="228" y="365"/>
                  </a:lnTo>
                  <a:lnTo>
                    <a:pt x="231" y="368"/>
                  </a:lnTo>
                  <a:lnTo>
                    <a:pt x="235" y="374"/>
                  </a:lnTo>
                  <a:lnTo>
                    <a:pt x="235" y="378"/>
                  </a:lnTo>
                  <a:lnTo>
                    <a:pt x="238" y="381"/>
                  </a:lnTo>
                  <a:lnTo>
                    <a:pt x="241" y="387"/>
                  </a:lnTo>
                  <a:lnTo>
                    <a:pt x="245" y="390"/>
                  </a:lnTo>
                  <a:lnTo>
                    <a:pt x="248" y="394"/>
                  </a:lnTo>
                  <a:lnTo>
                    <a:pt x="248" y="397"/>
                  </a:lnTo>
                  <a:lnTo>
                    <a:pt x="251" y="403"/>
                  </a:lnTo>
                  <a:lnTo>
                    <a:pt x="254" y="407"/>
                  </a:lnTo>
                  <a:lnTo>
                    <a:pt x="258" y="410"/>
                  </a:lnTo>
                  <a:lnTo>
                    <a:pt x="261" y="416"/>
                  </a:lnTo>
                  <a:lnTo>
                    <a:pt x="261" y="420"/>
                  </a:lnTo>
                  <a:lnTo>
                    <a:pt x="264" y="423"/>
                  </a:lnTo>
                  <a:lnTo>
                    <a:pt x="267" y="426"/>
                  </a:lnTo>
                  <a:lnTo>
                    <a:pt x="271" y="432"/>
                  </a:lnTo>
                  <a:lnTo>
                    <a:pt x="274" y="436"/>
                  </a:lnTo>
                  <a:lnTo>
                    <a:pt x="274" y="439"/>
                  </a:lnTo>
                  <a:lnTo>
                    <a:pt x="277" y="445"/>
                  </a:lnTo>
                  <a:lnTo>
                    <a:pt x="280" y="449"/>
                  </a:lnTo>
                  <a:lnTo>
                    <a:pt x="284" y="452"/>
                  </a:lnTo>
                  <a:lnTo>
                    <a:pt x="287" y="455"/>
                  </a:lnTo>
                  <a:lnTo>
                    <a:pt x="287" y="461"/>
                  </a:lnTo>
                  <a:lnTo>
                    <a:pt x="290" y="465"/>
                  </a:lnTo>
                  <a:lnTo>
                    <a:pt x="294" y="468"/>
                  </a:lnTo>
                  <a:lnTo>
                    <a:pt x="297" y="474"/>
                  </a:lnTo>
                  <a:lnTo>
                    <a:pt x="300" y="478"/>
                  </a:lnTo>
                  <a:lnTo>
                    <a:pt x="300" y="481"/>
                  </a:lnTo>
                  <a:lnTo>
                    <a:pt x="303" y="484"/>
                  </a:lnTo>
                  <a:lnTo>
                    <a:pt x="307" y="491"/>
                  </a:lnTo>
                  <a:lnTo>
                    <a:pt x="310" y="494"/>
                  </a:lnTo>
                  <a:lnTo>
                    <a:pt x="310" y="497"/>
                  </a:lnTo>
                  <a:lnTo>
                    <a:pt x="313" y="503"/>
                  </a:lnTo>
                  <a:lnTo>
                    <a:pt x="316" y="507"/>
                  </a:lnTo>
                  <a:lnTo>
                    <a:pt x="320" y="510"/>
                  </a:lnTo>
                  <a:lnTo>
                    <a:pt x="323" y="513"/>
                  </a:lnTo>
                  <a:lnTo>
                    <a:pt x="323" y="520"/>
                  </a:lnTo>
                  <a:lnTo>
                    <a:pt x="326" y="523"/>
                  </a:lnTo>
                  <a:lnTo>
                    <a:pt x="329" y="52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2" name="Freeform 16"/>
            <p:cNvSpPr>
              <a:spLocks/>
            </p:cNvSpPr>
            <p:nvPr/>
          </p:nvSpPr>
          <p:spPr bwMode="auto">
            <a:xfrm>
              <a:off x="2286" y="3312"/>
              <a:ext cx="347" cy="2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20" y="3"/>
                </a:cxn>
                <a:cxn ang="0">
                  <a:pos x="30" y="3"/>
                </a:cxn>
                <a:cxn ang="0">
                  <a:pos x="40" y="3"/>
                </a:cxn>
                <a:cxn ang="0">
                  <a:pos x="49" y="3"/>
                </a:cxn>
                <a:cxn ang="0">
                  <a:pos x="59" y="3"/>
                </a:cxn>
                <a:cxn ang="0">
                  <a:pos x="69" y="3"/>
                </a:cxn>
                <a:cxn ang="0">
                  <a:pos x="79" y="3"/>
                </a:cxn>
                <a:cxn ang="0">
                  <a:pos x="89" y="3"/>
                </a:cxn>
                <a:cxn ang="0">
                  <a:pos x="98" y="3"/>
                </a:cxn>
                <a:cxn ang="0">
                  <a:pos x="108" y="3"/>
                </a:cxn>
                <a:cxn ang="0">
                  <a:pos x="118" y="3"/>
                </a:cxn>
                <a:cxn ang="0">
                  <a:pos x="128" y="3"/>
                </a:cxn>
                <a:cxn ang="0">
                  <a:pos x="138" y="3"/>
                </a:cxn>
                <a:cxn ang="0">
                  <a:pos x="147" y="3"/>
                </a:cxn>
                <a:cxn ang="0">
                  <a:pos x="157" y="3"/>
                </a:cxn>
                <a:cxn ang="0">
                  <a:pos x="167" y="3"/>
                </a:cxn>
                <a:cxn ang="0">
                  <a:pos x="177" y="3"/>
                </a:cxn>
                <a:cxn ang="0">
                  <a:pos x="187" y="3"/>
                </a:cxn>
                <a:cxn ang="0">
                  <a:pos x="196" y="3"/>
                </a:cxn>
                <a:cxn ang="0">
                  <a:pos x="206" y="3"/>
                </a:cxn>
                <a:cxn ang="0">
                  <a:pos x="216" y="3"/>
                </a:cxn>
                <a:cxn ang="0">
                  <a:pos x="226" y="3"/>
                </a:cxn>
                <a:cxn ang="0">
                  <a:pos x="236" y="3"/>
                </a:cxn>
                <a:cxn ang="0">
                  <a:pos x="245" y="3"/>
                </a:cxn>
                <a:cxn ang="0">
                  <a:pos x="255" y="3"/>
                </a:cxn>
                <a:cxn ang="0">
                  <a:pos x="265" y="3"/>
                </a:cxn>
                <a:cxn ang="0">
                  <a:pos x="275" y="3"/>
                </a:cxn>
                <a:cxn ang="0">
                  <a:pos x="285" y="3"/>
                </a:cxn>
                <a:cxn ang="0">
                  <a:pos x="294" y="3"/>
                </a:cxn>
                <a:cxn ang="0">
                  <a:pos x="304" y="3"/>
                </a:cxn>
                <a:cxn ang="0">
                  <a:pos x="314" y="3"/>
                </a:cxn>
                <a:cxn ang="0">
                  <a:pos x="324" y="3"/>
                </a:cxn>
                <a:cxn ang="0">
                  <a:pos x="334" y="3"/>
                </a:cxn>
                <a:cxn ang="0">
                  <a:pos x="343" y="3"/>
                </a:cxn>
                <a:cxn ang="0">
                  <a:pos x="353" y="3"/>
                </a:cxn>
                <a:cxn ang="0">
                  <a:pos x="363" y="3"/>
                </a:cxn>
                <a:cxn ang="0">
                  <a:pos x="373" y="3"/>
                </a:cxn>
                <a:cxn ang="0">
                  <a:pos x="383" y="3"/>
                </a:cxn>
                <a:cxn ang="0">
                  <a:pos x="392" y="3"/>
                </a:cxn>
                <a:cxn ang="0">
                  <a:pos x="402" y="3"/>
                </a:cxn>
                <a:cxn ang="0">
                  <a:pos x="412" y="3"/>
                </a:cxn>
              </a:cxnLst>
              <a:rect l="0" t="0" r="r" b="b"/>
              <a:pathLst>
                <a:path w="419" h="3">
                  <a:moveTo>
                    <a:pt x="0" y="0"/>
                  </a:moveTo>
                  <a:lnTo>
                    <a:pt x="7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40" y="3"/>
                  </a:lnTo>
                  <a:lnTo>
                    <a:pt x="43" y="3"/>
                  </a:lnTo>
                  <a:lnTo>
                    <a:pt x="46" y="3"/>
                  </a:lnTo>
                  <a:lnTo>
                    <a:pt x="49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6" y="3"/>
                  </a:lnTo>
                  <a:lnTo>
                    <a:pt x="69" y="3"/>
                  </a:lnTo>
                  <a:lnTo>
                    <a:pt x="72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2" y="3"/>
                  </a:lnTo>
                  <a:lnTo>
                    <a:pt x="95" y="3"/>
                  </a:lnTo>
                  <a:lnTo>
                    <a:pt x="98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08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1" y="3"/>
                  </a:lnTo>
                  <a:lnTo>
                    <a:pt x="125" y="3"/>
                  </a:lnTo>
                  <a:lnTo>
                    <a:pt x="128" y="3"/>
                  </a:lnTo>
                  <a:lnTo>
                    <a:pt x="131" y="3"/>
                  </a:lnTo>
                  <a:lnTo>
                    <a:pt x="134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7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4" y="3"/>
                  </a:lnTo>
                  <a:lnTo>
                    <a:pt x="177" y="3"/>
                  </a:lnTo>
                  <a:lnTo>
                    <a:pt x="180" y="3"/>
                  </a:lnTo>
                  <a:lnTo>
                    <a:pt x="183" y="3"/>
                  </a:lnTo>
                  <a:lnTo>
                    <a:pt x="187" y="3"/>
                  </a:lnTo>
                  <a:lnTo>
                    <a:pt x="190" y="3"/>
                  </a:lnTo>
                  <a:lnTo>
                    <a:pt x="193" y="3"/>
                  </a:lnTo>
                  <a:lnTo>
                    <a:pt x="196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6" y="3"/>
                  </a:lnTo>
                  <a:lnTo>
                    <a:pt x="210" y="3"/>
                  </a:lnTo>
                  <a:lnTo>
                    <a:pt x="213" y="3"/>
                  </a:lnTo>
                  <a:lnTo>
                    <a:pt x="216" y="3"/>
                  </a:lnTo>
                  <a:lnTo>
                    <a:pt x="219" y="3"/>
                  </a:lnTo>
                  <a:lnTo>
                    <a:pt x="223" y="3"/>
                  </a:lnTo>
                  <a:lnTo>
                    <a:pt x="226" y="3"/>
                  </a:lnTo>
                  <a:lnTo>
                    <a:pt x="229" y="3"/>
                  </a:lnTo>
                  <a:lnTo>
                    <a:pt x="232" y="3"/>
                  </a:lnTo>
                  <a:lnTo>
                    <a:pt x="236" y="3"/>
                  </a:lnTo>
                  <a:lnTo>
                    <a:pt x="239" y="3"/>
                  </a:lnTo>
                  <a:lnTo>
                    <a:pt x="242" y="3"/>
                  </a:lnTo>
                  <a:lnTo>
                    <a:pt x="245" y="3"/>
                  </a:lnTo>
                  <a:lnTo>
                    <a:pt x="249" y="3"/>
                  </a:lnTo>
                  <a:lnTo>
                    <a:pt x="252" y="3"/>
                  </a:lnTo>
                  <a:lnTo>
                    <a:pt x="255" y="3"/>
                  </a:lnTo>
                  <a:lnTo>
                    <a:pt x="259" y="3"/>
                  </a:lnTo>
                  <a:lnTo>
                    <a:pt x="262" y="3"/>
                  </a:lnTo>
                  <a:lnTo>
                    <a:pt x="265" y="3"/>
                  </a:lnTo>
                  <a:lnTo>
                    <a:pt x="268" y="3"/>
                  </a:lnTo>
                  <a:lnTo>
                    <a:pt x="272" y="3"/>
                  </a:lnTo>
                  <a:lnTo>
                    <a:pt x="275" y="3"/>
                  </a:lnTo>
                  <a:lnTo>
                    <a:pt x="278" y="3"/>
                  </a:lnTo>
                  <a:lnTo>
                    <a:pt x="281" y="3"/>
                  </a:lnTo>
                  <a:lnTo>
                    <a:pt x="285" y="3"/>
                  </a:lnTo>
                  <a:lnTo>
                    <a:pt x="288" y="3"/>
                  </a:lnTo>
                  <a:lnTo>
                    <a:pt x="291" y="3"/>
                  </a:lnTo>
                  <a:lnTo>
                    <a:pt x="294" y="3"/>
                  </a:lnTo>
                  <a:lnTo>
                    <a:pt x="298" y="3"/>
                  </a:lnTo>
                  <a:lnTo>
                    <a:pt x="301" y="3"/>
                  </a:lnTo>
                  <a:lnTo>
                    <a:pt x="304" y="3"/>
                  </a:lnTo>
                  <a:lnTo>
                    <a:pt x="308" y="3"/>
                  </a:lnTo>
                  <a:lnTo>
                    <a:pt x="311" y="3"/>
                  </a:lnTo>
                  <a:lnTo>
                    <a:pt x="314" y="3"/>
                  </a:lnTo>
                  <a:lnTo>
                    <a:pt x="317" y="3"/>
                  </a:lnTo>
                  <a:lnTo>
                    <a:pt x="321" y="3"/>
                  </a:lnTo>
                  <a:lnTo>
                    <a:pt x="324" y="3"/>
                  </a:lnTo>
                  <a:lnTo>
                    <a:pt x="327" y="3"/>
                  </a:lnTo>
                  <a:lnTo>
                    <a:pt x="330" y="3"/>
                  </a:lnTo>
                  <a:lnTo>
                    <a:pt x="334" y="3"/>
                  </a:lnTo>
                  <a:lnTo>
                    <a:pt x="337" y="3"/>
                  </a:lnTo>
                  <a:lnTo>
                    <a:pt x="340" y="3"/>
                  </a:lnTo>
                  <a:lnTo>
                    <a:pt x="343" y="3"/>
                  </a:lnTo>
                  <a:lnTo>
                    <a:pt x="347" y="3"/>
                  </a:lnTo>
                  <a:lnTo>
                    <a:pt x="350" y="3"/>
                  </a:lnTo>
                  <a:lnTo>
                    <a:pt x="353" y="3"/>
                  </a:lnTo>
                  <a:lnTo>
                    <a:pt x="357" y="3"/>
                  </a:lnTo>
                  <a:lnTo>
                    <a:pt x="360" y="3"/>
                  </a:lnTo>
                  <a:lnTo>
                    <a:pt x="363" y="3"/>
                  </a:lnTo>
                  <a:lnTo>
                    <a:pt x="366" y="3"/>
                  </a:lnTo>
                  <a:lnTo>
                    <a:pt x="370" y="3"/>
                  </a:lnTo>
                  <a:lnTo>
                    <a:pt x="373" y="3"/>
                  </a:lnTo>
                  <a:lnTo>
                    <a:pt x="376" y="3"/>
                  </a:lnTo>
                  <a:lnTo>
                    <a:pt x="379" y="3"/>
                  </a:lnTo>
                  <a:lnTo>
                    <a:pt x="383" y="3"/>
                  </a:lnTo>
                  <a:lnTo>
                    <a:pt x="386" y="3"/>
                  </a:lnTo>
                  <a:lnTo>
                    <a:pt x="389" y="3"/>
                  </a:lnTo>
                  <a:lnTo>
                    <a:pt x="392" y="3"/>
                  </a:lnTo>
                  <a:lnTo>
                    <a:pt x="396" y="3"/>
                  </a:lnTo>
                  <a:lnTo>
                    <a:pt x="399" y="3"/>
                  </a:lnTo>
                  <a:lnTo>
                    <a:pt x="402" y="3"/>
                  </a:lnTo>
                  <a:lnTo>
                    <a:pt x="406" y="3"/>
                  </a:lnTo>
                  <a:lnTo>
                    <a:pt x="409" y="3"/>
                  </a:lnTo>
                  <a:lnTo>
                    <a:pt x="412" y="3"/>
                  </a:lnTo>
                  <a:lnTo>
                    <a:pt x="415" y="3"/>
                  </a:lnTo>
                  <a:lnTo>
                    <a:pt x="419" y="3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3" name="Freeform 17"/>
            <p:cNvSpPr>
              <a:spLocks/>
            </p:cNvSpPr>
            <p:nvPr/>
          </p:nvSpPr>
          <p:spPr bwMode="auto">
            <a:xfrm>
              <a:off x="2633" y="3314"/>
              <a:ext cx="299" cy="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6" y="0"/>
                </a:cxn>
                <a:cxn ang="0">
                  <a:pos x="42" y="0"/>
                </a:cxn>
                <a:cxn ang="0">
                  <a:pos x="49" y="0"/>
                </a:cxn>
                <a:cxn ang="0">
                  <a:pos x="55" y="0"/>
                </a:cxn>
                <a:cxn ang="0">
                  <a:pos x="62" y="0"/>
                </a:cxn>
                <a:cxn ang="0">
                  <a:pos x="68" y="0"/>
                </a:cxn>
                <a:cxn ang="0">
                  <a:pos x="75" y="0"/>
                </a:cxn>
                <a:cxn ang="0">
                  <a:pos x="81" y="0"/>
                </a:cxn>
                <a:cxn ang="0">
                  <a:pos x="88" y="0"/>
                </a:cxn>
                <a:cxn ang="0">
                  <a:pos x="94" y="0"/>
                </a:cxn>
                <a:cxn ang="0">
                  <a:pos x="101" y="0"/>
                </a:cxn>
                <a:cxn ang="0">
                  <a:pos x="107" y="0"/>
                </a:cxn>
                <a:cxn ang="0">
                  <a:pos x="114" y="0"/>
                </a:cxn>
                <a:cxn ang="0">
                  <a:pos x="120" y="0"/>
                </a:cxn>
                <a:cxn ang="0">
                  <a:pos x="127" y="0"/>
                </a:cxn>
                <a:cxn ang="0">
                  <a:pos x="134" y="0"/>
                </a:cxn>
                <a:cxn ang="0">
                  <a:pos x="140" y="0"/>
                </a:cxn>
                <a:cxn ang="0">
                  <a:pos x="147" y="0"/>
                </a:cxn>
                <a:cxn ang="0">
                  <a:pos x="153" y="0"/>
                </a:cxn>
                <a:cxn ang="0">
                  <a:pos x="160" y="0"/>
                </a:cxn>
                <a:cxn ang="0">
                  <a:pos x="166" y="0"/>
                </a:cxn>
                <a:cxn ang="0">
                  <a:pos x="173" y="0"/>
                </a:cxn>
                <a:cxn ang="0">
                  <a:pos x="179" y="0"/>
                </a:cxn>
                <a:cxn ang="0">
                  <a:pos x="186" y="0"/>
                </a:cxn>
                <a:cxn ang="0">
                  <a:pos x="192" y="0"/>
                </a:cxn>
                <a:cxn ang="0">
                  <a:pos x="199" y="0"/>
                </a:cxn>
                <a:cxn ang="0">
                  <a:pos x="205" y="0"/>
                </a:cxn>
                <a:cxn ang="0">
                  <a:pos x="212" y="0"/>
                </a:cxn>
                <a:cxn ang="0">
                  <a:pos x="218" y="0"/>
                </a:cxn>
                <a:cxn ang="0">
                  <a:pos x="225" y="0"/>
                </a:cxn>
                <a:cxn ang="0">
                  <a:pos x="232" y="0"/>
                </a:cxn>
                <a:cxn ang="0">
                  <a:pos x="238" y="0"/>
                </a:cxn>
                <a:cxn ang="0">
                  <a:pos x="245" y="0"/>
                </a:cxn>
                <a:cxn ang="0">
                  <a:pos x="251" y="0"/>
                </a:cxn>
                <a:cxn ang="0">
                  <a:pos x="258" y="0"/>
                </a:cxn>
                <a:cxn ang="0">
                  <a:pos x="264" y="0"/>
                </a:cxn>
                <a:cxn ang="0">
                  <a:pos x="271" y="0"/>
                </a:cxn>
                <a:cxn ang="0">
                  <a:pos x="277" y="0"/>
                </a:cxn>
                <a:cxn ang="0">
                  <a:pos x="284" y="0"/>
                </a:cxn>
                <a:cxn ang="0">
                  <a:pos x="290" y="0"/>
                </a:cxn>
                <a:cxn ang="0">
                  <a:pos x="297" y="0"/>
                </a:cxn>
                <a:cxn ang="0">
                  <a:pos x="303" y="0"/>
                </a:cxn>
                <a:cxn ang="0">
                  <a:pos x="310" y="0"/>
                </a:cxn>
                <a:cxn ang="0">
                  <a:pos x="316" y="0"/>
                </a:cxn>
                <a:cxn ang="0">
                  <a:pos x="323" y="0"/>
                </a:cxn>
                <a:cxn ang="0">
                  <a:pos x="330" y="0"/>
                </a:cxn>
                <a:cxn ang="0">
                  <a:pos x="336" y="0"/>
                </a:cxn>
                <a:cxn ang="0">
                  <a:pos x="343" y="0"/>
                </a:cxn>
                <a:cxn ang="0">
                  <a:pos x="349" y="0"/>
                </a:cxn>
                <a:cxn ang="0">
                  <a:pos x="356" y="0"/>
                </a:cxn>
                <a:cxn ang="0">
                  <a:pos x="362" y="0"/>
                </a:cxn>
              </a:cxnLst>
              <a:rect l="0" t="0" r="r" b="b"/>
              <a:pathLst>
                <a:path w="362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7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7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6" y="0"/>
                  </a:lnTo>
                  <a:lnTo>
                    <a:pt x="189" y="0"/>
                  </a:lnTo>
                  <a:lnTo>
                    <a:pt x="192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9" y="0"/>
                  </a:lnTo>
                  <a:lnTo>
                    <a:pt x="212" y="0"/>
                  </a:lnTo>
                  <a:lnTo>
                    <a:pt x="215" y="0"/>
                  </a:lnTo>
                  <a:lnTo>
                    <a:pt x="218" y="0"/>
                  </a:lnTo>
                  <a:lnTo>
                    <a:pt x="222" y="0"/>
                  </a:lnTo>
                  <a:lnTo>
                    <a:pt x="225" y="0"/>
                  </a:lnTo>
                  <a:lnTo>
                    <a:pt x="228" y="0"/>
                  </a:lnTo>
                  <a:lnTo>
                    <a:pt x="232" y="0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48" y="0"/>
                  </a:lnTo>
                  <a:lnTo>
                    <a:pt x="251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4" y="0"/>
                  </a:lnTo>
                  <a:lnTo>
                    <a:pt x="287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3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3" y="0"/>
                  </a:lnTo>
                  <a:lnTo>
                    <a:pt x="336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6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59" y="0"/>
                  </a:lnTo>
                  <a:lnTo>
                    <a:pt x="362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4034" name="Line 18"/>
            <p:cNvSpPr>
              <a:spLocks noChangeShapeType="1"/>
            </p:cNvSpPr>
            <p:nvPr/>
          </p:nvSpPr>
          <p:spPr bwMode="auto">
            <a:xfrm>
              <a:off x="1812" y="3305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35" name="Line 19"/>
            <p:cNvSpPr>
              <a:spLocks noChangeShapeType="1"/>
            </p:cNvSpPr>
            <p:nvPr/>
          </p:nvSpPr>
          <p:spPr bwMode="auto">
            <a:xfrm>
              <a:off x="1438" y="3636"/>
              <a:ext cx="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4036" name="Line 20"/>
            <p:cNvSpPr>
              <a:spLocks noChangeShapeType="1"/>
            </p:cNvSpPr>
            <p:nvPr/>
          </p:nvSpPr>
          <p:spPr bwMode="auto">
            <a:xfrm>
              <a:off x="2280" y="3636"/>
              <a:ext cx="0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37" name="Object 21"/>
            <p:cNvGraphicFramePr>
              <a:graphicFrameLocks noChangeAspect="1"/>
            </p:cNvGraphicFramePr>
            <p:nvPr/>
          </p:nvGraphicFramePr>
          <p:xfrm>
            <a:off x="1860" y="2160"/>
            <a:ext cx="679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16" name="Równanie" r:id="rId7" imgW="901440" imgH="228600" progId="Equation.3">
                    <p:embed/>
                  </p:oleObj>
                </mc:Choice>
                <mc:Fallback>
                  <p:oleObj name="Równanie" r:id="rId7" imgW="901440" imgH="22860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0" y="2160"/>
                          <a:ext cx="679" cy="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38" name="Object 22"/>
            <p:cNvGraphicFramePr>
              <a:graphicFrameLocks noChangeAspect="1"/>
            </p:cNvGraphicFramePr>
            <p:nvPr/>
          </p:nvGraphicFramePr>
          <p:xfrm>
            <a:off x="1924" y="3217"/>
            <a:ext cx="143" cy="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17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4" y="3217"/>
                          <a:ext cx="143" cy="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39" name="Object 23"/>
            <p:cNvGraphicFramePr>
              <a:graphicFrameLocks noChangeAspect="1"/>
            </p:cNvGraphicFramePr>
            <p:nvPr/>
          </p:nvGraphicFramePr>
          <p:xfrm>
            <a:off x="1711" y="2485"/>
            <a:ext cx="93" cy="1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18" name="Równanie" r:id="rId11" imgW="152280" imgH="164880" progId="Equation.3">
                    <p:embed/>
                  </p:oleObj>
                </mc:Choice>
                <mc:Fallback>
                  <p:oleObj name="Równanie" r:id="rId11" imgW="152280" imgH="164880" progId="Equation.3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1" y="2485"/>
                          <a:ext cx="93" cy="1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40" name="Line 24"/>
            <p:cNvSpPr>
              <a:spLocks noChangeShapeType="1"/>
            </p:cNvSpPr>
            <p:nvPr/>
          </p:nvSpPr>
          <p:spPr bwMode="auto">
            <a:xfrm>
              <a:off x="1812" y="2568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4041" name="Object 25"/>
            <p:cNvGraphicFramePr>
              <a:graphicFrameLocks noChangeAspect="1"/>
            </p:cNvGraphicFramePr>
            <p:nvPr/>
          </p:nvGraphicFramePr>
          <p:xfrm>
            <a:off x="2234" y="3738"/>
            <a:ext cx="106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19" name="Równanie" r:id="rId13" imgW="139680" imgH="164880" progId="Equation.3">
                    <p:embed/>
                  </p:oleObj>
                </mc:Choice>
                <mc:Fallback>
                  <p:oleObj name="Równanie" r:id="rId13" imgW="139680" imgH="1648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4" y="3738"/>
                          <a:ext cx="106" cy="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42" name="Object 26"/>
            <p:cNvGraphicFramePr>
              <a:graphicFrameLocks noChangeAspect="1"/>
            </p:cNvGraphicFramePr>
            <p:nvPr/>
          </p:nvGraphicFramePr>
          <p:xfrm>
            <a:off x="1320" y="3738"/>
            <a:ext cx="193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20" name="Równanie" r:id="rId15" imgW="253800" imgH="164880" progId="Equation.3">
                    <p:embed/>
                  </p:oleObj>
                </mc:Choice>
                <mc:Fallback>
                  <p:oleObj name="Równanie" r:id="rId15" imgW="253800" imgH="16488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0" y="3738"/>
                          <a:ext cx="193" cy="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043" name="Object 27"/>
            <p:cNvGraphicFramePr>
              <a:graphicFrameLocks noChangeAspect="1"/>
            </p:cNvGraphicFramePr>
            <p:nvPr/>
          </p:nvGraphicFramePr>
          <p:xfrm>
            <a:off x="2796" y="3714"/>
            <a:ext cx="139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21" name="Równanie" r:id="rId17" imgW="126720" imgH="139680" progId="Equation.3">
                    <p:embed/>
                  </p:oleObj>
                </mc:Choice>
                <mc:Fallback>
                  <p:oleObj name="Równanie" r:id="rId17" imgW="126720" imgH="1396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6" y="3714"/>
                          <a:ext cx="139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4044" name="Rectangle 28"/>
            <p:cNvSpPr>
              <a:spLocks noChangeArrowheads="1"/>
            </p:cNvSpPr>
            <p:nvPr/>
          </p:nvSpPr>
          <p:spPr bwMode="auto">
            <a:xfrm>
              <a:off x="783" y="2160"/>
              <a:ext cx="2154" cy="1758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14045" name="Object 29"/>
            <p:cNvGraphicFramePr>
              <a:graphicFrameLocks noChangeAspect="1"/>
            </p:cNvGraphicFramePr>
            <p:nvPr/>
          </p:nvGraphicFramePr>
          <p:xfrm>
            <a:off x="1831" y="3709"/>
            <a:ext cx="97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7722" name="Równanie" r:id="rId19" imgW="126720" imgH="177480" progId="Equation.3">
                    <p:embed/>
                  </p:oleObj>
                </mc:Choice>
                <mc:Fallback>
                  <p:oleObj name="Równanie" r:id="rId19" imgW="126720" imgH="177480" progId="Equation.3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1" y="3709"/>
                          <a:ext cx="97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4047" name="Rectangle 31"/>
          <p:cNvSpPr>
            <a:spLocks noChangeArrowheads="1"/>
          </p:cNvSpPr>
          <p:nvPr/>
        </p:nvSpPr>
        <p:spPr bwMode="auto">
          <a:xfrm>
            <a:off x="4868807" y="3227802"/>
            <a:ext cx="2768600" cy="213995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48" name="Line 32"/>
          <p:cNvSpPr>
            <a:spLocks noChangeShapeType="1"/>
          </p:cNvSpPr>
          <p:nvPr/>
        </p:nvSpPr>
        <p:spPr bwMode="auto">
          <a:xfrm flipV="1">
            <a:off x="5432370" y="5543964"/>
            <a:ext cx="2901950" cy="12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14049" name="Line 33"/>
          <p:cNvSpPr>
            <a:spLocks noChangeShapeType="1"/>
          </p:cNvSpPr>
          <p:nvPr/>
        </p:nvSpPr>
        <p:spPr bwMode="auto">
          <a:xfrm flipH="1" flipV="1">
            <a:off x="5416495" y="3081752"/>
            <a:ext cx="15875" cy="24749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14050" name="Freeform 34"/>
          <p:cNvSpPr>
            <a:spLocks/>
          </p:cNvSpPr>
          <p:nvPr/>
        </p:nvSpPr>
        <p:spPr bwMode="auto">
          <a:xfrm>
            <a:off x="5432370" y="3415127"/>
            <a:ext cx="450850" cy="1358900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29" y="12"/>
              </a:cxn>
              <a:cxn ang="0">
                <a:pos x="47" y="24"/>
              </a:cxn>
              <a:cxn ang="0">
                <a:pos x="65" y="48"/>
              </a:cxn>
              <a:cxn ang="0">
                <a:pos x="83" y="72"/>
              </a:cxn>
              <a:cxn ang="0">
                <a:pos x="95" y="90"/>
              </a:cxn>
              <a:cxn ang="0">
                <a:pos x="101" y="114"/>
              </a:cxn>
              <a:cxn ang="0">
                <a:pos x="113" y="132"/>
              </a:cxn>
              <a:cxn ang="0">
                <a:pos x="125" y="156"/>
              </a:cxn>
              <a:cxn ang="0">
                <a:pos x="131" y="180"/>
              </a:cxn>
              <a:cxn ang="0">
                <a:pos x="143" y="198"/>
              </a:cxn>
              <a:cxn ang="0">
                <a:pos x="149" y="228"/>
              </a:cxn>
              <a:cxn ang="0">
                <a:pos x="161" y="252"/>
              </a:cxn>
              <a:cxn ang="0">
                <a:pos x="167" y="282"/>
              </a:cxn>
              <a:cxn ang="0">
                <a:pos x="179" y="306"/>
              </a:cxn>
              <a:cxn ang="0">
                <a:pos x="185" y="336"/>
              </a:cxn>
              <a:cxn ang="0">
                <a:pos x="197" y="372"/>
              </a:cxn>
              <a:cxn ang="0">
                <a:pos x="203" y="396"/>
              </a:cxn>
              <a:cxn ang="0">
                <a:pos x="215" y="432"/>
              </a:cxn>
              <a:cxn ang="0">
                <a:pos x="221" y="467"/>
              </a:cxn>
              <a:cxn ang="0">
                <a:pos x="233" y="497"/>
              </a:cxn>
              <a:cxn ang="0">
                <a:pos x="239" y="533"/>
              </a:cxn>
              <a:cxn ang="0">
                <a:pos x="251" y="563"/>
              </a:cxn>
              <a:cxn ang="0">
                <a:pos x="257" y="605"/>
              </a:cxn>
              <a:cxn ang="0">
                <a:pos x="269" y="635"/>
              </a:cxn>
              <a:cxn ang="0">
                <a:pos x="275" y="677"/>
              </a:cxn>
              <a:cxn ang="0">
                <a:pos x="287" y="719"/>
              </a:cxn>
              <a:cxn ang="0">
                <a:pos x="293" y="749"/>
              </a:cxn>
              <a:cxn ang="0">
                <a:pos x="305" y="791"/>
              </a:cxn>
              <a:cxn ang="0">
                <a:pos x="311" y="833"/>
              </a:cxn>
              <a:cxn ang="0">
                <a:pos x="323" y="863"/>
              </a:cxn>
              <a:cxn ang="0">
                <a:pos x="328" y="905"/>
              </a:cxn>
              <a:cxn ang="0">
                <a:pos x="340" y="941"/>
              </a:cxn>
              <a:cxn ang="0">
                <a:pos x="346" y="983"/>
              </a:cxn>
              <a:cxn ang="0">
                <a:pos x="358" y="1013"/>
              </a:cxn>
              <a:cxn ang="0">
                <a:pos x="364" y="1055"/>
              </a:cxn>
              <a:cxn ang="0">
                <a:pos x="376" y="1097"/>
              </a:cxn>
              <a:cxn ang="0">
                <a:pos x="382" y="1127"/>
              </a:cxn>
              <a:cxn ang="0">
                <a:pos x="394" y="1169"/>
              </a:cxn>
              <a:cxn ang="0">
                <a:pos x="400" y="1211"/>
              </a:cxn>
              <a:cxn ang="0">
                <a:pos x="412" y="1241"/>
              </a:cxn>
              <a:cxn ang="0">
                <a:pos x="418" y="1283"/>
              </a:cxn>
            </a:cxnLst>
            <a:rect l="0" t="0" r="r" b="b"/>
            <a:pathLst>
              <a:path w="424" h="1301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6"/>
                </a:lnTo>
                <a:lnTo>
                  <a:pt x="29" y="12"/>
                </a:lnTo>
                <a:lnTo>
                  <a:pt x="35" y="12"/>
                </a:lnTo>
                <a:lnTo>
                  <a:pt x="41" y="18"/>
                </a:lnTo>
                <a:lnTo>
                  <a:pt x="47" y="24"/>
                </a:lnTo>
                <a:lnTo>
                  <a:pt x="53" y="30"/>
                </a:lnTo>
                <a:lnTo>
                  <a:pt x="59" y="42"/>
                </a:lnTo>
                <a:lnTo>
                  <a:pt x="65" y="48"/>
                </a:lnTo>
                <a:lnTo>
                  <a:pt x="71" y="54"/>
                </a:lnTo>
                <a:lnTo>
                  <a:pt x="83" y="66"/>
                </a:lnTo>
                <a:lnTo>
                  <a:pt x="83" y="72"/>
                </a:lnTo>
                <a:lnTo>
                  <a:pt x="89" y="78"/>
                </a:lnTo>
                <a:lnTo>
                  <a:pt x="89" y="84"/>
                </a:lnTo>
                <a:lnTo>
                  <a:pt x="95" y="90"/>
                </a:lnTo>
                <a:lnTo>
                  <a:pt x="95" y="96"/>
                </a:lnTo>
                <a:lnTo>
                  <a:pt x="101" y="102"/>
                </a:lnTo>
                <a:lnTo>
                  <a:pt x="101" y="114"/>
                </a:lnTo>
                <a:lnTo>
                  <a:pt x="107" y="120"/>
                </a:lnTo>
                <a:lnTo>
                  <a:pt x="113" y="126"/>
                </a:lnTo>
                <a:lnTo>
                  <a:pt x="113" y="132"/>
                </a:lnTo>
                <a:lnTo>
                  <a:pt x="119" y="138"/>
                </a:lnTo>
                <a:lnTo>
                  <a:pt x="119" y="150"/>
                </a:lnTo>
                <a:lnTo>
                  <a:pt x="125" y="156"/>
                </a:lnTo>
                <a:lnTo>
                  <a:pt x="125" y="162"/>
                </a:lnTo>
                <a:lnTo>
                  <a:pt x="131" y="168"/>
                </a:lnTo>
                <a:lnTo>
                  <a:pt x="131" y="180"/>
                </a:lnTo>
                <a:lnTo>
                  <a:pt x="137" y="186"/>
                </a:lnTo>
                <a:lnTo>
                  <a:pt x="137" y="192"/>
                </a:lnTo>
                <a:lnTo>
                  <a:pt x="143" y="198"/>
                </a:lnTo>
                <a:lnTo>
                  <a:pt x="143" y="210"/>
                </a:lnTo>
                <a:lnTo>
                  <a:pt x="149" y="216"/>
                </a:lnTo>
                <a:lnTo>
                  <a:pt x="149" y="228"/>
                </a:lnTo>
                <a:lnTo>
                  <a:pt x="155" y="234"/>
                </a:lnTo>
                <a:lnTo>
                  <a:pt x="155" y="246"/>
                </a:lnTo>
                <a:lnTo>
                  <a:pt x="161" y="252"/>
                </a:lnTo>
                <a:lnTo>
                  <a:pt x="161" y="264"/>
                </a:lnTo>
                <a:lnTo>
                  <a:pt x="167" y="270"/>
                </a:lnTo>
                <a:lnTo>
                  <a:pt x="167" y="282"/>
                </a:lnTo>
                <a:lnTo>
                  <a:pt x="173" y="288"/>
                </a:lnTo>
                <a:lnTo>
                  <a:pt x="173" y="294"/>
                </a:lnTo>
                <a:lnTo>
                  <a:pt x="179" y="306"/>
                </a:lnTo>
                <a:lnTo>
                  <a:pt x="179" y="318"/>
                </a:lnTo>
                <a:lnTo>
                  <a:pt x="185" y="330"/>
                </a:lnTo>
                <a:lnTo>
                  <a:pt x="185" y="336"/>
                </a:lnTo>
                <a:lnTo>
                  <a:pt x="191" y="348"/>
                </a:lnTo>
                <a:lnTo>
                  <a:pt x="191" y="360"/>
                </a:lnTo>
                <a:lnTo>
                  <a:pt x="197" y="372"/>
                </a:lnTo>
                <a:lnTo>
                  <a:pt x="197" y="378"/>
                </a:lnTo>
                <a:lnTo>
                  <a:pt x="203" y="390"/>
                </a:lnTo>
                <a:lnTo>
                  <a:pt x="203" y="396"/>
                </a:lnTo>
                <a:lnTo>
                  <a:pt x="209" y="408"/>
                </a:lnTo>
                <a:lnTo>
                  <a:pt x="209" y="426"/>
                </a:lnTo>
                <a:lnTo>
                  <a:pt x="215" y="432"/>
                </a:lnTo>
                <a:lnTo>
                  <a:pt x="215" y="444"/>
                </a:lnTo>
                <a:lnTo>
                  <a:pt x="221" y="449"/>
                </a:lnTo>
                <a:lnTo>
                  <a:pt x="221" y="467"/>
                </a:lnTo>
                <a:lnTo>
                  <a:pt x="227" y="479"/>
                </a:lnTo>
                <a:lnTo>
                  <a:pt x="227" y="485"/>
                </a:lnTo>
                <a:lnTo>
                  <a:pt x="233" y="497"/>
                </a:lnTo>
                <a:lnTo>
                  <a:pt x="233" y="509"/>
                </a:lnTo>
                <a:lnTo>
                  <a:pt x="239" y="515"/>
                </a:lnTo>
                <a:lnTo>
                  <a:pt x="239" y="533"/>
                </a:lnTo>
                <a:lnTo>
                  <a:pt x="245" y="545"/>
                </a:lnTo>
                <a:lnTo>
                  <a:pt x="245" y="557"/>
                </a:lnTo>
                <a:lnTo>
                  <a:pt x="251" y="563"/>
                </a:lnTo>
                <a:lnTo>
                  <a:pt x="251" y="587"/>
                </a:lnTo>
                <a:lnTo>
                  <a:pt x="257" y="593"/>
                </a:lnTo>
                <a:lnTo>
                  <a:pt x="257" y="605"/>
                </a:lnTo>
                <a:lnTo>
                  <a:pt x="263" y="617"/>
                </a:lnTo>
                <a:lnTo>
                  <a:pt x="263" y="623"/>
                </a:lnTo>
                <a:lnTo>
                  <a:pt x="269" y="635"/>
                </a:lnTo>
                <a:lnTo>
                  <a:pt x="269" y="653"/>
                </a:lnTo>
                <a:lnTo>
                  <a:pt x="275" y="665"/>
                </a:lnTo>
                <a:lnTo>
                  <a:pt x="275" y="677"/>
                </a:lnTo>
                <a:lnTo>
                  <a:pt x="281" y="683"/>
                </a:lnTo>
                <a:lnTo>
                  <a:pt x="281" y="707"/>
                </a:lnTo>
                <a:lnTo>
                  <a:pt x="287" y="719"/>
                </a:lnTo>
                <a:lnTo>
                  <a:pt x="287" y="725"/>
                </a:lnTo>
                <a:lnTo>
                  <a:pt x="293" y="737"/>
                </a:lnTo>
                <a:lnTo>
                  <a:pt x="293" y="749"/>
                </a:lnTo>
                <a:lnTo>
                  <a:pt x="299" y="761"/>
                </a:lnTo>
                <a:lnTo>
                  <a:pt x="299" y="779"/>
                </a:lnTo>
                <a:lnTo>
                  <a:pt x="305" y="791"/>
                </a:lnTo>
                <a:lnTo>
                  <a:pt x="305" y="803"/>
                </a:lnTo>
                <a:lnTo>
                  <a:pt x="311" y="809"/>
                </a:lnTo>
                <a:lnTo>
                  <a:pt x="311" y="833"/>
                </a:lnTo>
                <a:lnTo>
                  <a:pt x="317" y="845"/>
                </a:lnTo>
                <a:lnTo>
                  <a:pt x="317" y="851"/>
                </a:lnTo>
                <a:lnTo>
                  <a:pt x="323" y="863"/>
                </a:lnTo>
                <a:lnTo>
                  <a:pt x="323" y="875"/>
                </a:lnTo>
                <a:lnTo>
                  <a:pt x="328" y="887"/>
                </a:lnTo>
                <a:lnTo>
                  <a:pt x="328" y="905"/>
                </a:lnTo>
                <a:lnTo>
                  <a:pt x="334" y="917"/>
                </a:lnTo>
                <a:lnTo>
                  <a:pt x="334" y="929"/>
                </a:lnTo>
                <a:lnTo>
                  <a:pt x="340" y="941"/>
                </a:lnTo>
                <a:lnTo>
                  <a:pt x="340" y="959"/>
                </a:lnTo>
                <a:lnTo>
                  <a:pt x="346" y="971"/>
                </a:lnTo>
                <a:lnTo>
                  <a:pt x="346" y="983"/>
                </a:lnTo>
                <a:lnTo>
                  <a:pt x="352" y="995"/>
                </a:lnTo>
                <a:lnTo>
                  <a:pt x="352" y="1001"/>
                </a:lnTo>
                <a:lnTo>
                  <a:pt x="358" y="1013"/>
                </a:lnTo>
                <a:lnTo>
                  <a:pt x="358" y="1037"/>
                </a:lnTo>
                <a:lnTo>
                  <a:pt x="364" y="1043"/>
                </a:lnTo>
                <a:lnTo>
                  <a:pt x="364" y="1055"/>
                </a:lnTo>
                <a:lnTo>
                  <a:pt x="370" y="1067"/>
                </a:lnTo>
                <a:lnTo>
                  <a:pt x="370" y="1085"/>
                </a:lnTo>
                <a:lnTo>
                  <a:pt x="376" y="1097"/>
                </a:lnTo>
                <a:lnTo>
                  <a:pt x="376" y="1109"/>
                </a:lnTo>
                <a:lnTo>
                  <a:pt x="382" y="1121"/>
                </a:lnTo>
                <a:lnTo>
                  <a:pt x="382" y="1127"/>
                </a:lnTo>
                <a:lnTo>
                  <a:pt x="388" y="1139"/>
                </a:lnTo>
                <a:lnTo>
                  <a:pt x="388" y="1163"/>
                </a:lnTo>
                <a:lnTo>
                  <a:pt x="394" y="1169"/>
                </a:lnTo>
                <a:lnTo>
                  <a:pt x="394" y="1181"/>
                </a:lnTo>
                <a:lnTo>
                  <a:pt x="400" y="1193"/>
                </a:lnTo>
                <a:lnTo>
                  <a:pt x="400" y="1211"/>
                </a:lnTo>
                <a:lnTo>
                  <a:pt x="406" y="1223"/>
                </a:lnTo>
                <a:lnTo>
                  <a:pt x="406" y="1229"/>
                </a:lnTo>
                <a:lnTo>
                  <a:pt x="412" y="1241"/>
                </a:lnTo>
                <a:lnTo>
                  <a:pt x="412" y="1253"/>
                </a:lnTo>
                <a:lnTo>
                  <a:pt x="418" y="1265"/>
                </a:lnTo>
                <a:lnTo>
                  <a:pt x="418" y="1283"/>
                </a:lnTo>
                <a:lnTo>
                  <a:pt x="424" y="1295"/>
                </a:lnTo>
                <a:lnTo>
                  <a:pt x="424" y="1301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1" name="Freeform 35"/>
          <p:cNvSpPr>
            <a:spLocks/>
          </p:cNvSpPr>
          <p:nvPr/>
        </p:nvSpPr>
        <p:spPr bwMode="auto">
          <a:xfrm>
            <a:off x="5883220" y="4774027"/>
            <a:ext cx="600075" cy="774700"/>
          </a:xfrm>
          <a:custGeom>
            <a:avLst/>
            <a:gdLst/>
            <a:ahLst/>
            <a:cxnLst>
              <a:cxn ang="0">
                <a:pos x="6" y="30"/>
              </a:cxn>
              <a:cxn ang="0">
                <a:pos x="18" y="60"/>
              </a:cxn>
              <a:cxn ang="0">
                <a:pos x="24" y="96"/>
              </a:cxn>
              <a:cxn ang="0">
                <a:pos x="36" y="126"/>
              </a:cxn>
              <a:cxn ang="0">
                <a:pos x="42" y="162"/>
              </a:cxn>
              <a:cxn ang="0">
                <a:pos x="54" y="186"/>
              </a:cxn>
              <a:cxn ang="0">
                <a:pos x="60" y="222"/>
              </a:cxn>
              <a:cxn ang="0">
                <a:pos x="72" y="258"/>
              </a:cxn>
              <a:cxn ang="0">
                <a:pos x="78" y="282"/>
              </a:cxn>
              <a:cxn ang="0">
                <a:pos x="90" y="312"/>
              </a:cxn>
              <a:cxn ang="0">
                <a:pos x="96" y="342"/>
              </a:cxn>
              <a:cxn ang="0">
                <a:pos x="108" y="365"/>
              </a:cxn>
              <a:cxn ang="0">
                <a:pos x="114" y="395"/>
              </a:cxn>
              <a:cxn ang="0">
                <a:pos x="126" y="419"/>
              </a:cxn>
              <a:cxn ang="0">
                <a:pos x="132" y="443"/>
              </a:cxn>
              <a:cxn ang="0">
                <a:pos x="144" y="461"/>
              </a:cxn>
              <a:cxn ang="0">
                <a:pos x="150" y="485"/>
              </a:cxn>
              <a:cxn ang="0">
                <a:pos x="162" y="503"/>
              </a:cxn>
              <a:cxn ang="0">
                <a:pos x="168" y="527"/>
              </a:cxn>
              <a:cxn ang="0">
                <a:pos x="180" y="551"/>
              </a:cxn>
              <a:cxn ang="0">
                <a:pos x="192" y="569"/>
              </a:cxn>
              <a:cxn ang="0">
                <a:pos x="204" y="593"/>
              </a:cxn>
              <a:cxn ang="0">
                <a:pos x="215" y="617"/>
              </a:cxn>
              <a:cxn ang="0">
                <a:pos x="233" y="641"/>
              </a:cxn>
              <a:cxn ang="0">
                <a:pos x="245" y="665"/>
              </a:cxn>
              <a:cxn ang="0">
                <a:pos x="269" y="689"/>
              </a:cxn>
              <a:cxn ang="0">
                <a:pos x="281" y="701"/>
              </a:cxn>
              <a:cxn ang="0">
                <a:pos x="299" y="719"/>
              </a:cxn>
              <a:cxn ang="0">
                <a:pos x="317" y="731"/>
              </a:cxn>
              <a:cxn ang="0">
                <a:pos x="335" y="737"/>
              </a:cxn>
              <a:cxn ang="0">
                <a:pos x="353" y="743"/>
              </a:cxn>
              <a:cxn ang="0">
                <a:pos x="371" y="743"/>
              </a:cxn>
              <a:cxn ang="0">
                <a:pos x="389" y="743"/>
              </a:cxn>
              <a:cxn ang="0">
                <a:pos x="407" y="743"/>
              </a:cxn>
              <a:cxn ang="0">
                <a:pos x="425" y="743"/>
              </a:cxn>
              <a:cxn ang="0">
                <a:pos x="443" y="737"/>
              </a:cxn>
              <a:cxn ang="0">
                <a:pos x="461" y="731"/>
              </a:cxn>
              <a:cxn ang="0">
                <a:pos x="479" y="725"/>
              </a:cxn>
              <a:cxn ang="0">
                <a:pos x="497" y="719"/>
              </a:cxn>
              <a:cxn ang="0">
                <a:pos x="514" y="713"/>
              </a:cxn>
              <a:cxn ang="0">
                <a:pos x="532" y="701"/>
              </a:cxn>
              <a:cxn ang="0">
                <a:pos x="550" y="695"/>
              </a:cxn>
            </a:cxnLst>
            <a:rect l="0" t="0" r="r" b="b"/>
            <a:pathLst>
              <a:path w="562" h="743">
                <a:moveTo>
                  <a:pt x="0" y="0"/>
                </a:moveTo>
                <a:lnTo>
                  <a:pt x="6" y="12"/>
                </a:lnTo>
                <a:lnTo>
                  <a:pt x="6" y="30"/>
                </a:lnTo>
                <a:lnTo>
                  <a:pt x="12" y="42"/>
                </a:lnTo>
                <a:lnTo>
                  <a:pt x="12" y="48"/>
                </a:lnTo>
                <a:lnTo>
                  <a:pt x="18" y="60"/>
                </a:lnTo>
                <a:lnTo>
                  <a:pt x="18" y="66"/>
                </a:lnTo>
                <a:lnTo>
                  <a:pt x="24" y="78"/>
                </a:lnTo>
                <a:lnTo>
                  <a:pt x="24" y="96"/>
                </a:lnTo>
                <a:lnTo>
                  <a:pt x="30" y="108"/>
                </a:lnTo>
                <a:lnTo>
                  <a:pt x="30" y="114"/>
                </a:lnTo>
                <a:lnTo>
                  <a:pt x="36" y="126"/>
                </a:lnTo>
                <a:lnTo>
                  <a:pt x="36" y="144"/>
                </a:lnTo>
                <a:lnTo>
                  <a:pt x="42" y="150"/>
                </a:lnTo>
                <a:lnTo>
                  <a:pt x="42" y="162"/>
                </a:lnTo>
                <a:lnTo>
                  <a:pt x="48" y="168"/>
                </a:lnTo>
                <a:lnTo>
                  <a:pt x="48" y="180"/>
                </a:lnTo>
                <a:lnTo>
                  <a:pt x="54" y="186"/>
                </a:lnTo>
                <a:lnTo>
                  <a:pt x="54" y="204"/>
                </a:lnTo>
                <a:lnTo>
                  <a:pt x="60" y="216"/>
                </a:lnTo>
                <a:lnTo>
                  <a:pt x="60" y="222"/>
                </a:lnTo>
                <a:lnTo>
                  <a:pt x="66" y="234"/>
                </a:lnTo>
                <a:lnTo>
                  <a:pt x="66" y="246"/>
                </a:lnTo>
                <a:lnTo>
                  <a:pt x="72" y="258"/>
                </a:lnTo>
                <a:lnTo>
                  <a:pt x="72" y="264"/>
                </a:lnTo>
                <a:lnTo>
                  <a:pt x="78" y="276"/>
                </a:lnTo>
                <a:lnTo>
                  <a:pt x="78" y="282"/>
                </a:lnTo>
                <a:lnTo>
                  <a:pt x="84" y="288"/>
                </a:lnTo>
                <a:lnTo>
                  <a:pt x="84" y="306"/>
                </a:lnTo>
                <a:lnTo>
                  <a:pt x="90" y="312"/>
                </a:lnTo>
                <a:lnTo>
                  <a:pt x="90" y="324"/>
                </a:lnTo>
                <a:lnTo>
                  <a:pt x="96" y="330"/>
                </a:lnTo>
                <a:lnTo>
                  <a:pt x="96" y="342"/>
                </a:lnTo>
                <a:lnTo>
                  <a:pt x="102" y="353"/>
                </a:lnTo>
                <a:lnTo>
                  <a:pt x="102" y="359"/>
                </a:lnTo>
                <a:lnTo>
                  <a:pt x="108" y="365"/>
                </a:lnTo>
                <a:lnTo>
                  <a:pt x="108" y="371"/>
                </a:lnTo>
                <a:lnTo>
                  <a:pt x="114" y="383"/>
                </a:lnTo>
                <a:lnTo>
                  <a:pt x="114" y="395"/>
                </a:lnTo>
                <a:lnTo>
                  <a:pt x="120" y="401"/>
                </a:lnTo>
                <a:lnTo>
                  <a:pt x="120" y="407"/>
                </a:lnTo>
                <a:lnTo>
                  <a:pt x="126" y="419"/>
                </a:lnTo>
                <a:lnTo>
                  <a:pt x="126" y="425"/>
                </a:lnTo>
                <a:lnTo>
                  <a:pt x="132" y="431"/>
                </a:lnTo>
                <a:lnTo>
                  <a:pt x="132" y="443"/>
                </a:lnTo>
                <a:lnTo>
                  <a:pt x="138" y="449"/>
                </a:lnTo>
                <a:lnTo>
                  <a:pt x="138" y="455"/>
                </a:lnTo>
                <a:lnTo>
                  <a:pt x="144" y="461"/>
                </a:lnTo>
                <a:lnTo>
                  <a:pt x="144" y="473"/>
                </a:lnTo>
                <a:lnTo>
                  <a:pt x="150" y="479"/>
                </a:lnTo>
                <a:lnTo>
                  <a:pt x="150" y="485"/>
                </a:lnTo>
                <a:lnTo>
                  <a:pt x="156" y="491"/>
                </a:lnTo>
                <a:lnTo>
                  <a:pt x="156" y="497"/>
                </a:lnTo>
                <a:lnTo>
                  <a:pt x="162" y="503"/>
                </a:lnTo>
                <a:lnTo>
                  <a:pt x="162" y="515"/>
                </a:lnTo>
                <a:lnTo>
                  <a:pt x="168" y="521"/>
                </a:lnTo>
                <a:lnTo>
                  <a:pt x="168" y="527"/>
                </a:lnTo>
                <a:lnTo>
                  <a:pt x="174" y="533"/>
                </a:lnTo>
                <a:lnTo>
                  <a:pt x="174" y="545"/>
                </a:lnTo>
                <a:lnTo>
                  <a:pt x="180" y="551"/>
                </a:lnTo>
                <a:lnTo>
                  <a:pt x="180" y="557"/>
                </a:lnTo>
                <a:lnTo>
                  <a:pt x="186" y="563"/>
                </a:lnTo>
                <a:lnTo>
                  <a:pt x="192" y="569"/>
                </a:lnTo>
                <a:lnTo>
                  <a:pt x="192" y="581"/>
                </a:lnTo>
                <a:lnTo>
                  <a:pt x="198" y="587"/>
                </a:lnTo>
                <a:lnTo>
                  <a:pt x="204" y="593"/>
                </a:lnTo>
                <a:lnTo>
                  <a:pt x="204" y="605"/>
                </a:lnTo>
                <a:lnTo>
                  <a:pt x="209" y="611"/>
                </a:lnTo>
                <a:lnTo>
                  <a:pt x="215" y="617"/>
                </a:lnTo>
                <a:lnTo>
                  <a:pt x="221" y="623"/>
                </a:lnTo>
                <a:lnTo>
                  <a:pt x="221" y="629"/>
                </a:lnTo>
                <a:lnTo>
                  <a:pt x="233" y="641"/>
                </a:lnTo>
                <a:lnTo>
                  <a:pt x="233" y="653"/>
                </a:lnTo>
                <a:lnTo>
                  <a:pt x="239" y="659"/>
                </a:lnTo>
                <a:lnTo>
                  <a:pt x="245" y="665"/>
                </a:lnTo>
                <a:lnTo>
                  <a:pt x="251" y="671"/>
                </a:lnTo>
                <a:lnTo>
                  <a:pt x="257" y="677"/>
                </a:lnTo>
                <a:lnTo>
                  <a:pt x="269" y="689"/>
                </a:lnTo>
                <a:lnTo>
                  <a:pt x="269" y="695"/>
                </a:lnTo>
                <a:lnTo>
                  <a:pt x="275" y="695"/>
                </a:lnTo>
                <a:lnTo>
                  <a:pt x="281" y="701"/>
                </a:lnTo>
                <a:lnTo>
                  <a:pt x="287" y="707"/>
                </a:lnTo>
                <a:lnTo>
                  <a:pt x="293" y="713"/>
                </a:lnTo>
                <a:lnTo>
                  <a:pt x="299" y="719"/>
                </a:lnTo>
                <a:lnTo>
                  <a:pt x="305" y="719"/>
                </a:lnTo>
                <a:lnTo>
                  <a:pt x="311" y="725"/>
                </a:lnTo>
                <a:lnTo>
                  <a:pt x="317" y="731"/>
                </a:lnTo>
                <a:lnTo>
                  <a:pt x="323" y="731"/>
                </a:lnTo>
                <a:lnTo>
                  <a:pt x="329" y="737"/>
                </a:lnTo>
                <a:lnTo>
                  <a:pt x="335" y="737"/>
                </a:lnTo>
                <a:lnTo>
                  <a:pt x="341" y="737"/>
                </a:lnTo>
                <a:lnTo>
                  <a:pt x="347" y="743"/>
                </a:lnTo>
                <a:lnTo>
                  <a:pt x="353" y="743"/>
                </a:lnTo>
                <a:lnTo>
                  <a:pt x="359" y="743"/>
                </a:lnTo>
                <a:lnTo>
                  <a:pt x="365" y="743"/>
                </a:lnTo>
                <a:lnTo>
                  <a:pt x="371" y="743"/>
                </a:lnTo>
                <a:lnTo>
                  <a:pt x="377" y="743"/>
                </a:lnTo>
                <a:lnTo>
                  <a:pt x="383" y="743"/>
                </a:lnTo>
                <a:lnTo>
                  <a:pt x="389" y="743"/>
                </a:lnTo>
                <a:lnTo>
                  <a:pt x="395" y="743"/>
                </a:lnTo>
                <a:lnTo>
                  <a:pt x="401" y="743"/>
                </a:lnTo>
                <a:lnTo>
                  <a:pt x="407" y="743"/>
                </a:lnTo>
                <a:lnTo>
                  <a:pt x="413" y="743"/>
                </a:lnTo>
                <a:lnTo>
                  <a:pt x="419" y="743"/>
                </a:lnTo>
                <a:lnTo>
                  <a:pt x="425" y="743"/>
                </a:lnTo>
                <a:lnTo>
                  <a:pt x="431" y="743"/>
                </a:lnTo>
                <a:lnTo>
                  <a:pt x="437" y="737"/>
                </a:lnTo>
                <a:lnTo>
                  <a:pt x="443" y="737"/>
                </a:lnTo>
                <a:lnTo>
                  <a:pt x="449" y="737"/>
                </a:lnTo>
                <a:lnTo>
                  <a:pt x="455" y="737"/>
                </a:lnTo>
                <a:lnTo>
                  <a:pt x="461" y="731"/>
                </a:lnTo>
                <a:lnTo>
                  <a:pt x="467" y="731"/>
                </a:lnTo>
                <a:lnTo>
                  <a:pt x="473" y="725"/>
                </a:lnTo>
                <a:lnTo>
                  <a:pt x="479" y="725"/>
                </a:lnTo>
                <a:lnTo>
                  <a:pt x="485" y="725"/>
                </a:lnTo>
                <a:lnTo>
                  <a:pt x="491" y="719"/>
                </a:lnTo>
                <a:lnTo>
                  <a:pt x="497" y="719"/>
                </a:lnTo>
                <a:lnTo>
                  <a:pt x="503" y="713"/>
                </a:lnTo>
                <a:lnTo>
                  <a:pt x="508" y="713"/>
                </a:lnTo>
                <a:lnTo>
                  <a:pt x="514" y="713"/>
                </a:lnTo>
                <a:lnTo>
                  <a:pt x="520" y="707"/>
                </a:lnTo>
                <a:lnTo>
                  <a:pt x="526" y="707"/>
                </a:lnTo>
                <a:lnTo>
                  <a:pt x="532" y="701"/>
                </a:lnTo>
                <a:lnTo>
                  <a:pt x="538" y="701"/>
                </a:lnTo>
                <a:lnTo>
                  <a:pt x="544" y="701"/>
                </a:lnTo>
                <a:lnTo>
                  <a:pt x="550" y="695"/>
                </a:lnTo>
                <a:lnTo>
                  <a:pt x="556" y="695"/>
                </a:lnTo>
                <a:lnTo>
                  <a:pt x="562" y="689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2" name="Freeform 36"/>
          <p:cNvSpPr>
            <a:spLocks/>
          </p:cNvSpPr>
          <p:nvPr/>
        </p:nvSpPr>
        <p:spPr bwMode="auto">
          <a:xfrm>
            <a:off x="6483295" y="5448714"/>
            <a:ext cx="811213" cy="100013"/>
          </a:xfrm>
          <a:custGeom>
            <a:avLst/>
            <a:gdLst/>
            <a:ahLst/>
            <a:cxnLst>
              <a:cxn ang="0">
                <a:pos x="12" y="42"/>
              </a:cxn>
              <a:cxn ang="0">
                <a:pos x="30" y="30"/>
              </a:cxn>
              <a:cxn ang="0">
                <a:pos x="48" y="24"/>
              </a:cxn>
              <a:cxn ang="0">
                <a:pos x="66" y="18"/>
              </a:cxn>
              <a:cxn ang="0">
                <a:pos x="84" y="12"/>
              </a:cxn>
              <a:cxn ang="0">
                <a:pos x="102" y="12"/>
              </a:cxn>
              <a:cxn ang="0">
                <a:pos x="120" y="6"/>
              </a:cxn>
              <a:cxn ang="0">
                <a:pos x="138" y="6"/>
              </a:cxn>
              <a:cxn ang="0">
                <a:pos x="156" y="0"/>
              </a:cxn>
              <a:cxn ang="0">
                <a:pos x="174" y="0"/>
              </a:cxn>
              <a:cxn ang="0">
                <a:pos x="192" y="0"/>
              </a:cxn>
              <a:cxn ang="0">
                <a:pos x="210" y="6"/>
              </a:cxn>
              <a:cxn ang="0">
                <a:pos x="228" y="6"/>
              </a:cxn>
              <a:cxn ang="0">
                <a:pos x="246" y="6"/>
              </a:cxn>
              <a:cxn ang="0">
                <a:pos x="263" y="12"/>
              </a:cxn>
              <a:cxn ang="0">
                <a:pos x="281" y="18"/>
              </a:cxn>
              <a:cxn ang="0">
                <a:pos x="299" y="24"/>
              </a:cxn>
              <a:cxn ang="0">
                <a:pos x="317" y="24"/>
              </a:cxn>
              <a:cxn ang="0">
                <a:pos x="335" y="30"/>
              </a:cxn>
              <a:cxn ang="0">
                <a:pos x="353" y="36"/>
              </a:cxn>
              <a:cxn ang="0">
                <a:pos x="371" y="42"/>
              </a:cxn>
              <a:cxn ang="0">
                <a:pos x="389" y="48"/>
              </a:cxn>
              <a:cxn ang="0">
                <a:pos x="407" y="54"/>
              </a:cxn>
              <a:cxn ang="0">
                <a:pos x="425" y="60"/>
              </a:cxn>
              <a:cxn ang="0">
                <a:pos x="443" y="66"/>
              </a:cxn>
              <a:cxn ang="0">
                <a:pos x="461" y="72"/>
              </a:cxn>
              <a:cxn ang="0">
                <a:pos x="479" y="78"/>
              </a:cxn>
              <a:cxn ang="0">
                <a:pos x="497" y="84"/>
              </a:cxn>
              <a:cxn ang="0">
                <a:pos x="515" y="84"/>
              </a:cxn>
              <a:cxn ang="0">
                <a:pos x="533" y="90"/>
              </a:cxn>
              <a:cxn ang="0">
                <a:pos x="550" y="90"/>
              </a:cxn>
              <a:cxn ang="0">
                <a:pos x="568" y="96"/>
              </a:cxn>
              <a:cxn ang="0">
                <a:pos x="586" y="96"/>
              </a:cxn>
              <a:cxn ang="0">
                <a:pos x="604" y="96"/>
              </a:cxn>
              <a:cxn ang="0">
                <a:pos x="622" y="96"/>
              </a:cxn>
              <a:cxn ang="0">
                <a:pos x="640" y="96"/>
              </a:cxn>
              <a:cxn ang="0">
                <a:pos x="658" y="96"/>
              </a:cxn>
              <a:cxn ang="0">
                <a:pos x="676" y="96"/>
              </a:cxn>
              <a:cxn ang="0">
                <a:pos x="694" y="96"/>
              </a:cxn>
              <a:cxn ang="0">
                <a:pos x="712" y="96"/>
              </a:cxn>
              <a:cxn ang="0">
                <a:pos x="730" y="96"/>
              </a:cxn>
              <a:cxn ang="0">
                <a:pos x="748" y="90"/>
              </a:cxn>
            </a:cxnLst>
            <a:rect l="0" t="0" r="r" b="b"/>
            <a:pathLst>
              <a:path w="760" h="96">
                <a:moveTo>
                  <a:pt x="0" y="42"/>
                </a:moveTo>
                <a:lnTo>
                  <a:pt x="6" y="42"/>
                </a:lnTo>
                <a:lnTo>
                  <a:pt x="12" y="42"/>
                </a:lnTo>
                <a:lnTo>
                  <a:pt x="18" y="36"/>
                </a:lnTo>
                <a:lnTo>
                  <a:pt x="24" y="36"/>
                </a:lnTo>
                <a:lnTo>
                  <a:pt x="30" y="30"/>
                </a:lnTo>
                <a:lnTo>
                  <a:pt x="36" y="30"/>
                </a:lnTo>
                <a:lnTo>
                  <a:pt x="42" y="30"/>
                </a:lnTo>
                <a:lnTo>
                  <a:pt x="48" y="24"/>
                </a:lnTo>
                <a:lnTo>
                  <a:pt x="54" y="24"/>
                </a:lnTo>
                <a:lnTo>
                  <a:pt x="60" y="18"/>
                </a:lnTo>
                <a:lnTo>
                  <a:pt x="66" y="18"/>
                </a:lnTo>
                <a:lnTo>
                  <a:pt x="72" y="18"/>
                </a:lnTo>
                <a:lnTo>
                  <a:pt x="78" y="18"/>
                </a:lnTo>
                <a:lnTo>
                  <a:pt x="84" y="12"/>
                </a:lnTo>
                <a:lnTo>
                  <a:pt x="90" y="12"/>
                </a:lnTo>
                <a:lnTo>
                  <a:pt x="96" y="12"/>
                </a:lnTo>
                <a:lnTo>
                  <a:pt x="102" y="12"/>
                </a:lnTo>
                <a:lnTo>
                  <a:pt x="108" y="6"/>
                </a:lnTo>
                <a:lnTo>
                  <a:pt x="114" y="6"/>
                </a:lnTo>
                <a:lnTo>
                  <a:pt x="120" y="6"/>
                </a:lnTo>
                <a:lnTo>
                  <a:pt x="126" y="6"/>
                </a:lnTo>
                <a:lnTo>
                  <a:pt x="132" y="6"/>
                </a:lnTo>
                <a:lnTo>
                  <a:pt x="138" y="6"/>
                </a:lnTo>
                <a:lnTo>
                  <a:pt x="144" y="6"/>
                </a:lnTo>
                <a:lnTo>
                  <a:pt x="150" y="6"/>
                </a:lnTo>
                <a:lnTo>
                  <a:pt x="156" y="0"/>
                </a:lnTo>
                <a:lnTo>
                  <a:pt x="162" y="0"/>
                </a:lnTo>
                <a:lnTo>
                  <a:pt x="168" y="0"/>
                </a:lnTo>
                <a:lnTo>
                  <a:pt x="174" y="0"/>
                </a:lnTo>
                <a:lnTo>
                  <a:pt x="180" y="0"/>
                </a:lnTo>
                <a:lnTo>
                  <a:pt x="186" y="0"/>
                </a:lnTo>
                <a:lnTo>
                  <a:pt x="192" y="0"/>
                </a:lnTo>
                <a:lnTo>
                  <a:pt x="198" y="0"/>
                </a:lnTo>
                <a:lnTo>
                  <a:pt x="204" y="6"/>
                </a:lnTo>
                <a:lnTo>
                  <a:pt x="210" y="6"/>
                </a:lnTo>
                <a:lnTo>
                  <a:pt x="216" y="6"/>
                </a:lnTo>
                <a:lnTo>
                  <a:pt x="222" y="6"/>
                </a:lnTo>
                <a:lnTo>
                  <a:pt x="228" y="6"/>
                </a:lnTo>
                <a:lnTo>
                  <a:pt x="234" y="6"/>
                </a:lnTo>
                <a:lnTo>
                  <a:pt x="240" y="6"/>
                </a:lnTo>
                <a:lnTo>
                  <a:pt x="246" y="6"/>
                </a:lnTo>
                <a:lnTo>
                  <a:pt x="251" y="12"/>
                </a:lnTo>
                <a:lnTo>
                  <a:pt x="257" y="12"/>
                </a:lnTo>
                <a:lnTo>
                  <a:pt x="263" y="12"/>
                </a:lnTo>
                <a:lnTo>
                  <a:pt x="269" y="12"/>
                </a:lnTo>
                <a:lnTo>
                  <a:pt x="275" y="18"/>
                </a:lnTo>
                <a:lnTo>
                  <a:pt x="281" y="18"/>
                </a:lnTo>
                <a:lnTo>
                  <a:pt x="287" y="18"/>
                </a:lnTo>
                <a:lnTo>
                  <a:pt x="293" y="18"/>
                </a:lnTo>
                <a:lnTo>
                  <a:pt x="299" y="24"/>
                </a:lnTo>
                <a:lnTo>
                  <a:pt x="305" y="24"/>
                </a:lnTo>
                <a:lnTo>
                  <a:pt x="311" y="24"/>
                </a:lnTo>
                <a:lnTo>
                  <a:pt x="317" y="24"/>
                </a:lnTo>
                <a:lnTo>
                  <a:pt x="323" y="30"/>
                </a:lnTo>
                <a:lnTo>
                  <a:pt x="329" y="30"/>
                </a:lnTo>
                <a:lnTo>
                  <a:pt x="335" y="30"/>
                </a:lnTo>
                <a:lnTo>
                  <a:pt x="341" y="36"/>
                </a:lnTo>
                <a:lnTo>
                  <a:pt x="347" y="36"/>
                </a:lnTo>
                <a:lnTo>
                  <a:pt x="353" y="36"/>
                </a:lnTo>
                <a:lnTo>
                  <a:pt x="359" y="42"/>
                </a:lnTo>
                <a:lnTo>
                  <a:pt x="365" y="42"/>
                </a:lnTo>
                <a:lnTo>
                  <a:pt x="371" y="42"/>
                </a:lnTo>
                <a:lnTo>
                  <a:pt x="377" y="48"/>
                </a:lnTo>
                <a:lnTo>
                  <a:pt x="383" y="48"/>
                </a:lnTo>
                <a:lnTo>
                  <a:pt x="389" y="48"/>
                </a:lnTo>
                <a:lnTo>
                  <a:pt x="395" y="54"/>
                </a:lnTo>
                <a:lnTo>
                  <a:pt x="401" y="54"/>
                </a:lnTo>
                <a:lnTo>
                  <a:pt x="407" y="54"/>
                </a:lnTo>
                <a:lnTo>
                  <a:pt x="413" y="60"/>
                </a:lnTo>
                <a:lnTo>
                  <a:pt x="419" y="60"/>
                </a:lnTo>
                <a:lnTo>
                  <a:pt x="425" y="60"/>
                </a:lnTo>
                <a:lnTo>
                  <a:pt x="431" y="66"/>
                </a:lnTo>
                <a:lnTo>
                  <a:pt x="437" y="66"/>
                </a:lnTo>
                <a:lnTo>
                  <a:pt x="443" y="66"/>
                </a:lnTo>
                <a:lnTo>
                  <a:pt x="449" y="66"/>
                </a:lnTo>
                <a:lnTo>
                  <a:pt x="455" y="72"/>
                </a:lnTo>
                <a:lnTo>
                  <a:pt x="461" y="72"/>
                </a:lnTo>
                <a:lnTo>
                  <a:pt x="467" y="72"/>
                </a:lnTo>
                <a:lnTo>
                  <a:pt x="473" y="78"/>
                </a:lnTo>
                <a:lnTo>
                  <a:pt x="479" y="78"/>
                </a:lnTo>
                <a:lnTo>
                  <a:pt x="485" y="78"/>
                </a:lnTo>
                <a:lnTo>
                  <a:pt x="491" y="78"/>
                </a:lnTo>
                <a:lnTo>
                  <a:pt x="497" y="84"/>
                </a:lnTo>
                <a:lnTo>
                  <a:pt x="503" y="84"/>
                </a:lnTo>
                <a:lnTo>
                  <a:pt x="509" y="84"/>
                </a:lnTo>
                <a:lnTo>
                  <a:pt x="515" y="84"/>
                </a:lnTo>
                <a:lnTo>
                  <a:pt x="521" y="90"/>
                </a:lnTo>
                <a:lnTo>
                  <a:pt x="527" y="90"/>
                </a:lnTo>
                <a:lnTo>
                  <a:pt x="533" y="90"/>
                </a:lnTo>
                <a:lnTo>
                  <a:pt x="539" y="90"/>
                </a:lnTo>
                <a:lnTo>
                  <a:pt x="545" y="90"/>
                </a:lnTo>
                <a:lnTo>
                  <a:pt x="550" y="90"/>
                </a:lnTo>
                <a:lnTo>
                  <a:pt x="556" y="96"/>
                </a:lnTo>
                <a:lnTo>
                  <a:pt x="562" y="96"/>
                </a:lnTo>
                <a:lnTo>
                  <a:pt x="568" y="96"/>
                </a:lnTo>
                <a:lnTo>
                  <a:pt x="574" y="96"/>
                </a:lnTo>
                <a:lnTo>
                  <a:pt x="580" y="96"/>
                </a:lnTo>
                <a:lnTo>
                  <a:pt x="586" y="96"/>
                </a:lnTo>
                <a:lnTo>
                  <a:pt x="592" y="96"/>
                </a:lnTo>
                <a:lnTo>
                  <a:pt x="598" y="96"/>
                </a:lnTo>
                <a:lnTo>
                  <a:pt x="604" y="96"/>
                </a:lnTo>
                <a:lnTo>
                  <a:pt x="610" y="96"/>
                </a:lnTo>
                <a:lnTo>
                  <a:pt x="616" y="96"/>
                </a:lnTo>
                <a:lnTo>
                  <a:pt x="622" y="96"/>
                </a:lnTo>
                <a:lnTo>
                  <a:pt x="628" y="96"/>
                </a:lnTo>
                <a:lnTo>
                  <a:pt x="634" y="96"/>
                </a:lnTo>
                <a:lnTo>
                  <a:pt x="640" y="96"/>
                </a:lnTo>
                <a:lnTo>
                  <a:pt x="646" y="96"/>
                </a:lnTo>
                <a:lnTo>
                  <a:pt x="652" y="96"/>
                </a:lnTo>
                <a:lnTo>
                  <a:pt x="658" y="96"/>
                </a:lnTo>
                <a:lnTo>
                  <a:pt x="664" y="96"/>
                </a:lnTo>
                <a:lnTo>
                  <a:pt x="670" y="96"/>
                </a:lnTo>
                <a:lnTo>
                  <a:pt x="676" y="96"/>
                </a:lnTo>
                <a:lnTo>
                  <a:pt x="682" y="96"/>
                </a:lnTo>
                <a:lnTo>
                  <a:pt x="688" y="96"/>
                </a:lnTo>
                <a:lnTo>
                  <a:pt x="694" y="96"/>
                </a:lnTo>
                <a:lnTo>
                  <a:pt x="700" y="96"/>
                </a:lnTo>
                <a:lnTo>
                  <a:pt x="706" y="96"/>
                </a:lnTo>
                <a:lnTo>
                  <a:pt x="712" y="96"/>
                </a:lnTo>
                <a:lnTo>
                  <a:pt x="718" y="96"/>
                </a:lnTo>
                <a:lnTo>
                  <a:pt x="724" y="96"/>
                </a:lnTo>
                <a:lnTo>
                  <a:pt x="730" y="96"/>
                </a:lnTo>
                <a:lnTo>
                  <a:pt x="736" y="96"/>
                </a:lnTo>
                <a:lnTo>
                  <a:pt x="742" y="90"/>
                </a:lnTo>
                <a:lnTo>
                  <a:pt x="748" y="90"/>
                </a:lnTo>
                <a:lnTo>
                  <a:pt x="754" y="90"/>
                </a:lnTo>
                <a:lnTo>
                  <a:pt x="760" y="90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3" name="Freeform 37"/>
          <p:cNvSpPr>
            <a:spLocks/>
          </p:cNvSpPr>
          <p:nvPr/>
        </p:nvSpPr>
        <p:spPr bwMode="auto">
          <a:xfrm>
            <a:off x="7294507" y="5516977"/>
            <a:ext cx="790575" cy="31750"/>
          </a:xfrm>
          <a:custGeom>
            <a:avLst/>
            <a:gdLst/>
            <a:ahLst/>
            <a:cxnLst>
              <a:cxn ang="0">
                <a:pos x="6" y="24"/>
              </a:cxn>
              <a:cxn ang="0">
                <a:pos x="18" y="24"/>
              </a:cxn>
              <a:cxn ang="0">
                <a:pos x="30" y="18"/>
              </a:cxn>
              <a:cxn ang="0">
                <a:pos x="42" y="18"/>
              </a:cxn>
              <a:cxn ang="0">
                <a:pos x="54" y="18"/>
              </a:cxn>
              <a:cxn ang="0">
                <a:pos x="66" y="18"/>
              </a:cxn>
              <a:cxn ang="0">
                <a:pos x="78" y="12"/>
              </a:cxn>
              <a:cxn ang="0">
                <a:pos x="90" y="12"/>
              </a:cxn>
              <a:cxn ang="0">
                <a:pos x="101" y="12"/>
              </a:cxn>
              <a:cxn ang="0">
                <a:pos x="113" y="6"/>
              </a:cxn>
              <a:cxn ang="0">
                <a:pos x="125" y="6"/>
              </a:cxn>
              <a:cxn ang="0">
                <a:pos x="137" y="6"/>
              </a:cxn>
              <a:cxn ang="0">
                <a:pos x="149" y="6"/>
              </a:cxn>
              <a:cxn ang="0">
                <a:pos x="161" y="6"/>
              </a:cxn>
              <a:cxn ang="0">
                <a:pos x="173" y="0"/>
              </a:cxn>
              <a:cxn ang="0">
                <a:pos x="185" y="0"/>
              </a:cxn>
              <a:cxn ang="0">
                <a:pos x="197" y="0"/>
              </a:cxn>
              <a:cxn ang="0">
                <a:pos x="209" y="0"/>
              </a:cxn>
              <a:cxn ang="0">
                <a:pos x="221" y="0"/>
              </a:cxn>
              <a:cxn ang="0">
                <a:pos x="233" y="0"/>
              </a:cxn>
              <a:cxn ang="0">
                <a:pos x="245" y="0"/>
              </a:cxn>
              <a:cxn ang="0">
                <a:pos x="257" y="0"/>
              </a:cxn>
              <a:cxn ang="0">
                <a:pos x="269" y="0"/>
              </a:cxn>
              <a:cxn ang="0">
                <a:pos x="281" y="0"/>
              </a:cxn>
              <a:cxn ang="0">
                <a:pos x="293" y="0"/>
              </a:cxn>
              <a:cxn ang="0">
                <a:pos x="305" y="0"/>
              </a:cxn>
              <a:cxn ang="0">
                <a:pos x="317" y="0"/>
              </a:cxn>
              <a:cxn ang="0">
                <a:pos x="329" y="0"/>
              </a:cxn>
              <a:cxn ang="0">
                <a:pos x="341" y="0"/>
              </a:cxn>
              <a:cxn ang="0">
                <a:pos x="353" y="6"/>
              </a:cxn>
              <a:cxn ang="0">
                <a:pos x="365" y="6"/>
              </a:cxn>
              <a:cxn ang="0">
                <a:pos x="377" y="6"/>
              </a:cxn>
              <a:cxn ang="0">
                <a:pos x="389" y="6"/>
              </a:cxn>
              <a:cxn ang="0">
                <a:pos x="400" y="6"/>
              </a:cxn>
              <a:cxn ang="0">
                <a:pos x="412" y="12"/>
              </a:cxn>
              <a:cxn ang="0">
                <a:pos x="424" y="12"/>
              </a:cxn>
              <a:cxn ang="0">
                <a:pos x="436" y="12"/>
              </a:cxn>
              <a:cxn ang="0">
                <a:pos x="448" y="12"/>
              </a:cxn>
              <a:cxn ang="0">
                <a:pos x="460" y="18"/>
              </a:cxn>
              <a:cxn ang="0">
                <a:pos x="472" y="18"/>
              </a:cxn>
              <a:cxn ang="0">
                <a:pos x="484" y="18"/>
              </a:cxn>
              <a:cxn ang="0">
                <a:pos x="496" y="18"/>
              </a:cxn>
              <a:cxn ang="0">
                <a:pos x="508" y="24"/>
              </a:cxn>
              <a:cxn ang="0">
                <a:pos x="520" y="24"/>
              </a:cxn>
              <a:cxn ang="0">
                <a:pos x="532" y="24"/>
              </a:cxn>
              <a:cxn ang="0">
                <a:pos x="544" y="24"/>
              </a:cxn>
              <a:cxn ang="0">
                <a:pos x="556" y="24"/>
              </a:cxn>
              <a:cxn ang="0">
                <a:pos x="568" y="30"/>
              </a:cxn>
              <a:cxn ang="0">
                <a:pos x="580" y="30"/>
              </a:cxn>
              <a:cxn ang="0">
                <a:pos x="592" y="30"/>
              </a:cxn>
              <a:cxn ang="0">
                <a:pos x="604" y="30"/>
              </a:cxn>
              <a:cxn ang="0">
                <a:pos x="616" y="30"/>
              </a:cxn>
              <a:cxn ang="0">
                <a:pos x="628" y="30"/>
              </a:cxn>
              <a:cxn ang="0">
                <a:pos x="640" y="30"/>
              </a:cxn>
              <a:cxn ang="0">
                <a:pos x="652" y="30"/>
              </a:cxn>
              <a:cxn ang="0">
                <a:pos x="664" y="30"/>
              </a:cxn>
              <a:cxn ang="0">
                <a:pos x="676" y="30"/>
              </a:cxn>
              <a:cxn ang="0">
                <a:pos x="688" y="30"/>
              </a:cxn>
              <a:cxn ang="0">
                <a:pos x="699" y="30"/>
              </a:cxn>
              <a:cxn ang="0">
                <a:pos x="711" y="30"/>
              </a:cxn>
              <a:cxn ang="0">
                <a:pos x="723" y="30"/>
              </a:cxn>
              <a:cxn ang="0">
                <a:pos x="735" y="30"/>
              </a:cxn>
            </a:cxnLst>
            <a:rect l="0" t="0" r="r" b="b"/>
            <a:pathLst>
              <a:path w="741" h="30">
                <a:moveTo>
                  <a:pt x="0" y="24"/>
                </a:moveTo>
                <a:lnTo>
                  <a:pt x="6" y="24"/>
                </a:lnTo>
                <a:lnTo>
                  <a:pt x="12" y="24"/>
                </a:lnTo>
                <a:lnTo>
                  <a:pt x="18" y="24"/>
                </a:lnTo>
                <a:lnTo>
                  <a:pt x="24" y="18"/>
                </a:lnTo>
                <a:lnTo>
                  <a:pt x="30" y="18"/>
                </a:lnTo>
                <a:lnTo>
                  <a:pt x="36" y="18"/>
                </a:lnTo>
                <a:lnTo>
                  <a:pt x="42" y="18"/>
                </a:lnTo>
                <a:lnTo>
                  <a:pt x="48" y="18"/>
                </a:lnTo>
                <a:lnTo>
                  <a:pt x="54" y="18"/>
                </a:lnTo>
                <a:lnTo>
                  <a:pt x="60" y="18"/>
                </a:lnTo>
                <a:lnTo>
                  <a:pt x="66" y="18"/>
                </a:lnTo>
                <a:lnTo>
                  <a:pt x="72" y="12"/>
                </a:lnTo>
                <a:lnTo>
                  <a:pt x="78" y="12"/>
                </a:lnTo>
                <a:lnTo>
                  <a:pt x="84" y="12"/>
                </a:lnTo>
                <a:lnTo>
                  <a:pt x="90" y="12"/>
                </a:lnTo>
                <a:lnTo>
                  <a:pt x="95" y="12"/>
                </a:lnTo>
                <a:lnTo>
                  <a:pt x="101" y="12"/>
                </a:lnTo>
                <a:lnTo>
                  <a:pt x="107" y="12"/>
                </a:lnTo>
                <a:lnTo>
                  <a:pt x="113" y="6"/>
                </a:lnTo>
                <a:lnTo>
                  <a:pt x="119" y="6"/>
                </a:lnTo>
                <a:lnTo>
                  <a:pt x="125" y="6"/>
                </a:lnTo>
                <a:lnTo>
                  <a:pt x="131" y="6"/>
                </a:lnTo>
                <a:lnTo>
                  <a:pt x="137" y="6"/>
                </a:lnTo>
                <a:lnTo>
                  <a:pt x="143" y="6"/>
                </a:lnTo>
                <a:lnTo>
                  <a:pt x="149" y="6"/>
                </a:lnTo>
                <a:lnTo>
                  <a:pt x="155" y="6"/>
                </a:lnTo>
                <a:lnTo>
                  <a:pt x="161" y="6"/>
                </a:lnTo>
                <a:lnTo>
                  <a:pt x="167" y="0"/>
                </a:lnTo>
                <a:lnTo>
                  <a:pt x="173" y="0"/>
                </a:lnTo>
                <a:lnTo>
                  <a:pt x="179" y="0"/>
                </a:lnTo>
                <a:lnTo>
                  <a:pt x="185" y="0"/>
                </a:lnTo>
                <a:lnTo>
                  <a:pt x="191" y="0"/>
                </a:lnTo>
                <a:lnTo>
                  <a:pt x="197" y="0"/>
                </a:lnTo>
                <a:lnTo>
                  <a:pt x="203" y="0"/>
                </a:lnTo>
                <a:lnTo>
                  <a:pt x="209" y="0"/>
                </a:lnTo>
                <a:lnTo>
                  <a:pt x="215" y="0"/>
                </a:lnTo>
                <a:lnTo>
                  <a:pt x="221" y="0"/>
                </a:lnTo>
                <a:lnTo>
                  <a:pt x="227" y="0"/>
                </a:lnTo>
                <a:lnTo>
                  <a:pt x="233" y="0"/>
                </a:lnTo>
                <a:lnTo>
                  <a:pt x="239" y="0"/>
                </a:lnTo>
                <a:lnTo>
                  <a:pt x="245" y="0"/>
                </a:lnTo>
                <a:lnTo>
                  <a:pt x="251" y="0"/>
                </a:lnTo>
                <a:lnTo>
                  <a:pt x="257" y="0"/>
                </a:lnTo>
                <a:lnTo>
                  <a:pt x="263" y="0"/>
                </a:lnTo>
                <a:lnTo>
                  <a:pt x="269" y="0"/>
                </a:lnTo>
                <a:lnTo>
                  <a:pt x="275" y="0"/>
                </a:lnTo>
                <a:lnTo>
                  <a:pt x="281" y="0"/>
                </a:lnTo>
                <a:lnTo>
                  <a:pt x="287" y="0"/>
                </a:lnTo>
                <a:lnTo>
                  <a:pt x="293" y="0"/>
                </a:lnTo>
                <a:lnTo>
                  <a:pt x="299" y="0"/>
                </a:lnTo>
                <a:lnTo>
                  <a:pt x="305" y="0"/>
                </a:lnTo>
                <a:lnTo>
                  <a:pt x="311" y="0"/>
                </a:lnTo>
                <a:lnTo>
                  <a:pt x="317" y="0"/>
                </a:lnTo>
                <a:lnTo>
                  <a:pt x="323" y="0"/>
                </a:lnTo>
                <a:lnTo>
                  <a:pt x="329" y="0"/>
                </a:lnTo>
                <a:lnTo>
                  <a:pt x="335" y="0"/>
                </a:lnTo>
                <a:lnTo>
                  <a:pt x="341" y="0"/>
                </a:lnTo>
                <a:lnTo>
                  <a:pt x="347" y="6"/>
                </a:lnTo>
                <a:lnTo>
                  <a:pt x="353" y="6"/>
                </a:lnTo>
                <a:lnTo>
                  <a:pt x="359" y="6"/>
                </a:lnTo>
                <a:lnTo>
                  <a:pt x="365" y="6"/>
                </a:lnTo>
                <a:lnTo>
                  <a:pt x="371" y="6"/>
                </a:lnTo>
                <a:lnTo>
                  <a:pt x="377" y="6"/>
                </a:lnTo>
                <a:lnTo>
                  <a:pt x="383" y="6"/>
                </a:lnTo>
                <a:lnTo>
                  <a:pt x="389" y="6"/>
                </a:lnTo>
                <a:lnTo>
                  <a:pt x="394" y="6"/>
                </a:lnTo>
                <a:lnTo>
                  <a:pt x="400" y="6"/>
                </a:lnTo>
                <a:lnTo>
                  <a:pt x="406" y="12"/>
                </a:lnTo>
                <a:lnTo>
                  <a:pt x="412" y="12"/>
                </a:lnTo>
                <a:lnTo>
                  <a:pt x="418" y="12"/>
                </a:lnTo>
                <a:lnTo>
                  <a:pt x="424" y="12"/>
                </a:lnTo>
                <a:lnTo>
                  <a:pt x="430" y="12"/>
                </a:lnTo>
                <a:lnTo>
                  <a:pt x="436" y="12"/>
                </a:lnTo>
                <a:lnTo>
                  <a:pt x="442" y="12"/>
                </a:lnTo>
                <a:lnTo>
                  <a:pt x="448" y="12"/>
                </a:lnTo>
                <a:lnTo>
                  <a:pt x="454" y="12"/>
                </a:lnTo>
                <a:lnTo>
                  <a:pt x="460" y="18"/>
                </a:lnTo>
                <a:lnTo>
                  <a:pt x="466" y="18"/>
                </a:lnTo>
                <a:lnTo>
                  <a:pt x="472" y="18"/>
                </a:lnTo>
                <a:lnTo>
                  <a:pt x="478" y="18"/>
                </a:lnTo>
                <a:lnTo>
                  <a:pt x="484" y="18"/>
                </a:lnTo>
                <a:lnTo>
                  <a:pt x="490" y="18"/>
                </a:lnTo>
                <a:lnTo>
                  <a:pt x="496" y="18"/>
                </a:lnTo>
                <a:lnTo>
                  <a:pt x="502" y="18"/>
                </a:lnTo>
                <a:lnTo>
                  <a:pt x="508" y="24"/>
                </a:lnTo>
                <a:lnTo>
                  <a:pt x="514" y="24"/>
                </a:lnTo>
                <a:lnTo>
                  <a:pt x="520" y="24"/>
                </a:lnTo>
                <a:lnTo>
                  <a:pt x="526" y="24"/>
                </a:lnTo>
                <a:lnTo>
                  <a:pt x="532" y="24"/>
                </a:lnTo>
                <a:lnTo>
                  <a:pt x="538" y="24"/>
                </a:lnTo>
                <a:lnTo>
                  <a:pt x="544" y="24"/>
                </a:lnTo>
                <a:lnTo>
                  <a:pt x="550" y="24"/>
                </a:lnTo>
                <a:lnTo>
                  <a:pt x="556" y="24"/>
                </a:lnTo>
                <a:lnTo>
                  <a:pt x="562" y="24"/>
                </a:lnTo>
                <a:lnTo>
                  <a:pt x="568" y="30"/>
                </a:lnTo>
                <a:lnTo>
                  <a:pt x="574" y="30"/>
                </a:lnTo>
                <a:lnTo>
                  <a:pt x="580" y="30"/>
                </a:lnTo>
                <a:lnTo>
                  <a:pt x="586" y="30"/>
                </a:lnTo>
                <a:lnTo>
                  <a:pt x="592" y="30"/>
                </a:lnTo>
                <a:lnTo>
                  <a:pt x="598" y="30"/>
                </a:lnTo>
                <a:lnTo>
                  <a:pt x="604" y="30"/>
                </a:lnTo>
                <a:lnTo>
                  <a:pt x="610" y="30"/>
                </a:lnTo>
                <a:lnTo>
                  <a:pt x="616" y="30"/>
                </a:lnTo>
                <a:lnTo>
                  <a:pt x="622" y="30"/>
                </a:lnTo>
                <a:lnTo>
                  <a:pt x="628" y="30"/>
                </a:lnTo>
                <a:lnTo>
                  <a:pt x="634" y="30"/>
                </a:lnTo>
                <a:lnTo>
                  <a:pt x="640" y="30"/>
                </a:lnTo>
                <a:lnTo>
                  <a:pt x="646" y="30"/>
                </a:lnTo>
                <a:lnTo>
                  <a:pt x="652" y="30"/>
                </a:lnTo>
                <a:lnTo>
                  <a:pt x="658" y="30"/>
                </a:lnTo>
                <a:lnTo>
                  <a:pt x="664" y="30"/>
                </a:lnTo>
                <a:lnTo>
                  <a:pt x="670" y="30"/>
                </a:lnTo>
                <a:lnTo>
                  <a:pt x="676" y="30"/>
                </a:lnTo>
                <a:lnTo>
                  <a:pt x="682" y="30"/>
                </a:lnTo>
                <a:lnTo>
                  <a:pt x="688" y="30"/>
                </a:lnTo>
                <a:lnTo>
                  <a:pt x="694" y="30"/>
                </a:lnTo>
                <a:lnTo>
                  <a:pt x="699" y="30"/>
                </a:lnTo>
                <a:lnTo>
                  <a:pt x="705" y="30"/>
                </a:lnTo>
                <a:lnTo>
                  <a:pt x="711" y="30"/>
                </a:lnTo>
                <a:lnTo>
                  <a:pt x="717" y="30"/>
                </a:lnTo>
                <a:lnTo>
                  <a:pt x="723" y="30"/>
                </a:lnTo>
                <a:lnTo>
                  <a:pt x="729" y="30"/>
                </a:lnTo>
                <a:lnTo>
                  <a:pt x="735" y="30"/>
                </a:lnTo>
                <a:lnTo>
                  <a:pt x="741" y="30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4054" name="Rectangle 38"/>
          <p:cNvSpPr>
            <a:spLocks noChangeArrowheads="1"/>
          </p:cNvSpPr>
          <p:nvPr/>
        </p:nvSpPr>
        <p:spPr bwMode="auto">
          <a:xfrm>
            <a:off x="5005332" y="3081752"/>
            <a:ext cx="3371850" cy="2789238"/>
          </a:xfrm>
          <a:prstGeom prst="rect">
            <a:avLst/>
          </a:prstGeom>
          <a:noFill/>
          <a:ln w="222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1405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314223"/>
              </p:ext>
            </p:extLst>
          </p:nvPr>
        </p:nvGraphicFramePr>
        <p:xfrm>
          <a:off x="5460945" y="3035714"/>
          <a:ext cx="592138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3" name="Równanie" r:id="rId21" imgW="406080" imgH="228600" progId="Equation.3">
                  <p:embed/>
                </p:oleObj>
              </mc:Choice>
              <mc:Fallback>
                <p:oleObj name="Równanie" r:id="rId21" imgW="406080" imgH="22860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0945" y="3035714"/>
                        <a:ext cx="592138" cy="35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56" name="Line 40"/>
          <p:cNvSpPr>
            <a:spLocks noChangeShapeType="1"/>
          </p:cNvSpPr>
          <p:nvPr/>
        </p:nvSpPr>
        <p:spPr bwMode="auto">
          <a:xfrm>
            <a:off x="5324420" y="3418302"/>
            <a:ext cx="136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14057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055848"/>
              </p:ext>
            </p:extLst>
          </p:nvPr>
        </p:nvGraphicFramePr>
        <p:xfrm>
          <a:off x="4668782" y="3457989"/>
          <a:ext cx="746125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4" name="Równanie" r:id="rId23" imgW="622080" imgH="215640" progId="Equation.3">
                  <p:embed/>
                </p:oleObj>
              </mc:Choice>
              <mc:Fallback>
                <p:oleObj name="Równanie" r:id="rId23" imgW="622080" imgH="215640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782" y="3457989"/>
                        <a:ext cx="746125" cy="27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58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688090"/>
              </p:ext>
            </p:extLst>
          </p:nvPr>
        </p:nvGraphicFramePr>
        <p:xfrm>
          <a:off x="6054670" y="5632864"/>
          <a:ext cx="485775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5" name="Równanie" r:id="rId25" imgW="406080" imgH="177480" progId="Equation.3">
                  <p:embed/>
                </p:oleObj>
              </mc:Choice>
              <mc:Fallback>
                <p:oleObj name="Równanie" r:id="rId25" imgW="406080" imgH="177480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670" y="5632864"/>
                        <a:ext cx="485775" cy="22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59" name="Line 43"/>
          <p:cNvSpPr>
            <a:spLocks noChangeShapeType="1"/>
          </p:cNvSpPr>
          <p:nvPr/>
        </p:nvSpPr>
        <p:spPr bwMode="auto">
          <a:xfrm>
            <a:off x="6283270" y="5488402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4060" name="Line 44"/>
          <p:cNvSpPr>
            <a:spLocks noChangeShapeType="1"/>
          </p:cNvSpPr>
          <p:nvPr/>
        </p:nvSpPr>
        <p:spPr bwMode="auto">
          <a:xfrm>
            <a:off x="7148457" y="5488402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4061" name="Line 45"/>
          <p:cNvSpPr>
            <a:spLocks noChangeShapeType="1"/>
          </p:cNvSpPr>
          <p:nvPr/>
        </p:nvSpPr>
        <p:spPr bwMode="auto">
          <a:xfrm>
            <a:off x="8015232" y="5488402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14062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674898"/>
              </p:ext>
            </p:extLst>
          </p:nvPr>
        </p:nvGraphicFramePr>
        <p:xfrm>
          <a:off x="6875407" y="5632864"/>
          <a:ext cx="485775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6" name="Równanie" r:id="rId27" imgW="406080" imgH="177480" progId="Equation.3">
                  <p:embed/>
                </p:oleObj>
              </mc:Choice>
              <mc:Fallback>
                <p:oleObj name="Równanie" r:id="rId27" imgW="406080" imgH="177480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407" y="5632864"/>
                        <a:ext cx="485775" cy="22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63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094362"/>
              </p:ext>
            </p:extLst>
          </p:nvPr>
        </p:nvGraphicFramePr>
        <p:xfrm>
          <a:off x="7742182" y="5632864"/>
          <a:ext cx="485775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7" name="Równanie" r:id="rId29" imgW="406080" imgH="177480" progId="Equation.3">
                  <p:embed/>
                </p:oleObj>
              </mc:Choice>
              <mc:Fallback>
                <p:oleObj name="Równanie" r:id="rId29" imgW="406080" imgH="17748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2182" y="5632864"/>
                        <a:ext cx="485775" cy="22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64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703962"/>
              </p:ext>
            </p:extLst>
          </p:nvPr>
        </p:nvGraphicFramePr>
        <p:xfrm>
          <a:off x="8107307" y="5294727"/>
          <a:ext cx="2286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8" name="Równanie" r:id="rId31" imgW="152280" imgH="139680" progId="Equation.3">
                  <p:embed/>
                </p:oleObj>
              </mc:Choice>
              <mc:Fallback>
                <p:oleObj name="Równanie" r:id="rId31" imgW="152280" imgH="13968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7307" y="5294727"/>
                        <a:ext cx="228600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065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058264"/>
              </p:ext>
            </p:extLst>
          </p:nvPr>
        </p:nvGraphicFramePr>
        <p:xfrm>
          <a:off x="5278382" y="5539202"/>
          <a:ext cx="152400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29" name="Równanie" r:id="rId33" imgW="126720" imgH="177480" progId="Equation.3">
                  <p:embed/>
                </p:oleObj>
              </mc:Choice>
              <mc:Fallback>
                <p:oleObj name="Równanie" r:id="rId33" imgW="126720" imgH="17748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382" y="5539202"/>
                        <a:ext cx="152400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99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321E-B449-4FCB-92A0-6393AFE718D9}" type="slidenum">
              <a:rPr lang="pl-PL" smtClean="0"/>
              <a:pPr/>
              <a:t>17</a:t>
            </a:fld>
            <a:endParaRPr lang="pl-PL"/>
          </a:p>
        </p:txBody>
      </p:sp>
      <p:cxnSp>
        <p:nvCxnSpPr>
          <p:cNvPr id="4" name="Łącznik prosty ze strzałką 3"/>
          <p:cNvCxnSpPr>
            <a:stCxn id="214048" idx="0"/>
          </p:cNvCxnSpPr>
          <p:nvPr/>
        </p:nvCxnSpPr>
        <p:spPr bwMode="auto">
          <a:xfrm flipH="1" flipV="1">
            <a:off x="5414907" y="4340304"/>
            <a:ext cx="17463" cy="121636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Prostokąt 5"/>
          <p:cNvSpPr/>
          <p:nvPr/>
        </p:nvSpPr>
        <p:spPr>
          <a:xfrm>
            <a:off x="1114120" y="6113877"/>
            <a:ext cx="5410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Neither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property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1…4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met by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unipolar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code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.</a:t>
            </a:r>
            <a:endParaRPr kumimoji="1" lang="pl-PL" sz="20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926595" y="0"/>
            <a:ext cx="7772400" cy="962025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BIPOLAR TRANSMISSION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7129" name="Text Box 41"/>
          <p:cNvSpPr txBox="1">
            <a:spLocks noChangeArrowheads="1"/>
          </p:cNvSpPr>
          <p:nvPr/>
        </p:nvSpPr>
        <p:spPr bwMode="auto">
          <a:xfrm>
            <a:off x="2057400" y="990600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i="1">
                <a:solidFill>
                  <a:schemeClr val="tx1"/>
                </a:solidFill>
              </a:rPr>
              <a:t>x</a:t>
            </a:r>
            <a:r>
              <a:rPr lang="pl-PL" sz="2400" b="1">
                <a:solidFill>
                  <a:schemeClr val="tx1"/>
                </a:solidFill>
              </a:rPr>
              <a:t>(</a:t>
            </a:r>
            <a:r>
              <a:rPr lang="pl-PL" sz="2400" b="1" i="1">
                <a:solidFill>
                  <a:schemeClr val="tx1"/>
                </a:solidFill>
              </a:rPr>
              <a:t>t</a:t>
            </a:r>
            <a:r>
              <a:rPr lang="pl-PL" sz="24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2097088" y="2078038"/>
            <a:ext cx="4995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6" name="Line 8"/>
          <p:cNvSpPr>
            <a:spLocks noChangeShapeType="1"/>
          </p:cNvSpPr>
          <p:nvPr/>
        </p:nvSpPr>
        <p:spPr bwMode="auto">
          <a:xfrm flipV="1">
            <a:off x="2095500" y="1133475"/>
            <a:ext cx="1588" cy="14843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7" name="Line 9"/>
          <p:cNvSpPr>
            <a:spLocks noChangeShapeType="1"/>
          </p:cNvSpPr>
          <p:nvPr/>
        </p:nvSpPr>
        <p:spPr bwMode="auto">
          <a:xfrm>
            <a:off x="3311525" y="1989138"/>
            <a:ext cx="1588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8" name="Line 10"/>
          <p:cNvSpPr>
            <a:spLocks noChangeShapeType="1"/>
          </p:cNvSpPr>
          <p:nvPr/>
        </p:nvSpPr>
        <p:spPr bwMode="auto">
          <a:xfrm>
            <a:off x="2503488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099" name="Line 11"/>
          <p:cNvSpPr>
            <a:spLocks noChangeShapeType="1"/>
          </p:cNvSpPr>
          <p:nvPr/>
        </p:nvSpPr>
        <p:spPr bwMode="auto">
          <a:xfrm>
            <a:off x="290830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0" name="Line 12"/>
          <p:cNvSpPr>
            <a:spLocks noChangeShapeType="1"/>
          </p:cNvSpPr>
          <p:nvPr/>
        </p:nvSpPr>
        <p:spPr bwMode="auto">
          <a:xfrm rot="5400000">
            <a:off x="2299494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1" name="Line 13"/>
          <p:cNvSpPr>
            <a:spLocks noChangeShapeType="1"/>
          </p:cNvSpPr>
          <p:nvPr/>
        </p:nvSpPr>
        <p:spPr bwMode="auto">
          <a:xfrm rot="5400000">
            <a:off x="311070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2" name="Line 14"/>
          <p:cNvSpPr>
            <a:spLocks noChangeShapeType="1"/>
          </p:cNvSpPr>
          <p:nvPr/>
        </p:nvSpPr>
        <p:spPr bwMode="auto">
          <a:xfrm rot="5400000">
            <a:off x="351551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3" name="Line 15"/>
          <p:cNvSpPr>
            <a:spLocks noChangeShapeType="1"/>
          </p:cNvSpPr>
          <p:nvPr/>
        </p:nvSpPr>
        <p:spPr bwMode="auto">
          <a:xfrm rot="5400000">
            <a:off x="513476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4" name="Line 16"/>
          <p:cNvSpPr>
            <a:spLocks noChangeShapeType="1"/>
          </p:cNvSpPr>
          <p:nvPr/>
        </p:nvSpPr>
        <p:spPr bwMode="auto">
          <a:xfrm rot="5400000">
            <a:off x="5942807" y="22804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5" name="Line 17"/>
          <p:cNvSpPr>
            <a:spLocks noChangeShapeType="1"/>
          </p:cNvSpPr>
          <p:nvPr/>
        </p:nvSpPr>
        <p:spPr bwMode="auto">
          <a:xfrm rot="5400000">
            <a:off x="472995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6" name="Line 18"/>
          <p:cNvSpPr>
            <a:spLocks noChangeShapeType="1"/>
          </p:cNvSpPr>
          <p:nvPr/>
        </p:nvSpPr>
        <p:spPr bwMode="auto">
          <a:xfrm rot="5400000">
            <a:off x="5541169" y="1470819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7" name="Line 19"/>
          <p:cNvSpPr>
            <a:spLocks noChangeShapeType="1"/>
          </p:cNvSpPr>
          <p:nvPr/>
        </p:nvSpPr>
        <p:spPr bwMode="auto">
          <a:xfrm>
            <a:off x="3717925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8" name="Line 20"/>
          <p:cNvSpPr>
            <a:spLocks noChangeShapeType="1"/>
          </p:cNvSpPr>
          <p:nvPr/>
        </p:nvSpPr>
        <p:spPr bwMode="auto">
          <a:xfrm>
            <a:off x="5743575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09" name="Line 21"/>
          <p:cNvSpPr>
            <a:spLocks noChangeShapeType="1"/>
          </p:cNvSpPr>
          <p:nvPr/>
        </p:nvSpPr>
        <p:spPr bwMode="auto">
          <a:xfrm>
            <a:off x="4932363" y="1989138"/>
            <a:ext cx="0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0" name="Line 22"/>
          <p:cNvSpPr>
            <a:spLocks noChangeShapeType="1"/>
          </p:cNvSpPr>
          <p:nvPr/>
        </p:nvSpPr>
        <p:spPr bwMode="auto">
          <a:xfrm>
            <a:off x="5337175" y="1989138"/>
            <a:ext cx="1588" cy="889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1" name="Line 23"/>
          <p:cNvSpPr>
            <a:spLocks noChangeShapeType="1"/>
          </p:cNvSpPr>
          <p:nvPr/>
        </p:nvSpPr>
        <p:spPr bwMode="auto">
          <a:xfrm>
            <a:off x="452755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2" name="Line 24"/>
          <p:cNvSpPr>
            <a:spLocks noChangeShapeType="1"/>
          </p:cNvSpPr>
          <p:nvPr/>
        </p:nvSpPr>
        <p:spPr bwMode="auto">
          <a:xfrm>
            <a:off x="6551613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3" name="Line 25"/>
          <p:cNvSpPr>
            <a:spLocks noChangeShapeType="1"/>
          </p:cNvSpPr>
          <p:nvPr/>
        </p:nvSpPr>
        <p:spPr bwMode="auto">
          <a:xfrm>
            <a:off x="6146800" y="1673225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14" name="Text Box 26"/>
          <p:cNvSpPr txBox="1">
            <a:spLocks noChangeArrowheads="1"/>
          </p:cNvSpPr>
          <p:nvPr/>
        </p:nvSpPr>
        <p:spPr bwMode="auto">
          <a:xfrm>
            <a:off x="2141538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497681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6" name="Text Box 28"/>
          <p:cNvSpPr txBox="1">
            <a:spLocks noChangeArrowheads="1"/>
          </p:cNvSpPr>
          <p:nvPr/>
        </p:nvSpPr>
        <p:spPr bwMode="auto">
          <a:xfrm>
            <a:off x="5381625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7" name="Text Box 29"/>
          <p:cNvSpPr txBox="1">
            <a:spLocks noChangeArrowheads="1"/>
          </p:cNvSpPr>
          <p:nvPr/>
        </p:nvSpPr>
        <p:spPr bwMode="auto">
          <a:xfrm>
            <a:off x="618966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3355975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19" name="Text Box 31"/>
          <p:cNvSpPr txBox="1">
            <a:spLocks noChangeArrowheads="1"/>
          </p:cNvSpPr>
          <p:nvPr/>
        </p:nvSpPr>
        <p:spPr bwMode="auto">
          <a:xfrm>
            <a:off x="457200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20" name="Text Box 32"/>
          <p:cNvSpPr txBox="1">
            <a:spLocks noChangeArrowheads="1"/>
          </p:cNvSpPr>
          <p:nvPr/>
        </p:nvSpPr>
        <p:spPr bwMode="auto">
          <a:xfrm>
            <a:off x="2951163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21" name="Text Box 33"/>
          <p:cNvSpPr txBox="1">
            <a:spLocks noChangeArrowheads="1"/>
          </p:cNvSpPr>
          <p:nvPr/>
        </p:nvSpPr>
        <p:spPr bwMode="auto">
          <a:xfrm>
            <a:off x="5784850" y="1314450"/>
            <a:ext cx="223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2" name="Text Box 34"/>
          <p:cNvSpPr txBox="1">
            <a:spLocks noChangeArrowheads="1"/>
          </p:cNvSpPr>
          <p:nvPr/>
        </p:nvSpPr>
        <p:spPr bwMode="auto">
          <a:xfrm>
            <a:off x="416560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3" name="Text Box 35"/>
          <p:cNvSpPr txBox="1">
            <a:spLocks noChangeArrowheads="1"/>
          </p:cNvSpPr>
          <p:nvPr/>
        </p:nvSpPr>
        <p:spPr bwMode="auto">
          <a:xfrm>
            <a:off x="3760788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4" name="Text Box 36"/>
          <p:cNvSpPr txBox="1">
            <a:spLocks noChangeArrowheads="1"/>
          </p:cNvSpPr>
          <p:nvPr/>
        </p:nvSpPr>
        <p:spPr bwMode="auto">
          <a:xfrm>
            <a:off x="2546350" y="1314450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7128" name="Text Box 40"/>
          <p:cNvSpPr txBox="1">
            <a:spLocks noChangeArrowheads="1"/>
          </p:cNvSpPr>
          <p:nvPr/>
        </p:nvSpPr>
        <p:spPr bwMode="auto">
          <a:xfrm>
            <a:off x="7002463" y="2033588"/>
            <a:ext cx="541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7130" name="Line 42"/>
          <p:cNvSpPr>
            <a:spLocks noChangeShapeType="1"/>
          </p:cNvSpPr>
          <p:nvPr/>
        </p:nvSpPr>
        <p:spPr bwMode="auto">
          <a:xfrm>
            <a:off x="2500313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1" name="Line 43"/>
          <p:cNvSpPr>
            <a:spLocks noChangeShapeType="1"/>
          </p:cNvSpPr>
          <p:nvPr/>
        </p:nvSpPr>
        <p:spPr bwMode="auto">
          <a:xfrm>
            <a:off x="2905125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2" name="Line 44"/>
          <p:cNvSpPr>
            <a:spLocks noChangeShapeType="1"/>
          </p:cNvSpPr>
          <p:nvPr/>
        </p:nvSpPr>
        <p:spPr bwMode="auto">
          <a:xfrm>
            <a:off x="3716338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3" name="Line 45"/>
          <p:cNvSpPr>
            <a:spLocks noChangeShapeType="1"/>
          </p:cNvSpPr>
          <p:nvPr/>
        </p:nvSpPr>
        <p:spPr bwMode="auto">
          <a:xfrm rot="5400000">
            <a:off x="2702719" y="22804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4" name="Line 46"/>
          <p:cNvSpPr>
            <a:spLocks noChangeShapeType="1"/>
          </p:cNvSpPr>
          <p:nvPr/>
        </p:nvSpPr>
        <p:spPr bwMode="auto">
          <a:xfrm rot="5400000">
            <a:off x="3918744" y="22804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5" name="Line 47"/>
          <p:cNvSpPr>
            <a:spLocks noChangeShapeType="1"/>
          </p:cNvSpPr>
          <p:nvPr/>
        </p:nvSpPr>
        <p:spPr bwMode="auto">
          <a:xfrm rot="5400000">
            <a:off x="4323557" y="22804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6" name="Line 48"/>
          <p:cNvSpPr>
            <a:spLocks noChangeShapeType="1"/>
          </p:cNvSpPr>
          <p:nvPr/>
        </p:nvSpPr>
        <p:spPr bwMode="auto">
          <a:xfrm>
            <a:off x="4122738" y="1989138"/>
            <a:ext cx="1587" cy="904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7" name="Line 49"/>
          <p:cNvSpPr>
            <a:spLocks noChangeShapeType="1"/>
          </p:cNvSpPr>
          <p:nvPr/>
        </p:nvSpPr>
        <p:spPr bwMode="auto">
          <a:xfrm>
            <a:off x="4525963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8" name="Line 50"/>
          <p:cNvSpPr>
            <a:spLocks noChangeShapeType="1"/>
          </p:cNvSpPr>
          <p:nvPr/>
        </p:nvSpPr>
        <p:spPr bwMode="auto">
          <a:xfrm>
            <a:off x="5740400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39" name="Line 51"/>
          <p:cNvSpPr>
            <a:spLocks noChangeShapeType="1"/>
          </p:cNvSpPr>
          <p:nvPr/>
        </p:nvSpPr>
        <p:spPr bwMode="auto">
          <a:xfrm>
            <a:off x="6146800" y="2078038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0" name="Line 52"/>
          <p:cNvSpPr>
            <a:spLocks noChangeShapeType="1"/>
          </p:cNvSpPr>
          <p:nvPr/>
        </p:nvSpPr>
        <p:spPr bwMode="auto">
          <a:xfrm rot="5400000">
            <a:off x="6349207" y="1470818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1" name="Line 53"/>
          <p:cNvSpPr>
            <a:spLocks noChangeShapeType="1"/>
          </p:cNvSpPr>
          <p:nvPr/>
        </p:nvSpPr>
        <p:spPr bwMode="auto">
          <a:xfrm rot="5400000">
            <a:off x="2096294" y="2437606"/>
            <a:ext cx="0" cy="904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7142" name="Text Box 54"/>
          <p:cNvSpPr txBox="1">
            <a:spLocks noChangeArrowheads="1"/>
          </p:cNvSpPr>
          <p:nvPr/>
        </p:nvSpPr>
        <p:spPr bwMode="auto">
          <a:xfrm>
            <a:off x="1781175" y="2303463"/>
            <a:ext cx="358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>
                <a:solidFill>
                  <a:schemeClr val="tx1"/>
                </a:solidFill>
              </a:rPr>
              <a:t>-1</a:t>
            </a:r>
          </a:p>
        </p:txBody>
      </p:sp>
      <p:sp>
        <p:nvSpPr>
          <p:cNvPr id="217143" name="Text Box 55"/>
          <p:cNvSpPr txBox="1">
            <a:spLocks noChangeArrowheads="1"/>
          </p:cNvSpPr>
          <p:nvPr/>
        </p:nvSpPr>
        <p:spPr bwMode="auto">
          <a:xfrm>
            <a:off x="1871663" y="1493838"/>
            <a:ext cx="269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7152" name="Text Box 64"/>
          <p:cNvSpPr txBox="1">
            <a:spLocks noChangeArrowheads="1"/>
          </p:cNvSpPr>
          <p:nvPr/>
        </p:nvSpPr>
        <p:spPr bwMode="auto">
          <a:xfrm>
            <a:off x="2209800" y="2057400"/>
            <a:ext cx="32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7153" name="Text Box 65"/>
          <p:cNvSpPr txBox="1">
            <a:spLocks noChangeArrowheads="1"/>
          </p:cNvSpPr>
          <p:nvPr/>
        </p:nvSpPr>
        <p:spPr bwMode="auto">
          <a:xfrm>
            <a:off x="3124200" y="2057400"/>
            <a:ext cx="627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>
                <a:solidFill>
                  <a:schemeClr val="tx1"/>
                </a:solidFill>
              </a:rPr>
              <a:t>3</a:t>
            </a:r>
            <a:r>
              <a:rPr lang="pl-PL" sz="18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926595" y="2708275"/>
            <a:ext cx="7996743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Monotype Sorts" charset="2"/>
              <a:buNone/>
            </a:pPr>
            <a:r>
              <a:rPr lang="pl-PL" sz="2800" kern="0" smtClean="0"/>
              <a:t>Assumptions:</a:t>
            </a:r>
          </a:p>
          <a:p>
            <a:r>
              <a:rPr lang="pl-PL" sz="2800" kern="0" smtClean="0"/>
              <a:t>Bit duration (clock) </a:t>
            </a:r>
            <a:r>
              <a:rPr lang="pl-PL" sz="2800" i="1" kern="0" smtClean="0"/>
              <a:t>T</a:t>
            </a:r>
            <a:r>
              <a:rPr lang="pl-PL" sz="2800" kern="0" smtClean="0"/>
              <a:t> </a:t>
            </a:r>
            <a:endParaRPr lang="pl-PL" sz="2800" i="1" kern="0" smtClean="0"/>
          </a:p>
          <a:p>
            <a:r>
              <a:rPr lang="pl-PL" sz="2800" kern="0" smtClean="0"/>
              <a:t>Signalization rate</a:t>
            </a:r>
          </a:p>
          <a:p>
            <a:r>
              <a:rPr lang="pl-PL" sz="2800" kern="0" smtClean="0"/>
              <a:t>Binary signal {0, 1} is a sequence of</a:t>
            </a:r>
            <a:br>
              <a:rPr lang="pl-PL" sz="2800" kern="0" smtClean="0"/>
            </a:br>
            <a:r>
              <a:rPr lang="pl-PL" sz="2800" kern="0" smtClean="0"/>
              <a:t>independent random variables distributed as:</a:t>
            </a:r>
            <a:endParaRPr lang="pl-PL" sz="2800" kern="0" dirty="0"/>
          </a:p>
        </p:txBody>
      </p:sp>
      <p:graphicFrame>
        <p:nvGraphicFramePr>
          <p:cNvPr id="56" name="Object 4"/>
          <p:cNvGraphicFramePr>
            <a:graphicFrameLocks noChangeAspect="1"/>
          </p:cNvGraphicFramePr>
          <p:nvPr/>
        </p:nvGraphicFramePr>
        <p:xfrm>
          <a:off x="6057165" y="3609020"/>
          <a:ext cx="1731963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3" name="Równanie" r:id="rId3" imgW="1066680" imgH="393480" progId="Equation.3">
                  <p:embed/>
                </p:oleObj>
              </mc:Choice>
              <mc:Fallback>
                <p:oleObj name="Równanie" r:id="rId3" imgW="1066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165" y="3609020"/>
                        <a:ext cx="1731963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949529"/>
              </p:ext>
            </p:extLst>
          </p:nvPr>
        </p:nvGraphicFramePr>
        <p:xfrm>
          <a:off x="2216150" y="5257800"/>
          <a:ext cx="47720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4" name="Równanie" r:id="rId5" imgW="2082600" imgH="215640" progId="Equation.3">
                  <p:embed/>
                </p:oleObj>
              </mc:Choice>
              <mc:Fallback>
                <p:oleObj name="Równanie" r:id="rId5" imgW="2082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5257800"/>
                        <a:ext cx="477202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875" y="48736"/>
            <a:ext cx="7772400" cy="765175"/>
          </a:xfrm>
        </p:spPr>
        <p:txBody>
          <a:bodyPr/>
          <a:lstStyle/>
          <a:p>
            <a:r>
              <a:rPr lang="pl-PL" sz="3200" dirty="0" err="1" smtClean="0"/>
              <a:t>Spectral</a:t>
            </a:r>
            <a:r>
              <a:rPr lang="pl-PL" sz="3200" dirty="0" smtClean="0"/>
              <a:t> </a:t>
            </a:r>
            <a:r>
              <a:rPr lang="pl-PL" sz="3200" dirty="0" err="1" smtClean="0"/>
              <a:t>analysis</a:t>
            </a:r>
            <a:r>
              <a:rPr lang="pl-PL" sz="3200" dirty="0" smtClean="0"/>
              <a:t> (</a:t>
            </a:r>
            <a:r>
              <a:rPr lang="pl-PL" sz="3200" dirty="0" err="1" smtClean="0"/>
              <a:t>bipolar</a:t>
            </a:r>
            <a:r>
              <a:rPr lang="pl-PL" sz="3200" dirty="0" smtClean="0"/>
              <a:t> </a:t>
            </a:r>
            <a:r>
              <a:rPr lang="pl-PL" sz="3200" dirty="0" err="1" smtClean="0"/>
              <a:t>code</a:t>
            </a:r>
            <a:r>
              <a:rPr lang="pl-PL" sz="3200" dirty="0" smtClean="0"/>
              <a:t>)</a:t>
            </a:r>
            <a:endParaRPr lang="pl-PL" sz="3200" dirty="0"/>
          </a:p>
        </p:txBody>
      </p:sp>
      <p:graphicFrame>
        <p:nvGraphicFramePr>
          <p:cNvPr id="25702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497207"/>
              </p:ext>
            </p:extLst>
          </p:nvPr>
        </p:nvGraphicFramePr>
        <p:xfrm>
          <a:off x="1199137" y="2136298"/>
          <a:ext cx="506571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704" name="Równanie" r:id="rId3" imgW="2831760" imgH="393480" progId="Equation.3">
                  <p:embed/>
                </p:oleObj>
              </mc:Choice>
              <mc:Fallback>
                <p:oleObj name="Równanie" r:id="rId3" imgW="28317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9137" y="2136298"/>
                        <a:ext cx="5065713" cy="704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57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246381"/>
              </p:ext>
            </p:extLst>
          </p:nvPr>
        </p:nvGraphicFramePr>
        <p:xfrm>
          <a:off x="1199137" y="1174273"/>
          <a:ext cx="57150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705" name="Równanie" r:id="rId5" imgW="2679480" imgH="241200" progId="Equation.3">
                  <p:embed/>
                </p:oleObj>
              </mc:Choice>
              <mc:Fallback>
                <p:oleObj name="Równanie" r:id="rId5" imgW="267948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9137" y="1174273"/>
                        <a:ext cx="5715000" cy="5143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8120" name="Group 8"/>
          <p:cNvGrpSpPr>
            <a:grpSpLocks/>
          </p:cNvGrpSpPr>
          <p:nvPr/>
        </p:nvGrpSpPr>
        <p:grpSpPr bwMode="auto">
          <a:xfrm>
            <a:off x="1242212" y="2926368"/>
            <a:ext cx="3375025" cy="2762250"/>
            <a:chOff x="782" y="2217"/>
            <a:chExt cx="2126" cy="1740"/>
          </a:xfrm>
        </p:grpSpPr>
        <p:sp>
          <p:nvSpPr>
            <p:cNvPr id="218121" name="Freeform 9"/>
            <p:cNvSpPr>
              <a:spLocks/>
            </p:cNvSpPr>
            <p:nvPr/>
          </p:nvSpPr>
          <p:spPr bwMode="auto">
            <a:xfrm>
              <a:off x="1843" y="2243"/>
              <a:ext cx="1" cy="1527"/>
            </a:xfrm>
            <a:custGeom>
              <a:avLst/>
              <a:gdLst/>
              <a:ahLst/>
              <a:cxnLst>
                <a:cxn ang="0">
                  <a:pos x="0" y="51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515">
                  <a:moveTo>
                    <a:pt x="0" y="51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2" name="Line 10"/>
            <p:cNvSpPr>
              <a:spLocks noChangeShapeType="1"/>
            </p:cNvSpPr>
            <p:nvPr/>
          </p:nvSpPr>
          <p:spPr bwMode="auto">
            <a:xfrm>
              <a:off x="782" y="3770"/>
              <a:ext cx="2122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3" name="Freeform 11"/>
            <p:cNvSpPr>
              <a:spLocks/>
            </p:cNvSpPr>
            <p:nvPr/>
          </p:nvSpPr>
          <p:spPr bwMode="auto">
            <a:xfrm>
              <a:off x="782" y="3204"/>
              <a:ext cx="340" cy="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5" y="0"/>
                </a:cxn>
                <a:cxn ang="0">
                  <a:pos x="39" y="0"/>
                </a:cxn>
                <a:cxn ang="0">
                  <a:pos x="54" y="0"/>
                </a:cxn>
                <a:cxn ang="0">
                  <a:pos x="68" y="0"/>
                </a:cxn>
                <a:cxn ang="0">
                  <a:pos x="83" y="0"/>
                </a:cxn>
                <a:cxn ang="0">
                  <a:pos x="97" y="0"/>
                </a:cxn>
                <a:cxn ang="0">
                  <a:pos x="112" y="0"/>
                </a:cxn>
                <a:cxn ang="0">
                  <a:pos x="126" y="0"/>
                </a:cxn>
                <a:cxn ang="0">
                  <a:pos x="141" y="0"/>
                </a:cxn>
                <a:cxn ang="0">
                  <a:pos x="155" y="0"/>
                </a:cxn>
                <a:cxn ang="0">
                  <a:pos x="170" y="0"/>
                </a:cxn>
                <a:cxn ang="0">
                  <a:pos x="184" y="0"/>
                </a:cxn>
                <a:cxn ang="0">
                  <a:pos x="199" y="0"/>
                </a:cxn>
                <a:cxn ang="0">
                  <a:pos x="214" y="0"/>
                </a:cxn>
                <a:cxn ang="0">
                  <a:pos x="228" y="0"/>
                </a:cxn>
                <a:cxn ang="0">
                  <a:pos x="243" y="0"/>
                </a:cxn>
                <a:cxn ang="0">
                  <a:pos x="257" y="0"/>
                </a:cxn>
                <a:cxn ang="0">
                  <a:pos x="272" y="0"/>
                </a:cxn>
                <a:cxn ang="0">
                  <a:pos x="286" y="0"/>
                </a:cxn>
                <a:cxn ang="0">
                  <a:pos x="301" y="0"/>
                </a:cxn>
                <a:cxn ang="0">
                  <a:pos x="315" y="0"/>
                </a:cxn>
                <a:cxn ang="0">
                  <a:pos x="330" y="0"/>
                </a:cxn>
                <a:cxn ang="0">
                  <a:pos x="344" y="0"/>
                </a:cxn>
                <a:cxn ang="0">
                  <a:pos x="359" y="0"/>
                </a:cxn>
                <a:cxn ang="0">
                  <a:pos x="373" y="0"/>
                </a:cxn>
                <a:cxn ang="0">
                  <a:pos x="388" y="0"/>
                </a:cxn>
                <a:cxn ang="0">
                  <a:pos x="402" y="0"/>
                </a:cxn>
                <a:cxn ang="0">
                  <a:pos x="417" y="0"/>
                </a:cxn>
                <a:cxn ang="0">
                  <a:pos x="432" y="0"/>
                </a:cxn>
                <a:cxn ang="0">
                  <a:pos x="446" y="0"/>
                </a:cxn>
                <a:cxn ang="0">
                  <a:pos x="461" y="0"/>
                </a:cxn>
                <a:cxn ang="0">
                  <a:pos x="475" y="0"/>
                </a:cxn>
                <a:cxn ang="0">
                  <a:pos x="490" y="0"/>
                </a:cxn>
                <a:cxn ang="0">
                  <a:pos x="504" y="0"/>
                </a:cxn>
                <a:cxn ang="0">
                  <a:pos x="519" y="0"/>
                </a:cxn>
                <a:cxn ang="0">
                  <a:pos x="533" y="0"/>
                </a:cxn>
                <a:cxn ang="0">
                  <a:pos x="548" y="0"/>
                </a:cxn>
                <a:cxn ang="0">
                  <a:pos x="562" y="0"/>
                </a:cxn>
                <a:cxn ang="0">
                  <a:pos x="577" y="0"/>
                </a:cxn>
                <a:cxn ang="0">
                  <a:pos x="591" y="0"/>
                </a:cxn>
                <a:cxn ang="0">
                  <a:pos x="606" y="0"/>
                </a:cxn>
              </a:cxnLst>
              <a:rect l="0" t="0" r="r" b="b"/>
              <a:pathLst>
                <a:path w="61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8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6" y="0"/>
                  </a:lnTo>
                  <a:lnTo>
                    <a:pt x="151" y="0"/>
                  </a:lnTo>
                  <a:lnTo>
                    <a:pt x="155" y="0"/>
                  </a:lnTo>
                  <a:lnTo>
                    <a:pt x="160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9" y="0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5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4" y="0"/>
                  </a:lnTo>
                  <a:lnTo>
                    <a:pt x="359" y="0"/>
                  </a:lnTo>
                  <a:lnTo>
                    <a:pt x="364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8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2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2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6" y="0"/>
                  </a:lnTo>
                  <a:lnTo>
                    <a:pt x="451" y="0"/>
                  </a:lnTo>
                  <a:lnTo>
                    <a:pt x="456" y="0"/>
                  </a:lnTo>
                  <a:lnTo>
                    <a:pt x="461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09" y="0"/>
                  </a:lnTo>
                  <a:lnTo>
                    <a:pt x="514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8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7" y="0"/>
                  </a:lnTo>
                  <a:lnTo>
                    <a:pt x="582" y="0"/>
                  </a:lnTo>
                  <a:lnTo>
                    <a:pt x="587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6" y="0"/>
                  </a:lnTo>
                  <a:lnTo>
                    <a:pt x="611" y="0"/>
                  </a:lnTo>
                  <a:lnTo>
                    <a:pt x="616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4" name="Freeform 12"/>
            <p:cNvSpPr>
              <a:spLocks/>
            </p:cNvSpPr>
            <p:nvPr/>
          </p:nvSpPr>
          <p:spPr bwMode="auto">
            <a:xfrm>
              <a:off x="1122" y="3058"/>
              <a:ext cx="315" cy="146"/>
            </a:xfrm>
            <a:custGeom>
              <a:avLst/>
              <a:gdLst/>
              <a:ahLst/>
              <a:cxnLst>
                <a:cxn ang="0">
                  <a:pos x="9" y="238"/>
                </a:cxn>
                <a:cxn ang="0">
                  <a:pos x="24" y="238"/>
                </a:cxn>
                <a:cxn ang="0">
                  <a:pos x="38" y="238"/>
                </a:cxn>
                <a:cxn ang="0">
                  <a:pos x="53" y="238"/>
                </a:cxn>
                <a:cxn ang="0">
                  <a:pos x="67" y="238"/>
                </a:cxn>
                <a:cxn ang="0">
                  <a:pos x="82" y="238"/>
                </a:cxn>
                <a:cxn ang="0">
                  <a:pos x="97" y="238"/>
                </a:cxn>
                <a:cxn ang="0">
                  <a:pos x="111" y="238"/>
                </a:cxn>
                <a:cxn ang="0">
                  <a:pos x="126" y="238"/>
                </a:cxn>
                <a:cxn ang="0">
                  <a:pos x="140" y="238"/>
                </a:cxn>
                <a:cxn ang="0">
                  <a:pos x="155" y="238"/>
                </a:cxn>
                <a:cxn ang="0">
                  <a:pos x="169" y="238"/>
                </a:cxn>
                <a:cxn ang="0">
                  <a:pos x="184" y="238"/>
                </a:cxn>
                <a:cxn ang="0">
                  <a:pos x="198" y="238"/>
                </a:cxn>
                <a:cxn ang="0">
                  <a:pos x="213" y="238"/>
                </a:cxn>
                <a:cxn ang="0">
                  <a:pos x="227" y="238"/>
                </a:cxn>
                <a:cxn ang="0">
                  <a:pos x="242" y="238"/>
                </a:cxn>
                <a:cxn ang="0">
                  <a:pos x="256" y="238"/>
                </a:cxn>
                <a:cxn ang="0">
                  <a:pos x="271" y="238"/>
                </a:cxn>
                <a:cxn ang="0">
                  <a:pos x="285" y="238"/>
                </a:cxn>
                <a:cxn ang="0">
                  <a:pos x="300" y="238"/>
                </a:cxn>
                <a:cxn ang="0">
                  <a:pos x="315" y="238"/>
                </a:cxn>
                <a:cxn ang="0">
                  <a:pos x="329" y="238"/>
                </a:cxn>
                <a:cxn ang="0">
                  <a:pos x="344" y="238"/>
                </a:cxn>
                <a:cxn ang="0">
                  <a:pos x="358" y="238"/>
                </a:cxn>
                <a:cxn ang="0">
                  <a:pos x="373" y="238"/>
                </a:cxn>
                <a:cxn ang="0">
                  <a:pos x="387" y="233"/>
                </a:cxn>
                <a:cxn ang="0">
                  <a:pos x="402" y="213"/>
                </a:cxn>
                <a:cxn ang="0">
                  <a:pos x="416" y="199"/>
                </a:cxn>
                <a:cxn ang="0">
                  <a:pos x="426" y="184"/>
                </a:cxn>
                <a:cxn ang="0">
                  <a:pos x="436" y="170"/>
                </a:cxn>
                <a:cxn ang="0">
                  <a:pos x="450" y="155"/>
                </a:cxn>
                <a:cxn ang="0">
                  <a:pos x="460" y="140"/>
                </a:cxn>
                <a:cxn ang="0">
                  <a:pos x="470" y="126"/>
                </a:cxn>
                <a:cxn ang="0">
                  <a:pos x="484" y="111"/>
                </a:cxn>
                <a:cxn ang="0">
                  <a:pos x="494" y="97"/>
                </a:cxn>
                <a:cxn ang="0">
                  <a:pos x="508" y="82"/>
                </a:cxn>
                <a:cxn ang="0">
                  <a:pos x="518" y="68"/>
                </a:cxn>
                <a:cxn ang="0">
                  <a:pos x="528" y="53"/>
                </a:cxn>
                <a:cxn ang="0">
                  <a:pos x="542" y="38"/>
                </a:cxn>
                <a:cxn ang="0">
                  <a:pos x="552" y="24"/>
                </a:cxn>
                <a:cxn ang="0">
                  <a:pos x="566" y="9"/>
                </a:cxn>
              </a:cxnLst>
              <a:rect l="0" t="0" r="r" b="b"/>
              <a:pathLst>
                <a:path w="571" h="238">
                  <a:moveTo>
                    <a:pt x="0" y="238"/>
                  </a:moveTo>
                  <a:lnTo>
                    <a:pt x="5" y="238"/>
                  </a:lnTo>
                  <a:lnTo>
                    <a:pt x="9" y="238"/>
                  </a:lnTo>
                  <a:lnTo>
                    <a:pt x="14" y="238"/>
                  </a:lnTo>
                  <a:lnTo>
                    <a:pt x="19" y="238"/>
                  </a:lnTo>
                  <a:lnTo>
                    <a:pt x="24" y="238"/>
                  </a:lnTo>
                  <a:lnTo>
                    <a:pt x="29" y="238"/>
                  </a:lnTo>
                  <a:lnTo>
                    <a:pt x="34" y="238"/>
                  </a:lnTo>
                  <a:lnTo>
                    <a:pt x="38" y="238"/>
                  </a:lnTo>
                  <a:lnTo>
                    <a:pt x="43" y="238"/>
                  </a:lnTo>
                  <a:lnTo>
                    <a:pt x="48" y="238"/>
                  </a:lnTo>
                  <a:lnTo>
                    <a:pt x="53" y="238"/>
                  </a:lnTo>
                  <a:lnTo>
                    <a:pt x="58" y="238"/>
                  </a:lnTo>
                  <a:lnTo>
                    <a:pt x="63" y="238"/>
                  </a:lnTo>
                  <a:lnTo>
                    <a:pt x="67" y="238"/>
                  </a:lnTo>
                  <a:lnTo>
                    <a:pt x="72" y="238"/>
                  </a:lnTo>
                  <a:lnTo>
                    <a:pt x="77" y="238"/>
                  </a:lnTo>
                  <a:lnTo>
                    <a:pt x="82" y="238"/>
                  </a:lnTo>
                  <a:lnTo>
                    <a:pt x="87" y="238"/>
                  </a:lnTo>
                  <a:lnTo>
                    <a:pt x="92" y="238"/>
                  </a:lnTo>
                  <a:lnTo>
                    <a:pt x="97" y="238"/>
                  </a:lnTo>
                  <a:lnTo>
                    <a:pt x="101" y="238"/>
                  </a:lnTo>
                  <a:lnTo>
                    <a:pt x="106" y="238"/>
                  </a:lnTo>
                  <a:lnTo>
                    <a:pt x="111" y="238"/>
                  </a:lnTo>
                  <a:lnTo>
                    <a:pt x="116" y="238"/>
                  </a:lnTo>
                  <a:lnTo>
                    <a:pt x="121" y="238"/>
                  </a:lnTo>
                  <a:lnTo>
                    <a:pt x="126" y="238"/>
                  </a:lnTo>
                  <a:lnTo>
                    <a:pt x="130" y="238"/>
                  </a:lnTo>
                  <a:lnTo>
                    <a:pt x="135" y="238"/>
                  </a:lnTo>
                  <a:lnTo>
                    <a:pt x="140" y="238"/>
                  </a:lnTo>
                  <a:lnTo>
                    <a:pt x="145" y="238"/>
                  </a:lnTo>
                  <a:lnTo>
                    <a:pt x="150" y="238"/>
                  </a:lnTo>
                  <a:lnTo>
                    <a:pt x="155" y="238"/>
                  </a:lnTo>
                  <a:lnTo>
                    <a:pt x="160" y="238"/>
                  </a:lnTo>
                  <a:lnTo>
                    <a:pt x="164" y="238"/>
                  </a:lnTo>
                  <a:lnTo>
                    <a:pt x="169" y="238"/>
                  </a:lnTo>
                  <a:lnTo>
                    <a:pt x="174" y="238"/>
                  </a:lnTo>
                  <a:lnTo>
                    <a:pt x="179" y="238"/>
                  </a:lnTo>
                  <a:lnTo>
                    <a:pt x="184" y="238"/>
                  </a:lnTo>
                  <a:lnTo>
                    <a:pt x="189" y="238"/>
                  </a:lnTo>
                  <a:lnTo>
                    <a:pt x="193" y="238"/>
                  </a:lnTo>
                  <a:lnTo>
                    <a:pt x="198" y="238"/>
                  </a:lnTo>
                  <a:lnTo>
                    <a:pt x="203" y="238"/>
                  </a:lnTo>
                  <a:lnTo>
                    <a:pt x="208" y="238"/>
                  </a:lnTo>
                  <a:lnTo>
                    <a:pt x="213" y="238"/>
                  </a:lnTo>
                  <a:lnTo>
                    <a:pt x="218" y="238"/>
                  </a:lnTo>
                  <a:lnTo>
                    <a:pt x="223" y="238"/>
                  </a:lnTo>
                  <a:lnTo>
                    <a:pt x="227" y="238"/>
                  </a:lnTo>
                  <a:lnTo>
                    <a:pt x="232" y="238"/>
                  </a:lnTo>
                  <a:lnTo>
                    <a:pt x="237" y="238"/>
                  </a:lnTo>
                  <a:lnTo>
                    <a:pt x="242" y="238"/>
                  </a:lnTo>
                  <a:lnTo>
                    <a:pt x="247" y="238"/>
                  </a:lnTo>
                  <a:lnTo>
                    <a:pt x="252" y="238"/>
                  </a:lnTo>
                  <a:lnTo>
                    <a:pt x="256" y="238"/>
                  </a:lnTo>
                  <a:lnTo>
                    <a:pt x="261" y="238"/>
                  </a:lnTo>
                  <a:lnTo>
                    <a:pt x="266" y="238"/>
                  </a:lnTo>
                  <a:lnTo>
                    <a:pt x="271" y="238"/>
                  </a:lnTo>
                  <a:lnTo>
                    <a:pt x="276" y="238"/>
                  </a:lnTo>
                  <a:lnTo>
                    <a:pt x="281" y="238"/>
                  </a:lnTo>
                  <a:lnTo>
                    <a:pt x="285" y="238"/>
                  </a:lnTo>
                  <a:lnTo>
                    <a:pt x="290" y="238"/>
                  </a:lnTo>
                  <a:lnTo>
                    <a:pt x="295" y="238"/>
                  </a:lnTo>
                  <a:lnTo>
                    <a:pt x="300" y="238"/>
                  </a:lnTo>
                  <a:lnTo>
                    <a:pt x="305" y="238"/>
                  </a:lnTo>
                  <a:lnTo>
                    <a:pt x="310" y="238"/>
                  </a:lnTo>
                  <a:lnTo>
                    <a:pt x="315" y="238"/>
                  </a:lnTo>
                  <a:lnTo>
                    <a:pt x="319" y="238"/>
                  </a:lnTo>
                  <a:lnTo>
                    <a:pt x="324" y="238"/>
                  </a:lnTo>
                  <a:lnTo>
                    <a:pt x="329" y="238"/>
                  </a:lnTo>
                  <a:lnTo>
                    <a:pt x="334" y="238"/>
                  </a:lnTo>
                  <a:lnTo>
                    <a:pt x="339" y="238"/>
                  </a:lnTo>
                  <a:lnTo>
                    <a:pt x="344" y="238"/>
                  </a:lnTo>
                  <a:lnTo>
                    <a:pt x="348" y="238"/>
                  </a:lnTo>
                  <a:lnTo>
                    <a:pt x="353" y="238"/>
                  </a:lnTo>
                  <a:lnTo>
                    <a:pt x="358" y="238"/>
                  </a:lnTo>
                  <a:lnTo>
                    <a:pt x="363" y="238"/>
                  </a:lnTo>
                  <a:lnTo>
                    <a:pt x="368" y="238"/>
                  </a:lnTo>
                  <a:lnTo>
                    <a:pt x="373" y="238"/>
                  </a:lnTo>
                  <a:lnTo>
                    <a:pt x="378" y="238"/>
                  </a:lnTo>
                  <a:lnTo>
                    <a:pt x="382" y="238"/>
                  </a:lnTo>
                  <a:lnTo>
                    <a:pt x="387" y="233"/>
                  </a:lnTo>
                  <a:lnTo>
                    <a:pt x="392" y="228"/>
                  </a:lnTo>
                  <a:lnTo>
                    <a:pt x="397" y="218"/>
                  </a:lnTo>
                  <a:lnTo>
                    <a:pt x="402" y="213"/>
                  </a:lnTo>
                  <a:lnTo>
                    <a:pt x="407" y="208"/>
                  </a:lnTo>
                  <a:lnTo>
                    <a:pt x="411" y="204"/>
                  </a:lnTo>
                  <a:lnTo>
                    <a:pt x="416" y="199"/>
                  </a:lnTo>
                  <a:lnTo>
                    <a:pt x="416" y="194"/>
                  </a:lnTo>
                  <a:lnTo>
                    <a:pt x="421" y="189"/>
                  </a:lnTo>
                  <a:lnTo>
                    <a:pt x="426" y="184"/>
                  </a:lnTo>
                  <a:lnTo>
                    <a:pt x="431" y="179"/>
                  </a:lnTo>
                  <a:lnTo>
                    <a:pt x="431" y="174"/>
                  </a:lnTo>
                  <a:lnTo>
                    <a:pt x="436" y="170"/>
                  </a:lnTo>
                  <a:lnTo>
                    <a:pt x="441" y="165"/>
                  </a:lnTo>
                  <a:lnTo>
                    <a:pt x="445" y="160"/>
                  </a:lnTo>
                  <a:lnTo>
                    <a:pt x="450" y="155"/>
                  </a:lnTo>
                  <a:lnTo>
                    <a:pt x="450" y="150"/>
                  </a:lnTo>
                  <a:lnTo>
                    <a:pt x="455" y="145"/>
                  </a:lnTo>
                  <a:lnTo>
                    <a:pt x="460" y="140"/>
                  </a:lnTo>
                  <a:lnTo>
                    <a:pt x="465" y="136"/>
                  </a:lnTo>
                  <a:lnTo>
                    <a:pt x="470" y="131"/>
                  </a:lnTo>
                  <a:lnTo>
                    <a:pt x="470" y="126"/>
                  </a:lnTo>
                  <a:lnTo>
                    <a:pt x="474" y="121"/>
                  </a:lnTo>
                  <a:lnTo>
                    <a:pt x="479" y="116"/>
                  </a:lnTo>
                  <a:lnTo>
                    <a:pt x="484" y="111"/>
                  </a:lnTo>
                  <a:lnTo>
                    <a:pt x="489" y="106"/>
                  </a:lnTo>
                  <a:lnTo>
                    <a:pt x="489" y="102"/>
                  </a:lnTo>
                  <a:lnTo>
                    <a:pt x="494" y="97"/>
                  </a:lnTo>
                  <a:lnTo>
                    <a:pt x="499" y="92"/>
                  </a:lnTo>
                  <a:lnTo>
                    <a:pt x="504" y="87"/>
                  </a:lnTo>
                  <a:lnTo>
                    <a:pt x="508" y="82"/>
                  </a:lnTo>
                  <a:lnTo>
                    <a:pt x="508" y="77"/>
                  </a:lnTo>
                  <a:lnTo>
                    <a:pt x="513" y="72"/>
                  </a:lnTo>
                  <a:lnTo>
                    <a:pt x="518" y="68"/>
                  </a:lnTo>
                  <a:lnTo>
                    <a:pt x="523" y="63"/>
                  </a:lnTo>
                  <a:lnTo>
                    <a:pt x="528" y="58"/>
                  </a:lnTo>
                  <a:lnTo>
                    <a:pt x="528" y="53"/>
                  </a:lnTo>
                  <a:lnTo>
                    <a:pt x="533" y="48"/>
                  </a:lnTo>
                  <a:lnTo>
                    <a:pt x="537" y="43"/>
                  </a:lnTo>
                  <a:lnTo>
                    <a:pt x="542" y="38"/>
                  </a:lnTo>
                  <a:lnTo>
                    <a:pt x="547" y="34"/>
                  </a:lnTo>
                  <a:lnTo>
                    <a:pt x="547" y="29"/>
                  </a:lnTo>
                  <a:lnTo>
                    <a:pt x="552" y="24"/>
                  </a:lnTo>
                  <a:lnTo>
                    <a:pt x="557" y="19"/>
                  </a:lnTo>
                  <a:lnTo>
                    <a:pt x="562" y="14"/>
                  </a:lnTo>
                  <a:lnTo>
                    <a:pt x="566" y="9"/>
                  </a:lnTo>
                  <a:lnTo>
                    <a:pt x="566" y="4"/>
                  </a:lnTo>
                  <a:lnTo>
                    <a:pt x="571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5" name="Freeform 13"/>
            <p:cNvSpPr>
              <a:spLocks/>
            </p:cNvSpPr>
            <p:nvPr/>
          </p:nvSpPr>
          <p:spPr bwMode="auto">
            <a:xfrm>
              <a:off x="1437" y="2682"/>
              <a:ext cx="270" cy="376"/>
            </a:xfrm>
            <a:custGeom>
              <a:avLst/>
              <a:gdLst/>
              <a:ahLst/>
              <a:cxnLst>
                <a:cxn ang="0">
                  <a:pos x="10" y="607"/>
                </a:cxn>
                <a:cxn ang="0">
                  <a:pos x="20" y="592"/>
                </a:cxn>
                <a:cxn ang="0">
                  <a:pos x="29" y="578"/>
                </a:cxn>
                <a:cxn ang="0">
                  <a:pos x="44" y="563"/>
                </a:cxn>
                <a:cxn ang="0">
                  <a:pos x="54" y="549"/>
                </a:cxn>
                <a:cxn ang="0">
                  <a:pos x="68" y="534"/>
                </a:cxn>
                <a:cxn ang="0">
                  <a:pos x="78" y="519"/>
                </a:cxn>
                <a:cxn ang="0">
                  <a:pos x="88" y="505"/>
                </a:cxn>
                <a:cxn ang="0">
                  <a:pos x="102" y="490"/>
                </a:cxn>
                <a:cxn ang="0">
                  <a:pos x="112" y="476"/>
                </a:cxn>
                <a:cxn ang="0">
                  <a:pos x="126" y="461"/>
                </a:cxn>
                <a:cxn ang="0">
                  <a:pos x="136" y="447"/>
                </a:cxn>
                <a:cxn ang="0">
                  <a:pos x="146" y="432"/>
                </a:cxn>
                <a:cxn ang="0">
                  <a:pos x="160" y="418"/>
                </a:cxn>
                <a:cxn ang="0">
                  <a:pos x="170" y="403"/>
                </a:cxn>
                <a:cxn ang="0">
                  <a:pos x="180" y="388"/>
                </a:cxn>
                <a:cxn ang="0">
                  <a:pos x="194" y="374"/>
                </a:cxn>
                <a:cxn ang="0">
                  <a:pos x="204" y="359"/>
                </a:cxn>
                <a:cxn ang="0">
                  <a:pos x="218" y="345"/>
                </a:cxn>
                <a:cxn ang="0">
                  <a:pos x="228" y="330"/>
                </a:cxn>
                <a:cxn ang="0">
                  <a:pos x="238" y="316"/>
                </a:cxn>
                <a:cxn ang="0">
                  <a:pos x="252" y="301"/>
                </a:cxn>
                <a:cxn ang="0">
                  <a:pos x="262" y="286"/>
                </a:cxn>
                <a:cxn ang="0">
                  <a:pos x="276" y="272"/>
                </a:cxn>
                <a:cxn ang="0">
                  <a:pos x="286" y="257"/>
                </a:cxn>
                <a:cxn ang="0">
                  <a:pos x="296" y="243"/>
                </a:cxn>
                <a:cxn ang="0">
                  <a:pos x="310" y="228"/>
                </a:cxn>
                <a:cxn ang="0">
                  <a:pos x="320" y="214"/>
                </a:cxn>
                <a:cxn ang="0">
                  <a:pos x="330" y="199"/>
                </a:cxn>
                <a:cxn ang="0">
                  <a:pos x="344" y="184"/>
                </a:cxn>
                <a:cxn ang="0">
                  <a:pos x="354" y="170"/>
                </a:cxn>
                <a:cxn ang="0">
                  <a:pos x="369" y="155"/>
                </a:cxn>
                <a:cxn ang="0">
                  <a:pos x="378" y="141"/>
                </a:cxn>
                <a:cxn ang="0">
                  <a:pos x="388" y="126"/>
                </a:cxn>
                <a:cxn ang="0">
                  <a:pos x="402" y="112"/>
                </a:cxn>
                <a:cxn ang="0">
                  <a:pos x="412" y="97"/>
                </a:cxn>
                <a:cxn ang="0">
                  <a:pos x="427" y="82"/>
                </a:cxn>
                <a:cxn ang="0">
                  <a:pos x="436" y="68"/>
                </a:cxn>
                <a:cxn ang="0">
                  <a:pos x="446" y="53"/>
                </a:cxn>
                <a:cxn ang="0">
                  <a:pos x="461" y="39"/>
                </a:cxn>
                <a:cxn ang="0">
                  <a:pos x="470" y="24"/>
                </a:cxn>
                <a:cxn ang="0">
                  <a:pos x="480" y="10"/>
                </a:cxn>
              </a:cxnLst>
              <a:rect l="0" t="0" r="r" b="b"/>
              <a:pathLst>
                <a:path w="490" h="617">
                  <a:moveTo>
                    <a:pt x="0" y="617"/>
                  </a:moveTo>
                  <a:lnTo>
                    <a:pt x="5" y="612"/>
                  </a:lnTo>
                  <a:lnTo>
                    <a:pt x="10" y="607"/>
                  </a:lnTo>
                  <a:lnTo>
                    <a:pt x="10" y="602"/>
                  </a:lnTo>
                  <a:lnTo>
                    <a:pt x="15" y="597"/>
                  </a:lnTo>
                  <a:lnTo>
                    <a:pt x="20" y="592"/>
                  </a:lnTo>
                  <a:lnTo>
                    <a:pt x="25" y="587"/>
                  </a:lnTo>
                  <a:lnTo>
                    <a:pt x="29" y="583"/>
                  </a:lnTo>
                  <a:lnTo>
                    <a:pt x="29" y="578"/>
                  </a:lnTo>
                  <a:lnTo>
                    <a:pt x="34" y="573"/>
                  </a:lnTo>
                  <a:lnTo>
                    <a:pt x="39" y="568"/>
                  </a:lnTo>
                  <a:lnTo>
                    <a:pt x="44" y="563"/>
                  </a:lnTo>
                  <a:lnTo>
                    <a:pt x="49" y="558"/>
                  </a:lnTo>
                  <a:lnTo>
                    <a:pt x="49" y="553"/>
                  </a:lnTo>
                  <a:lnTo>
                    <a:pt x="54" y="549"/>
                  </a:lnTo>
                  <a:lnTo>
                    <a:pt x="58" y="544"/>
                  </a:lnTo>
                  <a:lnTo>
                    <a:pt x="63" y="539"/>
                  </a:lnTo>
                  <a:lnTo>
                    <a:pt x="68" y="534"/>
                  </a:lnTo>
                  <a:lnTo>
                    <a:pt x="68" y="529"/>
                  </a:lnTo>
                  <a:lnTo>
                    <a:pt x="73" y="524"/>
                  </a:lnTo>
                  <a:lnTo>
                    <a:pt x="78" y="519"/>
                  </a:lnTo>
                  <a:lnTo>
                    <a:pt x="83" y="515"/>
                  </a:lnTo>
                  <a:lnTo>
                    <a:pt x="88" y="510"/>
                  </a:lnTo>
                  <a:lnTo>
                    <a:pt x="88" y="505"/>
                  </a:lnTo>
                  <a:lnTo>
                    <a:pt x="92" y="500"/>
                  </a:lnTo>
                  <a:lnTo>
                    <a:pt x="97" y="495"/>
                  </a:lnTo>
                  <a:lnTo>
                    <a:pt x="102" y="490"/>
                  </a:lnTo>
                  <a:lnTo>
                    <a:pt x="107" y="485"/>
                  </a:lnTo>
                  <a:lnTo>
                    <a:pt x="107" y="481"/>
                  </a:lnTo>
                  <a:lnTo>
                    <a:pt x="112" y="476"/>
                  </a:lnTo>
                  <a:lnTo>
                    <a:pt x="117" y="471"/>
                  </a:lnTo>
                  <a:lnTo>
                    <a:pt x="121" y="466"/>
                  </a:lnTo>
                  <a:lnTo>
                    <a:pt x="126" y="461"/>
                  </a:lnTo>
                  <a:lnTo>
                    <a:pt x="126" y="456"/>
                  </a:lnTo>
                  <a:lnTo>
                    <a:pt x="131" y="451"/>
                  </a:lnTo>
                  <a:lnTo>
                    <a:pt x="136" y="447"/>
                  </a:lnTo>
                  <a:lnTo>
                    <a:pt x="141" y="442"/>
                  </a:lnTo>
                  <a:lnTo>
                    <a:pt x="141" y="437"/>
                  </a:lnTo>
                  <a:lnTo>
                    <a:pt x="146" y="432"/>
                  </a:lnTo>
                  <a:lnTo>
                    <a:pt x="151" y="427"/>
                  </a:lnTo>
                  <a:lnTo>
                    <a:pt x="155" y="422"/>
                  </a:lnTo>
                  <a:lnTo>
                    <a:pt x="160" y="418"/>
                  </a:lnTo>
                  <a:lnTo>
                    <a:pt x="160" y="413"/>
                  </a:lnTo>
                  <a:lnTo>
                    <a:pt x="165" y="408"/>
                  </a:lnTo>
                  <a:lnTo>
                    <a:pt x="170" y="403"/>
                  </a:lnTo>
                  <a:lnTo>
                    <a:pt x="175" y="398"/>
                  </a:lnTo>
                  <a:lnTo>
                    <a:pt x="180" y="393"/>
                  </a:lnTo>
                  <a:lnTo>
                    <a:pt x="180" y="388"/>
                  </a:lnTo>
                  <a:lnTo>
                    <a:pt x="184" y="384"/>
                  </a:lnTo>
                  <a:lnTo>
                    <a:pt x="189" y="379"/>
                  </a:lnTo>
                  <a:lnTo>
                    <a:pt x="194" y="374"/>
                  </a:lnTo>
                  <a:lnTo>
                    <a:pt x="199" y="369"/>
                  </a:lnTo>
                  <a:lnTo>
                    <a:pt x="199" y="364"/>
                  </a:lnTo>
                  <a:lnTo>
                    <a:pt x="204" y="359"/>
                  </a:lnTo>
                  <a:lnTo>
                    <a:pt x="209" y="354"/>
                  </a:lnTo>
                  <a:lnTo>
                    <a:pt x="214" y="350"/>
                  </a:lnTo>
                  <a:lnTo>
                    <a:pt x="218" y="345"/>
                  </a:lnTo>
                  <a:lnTo>
                    <a:pt x="218" y="340"/>
                  </a:lnTo>
                  <a:lnTo>
                    <a:pt x="223" y="335"/>
                  </a:lnTo>
                  <a:lnTo>
                    <a:pt x="228" y="330"/>
                  </a:lnTo>
                  <a:lnTo>
                    <a:pt x="233" y="325"/>
                  </a:lnTo>
                  <a:lnTo>
                    <a:pt x="238" y="320"/>
                  </a:lnTo>
                  <a:lnTo>
                    <a:pt x="238" y="316"/>
                  </a:lnTo>
                  <a:lnTo>
                    <a:pt x="243" y="311"/>
                  </a:lnTo>
                  <a:lnTo>
                    <a:pt x="247" y="306"/>
                  </a:lnTo>
                  <a:lnTo>
                    <a:pt x="252" y="301"/>
                  </a:lnTo>
                  <a:lnTo>
                    <a:pt x="257" y="296"/>
                  </a:lnTo>
                  <a:lnTo>
                    <a:pt x="257" y="291"/>
                  </a:lnTo>
                  <a:lnTo>
                    <a:pt x="262" y="286"/>
                  </a:lnTo>
                  <a:lnTo>
                    <a:pt x="267" y="282"/>
                  </a:lnTo>
                  <a:lnTo>
                    <a:pt x="272" y="277"/>
                  </a:lnTo>
                  <a:lnTo>
                    <a:pt x="276" y="272"/>
                  </a:lnTo>
                  <a:lnTo>
                    <a:pt x="276" y="267"/>
                  </a:lnTo>
                  <a:lnTo>
                    <a:pt x="281" y="262"/>
                  </a:lnTo>
                  <a:lnTo>
                    <a:pt x="286" y="257"/>
                  </a:lnTo>
                  <a:lnTo>
                    <a:pt x="291" y="252"/>
                  </a:lnTo>
                  <a:lnTo>
                    <a:pt x="291" y="248"/>
                  </a:lnTo>
                  <a:lnTo>
                    <a:pt x="296" y="243"/>
                  </a:lnTo>
                  <a:lnTo>
                    <a:pt x="301" y="238"/>
                  </a:lnTo>
                  <a:lnTo>
                    <a:pt x="306" y="233"/>
                  </a:lnTo>
                  <a:lnTo>
                    <a:pt x="310" y="228"/>
                  </a:lnTo>
                  <a:lnTo>
                    <a:pt x="310" y="223"/>
                  </a:lnTo>
                  <a:lnTo>
                    <a:pt x="315" y="218"/>
                  </a:lnTo>
                  <a:lnTo>
                    <a:pt x="320" y="214"/>
                  </a:lnTo>
                  <a:lnTo>
                    <a:pt x="325" y="209"/>
                  </a:lnTo>
                  <a:lnTo>
                    <a:pt x="330" y="204"/>
                  </a:lnTo>
                  <a:lnTo>
                    <a:pt x="330" y="199"/>
                  </a:lnTo>
                  <a:lnTo>
                    <a:pt x="335" y="194"/>
                  </a:lnTo>
                  <a:lnTo>
                    <a:pt x="339" y="189"/>
                  </a:lnTo>
                  <a:lnTo>
                    <a:pt x="344" y="184"/>
                  </a:lnTo>
                  <a:lnTo>
                    <a:pt x="349" y="180"/>
                  </a:lnTo>
                  <a:lnTo>
                    <a:pt x="349" y="175"/>
                  </a:lnTo>
                  <a:lnTo>
                    <a:pt x="354" y="170"/>
                  </a:lnTo>
                  <a:lnTo>
                    <a:pt x="359" y="165"/>
                  </a:lnTo>
                  <a:lnTo>
                    <a:pt x="364" y="160"/>
                  </a:lnTo>
                  <a:lnTo>
                    <a:pt x="369" y="155"/>
                  </a:lnTo>
                  <a:lnTo>
                    <a:pt x="369" y="150"/>
                  </a:lnTo>
                  <a:lnTo>
                    <a:pt x="373" y="146"/>
                  </a:lnTo>
                  <a:lnTo>
                    <a:pt x="378" y="141"/>
                  </a:lnTo>
                  <a:lnTo>
                    <a:pt x="383" y="136"/>
                  </a:lnTo>
                  <a:lnTo>
                    <a:pt x="388" y="131"/>
                  </a:lnTo>
                  <a:lnTo>
                    <a:pt x="388" y="126"/>
                  </a:lnTo>
                  <a:lnTo>
                    <a:pt x="393" y="121"/>
                  </a:lnTo>
                  <a:lnTo>
                    <a:pt x="398" y="116"/>
                  </a:lnTo>
                  <a:lnTo>
                    <a:pt x="402" y="112"/>
                  </a:lnTo>
                  <a:lnTo>
                    <a:pt x="407" y="107"/>
                  </a:lnTo>
                  <a:lnTo>
                    <a:pt x="407" y="102"/>
                  </a:lnTo>
                  <a:lnTo>
                    <a:pt x="412" y="97"/>
                  </a:lnTo>
                  <a:lnTo>
                    <a:pt x="417" y="92"/>
                  </a:lnTo>
                  <a:lnTo>
                    <a:pt x="422" y="87"/>
                  </a:lnTo>
                  <a:lnTo>
                    <a:pt x="427" y="82"/>
                  </a:lnTo>
                  <a:lnTo>
                    <a:pt x="427" y="78"/>
                  </a:lnTo>
                  <a:lnTo>
                    <a:pt x="432" y="73"/>
                  </a:lnTo>
                  <a:lnTo>
                    <a:pt x="436" y="68"/>
                  </a:lnTo>
                  <a:lnTo>
                    <a:pt x="441" y="63"/>
                  </a:lnTo>
                  <a:lnTo>
                    <a:pt x="441" y="58"/>
                  </a:lnTo>
                  <a:lnTo>
                    <a:pt x="446" y="53"/>
                  </a:lnTo>
                  <a:lnTo>
                    <a:pt x="451" y="48"/>
                  </a:lnTo>
                  <a:lnTo>
                    <a:pt x="456" y="44"/>
                  </a:lnTo>
                  <a:lnTo>
                    <a:pt x="461" y="39"/>
                  </a:lnTo>
                  <a:lnTo>
                    <a:pt x="461" y="34"/>
                  </a:lnTo>
                  <a:lnTo>
                    <a:pt x="465" y="29"/>
                  </a:lnTo>
                  <a:lnTo>
                    <a:pt x="470" y="24"/>
                  </a:lnTo>
                  <a:lnTo>
                    <a:pt x="475" y="19"/>
                  </a:lnTo>
                  <a:lnTo>
                    <a:pt x="480" y="14"/>
                  </a:lnTo>
                  <a:lnTo>
                    <a:pt x="480" y="10"/>
                  </a:lnTo>
                  <a:lnTo>
                    <a:pt x="485" y="5"/>
                  </a:lnTo>
                  <a:lnTo>
                    <a:pt x="49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6" name="Freeform 14"/>
            <p:cNvSpPr>
              <a:spLocks/>
            </p:cNvSpPr>
            <p:nvPr/>
          </p:nvSpPr>
          <p:spPr bwMode="auto">
            <a:xfrm>
              <a:off x="1707" y="2498"/>
              <a:ext cx="275" cy="190"/>
            </a:xfrm>
            <a:custGeom>
              <a:avLst/>
              <a:gdLst/>
              <a:ahLst/>
              <a:cxnLst>
                <a:cxn ang="0">
                  <a:pos x="14" y="286"/>
                </a:cxn>
                <a:cxn ang="0">
                  <a:pos x="19" y="281"/>
                </a:cxn>
                <a:cxn ang="0">
                  <a:pos x="29" y="267"/>
                </a:cxn>
                <a:cxn ang="0">
                  <a:pos x="43" y="252"/>
                </a:cxn>
                <a:cxn ang="0">
                  <a:pos x="53" y="238"/>
                </a:cxn>
                <a:cxn ang="0">
                  <a:pos x="67" y="223"/>
                </a:cxn>
                <a:cxn ang="0">
                  <a:pos x="77" y="209"/>
                </a:cxn>
                <a:cxn ang="0">
                  <a:pos x="87" y="194"/>
                </a:cxn>
                <a:cxn ang="0">
                  <a:pos x="101" y="180"/>
                </a:cxn>
                <a:cxn ang="0">
                  <a:pos x="111" y="165"/>
                </a:cxn>
                <a:cxn ang="0">
                  <a:pos x="121" y="150"/>
                </a:cxn>
                <a:cxn ang="0">
                  <a:pos x="135" y="136"/>
                </a:cxn>
                <a:cxn ang="0">
                  <a:pos x="145" y="121"/>
                </a:cxn>
                <a:cxn ang="0">
                  <a:pos x="160" y="107"/>
                </a:cxn>
                <a:cxn ang="0">
                  <a:pos x="169" y="92"/>
                </a:cxn>
                <a:cxn ang="0">
                  <a:pos x="179" y="78"/>
                </a:cxn>
                <a:cxn ang="0">
                  <a:pos x="193" y="63"/>
                </a:cxn>
                <a:cxn ang="0">
                  <a:pos x="203" y="48"/>
                </a:cxn>
                <a:cxn ang="0">
                  <a:pos x="218" y="34"/>
                </a:cxn>
                <a:cxn ang="0">
                  <a:pos x="227" y="19"/>
                </a:cxn>
                <a:cxn ang="0">
                  <a:pos x="237" y="5"/>
                </a:cxn>
                <a:cxn ang="0">
                  <a:pos x="252" y="10"/>
                </a:cxn>
                <a:cxn ang="0">
                  <a:pos x="266" y="24"/>
                </a:cxn>
                <a:cxn ang="0">
                  <a:pos x="276" y="39"/>
                </a:cxn>
                <a:cxn ang="0">
                  <a:pos x="290" y="53"/>
                </a:cxn>
                <a:cxn ang="0">
                  <a:pos x="300" y="68"/>
                </a:cxn>
                <a:cxn ang="0">
                  <a:pos x="310" y="82"/>
                </a:cxn>
                <a:cxn ang="0">
                  <a:pos x="324" y="97"/>
                </a:cxn>
                <a:cxn ang="0">
                  <a:pos x="334" y="112"/>
                </a:cxn>
                <a:cxn ang="0">
                  <a:pos x="348" y="126"/>
                </a:cxn>
                <a:cxn ang="0">
                  <a:pos x="358" y="141"/>
                </a:cxn>
                <a:cxn ang="0">
                  <a:pos x="368" y="155"/>
                </a:cxn>
                <a:cxn ang="0">
                  <a:pos x="382" y="170"/>
                </a:cxn>
                <a:cxn ang="0">
                  <a:pos x="392" y="184"/>
                </a:cxn>
                <a:cxn ang="0">
                  <a:pos x="402" y="199"/>
                </a:cxn>
                <a:cxn ang="0">
                  <a:pos x="416" y="214"/>
                </a:cxn>
                <a:cxn ang="0">
                  <a:pos x="426" y="228"/>
                </a:cxn>
                <a:cxn ang="0">
                  <a:pos x="441" y="243"/>
                </a:cxn>
                <a:cxn ang="0">
                  <a:pos x="450" y="257"/>
                </a:cxn>
                <a:cxn ang="0">
                  <a:pos x="460" y="272"/>
                </a:cxn>
                <a:cxn ang="0">
                  <a:pos x="479" y="286"/>
                </a:cxn>
                <a:cxn ang="0">
                  <a:pos x="489" y="301"/>
                </a:cxn>
              </a:cxnLst>
              <a:rect l="0" t="0" r="r" b="b"/>
              <a:pathLst>
                <a:path w="499" h="311">
                  <a:moveTo>
                    <a:pt x="0" y="301"/>
                  </a:moveTo>
                  <a:lnTo>
                    <a:pt x="5" y="296"/>
                  </a:lnTo>
                  <a:lnTo>
                    <a:pt x="14" y="286"/>
                  </a:lnTo>
                  <a:lnTo>
                    <a:pt x="9" y="286"/>
                  </a:lnTo>
                  <a:lnTo>
                    <a:pt x="14" y="286"/>
                  </a:lnTo>
                  <a:lnTo>
                    <a:pt x="19" y="281"/>
                  </a:lnTo>
                  <a:lnTo>
                    <a:pt x="24" y="277"/>
                  </a:lnTo>
                  <a:lnTo>
                    <a:pt x="29" y="272"/>
                  </a:lnTo>
                  <a:lnTo>
                    <a:pt x="29" y="267"/>
                  </a:lnTo>
                  <a:lnTo>
                    <a:pt x="34" y="262"/>
                  </a:lnTo>
                  <a:lnTo>
                    <a:pt x="38" y="257"/>
                  </a:lnTo>
                  <a:lnTo>
                    <a:pt x="43" y="252"/>
                  </a:lnTo>
                  <a:lnTo>
                    <a:pt x="48" y="247"/>
                  </a:lnTo>
                  <a:lnTo>
                    <a:pt x="48" y="243"/>
                  </a:lnTo>
                  <a:lnTo>
                    <a:pt x="53" y="238"/>
                  </a:lnTo>
                  <a:lnTo>
                    <a:pt x="58" y="233"/>
                  </a:lnTo>
                  <a:lnTo>
                    <a:pt x="63" y="228"/>
                  </a:lnTo>
                  <a:lnTo>
                    <a:pt x="67" y="223"/>
                  </a:lnTo>
                  <a:lnTo>
                    <a:pt x="67" y="218"/>
                  </a:lnTo>
                  <a:lnTo>
                    <a:pt x="72" y="214"/>
                  </a:lnTo>
                  <a:lnTo>
                    <a:pt x="77" y="209"/>
                  </a:lnTo>
                  <a:lnTo>
                    <a:pt x="82" y="204"/>
                  </a:lnTo>
                  <a:lnTo>
                    <a:pt x="87" y="199"/>
                  </a:lnTo>
                  <a:lnTo>
                    <a:pt x="87" y="194"/>
                  </a:lnTo>
                  <a:lnTo>
                    <a:pt x="92" y="189"/>
                  </a:lnTo>
                  <a:lnTo>
                    <a:pt x="97" y="184"/>
                  </a:lnTo>
                  <a:lnTo>
                    <a:pt x="101" y="180"/>
                  </a:lnTo>
                  <a:lnTo>
                    <a:pt x="101" y="175"/>
                  </a:lnTo>
                  <a:lnTo>
                    <a:pt x="106" y="170"/>
                  </a:lnTo>
                  <a:lnTo>
                    <a:pt x="111" y="165"/>
                  </a:lnTo>
                  <a:lnTo>
                    <a:pt x="116" y="160"/>
                  </a:lnTo>
                  <a:lnTo>
                    <a:pt x="121" y="155"/>
                  </a:lnTo>
                  <a:lnTo>
                    <a:pt x="121" y="150"/>
                  </a:lnTo>
                  <a:lnTo>
                    <a:pt x="126" y="146"/>
                  </a:lnTo>
                  <a:lnTo>
                    <a:pt x="130" y="141"/>
                  </a:lnTo>
                  <a:lnTo>
                    <a:pt x="135" y="136"/>
                  </a:lnTo>
                  <a:lnTo>
                    <a:pt x="140" y="131"/>
                  </a:lnTo>
                  <a:lnTo>
                    <a:pt x="140" y="126"/>
                  </a:lnTo>
                  <a:lnTo>
                    <a:pt x="145" y="121"/>
                  </a:lnTo>
                  <a:lnTo>
                    <a:pt x="150" y="116"/>
                  </a:lnTo>
                  <a:lnTo>
                    <a:pt x="155" y="112"/>
                  </a:lnTo>
                  <a:lnTo>
                    <a:pt x="160" y="107"/>
                  </a:lnTo>
                  <a:lnTo>
                    <a:pt x="160" y="102"/>
                  </a:lnTo>
                  <a:lnTo>
                    <a:pt x="164" y="97"/>
                  </a:lnTo>
                  <a:lnTo>
                    <a:pt x="169" y="92"/>
                  </a:lnTo>
                  <a:lnTo>
                    <a:pt x="174" y="87"/>
                  </a:lnTo>
                  <a:lnTo>
                    <a:pt x="179" y="82"/>
                  </a:lnTo>
                  <a:lnTo>
                    <a:pt x="179" y="78"/>
                  </a:lnTo>
                  <a:lnTo>
                    <a:pt x="184" y="73"/>
                  </a:lnTo>
                  <a:lnTo>
                    <a:pt x="189" y="68"/>
                  </a:lnTo>
                  <a:lnTo>
                    <a:pt x="193" y="63"/>
                  </a:lnTo>
                  <a:lnTo>
                    <a:pt x="198" y="58"/>
                  </a:lnTo>
                  <a:lnTo>
                    <a:pt x="198" y="53"/>
                  </a:lnTo>
                  <a:lnTo>
                    <a:pt x="203" y="48"/>
                  </a:lnTo>
                  <a:lnTo>
                    <a:pt x="208" y="44"/>
                  </a:lnTo>
                  <a:lnTo>
                    <a:pt x="213" y="39"/>
                  </a:lnTo>
                  <a:lnTo>
                    <a:pt x="218" y="34"/>
                  </a:lnTo>
                  <a:lnTo>
                    <a:pt x="218" y="29"/>
                  </a:lnTo>
                  <a:lnTo>
                    <a:pt x="223" y="24"/>
                  </a:lnTo>
                  <a:lnTo>
                    <a:pt x="227" y="19"/>
                  </a:lnTo>
                  <a:lnTo>
                    <a:pt x="232" y="14"/>
                  </a:lnTo>
                  <a:lnTo>
                    <a:pt x="237" y="10"/>
                  </a:lnTo>
                  <a:lnTo>
                    <a:pt x="237" y="5"/>
                  </a:lnTo>
                  <a:lnTo>
                    <a:pt x="247" y="0"/>
                  </a:lnTo>
                  <a:lnTo>
                    <a:pt x="252" y="5"/>
                  </a:lnTo>
                  <a:lnTo>
                    <a:pt x="252" y="10"/>
                  </a:lnTo>
                  <a:lnTo>
                    <a:pt x="256" y="14"/>
                  </a:lnTo>
                  <a:lnTo>
                    <a:pt x="261" y="19"/>
                  </a:lnTo>
                  <a:lnTo>
                    <a:pt x="266" y="24"/>
                  </a:lnTo>
                  <a:lnTo>
                    <a:pt x="271" y="29"/>
                  </a:lnTo>
                  <a:lnTo>
                    <a:pt x="271" y="34"/>
                  </a:lnTo>
                  <a:lnTo>
                    <a:pt x="276" y="39"/>
                  </a:lnTo>
                  <a:lnTo>
                    <a:pt x="281" y="44"/>
                  </a:lnTo>
                  <a:lnTo>
                    <a:pt x="285" y="48"/>
                  </a:lnTo>
                  <a:lnTo>
                    <a:pt x="290" y="53"/>
                  </a:lnTo>
                  <a:lnTo>
                    <a:pt x="290" y="58"/>
                  </a:lnTo>
                  <a:lnTo>
                    <a:pt x="295" y="63"/>
                  </a:lnTo>
                  <a:lnTo>
                    <a:pt x="300" y="68"/>
                  </a:lnTo>
                  <a:lnTo>
                    <a:pt x="305" y="73"/>
                  </a:lnTo>
                  <a:lnTo>
                    <a:pt x="310" y="78"/>
                  </a:lnTo>
                  <a:lnTo>
                    <a:pt x="310" y="82"/>
                  </a:lnTo>
                  <a:lnTo>
                    <a:pt x="315" y="87"/>
                  </a:lnTo>
                  <a:lnTo>
                    <a:pt x="319" y="92"/>
                  </a:lnTo>
                  <a:lnTo>
                    <a:pt x="324" y="97"/>
                  </a:lnTo>
                  <a:lnTo>
                    <a:pt x="329" y="102"/>
                  </a:lnTo>
                  <a:lnTo>
                    <a:pt x="329" y="107"/>
                  </a:lnTo>
                  <a:lnTo>
                    <a:pt x="334" y="112"/>
                  </a:lnTo>
                  <a:lnTo>
                    <a:pt x="339" y="116"/>
                  </a:lnTo>
                  <a:lnTo>
                    <a:pt x="344" y="121"/>
                  </a:lnTo>
                  <a:lnTo>
                    <a:pt x="348" y="126"/>
                  </a:lnTo>
                  <a:lnTo>
                    <a:pt x="348" y="131"/>
                  </a:lnTo>
                  <a:lnTo>
                    <a:pt x="353" y="136"/>
                  </a:lnTo>
                  <a:lnTo>
                    <a:pt x="358" y="141"/>
                  </a:lnTo>
                  <a:lnTo>
                    <a:pt x="363" y="146"/>
                  </a:lnTo>
                  <a:lnTo>
                    <a:pt x="368" y="150"/>
                  </a:lnTo>
                  <a:lnTo>
                    <a:pt x="368" y="155"/>
                  </a:lnTo>
                  <a:lnTo>
                    <a:pt x="373" y="160"/>
                  </a:lnTo>
                  <a:lnTo>
                    <a:pt x="378" y="165"/>
                  </a:lnTo>
                  <a:lnTo>
                    <a:pt x="382" y="170"/>
                  </a:lnTo>
                  <a:lnTo>
                    <a:pt x="387" y="175"/>
                  </a:lnTo>
                  <a:lnTo>
                    <a:pt x="387" y="180"/>
                  </a:lnTo>
                  <a:lnTo>
                    <a:pt x="392" y="184"/>
                  </a:lnTo>
                  <a:lnTo>
                    <a:pt x="397" y="189"/>
                  </a:lnTo>
                  <a:lnTo>
                    <a:pt x="402" y="194"/>
                  </a:lnTo>
                  <a:lnTo>
                    <a:pt x="402" y="199"/>
                  </a:lnTo>
                  <a:lnTo>
                    <a:pt x="407" y="204"/>
                  </a:lnTo>
                  <a:lnTo>
                    <a:pt x="411" y="209"/>
                  </a:lnTo>
                  <a:lnTo>
                    <a:pt x="416" y="214"/>
                  </a:lnTo>
                  <a:lnTo>
                    <a:pt x="421" y="218"/>
                  </a:lnTo>
                  <a:lnTo>
                    <a:pt x="421" y="223"/>
                  </a:lnTo>
                  <a:lnTo>
                    <a:pt x="426" y="228"/>
                  </a:lnTo>
                  <a:lnTo>
                    <a:pt x="431" y="233"/>
                  </a:lnTo>
                  <a:lnTo>
                    <a:pt x="436" y="238"/>
                  </a:lnTo>
                  <a:lnTo>
                    <a:pt x="441" y="243"/>
                  </a:lnTo>
                  <a:lnTo>
                    <a:pt x="441" y="247"/>
                  </a:lnTo>
                  <a:lnTo>
                    <a:pt x="445" y="252"/>
                  </a:lnTo>
                  <a:lnTo>
                    <a:pt x="450" y="257"/>
                  </a:lnTo>
                  <a:lnTo>
                    <a:pt x="455" y="262"/>
                  </a:lnTo>
                  <a:lnTo>
                    <a:pt x="460" y="267"/>
                  </a:lnTo>
                  <a:lnTo>
                    <a:pt x="460" y="272"/>
                  </a:lnTo>
                  <a:lnTo>
                    <a:pt x="465" y="277"/>
                  </a:lnTo>
                  <a:lnTo>
                    <a:pt x="470" y="281"/>
                  </a:lnTo>
                  <a:lnTo>
                    <a:pt x="479" y="286"/>
                  </a:lnTo>
                  <a:lnTo>
                    <a:pt x="479" y="291"/>
                  </a:lnTo>
                  <a:lnTo>
                    <a:pt x="484" y="296"/>
                  </a:lnTo>
                  <a:lnTo>
                    <a:pt x="489" y="301"/>
                  </a:lnTo>
                  <a:lnTo>
                    <a:pt x="494" y="306"/>
                  </a:lnTo>
                  <a:lnTo>
                    <a:pt x="499" y="31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7" name="Freeform 15"/>
            <p:cNvSpPr>
              <a:spLocks/>
            </p:cNvSpPr>
            <p:nvPr/>
          </p:nvSpPr>
          <p:spPr bwMode="auto">
            <a:xfrm>
              <a:off x="1982" y="2688"/>
              <a:ext cx="267" cy="376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19" y="24"/>
                </a:cxn>
                <a:cxn ang="0">
                  <a:pos x="29" y="38"/>
                </a:cxn>
                <a:cxn ang="0">
                  <a:pos x="38" y="53"/>
                </a:cxn>
                <a:cxn ang="0">
                  <a:pos x="53" y="68"/>
                </a:cxn>
                <a:cxn ang="0">
                  <a:pos x="63" y="82"/>
                </a:cxn>
                <a:cxn ang="0">
                  <a:pos x="72" y="97"/>
                </a:cxn>
                <a:cxn ang="0">
                  <a:pos x="87" y="111"/>
                </a:cxn>
                <a:cxn ang="0">
                  <a:pos x="97" y="126"/>
                </a:cxn>
                <a:cxn ang="0">
                  <a:pos x="111" y="140"/>
                </a:cxn>
                <a:cxn ang="0">
                  <a:pos x="121" y="155"/>
                </a:cxn>
                <a:cxn ang="0">
                  <a:pos x="130" y="170"/>
                </a:cxn>
                <a:cxn ang="0">
                  <a:pos x="145" y="184"/>
                </a:cxn>
                <a:cxn ang="0">
                  <a:pos x="155" y="199"/>
                </a:cxn>
                <a:cxn ang="0">
                  <a:pos x="169" y="213"/>
                </a:cxn>
                <a:cxn ang="0">
                  <a:pos x="179" y="228"/>
                </a:cxn>
                <a:cxn ang="0">
                  <a:pos x="189" y="242"/>
                </a:cxn>
                <a:cxn ang="0">
                  <a:pos x="203" y="257"/>
                </a:cxn>
                <a:cxn ang="0">
                  <a:pos x="213" y="272"/>
                </a:cxn>
                <a:cxn ang="0">
                  <a:pos x="223" y="286"/>
                </a:cxn>
                <a:cxn ang="0">
                  <a:pos x="237" y="301"/>
                </a:cxn>
                <a:cxn ang="0">
                  <a:pos x="247" y="315"/>
                </a:cxn>
                <a:cxn ang="0">
                  <a:pos x="261" y="330"/>
                </a:cxn>
                <a:cxn ang="0">
                  <a:pos x="271" y="344"/>
                </a:cxn>
                <a:cxn ang="0">
                  <a:pos x="281" y="359"/>
                </a:cxn>
                <a:cxn ang="0">
                  <a:pos x="295" y="374"/>
                </a:cxn>
                <a:cxn ang="0">
                  <a:pos x="305" y="388"/>
                </a:cxn>
                <a:cxn ang="0">
                  <a:pos x="319" y="403"/>
                </a:cxn>
                <a:cxn ang="0">
                  <a:pos x="329" y="417"/>
                </a:cxn>
                <a:cxn ang="0">
                  <a:pos x="339" y="432"/>
                </a:cxn>
                <a:cxn ang="0">
                  <a:pos x="353" y="446"/>
                </a:cxn>
                <a:cxn ang="0">
                  <a:pos x="363" y="461"/>
                </a:cxn>
                <a:cxn ang="0">
                  <a:pos x="373" y="475"/>
                </a:cxn>
                <a:cxn ang="0">
                  <a:pos x="387" y="490"/>
                </a:cxn>
                <a:cxn ang="0">
                  <a:pos x="397" y="505"/>
                </a:cxn>
                <a:cxn ang="0">
                  <a:pos x="411" y="519"/>
                </a:cxn>
                <a:cxn ang="0">
                  <a:pos x="421" y="534"/>
                </a:cxn>
                <a:cxn ang="0">
                  <a:pos x="431" y="548"/>
                </a:cxn>
                <a:cxn ang="0">
                  <a:pos x="445" y="563"/>
                </a:cxn>
                <a:cxn ang="0">
                  <a:pos x="455" y="577"/>
                </a:cxn>
                <a:cxn ang="0">
                  <a:pos x="470" y="592"/>
                </a:cxn>
                <a:cxn ang="0">
                  <a:pos x="479" y="607"/>
                </a:cxn>
              </a:cxnLst>
              <a:rect l="0" t="0" r="r" b="b"/>
              <a:pathLst>
                <a:path w="484" h="616">
                  <a:moveTo>
                    <a:pt x="0" y="0"/>
                  </a:moveTo>
                  <a:lnTo>
                    <a:pt x="0" y="4"/>
                  </a:lnTo>
                  <a:lnTo>
                    <a:pt x="5" y="9"/>
                  </a:lnTo>
                  <a:lnTo>
                    <a:pt x="9" y="14"/>
                  </a:lnTo>
                  <a:lnTo>
                    <a:pt x="14" y="19"/>
                  </a:lnTo>
                  <a:lnTo>
                    <a:pt x="19" y="24"/>
                  </a:lnTo>
                  <a:lnTo>
                    <a:pt x="19" y="29"/>
                  </a:lnTo>
                  <a:lnTo>
                    <a:pt x="24" y="34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38" y="48"/>
                  </a:lnTo>
                  <a:lnTo>
                    <a:pt x="38" y="53"/>
                  </a:lnTo>
                  <a:lnTo>
                    <a:pt x="43" y="58"/>
                  </a:lnTo>
                  <a:lnTo>
                    <a:pt x="48" y="63"/>
                  </a:lnTo>
                  <a:lnTo>
                    <a:pt x="53" y="68"/>
                  </a:lnTo>
                  <a:lnTo>
                    <a:pt x="53" y="72"/>
                  </a:lnTo>
                  <a:lnTo>
                    <a:pt x="58" y="77"/>
                  </a:lnTo>
                  <a:lnTo>
                    <a:pt x="63" y="82"/>
                  </a:lnTo>
                  <a:lnTo>
                    <a:pt x="67" y="87"/>
                  </a:lnTo>
                  <a:lnTo>
                    <a:pt x="72" y="92"/>
                  </a:lnTo>
                  <a:lnTo>
                    <a:pt x="72" y="97"/>
                  </a:lnTo>
                  <a:lnTo>
                    <a:pt x="77" y="102"/>
                  </a:lnTo>
                  <a:lnTo>
                    <a:pt x="82" y="106"/>
                  </a:lnTo>
                  <a:lnTo>
                    <a:pt x="87" y="111"/>
                  </a:lnTo>
                  <a:lnTo>
                    <a:pt x="92" y="116"/>
                  </a:lnTo>
                  <a:lnTo>
                    <a:pt x="92" y="121"/>
                  </a:lnTo>
                  <a:lnTo>
                    <a:pt x="97" y="126"/>
                  </a:lnTo>
                  <a:lnTo>
                    <a:pt x="101" y="131"/>
                  </a:lnTo>
                  <a:lnTo>
                    <a:pt x="106" y="136"/>
                  </a:lnTo>
                  <a:lnTo>
                    <a:pt x="111" y="140"/>
                  </a:lnTo>
                  <a:lnTo>
                    <a:pt x="111" y="145"/>
                  </a:lnTo>
                  <a:lnTo>
                    <a:pt x="116" y="150"/>
                  </a:lnTo>
                  <a:lnTo>
                    <a:pt x="121" y="155"/>
                  </a:lnTo>
                  <a:lnTo>
                    <a:pt x="126" y="160"/>
                  </a:lnTo>
                  <a:lnTo>
                    <a:pt x="130" y="165"/>
                  </a:lnTo>
                  <a:lnTo>
                    <a:pt x="130" y="170"/>
                  </a:lnTo>
                  <a:lnTo>
                    <a:pt x="135" y="174"/>
                  </a:lnTo>
                  <a:lnTo>
                    <a:pt x="140" y="179"/>
                  </a:lnTo>
                  <a:lnTo>
                    <a:pt x="145" y="184"/>
                  </a:lnTo>
                  <a:lnTo>
                    <a:pt x="150" y="189"/>
                  </a:lnTo>
                  <a:lnTo>
                    <a:pt x="150" y="194"/>
                  </a:lnTo>
                  <a:lnTo>
                    <a:pt x="155" y="199"/>
                  </a:lnTo>
                  <a:lnTo>
                    <a:pt x="160" y="204"/>
                  </a:lnTo>
                  <a:lnTo>
                    <a:pt x="164" y="208"/>
                  </a:lnTo>
                  <a:lnTo>
                    <a:pt x="169" y="213"/>
                  </a:lnTo>
                  <a:lnTo>
                    <a:pt x="169" y="218"/>
                  </a:lnTo>
                  <a:lnTo>
                    <a:pt x="174" y="223"/>
                  </a:lnTo>
                  <a:lnTo>
                    <a:pt x="179" y="228"/>
                  </a:lnTo>
                  <a:lnTo>
                    <a:pt x="184" y="233"/>
                  </a:lnTo>
                  <a:lnTo>
                    <a:pt x="189" y="238"/>
                  </a:lnTo>
                  <a:lnTo>
                    <a:pt x="189" y="242"/>
                  </a:lnTo>
                  <a:lnTo>
                    <a:pt x="193" y="247"/>
                  </a:lnTo>
                  <a:lnTo>
                    <a:pt x="198" y="252"/>
                  </a:lnTo>
                  <a:lnTo>
                    <a:pt x="203" y="257"/>
                  </a:lnTo>
                  <a:lnTo>
                    <a:pt x="203" y="262"/>
                  </a:lnTo>
                  <a:lnTo>
                    <a:pt x="208" y="267"/>
                  </a:lnTo>
                  <a:lnTo>
                    <a:pt x="213" y="272"/>
                  </a:lnTo>
                  <a:lnTo>
                    <a:pt x="218" y="276"/>
                  </a:lnTo>
                  <a:lnTo>
                    <a:pt x="223" y="281"/>
                  </a:lnTo>
                  <a:lnTo>
                    <a:pt x="223" y="286"/>
                  </a:lnTo>
                  <a:lnTo>
                    <a:pt x="227" y="291"/>
                  </a:lnTo>
                  <a:lnTo>
                    <a:pt x="232" y="296"/>
                  </a:lnTo>
                  <a:lnTo>
                    <a:pt x="237" y="301"/>
                  </a:lnTo>
                  <a:lnTo>
                    <a:pt x="242" y="306"/>
                  </a:lnTo>
                  <a:lnTo>
                    <a:pt x="242" y="310"/>
                  </a:lnTo>
                  <a:lnTo>
                    <a:pt x="247" y="315"/>
                  </a:lnTo>
                  <a:lnTo>
                    <a:pt x="252" y="320"/>
                  </a:lnTo>
                  <a:lnTo>
                    <a:pt x="256" y="325"/>
                  </a:lnTo>
                  <a:lnTo>
                    <a:pt x="261" y="330"/>
                  </a:lnTo>
                  <a:lnTo>
                    <a:pt x="261" y="335"/>
                  </a:lnTo>
                  <a:lnTo>
                    <a:pt x="266" y="340"/>
                  </a:lnTo>
                  <a:lnTo>
                    <a:pt x="271" y="344"/>
                  </a:lnTo>
                  <a:lnTo>
                    <a:pt x="276" y="349"/>
                  </a:lnTo>
                  <a:lnTo>
                    <a:pt x="281" y="354"/>
                  </a:lnTo>
                  <a:lnTo>
                    <a:pt x="281" y="359"/>
                  </a:lnTo>
                  <a:lnTo>
                    <a:pt x="286" y="364"/>
                  </a:lnTo>
                  <a:lnTo>
                    <a:pt x="290" y="369"/>
                  </a:lnTo>
                  <a:lnTo>
                    <a:pt x="295" y="374"/>
                  </a:lnTo>
                  <a:lnTo>
                    <a:pt x="300" y="378"/>
                  </a:lnTo>
                  <a:lnTo>
                    <a:pt x="300" y="383"/>
                  </a:lnTo>
                  <a:lnTo>
                    <a:pt x="305" y="388"/>
                  </a:lnTo>
                  <a:lnTo>
                    <a:pt x="310" y="393"/>
                  </a:lnTo>
                  <a:lnTo>
                    <a:pt x="315" y="398"/>
                  </a:lnTo>
                  <a:lnTo>
                    <a:pt x="319" y="403"/>
                  </a:lnTo>
                  <a:lnTo>
                    <a:pt x="319" y="408"/>
                  </a:lnTo>
                  <a:lnTo>
                    <a:pt x="324" y="412"/>
                  </a:lnTo>
                  <a:lnTo>
                    <a:pt x="329" y="417"/>
                  </a:lnTo>
                  <a:lnTo>
                    <a:pt x="334" y="422"/>
                  </a:lnTo>
                  <a:lnTo>
                    <a:pt x="339" y="427"/>
                  </a:lnTo>
                  <a:lnTo>
                    <a:pt x="339" y="432"/>
                  </a:lnTo>
                  <a:lnTo>
                    <a:pt x="344" y="437"/>
                  </a:lnTo>
                  <a:lnTo>
                    <a:pt x="348" y="441"/>
                  </a:lnTo>
                  <a:lnTo>
                    <a:pt x="353" y="446"/>
                  </a:lnTo>
                  <a:lnTo>
                    <a:pt x="353" y="451"/>
                  </a:lnTo>
                  <a:lnTo>
                    <a:pt x="358" y="456"/>
                  </a:lnTo>
                  <a:lnTo>
                    <a:pt x="363" y="461"/>
                  </a:lnTo>
                  <a:lnTo>
                    <a:pt x="368" y="466"/>
                  </a:lnTo>
                  <a:lnTo>
                    <a:pt x="373" y="471"/>
                  </a:lnTo>
                  <a:lnTo>
                    <a:pt x="373" y="475"/>
                  </a:lnTo>
                  <a:lnTo>
                    <a:pt x="378" y="480"/>
                  </a:lnTo>
                  <a:lnTo>
                    <a:pt x="382" y="485"/>
                  </a:lnTo>
                  <a:lnTo>
                    <a:pt x="387" y="490"/>
                  </a:lnTo>
                  <a:lnTo>
                    <a:pt x="392" y="495"/>
                  </a:lnTo>
                  <a:lnTo>
                    <a:pt x="392" y="500"/>
                  </a:lnTo>
                  <a:lnTo>
                    <a:pt x="397" y="505"/>
                  </a:lnTo>
                  <a:lnTo>
                    <a:pt x="402" y="509"/>
                  </a:lnTo>
                  <a:lnTo>
                    <a:pt x="407" y="514"/>
                  </a:lnTo>
                  <a:lnTo>
                    <a:pt x="411" y="519"/>
                  </a:lnTo>
                  <a:lnTo>
                    <a:pt x="411" y="524"/>
                  </a:lnTo>
                  <a:lnTo>
                    <a:pt x="416" y="529"/>
                  </a:lnTo>
                  <a:lnTo>
                    <a:pt x="421" y="534"/>
                  </a:lnTo>
                  <a:lnTo>
                    <a:pt x="426" y="539"/>
                  </a:lnTo>
                  <a:lnTo>
                    <a:pt x="431" y="543"/>
                  </a:lnTo>
                  <a:lnTo>
                    <a:pt x="431" y="548"/>
                  </a:lnTo>
                  <a:lnTo>
                    <a:pt x="436" y="553"/>
                  </a:lnTo>
                  <a:lnTo>
                    <a:pt x="441" y="558"/>
                  </a:lnTo>
                  <a:lnTo>
                    <a:pt x="445" y="563"/>
                  </a:lnTo>
                  <a:lnTo>
                    <a:pt x="450" y="568"/>
                  </a:lnTo>
                  <a:lnTo>
                    <a:pt x="450" y="573"/>
                  </a:lnTo>
                  <a:lnTo>
                    <a:pt x="455" y="577"/>
                  </a:lnTo>
                  <a:lnTo>
                    <a:pt x="460" y="582"/>
                  </a:lnTo>
                  <a:lnTo>
                    <a:pt x="465" y="587"/>
                  </a:lnTo>
                  <a:lnTo>
                    <a:pt x="470" y="592"/>
                  </a:lnTo>
                  <a:lnTo>
                    <a:pt x="470" y="597"/>
                  </a:lnTo>
                  <a:lnTo>
                    <a:pt x="474" y="602"/>
                  </a:lnTo>
                  <a:lnTo>
                    <a:pt x="479" y="607"/>
                  </a:lnTo>
                  <a:lnTo>
                    <a:pt x="484" y="611"/>
                  </a:lnTo>
                  <a:lnTo>
                    <a:pt x="484" y="61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8" name="Freeform 16"/>
            <p:cNvSpPr>
              <a:spLocks/>
            </p:cNvSpPr>
            <p:nvPr/>
          </p:nvSpPr>
          <p:spPr bwMode="auto">
            <a:xfrm>
              <a:off x="2249" y="3064"/>
              <a:ext cx="319" cy="140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0" y="25"/>
                </a:cxn>
                <a:cxn ang="0">
                  <a:pos x="34" y="39"/>
                </a:cxn>
                <a:cxn ang="0">
                  <a:pos x="44" y="54"/>
                </a:cxn>
                <a:cxn ang="0">
                  <a:pos x="58" y="68"/>
                </a:cxn>
                <a:cxn ang="0">
                  <a:pos x="68" y="83"/>
                </a:cxn>
                <a:cxn ang="0">
                  <a:pos x="78" y="97"/>
                </a:cxn>
                <a:cxn ang="0">
                  <a:pos x="92" y="112"/>
                </a:cxn>
                <a:cxn ang="0">
                  <a:pos x="102" y="127"/>
                </a:cxn>
                <a:cxn ang="0">
                  <a:pos x="116" y="141"/>
                </a:cxn>
                <a:cxn ang="0">
                  <a:pos x="126" y="156"/>
                </a:cxn>
                <a:cxn ang="0">
                  <a:pos x="136" y="170"/>
                </a:cxn>
                <a:cxn ang="0">
                  <a:pos x="150" y="185"/>
                </a:cxn>
                <a:cxn ang="0">
                  <a:pos x="160" y="199"/>
                </a:cxn>
                <a:cxn ang="0">
                  <a:pos x="170" y="214"/>
                </a:cxn>
                <a:cxn ang="0">
                  <a:pos x="189" y="229"/>
                </a:cxn>
                <a:cxn ang="0">
                  <a:pos x="204" y="229"/>
                </a:cxn>
                <a:cxn ang="0">
                  <a:pos x="218" y="229"/>
                </a:cxn>
                <a:cxn ang="0">
                  <a:pos x="233" y="229"/>
                </a:cxn>
                <a:cxn ang="0">
                  <a:pos x="247" y="229"/>
                </a:cxn>
                <a:cxn ang="0">
                  <a:pos x="262" y="229"/>
                </a:cxn>
                <a:cxn ang="0">
                  <a:pos x="276" y="229"/>
                </a:cxn>
                <a:cxn ang="0">
                  <a:pos x="291" y="229"/>
                </a:cxn>
                <a:cxn ang="0">
                  <a:pos x="305" y="229"/>
                </a:cxn>
                <a:cxn ang="0">
                  <a:pos x="320" y="229"/>
                </a:cxn>
                <a:cxn ang="0">
                  <a:pos x="334" y="229"/>
                </a:cxn>
                <a:cxn ang="0">
                  <a:pos x="349" y="229"/>
                </a:cxn>
                <a:cxn ang="0">
                  <a:pos x="363" y="229"/>
                </a:cxn>
                <a:cxn ang="0">
                  <a:pos x="378" y="229"/>
                </a:cxn>
                <a:cxn ang="0">
                  <a:pos x="393" y="229"/>
                </a:cxn>
                <a:cxn ang="0">
                  <a:pos x="407" y="229"/>
                </a:cxn>
                <a:cxn ang="0">
                  <a:pos x="422" y="229"/>
                </a:cxn>
                <a:cxn ang="0">
                  <a:pos x="436" y="229"/>
                </a:cxn>
                <a:cxn ang="0">
                  <a:pos x="451" y="229"/>
                </a:cxn>
                <a:cxn ang="0">
                  <a:pos x="465" y="229"/>
                </a:cxn>
                <a:cxn ang="0">
                  <a:pos x="480" y="229"/>
                </a:cxn>
                <a:cxn ang="0">
                  <a:pos x="494" y="229"/>
                </a:cxn>
                <a:cxn ang="0">
                  <a:pos x="509" y="229"/>
                </a:cxn>
                <a:cxn ang="0">
                  <a:pos x="523" y="229"/>
                </a:cxn>
                <a:cxn ang="0">
                  <a:pos x="538" y="229"/>
                </a:cxn>
                <a:cxn ang="0">
                  <a:pos x="552" y="229"/>
                </a:cxn>
                <a:cxn ang="0">
                  <a:pos x="567" y="229"/>
                </a:cxn>
              </a:cxnLst>
              <a:rect l="0" t="0" r="r" b="b"/>
              <a:pathLst>
                <a:path w="577" h="229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5" y="15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4" y="29"/>
                  </a:lnTo>
                  <a:lnTo>
                    <a:pt x="29" y="34"/>
                  </a:lnTo>
                  <a:lnTo>
                    <a:pt x="34" y="39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44" y="54"/>
                  </a:lnTo>
                  <a:lnTo>
                    <a:pt x="49" y="59"/>
                  </a:lnTo>
                  <a:lnTo>
                    <a:pt x="53" y="63"/>
                  </a:lnTo>
                  <a:lnTo>
                    <a:pt x="58" y="68"/>
                  </a:lnTo>
                  <a:lnTo>
                    <a:pt x="58" y="73"/>
                  </a:lnTo>
                  <a:lnTo>
                    <a:pt x="63" y="78"/>
                  </a:lnTo>
                  <a:lnTo>
                    <a:pt x="68" y="83"/>
                  </a:lnTo>
                  <a:lnTo>
                    <a:pt x="73" y="88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2" y="102"/>
                  </a:lnTo>
                  <a:lnTo>
                    <a:pt x="87" y="107"/>
                  </a:lnTo>
                  <a:lnTo>
                    <a:pt x="92" y="112"/>
                  </a:lnTo>
                  <a:lnTo>
                    <a:pt x="97" y="117"/>
                  </a:lnTo>
                  <a:lnTo>
                    <a:pt x="97" y="122"/>
                  </a:lnTo>
                  <a:lnTo>
                    <a:pt x="102" y="127"/>
                  </a:lnTo>
                  <a:lnTo>
                    <a:pt x="107" y="131"/>
                  </a:lnTo>
                  <a:lnTo>
                    <a:pt x="112" y="136"/>
                  </a:lnTo>
                  <a:lnTo>
                    <a:pt x="116" y="141"/>
                  </a:lnTo>
                  <a:lnTo>
                    <a:pt x="116" y="146"/>
                  </a:lnTo>
                  <a:lnTo>
                    <a:pt x="121" y="151"/>
                  </a:lnTo>
                  <a:lnTo>
                    <a:pt x="126" y="156"/>
                  </a:lnTo>
                  <a:lnTo>
                    <a:pt x="131" y="161"/>
                  </a:lnTo>
                  <a:lnTo>
                    <a:pt x="136" y="165"/>
                  </a:lnTo>
                  <a:lnTo>
                    <a:pt x="136" y="170"/>
                  </a:lnTo>
                  <a:lnTo>
                    <a:pt x="141" y="175"/>
                  </a:lnTo>
                  <a:lnTo>
                    <a:pt x="145" y="180"/>
                  </a:lnTo>
                  <a:lnTo>
                    <a:pt x="150" y="185"/>
                  </a:lnTo>
                  <a:lnTo>
                    <a:pt x="150" y="190"/>
                  </a:lnTo>
                  <a:lnTo>
                    <a:pt x="155" y="195"/>
                  </a:lnTo>
                  <a:lnTo>
                    <a:pt x="160" y="199"/>
                  </a:lnTo>
                  <a:lnTo>
                    <a:pt x="165" y="204"/>
                  </a:lnTo>
                  <a:lnTo>
                    <a:pt x="170" y="209"/>
                  </a:lnTo>
                  <a:lnTo>
                    <a:pt x="170" y="214"/>
                  </a:lnTo>
                  <a:lnTo>
                    <a:pt x="175" y="219"/>
                  </a:lnTo>
                  <a:lnTo>
                    <a:pt x="179" y="224"/>
                  </a:lnTo>
                  <a:lnTo>
                    <a:pt x="189" y="229"/>
                  </a:lnTo>
                  <a:lnTo>
                    <a:pt x="194" y="229"/>
                  </a:lnTo>
                  <a:lnTo>
                    <a:pt x="199" y="229"/>
                  </a:lnTo>
                  <a:lnTo>
                    <a:pt x="204" y="229"/>
                  </a:lnTo>
                  <a:lnTo>
                    <a:pt x="208" y="229"/>
                  </a:lnTo>
                  <a:lnTo>
                    <a:pt x="213" y="229"/>
                  </a:lnTo>
                  <a:lnTo>
                    <a:pt x="218" y="229"/>
                  </a:lnTo>
                  <a:lnTo>
                    <a:pt x="223" y="229"/>
                  </a:lnTo>
                  <a:lnTo>
                    <a:pt x="228" y="229"/>
                  </a:lnTo>
                  <a:lnTo>
                    <a:pt x="233" y="229"/>
                  </a:lnTo>
                  <a:lnTo>
                    <a:pt x="238" y="229"/>
                  </a:lnTo>
                  <a:lnTo>
                    <a:pt x="242" y="229"/>
                  </a:lnTo>
                  <a:lnTo>
                    <a:pt x="247" y="229"/>
                  </a:lnTo>
                  <a:lnTo>
                    <a:pt x="252" y="229"/>
                  </a:lnTo>
                  <a:lnTo>
                    <a:pt x="257" y="229"/>
                  </a:lnTo>
                  <a:lnTo>
                    <a:pt x="262" y="229"/>
                  </a:lnTo>
                  <a:lnTo>
                    <a:pt x="267" y="229"/>
                  </a:lnTo>
                  <a:lnTo>
                    <a:pt x="271" y="229"/>
                  </a:lnTo>
                  <a:lnTo>
                    <a:pt x="276" y="229"/>
                  </a:lnTo>
                  <a:lnTo>
                    <a:pt x="281" y="229"/>
                  </a:lnTo>
                  <a:lnTo>
                    <a:pt x="286" y="229"/>
                  </a:lnTo>
                  <a:lnTo>
                    <a:pt x="291" y="229"/>
                  </a:lnTo>
                  <a:lnTo>
                    <a:pt x="296" y="229"/>
                  </a:lnTo>
                  <a:lnTo>
                    <a:pt x="301" y="229"/>
                  </a:lnTo>
                  <a:lnTo>
                    <a:pt x="305" y="229"/>
                  </a:lnTo>
                  <a:lnTo>
                    <a:pt x="310" y="229"/>
                  </a:lnTo>
                  <a:lnTo>
                    <a:pt x="315" y="229"/>
                  </a:lnTo>
                  <a:lnTo>
                    <a:pt x="320" y="229"/>
                  </a:lnTo>
                  <a:lnTo>
                    <a:pt x="325" y="229"/>
                  </a:lnTo>
                  <a:lnTo>
                    <a:pt x="330" y="229"/>
                  </a:lnTo>
                  <a:lnTo>
                    <a:pt x="334" y="229"/>
                  </a:lnTo>
                  <a:lnTo>
                    <a:pt x="339" y="229"/>
                  </a:lnTo>
                  <a:lnTo>
                    <a:pt x="344" y="229"/>
                  </a:lnTo>
                  <a:lnTo>
                    <a:pt x="349" y="229"/>
                  </a:lnTo>
                  <a:lnTo>
                    <a:pt x="354" y="229"/>
                  </a:lnTo>
                  <a:lnTo>
                    <a:pt x="359" y="229"/>
                  </a:lnTo>
                  <a:lnTo>
                    <a:pt x="363" y="229"/>
                  </a:lnTo>
                  <a:lnTo>
                    <a:pt x="368" y="229"/>
                  </a:lnTo>
                  <a:lnTo>
                    <a:pt x="373" y="229"/>
                  </a:lnTo>
                  <a:lnTo>
                    <a:pt x="378" y="229"/>
                  </a:lnTo>
                  <a:lnTo>
                    <a:pt x="383" y="229"/>
                  </a:lnTo>
                  <a:lnTo>
                    <a:pt x="388" y="229"/>
                  </a:lnTo>
                  <a:lnTo>
                    <a:pt x="393" y="229"/>
                  </a:lnTo>
                  <a:lnTo>
                    <a:pt x="397" y="229"/>
                  </a:lnTo>
                  <a:lnTo>
                    <a:pt x="402" y="229"/>
                  </a:lnTo>
                  <a:lnTo>
                    <a:pt x="407" y="229"/>
                  </a:lnTo>
                  <a:lnTo>
                    <a:pt x="412" y="229"/>
                  </a:lnTo>
                  <a:lnTo>
                    <a:pt x="417" y="229"/>
                  </a:lnTo>
                  <a:lnTo>
                    <a:pt x="422" y="229"/>
                  </a:lnTo>
                  <a:lnTo>
                    <a:pt x="426" y="229"/>
                  </a:lnTo>
                  <a:lnTo>
                    <a:pt x="431" y="229"/>
                  </a:lnTo>
                  <a:lnTo>
                    <a:pt x="436" y="229"/>
                  </a:lnTo>
                  <a:lnTo>
                    <a:pt x="441" y="229"/>
                  </a:lnTo>
                  <a:lnTo>
                    <a:pt x="446" y="229"/>
                  </a:lnTo>
                  <a:lnTo>
                    <a:pt x="451" y="229"/>
                  </a:lnTo>
                  <a:lnTo>
                    <a:pt x="456" y="229"/>
                  </a:lnTo>
                  <a:lnTo>
                    <a:pt x="460" y="229"/>
                  </a:lnTo>
                  <a:lnTo>
                    <a:pt x="465" y="229"/>
                  </a:lnTo>
                  <a:lnTo>
                    <a:pt x="470" y="229"/>
                  </a:lnTo>
                  <a:lnTo>
                    <a:pt x="475" y="229"/>
                  </a:lnTo>
                  <a:lnTo>
                    <a:pt x="480" y="229"/>
                  </a:lnTo>
                  <a:lnTo>
                    <a:pt x="485" y="229"/>
                  </a:lnTo>
                  <a:lnTo>
                    <a:pt x="489" y="229"/>
                  </a:lnTo>
                  <a:lnTo>
                    <a:pt x="494" y="229"/>
                  </a:lnTo>
                  <a:lnTo>
                    <a:pt x="499" y="229"/>
                  </a:lnTo>
                  <a:lnTo>
                    <a:pt x="504" y="229"/>
                  </a:lnTo>
                  <a:lnTo>
                    <a:pt x="509" y="229"/>
                  </a:lnTo>
                  <a:lnTo>
                    <a:pt x="514" y="229"/>
                  </a:lnTo>
                  <a:lnTo>
                    <a:pt x="519" y="229"/>
                  </a:lnTo>
                  <a:lnTo>
                    <a:pt x="523" y="229"/>
                  </a:lnTo>
                  <a:lnTo>
                    <a:pt x="528" y="229"/>
                  </a:lnTo>
                  <a:lnTo>
                    <a:pt x="533" y="229"/>
                  </a:lnTo>
                  <a:lnTo>
                    <a:pt x="538" y="229"/>
                  </a:lnTo>
                  <a:lnTo>
                    <a:pt x="543" y="229"/>
                  </a:lnTo>
                  <a:lnTo>
                    <a:pt x="548" y="229"/>
                  </a:lnTo>
                  <a:lnTo>
                    <a:pt x="552" y="229"/>
                  </a:lnTo>
                  <a:lnTo>
                    <a:pt x="557" y="229"/>
                  </a:lnTo>
                  <a:lnTo>
                    <a:pt x="562" y="229"/>
                  </a:lnTo>
                  <a:lnTo>
                    <a:pt x="567" y="229"/>
                  </a:lnTo>
                  <a:lnTo>
                    <a:pt x="572" y="229"/>
                  </a:lnTo>
                  <a:lnTo>
                    <a:pt x="577" y="22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29" name="Freeform 17"/>
            <p:cNvSpPr>
              <a:spLocks/>
            </p:cNvSpPr>
            <p:nvPr/>
          </p:nvSpPr>
          <p:spPr bwMode="auto">
            <a:xfrm>
              <a:off x="2568" y="3204"/>
              <a:ext cx="336" cy="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53" y="0"/>
                </a:cxn>
                <a:cxn ang="0">
                  <a:pos x="63" y="0"/>
                </a:cxn>
                <a:cxn ang="0">
                  <a:pos x="72" y="0"/>
                </a:cxn>
                <a:cxn ang="0">
                  <a:pos x="82" y="0"/>
                </a:cxn>
                <a:cxn ang="0">
                  <a:pos x="92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1" y="0"/>
                </a:cxn>
                <a:cxn ang="0">
                  <a:pos x="130" y="0"/>
                </a:cxn>
                <a:cxn ang="0">
                  <a:pos x="140" y="0"/>
                </a:cxn>
                <a:cxn ang="0">
                  <a:pos x="150" y="0"/>
                </a:cxn>
                <a:cxn ang="0">
                  <a:pos x="160" y="0"/>
                </a:cxn>
                <a:cxn ang="0">
                  <a:pos x="169" y="0"/>
                </a:cxn>
                <a:cxn ang="0">
                  <a:pos x="179" y="0"/>
                </a:cxn>
                <a:cxn ang="0">
                  <a:pos x="189" y="0"/>
                </a:cxn>
                <a:cxn ang="0">
                  <a:pos x="198" y="0"/>
                </a:cxn>
                <a:cxn ang="0">
                  <a:pos x="208" y="0"/>
                </a:cxn>
                <a:cxn ang="0">
                  <a:pos x="218" y="0"/>
                </a:cxn>
                <a:cxn ang="0">
                  <a:pos x="227" y="0"/>
                </a:cxn>
                <a:cxn ang="0">
                  <a:pos x="237" y="0"/>
                </a:cxn>
                <a:cxn ang="0">
                  <a:pos x="247" y="0"/>
                </a:cxn>
                <a:cxn ang="0">
                  <a:pos x="256" y="0"/>
                </a:cxn>
                <a:cxn ang="0">
                  <a:pos x="266" y="0"/>
                </a:cxn>
                <a:cxn ang="0">
                  <a:pos x="276" y="0"/>
                </a:cxn>
                <a:cxn ang="0">
                  <a:pos x="285" y="0"/>
                </a:cxn>
                <a:cxn ang="0">
                  <a:pos x="295" y="0"/>
                </a:cxn>
                <a:cxn ang="0">
                  <a:pos x="305" y="0"/>
                </a:cxn>
                <a:cxn ang="0">
                  <a:pos x="315" y="0"/>
                </a:cxn>
                <a:cxn ang="0">
                  <a:pos x="324" y="0"/>
                </a:cxn>
                <a:cxn ang="0">
                  <a:pos x="334" y="0"/>
                </a:cxn>
                <a:cxn ang="0">
                  <a:pos x="344" y="0"/>
                </a:cxn>
                <a:cxn ang="0">
                  <a:pos x="353" y="0"/>
                </a:cxn>
                <a:cxn ang="0">
                  <a:pos x="363" y="0"/>
                </a:cxn>
                <a:cxn ang="0">
                  <a:pos x="373" y="0"/>
                </a:cxn>
                <a:cxn ang="0">
                  <a:pos x="382" y="0"/>
                </a:cxn>
                <a:cxn ang="0">
                  <a:pos x="392" y="0"/>
                </a:cxn>
                <a:cxn ang="0">
                  <a:pos x="402" y="0"/>
                </a:cxn>
                <a:cxn ang="0">
                  <a:pos x="411" y="0"/>
                </a:cxn>
                <a:cxn ang="0">
                  <a:pos x="421" y="0"/>
                </a:cxn>
                <a:cxn ang="0">
                  <a:pos x="431" y="0"/>
                </a:cxn>
                <a:cxn ang="0">
                  <a:pos x="441" y="0"/>
                </a:cxn>
                <a:cxn ang="0">
                  <a:pos x="450" y="0"/>
                </a:cxn>
                <a:cxn ang="0">
                  <a:pos x="460" y="0"/>
                </a:cxn>
                <a:cxn ang="0">
                  <a:pos x="470" y="0"/>
                </a:cxn>
                <a:cxn ang="0">
                  <a:pos x="479" y="0"/>
                </a:cxn>
                <a:cxn ang="0">
                  <a:pos x="489" y="0"/>
                </a:cxn>
                <a:cxn ang="0">
                  <a:pos x="499" y="0"/>
                </a:cxn>
                <a:cxn ang="0">
                  <a:pos x="508" y="0"/>
                </a:cxn>
                <a:cxn ang="0">
                  <a:pos x="518" y="0"/>
                </a:cxn>
                <a:cxn ang="0">
                  <a:pos x="528" y="0"/>
                </a:cxn>
                <a:cxn ang="0">
                  <a:pos x="537" y="0"/>
                </a:cxn>
                <a:cxn ang="0">
                  <a:pos x="547" y="0"/>
                </a:cxn>
                <a:cxn ang="0">
                  <a:pos x="557" y="0"/>
                </a:cxn>
                <a:cxn ang="0">
                  <a:pos x="566" y="0"/>
                </a:cxn>
                <a:cxn ang="0">
                  <a:pos x="576" y="0"/>
                </a:cxn>
                <a:cxn ang="0">
                  <a:pos x="586" y="0"/>
                </a:cxn>
                <a:cxn ang="0">
                  <a:pos x="596" y="0"/>
                </a:cxn>
                <a:cxn ang="0">
                  <a:pos x="605" y="0"/>
                </a:cxn>
              </a:cxnLst>
              <a:rect l="0" t="0" r="r" b="b"/>
              <a:pathLst>
                <a:path w="610">
                  <a:moveTo>
                    <a:pt x="0" y="0"/>
                  </a:move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6" y="0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60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4" y="0"/>
                  </a:lnTo>
                  <a:lnTo>
                    <a:pt x="179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3" y="0"/>
                  </a:lnTo>
                  <a:lnTo>
                    <a:pt x="218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4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8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7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1" y="0"/>
                  </a:lnTo>
                  <a:lnTo>
                    <a:pt x="416" y="0"/>
                  </a:lnTo>
                  <a:lnTo>
                    <a:pt x="421" y="0"/>
                  </a:lnTo>
                  <a:lnTo>
                    <a:pt x="426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1" y="0"/>
                  </a:lnTo>
                  <a:lnTo>
                    <a:pt x="445" y="0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60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4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4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08" y="0"/>
                  </a:lnTo>
                  <a:lnTo>
                    <a:pt x="513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7" y="0"/>
                  </a:lnTo>
                  <a:lnTo>
                    <a:pt x="542" y="0"/>
                  </a:lnTo>
                  <a:lnTo>
                    <a:pt x="547" y="0"/>
                  </a:lnTo>
                  <a:lnTo>
                    <a:pt x="552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6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0" y="0"/>
                  </a:lnTo>
                  <a:lnTo>
                    <a:pt x="605" y="0"/>
                  </a:lnTo>
                  <a:lnTo>
                    <a:pt x="61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3" name="Object 9"/>
            <p:cNvGraphicFramePr>
              <a:graphicFrameLocks noChangeAspect="1"/>
            </p:cNvGraphicFramePr>
            <p:nvPr/>
          </p:nvGraphicFramePr>
          <p:xfrm>
            <a:off x="1888" y="3124"/>
            <a:ext cx="276" cy="1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06" name="Równanie" r:id="rId7" imgW="545760" imgH="241200" progId="Equation.3">
                    <p:embed/>
                  </p:oleObj>
                </mc:Choice>
                <mc:Fallback>
                  <p:oleObj name="Równanie" r:id="rId7" imgW="545760" imgH="2412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8" y="3124"/>
                          <a:ext cx="276" cy="1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4" name="Object 10"/>
            <p:cNvGraphicFramePr>
              <a:graphicFrameLocks noChangeAspect="1"/>
            </p:cNvGraphicFramePr>
            <p:nvPr/>
          </p:nvGraphicFramePr>
          <p:xfrm>
            <a:off x="2767" y="3776"/>
            <a:ext cx="141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07" name="Równanie" r:id="rId9" imgW="126720" imgH="139680" progId="Equation.3">
                    <p:embed/>
                  </p:oleObj>
                </mc:Choice>
                <mc:Fallback>
                  <p:oleObj name="Równanie" r:id="rId9" imgW="12672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7" y="3776"/>
                          <a:ext cx="141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2" name="Line 20"/>
            <p:cNvSpPr>
              <a:spLocks noChangeShapeType="1"/>
            </p:cNvSpPr>
            <p:nvPr/>
          </p:nvSpPr>
          <p:spPr bwMode="auto">
            <a:xfrm>
              <a:off x="1332" y="3724"/>
              <a:ext cx="0" cy="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5" name="Object 11"/>
            <p:cNvGraphicFramePr>
              <a:graphicFrameLocks noChangeAspect="1"/>
            </p:cNvGraphicFramePr>
            <p:nvPr/>
          </p:nvGraphicFramePr>
          <p:xfrm>
            <a:off x="1264" y="3804"/>
            <a:ext cx="136" cy="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08" name="Równanie" r:id="rId11" imgW="253800" imgH="164880" progId="Equation.3">
                    <p:embed/>
                  </p:oleObj>
                </mc:Choice>
                <mc:Fallback>
                  <p:oleObj name="Równanie" r:id="rId11" imgW="25380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" y="3804"/>
                          <a:ext cx="136" cy="1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4" name="Line 22"/>
            <p:cNvSpPr>
              <a:spLocks noChangeShapeType="1"/>
            </p:cNvSpPr>
            <p:nvPr/>
          </p:nvSpPr>
          <p:spPr bwMode="auto">
            <a:xfrm>
              <a:off x="2349" y="3724"/>
              <a:ext cx="0" cy="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6" name="Object 12"/>
            <p:cNvGraphicFramePr>
              <a:graphicFrameLocks noChangeAspect="1"/>
            </p:cNvGraphicFramePr>
            <p:nvPr/>
          </p:nvGraphicFramePr>
          <p:xfrm>
            <a:off x="2317" y="3810"/>
            <a:ext cx="78" cy="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09" name="Równanie" r:id="rId13" imgW="139680" imgH="164880" progId="Equation.3">
                    <p:embed/>
                  </p:oleObj>
                </mc:Choice>
                <mc:Fallback>
                  <p:oleObj name="Równanie" r:id="rId13" imgW="139680" imgH="1648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17" y="3810"/>
                          <a:ext cx="78" cy="1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36" name="Line 24"/>
            <p:cNvSpPr>
              <a:spLocks noChangeShapeType="1"/>
            </p:cNvSpPr>
            <p:nvPr/>
          </p:nvSpPr>
          <p:spPr bwMode="auto">
            <a:xfrm>
              <a:off x="1801" y="3204"/>
              <a:ext cx="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37" name="Line 25"/>
            <p:cNvSpPr>
              <a:spLocks noChangeShapeType="1"/>
            </p:cNvSpPr>
            <p:nvPr/>
          </p:nvSpPr>
          <p:spPr bwMode="auto">
            <a:xfrm>
              <a:off x="1801" y="2494"/>
              <a:ext cx="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37" name="Object 13"/>
            <p:cNvGraphicFramePr>
              <a:graphicFrameLocks noChangeAspect="1"/>
            </p:cNvGraphicFramePr>
            <p:nvPr/>
          </p:nvGraphicFramePr>
          <p:xfrm>
            <a:off x="1859" y="2217"/>
            <a:ext cx="681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0" name="Równanie" r:id="rId15" imgW="901440" imgH="228600" progId="Equation.3">
                    <p:embed/>
                  </p:oleObj>
                </mc:Choice>
                <mc:Fallback>
                  <p:oleObj name="Równanie" r:id="rId15" imgW="90144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9" y="2217"/>
                          <a:ext cx="681" cy="2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8" name="Object 14"/>
            <p:cNvGraphicFramePr>
              <a:graphicFrameLocks noChangeAspect="1"/>
            </p:cNvGraphicFramePr>
            <p:nvPr/>
          </p:nvGraphicFramePr>
          <p:xfrm>
            <a:off x="1888" y="2443"/>
            <a:ext cx="53" cy="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1" name="Równanie" r:id="rId17" imgW="88560" imgH="164880" progId="Equation.3">
                    <p:embed/>
                  </p:oleObj>
                </mc:Choice>
                <mc:Fallback>
                  <p:oleObj name="Równanie" r:id="rId17" imgW="88560" imgH="1648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8" y="2443"/>
                          <a:ext cx="53" cy="1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9" name="Object 15"/>
            <p:cNvGraphicFramePr>
              <a:graphicFrameLocks noChangeAspect="1"/>
            </p:cNvGraphicFramePr>
            <p:nvPr/>
          </p:nvGraphicFramePr>
          <p:xfrm>
            <a:off x="1817" y="3793"/>
            <a:ext cx="76" cy="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2" name="Równanie" r:id="rId19" imgW="126720" imgH="177480" progId="Equation.3">
                    <p:embed/>
                  </p:oleObj>
                </mc:Choice>
                <mc:Fallback>
                  <p:oleObj name="Równanie" r:id="rId19" imgW="126720" imgH="1774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7" y="3793"/>
                          <a:ext cx="76" cy="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41" name="Rectangle 29"/>
            <p:cNvSpPr>
              <a:spLocks noChangeArrowheads="1"/>
            </p:cNvSpPr>
            <p:nvPr/>
          </p:nvSpPr>
          <p:spPr bwMode="auto">
            <a:xfrm>
              <a:off x="783" y="2245"/>
              <a:ext cx="2125" cy="1701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18142" name="Group 30"/>
          <p:cNvGrpSpPr>
            <a:grpSpLocks/>
          </p:cNvGrpSpPr>
          <p:nvPr/>
        </p:nvGrpSpPr>
        <p:grpSpPr bwMode="auto">
          <a:xfrm>
            <a:off x="5022050" y="2970818"/>
            <a:ext cx="3376612" cy="2700337"/>
            <a:chOff x="3163" y="2245"/>
            <a:chExt cx="2127" cy="1701"/>
          </a:xfrm>
        </p:grpSpPr>
        <p:sp>
          <p:nvSpPr>
            <p:cNvPr id="218143" name="Line 31"/>
            <p:cNvSpPr>
              <a:spLocks noChangeShapeType="1"/>
            </p:cNvSpPr>
            <p:nvPr/>
          </p:nvSpPr>
          <p:spPr bwMode="auto">
            <a:xfrm>
              <a:off x="3399" y="3760"/>
              <a:ext cx="189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4" name="Line 32"/>
            <p:cNvSpPr>
              <a:spLocks noChangeShapeType="1"/>
            </p:cNvSpPr>
            <p:nvPr/>
          </p:nvSpPr>
          <p:spPr bwMode="auto">
            <a:xfrm flipV="1">
              <a:off x="3399" y="2245"/>
              <a:ext cx="0" cy="15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5" name="Freeform 33"/>
            <p:cNvSpPr>
              <a:spLocks/>
            </p:cNvSpPr>
            <p:nvPr/>
          </p:nvSpPr>
          <p:spPr bwMode="auto">
            <a:xfrm>
              <a:off x="3399" y="2391"/>
              <a:ext cx="310" cy="86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6" name="Freeform 34"/>
            <p:cNvSpPr>
              <a:spLocks/>
            </p:cNvSpPr>
            <p:nvPr/>
          </p:nvSpPr>
          <p:spPr bwMode="auto">
            <a:xfrm>
              <a:off x="3709" y="3260"/>
              <a:ext cx="409" cy="496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7" name="Freeform 35"/>
            <p:cNvSpPr>
              <a:spLocks/>
            </p:cNvSpPr>
            <p:nvPr/>
          </p:nvSpPr>
          <p:spPr bwMode="auto">
            <a:xfrm>
              <a:off x="4118" y="3691"/>
              <a:ext cx="553" cy="65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8" name="Freeform 36"/>
            <p:cNvSpPr>
              <a:spLocks/>
            </p:cNvSpPr>
            <p:nvPr/>
          </p:nvSpPr>
          <p:spPr bwMode="auto">
            <a:xfrm>
              <a:off x="4671" y="3736"/>
              <a:ext cx="539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8149" name="Rectangle 37"/>
            <p:cNvSpPr>
              <a:spLocks noChangeArrowheads="1"/>
            </p:cNvSpPr>
            <p:nvPr/>
          </p:nvSpPr>
          <p:spPr bwMode="auto">
            <a:xfrm>
              <a:off x="3163" y="2245"/>
              <a:ext cx="2125" cy="1701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57026" name="Object 2"/>
            <p:cNvGraphicFramePr>
              <a:graphicFrameLocks noChangeAspect="1"/>
            </p:cNvGraphicFramePr>
            <p:nvPr/>
          </p:nvGraphicFramePr>
          <p:xfrm>
            <a:off x="3428" y="2245"/>
            <a:ext cx="38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3" name="Równanie" r:id="rId21" imgW="406080" imgH="228600" progId="Equation.3">
                    <p:embed/>
                  </p:oleObj>
                </mc:Choice>
                <mc:Fallback>
                  <p:oleObj name="Równanie" r:id="rId21" imgW="406080" imgH="2286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8" y="2245"/>
                          <a:ext cx="384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27" name="Object 3"/>
            <p:cNvGraphicFramePr>
              <a:graphicFrameLocks noChangeAspect="1"/>
            </p:cNvGraphicFramePr>
            <p:nvPr/>
          </p:nvGraphicFramePr>
          <p:xfrm>
            <a:off x="3842" y="3798"/>
            <a:ext cx="314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4" name="Równanie" r:id="rId23" imgW="406080" imgH="177480" progId="Equation.3">
                    <p:embed/>
                  </p:oleObj>
                </mc:Choice>
                <mc:Fallback>
                  <p:oleObj name="Równanie" r:id="rId23" imgW="40608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2" y="3798"/>
                          <a:ext cx="314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8152" name="Line 40"/>
            <p:cNvSpPr>
              <a:spLocks noChangeShapeType="1"/>
            </p:cNvSpPr>
            <p:nvPr/>
          </p:nvSpPr>
          <p:spPr bwMode="auto">
            <a:xfrm>
              <a:off x="3990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53" name="Line 41"/>
            <p:cNvSpPr>
              <a:spLocks noChangeShapeType="1"/>
            </p:cNvSpPr>
            <p:nvPr/>
          </p:nvSpPr>
          <p:spPr bwMode="auto">
            <a:xfrm>
              <a:off x="4550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18154" name="Line 42"/>
            <p:cNvSpPr>
              <a:spLocks noChangeShapeType="1"/>
            </p:cNvSpPr>
            <p:nvPr/>
          </p:nvSpPr>
          <p:spPr bwMode="auto">
            <a:xfrm>
              <a:off x="5111" y="3708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7028" name="Object 4"/>
            <p:cNvGraphicFramePr>
              <a:graphicFrameLocks noChangeAspect="1"/>
            </p:cNvGraphicFramePr>
            <p:nvPr/>
          </p:nvGraphicFramePr>
          <p:xfrm>
            <a:off x="4373" y="3798"/>
            <a:ext cx="314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5" name="Równanie" r:id="rId25" imgW="406080" imgH="177480" progId="Equation.3">
                    <p:embed/>
                  </p:oleObj>
                </mc:Choice>
                <mc:Fallback>
                  <p:oleObj name="Równanie" r:id="rId25" imgW="406080" imgH="177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3" y="3798"/>
                          <a:ext cx="314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29" name="Object 5"/>
            <p:cNvGraphicFramePr>
              <a:graphicFrameLocks noChangeAspect="1"/>
            </p:cNvGraphicFramePr>
            <p:nvPr/>
          </p:nvGraphicFramePr>
          <p:xfrm>
            <a:off x="4934" y="3798"/>
            <a:ext cx="314" cy="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6" name="Równanie" r:id="rId27" imgW="406080" imgH="177480" progId="Equation.3">
                    <p:embed/>
                  </p:oleObj>
                </mc:Choice>
                <mc:Fallback>
                  <p:oleObj name="Równanie" r:id="rId27" imgW="40608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4" y="3798"/>
                          <a:ext cx="314" cy="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0" name="Object 6"/>
            <p:cNvGraphicFramePr>
              <a:graphicFrameLocks noChangeAspect="1"/>
            </p:cNvGraphicFramePr>
            <p:nvPr/>
          </p:nvGraphicFramePr>
          <p:xfrm>
            <a:off x="5140" y="3594"/>
            <a:ext cx="148" cy="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7" name="Równanie" r:id="rId29" imgW="152280" imgH="139680" progId="Equation.3">
                    <p:embed/>
                  </p:oleObj>
                </mc:Choice>
                <mc:Fallback>
                  <p:oleObj name="Równanie" r:id="rId29" imgW="152280" imgH="1396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0" y="3594"/>
                          <a:ext cx="148" cy="1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1" name="Object 7"/>
            <p:cNvGraphicFramePr>
              <a:graphicFrameLocks noChangeAspect="1"/>
            </p:cNvGraphicFramePr>
            <p:nvPr/>
          </p:nvGraphicFramePr>
          <p:xfrm>
            <a:off x="3340" y="3740"/>
            <a:ext cx="98" cy="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8" name="Równanie" r:id="rId31" imgW="126720" imgH="177480" progId="Equation.3">
                    <p:embed/>
                  </p:oleObj>
                </mc:Choice>
                <mc:Fallback>
                  <p:oleObj name="Równanie" r:id="rId31" imgW="12672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0" y="3740"/>
                          <a:ext cx="98" cy="1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7032" name="Object 8"/>
            <p:cNvGraphicFramePr>
              <a:graphicFrameLocks noChangeAspect="1"/>
            </p:cNvGraphicFramePr>
            <p:nvPr/>
          </p:nvGraphicFramePr>
          <p:xfrm>
            <a:off x="4836" y="2245"/>
            <a:ext cx="454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719" name="Równanie" r:id="rId32" imgW="482400" imgH="203040" progId="Equation.3">
                    <p:embed/>
                  </p:oleObj>
                </mc:Choice>
                <mc:Fallback>
                  <p:oleObj name="Równanie" r:id="rId32" imgW="482400" imgH="2030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" y="2245"/>
                          <a:ext cx="454" cy="18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1130875" y="732948"/>
            <a:ext cx="6819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Monotype Sorts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Monotype Sorts" charset="2"/>
              <a:buNone/>
            </a:pPr>
            <a:r>
              <a:rPr lang="pl-PL" sz="2000" kern="0" smtClean="0"/>
              <a:t>Autocorrelation function (time averaged):</a:t>
            </a:r>
            <a:endParaRPr lang="pl-PL" sz="2000" kern="0" dirty="0"/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1130875" y="1760060"/>
            <a:ext cx="7683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19</a:t>
            </a:fld>
            <a:endParaRPr lang="pl-PL"/>
          </a:p>
        </p:txBody>
      </p:sp>
      <p:sp>
        <p:nvSpPr>
          <p:cNvPr id="52" name="Prostokąt 51"/>
          <p:cNvSpPr/>
          <p:nvPr/>
        </p:nvSpPr>
        <p:spPr>
          <a:xfrm>
            <a:off x="1199137" y="5836195"/>
            <a:ext cx="7265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Neither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property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1…4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met by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bipolar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code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though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at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i="1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= ½</a:t>
            </a:r>
            <a:br>
              <a:rPr kumimoji="1" lang="pl-PL" sz="2000" dirty="0" smtClean="0">
                <a:solidFill>
                  <a:srgbClr val="FF0000"/>
                </a:solidFill>
                <a:latin typeface="+mn-lt"/>
              </a:rPr>
            </a:b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the dc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content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pl-PL" sz="2000" dirty="0" err="1" smtClean="0">
                <a:solidFill>
                  <a:srgbClr val="FF0000"/>
                </a:solidFill>
                <a:latin typeface="+mn-lt"/>
              </a:rPr>
              <a:t>disappears</a:t>
            </a:r>
            <a:r>
              <a:rPr kumimoji="1" lang="pl-PL" sz="2000" dirty="0" smtClean="0">
                <a:solidFill>
                  <a:srgbClr val="FF0000"/>
                </a:solidFill>
                <a:latin typeface="+mn-lt"/>
              </a:rPr>
              <a:t>.</a:t>
            </a:r>
            <a:endParaRPr kumimoji="1" lang="pl-PL" sz="20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" name="Łącznik prosty ze strzałką 3"/>
          <p:cNvCxnSpPr/>
          <p:nvPr/>
        </p:nvCxnSpPr>
        <p:spPr bwMode="auto">
          <a:xfrm flipV="1">
            <a:off x="5396700" y="4270981"/>
            <a:ext cx="0" cy="1104899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33363"/>
            <a:ext cx="7772400" cy="1143000"/>
          </a:xfrm>
        </p:spPr>
        <p:txBody>
          <a:bodyPr/>
          <a:lstStyle/>
          <a:p>
            <a:r>
              <a:rPr lang="pl-PL" dirty="0" smtClean="0"/>
              <a:t>Agenda</a:t>
            </a:r>
            <a:endParaRPr lang="pl-PL" dirty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6605" y="1449388"/>
            <a:ext cx="8127395" cy="4454525"/>
          </a:xfrm>
        </p:spPr>
        <p:txBody>
          <a:bodyPr/>
          <a:lstStyle/>
          <a:p>
            <a:r>
              <a:rPr lang="pl-PL" dirty="0" smtClean="0"/>
              <a:t>Digital </a:t>
            </a:r>
            <a:r>
              <a:rPr lang="pl-PL" dirty="0" err="1" smtClean="0"/>
              <a:t>telecommunication</a:t>
            </a:r>
            <a:r>
              <a:rPr lang="pl-PL" dirty="0" smtClean="0"/>
              <a:t> system</a:t>
            </a:r>
            <a:endParaRPr lang="pl-PL" dirty="0"/>
          </a:p>
          <a:p>
            <a:r>
              <a:rPr lang="pl-PL" dirty="0" smtClean="0"/>
              <a:t>Natural </a:t>
            </a:r>
            <a:r>
              <a:rPr lang="pl-PL" dirty="0" err="1" smtClean="0"/>
              <a:t>digital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(</a:t>
            </a:r>
            <a:r>
              <a:rPr lang="pl-PL" dirty="0" err="1" smtClean="0"/>
              <a:t>unipolar</a:t>
            </a:r>
            <a:r>
              <a:rPr lang="pl-PL" dirty="0" smtClean="0"/>
              <a:t> </a:t>
            </a:r>
            <a:r>
              <a:rPr lang="pl-PL" dirty="0" err="1" smtClean="0"/>
              <a:t>code</a:t>
            </a:r>
            <a:r>
              <a:rPr lang="pl-PL" dirty="0" smtClean="0"/>
              <a:t>)</a:t>
            </a:r>
            <a:endParaRPr lang="pl-PL" dirty="0"/>
          </a:p>
          <a:p>
            <a:r>
              <a:rPr lang="pl-PL" dirty="0" err="1" smtClean="0"/>
              <a:t>Properties</a:t>
            </a:r>
            <a:r>
              <a:rPr lang="pl-PL" dirty="0" smtClean="0"/>
              <a:t> of </a:t>
            </a:r>
            <a:r>
              <a:rPr lang="pl-PL" dirty="0" err="1" smtClean="0"/>
              <a:t>transmission</a:t>
            </a:r>
            <a:r>
              <a:rPr lang="pl-PL" dirty="0" smtClean="0"/>
              <a:t> </a:t>
            </a:r>
            <a:r>
              <a:rPr lang="pl-PL" dirty="0" err="1" smtClean="0"/>
              <a:t>codes</a:t>
            </a:r>
            <a:endParaRPr lang="pl-PL" dirty="0"/>
          </a:p>
          <a:p>
            <a:r>
              <a:rPr lang="pl-PL" dirty="0" err="1" smtClean="0"/>
              <a:t>Codes</a:t>
            </a:r>
            <a:r>
              <a:rPr lang="pl-PL" dirty="0" smtClean="0"/>
              <a:t>: </a:t>
            </a:r>
            <a:r>
              <a:rPr lang="pl-PL" dirty="0" err="1" smtClean="0"/>
              <a:t>bipolar</a:t>
            </a:r>
            <a:r>
              <a:rPr lang="pl-PL" dirty="0" smtClean="0"/>
              <a:t>, </a:t>
            </a:r>
            <a:r>
              <a:rPr lang="pl-PL" dirty="0" err="1" smtClean="0"/>
              <a:t>biphase</a:t>
            </a:r>
            <a:r>
              <a:rPr lang="pl-PL" dirty="0" smtClean="0"/>
              <a:t>, </a:t>
            </a:r>
            <a:r>
              <a:rPr lang="pl-PL" dirty="0" err="1" smtClean="0"/>
              <a:t>Miller’s</a:t>
            </a:r>
            <a:endParaRPr lang="pl-PL" dirty="0" smtClean="0"/>
          </a:p>
          <a:p>
            <a:r>
              <a:rPr lang="pl-PL" dirty="0" err="1" smtClean="0"/>
              <a:t>Differential</a:t>
            </a:r>
            <a:r>
              <a:rPr lang="pl-PL" dirty="0" smtClean="0"/>
              <a:t> </a:t>
            </a:r>
            <a:r>
              <a:rPr lang="pl-PL" dirty="0" err="1" smtClean="0"/>
              <a:t>encoding</a:t>
            </a:r>
            <a:endParaRPr lang="pl-PL" dirty="0"/>
          </a:p>
          <a:p>
            <a:r>
              <a:rPr lang="pl-PL" dirty="0" err="1" smtClean="0"/>
              <a:t>Pseudoternary</a:t>
            </a:r>
            <a:r>
              <a:rPr lang="pl-PL" dirty="0" smtClean="0"/>
              <a:t> </a:t>
            </a:r>
            <a:r>
              <a:rPr lang="pl-PL" dirty="0" err="1" smtClean="0"/>
              <a:t>codes</a:t>
            </a:r>
            <a:r>
              <a:rPr lang="pl-PL" dirty="0" smtClean="0"/>
              <a:t>: AMI </a:t>
            </a:r>
            <a:r>
              <a:rPr lang="pl-PL" dirty="0"/>
              <a:t>&amp; HDB, </a:t>
            </a:r>
            <a:r>
              <a:rPr lang="pl-PL" dirty="0" smtClean="0"/>
              <a:t>PRS</a:t>
            </a:r>
            <a:endParaRPr lang="pl-PL" dirty="0"/>
          </a:p>
          <a:p>
            <a:r>
              <a:rPr lang="pl-PL" dirty="0" err="1"/>
              <a:t>S</a:t>
            </a:r>
            <a:r>
              <a:rPr lang="pl-PL" dirty="0" err="1" smtClean="0"/>
              <a:t>ummary</a:t>
            </a:r>
            <a:endParaRPr lang="pl-PL" dirty="0"/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323850"/>
            <a:ext cx="7772400" cy="5397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BIFPHASE  LINE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1752600" y="1981200"/>
            <a:ext cx="1217613" cy="457200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400" dirty="0" err="1" smtClean="0">
                <a:solidFill>
                  <a:schemeClr val="tx1"/>
                </a:solidFill>
              </a:rPr>
              <a:t>Bipulse</a:t>
            </a:r>
            <a:endParaRPr lang="pl-PL" sz="2400" dirty="0">
              <a:solidFill>
                <a:schemeClr val="tx1"/>
              </a:solidFill>
            </a:endParaRPr>
          </a:p>
        </p:txBody>
      </p:sp>
      <p:grpSp>
        <p:nvGrpSpPr>
          <p:cNvPr id="221240" name="Group 56"/>
          <p:cNvGrpSpPr>
            <a:grpSpLocks/>
          </p:cNvGrpSpPr>
          <p:nvPr/>
        </p:nvGrpSpPr>
        <p:grpSpPr bwMode="auto">
          <a:xfrm>
            <a:off x="1736725" y="2514600"/>
            <a:ext cx="1692275" cy="1793875"/>
            <a:chOff x="1094" y="1584"/>
            <a:chExt cx="1066" cy="1130"/>
          </a:xfrm>
        </p:grpSpPr>
        <p:sp>
          <p:nvSpPr>
            <p:cNvPr id="221190" name="Line 6"/>
            <p:cNvSpPr>
              <a:spLocks noChangeShapeType="1"/>
            </p:cNvSpPr>
            <p:nvPr/>
          </p:nvSpPr>
          <p:spPr bwMode="auto">
            <a:xfrm flipV="1">
              <a:off x="1265" y="2225"/>
              <a:ext cx="765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1" name="Line 7"/>
            <p:cNvSpPr>
              <a:spLocks noChangeShapeType="1"/>
            </p:cNvSpPr>
            <p:nvPr/>
          </p:nvSpPr>
          <p:spPr bwMode="auto">
            <a:xfrm flipV="1">
              <a:off x="1264" y="1589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2" name="Line 8"/>
            <p:cNvSpPr>
              <a:spLocks noChangeShapeType="1"/>
            </p:cNvSpPr>
            <p:nvPr/>
          </p:nvSpPr>
          <p:spPr bwMode="auto">
            <a:xfrm>
              <a:off x="1520" y="2225"/>
              <a:ext cx="0" cy="39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3" name="Line 9"/>
            <p:cNvSpPr>
              <a:spLocks noChangeShapeType="1"/>
            </p:cNvSpPr>
            <p:nvPr/>
          </p:nvSpPr>
          <p:spPr bwMode="auto">
            <a:xfrm rot="5400000">
              <a:off x="1392" y="2488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4" name="Text Box 10"/>
            <p:cNvSpPr txBox="1">
              <a:spLocks noChangeArrowheads="1"/>
            </p:cNvSpPr>
            <p:nvPr/>
          </p:nvSpPr>
          <p:spPr bwMode="auto">
            <a:xfrm>
              <a:off x="1488" y="2016"/>
              <a:ext cx="31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  <a:r>
                <a:rPr lang="pl-PL" sz="1600">
                  <a:solidFill>
                    <a:schemeClr val="tx1"/>
                  </a:solidFill>
                </a:rPr>
                <a:t>/2</a:t>
              </a:r>
            </a:p>
          </p:txBody>
        </p:sp>
        <p:sp>
          <p:nvSpPr>
            <p:cNvPr id="221195" name="Text Box 11"/>
            <p:cNvSpPr txBox="1">
              <a:spLocks noChangeArrowheads="1"/>
            </p:cNvSpPr>
            <p:nvPr/>
          </p:nvSpPr>
          <p:spPr bwMode="auto">
            <a:xfrm>
              <a:off x="1689" y="2217"/>
              <a:ext cx="2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196" name="Text Box 12"/>
            <p:cNvSpPr txBox="1">
              <a:spLocks noChangeArrowheads="1"/>
            </p:cNvSpPr>
            <p:nvPr/>
          </p:nvSpPr>
          <p:spPr bwMode="auto">
            <a:xfrm>
              <a:off x="1945" y="2200"/>
              <a:ext cx="2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197" name="Text Box 13"/>
            <p:cNvSpPr txBox="1">
              <a:spLocks noChangeArrowheads="1"/>
            </p:cNvSpPr>
            <p:nvPr/>
          </p:nvSpPr>
          <p:spPr bwMode="auto">
            <a:xfrm>
              <a:off x="1248" y="1584"/>
              <a:ext cx="3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r</a:t>
              </a:r>
              <a:r>
                <a:rPr lang="pl-PL" sz="1400" b="1" baseline="-25000">
                  <a:solidFill>
                    <a:schemeClr val="tx1"/>
                  </a:solidFill>
                </a:rPr>
                <a:t>1</a:t>
              </a:r>
              <a:r>
                <a:rPr lang="pl-PL" sz="1400" b="1">
                  <a:solidFill>
                    <a:schemeClr val="tx1"/>
                  </a:solidFill>
                </a:rPr>
                <a:t>(</a:t>
              </a:r>
              <a:r>
                <a:rPr lang="pl-PL" sz="1400" b="1" i="1">
                  <a:solidFill>
                    <a:schemeClr val="tx1"/>
                  </a:solidFill>
                </a:rPr>
                <a:t>t</a:t>
              </a:r>
              <a:r>
                <a:rPr lang="pl-PL" sz="14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21198" name="Line 14"/>
            <p:cNvSpPr>
              <a:spLocks noChangeShapeType="1"/>
            </p:cNvSpPr>
            <p:nvPr/>
          </p:nvSpPr>
          <p:spPr bwMode="auto">
            <a:xfrm rot="5400000">
              <a:off x="1648" y="1706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199" name="Line 15"/>
            <p:cNvSpPr>
              <a:spLocks noChangeShapeType="1"/>
            </p:cNvSpPr>
            <p:nvPr/>
          </p:nvSpPr>
          <p:spPr bwMode="auto">
            <a:xfrm>
              <a:off x="1520" y="1834"/>
              <a:ext cx="0" cy="3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0" name="Line 16"/>
            <p:cNvSpPr>
              <a:spLocks noChangeShapeType="1"/>
            </p:cNvSpPr>
            <p:nvPr/>
          </p:nvSpPr>
          <p:spPr bwMode="auto">
            <a:xfrm>
              <a:off x="1774" y="2188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1" name="Line 17"/>
            <p:cNvSpPr>
              <a:spLocks noChangeShapeType="1"/>
            </p:cNvSpPr>
            <p:nvPr/>
          </p:nvSpPr>
          <p:spPr bwMode="auto">
            <a:xfrm rot="5400000">
              <a:off x="1265" y="1805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2" name="Text Box 18"/>
            <p:cNvSpPr txBox="1">
              <a:spLocks noChangeArrowheads="1"/>
            </p:cNvSpPr>
            <p:nvPr/>
          </p:nvSpPr>
          <p:spPr bwMode="auto">
            <a:xfrm>
              <a:off x="1094" y="1736"/>
              <a:ext cx="1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1203" name="Text Box 19"/>
            <p:cNvSpPr txBox="1">
              <a:spLocks noChangeArrowheads="1"/>
            </p:cNvSpPr>
            <p:nvPr/>
          </p:nvSpPr>
          <p:spPr bwMode="auto">
            <a:xfrm>
              <a:off x="1094" y="2519"/>
              <a:ext cx="22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-1</a:t>
              </a:r>
            </a:p>
          </p:txBody>
        </p:sp>
      </p:grpSp>
      <p:sp>
        <p:nvSpPr>
          <p:cNvPr id="221212" name="Text Box 28"/>
          <p:cNvSpPr txBox="1">
            <a:spLocks noChangeArrowheads="1"/>
          </p:cNvSpPr>
          <p:nvPr/>
        </p:nvSpPr>
        <p:spPr bwMode="auto">
          <a:xfrm>
            <a:off x="1968500" y="4508500"/>
            <a:ext cx="555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b="1" i="1">
                <a:solidFill>
                  <a:schemeClr val="tx1"/>
                </a:solidFill>
              </a:rPr>
              <a:t>r</a:t>
            </a:r>
            <a:r>
              <a:rPr lang="pl-PL" sz="1400" b="1" baseline="-25000">
                <a:solidFill>
                  <a:schemeClr val="tx1"/>
                </a:solidFill>
              </a:rPr>
              <a:t>0</a:t>
            </a:r>
            <a:r>
              <a:rPr lang="pl-PL" sz="1400" b="1">
                <a:solidFill>
                  <a:schemeClr val="tx1"/>
                </a:solidFill>
              </a:rPr>
              <a:t>(</a:t>
            </a:r>
            <a:r>
              <a:rPr lang="pl-PL" sz="1400" b="1" i="1">
                <a:solidFill>
                  <a:schemeClr val="tx1"/>
                </a:solidFill>
              </a:rPr>
              <a:t>t</a:t>
            </a:r>
            <a:r>
              <a:rPr lang="pl-PL" sz="14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21239" name="Group 55"/>
          <p:cNvGrpSpPr>
            <a:grpSpLocks/>
          </p:cNvGrpSpPr>
          <p:nvPr/>
        </p:nvGrpSpPr>
        <p:grpSpPr bwMode="auto">
          <a:xfrm>
            <a:off x="1736725" y="4548188"/>
            <a:ext cx="1692275" cy="1830387"/>
            <a:chOff x="1094" y="2865"/>
            <a:chExt cx="1066" cy="1153"/>
          </a:xfrm>
        </p:grpSpPr>
        <p:sp>
          <p:nvSpPr>
            <p:cNvPr id="221205" name="Line 21"/>
            <p:cNvSpPr>
              <a:spLocks noChangeShapeType="1"/>
            </p:cNvSpPr>
            <p:nvPr/>
          </p:nvSpPr>
          <p:spPr bwMode="auto">
            <a:xfrm flipV="1">
              <a:off x="1270" y="3517"/>
              <a:ext cx="787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6" name="Line 22"/>
            <p:cNvSpPr>
              <a:spLocks noChangeShapeType="1"/>
            </p:cNvSpPr>
            <p:nvPr/>
          </p:nvSpPr>
          <p:spPr bwMode="auto">
            <a:xfrm flipV="1">
              <a:off x="1269" y="2865"/>
              <a:ext cx="0" cy="115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7" name="Line 23"/>
            <p:cNvSpPr>
              <a:spLocks noChangeShapeType="1"/>
            </p:cNvSpPr>
            <p:nvPr/>
          </p:nvSpPr>
          <p:spPr bwMode="auto">
            <a:xfrm>
              <a:off x="1519" y="3124"/>
              <a:ext cx="0" cy="4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8" name="Line 24"/>
            <p:cNvSpPr>
              <a:spLocks noChangeShapeType="1"/>
            </p:cNvSpPr>
            <p:nvPr/>
          </p:nvSpPr>
          <p:spPr bwMode="auto">
            <a:xfrm rot="5400000">
              <a:off x="1392" y="2996"/>
              <a:ext cx="0" cy="2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09" name="Text Box 25"/>
            <p:cNvSpPr txBox="1">
              <a:spLocks noChangeArrowheads="1"/>
            </p:cNvSpPr>
            <p:nvPr/>
          </p:nvSpPr>
          <p:spPr bwMode="auto">
            <a:xfrm>
              <a:off x="1488" y="3312"/>
              <a:ext cx="3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  <a:r>
                <a:rPr lang="pl-PL" sz="1600">
                  <a:solidFill>
                    <a:schemeClr val="tx1"/>
                  </a:solidFill>
                </a:rPr>
                <a:t>/2</a:t>
              </a:r>
            </a:p>
          </p:txBody>
        </p:sp>
        <p:sp>
          <p:nvSpPr>
            <p:cNvPr id="221210" name="Text Box 26"/>
            <p:cNvSpPr txBox="1">
              <a:spLocks noChangeArrowheads="1"/>
            </p:cNvSpPr>
            <p:nvPr/>
          </p:nvSpPr>
          <p:spPr bwMode="auto">
            <a:xfrm>
              <a:off x="1689" y="3521"/>
              <a:ext cx="2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211" name="Text Box 27"/>
            <p:cNvSpPr txBox="1">
              <a:spLocks noChangeArrowheads="1"/>
            </p:cNvSpPr>
            <p:nvPr/>
          </p:nvSpPr>
          <p:spPr bwMode="auto">
            <a:xfrm>
              <a:off x="1970" y="3491"/>
              <a:ext cx="1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1213" name="Line 29"/>
            <p:cNvSpPr>
              <a:spLocks noChangeShapeType="1"/>
            </p:cNvSpPr>
            <p:nvPr/>
          </p:nvSpPr>
          <p:spPr bwMode="auto">
            <a:xfrm rot="5400000">
              <a:off x="1651" y="3786"/>
              <a:ext cx="0" cy="2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4" name="Line 30"/>
            <p:cNvSpPr>
              <a:spLocks noChangeShapeType="1"/>
            </p:cNvSpPr>
            <p:nvPr/>
          </p:nvSpPr>
          <p:spPr bwMode="auto">
            <a:xfrm>
              <a:off x="1519" y="3521"/>
              <a:ext cx="0" cy="4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5" name="Line 31"/>
            <p:cNvSpPr>
              <a:spLocks noChangeShapeType="1"/>
            </p:cNvSpPr>
            <p:nvPr/>
          </p:nvSpPr>
          <p:spPr bwMode="auto">
            <a:xfrm>
              <a:off x="1774" y="3492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6" name="Line 32"/>
            <p:cNvSpPr>
              <a:spLocks noChangeShapeType="1"/>
            </p:cNvSpPr>
            <p:nvPr/>
          </p:nvSpPr>
          <p:spPr bwMode="auto">
            <a:xfrm rot="5400000">
              <a:off x="1266" y="3888"/>
              <a:ext cx="0" cy="5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1217" name="Text Box 33"/>
            <p:cNvSpPr txBox="1">
              <a:spLocks noChangeArrowheads="1"/>
            </p:cNvSpPr>
            <p:nvPr/>
          </p:nvSpPr>
          <p:spPr bwMode="auto">
            <a:xfrm>
              <a:off x="1122" y="3039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1218" name="Text Box 34"/>
            <p:cNvSpPr txBox="1">
              <a:spLocks noChangeArrowheads="1"/>
            </p:cNvSpPr>
            <p:nvPr/>
          </p:nvSpPr>
          <p:spPr bwMode="auto">
            <a:xfrm>
              <a:off x="1094" y="3818"/>
              <a:ext cx="2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>
                  <a:solidFill>
                    <a:schemeClr val="tx1"/>
                  </a:solidFill>
                </a:rPr>
                <a:t>-1</a:t>
              </a:r>
            </a:p>
          </p:txBody>
        </p:sp>
      </p:grpSp>
      <p:graphicFrame>
        <p:nvGraphicFramePr>
          <p:cNvPr id="259072" name="Object 0"/>
          <p:cNvGraphicFramePr>
            <a:graphicFrameLocks noChangeAspect="1"/>
          </p:cNvGraphicFramePr>
          <p:nvPr/>
        </p:nvGraphicFramePr>
        <p:xfrm>
          <a:off x="4735513" y="1976438"/>
          <a:ext cx="2671762" cy="126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522" name="Równanie" r:id="rId3" imgW="1612800" imgH="761760" progId="Equation.3">
                  <p:embed/>
                </p:oleObj>
              </mc:Choice>
              <mc:Fallback>
                <p:oleObj name="Równanie" r:id="rId3" imgW="1612800" imgH="76176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5513" y="1976438"/>
                        <a:ext cx="2671762" cy="1262062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20" name="Text Box 3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21235" name="Group 51"/>
          <p:cNvGrpSpPr>
            <a:grpSpLocks/>
          </p:cNvGrpSpPr>
          <p:nvPr/>
        </p:nvGrpSpPr>
        <p:grpSpPr bwMode="auto">
          <a:xfrm>
            <a:off x="4211638" y="3338513"/>
            <a:ext cx="3824287" cy="2970212"/>
            <a:chOff x="2653" y="2103"/>
            <a:chExt cx="2409" cy="1871"/>
          </a:xfrm>
        </p:grpSpPr>
        <p:sp>
          <p:nvSpPr>
            <p:cNvPr id="221222" name="Line 38"/>
            <p:cNvSpPr>
              <a:spLocks noChangeShapeType="1"/>
            </p:cNvSpPr>
            <p:nvPr/>
          </p:nvSpPr>
          <p:spPr bwMode="auto">
            <a:xfrm>
              <a:off x="2879" y="3778"/>
              <a:ext cx="218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3" name="Line 39"/>
            <p:cNvSpPr>
              <a:spLocks noChangeShapeType="1"/>
            </p:cNvSpPr>
            <p:nvPr/>
          </p:nvSpPr>
          <p:spPr bwMode="auto">
            <a:xfrm flipV="1">
              <a:off x="2879" y="2103"/>
              <a:ext cx="0" cy="16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4" name="Freeform 40"/>
            <p:cNvSpPr>
              <a:spLocks/>
            </p:cNvSpPr>
            <p:nvPr/>
          </p:nvSpPr>
          <p:spPr bwMode="auto">
            <a:xfrm>
              <a:off x="2879" y="2924"/>
              <a:ext cx="295" cy="845"/>
            </a:xfrm>
            <a:custGeom>
              <a:avLst/>
              <a:gdLst/>
              <a:ahLst/>
              <a:cxnLst>
                <a:cxn ang="0">
                  <a:pos x="6" y="1169"/>
                </a:cxn>
                <a:cxn ang="0">
                  <a:pos x="12" y="1145"/>
                </a:cxn>
                <a:cxn ang="0">
                  <a:pos x="24" y="1109"/>
                </a:cxn>
                <a:cxn ang="0">
                  <a:pos x="29" y="1085"/>
                </a:cxn>
                <a:cxn ang="0">
                  <a:pos x="41" y="1049"/>
                </a:cxn>
                <a:cxn ang="0">
                  <a:pos x="47" y="1019"/>
                </a:cxn>
                <a:cxn ang="0">
                  <a:pos x="59" y="989"/>
                </a:cxn>
                <a:cxn ang="0">
                  <a:pos x="65" y="959"/>
                </a:cxn>
                <a:cxn ang="0">
                  <a:pos x="77" y="935"/>
                </a:cxn>
                <a:cxn ang="0">
                  <a:pos x="83" y="899"/>
                </a:cxn>
                <a:cxn ang="0">
                  <a:pos x="95" y="875"/>
                </a:cxn>
                <a:cxn ang="0">
                  <a:pos x="101" y="839"/>
                </a:cxn>
                <a:cxn ang="0">
                  <a:pos x="113" y="815"/>
                </a:cxn>
                <a:cxn ang="0">
                  <a:pos x="119" y="780"/>
                </a:cxn>
                <a:cxn ang="0">
                  <a:pos x="131" y="756"/>
                </a:cxn>
                <a:cxn ang="0">
                  <a:pos x="137" y="720"/>
                </a:cxn>
                <a:cxn ang="0">
                  <a:pos x="149" y="696"/>
                </a:cxn>
                <a:cxn ang="0">
                  <a:pos x="155" y="660"/>
                </a:cxn>
                <a:cxn ang="0">
                  <a:pos x="167" y="636"/>
                </a:cxn>
                <a:cxn ang="0">
                  <a:pos x="173" y="600"/>
                </a:cxn>
                <a:cxn ang="0">
                  <a:pos x="185" y="576"/>
                </a:cxn>
                <a:cxn ang="0">
                  <a:pos x="191" y="552"/>
                </a:cxn>
                <a:cxn ang="0">
                  <a:pos x="203" y="522"/>
                </a:cxn>
                <a:cxn ang="0">
                  <a:pos x="209" y="492"/>
                </a:cxn>
                <a:cxn ang="0">
                  <a:pos x="221" y="462"/>
                </a:cxn>
                <a:cxn ang="0">
                  <a:pos x="227" y="438"/>
                </a:cxn>
                <a:cxn ang="0">
                  <a:pos x="239" y="408"/>
                </a:cxn>
                <a:cxn ang="0">
                  <a:pos x="245" y="384"/>
                </a:cxn>
                <a:cxn ang="0">
                  <a:pos x="257" y="360"/>
                </a:cxn>
                <a:cxn ang="0">
                  <a:pos x="263" y="324"/>
                </a:cxn>
                <a:cxn ang="0">
                  <a:pos x="275" y="306"/>
                </a:cxn>
                <a:cxn ang="0">
                  <a:pos x="281" y="270"/>
                </a:cxn>
                <a:cxn ang="0">
                  <a:pos x="293" y="252"/>
                </a:cxn>
                <a:cxn ang="0">
                  <a:pos x="299" y="216"/>
                </a:cxn>
                <a:cxn ang="0">
                  <a:pos x="311" y="198"/>
                </a:cxn>
                <a:cxn ang="0">
                  <a:pos x="317" y="168"/>
                </a:cxn>
                <a:cxn ang="0">
                  <a:pos x="328" y="144"/>
                </a:cxn>
                <a:cxn ang="0">
                  <a:pos x="334" y="114"/>
                </a:cxn>
                <a:cxn ang="0">
                  <a:pos x="346" y="96"/>
                </a:cxn>
                <a:cxn ang="0">
                  <a:pos x="352" y="66"/>
                </a:cxn>
                <a:cxn ang="0">
                  <a:pos x="364" y="42"/>
                </a:cxn>
                <a:cxn ang="0">
                  <a:pos x="370" y="18"/>
                </a:cxn>
              </a:cxnLst>
              <a:rect l="0" t="0" r="r" b="b"/>
              <a:pathLst>
                <a:path w="376" h="1187">
                  <a:moveTo>
                    <a:pt x="0" y="1187"/>
                  </a:moveTo>
                  <a:lnTo>
                    <a:pt x="0" y="1181"/>
                  </a:lnTo>
                  <a:lnTo>
                    <a:pt x="6" y="1169"/>
                  </a:lnTo>
                  <a:lnTo>
                    <a:pt x="6" y="1163"/>
                  </a:lnTo>
                  <a:lnTo>
                    <a:pt x="12" y="1151"/>
                  </a:lnTo>
                  <a:lnTo>
                    <a:pt x="12" y="1145"/>
                  </a:lnTo>
                  <a:lnTo>
                    <a:pt x="18" y="1133"/>
                  </a:lnTo>
                  <a:lnTo>
                    <a:pt x="18" y="1115"/>
                  </a:lnTo>
                  <a:lnTo>
                    <a:pt x="24" y="1109"/>
                  </a:lnTo>
                  <a:lnTo>
                    <a:pt x="24" y="1097"/>
                  </a:lnTo>
                  <a:lnTo>
                    <a:pt x="29" y="1091"/>
                  </a:lnTo>
                  <a:lnTo>
                    <a:pt x="29" y="1085"/>
                  </a:lnTo>
                  <a:lnTo>
                    <a:pt x="35" y="1073"/>
                  </a:lnTo>
                  <a:lnTo>
                    <a:pt x="35" y="1055"/>
                  </a:lnTo>
                  <a:lnTo>
                    <a:pt x="41" y="1049"/>
                  </a:lnTo>
                  <a:lnTo>
                    <a:pt x="41" y="1037"/>
                  </a:lnTo>
                  <a:lnTo>
                    <a:pt x="47" y="1031"/>
                  </a:lnTo>
                  <a:lnTo>
                    <a:pt x="47" y="1019"/>
                  </a:lnTo>
                  <a:lnTo>
                    <a:pt x="53" y="1013"/>
                  </a:lnTo>
                  <a:lnTo>
                    <a:pt x="53" y="995"/>
                  </a:lnTo>
                  <a:lnTo>
                    <a:pt x="59" y="989"/>
                  </a:lnTo>
                  <a:lnTo>
                    <a:pt x="59" y="977"/>
                  </a:lnTo>
                  <a:lnTo>
                    <a:pt x="65" y="971"/>
                  </a:lnTo>
                  <a:lnTo>
                    <a:pt x="65" y="959"/>
                  </a:lnTo>
                  <a:lnTo>
                    <a:pt x="71" y="953"/>
                  </a:lnTo>
                  <a:lnTo>
                    <a:pt x="71" y="941"/>
                  </a:lnTo>
                  <a:lnTo>
                    <a:pt x="77" y="935"/>
                  </a:lnTo>
                  <a:lnTo>
                    <a:pt x="77" y="917"/>
                  </a:lnTo>
                  <a:lnTo>
                    <a:pt x="83" y="905"/>
                  </a:lnTo>
                  <a:lnTo>
                    <a:pt x="83" y="899"/>
                  </a:lnTo>
                  <a:lnTo>
                    <a:pt x="89" y="893"/>
                  </a:lnTo>
                  <a:lnTo>
                    <a:pt x="89" y="881"/>
                  </a:lnTo>
                  <a:lnTo>
                    <a:pt x="95" y="875"/>
                  </a:lnTo>
                  <a:lnTo>
                    <a:pt x="95" y="857"/>
                  </a:lnTo>
                  <a:lnTo>
                    <a:pt x="101" y="845"/>
                  </a:lnTo>
                  <a:lnTo>
                    <a:pt x="101" y="839"/>
                  </a:lnTo>
                  <a:lnTo>
                    <a:pt x="107" y="833"/>
                  </a:lnTo>
                  <a:lnTo>
                    <a:pt x="107" y="821"/>
                  </a:lnTo>
                  <a:lnTo>
                    <a:pt x="113" y="815"/>
                  </a:lnTo>
                  <a:lnTo>
                    <a:pt x="113" y="797"/>
                  </a:lnTo>
                  <a:lnTo>
                    <a:pt x="119" y="786"/>
                  </a:lnTo>
                  <a:lnTo>
                    <a:pt x="119" y="780"/>
                  </a:lnTo>
                  <a:lnTo>
                    <a:pt x="125" y="774"/>
                  </a:lnTo>
                  <a:lnTo>
                    <a:pt x="125" y="762"/>
                  </a:lnTo>
                  <a:lnTo>
                    <a:pt x="131" y="756"/>
                  </a:lnTo>
                  <a:lnTo>
                    <a:pt x="131" y="744"/>
                  </a:lnTo>
                  <a:lnTo>
                    <a:pt x="137" y="738"/>
                  </a:lnTo>
                  <a:lnTo>
                    <a:pt x="137" y="720"/>
                  </a:lnTo>
                  <a:lnTo>
                    <a:pt x="143" y="714"/>
                  </a:lnTo>
                  <a:lnTo>
                    <a:pt x="143" y="702"/>
                  </a:lnTo>
                  <a:lnTo>
                    <a:pt x="149" y="696"/>
                  </a:lnTo>
                  <a:lnTo>
                    <a:pt x="149" y="684"/>
                  </a:lnTo>
                  <a:lnTo>
                    <a:pt x="155" y="678"/>
                  </a:lnTo>
                  <a:lnTo>
                    <a:pt x="155" y="660"/>
                  </a:lnTo>
                  <a:lnTo>
                    <a:pt x="161" y="654"/>
                  </a:lnTo>
                  <a:lnTo>
                    <a:pt x="161" y="642"/>
                  </a:lnTo>
                  <a:lnTo>
                    <a:pt x="167" y="636"/>
                  </a:lnTo>
                  <a:lnTo>
                    <a:pt x="167" y="630"/>
                  </a:lnTo>
                  <a:lnTo>
                    <a:pt x="173" y="618"/>
                  </a:lnTo>
                  <a:lnTo>
                    <a:pt x="173" y="600"/>
                  </a:lnTo>
                  <a:lnTo>
                    <a:pt x="179" y="594"/>
                  </a:lnTo>
                  <a:lnTo>
                    <a:pt x="179" y="588"/>
                  </a:lnTo>
                  <a:lnTo>
                    <a:pt x="185" y="576"/>
                  </a:lnTo>
                  <a:lnTo>
                    <a:pt x="185" y="570"/>
                  </a:lnTo>
                  <a:lnTo>
                    <a:pt x="191" y="558"/>
                  </a:lnTo>
                  <a:lnTo>
                    <a:pt x="191" y="552"/>
                  </a:lnTo>
                  <a:lnTo>
                    <a:pt x="197" y="546"/>
                  </a:lnTo>
                  <a:lnTo>
                    <a:pt x="197" y="528"/>
                  </a:lnTo>
                  <a:lnTo>
                    <a:pt x="203" y="522"/>
                  </a:lnTo>
                  <a:lnTo>
                    <a:pt x="203" y="510"/>
                  </a:lnTo>
                  <a:lnTo>
                    <a:pt x="209" y="504"/>
                  </a:lnTo>
                  <a:lnTo>
                    <a:pt x="209" y="492"/>
                  </a:lnTo>
                  <a:lnTo>
                    <a:pt x="215" y="486"/>
                  </a:lnTo>
                  <a:lnTo>
                    <a:pt x="215" y="468"/>
                  </a:lnTo>
                  <a:lnTo>
                    <a:pt x="221" y="462"/>
                  </a:lnTo>
                  <a:lnTo>
                    <a:pt x="221" y="456"/>
                  </a:lnTo>
                  <a:lnTo>
                    <a:pt x="227" y="444"/>
                  </a:lnTo>
                  <a:lnTo>
                    <a:pt x="227" y="438"/>
                  </a:lnTo>
                  <a:lnTo>
                    <a:pt x="233" y="432"/>
                  </a:lnTo>
                  <a:lnTo>
                    <a:pt x="233" y="414"/>
                  </a:lnTo>
                  <a:lnTo>
                    <a:pt x="239" y="408"/>
                  </a:lnTo>
                  <a:lnTo>
                    <a:pt x="239" y="396"/>
                  </a:lnTo>
                  <a:lnTo>
                    <a:pt x="245" y="390"/>
                  </a:lnTo>
                  <a:lnTo>
                    <a:pt x="245" y="384"/>
                  </a:lnTo>
                  <a:lnTo>
                    <a:pt x="251" y="372"/>
                  </a:lnTo>
                  <a:lnTo>
                    <a:pt x="251" y="366"/>
                  </a:lnTo>
                  <a:lnTo>
                    <a:pt x="257" y="360"/>
                  </a:lnTo>
                  <a:lnTo>
                    <a:pt x="257" y="342"/>
                  </a:lnTo>
                  <a:lnTo>
                    <a:pt x="263" y="336"/>
                  </a:lnTo>
                  <a:lnTo>
                    <a:pt x="263" y="324"/>
                  </a:lnTo>
                  <a:lnTo>
                    <a:pt x="269" y="318"/>
                  </a:lnTo>
                  <a:lnTo>
                    <a:pt x="269" y="312"/>
                  </a:lnTo>
                  <a:lnTo>
                    <a:pt x="275" y="306"/>
                  </a:lnTo>
                  <a:lnTo>
                    <a:pt x="275" y="288"/>
                  </a:lnTo>
                  <a:lnTo>
                    <a:pt x="281" y="282"/>
                  </a:lnTo>
                  <a:lnTo>
                    <a:pt x="281" y="270"/>
                  </a:lnTo>
                  <a:lnTo>
                    <a:pt x="287" y="264"/>
                  </a:lnTo>
                  <a:lnTo>
                    <a:pt x="287" y="258"/>
                  </a:lnTo>
                  <a:lnTo>
                    <a:pt x="293" y="252"/>
                  </a:lnTo>
                  <a:lnTo>
                    <a:pt x="293" y="234"/>
                  </a:lnTo>
                  <a:lnTo>
                    <a:pt x="299" y="228"/>
                  </a:lnTo>
                  <a:lnTo>
                    <a:pt x="299" y="216"/>
                  </a:lnTo>
                  <a:lnTo>
                    <a:pt x="305" y="210"/>
                  </a:lnTo>
                  <a:lnTo>
                    <a:pt x="305" y="204"/>
                  </a:lnTo>
                  <a:lnTo>
                    <a:pt x="311" y="198"/>
                  </a:lnTo>
                  <a:lnTo>
                    <a:pt x="311" y="186"/>
                  </a:lnTo>
                  <a:lnTo>
                    <a:pt x="317" y="180"/>
                  </a:lnTo>
                  <a:lnTo>
                    <a:pt x="317" y="168"/>
                  </a:lnTo>
                  <a:lnTo>
                    <a:pt x="323" y="156"/>
                  </a:lnTo>
                  <a:lnTo>
                    <a:pt x="323" y="150"/>
                  </a:lnTo>
                  <a:lnTo>
                    <a:pt x="328" y="144"/>
                  </a:lnTo>
                  <a:lnTo>
                    <a:pt x="328" y="138"/>
                  </a:lnTo>
                  <a:lnTo>
                    <a:pt x="334" y="132"/>
                  </a:lnTo>
                  <a:lnTo>
                    <a:pt x="334" y="114"/>
                  </a:lnTo>
                  <a:lnTo>
                    <a:pt x="340" y="108"/>
                  </a:lnTo>
                  <a:lnTo>
                    <a:pt x="340" y="102"/>
                  </a:lnTo>
                  <a:lnTo>
                    <a:pt x="346" y="96"/>
                  </a:lnTo>
                  <a:lnTo>
                    <a:pt x="346" y="84"/>
                  </a:lnTo>
                  <a:lnTo>
                    <a:pt x="352" y="78"/>
                  </a:lnTo>
                  <a:lnTo>
                    <a:pt x="352" y="66"/>
                  </a:lnTo>
                  <a:lnTo>
                    <a:pt x="358" y="60"/>
                  </a:lnTo>
                  <a:lnTo>
                    <a:pt x="358" y="48"/>
                  </a:lnTo>
                  <a:lnTo>
                    <a:pt x="364" y="42"/>
                  </a:lnTo>
                  <a:lnTo>
                    <a:pt x="364" y="36"/>
                  </a:lnTo>
                  <a:lnTo>
                    <a:pt x="370" y="30"/>
                  </a:lnTo>
                  <a:lnTo>
                    <a:pt x="370" y="18"/>
                  </a:lnTo>
                  <a:lnTo>
                    <a:pt x="376" y="6"/>
                  </a:lnTo>
                  <a:lnTo>
                    <a:pt x="376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5" name="Freeform 41"/>
            <p:cNvSpPr>
              <a:spLocks/>
            </p:cNvSpPr>
            <p:nvPr/>
          </p:nvSpPr>
          <p:spPr bwMode="auto">
            <a:xfrm>
              <a:off x="3174" y="2366"/>
              <a:ext cx="442" cy="558"/>
            </a:xfrm>
            <a:custGeom>
              <a:avLst/>
              <a:gdLst/>
              <a:ahLst/>
              <a:cxnLst>
                <a:cxn ang="0">
                  <a:pos x="6" y="773"/>
                </a:cxn>
                <a:cxn ang="0">
                  <a:pos x="18" y="749"/>
                </a:cxn>
                <a:cxn ang="0">
                  <a:pos x="24" y="725"/>
                </a:cxn>
                <a:cxn ang="0">
                  <a:pos x="36" y="707"/>
                </a:cxn>
                <a:cxn ang="0">
                  <a:pos x="42" y="677"/>
                </a:cxn>
                <a:cxn ang="0">
                  <a:pos x="54" y="659"/>
                </a:cxn>
                <a:cxn ang="0">
                  <a:pos x="60" y="635"/>
                </a:cxn>
                <a:cxn ang="0">
                  <a:pos x="72" y="617"/>
                </a:cxn>
                <a:cxn ang="0">
                  <a:pos x="78" y="593"/>
                </a:cxn>
                <a:cxn ang="0">
                  <a:pos x="90" y="569"/>
                </a:cxn>
                <a:cxn ang="0">
                  <a:pos x="96" y="545"/>
                </a:cxn>
                <a:cxn ang="0">
                  <a:pos x="114" y="521"/>
                </a:cxn>
                <a:cxn ang="0">
                  <a:pos x="120" y="497"/>
                </a:cxn>
                <a:cxn ang="0">
                  <a:pos x="132" y="479"/>
                </a:cxn>
                <a:cxn ang="0">
                  <a:pos x="138" y="455"/>
                </a:cxn>
                <a:cxn ang="0">
                  <a:pos x="150" y="437"/>
                </a:cxn>
                <a:cxn ang="0">
                  <a:pos x="162" y="413"/>
                </a:cxn>
                <a:cxn ang="0">
                  <a:pos x="174" y="383"/>
                </a:cxn>
                <a:cxn ang="0">
                  <a:pos x="186" y="366"/>
                </a:cxn>
                <a:cxn ang="0">
                  <a:pos x="198" y="348"/>
                </a:cxn>
                <a:cxn ang="0">
                  <a:pos x="204" y="330"/>
                </a:cxn>
                <a:cxn ang="0">
                  <a:pos x="222" y="300"/>
                </a:cxn>
                <a:cxn ang="0">
                  <a:pos x="234" y="282"/>
                </a:cxn>
                <a:cxn ang="0">
                  <a:pos x="246" y="258"/>
                </a:cxn>
                <a:cxn ang="0">
                  <a:pos x="257" y="240"/>
                </a:cxn>
                <a:cxn ang="0">
                  <a:pos x="275" y="216"/>
                </a:cxn>
                <a:cxn ang="0">
                  <a:pos x="287" y="198"/>
                </a:cxn>
                <a:cxn ang="0">
                  <a:pos x="299" y="180"/>
                </a:cxn>
                <a:cxn ang="0">
                  <a:pos x="317" y="156"/>
                </a:cxn>
                <a:cxn ang="0">
                  <a:pos x="341" y="132"/>
                </a:cxn>
                <a:cxn ang="0">
                  <a:pos x="353" y="114"/>
                </a:cxn>
                <a:cxn ang="0">
                  <a:pos x="371" y="96"/>
                </a:cxn>
                <a:cxn ang="0">
                  <a:pos x="389" y="78"/>
                </a:cxn>
                <a:cxn ang="0">
                  <a:pos x="407" y="66"/>
                </a:cxn>
                <a:cxn ang="0">
                  <a:pos x="425" y="48"/>
                </a:cxn>
                <a:cxn ang="0">
                  <a:pos x="443" y="36"/>
                </a:cxn>
                <a:cxn ang="0">
                  <a:pos x="461" y="30"/>
                </a:cxn>
                <a:cxn ang="0">
                  <a:pos x="479" y="18"/>
                </a:cxn>
                <a:cxn ang="0">
                  <a:pos x="497" y="12"/>
                </a:cxn>
                <a:cxn ang="0">
                  <a:pos x="515" y="6"/>
                </a:cxn>
                <a:cxn ang="0">
                  <a:pos x="533" y="0"/>
                </a:cxn>
                <a:cxn ang="0">
                  <a:pos x="551" y="0"/>
                </a:cxn>
              </a:cxnLst>
              <a:rect l="0" t="0" r="r" b="b"/>
              <a:pathLst>
                <a:path w="562" h="785">
                  <a:moveTo>
                    <a:pt x="0" y="785"/>
                  </a:moveTo>
                  <a:lnTo>
                    <a:pt x="6" y="779"/>
                  </a:lnTo>
                  <a:lnTo>
                    <a:pt x="6" y="773"/>
                  </a:lnTo>
                  <a:lnTo>
                    <a:pt x="12" y="767"/>
                  </a:lnTo>
                  <a:lnTo>
                    <a:pt x="12" y="761"/>
                  </a:lnTo>
                  <a:lnTo>
                    <a:pt x="18" y="749"/>
                  </a:lnTo>
                  <a:lnTo>
                    <a:pt x="18" y="737"/>
                  </a:lnTo>
                  <a:lnTo>
                    <a:pt x="24" y="731"/>
                  </a:lnTo>
                  <a:lnTo>
                    <a:pt x="24" y="725"/>
                  </a:lnTo>
                  <a:lnTo>
                    <a:pt x="30" y="719"/>
                  </a:lnTo>
                  <a:lnTo>
                    <a:pt x="30" y="713"/>
                  </a:lnTo>
                  <a:lnTo>
                    <a:pt x="36" y="707"/>
                  </a:lnTo>
                  <a:lnTo>
                    <a:pt x="36" y="689"/>
                  </a:lnTo>
                  <a:lnTo>
                    <a:pt x="42" y="683"/>
                  </a:lnTo>
                  <a:lnTo>
                    <a:pt x="42" y="677"/>
                  </a:lnTo>
                  <a:lnTo>
                    <a:pt x="48" y="671"/>
                  </a:lnTo>
                  <a:lnTo>
                    <a:pt x="48" y="665"/>
                  </a:lnTo>
                  <a:lnTo>
                    <a:pt x="54" y="659"/>
                  </a:lnTo>
                  <a:lnTo>
                    <a:pt x="54" y="647"/>
                  </a:lnTo>
                  <a:lnTo>
                    <a:pt x="60" y="641"/>
                  </a:lnTo>
                  <a:lnTo>
                    <a:pt x="60" y="635"/>
                  </a:lnTo>
                  <a:lnTo>
                    <a:pt x="66" y="629"/>
                  </a:lnTo>
                  <a:lnTo>
                    <a:pt x="66" y="623"/>
                  </a:lnTo>
                  <a:lnTo>
                    <a:pt x="72" y="617"/>
                  </a:lnTo>
                  <a:lnTo>
                    <a:pt x="72" y="611"/>
                  </a:lnTo>
                  <a:lnTo>
                    <a:pt x="78" y="605"/>
                  </a:lnTo>
                  <a:lnTo>
                    <a:pt x="78" y="593"/>
                  </a:lnTo>
                  <a:lnTo>
                    <a:pt x="84" y="581"/>
                  </a:lnTo>
                  <a:lnTo>
                    <a:pt x="84" y="575"/>
                  </a:lnTo>
                  <a:lnTo>
                    <a:pt x="90" y="569"/>
                  </a:lnTo>
                  <a:lnTo>
                    <a:pt x="90" y="563"/>
                  </a:lnTo>
                  <a:lnTo>
                    <a:pt x="96" y="557"/>
                  </a:lnTo>
                  <a:lnTo>
                    <a:pt x="96" y="545"/>
                  </a:lnTo>
                  <a:lnTo>
                    <a:pt x="108" y="533"/>
                  </a:lnTo>
                  <a:lnTo>
                    <a:pt x="108" y="527"/>
                  </a:lnTo>
                  <a:lnTo>
                    <a:pt x="114" y="521"/>
                  </a:lnTo>
                  <a:lnTo>
                    <a:pt x="114" y="509"/>
                  </a:lnTo>
                  <a:lnTo>
                    <a:pt x="120" y="503"/>
                  </a:lnTo>
                  <a:lnTo>
                    <a:pt x="120" y="497"/>
                  </a:lnTo>
                  <a:lnTo>
                    <a:pt x="126" y="491"/>
                  </a:lnTo>
                  <a:lnTo>
                    <a:pt x="126" y="485"/>
                  </a:lnTo>
                  <a:lnTo>
                    <a:pt x="132" y="479"/>
                  </a:lnTo>
                  <a:lnTo>
                    <a:pt x="132" y="473"/>
                  </a:lnTo>
                  <a:lnTo>
                    <a:pt x="138" y="467"/>
                  </a:lnTo>
                  <a:lnTo>
                    <a:pt x="138" y="455"/>
                  </a:lnTo>
                  <a:lnTo>
                    <a:pt x="144" y="449"/>
                  </a:lnTo>
                  <a:lnTo>
                    <a:pt x="144" y="443"/>
                  </a:lnTo>
                  <a:lnTo>
                    <a:pt x="150" y="437"/>
                  </a:lnTo>
                  <a:lnTo>
                    <a:pt x="156" y="431"/>
                  </a:lnTo>
                  <a:lnTo>
                    <a:pt x="156" y="419"/>
                  </a:lnTo>
                  <a:lnTo>
                    <a:pt x="162" y="413"/>
                  </a:lnTo>
                  <a:lnTo>
                    <a:pt x="162" y="407"/>
                  </a:lnTo>
                  <a:lnTo>
                    <a:pt x="174" y="395"/>
                  </a:lnTo>
                  <a:lnTo>
                    <a:pt x="174" y="383"/>
                  </a:lnTo>
                  <a:lnTo>
                    <a:pt x="180" y="378"/>
                  </a:lnTo>
                  <a:lnTo>
                    <a:pt x="180" y="372"/>
                  </a:lnTo>
                  <a:lnTo>
                    <a:pt x="186" y="366"/>
                  </a:lnTo>
                  <a:lnTo>
                    <a:pt x="192" y="360"/>
                  </a:lnTo>
                  <a:lnTo>
                    <a:pt x="192" y="354"/>
                  </a:lnTo>
                  <a:lnTo>
                    <a:pt x="198" y="348"/>
                  </a:lnTo>
                  <a:lnTo>
                    <a:pt x="198" y="342"/>
                  </a:lnTo>
                  <a:lnTo>
                    <a:pt x="204" y="336"/>
                  </a:lnTo>
                  <a:lnTo>
                    <a:pt x="204" y="330"/>
                  </a:lnTo>
                  <a:lnTo>
                    <a:pt x="216" y="318"/>
                  </a:lnTo>
                  <a:lnTo>
                    <a:pt x="216" y="306"/>
                  </a:lnTo>
                  <a:lnTo>
                    <a:pt x="222" y="300"/>
                  </a:lnTo>
                  <a:lnTo>
                    <a:pt x="228" y="294"/>
                  </a:lnTo>
                  <a:lnTo>
                    <a:pt x="228" y="288"/>
                  </a:lnTo>
                  <a:lnTo>
                    <a:pt x="234" y="282"/>
                  </a:lnTo>
                  <a:lnTo>
                    <a:pt x="234" y="276"/>
                  </a:lnTo>
                  <a:lnTo>
                    <a:pt x="246" y="264"/>
                  </a:lnTo>
                  <a:lnTo>
                    <a:pt x="246" y="258"/>
                  </a:lnTo>
                  <a:lnTo>
                    <a:pt x="252" y="252"/>
                  </a:lnTo>
                  <a:lnTo>
                    <a:pt x="257" y="246"/>
                  </a:lnTo>
                  <a:lnTo>
                    <a:pt x="257" y="240"/>
                  </a:lnTo>
                  <a:lnTo>
                    <a:pt x="269" y="228"/>
                  </a:lnTo>
                  <a:lnTo>
                    <a:pt x="269" y="222"/>
                  </a:lnTo>
                  <a:lnTo>
                    <a:pt x="275" y="216"/>
                  </a:lnTo>
                  <a:lnTo>
                    <a:pt x="275" y="210"/>
                  </a:lnTo>
                  <a:lnTo>
                    <a:pt x="281" y="204"/>
                  </a:lnTo>
                  <a:lnTo>
                    <a:pt x="287" y="198"/>
                  </a:lnTo>
                  <a:lnTo>
                    <a:pt x="293" y="192"/>
                  </a:lnTo>
                  <a:lnTo>
                    <a:pt x="293" y="186"/>
                  </a:lnTo>
                  <a:lnTo>
                    <a:pt x="299" y="180"/>
                  </a:lnTo>
                  <a:lnTo>
                    <a:pt x="311" y="168"/>
                  </a:lnTo>
                  <a:lnTo>
                    <a:pt x="311" y="162"/>
                  </a:lnTo>
                  <a:lnTo>
                    <a:pt x="317" y="156"/>
                  </a:lnTo>
                  <a:lnTo>
                    <a:pt x="323" y="150"/>
                  </a:lnTo>
                  <a:lnTo>
                    <a:pt x="329" y="144"/>
                  </a:lnTo>
                  <a:lnTo>
                    <a:pt x="341" y="132"/>
                  </a:lnTo>
                  <a:lnTo>
                    <a:pt x="341" y="126"/>
                  </a:lnTo>
                  <a:lnTo>
                    <a:pt x="347" y="120"/>
                  </a:lnTo>
                  <a:lnTo>
                    <a:pt x="353" y="114"/>
                  </a:lnTo>
                  <a:lnTo>
                    <a:pt x="359" y="108"/>
                  </a:lnTo>
                  <a:lnTo>
                    <a:pt x="365" y="102"/>
                  </a:lnTo>
                  <a:lnTo>
                    <a:pt x="371" y="96"/>
                  </a:lnTo>
                  <a:lnTo>
                    <a:pt x="377" y="90"/>
                  </a:lnTo>
                  <a:lnTo>
                    <a:pt x="383" y="84"/>
                  </a:lnTo>
                  <a:lnTo>
                    <a:pt x="389" y="78"/>
                  </a:lnTo>
                  <a:lnTo>
                    <a:pt x="395" y="72"/>
                  </a:lnTo>
                  <a:lnTo>
                    <a:pt x="401" y="66"/>
                  </a:lnTo>
                  <a:lnTo>
                    <a:pt x="407" y="66"/>
                  </a:lnTo>
                  <a:lnTo>
                    <a:pt x="413" y="60"/>
                  </a:lnTo>
                  <a:lnTo>
                    <a:pt x="419" y="54"/>
                  </a:lnTo>
                  <a:lnTo>
                    <a:pt x="425" y="48"/>
                  </a:lnTo>
                  <a:lnTo>
                    <a:pt x="431" y="42"/>
                  </a:lnTo>
                  <a:lnTo>
                    <a:pt x="437" y="42"/>
                  </a:lnTo>
                  <a:lnTo>
                    <a:pt x="443" y="36"/>
                  </a:lnTo>
                  <a:lnTo>
                    <a:pt x="449" y="36"/>
                  </a:lnTo>
                  <a:lnTo>
                    <a:pt x="455" y="30"/>
                  </a:lnTo>
                  <a:lnTo>
                    <a:pt x="461" y="30"/>
                  </a:lnTo>
                  <a:lnTo>
                    <a:pt x="467" y="24"/>
                  </a:lnTo>
                  <a:lnTo>
                    <a:pt x="473" y="18"/>
                  </a:lnTo>
                  <a:lnTo>
                    <a:pt x="479" y="18"/>
                  </a:lnTo>
                  <a:lnTo>
                    <a:pt x="485" y="18"/>
                  </a:lnTo>
                  <a:lnTo>
                    <a:pt x="491" y="12"/>
                  </a:lnTo>
                  <a:lnTo>
                    <a:pt x="497" y="12"/>
                  </a:lnTo>
                  <a:lnTo>
                    <a:pt x="503" y="12"/>
                  </a:lnTo>
                  <a:lnTo>
                    <a:pt x="509" y="6"/>
                  </a:lnTo>
                  <a:lnTo>
                    <a:pt x="515" y="6"/>
                  </a:lnTo>
                  <a:lnTo>
                    <a:pt x="521" y="6"/>
                  </a:lnTo>
                  <a:lnTo>
                    <a:pt x="527" y="6"/>
                  </a:lnTo>
                  <a:lnTo>
                    <a:pt x="533" y="0"/>
                  </a:lnTo>
                  <a:lnTo>
                    <a:pt x="539" y="0"/>
                  </a:lnTo>
                  <a:lnTo>
                    <a:pt x="545" y="0"/>
                  </a:lnTo>
                  <a:lnTo>
                    <a:pt x="551" y="0"/>
                  </a:lnTo>
                  <a:lnTo>
                    <a:pt x="556" y="0"/>
                  </a:lnTo>
                  <a:lnTo>
                    <a:pt x="562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6" name="Freeform 42"/>
            <p:cNvSpPr>
              <a:spLocks/>
            </p:cNvSpPr>
            <p:nvPr/>
          </p:nvSpPr>
          <p:spPr bwMode="auto">
            <a:xfrm>
              <a:off x="3616" y="2366"/>
              <a:ext cx="507" cy="554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0"/>
                </a:cxn>
                <a:cxn ang="0">
                  <a:pos x="48" y="6"/>
                </a:cxn>
                <a:cxn ang="0">
                  <a:pos x="66" y="12"/>
                </a:cxn>
                <a:cxn ang="0">
                  <a:pos x="84" y="18"/>
                </a:cxn>
                <a:cxn ang="0">
                  <a:pos x="102" y="24"/>
                </a:cxn>
                <a:cxn ang="0">
                  <a:pos x="120" y="36"/>
                </a:cxn>
                <a:cxn ang="0">
                  <a:pos x="138" y="42"/>
                </a:cxn>
                <a:cxn ang="0">
                  <a:pos x="156" y="54"/>
                </a:cxn>
                <a:cxn ang="0">
                  <a:pos x="174" y="72"/>
                </a:cxn>
                <a:cxn ang="0">
                  <a:pos x="192" y="84"/>
                </a:cxn>
                <a:cxn ang="0">
                  <a:pos x="210" y="102"/>
                </a:cxn>
                <a:cxn ang="0">
                  <a:pos x="228" y="120"/>
                </a:cxn>
                <a:cxn ang="0">
                  <a:pos x="246" y="138"/>
                </a:cxn>
                <a:cxn ang="0">
                  <a:pos x="264" y="156"/>
                </a:cxn>
                <a:cxn ang="0">
                  <a:pos x="282" y="174"/>
                </a:cxn>
                <a:cxn ang="0">
                  <a:pos x="294" y="192"/>
                </a:cxn>
                <a:cxn ang="0">
                  <a:pos x="311" y="216"/>
                </a:cxn>
                <a:cxn ang="0">
                  <a:pos x="329" y="234"/>
                </a:cxn>
                <a:cxn ang="0">
                  <a:pos x="341" y="252"/>
                </a:cxn>
                <a:cxn ang="0">
                  <a:pos x="353" y="270"/>
                </a:cxn>
                <a:cxn ang="0">
                  <a:pos x="371" y="300"/>
                </a:cxn>
                <a:cxn ang="0">
                  <a:pos x="383" y="318"/>
                </a:cxn>
                <a:cxn ang="0">
                  <a:pos x="401" y="342"/>
                </a:cxn>
                <a:cxn ang="0">
                  <a:pos x="419" y="366"/>
                </a:cxn>
                <a:cxn ang="0">
                  <a:pos x="425" y="383"/>
                </a:cxn>
                <a:cxn ang="0">
                  <a:pos x="437" y="401"/>
                </a:cxn>
                <a:cxn ang="0">
                  <a:pos x="455" y="425"/>
                </a:cxn>
                <a:cxn ang="0">
                  <a:pos x="467" y="443"/>
                </a:cxn>
                <a:cxn ang="0">
                  <a:pos x="485" y="473"/>
                </a:cxn>
                <a:cxn ang="0">
                  <a:pos x="497" y="503"/>
                </a:cxn>
                <a:cxn ang="0">
                  <a:pos x="509" y="521"/>
                </a:cxn>
                <a:cxn ang="0">
                  <a:pos x="521" y="545"/>
                </a:cxn>
                <a:cxn ang="0">
                  <a:pos x="533" y="563"/>
                </a:cxn>
                <a:cxn ang="0">
                  <a:pos x="545" y="593"/>
                </a:cxn>
                <a:cxn ang="0">
                  <a:pos x="563" y="617"/>
                </a:cxn>
                <a:cxn ang="0">
                  <a:pos x="575" y="641"/>
                </a:cxn>
                <a:cxn ang="0">
                  <a:pos x="587" y="671"/>
                </a:cxn>
                <a:cxn ang="0">
                  <a:pos x="598" y="689"/>
                </a:cxn>
                <a:cxn ang="0">
                  <a:pos x="616" y="719"/>
                </a:cxn>
                <a:cxn ang="0">
                  <a:pos x="622" y="743"/>
                </a:cxn>
                <a:cxn ang="0">
                  <a:pos x="640" y="767"/>
                </a:cxn>
              </a:cxnLst>
              <a:rect l="0" t="0" r="r" b="b"/>
              <a:pathLst>
                <a:path w="646" h="779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24"/>
                  </a:lnTo>
                  <a:lnTo>
                    <a:pt x="102" y="24"/>
                  </a:lnTo>
                  <a:lnTo>
                    <a:pt x="108" y="30"/>
                  </a:lnTo>
                  <a:lnTo>
                    <a:pt x="114" y="30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8"/>
                  </a:lnTo>
                  <a:lnTo>
                    <a:pt x="150" y="54"/>
                  </a:lnTo>
                  <a:lnTo>
                    <a:pt x="156" y="54"/>
                  </a:lnTo>
                  <a:lnTo>
                    <a:pt x="162" y="60"/>
                  </a:lnTo>
                  <a:lnTo>
                    <a:pt x="168" y="66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8"/>
                  </a:lnTo>
                  <a:lnTo>
                    <a:pt x="192" y="84"/>
                  </a:lnTo>
                  <a:lnTo>
                    <a:pt x="198" y="90"/>
                  </a:lnTo>
                  <a:lnTo>
                    <a:pt x="204" y="96"/>
                  </a:lnTo>
                  <a:lnTo>
                    <a:pt x="210" y="102"/>
                  </a:lnTo>
                  <a:lnTo>
                    <a:pt x="216" y="108"/>
                  </a:lnTo>
                  <a:lnTo>
                    <a:pt x="222" y="114"/>
                  </a:lnTo>
                  <a:lnTo>
                    <a:pt x="228" y="120"/>
                  </a:lnTo>
                  <a:lnTo>
                    <a:pt x="234" y="126"/>
                  </a:lnTo>
                  <a:lnTo>
                    <a:pt x="240" y="132"/>
                  </a:lnTo>
                  <a:lnTo>
                    <a:pt x="246" y="138"/>
                  </a:lnTo>
                  <a:lnTo>
                    <a:pt x="252" y="144"/>
                  </a:lnTo>
                  <a:lnTo>
                    <a:pt x="258" y="150"/>
                  </a:lnTo>
                  <a:lnTo>
                    <a:pt x="264" y="156"/>
                  </a:lnTo>
                  <a:lnTo>
                    <a:pt x="270" y="162"/>
                  </a:lnTo>
                  <a:lnTo>
                    <a:pt x="276" y="168"/>
                  </a:lnTo>
                  <a:lnTo>
                    <a:pt x="282" y="174"/>
                  </a:lnTo>
                  <a:lnTo>
                    <a:pt x="288" y="180"/>
                  </a:lnTo>
                  <a:lnTo>
                    <a:pt x="288" y="186"/>
                  </a:lnTo>
                  <a:lnTo>
                    <a:pt x="294" y="192"/>
                  </a:lnTo>
                  <a:lnTo>
                    <a:pt x="299" y="198"/>
                  </a:lnTo>
                  <a:lnTo>
                    <a:pt x="311" y="210"/>
                  </a:lnTo>
                  <a:lnTo>
                    <a:pt x="311" y="216"/>
                  </a:lnTo>
                  <a:lnTo>
                    <a:pt x="317" y="222"/>
                  </a:lnTo>
                  <a:lnTo>
                    <a:pt x="323" y="228"/>
                  </a:lnTo>
                  <a:lnTo>
                    <a:pt x="329" y="234"/>
                  </a:lnTo>
                  <a:lnTo>
                    <a:pt x="329" y="240"/>
                  </a:lnTo>
                  <a:lnTo>
                    <a:pt x="335" y="246"/>
                  </a:lnTo>
                  <a:lnTo>
                    <a:pt x="341" y="252"/>
                  </a:lnTo>
                  <a:lnTo>
                    <a:pt x="347" y="258"/>
                  </a:lnTo>
                  <a:lnTo>
                    <a:pt x="347" y="264"/>
                  </a:lnTo>
                  <a:lnTo>
                    <a:pt x="353" y="270"/>
                  </a:lnTo>
                  <a:lnTo>
                    <a:pt x="365" y="282"/>
                  </a:lnTo>
                  <a:lnTo>
                    <a:pt x="365" y="294"/>
                  </a:lnTo>
                  <a:lnTo>
                    <a:pt x="371" y="300"/>
                  </a:lnTo>
                  <a:lnTo>
                    <a:pt x="377" y="306"/>
                  </a:lnTo>
                  <a:lnTo>
                    <a:pt x="383" y="312"/>
                  </a:lnTo>
                  <a:lnTo>
                    <a:pt x="383" y="318"/>
                  </a:lnTo>
                  <a:lnTo>
                    <a:pt x="389" y="324"/>
                  </a:lnTo>
                  <a:lnTo>
                    <a:pt x="401" y="336"/>
                  </a:lnTo>
                  <a:lnTo>
                    <a:pt x="401" y="342"/>
                  </a:lnTo>
                  <a:lnTo>
                    <a:pt x="407" y="348"/>
                  </a:lnTo>
                  <a:lnTo>
                    <a:pt x="407" y="354"/>
                  </a:lnTo>
                  <a:lnTo>
                    <a:pt x="419" y="366"/>
                  </a:lnTo>
                  <a:lnTo>
                    <a:pt x="419" y="372"/>
                  </a:lnTo>
                  <a:lnTo>
                    <a:pt x="425" y="378"/>
                  </a:lnTo>
                  <a:lnTo>
                    <a:pt x="425" y="383"/>
                  </a:lnTo>
                  <a:lnTo>
                    <a:pt x="431" y="389"/>
                  </a:lnTo>
                  <a:lnTo>
                    <a:pt x="437" y="395"/>
                  </a:lnTo>
                  <a:lnTo>
                    <a:pt x="437" y="401"/>
                  </a:lnTo>
                  <a:lnTo>
                    <a:pt x="443" y="407"/>
                  </a:lnTo>
                  <a:lnTo>
                    <a:pt x="443" y="413"/>
                  </a:lnTo>
                  <a:lnTo>
                    <a:pt x="455" y="425"/>
                  </a:lnTo>
                  <a:lnTo>
                    <a:pt x="455" y="431"/>
                  </a:lnTo>
                  <a:lnTo>
                    <a:pt x="461" y="437"/>
                  </a:lnTo>
                  <a:lnTo>
                    <a:pt x="467" y="443"/>
                  </a:lnTo>
                  <a:lnTo>
                    <a:pt x="467" y="455"/>
                  </a:lnTo>
                  <a:lnTo>
                    <a:pt x="473" y="461"/>
                  </a:lnTo>
                  <a:lnTo>
                    <a:pt x="485" y="473"/>
                  </a:lnTo>
                  <a:lnTo>
                    <a:pt x="485" y="485"/>
                  </a:lnTo>
                  <a:lnTo>
                    <a:pt x="497" y="497"/>
                  </a:lnTo>
                  <a:lnTo>
                    <a:pt x="497" y="503"/>
                  </a:lnTo>
                  <a:lnTo>
                    <a:pt x="503" y="509"/>
                  </a:lnTo>
                  <a:lnTo>
                    <a:pt x="503" y="515"/>
                  </a:lnTo>
                  <a:lnTo>
                    <a:pt x="509" y="521"/>
                  </a:lnTo>
                  <a:lnTo>
                    <a:pt x="509" y="527"/>
                  </a:lnTo>
                  <a:lnTo>
                    <a:pt x="521" y="539"/>
                  </a:lnTo>
                  <a:lnTo>
                    <a:pt x="521" y="545"/>
                  </a:lnTo>
                  <a:lnTo>
                    <a:pt x="527" y="551"/>
                  </a:lnTo>
                  <a:lnTo>
                    <a:pt x="527" y="557"/>
                  </a:lnTo>
                  <a:lnTo>
                    <a:pt x="533" y="563"/>
                  </a:lnTo>
                  <a:lnTo>
                    <a:pt x="533" y="569"/>
                  </a:lnTo>
                  <a:lnTo>
                    <a:pt x="545" y="581"/>
                  </a:lnTo>
                  <a:lnTo>
                    <a:pt x="545" y="593"/>
                  </a:lnTo>
                  <a:lnTo>
                    <a:pt x="557" y="605"/>
                  </a:lnTo>
                  <a:lnTo>
                    <a:pt x="557" y="611"/>
                  </a:lnTo>
                  <a:lnTo>
                    <a:pt x="563" y="617"/>
                  </a:lnTo>
                  <a:lnTo>
                    <a:pt x="563" y="629"/>
                  </a:lnTo>
                  <a:lnTo>
                    <a:pt x="569" y="635"/>
                  </a:lnTo>
                  <a:lnTo>
                    <a:pt x="575" y="641"/>
                  </a:lnTo>
                  <a:lnTo>
                    <a:pt x="575" y="647"/>
                  </a:lnTo>
                  <a:lnTo>
                    <a:pt x="587" y="659"/>
                  </a:lnTo>
                  <a:lnTo>
                    <a:pt x="587" y="671"/>
                  </a:lnTo>
                  <a:lnTo>
                    <a:pt x="593" y="677"/>
                  </a:lnTo>
                  <a:lnTo>
                    <a:pt x="593" y="683"/>
                  </a:lnTo>
                  <a:lnTo>
                    <a:pt x="598" y="689"/>
                  </a:lnTo>
                  <a:lnTo>
                    <a:pt x="604" y="695"/>
                  </a:lnTo>
                  <a:lnTo>
                    <a:pt x="604" y="707"/>
                  </a:lnTo>
                  <a:lnTo>
                    <a:pt x="616" y="719"/>
                  </a:lnTo>
                  <a:lnTo>
                    <a:pt x="616" y="725"/>
                  </a:lnTo>
                  <a:lnTo>
                    <a:pt x="622" y="731"/>
                  </a:lnTo>
                  <a:lnTo>
                    <a:pt x="622" y="743"/>
                  </a:lnTo>
                  <a:lnTo>
                    <a:pt x="634" y="755"/>
                  </a:lnTo>
                  <a:lnTo>
                    <a:pt x="634" y="761"/>
                  </a:lnTo>
                  <a:lnTo>
                    <a:pt x="640" y="767"/>
                  </a:lnTo>
                  <a:lnTo>
                    <a:pt x="640" y="773"/>
                  </a:lnTo>
                  <a:lnTo>
                    <a:pt x="646" y="77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7" name="Freeform 43"/>
            <p:cNvSpPr>
              <a:spLocks/>
            </p:cNvSpPr>
            <p:nvPr/>
          </p:nvSpPr>
          <p:spPr bwMode="auto">
            <a:xfrm>
              <a:off x="4123" y="2920"/>
              <a:ext cx="409" cy="657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30"/>
                </a:cxn>
                <a:cxn ang="0">
                  <a:pos x="24" y="48"/>
                </a:cxn>
                <a:cxn ang="0">
                  <a:pos x="30" y="66"/>
                </a:cxn>
                <a:cxn ang="0">
                  <a:pos x="42" y="84"/>
                </a:cxn>
                <a:cxn ang="0">
                  <a:pos x="48" y="102"/>
                </a:cxn>
                <a:cxn ang="0">
                  <a:pos x="60" y="120"/>
                </a:cxn>
                <a:cxn ang="0">
                  <a:pos x="66" y="138"/>
                </a:cxn>
                <a:cxn ang="0">
                  <a:pos x="84" y="168"/>
                </a:cxn>
                <a:cxn ang="0">
                  <a:pos x="96" y="198"/>
                </a:cxn>
                <a:cxn ang="0">
                  <a:pos x="108" y="216"/>
                </a:cxn>
                <a:cxn ang="0">
                  <a:pos x="120" y="240"/>
                </a:cxn>
                <a:cxn ang="0">
                  <a:pos x="132" y="258"/>
                </a:cxn>
                <a:cxn ang="0">
                  <a:pos x="138" y="282"/>
                </a:cxn>
                <a:cxn ang="0">
                  <a:pos x="150" y="300"/>
                </a:cxn>
                <a:cxn ang="0">
                  <a:pos x="162" y="324"/>
                </a:cxn>
                <a:cxn ang="0">
                  <a:pos x="174" y="342"/>
                </a:cxn>
                <a:cxn ang="0">
                  <a:pos x="186" y="366"/>
                </a:cxn>
                <a:cxn ang="0">
                  <a:pos x="198" y="396"/>
                </a:cxn>
                <a:cxn ang="0">
                  <a:pos x="216" y="420"/>
                </a:cxn>
                <a:cxn ang="0">
                  <a:pos x="228" y="444"/>
                </a:cxn>
                <a:cxn ang="0">
                  <a:pos x="234" y="462"/>
                </a:cxn>
                <a:cxn ang="0">
                  <a:pos x="252" y="486"/>
                </a:cxn>
                <a:cxn ang="0">
                  <a:pos x="257" y="510"/>
                </a:cxn>
                <a:cxn ang="0">
                  <a:pos x="269" y="528"/>
                </a:cxn>
                <a:cxn ang="0">
                  <a:pos x="281" y="546"/>
                </a:cxn>
                <a:cxn ang="0">
                  <a:pos x="293" y="564"/>
                </a:cxn>
                <a:cxn ang="0">
                  <a:pos x="305" y="588"/>
                </a:cxn>
                <a:cxn ang="0">
                  <a:pos x="317" y="606"/>
                </a:cxn>
                <a:cxn ang="0">
                  <a:pos x="335" y="636"/>
                </a:cxn>
                <a:cxn ang="0">
                  <a:pos x="353" y="666"/>
                </a:cxn>
                <a:cxn ang="0">
                  <a:pos x="365" y="690"/>
                </a:cxn>
                <a:cxn ang="0">
                  <a:pos x="371" y="708"/>
                </a:cxn>
                <a:cxn ang="0">
                  <a:pos x="389" y="732"/>
                </a:cxn>
                <a:cxn ang="0">
                  <a:pos x="407" y="756"/>
                </a:cxn>
                <a:cxn ang="0">
                  <a:pos x="413" y="774"/>
                </a:cxn>
                <a:cxn ang="0">
                  <a:pos x="431" y="803"/>
                </a:cxn>
                <a:cxn ang="0">
                  <a:pos x="449" y="821"/>
                </a:cxn>
                <a:cxn ang="0">
                  <a:pos x="467" y="845"/>
                </a:cxn>
                <a:cxn ang="0">
                  <a:pos x="479" y="869"/>
                </a:cxn>
                <a:cxn ang="0">
                  <a:pos x="497" y="893"/>
                </a:cxn>
                <a:cxn ang="0">
                  <a:pos x="515" y="911"/>
                </a:cxn>
              </a:cxnLst>
              <a:rect l="0" t="0" r="r" b="b"/>
              <a:pathLst>
                <a:path w="521" h="923">
                  <a:moveTo>
                    <a:pt x="0" y="0"/>
                  </a:moveTo>
                  <a:lnTo>
                    <a:pt x="0" y="6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12" y="30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24" y="48"/>
                  </a:lnTo>
                  <a:lnTo>
                    <a:pt x="24" y="54"/>
                  </a:lnTo>
                  <a:lnTo>
                    <a:pt x="30" y="60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36" y="78"/>
                  </a:lnTo>
                  <a:lnTo>
                    <a:pt x="42" y="84"/>
                  </a:lnTo>
                  <a:lnTo>
                    <a:pt x="42" y="90"/>
                  </a:lnTo>
                  <a:lnTo>
                    <a:pt x="48" y="96"/>
                  </a:lnTo>
                  <a:lnTo>
                    <a:pt x="48" y="102"/>
                  </a:lnTo>
                  <a:lnTo>
                    <a:pt x="54" y="108"/>
                  </a:lnTo>
                  <a:lnTo>
                    <a:pt x="54" y="114"/>
                  </a:lnTo>
                  <a:lnTo>
                    <a:pt x="60" y="120"/>
                  </a:lnTo>
                  <a:lnTo>
                    <a:pt x="60" y="126"/>
                  </a:lnTo>
                  <a:lnTo>
                    <a:pt x="66" y="132"/>
                  </a:lnTo>
                  <a:lnTo>
                    <a:pt x="66" y="138"/>
                  </a:lnTo>
                  <a:lnTo>
                    <a:pt x="78" y="150"/>
                  </a:lnTo>
                  <a:lnTo>
                    <a:pt x="78" y="162"/>
                  </a:lnTo>
                  <a:lnTo>
                    <a:pt x="84" y="168"/>
                  </a:lnTo>
                  <a:lnTo>
                    <a:pt x="84" y="174"/>
                  </a:lnTo>
                  <a:lnTo>
                    <a:pt x="96" y="186"/>
                  </a:lnTo>
                  <a:lnTo>
                    <a:pt x="96" y="198"/>
                  </a:lnTo>
                  <a:lnTo>
                    <a:pt x="102" y="204"/>
                  </a:lnTo>
                  <a:lnTo>
                    <a:pt x="102" y="210"/>
                  </a:lnTo>
                  <a:lnTo>
                    <a:pt x="108" y="216"/>
                  </a:lnTo>
                  <a:lnTo>
                    <a:pt x="114" y="222"/>
                  </a:lnTo>
                  <a:lnTo>
                    <a:pt x="114" y="234"/>
                  </a:lnTo>
                  <a:lnTo>
                    <a:pt x="120" y="240"/>
                  </a:lnTo>
                  <a:lnTo>
                    <a:pt x="120" y="246"/>
                  </a:lnTo>
                  <a:lnTo>
                    <a:pt x="126" y="252"/>
                  </a:lnTo>
                  <a:lnTo>
                    <a:pt x="132" y="258"/>
                  </a:lnTo>
                  <a:lnTo>
                    <a:pt x="132" y="264"/>
                  </a:lnTo>
                  <a:lnTo>
                    <a:pt x="138" y="270"/>
                  </a:lnTo>
                  <a:lnTo>
                    <a:pt x="138" y="282"/>
                  </a:lnTo>
                  <a:lnTo>
                    <a:pt x="144" y="288"/>
                  </a:lnTo>
                  <a:lnTo>
                    <a:pt x="150" y="294"/>
                  </a:lnTo>
                  <a:lnTo>
                    <a:pt x="150" y="300"/>
                  </a:lnTo>
                  <a:lnTo>
                    <a:pt x="156" y="306"/>
                  </a:lnTo>
                  <a:lnTo>
                    <a:pt x="156" y="318"/>
                  </a:lnTo>
                  <a:lnTo>
                    <a:pt x="162" y="324"/>
                  </a:lnTo>
                  <a:lnTo>
                    <a:pt x="168" y="330"/>
                  </a:lnTo>
                  <a:lnTo>
                    <a:pt x="168" y="336"/>
                  </a:lnTo>
                  <a:lnTo>
                    <a:pt x="174" y="342"/>
                  </a:lnTo>
                  <a:lnTo>
                    <a:pt x="174" y="354"/>
                  </a:lnTo>
                  <a:lnTo>
                    <a:pt x="180" y="360"/>
                  </a:lnTo>
                  <a:lnTo>
                    <a:pt x="186" y="366"/>
                  </a:lnTo>
                  <a:lnTo>
                    <a:pt x="186" y="372"/>
                  </a:lnTo>
                  <a:lnTo>
                    <a:pt x="198" y="384"/>
                  </a:lnTo>
                  <a:lnTo>
                    <a:pt x="198" y="396"/>
                  </a:lnTo>
                  <a:lnTo>
                    <a:pt x="210" y="408"/>
                  </a:lnTo>
                  <a:lnTo>
                    <a:pt x="210" y="414"/>
                  </a:lnTo>
                  <a:lnTo>
                    <a:pt x="216" y="420"/>
                  </a:lnTo>
                  <a:lnTo>
                    <a:pt x="216" y="432"/>
                  </a:lnTo>
                  <a:lnTo>
                    <a:pt x="222" y="438"/>
                  </a:lnTo>
                  <a:lnTo>
                    <a:pt x="228" y="444"/>
                  </a:lnTo>
                  <a:lnTo>
                    <a:pt x="228" y="450"/>
                  </a:lnTo>
                  <a:lnTo>
                    <a:pt x="234" y="456"/>
                  </a:lnTo>
                  <a:lnTo>
                    <a:pt x="234" y="462"/>
                  </a:lnTo>
                  <a:lnTo>
                    <a:pt x="240" y="468"/>
                  </a:lnTo>
                  <a:lnTo>
                    <a:pt x="240" y="474"/>
                  </a:lnTo>
                  <a:lnTo>
                    <a:pt x="252" y="486"/>
                  </a:lnTo>
                  <a:lnTo>
                    <a:pt x="252" y="492"/>
                  </a:lnTo>
                  <a:lnTo>
                    <a:pt x="257" y="498"/>
                  </a:lnTo>
                  <a:lnTo>
                    <a:pt x="257" y="510"/>
                  </a:lnTo>
                  <a:lnTo>
                    <a:pt x="263" y="516"/>
                  </a:lnTo>
                  <a:lnTo>
                    <a:pt x="269" y="522"/>
                  </a:lnTo>
                  <a:lnTo>
                    <a:pt x="269" y="528"/>
                  </a:lnTo>
                  <a:lnTo>
                    <a:pt x="275" y="534"/>
                  </a:lnTo>
                  <a:lnTo>
                    <a:pt x="275" y="540"/>
                  </a:lnTo>
                  <a:lnTo>
                    <a:pt x="281" y="546"/>
                  </a:lnTo>
                  <a:lnTo>
                    <a:pt x="281" y="552"/>
                  </a:lnTo>
                  <a:lnTo>
                    <a:pt x="287" y="558"/>
                  </a:lnTo>
                  <a:lnTo>
                    <a:pt x="293" y="564"/>
                  </a:lnTo>
                  <a:lnTo>
                    <a:pt x="293" y="576"/>
                  </a:lnTo>
                  <a:lnTo>
                    <a:pt x="299" y="582"/>
                  </a:lnTo>
                  <a:lnTo>
                    <a:pt x="305" y="588"/>
                  </a:lnTo>
                  <a:lnTo>
                    <a:pt x="305" y="594"/>
                  </a:lnTo>
                  <a:lnTo>
                    <a:pt x="311" y="600"/>
                  </a:lnTo>
                  <a:lnTo>
                    <a:pt x="317" y="606"/>
                  </a:lnTo>
                  <a:lnTo>
                    <a:pt x="317" y="618"/>
                  </a:lnTo>
                  <a:lnTo>
                    <a:pt x="323" y="624"/>
                  </a:lnTo>
                  <a:lnTo>
                    <a:pt x="335" y="636"/>
                  </a:lnTo>
                  <a:lnTo>
                    <a:pt x="335" y="648"/>
                  </a:lnTo>
                  <a:lnTo>
                    <a:pt x="341" y="654"/>
                  </a:lnTo>
                  <a:lnTo>
                    <a:pt x="353" y="666"/>
                  </a:lnTo>
                  <a:lnTo>
                    <a:pt x="353" y="678"/>
                  </a:lnTo>
                  <a:lnTo>
                    <a:pt x="359" y="684"/>
                  </a:lnTo>
                  <a:lnTo>
                    <a:pt x="365" y="690"/>
                  </a:lnTo>
                  <a:lnTo>
                    <a:pt x="365" y="696"/>
                  </a:lnTo>
                  <a:lnTo>
                    <a:pt x="371" y="702"/>
                  </a:lnTo>
                  <a:lnTo>
                    <a:pt x="371" y="708"/>
                  </a:lnTo>
                  <a:lnTo>
                    <a:pt x="377" y="714"/>
                  </a:lnTo>
                  <a:lnTo>
                    <a:pt x="389" y="726"/>
                  </a:lnTo>
                  <a:lnTo>
                    <a:pt x="389" y="732"/>
                  </a:lnTo>
                  <a:lnTo>
                    <a:pt x="395" y="738"/>
                  </a:lnTo>
                  <a:lnTo>
                    <a:pt x="395" y="744"/>
                  </a:lnTo>
                  <a:lnTo>
                    <a:pt x="407" y="756"/>
                  </a:lnTo>
                  <a:lnTo>
                    <a:pt x="407" y="762"/>
                  </a:lnTo>
                  <a:lnTo>
                    <a:pt x="413" y="768"/>
                  </a:lnTo>
                  <a:lnTo>
                    <a:pt x="413" y="774"/>
                  </a:lnTo>
                  <a:lnTo>
                    <a:pt x="419" y="780"/>
                  </a:lnTo>
                  <a:lnTo>
                    <a:pt x="431" y="792"/>
                  </a:lnTo>
                  <a:lnTo>
                    <a:pt x="431" y="803"/>
                  </a:lnTo>
                  <a:lnTo>
                    <a:pt x="437" y="809"/>
                  </a:lnTo>
                  <a:lnTo>
                    <a:pt x="443" y="815"/>
                  </a:lnTo>
                  <a:lnTo>
                    <a:pt x="449" y="821"/>
                  </a:lnTo>
                  <a:lnTo>
                    <a:pt x="455" y="827"/>
                  </a:lnTo>
                  <a:lnTo>
                    <a:pt x="455" y="833"/>
                  </a:lnTo>
                  <a:lnTo>
                    <a:pt x="467" y="845"/>
                  </a:lnTo>
                  <a:lnTo>
                    <a:pt x="467" y="851"/>
                  </a:lnTo>
                  <a:lnTo>
                    <a:pt x="479" y="863"/>
                  </a:lnTo>
                  <a:lnTo>
                    <a:pt x="479" y="869"/>
                  </a:lnTo>
                  <a:lnTo>
                    <a:pt x="485" y="875"/>
                  </a:lnTo>
                  <a:lnTo>
                    <a:pt x="497" y="887"/>
                  </a:lnTo>
                  <a:lnTo>
                    <a:pt x="497" y="893"/>
                  </a:lnTo>
                  <a:lnTo>
                    <a:pt x="503" y="899"/>
                  </a:lnTo>
                  <a:lnTo>
                    <a:pt x="509" y="905"/>
                  </a:lnTo>
                  <a:lnTo>
                    <a:pt x="515" y="911"/>
                  </a:lnTo>
                  <a:lnTo>
                    <a:pt x="515" y="917"/>
                  </a:lnTo>
                  <a:lnTo>
                    <a:pt x="521" y="923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8" name="Freeform 44"/>
            <p:cNvSpPr>
              <a:spLocks/>
            </p:cNvSpPr>
            <p:nvPr/>
          </p:nvSpPr>
          <p:spPr bwMode="auto">
            <a:xfrm>
              <a:off x="4532" y="3577"/>
              <a:ext cx="385" cy="197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18" y="24"/>
                </a:cxn>
                <a:cxn ang="0">
                  <a:pos x="30" y="36"/>
                </a:cxn>
                <a:cxn ang="0">
                  <a:pos x="41" y="54"/>
                </a:cxn>
                <a:cxn ang="0">
                  <a:pos x="53" y="66"/>
                </a:cxn>
                <a:cxn ang="0">
                  <a:pos x="65" y="78"/>
                </a:cxn>
                <a:cxn ang="0">
                  <a:pos x="77" y="90"/>
                </a:cxn>
                <a:cxn ang="0">
                  <a:pos x="89" y="102"/>
                </a:cxn>
                <a:cxn ang="0">
                  <a:pos x="101" y="114"/>
                </a:cxn>
                <a:cxn ang="0">
                  <a:pos x="113" y="126"/>
                </a:cxn>
                <a:cxn ang="0">
                  <a:pos x="125" y="138"/>
                </a:cxn>
                <a:cxn ang="0">
                  <a:pos x="137" y="150"/>
                </a:cxn>
                <a:cxn ang="0">
                  <a:pos x="149" y="162"/>
                </a:cxn>
                <a:cxn ang="0">
                  <a:pos x="161" y="168"/>
                </a:cxn>
                <a:cxn ang="0">
                  <a:pos x="173" y="180"/>
                </a:cxn>
                <a:cxn ang="0">
                  <a:pos x="185" y="186"/>
                </a:cxn>
                <a:cxn ang="0">
                  <a:pos x="197" y="198"/>
                </a:cxn>
                <a:cxn ang="0">
                  <a:pos x="209" y="204"/>
                </a:cxn>
                <a:cxn ang="0">
                  <a:pos x="221" y="210"/>
                </a:cxn>
                <a:cxn ang="0">
                  <a:pos x="233" y="222"/>
                </a:cxn>
                <a:cxn ang="0">
                  <a:pos x="245" y="228"/>
                </a:cxn>
                <a:cxn ang="0">
                  <a:pos x="257" y="234"/>
                </a:cxn>
                <a:cxn ang="0">
                  <a:pos x="269" y="240"/>
                </a:cxn>
                <a:cxn ang="0">
                  <a:pos x="281" y="246"/>
                </a:cxn>
                <a:cxn ang="0">
                  <a:pos x="293" y="252"/>
                </a:cxn>
                <a:cxn ang="0">
                  <a:pos x="305" y="252"/>
                </a:cxn>
                <a:cxn ang="0">
                  <a:pos x="317" y="258"/>
                </a:cxn>
                <a:cxn ang="0">
                  <a:pos x="329" y="264"/>
                </a:cxn>
                <a:cxn ang="0">
                  <a:pos x="340" y="264"/>
                </a:cxn>
                <a:cxn ang="0">
                  <a:pos x="352" y="270"/>
                </a:cxn>
                <a:cxn ang="0">
                  <a:pos x="364" y="270"/>
                </a:cxn>
                <a:cxn ang="0">
                  <a:pos x="376" y="276"/>
                </a:cxn>
                <a:cxn ang="0">
                  <a:pos x="388" y="276"/>
                </a:cxn>
                <a:cxn ang="0">
                  <a:pos x="400" y="276"/>
                </a:cxn>
                <a:cxn ang="0">
                  <a:pos x="412" y="276"/>
                </a:cxn>
                <a:cxn ang="0">
                  <a:pos x="424" y="276"/>
                </a:cxn>
                <a:cxn ang="0">
                  <a:pos x="436" y="276"/>
                </a:cxn>
                <a:cxn ang="0">
                  <a:pos x="448" y="276"/>
                </a:cxn>
                <a:cxn ang="0">
                  <a:pos x="460" y="276"/>
                </a:cxn>
                <a:cxn ang="0">
                  <a:pos x="472" y="276"/>
                </a:cxn>
                <a:cxn ang="0">
                  <a:pos x="484" y="276"/>
                </a:cxn>
              </a:cxnLst>
              <a:rect l="0" t="0" r="r" b="b"/>
              <a:pathLst>
                <a:path w="490" h="276">
                  <a:moveTo>
                    <a:pt x="0" y="0"/>
                  </a:moveTo>
                  <a:lnTo>
                    <a:pt x="6" y="6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30" y="36"/>
                  </a:lnTo>
                  <a:lnTo>
                    <a:pt x="41" y="48"/>
                  </a:lnTo>
                  <a:lnTo>
                    <a:pt x="41" y="54"/>
                  </a:lnTo>
                  <a:lnTo>
                    <a:pt x="47" y="60"/>
                  </a:lnTo>
                  <a:lnTo>
                    <a:pt x="53" y="66"/>
                  </a:lnTo>
                  <a:lnTo>
                    <a:pt x="59" y="72"/>
                  </a:lnTo>
                  <a:lnTo>
                    <a:pt x="65" y="78"/>
                  </a:lnTo>
                  <a:lnTo>
                    <a:pt x="71" y="84"/>
                  </a:lnTo>
                  <a:lnTo>
                    <a:pt x="77" y="90"/>
                  </a:lnTo>
                  <a:lnTo>
                    <a:pt x="83" y="96"/>
                  </a:lnTo>
                  <a:lnTo>
                    <a:pt x="89" y="102"/>
                  </a:lnTo>
                  <a:lnTo>
                    <a:pt x="95" y="108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9" y="132"/>
                  </a:lnTo>
                  <a:lnTo>
                    <a:pt x="125" y="138"/>
                  </a:lnTo>
                  <a:lnTo>
                    <a:pt x="131" y="144"/>
                  </a:lnTo>
                  <a:lnTo>
                    <a:pt x="137" y="150"/>
                  </a:lnTo>
                  <a:lnTo>
                    <a:pt x="143" y="156"/>
                  </a:lnTo>
                  <a:lnTo>
                    <a:pt x="149" y="162"/>
                  </a:lnTo>
                  <a:lnTo>
                    <a:pt x="155" y="162"/>
                  </a:lnTo>
                  <a:lnTo>
                    <a:pt x="161" y="168"/>
                  </a:lnTo>
                  <a:lnTo>
                    <a:pt x="167" y="174"/>
                  </a:lnTo>
                  <a:lnTo>
                    <a:pt x="173" y="180"/>
                  </a:lnTo>
                  <a:lnTo>
                    <a:pt x="179" y="186"/>
                  </a:lnTo>
                  <a:lnTo>
                    <a:pt x="185" y="186"/>
                  </a:lnTo>
                  <a:lnTo>
                    <a:pt x="191" y="192"/>
                  </a:lnTo>
                  <a:lnTo>
                    <a:pt x="197" y="198"/>
                  </a:lnTo>
                  <a:lnTo>
                    <a:pt x="203" y="198"/>
                  </a:lnTo>
                  <a:lnTo>
                    <a:pt x="209" y="204"/>
                  </a:lnTo>
                  <a:lnTo>
                    <a:pt x="215" y="210"/>
                  </a:lnTo>
                  <a:lnTo>
                    <a:pt x="221" y="210"/>
                  </a:lnTo>
                  <a:lnTo>
                    <a:pt x="227" y="216"/>
                  </a:lnTo>
                  <a:lnTo>
                    <a:pt x="233" y="222"/>
                  </a:lnTo>
                  <a:lnTo>
                    <a:pt x="239" y="222"/>
                  </a:lnTo>
                  <a:lnTo>
                    <a:pt x="245" y="228"/>
                  </a:lnTo>
                  <a:lnTo>
                    <a:pt x="251" y="228"/>
                  </a:lnTo>
                  <a:lnTo>
                    <a:pt x="257" y="234"/>
                  </a:lnTo>
                  <a:lnTo>
                    <a:pt x="263" y="234"/>
                  </a:lnTo>
                  <a:lnTo>
                    <a:pt x="269" y="240"/>
                  </a:lnTo>
                  <a:lnTo>
                    <a:pt x="275" y="240"/>
                  </a:lnTo>
                  <a:lnTo>
                    <a:pt x="281" y="246"/>
                  </a:lnTo>
                  <a:lnTo>
                    <a:pt x="287" y="246"/>
                  </a:lnTo>
                  <a:lnTo>
                    <a:pt x="293" y="252"/>
                  </a:lnTo>
                  <a:lnTo>
                    <a:pt x="299" y="252"/>
                  </a:lnTo>
                  <a:lnTo>
                    <a:pt x="305" y="252"/>
                  </a:lnTo>
                  <a:lnTo>
                    <a:pt x="311" y="258"/>
                  </a:lnTo>
                  <a:lnTo>
                    <a:pt x="317" y="258"/>
                  </a:lnTo>
                  <a:lnTo>
                    <a:pt x="323" y="258"/>
                  </a:lnTo>
                  <a:lnTo>
                    <a:pt x="329" y="264"/>
                  </a:lnTo>
                  <a:lnTo>
                    <a:pt x="335" y="264"/>
                  </a:lnTo>
                  <a:lnTo>
                    <a:pt x="340" y="264"/>
                  </a:lnTo>
                  <a:lnTo>
                    <a:pt x="346" y="270"/>
                  </a:lnTo>
                  <a:lnTo>
                    <a:pt x="352" y="270"/>
                  </a:lnTo>
                  <a:lnTo>
                    <a:pt x="358" y="270"/>
                  </a:lnTo>
                  <a:lnTo>
                    <a:pt x="364" y="270"/>
                  </a:lnTo>
                  <a:lnTo>
                    <a:pt x="370" y="270"/>
                  </a:lnTo>
                  <a:lnTo>
                    <a:pt x="376" y="276"/>
                  </a:lnTo>
                  <a:lnTo>
                    <a:pt x="382" y="276"/>
                  </a:lnTo>
                  <a:lnTo>
                    <a:pt x="388" y="276"/>
                  </a:lnTo>
                  <a:lnTo>
                    <a:pt x="394" y="276"/>
                  </a:lnTo>
                  <a:lnTo>
                    <a:pt x="400" y="276"/>
                  </a:lnTo>
                  <a:lnTo>
                    <a:pt x="406" y="276"/>
                  </a:lnTo>
                  <a:lnTo>
                    <a:pt x="412" y="276"/>
                  </a:lnTo>
                  <a:lnTo>
                    <a:pt x="418" y="276"/>
                  </a:lnTo>
                  <a:lnTo>
                    <a:pt x="424" y="276"/>
                  </a:lnTo>
                  <a:lnTo>
                    <a:pt x="430" y="276"/>
                  </a:lnTo>
                  <a:lnTo>
                    <a:pt x="436" y="276"/>
                  </a:lnTo>
                  <a:lnTo>
                    <a:pt x="442" y="276"/>
                  </a:lnTo>
                  <a:lnTo>
                    <a:pt x="448" y="276"/>
                  </a:lnTo>
                  <a:lnTo>
                    <a:pt x="454" y="276"/>
                  </a:lnTo>
                  <a:lnTo>
                    <a:pt x="460" y="276"/>
                  </a:lnTo>
                  <a:lnTo>
                    <a:pt x="466" y="276"/>
                  </a:lnTo>
                  <a:lnTo>
                    <a:pt x="472" y="276"/>
                  </a:lnTo>
                  <a:lnTo>
                    <a:pt x="478" y="276"/>
                  </a:lnTo>
                  <a:lnTo>
                    <a:pt x="484" y="276"/>
                  </a:lnTo>
                  <a:lnTo>
                    <a:pt x="490" y="27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1229" name="Line 45"/>
            <p:cNvSpPr>
              <a:spLocks noChangeShapeType="1"/>
            </p:cNvSpPr>
            <p:nvPr/>
          </p:nvSpPr>
          <p:spPr bwMode="auto">
            <a:xfrm>
              <a:off x="4883" y="3737"/>
              <a:ext cx="0" cy="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59073" name="Object 1"/>
            <p:cNvGraphicFramePr>
              <a:graphicFrameLocks noChangeAspect="1"/>
            </p:cNvGraphicFramePr>
            <p:nvPr/>
          </p:nvGraphicFramePr>
          <p:xfrm>
            <a:off x="4749" y="3778"/>
            <a:ext cx="25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523" name="Równanie" r:id="rId5" imgW="291960" imgH="215640" progId="Equation.3">
                    <p:embed/>
                  </p:oleObj>
                </mc:Choice>
                <mc:Fallback>
                  <p:oleObj name="Równanie" r:id="rId5" imgW="29196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9" y="3778"/>
                          <a:ext cx="252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9074" name="Object 2"/>
            <p:cNvGraphicFramePr>
              <a:graphicFrameLocks noChangeAspect="1"/>
            </p:cNvGraphicFramePr>
            <p:nvPr/>
          </p:nvGraphicFramePr>
          <p:xfrm>
            <a:off x="4905" y="3636"/>
            <a:ext cx="157" cy="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524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5" y="3636"/>
                          <a:ext cx="157" cy="1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9075" name="Object 3"/>
            <p:cNvGraphicFramePr>
              <a:graphicFrameLocks noChangeAspect="1"/>
            </p:cNvGraphicFramePr>
            <p:nvPr/>
          </p:nvGraphicFramePr>
          <p:xfrm>
            <a:off x="2918" y="2123"/>
            <a:ext cx="341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525" name="Równanie" r:id="rId9" imgW="393480" imgH="253800" progId="Equation.3">
                    <p:embed/>
                  </p:oleObj>
                </mc:Choice>
                <mc:Fallback>
                  <p:oleObj name="Równanie" r:id="rId9" imgW="393480" imgH="2538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8" y="2123"/>
                          <a:ext cx="341" cy="1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6600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1233" name="Rectangle 49"/>
            <p:cNvSpPr>
              <a:spLocks noChangeArrowheads="1"/>
            </p:cNvSpPr>
            <p:nvPr/>
          </p:nvSpPr>
          <p:spPr bwMode="auto">
            <a:xfrm>
              <a:off x="2653" y="2103"/>
              <a:ext cx="2409" cy="1871"/>
            </a:xfrm>
            <a:prstGeom prst="rect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59076" name="Object 4"/>
            <p:cNvGraphicFramePr>
              <a:graphicFrameLocks noChangeAspect="1"/>
            </p:cNvGraphicFramePr>
            <p:nvPr/>
          </p:nvGraphicFramePr>
          <p:xfrm>
            <a:off x="2769" y="3748"/>
            <a:ext cx="134" cy="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526" name="Równanie" r:id="rId11" imgW="126720" imgH="177480" progId="Equation.3">
                    <p:embed/>
                  </p:oleObj>
                </mc:Choice>
                <mc:Fallback>
                  <p:oleObj name="Równanie" r:id="rId11" imgW="126720" imgH="177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9" y="3748"/>
                          <a:ext cx="134" cy="1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1237" name="Text Box 53"/>
          <p:cNvSpPr txBox="1">
            <a:spLocks noChangeArrowheads="1"/>
          </p:cNvSpPr>
          <p:nvPr/>
        </p:nvSpPr>
        <p:spPr bwMode="auto">
          <a:xfrm>
            <a:off x="990600" y="914400"/>
            <a:ext cx="6836657" cy="83317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400" b="1" dirty="0" err="1" smtClean="0">
                <a:solidFill>
                  <a:srgbClr val="FF0000"/>
                </a:solidFill>
              </a:rPr>
              <a:t>Remark</a:t>
            </a:r>
            <a:r>
              <a:rPr lang="pl-PL" sz="2400" b="1" dirty="0" smtClean="0">
                <a:solidFill>
                  <a:srgbClr val="FF0000"/>
                </a:solidFill>
              </a:rPr>
              <a:t>:</a:t>
            </a:r>
            <a:r>
              <a:rPr lang="pl-PL" sz="2400" b="1" dirty="0" smtClean="0">
                <a:solidFill>
                  <a:schemeClr val="tx1"/>
                </a:solidFill>
              </a:rPr>
              <a:t> </a:t>
            </a:r>
            <a:r>
              <a:rPr lang="pl-PL" sz="2400" b="1" dirty="0" err="1" smtClean="0">
                <a:solidFill>
                  <a:schemeClr val="tx1"/>
                </a:solidFill>
              </a:rPr>
              <a:t>power</a:t>
            </a:r>
            <a:r>
              <a:rPr lang="pl-PL" sz="2400" b="1" dirty="0" smtClean="0">
                <a:solidFill>
                  <a:schemeClr val="tx1"/>
                </a:solidFill>
              </a:rPr>
              <a:t> spectrum of a </a:t>
            </a:r>
            <a:r>
              <a:rPr lang="pl-PL" sz="2400" b="1" dirty="0" err="1" smtClean="0">
                <a:solidFill>
                  <a:schemeClr val="tx1"/>
                </a:solidFill>
              </a:rPr>
              <a:t>transmission</a:t>
            </a:r>
            <a:r>
              <a:rPr lang="pl-PL" sz="2400" b="1" dirty="0" smtClean="0">
                <a:solidFill>
                  <a:schemeClr val="tx1"/>
                </a:solidFill>
              </a:rPr>
              <a:t> </a:t>
            </a:r>
            <a:r>
              <a:rPr lang="pl-PL" sz="2400" b="1" dirty="0" err="1" smtClean="0">
                <a:solidFill>
                  <a:schemeClr val="tx1"/>
                </a:solidFill>
              </a:rPr>
              <a:t>code</a:t>
            </a:r>
            <a:r>
              <a:rPr lang="pl-PL" sz="2400" b="1" dirty="0" smtClean="0">
                <a:solidFill>
                  <a:schemeClr val="tx1"/>
                </a:solidFill>
              </a:rPr>
              <a:t> </a:t>
            </a:r>
            <a:r>
              <a:rPr lang="pl-PL" sz="2400" b="1" dirty="0" err="1" smtClean="0">
                <a:solidFill>
                  <a:schemeClr val="tx1"/>
                </a:solidFill>
              </a:rPr>
              <a:t>is</a:t>
            </a:r>
            <a:r>
              <a:rPr lang="pl-PL" sz="2400" b="1" dirty="0">
                <a:solidFill>
                  <a:schemeClr val="tx1"/>
                </a:solidFill>
              </a:rPr>
              <a:t/>
            </a:r>
            <a:br>
              <a:rPr lang="pl-PL" sz="2400" b="1" dirty="0">
                <a:solidFill>
                  <a:schemeClr val="tx1"/>
                </a:solidFill>
              </a:rPr>
            </a:br>
            <a:r>
              <a:rPr lang="pl-PL" sz="2400" b="1" dirty="0" err="1" smtClean="0">
                <a:solidFill>
                  <a:schemeClr val="tx1"/>
                </a:solidFill>
              </a:rPr>
              <a:t>proportional</a:t>
            </a:r>
            <a:r>
              <a:rPr lang="pl-PL" sz="2400" b="1" dirty="0" smtClean="0">
                <a:solidFill>
                  <a:schemeClr val="tx1"/>
                </a:solidFill>
              </a:rPr>
              <a:t> to </a:t>
            </a:r>
            <a:r>
              <a:rPr lang="pl-PL" sz="2400" b="1" dirty="0" err="1" smtClean="0">
                <a:solidFill>
                  <a:schemeClr val="tx1"/>
                </a:solidFill>
              </a:rPr>
              <a:t>squared</a:t>
            </a:r>
            <a:r>
              <a:rPr lang="pl-PL" sz="2400" b="1" dirty="0" smtClean="0">
                <a:solidFill>
                  <a:schemeClr val="tx1"/>
                </a:solidFill>
              </a:rPr>
              <a:t> a-f spectrum of a </a:t>
            </a:r>
            <a:r>
              <a:rPr lang="pl-PL" sz="2400" b="1" dirty="0" err="1" smtClean="0">
                <a:solidFill>
                  <a:schemeClr val="tx1"/>
                </a:solidFill>
              </a:rPr>
              <a:t>pulse</a:t>
            </a:r>
            <a:r>
              <a:rPr lang="pl-PL" sz="2400" b="1" dirty="0" smtClean="0">
                <a:solidFill>
                  <a:schemeClr val="tx1"/>
                </a:solidFill>
              </a:rPr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Line 4"/>
          <p:cNvSpPr>
            <a:spLocks noChangeShapeType="1"/>
          </p:cNvSpPr>
          <p:nvPr/>
        </p:nvSpPr>
        <p:spPr bwMode="auto">
          <a:xfrm flipV="1">
            <a:off x="2051050" y="854075"/>
            <a:ext cx="0" cy="14033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22290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245239"/>
              </p:ext>
            </p:extLst>
          </p:nvPr>
        </p:nvGraphicFramePr>
        <p:xfrm>
          <a:off x="1066800" y="2743200"/>
          <a:ext cx="661035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662" name="Equation" r:id="rId3" imgW="3695400" imgH="838080" progId="Equation.3">
                  <p:embed/>
                </p:oleObj>
              </mc:Choice>
              <mc:Fallback>
                <p:oleObj name="Equation" r:id="rId3" imgW="3695400" imgH="83808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743200"/>
                        <a:ext cx="6610350" cy="11239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2320" name="Group 112"/>
          <p:cNvGrpSpPr>
            <a:grpSpLocks/>
          </p:cNvGrpSpPr>
          <p:nvPr/>
        </p:nvGrpSpPr>
        <p:grpSpPr bwMode="auto">
          <a:xfrm>
            <a:off x="1066800" y="3962400"/>
            <a:ext cx="5086350" cy="2655888"/>
            <a:chOff x="672" y="2496"/>
            <a:chExt cx="3204" cy="1673"/>
          </a:xfrm>
        </p:grpSpPr>
        <p:sp>
          <p:nvSpPr>
            <p:cNvPr id="222292" name="Line 84"/>
            <p:cNvSpPr>
              <a:spLocks noChangeShapeType="1"/>
            </p:cNvSpPr>
            <p:nvPr/>
          </p:nvSpPr>
          <p:spPr bwMode="auto">
            <a:xfrm>
              <a:off x="895" y="4025"/>
              <a:ext cx="289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3" name="Line 85"/>
            <p:cNvSpPr>
              <a:spLocks noChangeShapeType="1"/>
            </p:cNvSpPr>
            <p:nvPr/>
          </p:nvSpPr>
          <p:spPr bwMode="auto">
            <a:xfrm flipH="1" flipV="1">
              <a:off x="894" y="2501"/>
              <a:ext cx="1" cy="15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4" name="Freeform 86"/>
            <p:cNvSpPr>
              <a:spLocks/>
            </p:cNvSpPr>
            <p:nvPr/>
          </p:nvSpPr>
          <p:spPr bwMode="auto">
            <a:xfrm>
              <a:off x="895" y="2655"/>
              <a:ext cx="473" cy="87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5" name="Freeform 87"/>
            <p:cNvSpPr>
              <a:spLocks/>
            </p:cNvSpPr>
            <p:nvPr/>
          </p:nvSpPr>
          <p:spPr bwMode="auto">
            <a:xfrm>
              <a:off x="1368" y="3525"/>
              <a:ext cx="628" cy="496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6" name="Freeform 88"/>
            <p:cNvSpPr>
              <a:spLocks/>
            </p:cNvSpPr>
            <p:nvPr/>
          </p:nvSpPr>
          <p:spPr bwMode="auto">
            <a:xfrm>
              <a:off x="1996" y="3957"/>
              <a:ext cx="848" cy="64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7" name="Freeform 89"/>
            <p:cNvSpPr>
              <a:spLocks/>
            </p:cNvSpPr>
            <p:nvPr/>
          </p:nvSpPr>
          <p:spPr bwMode="auto">
            <a:xfrm>
              <a:off x="2844" y="4001"/>
              <a:ext cx="827" cy="2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8" name="Freeform 90"/>
            <p:cNvSpPr>
              <a:spLocks/>
            </p:cNvSpPr>
            <p:nvPr/>
          </p:nvSpPr>
          <p:spPr bwMode="auto">
            <a:xfrm>
              <a:off x="895" y="3400"/>
              <a:ext cx="507" cy="621"/>
            </a:xfrm>
            <a:custGeom>
              <a:avLst/>
              <a:gdLst/>
              <a:ahLst/>
              <a:cxnLst>
                <a:cxn ang="0">
                  <a:pos x="12" y="929"/>
                </a:cxn>
                <a:cxn ang="0">
                  <a:pos x="29" y="923"/>
                </a:cxn>
                <a:cxn ang="0">
                  <a:pos x="47" y="911"/>
                </a:cxn>
                <a:cxn ang="0">
                  <a:pos x="65" y="893"/>
                </a:cxn>
                <a:cxn ang="0">
                  <a:pos x="83" y="875"/>
                </a:cxn>
                <a:cxn ang="0">
                  <a:pos x="107" y="845"/>
                </a:cxn>
                <a:cxn ang="0">
                  <a:pos x="119" y="827"/>
                </a:cxn>
                <a:cxn ang="0">
                  <a:pos x="125" y="809"/>
                </a:cxn>
                <a:cxn ang="0">
                  <a:pos x="137" y="791"/>
                </a:cxn>
                <a:cxn ang="0">
                  <a:pos x="149" y="761"/>
                </a:cxn>
                <a:cxn ang="0">
                  <a:pos x="161" y="743"/>
                </a:cxn>
                <a:cxn ang="0">
                  <a:pos x="173" y="719"/>
                </a:cxn>
                <a:cxn ang="0">
                  <a:pos x="179" y="695"/>
                </a:cxn>
                <a:cxn ang="0">
                  <a:pos x="191" y="677"/>
                </a:cxn>
                <a:cxn ang="0">
                  <a:pos x="197" y="653"/>
                </a:cxn>
                <a:cxn ang="0">
                  <a:pos x="209" y="635"/>
                </a:cxn>
                <a:cxn ang="0">
                  <a:pos x="215" y="605"/>
                </a:cxn>
                <a:cxn ang="0">
                  <a:pos x="227" y="581"/>
                </a:cxn>
                <a:cxn ang="0">
                  <a:pos x="233" y="563"/>
                </a:cxn>
                <a:cxn ang="0">
                  <a:pos x="245" y="533"/>
                </a:cxn>
                <a:cxn ang="0">
                  <a:pos x="251" y="504"/>
                </a:cxn>
                <a:cxn ang="0">
                  <a:pos x="263" y="486"/>
                </a:cxn>
                <a:cxn ang="0">
                  <a:pos x="269" y="456"/>
                </a:cxn>
                <a:cxn ang="0">
                  <a:pos x="281" y="438"/>
                </a:cxn>
                <a:cxn ang="0">
                  <a:pos x="287" y="408"/>
                </a:cxn>
                <a:cxn ang="0">
                  <a:pos x="299" y="390"/>
                </a:cxn>
                <a:cxn ang="0">
                  <a:pos x="305" y="360"/>
                </a:cxn>
                <a:cxn ang="0">
                  <a:pos x="317" y="330"/>
                </a:cxn>
                <a:cxn ang="0">
                  <a:pos x="323" y="312"/>
                </a:cxn>
                <a:cxn ang="0">
                  <a:pos x="334" y="282"/>
                </a:cxn>
                <a:cxn ang="0">
                  <a:pos x="340" y="258"/>
                </a:cxn>
                <a:cxn ang="0">
                  <a:pos x="352" y="234"/>
                </a:cxn>
                <a:cxn ang="0">
                  <a:pos x="358" y="210"/>
                </a:cxn>
                <a:cxn ang="0">
                  <a:pos x="370" y="192"/>
                </a:cxn>
                <a:cxn ang="0">
                  <a:pos x="376" y="162"/>
                </a:cxn>
                <a:cxn ang="0">
                  <a:pos x="388" y="144"/>
                </a:cxn>
                <a:cxn ang="0">
                  <a:pos x="394" y="120"/>
                </a:cxn>
                <a:cxn ang="0">
                  <a:pos x="406" y="96"/>
                </a:cxn>
                <a:cxn ang="0">
                  <a:pos x="418" y="78"/>
                </a:cxn>
                <a:cxn ang="0">
                  <a:pos x="424" y="54"/>
                </a:cxn>
                <a:cxn ang="0">
                  <a:pos x="436" y="30"/>
                </a:cxn>
                <a:cxn ang="0">
                  <a:pos x="448" y="12"/>
                </a:cxn>
              </a:cxnLst>
              <a:rect l="0" t="0" r="r" b="b"/>
              <a:pathLst>
                <a:path w="454" h="929">
                  <a:moveTo>
                    <a:pt x="0" y="929"/>
                  </a:moveTo>
                  <a:lnTo>
                    <a:pt x="6" y="929"/>
                  </a:lnTo>
                  <a:lnTo>
                    <a:pt x="12" y="929"/>
                  </a:lnTo>
                  <a:lnTo>
                    <a:pt x="18" y="929"/>
                  </a:lnTo>
                  <a:lnTo>
                    <a:pt x="24" y="929"/>
                  </a:lnTo>
                  <a:lnTo>
                    <a:pt x="29" y="923"/>
                  </a:lnTo>
                  <a:lnTo>
                    <a:pt x="35" y="917"/>
                  </a:lnTo>
                  <a:lnTo>
                    <a:pt x="41" y="917"/>
                  </a:lnTo>
                  <a:lnTo>
                    <a:pt x="47" y="911"/>
                  </a:lnTo>
                  <a:lnTo>
                    <a:pt x="53" y="905"/>
                  </a:lnTo>
                  <a:lnTo>
                    <a:pt x="59" y="899"/>
                  </a:lnTo>
                  <a:lnTo>
                    <a:pt x="65" y="893"/>
                  </a:lnTo>
                  <a:lnTo>
                    <a:pt x="71" y="887"/>
                  </a:lnTo>
                  <a:lnTo>
                    <a:pt x="77" y="881"/>
                  </a:lnTo>
                  <a:lnTo>
                    <a:pt x="83" y="875"/>
                  </a:lnTo>
                  <a:lnTo>
                    <a:pt x="95" y="863"/>
                  </a:lnTo>
                  <a:lnTo>
                    <a:pt x="95" y="857"/>
                  </a:lnTo>
                  <a:lnTo>
                    <a:pt x="107" y="845"/>
                  </a:lnTo>
                  <a:lnTo>
                    <a:pt x="107" y="839"/>
                  </a:lnTo>
                  <a:lnTo>
                    <a:pt x="113" y="833"/>
                  </a:lnTo>
                  <a:lnTo>
                    <a:pt x="119" y="827"/>
                  </a:lnTo>
                  <a:lnTo>
                    <a:pt x="119" y="821"/>
                  </a:lnTo>
                  <a:lnTo>
                    <a:pt x="125" y="815"/>
                  </a:lnTo>
                  <a:lnTo>
                    <a:pt x="125" y="809"/>
                  </a:lnTo>
                  <a:lnTo>
                    <a:pt x="131" y="803"/>
                  </a:lnTo>
                  <a:lnTo>
                    <a:pt x="131" y="797"/>
                  </a:lnTo>
                  <a:lnTo>
                    <a:pt x="137" y="791"/>
                  </a:lnTo>
                  <a:lnTo>
                    <a:pt x="137" y="785"/>
                  </a:lnTo>
                  <a:lnTo>
                    <a:pt x="149" y="773"/>
                  </a:lnTo>
                  <a:lnTo>
                    <a:pt x="149" y="761"/>
                  </a:lnTo>
                  <a:lnTo>
                    <a:pt x="155" y="755"/>
                  </a:lnTo>
                  <a:lnTo>
                    <a:pt x="155" y="749"/>
                  </a:lnTo>
                  <a:lnTo>
                    <a:pt x="161" y="743"/>
                  </a:lnTo>
                  <a:lnTo>
                    <a:pt x="161" y="731"/>
                  </a:lnTo>
                  <a:lnTo>
                    <a:pt x="167" y="725"/>
                  </a:lnTo>
                  <a:lnTo>
                    <a:pt x="173" y="719"/>
                  </a:lnTo>
                  <a:lnTo>
                    <a:pt x="173" y="713"/>
                  </a:lnTo>
                  <a:lnTo>
                    <a:pt x="179" y="707"/>
                  </a:lnTo>
                  <a:lnTo>
                    <a:pt x="179" y="695"/>
                  </a:lnTo>
                  <a:lnTo>
                    <a:pt x="185" y="689"/>
                  </a:lnTo>
                  <a:lnTo>
                    <a:pt x="185" y="683"/>
                  </a:lnTo>
                  <a:lnTo>
                    <a:pt x="191" y="677"/>
                  </a:lnTo>
                  <a:lnTo>
                    <a:pt x="191" y="665"/>
                  </a:lnTo>
                  <a:lnTo>
                    <a:pt x="197" y="659"/>
                  </a:lnTo>
                  <a:lnTo>
                    <a:pt x="197" y="653"/>
                  </a:lnTo>
                  <a:lnTo>
                    <a:pt x="203" y="647"/>
                  </a:lnTo>
                  <a:lnTo>
                    <a:pt x="203" y="641"/>
                  </a:lnTo>
                  <a:lnTo>
                    <a:pt x="209" y="635"/>
                  </a:lnTo>
                  <a:lnTo>
                    <a:pt x="209" y="617"/>
                  </a:lnTo>
                  <a:lnTo>
                    <a:pt x="215" y="611"/>
                  </a:lnTo>
                  <a:lnTo>
                    <a:pt x="215" y="605"/>
                  </a:lnTo>
                  <a:lnTo>
                    <a:pt x="221" y="599"/>
                  </a:lnTo>
                  <a:lnTo>
                    <a:pt x="221" y="587"/>
                  </a:lnTo>
                  <a:lnTo>
                    <a:pt x="227" y="581"/>
                  </a:lnTo>
                  <a:lnTo>
                    <a:pt x="227" y="575"/>
                  </a:lnTo>
                  <a:lnTo>
                    <a:pt x="233" y="569"/>
                  </a:lnTo>
                  <a:lnTo>
                    <a:pt x="233" y="563"/>
                  </a:lnTo>
                  <a:lnTo>
                    <a:pt x="239" y="551"/>
                  </a:lnTo>
                  <a:lnTo>
                    <a:pt x="239" y="539"/>
                  </a:lnTo>
                  <a:lnTo>
                    <a:pt x="245" y="533"/>
                  </a:lnTo>
                  <a:lnTo>
                    <a:pt x="245" y="528"/>
                  </a:lnTo>
                  <a:lnTo>
                    <a:pt x="251" y="522"/>
                  </a:lnTo>
                  <a:lnTo>
                    <a:pt x="251" y="504"/>
                  </a:lnTo>
                  <a:lnTo>
                    <a:pt x="257" y="498"/>
                  </a:lnTo>
                  <a:lnTo>
                    <a:pt x="257" y="492"/>
                  </a:lnTo>
                  <a:lnTo>
                    <a:pt x="263" y="486"/>
                  </a:lnTo>
                  <a:lnTo>
                    <a:pt x="263" y="480"/>
                  </a:lnTo>
                  <a:lnTo>
                    <a:pt x="269" y="474"/>
                  </a:lnTo>
                  <a:lnTo>
                    <a:pt x="269" y="456"/>
                  </a:lnTo>
                  <a:lnTo>
                    <a:pt x="275" y="450"/>
                  </a:lnTo>
                  <a:lnTo>
                    <a:pt x="275" y="444"/>
                  </a:lnTo>
                  <a:lnTo>
                    <a:pt x="281" y="438"/>
                  </a:lnTo>
                  <a:lnTo>
                    <a:pt x="281" y="420"/>
                  </a:lnTo>
                  <a:lnTo>
                    <a:pt x="287" y="414"/>
                  </a:lnTo>
                  <a:lnTo>
                    <a:pt x="287" y="408"/>
                  </a:lnTo>
                  <a:lnTo>
                    <a:pt x="293" y="402"/>
                  </a:lnTo>
                  <a:lnTo>
                    <a:pt x="293" y="396"/>
                  </a:lnTo>
                  <a:lnTo>
                    <a:pt x="299" y="390"/>
                  </a:lnTo>
                  <a:lnTo>
                    <a:pt x="299" y="372"/>
                  </a:lnTo>
                  <a:lnTo>
                    <a:pt x="305" y="366"/>
                  </a:lnTo>
                  <a:lnTo>
                    <a:pt x="305" y="360"/>
                  </a:lnTo>
                  <a:lnTo>
                    <a:pt x="311" y="354"/>
                  </a:lnTo>
                  <a:lnTo>
                    <a:pt x="311" y="336"/>
                  </a:lnTo>
                  <a:lnTo>
                    <a:pt x="317" y="330"/>
                  </a:lnTo>
                  <a:lnTo>
                    <a:pt x="317" y="324"/>
                  </a:lnTo>
                  <a:lnTo>
                    <a:pt x="323" y="318"/>
                  </a:lnTo>
                  <a:lnTo>
                    <a:pt x="323" y="312"/>
                  </a:lnTo>
                  <a:lnTo>
                    <a:pt x="328" y="306"/>
                  </a:lnTo>
                  <a:lnTo>
                    <a:pt x="328" y="288"/>
                  </a:lnTo>
                  <a:lnTo>
                    <a:pt x="334" y="282"/>
                  </a:lnTo>
                  <a:lnTo>
                    <a:pt x="334" y="276"/>
                  </a:lnTo>
                  <a:lnTo>
                    <a:pt x="340" y="270"/>
                  </a:lnTo>
                  <a:lnTo>
                    <a:pt x="340" y="258"/>
                  </a:lnTo>
                  <a:lnTo>
                    <a:pt x="346" y="252"/>
                  </a:lnTo>
                  <a:lnTo>
                    <a:pt x="346" y="240"/>
                  </a:lnTo>
                  <a:lnTo>
                    <a:pt x="352" y="234"/>
                  </a:lnTo>
                  <a:lnTo>
                    <a:pt x="352" y="228"/>
                  </a:lnTo>
                  <a:lnTo>
                    <a:pt x="358" y="222"/>
                  </a:lnTo>
                  <a:lnTo>
                    <a:pt x="358" y="210"/>
                  </a:lnTo>
                  <a:lnTo>
                    <a:pt x="364" y="204"/>
                  </a:lnTo>
                  <a:lnTo>
                    <a:pt x="364" y="198"/>
                  </a:lnTo>
                  <a:lnTo>
                    <a:pt x="370" y="192"/>
                  </a:lnTo>
                  <a:lnTo>
                    <a:pt x="370" y="180"/>
                  </a:lnTo>
                  <a:lnTo>
                    <a:pt x="376" y="174"/>
                  </a:lnTo>
                  <a:lnTo>
                    <a:pt x="376" y="162"/>
                  </a:lnTo>
                  <a:lnTo>
                    <a:pt x="382" y="156"/>
                  </a:lnTo>
                  <a:lnTo>
                    <a:pt x="382" y="150"/>
                  </a:lnTo>
                  <a:lnTo>
                    <a:pt x="388" y="144"/>
                  </a:lnTo>
                  <a:lnTo>
                    <a:pt x="388" y="132"/>
                  </a:lnTo>
                  <a:lnTo>
                    <a:pt x="394" y="126"/>
                  </a:lnTo>
                  <a:lnTo>
                    <a:pt x="394" y="120"/>
                  </a:lnTo>
                  <a:lnTo>
                    <a:pt x="400" y="114"/>
                  </a:lnTo>
                  <a:lnTo>
                    <a:pt x="400" y="102"/>
                  </a:lnTo>
                  <a:lnTo>
                    <a:pt x="406" y="96"/>
                  </a:lnTo>
                  <a:lnTo>
                    <a:pt x="406" y="90"/>
                  </a:lnTo>
                  <a:lnTo>
                    <a:pt x="412" y="84"/>
                  </a:lnTo>
                  <a:lnTo>
                    <a:pt x="418" y="78"/>
                  </a:lnTo>
                  <a:lnTo>
                    <a:pt x="418" y="66"/>
                  </a:lnTo>
                  <a:lnTo>
                    <a:pt x="424" y="60"/>
                  </a:lnTo>
                  <a:lnTo>
                    <a:pt x="424" y="54"/>
                  </a:lnTo>
                  <a:lnTo>
                    <a:pt x="430" y="48"/>
                  </a:lnTo>
                  <a:lnTo>
                    <a:pt x="430" y="36"/>
                  </a:lnTo>
                  <a:lnTo>
                    <a:pt x="436" y="30"/>
                  </a:lnTo>
                  <a:lnTo>
                    <a:pt x="442" y="24"/>
                  </a:lnTo>
                  <a:lnTo>
                    <a:pt x="442" y="18"/>
                  </a:lnTo>
                  <a:lnTo>
                    <a:pt x="448" y="12"/>
                  </a:lnTo>
                  <a:lnTo>
                    <a:pt x="448" y="6"/>
                  </a:lnTo>
                  <a:lnTo>
                    <a:pt x="454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299" name="Freeform 91"/>
            <p:cNvSpPr>
              <a:spLocks/>
            </p:cNvSpPr>
            <p:nvPr/>
          </p:nvSpPr>
          <p:spPr bwMode="auto">
            <a:xfrm>
              <a:off x="1402" y="3304"/>
              <a:ext cx="620" cy="453"/>
            </a:xfrm>
            <a:custGeom>
              <a:avLst/>
              <a:gdLst/>
              <a:ahLst/>
              <a:cxnLst>
                <a:cxn ang="0">
                  <a:pos x="6" y="132"/>
                </a:cxn>
                <a:cxn ang="0">
                  <a:pos x="18" y="108"/>
                </a:cxn>
                <a:cxn ang="0">
                  <a:pos x="30" y="90"/>
                </a:cxn>
                <a:cxn ang="0">
                  <a:pos x="42" y="72"/>
                </a:cxn>
                <a:cxn ang="0">
                  <a:pos x="60" y="48"/>
                </a:cxn>
                <a:cxn ang="0">
                  <a:pos x="78" y="30"/>
                </a:cxn>
                <a:cxn ang="0">
                  <a:pos x="96" y="18"/>
                </a:cxn>
                <a:cxn ang="0">
                  <a:pos x="114" y="6"/>
                </a:cxn>
                <a:cxn ang="0">
                  <a:pos x="132" y="0"/>
                </a:cxn>
                <a:cxn ang="0">
                  <a:pos x="150" y="0"/>
                </a:cxn>
                <a:cxn ang="0">
                  <a:pos x="168" y="0"/>
                </a:cxn>
                <a:cxn ang="0">
                  <a:pos x="185" y="12"/>
                </a:cxn>
                <a:cxn ang="0">
                  <a:pos x="203" y="24"/>
                </a:cxn>
                <a:cxn ang="0">
                  <a:pos x="221" y="36"/>
                </a:cxn>
                <a:cxn ang="0">
                  <a:pos x="239" y="54"/>
                </a:cxn>
                <a:cxn ang="0">
                  <a:pos x="257" y="72"/>
                </a:cxn>
                <a:cxn ang="0">
                  <a:pos x="269" y="90"/>
                </a:cxn>
                <a:cxn ang="0">
                  <a:pos x="293" y="120"/>
                </a:cxn>
                <a:cxn ang="0">
                  <a:pos x="305" y="144"/>
                </a:cxn>
                <a:cxn ang="0">
                  <a:pos x="317" y="168"/>
                </a:cxn>
                <a:cxn ang="0">
                  <a:pos x="329" y="186"/>
                </a:cxn>
                <a:cxn ang="0">
                  <a:pos x="341" y="216"/>
                </a:cxn>
                <a:cxn ang="0">
                  <a:pos x="359" y="246"/>
                </a:cxn>
                <a:cxn ang="0">
                  <a:pos x="371" y="276"/>
                </a:cxn>
                <a:cxn ang="0">
                  <a:pos x="383" y="294"/>
                </a:cxn>
                <a:cxn ang="0">
                  <a:pos x="395" y="318"/>
                </a:cxn>
                <a:cxn ang="0">
                  <a:pos x="401" y="342"/>
                </a:cxn>
                <a:cxn ang="0">
                  <a:pos x="413" y="360"/>
                </a:cxn>
                <a:cxn ang="0">
                  <a:pos x="425" y="384"/>
                </a:cxn>
                <a:cxn ang="0">
                  <a:pos x="431" y="408"/>
                </a:cxn>
                <a:cxn ang="0">
                  <a:pos x="443" y="426"/>
                </a:cxn>
                <a:cxn ang="0">
                  <a:pos x="449" y="450"/>
                </a:cxn>
                <a:cxn ang="0">
                  <a:pos x="461" y="474"/>
                </a:cxn>
                <a:cxn ang="0">
                  <a:pos x="473" y="492"/>
                </a:cxn>
                <a:cxn ang="0">
                  <a:pos x="478" y="516"/>
                </a:cxn>
                <a:cxn ang="0">
                  <a:pos x="490" y="534"/>
                </a:cxn>
                <a:cxn ang="0">
                  <a:pos x="496" y="552"/>
                </a:cxn>
                <a:cxn ang="0">
                  <a:pos x="508" y="576"/>
                </a:cxn>
                <a:cxn ang="0">
                  <a:pos x="514" y="594"/>
                </a:cxn>
                <a:cxn ang="0">
                  <a:pos x="526" y="612"/>
                </a:cxn>
                <a:cxn ang="0">
                  <a:pos x="532" y="636"/>
                </a:cxn>
                <a:cxn ang="0">
                  <a:pos x="550" y="660"/>
                </a:cxn>
              </a:cxnLst>
              <a:rect l="0" t="0" r="r" b="b"/>
              <a:pathLst>
                <a:path w="556" h="677">
                  <a:moveTo>
                    <a:pt x="0" y="144"/>
                  </a:moveTo>
                  <a:lnTo>
                    <a:pt x="0" y="138"/>
                  </a:lnTo>
                  <a:lnTo>
                    <a:pt x="6" y="132"/>
                  </a:lnTo>
                  <a:lnTo>
                    <a:pt x="6" y="126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30" y="90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42" y="72"/>
                  </a:lnTo>
                  <a:lnTo>
                    <a:pt x="48" y="66"/>
                  </a:lnTo>
                  <a:lnTo>
                    <a:pt x="60" y="54"/>
                  </a:lnTo>
                  <a:lnTo>
                    <a:pt x="60" y="48"/>
                  </a:lnTo>
                  <a:lnTo>
                    <a:pt x="66" y="42"/>
                  </a:lnTo>
                  <a:lnTo>
                    <a:pt x="72" y="36"/>
                  </a:lnTo>
                  <a:lnTo>
                    <a:pt x="78" y="30"/>
                  </a:lnTo>
                  <a:lnTo>
                    <a:pt x="84" y="24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6"/>
                  </a:lnTo>
                  <a:lnTo>
                    <a:pt x="179" y="6"/>
                  </a:lnTo>
                  <a:lnTo>
                    <a:pt x="185" y="12"/>
                  </a:lnTo>
                  <a:lnTo>
                    <a:pt x="191" y="12"/>
                  </a:lnTo>
                  <a:lnTo>
                    <a:pt x="197" y="18"/>
                  </a:lnTo>
                  <a:lnTo>
                    <a:pt x="203" y="24"/>
                  </a:lnTo>
                  <a:lnTo>
                    <a:pt x="209" y="24"/>
                  </a:lnTo>
                  <a:lnTo>
                    <a:pt x="215" y="30"/>
                  </a:lnTo>
                  <a:lnTo>
                    <a:pt x="221" y="36"/>
                  </a:lnTo>
                  <a:lnTo>
                    <a:pt x="227" y="42"/>
                  </a:lnTo>
                  <a:lnTo>
                    <a:pt x="233" y="48"/>
                  </a:lnTo>
                  <a:lnTo>
                    <a:pt x="239" y="54"/>
                  </a:lnTo>
                  <a:lnTo>
                    <a:pt x="245" y="60"/>
                  </a:lnTo>
                  <a:lnTo>
                    <a:pt x="251" y="66"/>
                  </a:lnTo>
                  <a:lnTo>
                    <a:pt x="257" y="72"/>
                  </a:lnTo>
                  <a:lnTo>
                    <a:pt x="263" y="78"/>
                  </a:lnTo>
                  <a:lnTo>
                    <a:pt x="263" y="84"/>
                  </a:lnTo>
                  <a:lnTo>
                    <a:pt x="269" y="90"/>
                  </a:lnTo>
                  <a:lnTo>
                    <a:pt x="281" y="102"/>
                  </a:lnTo>
                  <a:lnTo>
                    <a:pt x="281" y="108"/>
                  </a:lnTo>
                  <a:lnTo>
                    <a:pt x="293" y="120"/>
                  </a:lnTo>
                  <a:lnTo>
                    <a:pt x="293" y="132"/>
                  </a:lnTo>
                  <a:lnTo>
                    <a:pt x="299" y="138"/>
                  </a:lnTo>
                  <a:lnTo>
                    <a:pt x="305" y="144"/>
                  </a:lnTo>
                  <a:lnTo>
                    <a:pt x="311" y="150"/>
                  </a:lnTo>
                  <a:lnTo>
                    <a:pt x="311" y="162"/>
                  </a:lnTo>
                  <a:lnTo>
                    <a:pt x="317" y="168"/>
                  </a:lnTo>
                  <a:lnTo>
                    <a:pt x="323" y="174"/>
                  </a:lnTo>
                  <a:lnTo>
                    <a:pt x="323" y="180"/>
                  </a:lnTo>
                  <a:lnTo>
                    <a:pt x="329" y="186"/>
                  </a:lnTo>
                  <a:lnTo>
                    <a:pt x="329" y="192"/>
                  </a:lnTo>
                  <a:lnTo>
                    <a:pt x="341" y="204"/>
                  </a:lnTo>
                  <a:lnTo>
                    <a:pt x="341" y="216"/>
                  </a:lnTo>
                  <a:lnTo>
                    <a:pt x="353" y="228"/>
                  </a:lnTo>
                  <a:lnTo>
                    <a:pt x="353" y="240"/>
                  </a:lnTo>
                  <a:lnTo>
                    <a:pt x="359" y="246"/>
                  </a:lnTo>
                  <a:lnTo>
                    <a:pt x="359" y="252"/>
                  </a:lnTo>
                  <a:lnTo>
                    <a:pt x="371" y="264"/>
                  </a:lnTo>
                  <a:lnTo>
                    <a:pt x="371" y="276"/>
                  </a:lnTo>
                  <a:lnTo>
                    <a:pt x="377" y="282"/>
                  </a:lnTo>
                  <a:lnTo>
                    <a:pt x="377" y="288"/>
                  </a:lnTo>
                  <a:lnTo>
                    <a:pt x="383" y="294"/>
                  </a:lnTo>
                  <a:lnTo>
                    <a:pt x="383" y="306"/>
                  </a:lnTo>
                  <a:lnTo>
                    <a:pt x="389" y="312"/>
                  </a:lnTo>
                  <a:lnTo>
                    <a:pt x="395" y="318"/>
                  </a:lnTo>
                  <a:lnTo>
                    <a:pt x="395" y="324"/>
                  </a:lnTo>
                  <a:lnTo>
                    <a:pt x="401" y="330"/>
                  </a:lnTo>
                  <a:lnTo>
                    <a:pt x="401" y="342"/>
                  </a:lnTo>
                  <a:lnTo>
                    <a:pt x="407" y="348"/>
                  </a:lnTo>
                  <a:lnTo>
                    <a:pt x="407" y="354"/>
                  </a:lnTo>
                  <a:lnTo>
                    <a:pt x="413" y="360"/>
                  </a:lnTo>
                  <a:lnTo>
                    <a:pt x="413" y="372"/>
                  </a:lnTo>
                  <a:lnTo>
                    <a:pt x="419" y="378"/>
                  </a:lnTo>
                  <a:lnTo>
                    <a:pt x="425" y="384"/>
                  </a:lnTo>
                  <a:lnTo>
                    <a:pt x="425" y="390"/>
                  </a:lnTo>
                  <a:lnTo>
                    <a:pt x="431" y="396"/>
                  </a:lnTo>
                  <a:lnTo>
                    <a:pt x="431" y="408"/>
                  </a:lnTo>
                  <a:lnTo>
                    <a:pt x="437" y="414"/>
                  </a:lnTo>
                  <a:lnTo>
                    <a:pt x="437" y="420"/>
                  </a:lnTo>
                  <a:lnTo>
                    <a:pt x="443" y="426"/>
                  </a:lnTo>
                  <a:lnTo>
                    <a:pt x="443" y="438"/>
                  </a:lnTo>
                  <a:lnTo>
                    <a:pt x="449" y="444"/>
                  </a:lnTo>
                  <a:lnTo>
                    <a:pt x="449" y="450"/>
                  </a:lnTo>
                  <a:lnTo>
                    <a:pt x="455" y="456"/>
                  </a:lnTo>
                  <a:lnTo>
                    <a:pt x="461" y="462"/>
                  </a:lnTo>
                  <a:lnTo>
                    <a:pt x="461" y="474"/>
                  </a:lnTo>
                  <a:lnTo>
                    <a:pt x="467" y="480"/>
                  </a:lnTo>
                  <a:lnTo>
                    <a:pt x="467" y="486"/>
                  </a:lnTo>
                  <a:lnTo>
                    <a:pt x="473" y="492"/>
                  </a:lnTo>
                  <a:lnTo>
                    <a:pt x="473" y="504"/>
                  </a:lnTo>
                  <a:lnTo>
                    <a:pt x="478" y="510"/>
                  </a:lnTo>
                  <a:lnTo>
                    <a:pt x="478" y="516"/>
                  </a:lnTo>
                  <a:lnTo>
                    <a:pt x="484" y="522"/>
                  </a:lnTo>
                  <a:lnTo>
                    <a:pt x="484" y="528"/>
                  </a:lnTo>
                  <a:lnTo>
                    <a:pt x="490" y="534"/>
                  </a:lnTo>
                  <a:lnTo>
                    <a:pt x="490" y="540"/>
                  </a:lnTo>
                  <a:lnTo>
                    <a:pt x="496" y="546"/>
                  </a:lnTo>
                  <a:lnTo>
                    <a:pt x="496" y="552"/>
                  </a:lnTo>
                  <a:lnTo>
                    <a:pt x="502" y="558"/>
                  </a:lnTo>
                  <a:lnTo>
                    <a:pt x="502" y="570"/>
                  </a:lnTo>
                  <a:lnTo>
                    <a:pt x="508" y="576"/>
                  </a:lnTo>
                  <a:lnTo>
                    <a:pt x="508" y="582"/>
                  </a:lnTo>
                  <a:lnTo>
                    <a:pt x="514" y="588"/>
                  </a:lnTo>
                  <a:lnTo>
                    <a:pt x="514" y="594"/>
                  </a:lnTo>
                  <a:lnTo>
                    <a:pt x="520" y="600"/>
                  </a:lnTo>
                  <a:lnTo>
                    <a:pt x="520" y="606"/>
                  </a:lnTo>
                  <a:lnTo>
                    <a:pt x="526" y="612"/>
                  </a:lnTo>
                  <a:lnTo>
                    <a:pt x="526" y="618"/>
                  </a:lnTo>
                  <a:lnTo>
                    <a:pt x="532" y="624"/>
                  </a:lnTo>
                  <a:lnTo>
                    <a:pt x="532" y="636"/>
                  </a:lnTo>
                  <a:lnTo>
                    <a:pt x="544" y="648"/>
                  </a:lnTo>
                  <a:lnTo>
                    <a:pt x="544" y="654"/>
                  </a:lnTo>
                  <a:lnTo>
                    <a:pt x="550" y="660"/>
                  </a:lnTo>
                  <a:lnTo>
                    <a:pt x="550" y="672"/>
                  </a:lnTo>
                  <a:lnTo>
                    <a:pt x="556" y="677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300" name="Freeform 92"/>
            <p:cNvSpPr>
              <a:spLocks/>
            </p:cNvSpPr>
            <p:nvPr/>
          </p:nvSpPr>
          <p:spPr bwMode="auto">
            <a:xfrm>
              <a:off x="2022" y="3757"/>
              <a:ext cx="815" cy="264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24" y="42"/>
                </a:cxn>
                <a:cxn ang="0">
                  <a:pos x="36" y="66"/>
                </a:cxn>
                <a:cxn ang="0">
                  <a:pos x="54" y="96"/>
                </a:cxn>
                <a:cxn ang="0">
                  <a:pos x="72" y="126"/>
                </a:cxn>
                <a:cxn ang="0">
                  <a:pos x="84" y="150"/>
                </a:cxn>
                <a:cxn ang="0">
                  <a:pos x="102" y="174"/>
                </a:cxn>
                <a:cxn ang="0">
                  <a:pos x="120" y="204"/>
                </a:cxn>
                <a:cxn ang="0">
                  <a:pos x="132" y="222"/>
                </a:cxn>
                <a:cxn ang="0">
                  <a:pos x="150" y="246"/>
                </a:cxn>
                <a:cxn ang="0">
                  <a:pos x="162" y="264"/>
                </a:cxn>
                <a:cxn ang="0">
                  <a:pos x="180" y="282"/>
                </a:cxn>
                <a:cxn ang="0">
                  <a:pos x="198" y="294"/>
                </a:cxn>
                <a:cxn ang="0">
                  <a:pos x="216" y="312"/>
                </a:cxn>
                <a:cxn ang="0">
                  <a:pos x="233" y="330"/>
                </a:cxn>
                <a:cxn ang="0">
                  <a:pos x="251" y="342"/>
                </a:cxn>
                <a:cxn ang="0">
                  <a:pos x="269" y="348"/>
                </a:cxn>
                <a:cxn ang="0">
                  <a:pos x="287" y="360"/>
                </a:cxn>
                <a:cxn ang="0">
                  <a:pos x="305" y="366"/>
                </a:cxn>
                <a:cxn ang="0">
                  <a:pos x="323" y="372"/>
                </a:cxn>
                <a:cxn ang="0">
                  <a:pos x="341" y="378"/>
                </a:cxn>
                <a:cxn ang="0">
                  <a:pos x="359" y="384"/>
                </a:cxn>
                <a:cxn ang="0">
                  <a:pos x="377" y="390"/>
                </a:cxn>
                <a:cxn ang="0">
                  <a:pos x="395" y="390"/>
                </a:cxn>
                <a:cxn ang="0">
                  <a:pos x="413" y="396"/>
                </a:cxn>
                <a:cxn ang="0">
                  <a:pos x="431" y="396"/>
                </a:cxn>
                <a:cxn ang="0">
                  <a:pos x="449" y="396"/>
                </a:cxn>
                <a:cxn ang="0">
                  <a:pos x="467" y="396"/>
                </a:cxn>
                <a:cxn ang="0">
                  <a:pos x="485" y="396"/>
                </a:cxn>
                <a:cxn ang="0">
                  <a:pos x="503" y="396"/>
                </a:cxn>
                <a:cxn ang="0">
                  <a:pos x="521" y="396"/>
                </a:cxn>
                <a:cxn ang="0">
                  <a:pos x="538" y="396"/>
                </a:cxn>
                <a:cxn ang="0">
                  <a:pos x="556" y="396"/>
                </a:cxn>
                <a:cxn ang="0">
                  <a:pos x="574" y="396"/>
                </a:cxn>
                <a:cxn ang="0">
                  <a:pos x="592" y="396"/>
                </a:cxn>
                <a:cxn ang="0">
                  <a:pos x="610" y="396"/>
                </a:cxn>
                <a:cxn ang="0">
                  <a:pos x="628" y="396"/>
                </a:cxn>
                <a:cxn ang="0">
                  <a:pos x="646" y="396"/>
                </a:cxn>
                <a:cxn ang="0">
                  <a:pos x="664" y="396"/>
                </a:cxn>
                <a:cxn ang="0">
                  <a:pos x="682" y="396"/>
                </a:cxn>
                <a:cxn ang="0">
                  <a:pos x="700" y="396"/>
                </a:cxn>
                <a:cxn ang="0">
                  <a:pos x="718" y="396"/>
                </a:cxn>
              </a:cxnLst>
              <a:rect l="0" t="0" r="r" b="b"/>
              <a:pathLst>
                <a:path w="730" h="396">
                  <a:moveTo>
                    <a:pt x="0" y="0"/>
                  </a:moveTo>
                  <a:lnTo>
                    <a:pt x="6" y="6"/>
                  </a:lnTo>
                  <a:lnTo>
                    <a:pt x="6" y="18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24" y="42"/>
                  </a:lnTo>
                  <a:lnTo>
                    <a:pt x="24" y="54"/>
                  </a:lnTo>
                  <a:lnTo>
                    <a:pt x="30" y="60"/>
                  </a:lnTo>
                  <a:lnTo>
                    <a:pt x="36" y="66"/>
                  </a:lnTo>
                  <a:lnTo>
                    <a:pt x="36" y="78"/>
                  </a:lnTo>
                  <a:lnTo>
                    <a:pt x="42" y="84"/>
                  </a:lnTo>
                  <a:lnTo>
                    <a:pt x="54" y="96"/>
                  </a:lnTo>
                  <a:lnTo>
                    <a:pt x="54" y="108"/>
                  </a:lnTo>
                  <a:lnTo>
                    <a:pt x="60" y="114"/>
                  </a:lnTo>
                  <a:lnTo>
                    <a:pt x="72" y="126"/>
                  </a:lnTo>
                  <a:lnTo>
                    <a:pt x="72" y="138"/>
                  </a:lnTo>
                  <a:lnTo>
                    <a:pt x="78" y="144"/>
                  </a:lnTo>
                  <a:lnTo>
                    <a:pt x="84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102" y="174"/>
                  </a:lnTo>
                  <a:lnTo>
                    <a:pt x="102" y="186"/>
                  </a:lnTo>
                  <a:lnTo>
                    <a:pt x="108" y="192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6" y="216"/>
                  </a:lnTo>
                  <a:lnTo>
                    <a:pt x="132" y="222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50" y="246"/>
                  </a:lnTo>
                  <a:lnTo>
                    <a:pt x="156" y="252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8" y="264"/>
                  </a:lnTo>
                  <a:lnTo>
                    <a:pt x="180" y="276"/>
                  </a:lnTo>
                  <a:lnTo>
                    <a:pt x="180" y="282"/>
                  </a:lnTo>
                  <a:lnTo>
                    <a:pt x="186" y="282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306"/>
                  </a:lnTo>
                  <a:lnTo>
                    <a:pt x="210" y="306"/>
                  </a:lnTo>
                  <a:lnTo>
                    <a:pt x="216" y="312"/>
                  </a:lnTo>
                  <a:lnTo>
                    <a:pt x="222" y="318"/>
                  </a:lnTo>
                  <a:lnTo>
                    <a:pt x="227" y="324"/>
                  </a:lnTo>
                  <a:lnTo>
                    <a:pt x="233" y="330"/>
                  </a:lnTo>
                  <a:lnTo>
                    <a:pt x="239" y="330"/>
                  </a:lnTo>
                  <a:lnTo>
                    <a:pt x="245" y="336"/>
                  </a:lnTo>
                  <a:lnTo>
                    <a:pt x="251" y="342"/>
                  </a:lnTo>
                  <a:lnTo>
                    <a:pt x="257" y="342"/>
                  </a:lnTo>
                  <a:lnTo>
                    <a:pt x="263" y="348"/>
                  </a:lnTo>
                  <a:lnTo>
                    <a:pt x="269" y="348"/>
                  </a:lnTo>
                  <a:lnTo>
                    <a:pt x="275" y="354"/>
                  </a:lnTo>
                  <a:lnTo>
                    <a:pt x="281" y="354"/>
                  </a:lnTo>
                  <a:lnTo>
                    <a:pt x="287" y="360"/>
                  </a:lnTo>
                  <a:lnTo>
                    <a:pt x="293" y="360"/>
                  </a:lnTo>
                  <a:lnTo>
                    <a:pt x="299" y="366"/>
                  </a:lnTo>
                  <a:lnTo>
                    <a:pt x="305" y="366"/>
                  </a:lnTo>
                  <a:lnTo>
                    <a:pt x="311" y="372"/>
                  </a:lnTo>
                  <a:lnTo>
                    <a:pt x="317" y="372"/>
                  </a:lnTo>
                  <a:lnTo>
                    <a:pt x="323" y="372"/>
                  </a:lnTo>
                  <a:lnTo>
                    <a:pt x="329" y="378"/>
                  </a:lnTo>
                  <a:lnTo>
                    <a:pt x="335" y="378"/>
                  </a:lnTo>
                  <a:lnTo>
                    <a:pt x="341" y="378"/>
                  </a:lnTo>
                  <a:lnTo>
                    <a:pt x="347" y="384"/>
                  </a:lnTo>
                  <a:lnTo>
                    <a:pt x="353" y="384"/>
                  </a:lnTo>
                  <a:lnTo>
                    <a:pt x="359" y="384"/>
                  </a:lnTo>
                  <a:lnTo>
                    <a:pt x="365" y="384"/>
                  </a:lnTo>
                  <a:lnTo>
                    <a:pt x="371" y="384"/>
                  </a:lnTo>
                  <a:lnTo>
                    <a:pt x="377" y="390"/>
                  </a:lnTo>
                  <a:lnTo>
                    <a:pt x="383" y="390"/>
                  </a:lnTo>
                  <a:lnTo>
                    <a:pt x="389" y="390"/>
                  </a:lnTo>
                  <a:lnTo>
                    <a:pt x="395" y="390"/>
                  </a:lnTo>
                  <a:lnTo>
                    <a:pt x="401" y="390"/>
                  </a:lnTo>
                  <a:lnTo>
                    <a:pt x="407" y="390"/>
                  </a:lnTo>
                  <a:lnTo>
                    <a:pt x="413" y="396"/>
                  </a:lnTo>
                  <a:lnTo>
                    <a:pt x="419" y="396"/>
                  </a:lnTo>
                  <a:lnTo>
                    <a:pt x="425" y="396"/>
                  </a:lnTo>
                  <a:lnTo>
                    <a:pt x="431" y="396"/>
                  </a:lnTo>
                  <a:lnTo>
                    <a:pt x="437" y="396"/>
                  </a:lnTo>
                  <a:lnTo>
                    <a:pt x="443" y="396"/>
                  </a:lnTo>
                  <a:lnTo>
                    <a:pt x="449" y="396"/>
                  </a:lnTo>
                  <a:lnTo>
                    <a:pt x="455" y="396"/>
                  </a:lnTo>
                  <a:lnTo>
                    <a:pt x="461" y="396"/>
                  </a:lnTo>
                  <a:lnTo>
                    <a:pt x="467" y="396"/>
                  </a:lnTo>
                  <a:lnTo>
                    <a:pt x="473" y="396"/>
                  </a:lnTo>
                  <a:lnTo>
                    <a:pt x="479" y="396"/>
                  </a:lnTo>
                  <a:lnTo>
                    <a:pt x="485" y="396"/>
                  </a:lnTo>
                  <a:lnTo>
                    <a:pt x="491" y="396"/>
                  </a:lnTo>
                  <a:lnTo>
                    <a:pt x="497" y="396"/>
                  </a:lnTo>
                  <a:lnTo>
                    <a:pt x="503" y="396"/>
                  </a:lnTo>
                  <a:lnTo>
                    <a:pt x="509" y="396"/>
                  </a:lnTo>
                  <a:lnTo>
                    <a:pt x="515" y="396"/>
                  </a:lnTo>
                  <a:lnTo>
                    <a:pt x="521" y="396"/>
                  </a:lnTo>
                  <a:lnTo>
                    <a:pt x="526" y="396"/>
                  </a:lnTo>
                  <a:lnTo>
                    <a:pt x="532" y="396"/>
                  </a:lnTo>
                  <a:lnTo>
                    <a:pt x="538" y="396"/>
                  </a:lnTo>
                  <a:lnTo>
                    <a:pt x="544" y="396"/>
                  </a:lnTo>
                  <a:lnTo>
                    <a:pt x="550" y="396"/>
                  </a:lnTo>
                  <a:lnTo>
                    <a:pt x="556" y="396"/>
                  </a:lnTo>
                  <a:lnTo>
                    <a:pt x="562" y="396"/>
                  </a:lnTo>
                  <a:lnTo>
                    <a:pt x="568" y="396"/>
                  </a:lnTo>
                  <a:lnTo>
                    <a:pt x="574" y="396"/>
                  </a:lnTo>
                  <a:lnTo>
                    <a:pt x="580" y="396"/>
                  </a:lnTo>
                  <a:lnTo>
                    <a:pt x="586" y="396"/>
                  </a:lnTo>
                  <a:lnTo>
                    <a:pt x="592" y="396"/>
                  </a:lnTo>
                  <a:lnTo>
                    <a:pt x="598" y="396"/>
                  </a:lnTo>
                  <a:lnTo>
                    <a:pt x="604" y="396"/>
                  </a:lnTo>
                  <a:lnTo>
                    <a:pt x="610" y="396"/>
                  </a:lnTo>
                  <a:lnTo>
                    <a:pt x="616" y="396"/>
                  </a:lnTo>
                  <a:lnTo>
                    <a:pt x="622" y="396"/>
                  </a:lnTo>
                  <a:lnTo>
                    <a:pt x="628" y="396"/>
                  </a:lnTo>
                  <a:lnTo>
                    <a:pt x="634" y="396"/>
                  </a:lnTo>
                  <a:lnTo>
                    <a:pt x="640" y="396"/>
                  </a:lnTo>
                  <a:lnTo>
                    <a:pt x="646" y="396"/>
                  </a:lnTo>
                  <a:lnTo>
                    <a:pt x="652" y="396"/>
                  </a:lnTo>
                  <a:lnTo>
                    <a:pt x="658" y="396"/>
                  </a:lnTo>
                  <a:lnTo>
                    <a:pt x="664" y="396"/>
                  </a:lnTo>
                  <a:lnTo>
                    <a:pt x="670" y="396"/>
                  </a:lnTo>
                  <a:lnTo>
                    <a:pt x="676" y="396"/>
                  </a:lnTo>
                  <a:lnTo>
                    <a:pt x="682" y="396"/>
                  </a:lnTo>
                  <a:lnTo>
                    <a:pt x="688" y="396"/>
                  </a:lnTo>
                  <a:lnTo>
                    <a:pt x="694" y="396"/>
                  </a:lnTo>
                  <a:lnTo>
                    <a:pt x="700" y="396"/>
                  </a:lnTo>
                  <a:lnTo>
                    <a:pt x="706" y="396"/>
                  </a:lnTo>
                  <a:lnTo>
                    <a:pt x="712" y="396"/>
                  </a:lnTo>
                  <a:lnTo>
                    <a:pt x="718" y="396"/>
                  </a:lnTo>
                  <a:lnTo>
                    <a:pt x="724" y="396"/>
                  </a:lnTo>
                  <a:lnTo>
                    <a:pt x="730" y="39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2301" name="Freeform 93"/>
            <p:cNvSpPr>
              <a:spLocks/>
            </p:cNvSpPr>
            <p:nvPr/>
          </p:nvSpPr>
          <p:spPr bwMode="auto">
            <a:xfrm>
              <a:off x="2837" y="3961"/>
              <a:ext cx="834" cy="60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90"/>
                </a:cxn>
                <a:cxn ang="0">
                  <a:pos x="30" y="90"/>
                </a:cxn>
                <a:cxn ang="0">
                  <a:pos x="42" y="90"/>
                </a:cxn>
                <a:cxn ang="0">
                  <a:pos x="54" y="90"/>
                </a:cxn>
                <a:cxn ang="0">
                  <a:pos x="66" y="90"/>
                </a:cxn>
                <a:cxn ang="0">
                  <a:pos x="78" y="90"/>
                </a:cxn>
                <a:cxn ang="0">
                  <a:pos x="90" y="90"/>
                </a:cxn>
                <a:cxn ang="0">
                  <a:pos x="101" y="90"/>
                </a:cxn>
                <a:cxn ang="0">
                  <a:pos x="113" y="90"/>
                </a:cxn>
                <a:cxn ang="0">
                  <a:pos x="125" y="84"/>
                </a:cxn>
                <a:cxn ang="0">
                  <a:pos x="137" y="84"/>
                </a:cxn>
                <a:cxn ang="0">
                  <a:pos x="149" y="84"/>
                </a:cxn>
                <a:cxn ang="0">
                  <a:pos x="161" y="84"/>
                </a:cxn>
                <a:cxn ang="0">
                  <a:pos x="173" y="84"/>
                </a:cxn>
                <a:cxn ang="0">
                  <a:pos x="185" y="78"/>
                </a:cxn>
                <a:cxn ang="0">
                  <a:pos x="197" y="78"/>
                </a:cxn>
                <a:cxn ang="0">
                  <a:pos x="209" y="78"/>
                </a:cxn>
                <a:cxn ang="0">
                  <a:pos x="221" y="72"/>
                </a:cxn>
                <a:cxn ang="0">
                  <a:pos x="233" y="72"/>
                </a:cxn>
                <a:cxn ang="0">
                  <a:pos x="245" y="72"/>
                </a:cxn>
                <a:cxn ang="0">
                  <a:pos x="257" y="66"/>
                </a:cxn>
                <a:cxn ang="0">
                  <a:pos x="269" y="66"/>
                </a:cxn>
                <a:cxn ang="0">
                  <a:pos x="281" y="60"/>
                </a:cxn>
                <a:cxn ang="0">
                  <a:pos x="293" y="60"/>
                </a:cxn>
                <a:cxn ang="0">
                  <a:pos x="305" y="60"/>
                </a:cxn>
                <a:cxn ang="0">
                  <a:pos x="317" y="54"/>
                </a:cxn>
                <a:cxn ang="0">
                  <a:pos x="329" y="54"/>
                </a:cxn>
                <a:cxn ang="0">
                  <a:pos x="341" y="48"/>
                </a:cxn>
                <a:cxn ang="0">
                  <a:pos x="353" y="48"/>
                </a:cxn>
                <a:cxn ang="0">
                  <a:pos x="365" y="42"/>
                </a:cxn>
                <a:cxn ang="0">
                  <a:pos x="377" y="42"/>
                </a:cxn>
                <a:cxn ang="0">
                  <a:pos x="389" y="36"/>
                </a:cxn>
                <a:cxn ang="0">
                  <a:pos x="400" y="36"/>
                </a:cxn>
                <a:cxn ang="0">
                  <a:pos x="412" y="30"/>
                </a:cxn>
                <a:cxn ang="0">
                  <a:pos x="424" y="30"/>
                </a:cxn>
                <a:cxn ang="0">
                  <a:pos x="436" y="24"/>
                </a:cxn>
                <a:cxn ang="0">
                  <a:pos x="448" y="24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2"/>
                </a:cxn>
                <a:cxn ang="0">
                  <a:pos x="508" y="12"/>
                </a:cxn>
                <a:cxn ang="0">
                  <a:pos x="520" y="12"/>
                </a:cxn>
                <a:cxn ang="0">
                  <a:pos x="532" y="6"/>
                </a:cxn>
                <a:cxn ang="0">
                  <a:pos x="544" y="6"/>
                </a:cxn>
                <a:cxn ang="0">
                  <a:pos x="556" y="6"/>
                </a:cxn>
                <a:cxn ang="0">
                  <a:pos x="568" y="0"/>
                </a:cxn>
                <a:cxn ang="0">
                  <a:pos x="580" y="0"/>
                </a:cxn>
                <a:cxn ang="0">
                  <a:pos x="592" y="0"/>
                </a:cxn>
                <a:cxn ang="0">
                  <a:pos x="604" y="0"/>
                </a:cxn>
                <a:cxn ang="0">
                  <a:pos x="616" y="0"/>
                </a:cxn>
                <a:cxn ang="0">
                  <a:pos x="628" y="0"/>
                </a:cxn>
                <a:cxn ang="0">
                  <a:pos x="640" y="0"/>
                </a:cxn>
                <a:cxn ang="0">
                  <a:pos x="652" y="0"/>
                </a:cxn>
                <a:cxn ang="0">
                  <a:pos x="664" y="0"/>
                </a:cxn>
                <a:cxn ang="0">
                  <a:pos x="676" y="0"/>
                </a:cxn>
                <a:cxn ang="0">
                  <a:pos x="688" y="0"/>
                </a:cxn>
                <a:cxn ang="0">
                  <a:pos x="700" y="0"/>
                </a:cxn>
                <a:cxn ang="0">
                  <a:pos x="711" y="0"/>
                </a:cxn>
                <a:cxn ang="0">
                  <a:pos x="723" y="0"/>
                </a:cxn>
                <a:cxn ang="0">
                  <a:pos x="735" y="6"/>
                </a:cxn>
                <a:cxn ang="0">
                  <a:pos x="747" y="6"/>
                </a:cxn>
              </a:cxnLst>
              <a:rect l="0" t="0" r="r" b="b"/>
              <a:pathLst>
                <a:path w="747" h="90">
                  <a:moveTo>
                    <a:pt x="0" y="90"/>
                  </a:moveTo>
                  <a:lnTo>
                    <a:pt x="6" y="90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36" y="90"/>
                  </a:lnTo>
                  <a:lnTo>
                    <a:pt x="42" y="90"/>
                  </a:lnTo>
                  <a:lnTo>
                    <a:pt x="48" y="90"/>
                  </a:lnTo>
                  <a:lnTo>
                    <a:pt x="54" y="90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72" y="90"/>
                  </a:lnTo>
                  <a:lnTo>
                    <a:pt x="78" y="90"/>
                  </a:lnTo>
                  <a:lnTo>
                    <a:pt x="84" y="90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1" y="90"/>
                  </a:lnTo>
                  <a:lnTo>
                    <a:pt x="107" y="90"/>
                  </a:lnTo>
                  <a:lnTo>
                    <a:pt x="113" y="90"/>
                  </a:lnTo>
                  <a:lnTo>
                    <a:pt x="119" y="90"/>
                  </a:lnTo>
                  <a:lnTo>
                    <a:pt x="125" y="84"/>
                  </a:lnTo>
                  <a:lnTo>
                    <a:pt x="131" y="84"/>
                  </a:lnTo>
                  <a:lnTo>
                    <a:pt x="137" y="84"/>
                  </a:lnTo>
                  <a:lnTo>
                    <a:pt x="143" y="84"/>
                  </a:lnTo>
                  <a:lnTo>
                    <a:pt x="149" y="84"/>
                  </a:lnTo>
                  <a:lnTo>
                    <a:pt x="155" y="84"/>
                  </a:lnTo>
                  <a:lnTo>
                    <a:pt x="161" y="84"/>
                  </a:lnTo>
                  <a:lnTo>
                    <a:pt x="167" y="84"/>
                  </a:lnTo>
                  <a:lnTo>
                    <a:pt x="173" y="84"/>
                  </a:lnTo>
                  <a:lnTo>
                    <a:pt x="179" y="78"/>
                  </a:lnTo>
                  <a:lnTo>
                    <a:pt x="185" y="78"/>
                  </a:lnTo>
                  <a:lnTo>
                    <a:pt x="191" y="78"/>
                  </a:lnTo>
                  <a:lnTo>
                    <a:pt x="197" y="78"/>
                  </a:lnTo>
                  <a:lnTo>
                    <a:pt x="203" y="78"/>
                  </a:lnTo>
                  <a:lnTo>
                    <a:pt x="209" y="78"/>
                  </a:lnTo>
                  <a:lnTo>
                    <a:pt x="215" y="78"/>
                  </a:lnTo>
                  <a:lnTo>
                    <a:pt x="221" y="72"/>
                  </a:lnTo>
                  <a:lnTo>
                    <a:pt x="227" y="72"/>
                  </a:lnTo>
                  <a:lnTo>
                    <a:pt x="233" y="72"/>
                  </a:lnTo>
                  <a:lnTo>
                    <a:pt x="239" y="72"/>
                  </a:lnTo>
                  <a:lnTo>
                    <a:pt x="245" y="72"/>
                  </a:lnTo>
                  <a:lnTo>
                    <a:pt x="251" y="66"/>
                  </a:lnTo>
                  <a:lnTo>
                    <a:pt x="257" y="66"/>
                  </a:lnTo>
                  <a:lnTo>
                    <a:pt x="263" y="66"/>
                  </a:lnTo>
                  <a:lnTo>
                    <a:pt x="269" y="66"/>
                  </a:lnTo>
                  <a:lnTo>
                    <a:pt x="275" y="66"/>
                  </a:lnTo>
                  <a:lnTo>
                    <a:pt x="281" y="60"/>
                  </a:lnTo>
                  <a:lnTo>
                    <a:pt x="287" y="60"/>
                  </a:lnTo>
                  <a:lnTo>
                    <a:pt x="293" y="60"/>
                  </a:lnTo>
                  <a:lnTo>
                    <a:pt x="299" y="60"/>
                  </a:lnTo>
                  <a:lnTo>
                    <a:pt x="305" y="60"/>
                  </a:lnTo>
                  <a:lnTo>
                    <a:pt x="311" y="54"/>
                  </a:lnTo>
                  <a:lnTo>
                    <a:pt x="317" y="54"/>
                  </a:lnTo>
                  <a:lnTo>
                    <a:pt x="323" y="54"/>
                  </a:lnTo>
                  <a:lnTo>
                    <a:pt x="329" y="54"/>
                  </a:lnTo>
                  <a:lnTo>
                    <a:pt x="335" y="48"/>
                  </a:lnTo>
                  <a:lnTo>
                    <a:pt x="341" y="48"/>
                  </a:lnTo>
                  <a:lnTo>
                    <a:pt x="347" y="48"/>
                  </a:lnTo>
                  <a:lnTo>
                    <a:pt x="353" y="48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2"/>
                  </a:lnTo>
                  <a:lnTo>
                    <a:pt x="383" y="36"/>
                  </a:lnTo>
                  <a:lnTo>
                    <a:pt x="389" y="36"/>
                  </a:lnTo>
                  <a:lnTo>
                    <a:pt x="395" y="36"/>
                  </a:lnTo>
                  <a:lnTo>
                    <a:pt x="400" y="36"/>
                  </a:lnTo>
                  <a:lnTo>
                    <a:pt x="406" y="30"/>
                  </a:lnTo>
                  <a:lnTo>
                    <a:pt x="412" y="30"/>
                  </a:lnTo>
                  <a:lnTo>
                    <a:pt x="418" y="30"/>
                  </a:lnTo>
                  <a:lnTo>
                    <a:pt x="424" y="30"/>
                  </a:lnTo>
                  <a:lnTo>
                    <a:pt x="430" y="30"/>
                  </a:lnTo>
                  <a:lnTo>
                    <a:pt x="436" y="24"/>
                  </a:lnTo>
                  <a:lnTo>
                    <a:pt x="442" y="24"/>
                  </a:lnTo>
                  <a:lnTo>
                    <a:pt x="448" y="24"/>
                  </a:lnTo>
                  <a:lnTo>
                    <a:pt x="454" y="24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2"/>
                  </a:lnTo>
                  <a:lnTo>
                    <a:pt x="496" y="12"/>
                  </a:lnTo>
                  <a:lnTo>
                    <a:pt x="502" y="12"/>
                  </a:lnTo>
                  <a:lnTo>
                    <a:pt x="508" y="12"/>
                  </a:lnTo>
                  <a:lnTo>
                    <a:pt x="514" y="12"/>
                  </a:lnTo>
                  <a:lnTo>
                    <a:pt x="520" y="12"/>
                  </a:lnTo>
                  <a:lnTo>
                    <a:pt x="526" y="6"/>
                  </a:lnTo>
                  <a:lnTo>
                    <a:pt x="532" y="6"/>
                  </a:lnTo>
                  <a:lnTo>
                    <a:pt x="538" y="6"/>
                  </a:lnTo>
                  <a:lnTo>
                    <a:pt x="544" y="6"/>
                  </a:lnTo>
                  <a:lnTo>
                    <a:pt x="550" y="6"/>
                  </a:lnTo>
                  <a:lnTo>
                    <a:pt x="556" y="6"/>
                  </a:lnTo>
                  <a:lnTo>
                    <a:pt x="562" y="6"/>
                  </a:lnTo>
                  <a:lnTo>
                    <a:pt x="568" y="0"/>
                  </a:lnTo>
                  <a:lnTo>
                    <a:pt x="574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10" y="0"/>
                  </a:lnTo>
                  <a:lnTo>
                    <a:pt x="616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0" y="0"/>
                  </a:lnTo>
                  <a:lnTo>
                    <a:pt x="646" y="0"/>
                  </a:lnTo>
                  <a:lnTo>
                    <a:pt x="652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6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3" y="0"/>
                  </a:lnTo>
                  <a:lnTo>
                    <a:pt x="729" y="6"/>
                  </a:lnTo>
                  <a:lnTo>
                    <a:pt x="735" y="6"/>
                  </a:lnTo>
                  <a:lnTo>
                    <a:pt x="741" y="6"/>
                  </a:lnTo>
                  <a:lnTo>
                    <a:pt x="747" y="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2302" name="Object 94"/>
            <p:cNvGraphicFramePr>
              <a:graphicFrameLocks noChangeAspect="1"/>
            </p:cNvGraphicFramePr>
            <p:nvPr/>
          </p:nvGraphicFramePr>
          <p:xfrm>
            <a:off x="925" y="2501"/>
            <a:ext cx="484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663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5" y="2501"/>
                          <a:ext cx="484" cy="1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303" name="Object 95"/>
            <p:cNvGraphicFramePr>
              <a:graphicFrameLocks noChangeAspect="1"/>
            </p:cNvGraphicFramePr>
            <p:nvPr/>
          </p:nvGraphicFramePr>
          <p:xfrm>
            <a:off x="3584" y="4036"/>
            <a:ext cx="292" cy="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664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4" y="4036"/>
                          <a:ext cx="292" cy="1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304" name="Rectangle 96"/>
            <p:cNvSpPr>
              <a:spLocks noChangeArrowheads="1"/>
            </p:cNvSpPr>
            <p:nvPr/>
          </p:nvSpPr>
          <p:spPr bwMode="auto">
            <a:xfrm>
              <a:off x="672" y="2501"/>
              <a:ext cx="3133" cy="1668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22305" name="Object 97"/>
            <p:cNvGraphicFramePr>
              <a:graphicFrameLocks noChangeAspect="1"/>
            </p:cNvGraphicFramePr>
            <p:nvPr/>
          </p:nvGraphicFramePr>
          <p:xfrm>
            <a:off x="3365" y="2496"/>
            <a:ext cx="443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665" name="Równanie" r:id="rId9" imgW="482400" imgH="203040" progId="Equation.3">
                    <p:embed/>
                  </p:oleObj>
                </mc:Choice>
                <mc:Fallback>
                  <p:oleObj name="Równanie" r:id="rId9" imgW="482400" imgH="203040" progId="Equation.3">
                    <p:embed/>
                    <p:pic>
                      <p:nvPicPr>
                        <p:cNvPr id="0" name="Picture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5" y="2496"/>
                          <a:ext cx="443" cy="18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2306" name="Text Box 98"/>
            <p:cNvSpPr txBox="1">
              <a:spLocks noChangeArrowheads="1"/>
            </p:cNvSpPr>
            <p:nvPr/>
          </p:nvSpPr>
          <p:spPr bwMode="auto">
            <a:xfrm>
              <a:off x="1920" y="2780"/>
              <a:ext cx="11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00FF"/>
                  </a:solidFill>
                </a:rPr>
                <a:t>Bipolar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FF"/>
                  </a:solidFill>
                </a:rPr>
                <a:t>code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22307" name="Text Box 99"/>
            <p:cNvSpPr txBox="1">
              <a:spLocks noChangeArrowheads="1"/>
            </p:cNvSpPr>
            <p:nvPr/>
          </p:nvSpPr>
          <p:spPr bwMode="auto">
            <a:xfrm>
              <a:off x="1920" y="2950"/>
              <a:ext cx="120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FF3300"/>
                  </a:solidFill>
                </a:rPr>
                <a:t>Biphase</a:t>
              </a:r>
              <a:r>
                <a:rPr lang="pl-PL" sz="1600" b="1" dirty="0" smtClean="0">
                  <a:solidFill>
                    <a:srgbClr val="FF33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FF3300"/>
                  </a:solidFill>
                </a:rPr>
                <a:t>code</a:t>
              </a:r>
              <a:endParaRPr lang="pl-PL" sz="1600" b="1" dirty="0">
                <a:solidFill>
                  <a:srgbClr val="FF3300"/>
                </a:solidFill>
              </a:endParaRPr>
            </a:p>
          </p:txBody>
        </p:sp>
        <p:sp>
          <p:nvSpPr>
            <p:cNvPr id="222308" name="Line 100"/>
            <p:cNvSpPr>
              <a:spLocks noChangeShapeType="1"/>
            </p:cNvSpPr>
            <p:nvPr/>
          </p:nvSpPr>
          <p:spPr bwMode="auto">
            <a:xfrm flipV="1">
              <a:off x="1126" y="2865"/>
              <a:ext cx="822" cy="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309" name="Line 101"/>
            <p:cNvSpPr>
              <a:spLocks noChangeShapeType="1"/>
            </p:cNvSpPr>
            <p:nvPr/>
          </p:nvSpPr>
          <p:spPr bwMode="auto">
            <a:xfrm flipV="1">
              <a:off x="1636" y="3063"/>
              <a:ext cx="312" cy="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22310" name="Text Box 102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22312" name="Rectangle 104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765175"/>
          </a:xfrm>
          <a:noFill/>
          <a:ln/>
        </p:spPr>
        <p:txBody>
          <a:bodyPr/>
          <a:lstStyle/>
          <a:p>
            <a:r>
              <a:rPr lang="pl-PL" sz="3200" dirty="0" smtClean="0"/>
              <a:t>Spectrum </a:t>
            </a:r>
            <a:r>
              <a:rPr lang="pl-PL" sz="3200" dirty="0" err="1" smtClean="0"/>
              <a:t>analysis</a:t>
            </a:r>
            <a:r>
              <a:rPr lang="pl-PL" sz="3200" dirty="0" smtClean="0"/>
              <a:t> (</a:t>
            </a:r>
            <a:r>
              <a:rPr lang="pl-PL" sz="3200" dirty="0" err="1" smtClean="0"/>
              <a:t>biphase</a:t>
            </a:r>
            <a:r>
              <a:rPr lang="pl-PL" sz="3200" dirty="0" smtClean="0"/>
              <a:t> </a:t>
            </a:r>
            <a:r>
              <a:rPr lang="pl-PL" sz="3200" dirty="0" err="1" smtClean="0"/>
              <a:t>code</a:t>
            </a:r>
            <a:r>
              <a:rPr lang="pl-PL" sz="3200" dirty="0" smtClean="0"/>
              <a:t>)</a:t>
            </a:r>
            <a:endParaRPr lang="pl-PL" sz="3200" dirty="0"/>
          </a:p>
        </p:txBody>
      </p:sp>
      <p:sp>
        <p:nvSpPr>
          <p:cNvPr id="222313" name="Rectangle 105"/>
          <p:cNvSpPr>
            <a:spLocks noChangeArrowheads="1"/>
          </p:cNvSpPr>
          <p:nvPr/>
        </p:nvSpPr>
        <p:spPr bwMode="auto">
          <a:xfrm>
            <a:off x="990600" y="2286000"/>
            <a:ext cx="7683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22318" name="Group 110"/>
          <p:cNvGrpSpPr>
            <a:grpSpLocks/>
          </p:cNvGrpSpPr>
          <p:nvPr/>
        </p:nvGrpSpPr>
        <p:grpSpPr bwMode="auto">
          <a:xfrm>
            <a:off x="1524000" y="685800"/>
            <a:ext cx="5862638" cy="1585913"/>
            <a:chOff x="960" y="432"/>
            <a:chExt cx="3693" cy="999"/>
          </a:xfrm>
        </p:grpSpPr>
        <p:sp>
          <p:nvSpPr>
            <p:cNvPr id="222211" name="Line 3"/>
            <p:cNvSpPr>
              <a:spLocks noChangeShapeType="1"/>
            </p:cNvSpPr>
            <p:nvPr/>
          </p:nvSpPr>
          <p:spPr bwMode="auto">
            <a:xfrm flipV="1">
              <a:off x="1293" y="1094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3" name="Line 5"/>
            <p:cNvSpPr>
              <a:spLocks noChangeShapeType="1"/>
            </p:cNvSpPr>
            <p:nvPr/>
          </p:nvSpPr>
          <p:spPr bwMode="auto">
            <a:xfrm>
              <a:off x="1718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4" name="Line 6"/>
            <p:cNvSpPr>
              <a:spLocks noChangeShapeType="1"/>
            </p:cNvSpPr>
            <p:nvPr/>
          </p:nvSpPr>
          <p:spPr bwMode="auto">
            <a:xfrm>
              <a:off x="1434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5" name="Line 7"/>
            <p:cNvSpPr>
              <a:spLocks noChangeShapeType="1"/>
            </p:cNvSpPr>
            <p:nvPr/>
          </p:nvSpPr>
          <p:spPr bwMode="auto">
            <a:xfrm>
              <a:off x="1434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6" name="Line 8"/>
            <p:cNvSpPr>
              <a:spLocks noChangeShapeType="1"/>
            </p:cNvSpPr>
            <p:nvPr/>
          </p:nvSpPr>
          <p:spPr bwMode="auto">
            <a:xfrm rot="16200000" flipV="1">
              <a:off x="1363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7" name="Line 9"/>
            <p:cNvSpPr>
              <a:spLocks noChangeShapeType="1"/>
            </p:cNvSpPr>
            <p:nvPr/>
          </p:nvSpPr>
          <p:spPr bwMode="auto">
            <a:xfrm>
              <a:off x="1576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8" name="Line 10"/>
            <p:cNvSpPr>
              <a:spLocks noChangeShapeType="1"/>
            </p:cNvSpPr>
            <p:nvPr/>
          </p:nvSpPr>
          <p:spPr bwMode="auto">
            <a:xfrm>
              <a:off x="2568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19" name="Line 11"/>
            <p:cNvSpPr>
              <a:spLocks noChangeShapeType="1"/>
            </p:cNvSpPr>
            <p:nvPr/>
          </p:nvSpPr>
          <p:spPr bwMode="auto">
            <a:xfrm>
              <a:off x="2285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0" name="Line 12"/>
            <p:cNvSpPr>
              <a:spLocks noChangeShapeType="1"/>
            </p:cNvSpPr>
            <p:nvPr/>
          </p:nvSpPr>
          <p:spPr bwMode="auto">
            <a:xfrm>
              <a:off x="2710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1" name="Line 13"/>
            <p:cNvSpPr>
              <a:spLocks noChangeShapeType="1"/>
            </p:cNvSpPr>
            <p:nvPr/>
          </p:nvSpPr>
          <p:spPr bwMode="auto">
            <a:xfrm>
              <a:off x="2143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2" name="Line 14"/>
            <p:cNvSpPr>
              <a:spLocks noChangeShapeType="1"/>
            </p:cNvSpPr>
            <p:nvPr/>
          </p:nvSpPr>
          <p:spPr bwMode="auto">
            <a:xfrm>
              <a:off x="2852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3" name="Line 15"/>
            <p:cNvSpPr>
              <a:spLocks noChangeShapeType="1"/>
            </p:cNvSpPr>
            <p:nvPr/>
          </p:nvSpPr>
          <p:spPr bwMode="auto">
            <a:xfrm>
              <a:off x="2852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24" name="Text Box 16"/>
            <p:cNvSpPr txBox="1">
              <a:spLocks noChangeArrowheads="1"/>
            </p:cNvSpPr>
            <p:nvPr/>
          </p:nvSpPr>
          <p:spPr bwMode="auto">
            <a:xfrm>
              <a:off x="1377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5" name="Text Box 17"/>
            <p:cNvSpPr txBox="1">
              <a:spLocks noChangeArrowheads="1"/>
            </p:cNvSpPr>
            <p:nvPr/>
          </p:nvSpPr>
          <p:spPr bwMode="auto">
            <a:xfrm>
              <a:off x="3334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6" name="Text Box 18"/>
            <p:cNvSpPr txBox="1">
              <a:spLocks noChangeArrowheads="1"/>
            </p:cNvSpPr>
            <p:nvPr/>
          </p:nvSpPr>
          <p:spPr bwMode="auto">
            <a:xfrm>
              <a:off x="3645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7" name="Text Box 19"/>
            <p:cNvSpPr txBox="1">
              <a:spLocks noChangeArrowheads="1"/>
            </p:cNvSpPr>
            <p:nvPr/>
          </p:nvSpPr>
          <p:spPr bwMode="auto">
            <a:xfrm>
              <a:off x="4184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8" name="Text Box 20"/>
            <p:cNvSpPr txBox="1">
              <a:spLocks noChangeArrowheads="1"/>
            </p:cNvSpPr>
            <p:nvPr/>
          </p:nvSpPr>
          <p:spPr bwMode="auto">
            <a:xfrm>
              <a:off x="2200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29" name="Text Box 21"/>
            <p:cNvSpPr txBox="1">
              <a:spLocks noChangeArrowheads="1"/>
            </p:cNvSpPr>
            <p:nvPr/>
          </p:nvSpPr>
          <p:spPr bwMode="auto">
            <a:xfrm>
              <a:off x="3050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30" name="Text Box 22"/>
            <p:cNvSpPr txBox="1">
              <a:spLocks noChangeArrowheads="1"/>
            </p:cNvSpPr>
            <p:nvPr/>
          </p:nvSpPr>
          <p:spPr bwMode="auto">
            <a:xfrm>
              <a:off x="1916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2231" name="Text Box 23"/>
            <p:cNvSpPr txBox="1">
              <a:spLocks noChangeArrowheads="1"/>
            </p:cNvSpPr>
            <p:nvPr/>
          </p:nvSpPr>
          <p:spPr bwMode="auto">
            <a:xfrm>
              <a:off x="3929" y="689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2" name="Text Box 24"/>
            <p:cNvSpPr txBox="1">
              <a:spLocks noChangeArrowheads="1"/>
            </p:cNvSpPr>
            <p:nvPr/>
          </p:nvSpPr>
          <p:spPr bwMode="auto">
            <a:xfrm>
              <a:off x="2795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3" name="Text Box 25"/>
            <p:cNvSpPr txBox="1">
              <a:spLocks noChangeArrowheads="1"/>
            </p:cNvSpPr>
            <p:nvPr/>
          </p:nvSpPr>
          <p:spPr bwMode="auto">
            <a:xfrm>
              <a:off x="2511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4" name="Text Box 26"/>
            <p:cNvSpPr txBox="1">
              <a:spLocks noChangeArrowheads="1"/>
            </p:cNvSpPr>
            <p:nvPr/>
          </p:nvSpPr>
          <p:spPr bwMode="auto">
            <a:xfrm>
              <a:off x="1661" y="689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2235" name="Text Box 27"/>
            <p:cNvSpPr txBox="1">
              <a:spLocks noChangeArrowheads="1"/>
            </p:cNvSpPr>
            <p:nvPr/>
          </p:nvSpPr>
          <p:spPr bwMode="auto">
            <a:xfrm>
              <a:off x="1746" y="109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236" name="Text Box 28"/>
            <p:cNvSpPr txBox="1">
              <a:spLocks noChangeArrowheads="1"/>
            </p:cNvSpPr>
            <p:nvPr/>
          </p:nvSpPr>
          <p:spPr bwMode="auto">
            <a:xfrm>
              <a:off x="1491" y="109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239" name="Line 31"/>
            <p:cNvSpPr>
              <a:spLocks noChangeShapeType="1"/>
            </p:cNvSpPr>
            <p:nvPr/>
          </p:nvSpPr>
          <p:spPr bwMode="auto">
            <a:xfrm>
              <a:off x="2001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0" name="Line 32"/>
            <p:cNvSpPr>
              <a:spLocks noChangeShapeType="1"/>
            </p:cNvSpPr>
            <p:nvPr/>
          </p:nvSpPr>
          <p:spPr bwMode="auto">
            <a:xfrm>
              <a:off x="1718" y="1094"/>
              <a:ext cx="0" cy="20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1" name="Line 33"/>
            <p:cNvSpPr>
              <a:spLocks noChangeShapeType="1"/>
            </p:cNvSpPr>
            <p:nvPr/>
          </p:nvSpPr>
          <p:spPr bwMode="auto">
            <a:xfrm>
              <a:off x="2285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2" name="Line 34"/>
            <p:cNvSpPr>
              <a:spLocks noChangeShapeType="1"/>
            </p:cNvSpPr>
            <p:nvPr/>
          </p:nvSpPr>
          <p:spPr bwMode="auto">
            <a:xfrm>
              <a:off x="2001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3" name="Line 35"/>
            <p:cNvSpPr>
              <a:spLocks noChangeShapeType="1"/>
            </p:cNvSpPr>
            <p:nvPr/>
          </p:nvSpPr>
          <p:spPr bwMode="auto">
            <a:xfrm>
              <a:off x="2143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4" name="Line 36"/>
            <p:cNvSpPr>
              <a:spLocks noChangeShapeType="1"/>
            </p:cNvSpPr>
            <p:nvPr/>
          </p:nvSpPr>
          <p:spPr bwMode="auto">
            <a:xfrm>
              <a:off x="2568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5" name="Line 37"/>
            <p:cNvSpPr>
              <a:spLocks noChangeShapeType="1"/>
            </p:cNvSpPr>
            <p:nvPr/>
          </p:nvSpPr>
          <p:spPr bwMode="auto">
            <a:xfrm>
              <a:off x="2710" y="1094"/>
              <a:ext cx="0" cy="2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7" name="Line 39"/>
            <p:cNvSpPr>
              <a:spLocks noChangeShapeType="1"/>
            </p:cNvSpPr>
            <p:nvPr/>
          </p:nvSpPr>
          <p:spPr bwMode="auto">
            <a:xfrm rot="5400000">
              <a:off x="1293" y="863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49" name="Line 41"/>
            <p:cNvSpPr>
              <a:spLocks noChangeShapeType="1"/>
            </p:cNvSpPr>
            <p:nvPr/>
          </p:nvSpPr>
          <p:spPr bwMode="auto">
            <a:xfrm rot="16200000" flipV="1">
              <a:off x="1505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0" name="Line 42"/>
            <p:cNvSpPr>
              <a:spLocks noChangeShapeType="1"/>
            </p:cNvSpPr>
            <p:nvPr/>
          </p:nvSpPr>
          <p:spPr bwMode="auto">
            <a:xfrm rot="16200000" flipV="1">
              <a:off x="1647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1" name="Line 43"/>
            <p:cNvSpPr>
              <a:spLocks noChangeShapeType="1"/>
            </p:cNvSpPr>
            <p:nvPr/>
          </p:nvSpPr>
          <p:spPr bwMode="auto">
            <a:xfrm rot="16200000" flipV="1">
              <a:off x="1789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2" name="Line 44"/>
            <p:cNvSpPr>
              <a:spLocks noChangeShapeType="1"/>
            </p:cNvSpPr>
            <p:nvPr/>
          </p:nvSpPr>
          <p:spPr bwMode="auto">
            <a:xfrm rot="16200000" flipV="1">
              <a:off x="1930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3" name="Line 45"/>
            <p:cNvSpPr>
              <a:spLocks noChangeShapeType="1"/>
            </p:cNvSpPr>
            <p:nvPr/>
          </p:nvSpPr>
          <p:spPr bwMode="auto">
            <a:xfrm>
              <a:off x="1859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4" name="Line 46"/>
            <p:cNvSpPr>
              <a:spLocks noChangeShapeType="1"/>
            </p:cNvSpPr>
            <p:nvPr/>
          </p:nvSpPr>
          <p:spPr bwMode="auto">
            <a:xfrm rot="16200000" flipV="1">
              <a:off x="2072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5" name="Line 47"/>
            <p:cNvSpPr>
              <a:spLocks noChangeShapeType="1"/>
            </p:cNvSpPr>
            <p:nvPr/>
          </p:nvSpPr>
          <p:spPr bwMode="auto">
            <a:xfrm rot="16200000" flipV="1">
              <a:off x="2214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6" name="Line 48"/>
            <p:cNvSpPr>
              <a:spLocks noChangeShapeType="1"/>
            </p:cNvSpPr>
            <p:nvPr/>
          </p:nvSpPr>
          <p:spPr bwMode="auto">
            <a:xfrm rot="16200000" flipV="1">
              <a:off x="2356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7" name="Line 49"/>
            <p:cNvSpPr>
              <a:spLocks noChangeShapeType="1"/>
            </p:cNvSpPr>
            <p:nvPr/>
          </p:nvSpPr>
          <p:spPr bwMode="auto">
            <a:xfrm rot="16200000" flipV="1">
              <a:off x="2497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8" name="Line 50"/>
            <p:cNvSpPr>
              <a:spLocks noChangeShapeType="1"/>
            </p:cNvSpPr>
            <p:nvPr/>
          </p:nvSpPr>
          <p:spPr bwMode="auto">
            <a:xfrm>
              <a:off x="2426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59" name="Line 51"/>
            <p:cNvSpPr>
              <a:spLocks noChangeShapeType="1"/>
            </p:cNvSpPr>
            <p:nvPr/>
          </p:nvSpPr>
          <p:spPr bwMode="auto">
            <a:xfrm rot="16200000" flipV="1">
              <a:off x="2639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0" name="Line 52"/>
            <p:cNvSpPr>
              <a:spLocks noChangeShapeType="1"/>
            </p:cNvSpPr>
            <p:nvPr/>
          </p:nvSpPr>
          <p:spPr bwMode="auto">
            <a:xfrm rot="16200000" flipV="1">
              <a:off x="2923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1" name="Line 53"/>
            <p:cNvSpPr>
              <a:spLocks noChangeShapeType="1"/>
            </p:cNvSpPr>
            <p:nvPr/>
          </p:nvSpPr>
          <p:spPr bwMode="auto">
            <a:xfrm rot="16200000" flipV="1">
              <a:off x="2781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2" name="Line 54"/>
            <p:cNvSpPr>
              <a:spLocks noChangeShapeType="1"/>
            </p:cNvSpPr>
            <p:nvPr/>
          </p:nvSpPr>
          <p:spPr bwMode="auto">
            <a:xfrm rot="16200000" flipV="1">
              <a:off x="3348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3" name="Line 55"/>
            <p:cNvSpPr>
              <a:spLocks noChangeShapeType="1"/>
            </p:cNvSpPr>
            <p:nvPr/>
          </p:nvSpPr>
          <p:spPr bwMode="auto">
            <a:xfrm rot="16200000" flipV="1">
              <a:off x="4198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4" name="Line 56"/>
            <p:cNvSpPr>
              <a:spLocks noChangeShapeType="1"/>
            </p:cNvSpPr>
            <p:nvPr/>
          </p:nvSpPr>
          <p:spPr bwMode="auto">
            <a:xfrm rot="16200000" flipV="1">
              <a:off x="3773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5" name="Line 57"/>
            <p:cNvSpPr>
              <a:spLocks noChangeShapeType="1"/>
            </p:cNvSpPr>
            <p:nvPr/>
          </p:nvSpPr>
          <p:spPr bwMode="auto">
            <a:xfrm rot="16200000" flipV="1">
              <a:off x="3631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6" name="Line 58"/>
            <p:cNvSpPr>
              <a:spLocks noChangeShapeType="1"/>
            </p:cNvSpPr>
            <p:nvPr/>
          </p:nvSpPr>
          <p:spPr bwMode="auto">
            <a:xfrm rot="16200000" flipV="1">
              <a:off x="3490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7" name="Line 59"/>
            <p:cNvSpPr>
              <a:spLocks noChangeShapeType="1"/>
            </p:cNvSpPr>
            <p:nvPr/>
          </p:nvSpPr>
          <p:spPr bwMode="auto">
            <a:xfrm rot="16200000" flipV="1">
              <a:off x="3206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8" name="Line 60"/>
            <p:cNvSpPr>
              <a:spLocks noChangeShapeType="1"/>
            </p:cNvSpPr>
            <p:nvPr/>
          </p:nvSpPr>
          <p:spPr bwMode="auto">
            <a:xfrm rot="16200000" flipV="1">
              <a:off x="3064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69" name="Line 61"/>
            <p:cNvSpPr>
              <a:spLocks noChangeShapeType="1"/>
            </p:cNvSpPr>
            <p:nvPr/>
          </p:nvSpPr>
          <p:spPr bwMode="auto">
            <a:xfrm>
              <a:off x="3135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0" name="Line 62"/>
            <p:cNvSpPr>
              <a:spLocks noChangeShapeType="1"/>
            </p:cNvSpPr>
            <p:nvPr/>
          </p:nvSpPr>
          <p:spPr bwMode="auto">
            <a:xfrm>
              <a:off x="3419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1" name="Line 63"/>
            <p:cNvSpPr>
              <a:spLocks noChangeShapeType="1"/>
            </p:cNvSpPr>
            <p:nvPr/>
          </p:nvSpPr>
          <p:spPr bwMode="auto">
            <a:xfrm>
              <a:off x="3135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2" name="Line 64"/>
            <p:cNvSpPr>
              <a:spLocks noChangeShapeType="1"/>
            </p:cNvSpPr>
            <p:nvPr/>
          </p:nvSpPr>
          <p:spPr bwMode="auto">
            <a:xfrm>
              <a:off x="3277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3" name="Line 65"/>
            <p:cNvSpPr>
              <a:spLocks noChangeShapeType="1"/>
            </p:cNvSpPr>
            <p:nvPr/>
          </p:nvSpPr>
          <p:spPr bwMode="auto">
            <a:xfrm>
              <a:off x="3277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4" name="Line 66"/>
            <p:cNvSpPr>
              <a:spLocks noChangeShapeType="1"/>
            </p:cNvSpPr>
            <p:nvPr/>
          </p:nvSpPr>
          <p:spPr bwMode="auto">
            <a:xfrm>
              <a:off x="3419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5" name="Line 67"/>
            <p:cNvSpPr>
              <a:spLocks noChangeShapeType="1"/>
            </p:cNvSpPr>
            <p:nvPr/>
          </p:nvSpPr>
          <p:spPr bwMode="auto">
            <a:xfrm>
              <a:off x="3986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6" name="Line 68"/>
            <p:cNvSpPr>
              <a:spLocks noChangeShapeType="1"/>
            </p:cNvSpPr>
            <p:nvPr/>
          </p:nvSpPr>
          <p:spPr bwMode="auto">
            <a:xfrm>
              <a:off x="2993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7" name="Line 69"/>
            <p:cNvSpPr>
              <a:spLocks noChangeShapeType="1"/>
            </p:cNvSpPr>
            <p:nvPr/>
          </p:nvSpPr>
          <p:spPr bwMode="auto">
            <a:xfrm>
              <a:off x="4269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8" name="Line 70"/>
            <p:cNvSpPr>
              <a:spLocks noChangeShapeType="1"/>
            </p:cNvSpPr>
            <p:nvPr/>
          </p:nvSpPr>
          <p:spPr bwMode="auto">
            <a:xfrm>
              <a:off x="4269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79" name="Line 71"/>
            <p:cNvSpPr>
              <a:spLocks noChangeShapeType="1"/>
            </p:cNvSpPr>
            <p:nvPr/>
          </p:nvSpPr>
          <p:spPr bwMode="auto">
            <a:xfrm>
              <a:off x="3986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0" name="Line 72"/>
            <p:cNvSpPr>
              <a:spLocks noChangeShapeType="1"/>
            </p:cNvSpPr>
            <p:nvPr/>
          </p:nvSpPr>
          <p:spPr bwMode="auto">
            <a:xfrm>
              <a:off x="3702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1" name="Line 73"/>
            <p:cNvSpPr>
              <a:spLocks noChangeShapeType="1"/>
            </p:cNvSpPr>
            <p:nvPr/>
          </p:nvSpPr>
          <p:spPr bwMode="auto">
            <a:xfrm>
              <a:off x="3702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2" name="Line 74"/>
            <p:cNvSpPr>
              <a:spLocks noChangeShapeType="1"/>
            </p:cNvSpPr>
            <p:nvPr/>
          </p:nvSpPr>
          <p:spPr bwMode="auto">
            <a:xfrm>
              <a:off x="3560" y="1094"/>
              <a:ext cx="0" cy="20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3" name="Line 75"/>
            <p:cNvSpPr>
              <a:spLocks noChangeShapeType="1"/>
            </p:cNvSpPr>
            <p:nvPr/>
          </p:nvSpPr>
          <p:spPr bwMode="auto">
            <a:xfrm>
              <a:off x="3560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4" name="Line 76"/>
            <p:cNvSpPr>
              <a:spLocks noChangeShapeType="1"/>
            </p:cNvSpPr>
            <p:nvPr/>
          </p:nvSpPr>
          <p:spPr bwMode="auto">
            <a:xfrm>
              <a:off x="3844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5" name="Line 77"/>
            <p:cNvSpPr>
              <a:spLocks noChangeShapeType="1"/>
            </p:cNvSpPr>
            <p:nvPr/>
          </p:nvSpPr>
          <p:spPr bwMode="auto">
            <a:xfrm rot="16200000" flipV="1">
              <a:off x="4057" y="1224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6" name="Line 78"/>
            <p:cNvSpPr>
              <a:spLocks noChangeShapeType="1"/>
            </p:cNvSpPr>
            <p:nvPr/>
          </p:nvSpPr>
          <p:spPr bwMode="auto">
            <a:xfrm rot="16200000" flipV="1">
              <a:off x="3915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7" name="Line 79"/>
            <p:cNvSpPr>
              <a:spLocks noChangeShapeType="1"/>
            </p:cNvSpPr>
            <p:nvPr/>
          </p:nvSpPr>
          <p:spPr bwMode="auto">
            <a:xfrm>
              <a:off x="4127" y="1068"/>
              <a:ext cx="0" cy="5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8" name="Line 80"/>
            <p:cNvSpPr>
              <a:spLocks noChangeShapeType="1"/>
            </p:cNvSpPr>
            <p:nvPr/>
          </p:nvSpPr>
          <p:spPr bwMode="auto">
            <a:xfrm rot="16200000" flipV="1">
              <a:off x="4340" y="821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289" name="Line 81"/>
            <p:cNvSpPr>
              <a:spLocks noChangeShapeType="1"/>
            </p:cNvSpPr>
            <p:nvPr/>
          </p:nvSpPr>
          <p:spPr bwMode="auto">
            <a:xfrm>
              <a:off x="4411" y="892"/>
              <a:ext cx="0" cy="20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2314" name="Text Box 106"/>
            <p:cNvSpPr txBox="1">
              <a:spLocks noChangeArrowheads="1"/>
            </p:cNvSpPr>
            <p:nvPr/>
          </p:nvSpPr>
          <p:spPr bwMode="auto">
            <a:xfrm>
              <a:off x="1344" y="432"/>
              <a:ext cx="4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i="1">
                  <a:solidFill>
                    <a:schemeClr val="tx1"/>
                  </a:solidFill>
                </a:rPr>
                <a:t>x</a:t>
              </a:r>
              <a:r>
                <a:rPr lang="pl-PL" sz="2000" b="1">
                  <a:solidFill>
                    <a:schemeClr val="tx1"/>
                  </a:solidFill>
                </a:rPr>
                <a:t>(</a:t>
              </a:r>
              <a:r>
                <a:rPr lang="pl-PL" sz="2000" b="1" i="1">
                  <a:solidFill>
                    <a:schemeClr val="tx1"/>
                  </a:solidFill>
                </a:rPr>
                <a:t>t</a:t>
              </a:r>
              <a:r>
                <a:rPr lang="pl-PL" sz="20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22315" name="Text Box 107"/>
            <p:cNvSpPr txBox="1">
              <a:spLocks noChangeArrowheads="1"/>
            </p:cNvSpPr>
            <p:nvPr/>
          </p:nvSpPr>
          <p:spPr bwMode="auto">
            <a:xfrm>
              <a:off x="4512" y="1056"/>
              <a:ext cx="1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2316" name="Text Box 108"/>
            <p:cNvSpPr txBox="1">
              <a:spLocks noChangeArrowheads="1"/>
            </p:cNvSpPr>
            <p:nvPr/>
          </p:nvSpPr>
          <p:spPr bwMode="auto">
            <a:xfrm>
              <a:off x="1008" y="768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>
                  <a:solidFill>
                    <a:schemeClr val="tx1"/>
                  </a:solidFill>
                </a:rPr>
                <a:t>1</a:t>
              </a:r>
              <a:endParaRPr lang="pl-PL" sz="1800" baseline="-25000">
                <a:solidFill>
                  <a:schemeClr val="tx1"/>
                </a:solidFill>
              </a:endParaRPr>
            </a:p>
          </p:txBody>
        </p:sp>
        <p:sp>
          <p:nvSpPr>
            <p:cNvPr id="222317" name="Text Box 109"/>
            <p:cNvSpPr txBox="1">
              <a:spLocks noChangeArrowheads="1"/>
            </p:cNvSpPr>
            <p:nvPr/>
          </p:nvSpPr>
          <p:spPr bwMode="auto">
            <a:xfrm>
              <a:off x="960" y="1200"/>
              <a:ext cx="3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>
                  <a:solidFill>
                    <a:schemeClr val="tx1"/>
                  </a:solidFill>
                </a:rPr>
                <a:t>-1</a:t>
              </a:r>
              <a:endParaRPr lang="pl-PL" sz="1800" baseline="-25000">
                <a:solidFill>
                  <a:schemeClr val="tx1"/>
                </a:solidFill>
              </a:endParaRPr>
            </a:p>
          </p:txBody>
        </p:sp>
      </p:grpSp>
      <p:sp>
        <p:nvSpPr>
          <p:cNvPr id="222321" name="Text Box 113"/>
          <p:cNvSpPr txBox="1">
            <a:spLocks noChangeArrowheads="1"/>
          </p:cNvSpPr>
          <p:nvPr/>
        </p:nvSpPr>
        <p:spPr bwMode="auto">
          <a:xfrm>
            <a:off x="4646830" y="5269706"/>
            <a:ext cx="4323917" cy="925511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Bandwidth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biphase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spectrum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2x</a:t>
            </a:r>
            <a:br>
              <a:rPr lang="pl-PL" sz="1800" b="1" dirty="0" smtClean="0"/>
            </a:br>
            <a:r>
              <a:rPr lang="pl-PL" sz="1800" b="1" dirty="0" err="1" smtClean="0"/>
              <a:t>greater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than</a:t>
            </a:r>
            <a:r>
              <a:rPr lang="pl-PL" sz="1800" b="1" dirty="0" smtClean="0"/>
              <a:t> a </a:t>
            </a:r>
            <a:r>
              <a:rPr lang="pl-PL" sz="1800" b="1" dirty="0" err="1" smtClean="0"/>
              <a:t>bandwith</a:t>
            </a:r>
            <a:r>
              <a:rPr lang="pl-PL" sz="1800" b="1" dirty="0" smtClean="0"/>
              <a:t> of a </a:t>
            </a:r>
            <a:r>
              <a:rPr lang="pl-PL" sz="1800" b="1" dirty="0" err="1" smtClean="0"/>
              <a:t>bipolar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dirty="0" err="1" smtClean="0"/>
              <a:t>due</a:t>
            </a:r>
            <a:r>
              <a:rPr lang="pl-PL" sz="1800" b="1" dirty="0" smtClean="0"/>
              <a:t> to </a:t>
            </a:r>
            <a:r>
              <a:rPr lang="pl-PL" sz="1800" b="1" dirty="0" err="1" smtClean="0"/>
              <a:t>increased</a:t>
            </a:r>
            <a:r>
              <a:rPr lang="pl-PL" sz="1800" b="1" dirty="0" smtClean="0"/>
              <a:t> timing </a:t>
            </a:r>
            <a:r>
              <a:rPr lang="pl-PL" sz="1800" b="1" dirty="0" err="1" smtClean="0"/>
              <a:t>content</a:t>
            </a:r>
            <a:r>
              <a:rPr lang="pl-PL" sz="1800" b="1" dirty="0" smtClean="0"/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21</a:t>
            </a:fld>
            <a:endParaRPr lang="pl-PL"/>
          </a:p>
        </p:txBody>
      </p:sp>
      <p:sp>
        <p:nvSpPr>
          <p:cNvPr id="107" name="Text Box 113"/>
          <p:cNvSpPr txBox="1">
            <a:spLocks noChangeArrowheads="1"/>
          </p:cNvSpPr>
          <p:nvPr/>
        </p:nvSpPr>
        <p:spPr bwMode="auto">
          <a:xfrm>
            <a:off x="4654819" y="4664435"/>
            <a:ext cx="4247294" cy="64851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Properties</a:t>
            </a:r>
            <a:r>
              <a:rPr lang="pl-PL" sz="1800" b="1" dirty="0" smtClean="0"/>
              <a:t> 1, 2, and 4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met; </a:t>
            </a:r>
            <a:r>
              <a:rPr lang="pl-PL" sz="1800" b="1" dirty="0" err="1" smtClean="0"/>
              <a:t>property</a:t>
            </a:r>
            <a:r>
              <a:rPr lang="pl-PL" sz="1800" b="1" dirty="0" smtClean="0"/>
              <a:t> 3</a:t>
            </a:r>
            <a:br>
              <a:rPr lang="pl-PL" sz="1800" b="1" dirty="0" smtClean="0"/>
            </a:br>
            <a:r>
              <a:rPr lang="pl-PL" sz="1800" b="1" dirty="0" smtClean="0"/>
              <a:t>(</a:t>
            </a:r>
            <a:r>
              <a:rPr lang="pl-PL" sz="1800" b="1" dirty="0" err="1" smtClean="0"/>
              <a:t>bandwidth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not met).</a:t>
            </a:r>
          </a:p>
        </p:txBody>
      </p:sp>
      <p:cxnSp>
        <p:nvCxnSpPr>
          <p:cNvPr id="108" name="Łącznik prosty ze strzałką 107"/>
          <p:cNvCxnSpPr/>
          <p:nvPr/>
        </p:nvCxnSpPr>
        <p:spPr bwMode="auto">
          <a:xfrm flipV="1">
            <a:off x="2834254" y="5769261"/>
            <a:ext cx="0" cy="595449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9" name="Łącznik prosty ze strzałką 108"/>
          <p:cNvCxnSpPr/>
          <p:nvPr/>
        </p:nvCxnSpPr>
        <p:spPr bwMode="auto">
          <a:xfrm flipH="1" flipV="1">
            <a:off x="4401879" y="6071191"/>
            <a:ext cx="2191" cy="293519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233363"/>
            <a:ext cx="7772400" cy="674687"/>
          </a:xfrm>
        </p:spPr>
        <p:txBody>
          <a:bodyPr/>
          <a:lstStyle/>
          <a:p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MILLER’s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LINE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43" name="Text Box 1027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0644" name="Line 1028"/>
          <p:cNvSpPr>
            <a:spLocks noChangeShapeType="1"/>
          </p:cNvSpPr>
          <p:nvPr/>
        </p:nvSpPr>
        <p:spPr bwMode="auto">
          <a:xfrm flipV="1">
            <a:off x="1738313" y="841375"/>
            <a:ext cx="0" cy="11763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40645" name="Text Box 1029"/>
          <p:cNvSpPr txBox="1">
            <a:spLocks noChangeArrowheads="1"/>
          </p:cNvSpPr>
          <p:nvPr/>
        </p:nvSpPr>
        <p:spPr bwMode="auto">
          <a:xfrm>
            <a:off x="1738313" y="77311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x</a:t>
            </a:r>
            <a:r>
              <a:rPr lang="pl-PL" sz="2000" b="1">
                <a:solidFill>
                  <a:schemeClr val="tx1"/>
                </a:solidFill>
              </a:rPr>
              <a:t>(</a:t>
            </a:r>
            <a:r>
              <a:rPr lang="pl-PL" sz="2000" b="1" i="1">
                <a:solidFill>
                  <a:schemeClr val="tx1"/>
                </a:solidFill>
              </a:rPr>
              <a:t>t</a:t>
            </a:r>
            <a:r>
              <a:rPr lang="pl-PL" sz="20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40646" name="Group 1030"/>
          <p:cNvGrpSpPr>
            <a:grpSpLocks/>
          </p:cNvGrpSpPr>
          <p:nvPr/>
        </p:nvGrpSpPr>
        <p:grpSpPr bwMode="auto">
          <a:xfrm>
            <a:off x="1331913" y="1041400"/>
            <a:ext cx="7126287" cy="1733550"/>
            <a:chOff x="839" y="656"/>
            <a:chExt cx="4489" cy="1092"/>
          </a:xfrm>
        </p:grpSpPr>
        <p:sp>
          <p:nvSpPr>
            <p:cNvPr id="240647" name="Line 1031"/>
            <p:cNvSpPr>
              <a:spLocks noChangeShapeType="1"/>
            </p:cNvSpPr>
            <p:nvPr/>
          </p:nvSpPr>
          <p:spPr bwMode="auto">
            <a:xfrm flipV="1">
              <a:off x="1095" y="1459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48" name="Line 1032"/>
            <p:cNvSpPr>
              <a:spLocks noChangeShapeType="1"/>
            </p:cNvSpPr>
            <p:nvPr/>
          </p:nvSpPr>
          <p:spPr bwMode="auto">
            <a:xfrm flipV="1">
              <a:off x="1094" y="1271"/>
              <a:ext cx="1" cy="4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49" name="Line 1033"/>
            <p:cNvSpPr>
              <a:spLocks noChangeShapeType="1"/>
            </p:cNvSpPr>
            <p:nvPr/>
          </p:nvSpPr>
          <p:spPr bwMode="auto">
            <a:xfrm>
              <a:off x="1236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0" name="Line 1034"/>
            <p:cNvSpPr>
              <a:spLocks noChangeShapeType="1"/>
            </p:cNvSpPr>
            <p:nvPr/>
          </p:nvSpPr>
          <p:spPr bwMode="auto">
            <a:xfrm>
              <a:off x="1236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1" name="Line 1035"/>
            <p:cNvSpPr>
              <a:spLocks noChangeShapeType="1"/>
            </p:cNvSpPr>
            <p:nvPr/>
          </p:nvSpPr>
          <p:spPr bwMode="auto">
            <a:xfrm rot="16200000" flipV="1">
              <a:off x="1165" y="1557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2" name="Line 1036"/>
            <p:cNvSpPr>
              <a:spLocks noChangeShapeType="1"/>
            </p:cNvSpPr>
            <p:nvPr/>
          </p:nvSpPr>
          <p:spPr bwMode="auto">
            <a:xfrm>
              <a:off x="208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3" name="Line 1037"/>
            <p:cNvSpPr>
              <a:spLocks noChangeShapeType="1"/>
            </p:cNvSpPr>
            <p:nvPr/>
          </p:nvSpPr>
          <p:spPr bwMode="auto">
            <a:xfrm>
              <a:off x="2512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4" name="Line 1038"/>
            <p:cNvSpPr>
              <a:spLocks noChangeShapeType="1"/>
            </p:cNvSpPr>
            <p:nvPr/>
          </p:nvSpPr>
          <p:spPr bwMode="auto">
            <a:xfrm>
              <a:off x="1803" y="1283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5" name="Text Box 1039"/>
            <p:cNvSpPr txBox="1">
              <a:spLocks noChangeArrowheads="1"/>
            </p:cNvSpPr>
            <p:nvPr/>
          </p:nvSpPr>
          <p:spPr bwMode="auto">
            <a:xfrm>
              <a:off x="1548" y="147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6" name="Text Box 1040"/>
            <p:cNvSpPr txBox="1">
              <a:spLocks noChangeArrowheads="1"/>
            </p:cNvSpPr>
            <p:nvPr/>
          </p:nvSpPr>
          <p:spPr bwMode="auto">
            <a:xfrm>
              <a:off x="1293" y="147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7" name="Text Box 1041"/>
            <p:cNvSpPr txBox="1">
              <a:spLocks noChangeArrowheads="1"/>
            </p:cNvSpPr>
            <p:nvPr/>
          </p:nvSpPr>
          <p:spPr bwMode="auto">
            <a:xfrm>
              <a:off x="4298" y="1438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658" name="Line 1042"/>
            <p:cNvSpPr>
              <a:spLocks noChangeShapeType="1"/>
            </p:cNvSpPr>
            <p:nvPr/>
          </p:nvSpPr>
          <p:spPr bwMode="auto">
            <a:xfrm>
              <a:off x="2087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59" name="Line 1043"/>
            <p:cNvSpPr>
              <a:spLocks noChangeShapeType="1"/>
            </p:cNvSpPr>
            <p:nvPr/>
          </p:nvSpPr>
          <p:spPr bwMode="auto">
            <a:xfrm>
              <a:off x="1803" y="1450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0" name="Line 1044"/>
            <p:cNvSpPr>
              <a:spLocks noChangeShapeType="1"/>
            </p:cNvSpPr>
            <p:nvPr/>
          </p:nvSpPr>
          <p:spPr bwMode="auto">
            <a:xfrm>
              <a:off x="2512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1" name="Text Box 1045"/>
            <p:cNvSpPr txBox="1">
              <a:spLocks noChangeArrowheads="1"/>
            </p:cNvSpPr>
            <p:nvPr/>
          </p:nvSpPr>
          <p:spPr bwMode="auto">
            <a:xfrm>
              <a:off x="896" y="1196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662" name="Line 1046"/>
            <p:cNvSpPr>
              <a:spLocks noChangeShapeType="1"/>
            </p:cNvSpPr>
            <p:nvPr/>
          </p:nvSpPr>
          <p:spPr bwMode="auto">
            <a:xfrm rot="5400000">
              <a:off x="1095" y="1261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3" name="Text Box 1047"/>
            <p:cNvSpPr txBox="1">
              <a:spLocks noChangeArrowheads="1"/>
            </p:cNvSpPr>
            <p:nvPr/>
          </p:nvSpPr>
          <p:spPr bwMode="auto">
            <a:xfrm>
              <a:off x="839" y="1536"/>
              <a:ext cx="3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664" name="Line 1048"/>
            <p:cNvSpPr>
              <a:spLocks noChangeShapeType="1"/>
            </p:cNvSpPr>
            <p:nvPr/>
          </p:nvSpPr>
          <p:spPr bwMode="auto">
            <a:xfrm rot="16200000" flipV="1">
              <a:off x="130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5" name="Line 1049"/>
            <p:cNvSpPr>
              <a:spLocks noChangeShapeType="1"/>
            </p:cNvSpPr>
            <p:nvPr/>
          </p:nvSpPr>
          <p:spPr bwMode="auto">
            <a:xfrm rot="16200000" flipV="1">
              <a:off x="144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6" name="Line 1050"/>
            <p:cNvSpPr>
              <a:spLocks noChangeShapeType="1"/>
            </p:cNvSpPr>
            <p:nvPr/>
          </p:nvSpPr>
          <p:spPr bwMode="auto">
            <a:xfrm rot="16200000" flipV="1">
              <a:off x="159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7" name="Line 1051"/>
            <p:cNvSpPr>
              <a:spLocks noChangeShapeType="1"/>
            </p:cNvSpPr>
            <p:nvPr/>
          </p:nvSpPr>
          <p:spPr bwMode="auto">
            <a:xfrm rot="16200000" flipV="1">
              <a:off x="1874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8" name="Line 1052"/>
            <p:cNvSpPr>
              <a:spLocks noChangeShapeType="1"/>
            </p:cNvSpPr>
            <p:nvPr/>
          </p:nvSpPr>
          <p:spPr bwMode="auto">
            <a:xfrm rot="16200000" flipV="1">
              <a:off x="1732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69" name="Line 1053"/>
            <p:cNvSpPr>
              <a:spLocks noChangeShapeType="1"/>
            </p:cNvSpPr>
            <p:nvPr/>
          </p:nvSpPr>
          <p:spPr bwMode="auto">
            <a:xfrm rot="16200000" flipV="1">
              <a:off x="201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0" name="Line 1054"/>
            <p:cNvSpPr>
              <a:spLocks noChangeShapeType="1"/>
            </p:cNvSpPr>
            <p:nvPr/>
          </p:nvSpPr>
          <p:spPr bwMode="auto">
            <a:xfrm rot="16200000" flipV="1">
              <a:off x="215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1" name="Line 1055"/>
            <p:cNvSpPr>
              <a:spLocks noChangeShapeType="1"/>
            </p:cNvSpPr>
            <p:nvPr/>
          </p:nvSpPr>
          <p:spPr bwMode="auto">
            <a:xfrm rot="16200000" flipV="1">
              <a:off x="229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2" name="Line 1056"/>
            <p:cNvSpPr>
              <a:spLocks noChangeShapeType="1"/>
            </p:cNvSpPr>
            <p:nvPr/>
          </p:nvSpPr>
          <p:spPr bwMode="auto">
            <a:xfrm rot="16200000" flipV="1">
              <a:off x="244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3" name="Line 1057"/>
            <p:cNvSpPr>
              <a:spLocks noChangeShapeType="1"/>
            </p:cNvSpPr>
            <p:nvPr/>
          </p:nvSpPr>
          <p:spPr bwMode="auto">
            <a:xfrm rot="16200000" flipV="1">
              <a:off x="2725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4" name="Line 1058"/>
            <p:cNvSpPr>
              <a:spLocks noChangeShapeType="1"/>
            </p:cNvSpPr>
            <p:nvPr/>
          </p:nvSpPr>
          <p:spPr bwMode="auto">
            <a:xfrm rot="16200000" flipV="1">
              <a:off x="258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5" name="Line 1059"/>
            <p:cNvSpPr>
              <a:spLocks noChangeShapeType="1"/>
            </p:cNvSpPr>
            <p:nvPr/>
          </p:nvSpPr>
          <p:spPr bwMode="auto">
            <a:xfrm rot="16200000" flipV="1">
              <a:off x="315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6" name="Line 1060"/>
            <p:cNvSpPr>
              <a:spLocks noChangeShapeType="1"/>
            </p:cNvSpPr>
            <p:nvPr/>
          </p:nvSpPr>
          <p:spPr bwMode="auto">
            <a:xfrm rot="16200000" flipV="1">
              <a:off x="400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7" name="Line 1061"/>
            <p:cNvSpPr>
              <a:spLocks noChangeShapeType="1"/>
            </p:cNvSpPr>
            <p:nvPr/>
          </p:nvSpPr>
          <p:spPr bwMode="auto">
            <a:xfrm rot="16200000" flipV="1">
              <a:off x="3575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8" name="Line 1062"/>
            <p:cNvSpPr>
              <a:spLocks noChangeShapeType="1"/>
            </p:cNvSpPr>
            <p:nvPr/>
          </p:nvSpPr>
          <p:spPr bwMode="auto">
            <a:xfrm rot="16200000" flipV="1">
              <a:off x="343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79" name="Line 1063"/>
            <p:cNvSpPr>
              <a:spLocks noChangeShapeType="1"/>
            </p:cNvSpPr>
            <p:nvPr/>
          </p:nvSpPr>
          <p:spPr bwMode="auto">
            <a:xfrm rot="16200000" flipV="1">
              <a:off x="329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0" name="Line 1064"/>
            <p:cNvSpPr>
              <a:spLocks noChangeShapeType="1"/>
            </p:cNvSpPr>
            <p:nvPr/>
          </p:nvSpPr>
          <p:spPr bwMode="auto">
            <a:xfrm rot="16200000" flipV="1">
              <a:off x="300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1" name="Line 1065"/>
            <p:cNvSpPr>
              <a:spLocks noChangeShapeType="1"/>
            </p:cNvSpPr>
            <p:nvPr/>
          </p:nvSpPr>
          <p:spPr bwMode="auto">
            <a:xfrm rot="16200000" flipV="1">
              <a:off x="286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2" name="Line 1066"/>
            <p:cNvSpPr>
              <a:spLocks noChangeShapeType="1"/>
            </p:cNvSpPr>
            <p:nvPr/>
          </p:nvSpPr>
          <p:spPr bwMode="auto">
            <a:xfrm>
              <a:off x="293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3" name="Line 1067"/>
            <p:cNvSpPr>
              <a:spLocks noChangeShapeType="1"/>
            </p:cNvSpPr>
            <p:nvPr/>
          </p:nvSpPr>
          <p:spPr bwMode="auto">
            <a:xfrm>
              <a:off x="3221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4" name="Line 1068"/>
            <p:cNvSpPr>
              <a:spLocks noChangeShapeType="1"/>
            </p:cNvSpPr>
            <p:nvPr/>
          </p:nvSpPr>
          <p:spPr bwMode="auto">
            <a:xfrm>
              <a:off x="2937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5" name="Line 1069"/>
            <p:cNvSpPr>
              <a:spLocks noChangeShapeType="1"/>
            </p:cNvSpPr>
            <p:nvPr/>
          </p:nvSpPr>
          <p:spPr bwMode="auto">
            <a:xfrm>
              <a:off x="322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6" name="Line 1070"/>
            <p:cNvSpPr>
              <a:spLocks noChangeShapeType="1"/>
            </p:cNvSpPr>
            <p:nvPr/>
          </p:nvSpPr>
          <p:spPr bwMode="auto">
            <a:xfrm>
              <a:off x="407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7" name="Line 1071"/>
            <p:cNvSpPr>
              <a:spLocks noChangeShapeType="1"/>
            </p:cNvSpPr>
            <p:nvPr/>
          </p:nvSpPr>
          <p:spPr bwMode="auto">
            <a:xfrm>
              <a:off x="4071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8" name="Line 1072"/>
            <p:cNvSpPr>
              <a:spLocks noChangeShapeType="1"/>
            </p:cNvSpPr>
            <p:nvPr/>
          </p:nvSpPr>
          <p:spPr bwMode="auto">
            <a:xfrm>
              <a:off x="3504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89" name="Line 1073"/>
            <p:cNvSpPr>
              <a:spLocks noChangeShapeType="1"/>
            </p:cNvSpPr>
            <p:nvPr/>
          </p:nvSpPr>
          <p:spPr bwMode="auto">
            <a:xfrm>
              <a:off x="3504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0" name="Line 1074"/>
            <p:cNvSpPr>
              <a:spLocks noChangeShapeType="1"/>
            </p:cNvSpPr>
            <p:nvPr/>
          </p:nvSpPr>
          <p:spPr bwMode="auto">
            <a:xfrm>
              <a:off x="3646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1" name="Line 1075"/>
            <p:cNvSpPr>
              <a:spLocks noChangeShapeType="1"/>
            </p:cNvSpPr>
            <p:nvPr/>
          </p:nvSpPr>
          <p:spPr bwMode="auto">
            <a:xfrm rot="16200000" flipV="1">
              <a:off x="385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2" name="Line 1076"/>
            <p:cNvSpPr>
              <a:spLocks noChangeShapeType="1"/>
            </p:cNvSpPr>
            <p:nvPr/>
          </p:nvSpPr>
          <p:spPr bwMode="auto">
            <a:xfrm rot="16200000" flipV="1">
              <a:off x="371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3" name="Line 1077"/>
            <p:cNvSpPr>
              <a:spLocks noChangeShapeType="1"/>
            </p:cNvSpPr>
            <p:nvPr/>
          </p:nvSpPr>
          <p:spPr bwMode="auto">
            <a:xfrm>
              <a:off x="3929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4" name="Line 1078"/>
            <p:cNvSpPr>
              <a:spLocks noChangeShapeType="1"/>
            </p:cNvSpPr>
            <p:nvPr/>
          </p:nvSpPr>
          <p:spPr bwMode="auto">
            <a:xfrm>
              <a:off x="194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5" name="Line 1079"/>
            <p:cNvSpPr>
              <a:spLocks noChangeShapeType="1"/>
            </p:cNvSpPr>
            <p:nvPr/>
          </p:nvSpPr>
          <p:spPr bwMode="auto">
            <a:xfrm>
              <a:off x="137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6" name="Line 1080"/>
            <p:cNvSpPr>
              <a:spLocks noChangeShapeType="1"/>
            </p:cNvSpPr>
            <p:nvPr/>
          </p:nvSpPr>
          <p:spPr bwMode="auto">
            <a:xfrm>
              <a:off x="1661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7" name="Line 1081"/>
            <p:cNvSpPr>
              <a:spLocks noChangeShapeType="1"/>
            </p:cNvSpPr>
            <p:nvPr/>
          </p:nvSpPr>
          <p:spPr bwMode="auto">
            <a:xfrm>
              <a:off x="222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8" name="Line 1082"/>
            <p:cNvSpPr>
              <a:spLocks noChangeShapeType="1"/>
            </p:cNvSpPr>
            <p:nvPr/>
          </p:nvSpPr>
          <p:spPr bwMode="auto">
            <a:xfrm>
              <a:off x="279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699" name="Line 1083"/>
            <p:cNvSpPr>
              <a:spLocks noChangeShapeType="1"/>
            </p:cNvSpPr>
            <p:nvPr/>
          </p:nvSpPr>
          <p:spPr bwMode="auto">
            <a:xfrm>
              <a:off x="3079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0" name="Line 1084"/>
            <p:cNvSpPr>
              <a:spLocks noChangeShapeType="1"/>
            </p:cNvSpPr>
            <p:nvPr/>
          </p:nvSpPr>
          <p:spPr bwMode="auto">
            <a:xfrm>
              <a:off x="3362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1" name="Line 1085"/>
            <p:cNvSpPr>
              <a:spLocks noChangeShapeType="1"/>
            </p:cNvSpPr>
            <p:nvPr/>
          </p:nvSpPr>
          <p:spPr bwMode="auto">
            <a:xfrm rot="16200000" flipV="1">
              <a:off x="414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2" name="Line 1086"/>
            <p:cNvSpPr>
              <a:spLocks noChangeShapeType="1"/>
            </p:cNvSpPr>
            <p:nvPr/>
          </p:nvSpPr>
          <p:spPr bwMode="auto">
            <a:xfrm>
              <a:off x="4213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3" name="Line 1087"/>
            <p:cNvSpPr>
              <a:spLocks noChangeShapeType="1"/>
            </p:cNvSpPr>
            <p:nvPr/>
          </p:nvSpPr>
          <p:spPr bwMode="auto">
            <a:xfrm flipV="1">
              <a:off x="1096" y="996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4" name="Line 1088"/>
            <p:cNvSpPr>
              <a:spLocks noChangeShapeType="1"/>
            </p:cNvSpPr>
            <p:nvPr/>
          </p:nvSpPr>
          <p:spPr bwMode="auto">
            <a:xfrm>
              <a:off x="152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5" name="Line 1089"/>
            <p:cNvSpPr>
              <a:spLocks noChangeShapeType="1"/>
            </p:cNvSpPr>
            <p:nvPr/>
          </p:nvSpPr>
          <p:spPr bwMode="auto">
            <a:xfrm>
              <a:off x="1237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6" name="Line 1090"/>
            <p:cNvSpPr>
              <a:spLocks noChangeShapeType="1"/>
            </p:cNvSpPr>
            <p:nvPr/>
          </p:nvSpPr>
          <p:spPr bwMode="auto">
            <a:xfrm>
              <a:off x="1237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7" name="Line 1091"/>
            <p:cNvSpPr>
              <a:spLocks noChangeShapeType="1"/>
            </p:cNvSpPr>
            <p:nvPr/>
          </p:nvSpPr>
          <p:spPr bwMode="auto">
            <a:xfrm rot="16200000" flipV="1">
              <a:off x="116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8" name="Line 1092"/>
            <p:cNvSpPr>
              <a:spLocks noChangeShapeType="1"/>
            </p:cNvSpPr>
            <p:nvPr/>
          </p:nvSpPr>
          <p:spPr bwMode="auto">
            <a:xfrm>
              <a:off x="137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09" name="Line 1093"/>
            <p:cNvSpPr>
              <a:spLocks noChangeShapeType="1"/>
            </p:cNvSpPr>
            <p:nvPr/>
          </p:nvSpPr>
          <p:spPr bwMode="auto">
            <a:xfrm>
              <a:off x="237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0" name="Line 1094"/>
            <p:cNvSpPr>
              <a:spLocks noChangeShapeType="1"/>
            </p:cNvSpPr>
            <p:nvPr/>
          </p:nvSpPr>
          <p:spPr bwMode="auto">
            <a:xfrm>
              <a:off x="208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1" name="Line 1095"/>
            <p:cNvSpPr>
              <a:spLocks noChangeShapeType="1"/>
            </p:cNvSpPr>
            <p:nvPr/>
          </p:nvSpPr>
          <p:spPr bwMode="auto">
            <a:xfrm>
              <a:off x="251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2" name="Line 1096"/>
            <p:cNvSpPr>
              <a:spLocks noChangeShapeType="1"/>
            </p:cNvSpPr>
            <p:nvPr/>
          </p:nvSpPr>
          <p:spPr bwMode="auto">
            <a:xfrm>
              <a:off x="1946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3" name="Line 1097"/>
            <p:cNvSpPr>
              <a:spLocks noChangeShapeType="1"/>
            </p:cNvSpPr>
            <p:nvPr/>
          </p:nvSpPr>
          <p:spPr bwMode="auto">
            <a:xfrm>
              <a:off x="265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4" name="Line 1098"/>
            <p:cNvSpPr>
              <a:spLocks noChangeShapeType="1"/>
            </p:cNvSpPr>
            <p:nvPr/>
          </p:nvSpPr>
          <p:spPr bwMode="auto">
            <a:xfrm>
              <a:off x="265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15" name="Text Box 1099"/>
            <p:cNvSpPr txBox="1">
              <a:spLocks noChangeArrowheads="1"/>
            </p:cNvSpPr>
            <p:nvPr/>
          </p:nvSpPr>
          <p:spPr bwMode="auto">
            <a:xfrm>
              <a:off x="1180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6" name="Text Box 1100"/>
            <p:cNvSpPr txBox="1">
              <a:spLocks noChangeArrowheads="1"/>
            </p:cNvSpPr>
            <p:nvPr/>
          </p:nvSpPr>
          <p:spPr bwMode="auto">
            <a:xfrm>
              <a:off x="313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7" name="Text Box 1101"/>
            <p:cNvSpPr txBox="1">
              <a:spLocks noChangeArrowheads="1"/>
            </p:cNvSpPr>
            <p:nvPr/>
          </p:nvSpPr>
          <p:spPr bwMode="auto">
            <a:xfrm>
              <a:off x="344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8" name="Text Box 1102"/>
            <p:cNvSpPr txBox="1">
              <a:spLocks noChangeArrowheads="1"/>
            </p:cNvSpPr>
            <p:nvPr/>
          </p:nvSpPr>
          <p:spPr bwMode="auto">
            <a:xfrm>
              <a:off x="398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19" name="Text Box 1103"/>
            <p:cNvSpPr txBox="1">
              <a:spLocks noChangeArrowheads="1"/>
            </p:cNvSpPr>
            <p:nvPr/>
          </p:nvSpPr>
          <p:spPr bwMode="auto">
            <a:xfrm>
              <a:off x="200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0" name="Text Box 1104"/>
            <p:cNvSpPr txBox="1">
              <a:spLocks noChangeArrowheads="1"/>
            </p:cNvSpPr>
            <p:nvPr/>
          </p:nvSpPr>
          <p:spPr bwMode="auto">
            <a:xfrm>
              <a:off x="285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1" name="Text Box 1105"/>
            <p:cNvSpPr txBox="1">
              <a:spLocks noChangeArrowheads="1"/>
            </p:cNvSpPr>
            <p:nvPr/>
          </p:nvSpPr>
          <p:spPr bwMode="auto">
            <a:xfrm>
              <a:off x="1719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0722" name="Text Box 1106"/>
            <p:cNvSpPr txBox="1">
              <a:spLocks noChangeArrowheads="1"/>
            </p:cNvSpPr>
            <p:nvPr/>
          </p:nvSpPr>
          <p:spPr bwMode="auto">
            <a:xfrm>
              <a:off x="3732" y="656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3" name="Text Box 1107"/>
            <p:cNvSpPr txBox="1">
              <a:spLocks noChangeArrowheads="1"/>
            </p:cNvSpPr>
            <p:nvPr/>
          </p:nvSpPr>
          <p:spPr bwMode="auto">
            <a:xfrm>
              <a:off x="259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4" name="Text Box 1108"/>
            <p:cNvSpPr txBox="1">
              <a:spLocks noChangeArrowheads="1"/>
            </p:cNvSpPr>
            <p:nvPr/>
          </p:nvSpPr>
          <p:spPr bwMode="auto">
            <a:xfrm>
              <a:off x="231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5" name="Text Box 1109"/>
            <p:cNvSpPr txBox="1">
              <a:spLocks noChangeArrowheads="1"/>
            </p:cNvSpPr>
            <p:nvPr/>
          </p:nvSpPr>
          <p:spPr bwMode="auto">
            <a:xfrm>
              <a:off x="146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0726" name="Text Box 1110"/>
            <p:cNvSpPr txBox="1">
              <a:spLocks noChangeArrowheads="1"/>
            </p:cNvSpPr>
            <p:nvPr/>
          </p:nvSpPr>
          <p:spPr bwMode="auto">
            <a:xfrm>
              <a:off x="1549" y="99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7" name="Text Box 1111"/>
            <p:cNvSpPr txBox="1">
              <a:spLocks noChangeArrowheads="1"/>
            </p:cNvSpPr>
            <p:nvPr/>
          </p:nvSpPr>
          <p:spPr bwMode="auto">
            <a:xfrm>
              <a:off x="1294" y="99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8" name="Text Box 1112"/>
            <p:cNvSpPr txBox="1">
              <a:spLocks noChangeArrowheads="1"/>
            </p:cNvSpPr>
            <p:nvPr/>
          </p:nvSpPr>
          <p:spPr bwMode="auto">
            <a:xfrm>
              <a:off x="4299" y="974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0729" name="Line 1113"/>
            <p:cNvSpPr>
              <a:spLocks noChangeShapeType="1"/>
            </p:cNvSpPr>
            <p:nvPr/>
          </p:nvSpPr>
          <p:spPr bwMode="auto">
            <a:xfrm>
              <a:off x="1804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0" name="Line 1114"/>
            <p:cNvSpPr>
              <a:spLocks noChangeShapeType="1"/>
            </p:cNvSpPr>
            <p:nvPr/>
          </p:nvSpPr>
          <p:spPr bwMode="auto">
            <a:xfrm>
              <a:off x="1521" y="996"/>
              <a:ext cx="0" cy="1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1" name="Line 1115"/>
            <p:cNvSpPr>
              <a:spLocks noChangeShapeType="1"/>
            </p:cNvSpPr>
            <p:nvPr/>
          </p:nvSpPr>
          <p:spPr bwMode="auto">
            <a:xfrm>
              <a:off x="208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2" name="Line 1116"/>
            <p:cNvSpPr>
              <a:spLocks noChangeShapeType="1"/>
            </p:cNvSpPr>
            <p:nvPr/>
          </p:nvSpPr>
          <p:spPr bwMode="auto">
            <a:xfrm>
              <a:off x="180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3" name="Line 1117"/>
            <p:cNvSpPr>
              <a:spLocks noChangeShapeType="1"/>
            </p:cNvSpPr>
            <p:nvPr/>
          </p:nvSpPr>
          <p:spPr bwMode="auto">
            <a:xfrm>
              <a:off x="1946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4" name="Line 1118"/>
            <p:cNvSpPr>
              <a:spLocks noChangeShapeType="1"/>
            </p:cNvSpPr>
            <p:nvPr/>
          </p:nvSpPr>
          <p:spPr bwMode="auto">
            <a:xfrm>
              <a:off x="2371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5" name="Line 1119"/>
            <p:cNvSpPr>
              <a:spLocks noChangeShapeType="1"/>
            </p:cNvSpPr>
            <p:nvPr/>
          </p:nvSpPr>
          <p:spPr bwMode="auto">
            <a:xfrm>
              <a:off x="2513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6" name="Text Box 1120"/>
            <p:cNvSpPr txBox="1">
              <a:spLocks noChangeArrowheads="1"/>
            </p:cNvSpPr>
            <p:nvPr/>
          </p:nvSpPr>
          <p:spPr bwMode="auto">
            <a:xfrm>
              <a:off x="896" y="743"/>
              <a:ext cx="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737" name="Line 1121"/>
            <p:cNvSpPr>
              <a:spLocks noChangeShapeType="1"/>
            </p:cNvSpPr>
            <p:nvPr/>
          </p:nvSpPr>
          <p:spPr bwMode="auto">
            <a:xfrm rot="5400000">
              <a:off x="1096" y="797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38" name="Text Box 1122"/>
            <p:cNvSpPr txBox="1">
              <a:spLocks noChangeArrowheads="1"/>
            </p:cNvSpPr>
            <p:nvPr/>
          </p:nvSpPr>
          <p:spPr bwMode="auto">
            <a:xfrm>
              <a:off x="839" y="1054"/>
              <a:ext cx="3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0739" name="Line 1123"/>
            <p:cNvSpPr>
              <a:spLocks noChangeShapeType="1"/>
            </p:cNvSpPr>
            <p:nvPr/>
          </p:nvSpPr>
          <p:spPr bwMode="auto">
            <a:xfrm rot="16200000" flipV="1">
              <a:off x="130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0" name="Line 1124"/>
            <p:cNvSpPr>
              <a:spLocks noChangeShapeType="1"/>
            </p:cNvSpPr>
            <p:nvPr/>
          </p:nvSpPr>
          <p:spPr bwMode="auto">
            <a:xfrm rot="16200000" flipV="1">
              <a:off x="145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1" name="Line 1125"/>
            <p:cNvSpPr>
              <a:spLocks noChangeShapeType="1"/>
            </p:cNvSpPr>
            <p:nvPr/>
          </p:nvSpPr>
          <p:spPr bwMode="auto">
            <a:xfrm rot="16200000" flipV="1">
              <a:off x="159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2" name="Line 1126"/>
            <p:cNvSpPr>
              <a:spLocks noChangeShapeType="1"/>
            </p:cNvSpPr>
            <p:nvPr/>
          </p:nvSpPr>
          <p:spPr bwMode="auto">
            <a:xfrm rot="16200000" flipV="1">
              <a:off x="1733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3" name="Line 1127"/>
            <p:cNvSpPr>
              <a:spLocks noChangeShapeType="1"/>
            </p:cNvSpPr>
            <p:nvPr/>
          </p:nvSpPr>
          <p:spPr bwMode="auto">
            <a:xfrm>
              <a:off x="1662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4" name="Line 1128"/>
            <p:cNvSpPr>
              <a:spLocks noChangeShapeType="1"/>
            </p:cNvSpPr>
            <p:nvPr/>
          </p:nvSpPr>
          <p:spPr bwMode="auto">
            <a:xfrm rot="16200000" flipV="1">
              <a:off x="1875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5" name="Line 1129"/>
            <p:cNvSpPr>
              <a:spLocks noChangeShapeType="1"/>
            </p:cNvSpPr>
            <p:nvPr/>
          </p:nvSpPr>
          <p:spPr bwMode="auto">
            <a:xfrm rot="16200000" flipV="1">
              <a:off x="201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6" name="Line 1130"/>
            <p:cNvSpPr>
              <a:spLocks noChangeShapeType="1"/>
            </p:cNvSpPr>
            <p:nvPr/>
          </p:nvSpPr>
          <p:spPr bwMode="auto">
            <a:xfrm rot="16200000" flipV="1">
              <a:off x="215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7" name="Line 1131"/>
            <p:cNvSpPr>
              <a:spLocks noChangeShapeType="1"/>
            </p:cNvSpPr>
            <p:nvPr/>
          </p:nvSpPr>
          <p:spPr bwMode="auto">
            <a:xfrm rot="16200000" flipV="1">
              <a:off x="230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8" name="Line 1132"/>
            <p:cNvSpPr>
              <a:spLocks noChangeShapeType="1"/>
            </p:cNvSpPr>
            <p:nvPr/>
          </p:nvSpPr>
          <p:spPr bwMode="auto">
            <a:xfrm>
              <a:off x="222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49" name="Line 1133"/>
            <p:cNvSpPr>
              <a:spLocks noChangeShapeType="1"/>
            </p:cNvSpPr>
            <p:nvPr/>
          </p:nvSpPr>
          <p:spPr bwMode="auto">
            <a:xfrm rot="16200000" flipV="1">
              <a:off x="244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0" name="Line 1134"/>
            <p:cNvSpPr>
              <a:spLocks noChangeShapeType="1"/>
            </p:cNvSpPr>
            <p:nvPr/>
          </p:nvSpPr>
          <p:spPr bwMode="auto">
            <a:xfrm rot="16200000" flipV="1">
              <a:off x="272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1" name="Line 1135"/>
            <p:cNvSpPr>
              <a:spLocks noChangeShapeType="1"/>
            </p:cNvSpPr>
            <p:nvPr/>
          </p:nvSpPr>
          <p:spPr bwMode="auto">
            <a:xfrm rot="16200000" flipV="1">
              <a:off x="2584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2" name="Line 1136"/>
            <p:cNvSpPr>
              <a:spLocks noChangeShapeType="1"/>
            </p:cNvSpPr>
            <p:nvPr/>
          </p:nvSpPr>
          <p:spPr bwMode="auto">
            <a:xfrm rot="16200000" flipV="1">
              <a:off x="315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3" name="Line 1137"/>
            <p:cNvSpPr>
              <a:spLocks noChangeShapeType="1"/>
            </p:cNvSpPr>
            <p:nvPr/>
          </p:nvSpPr>
          <p:spPr bwMode="auto">
            <a:xfrm rot="16200000" flipV="1">
              <a:off x="400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4" name="Line 1138"/>
            <p:cNvSpPr>
              <a:spLocks noChangeShapeType="1"/>
            </p:cNvSpPr>
            <p:nvPr/>
          </p:nvSpPr>
          <p:spPr bwMode="auto">
            <a:xfrm rot="16200000" flipV="1">
              <a:off x="3576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5" name="Line 1139"/>
            <p:cNvSpPr>
              <a:spLocks noChangeShapeType="1"/>
            </p:cNvSpPr>
            <p:nvPr/>
          </p:nvSpPr>
          <p:spPr bwMode="auto">
            <a:xfrm rot="16200000" flipV="1">
              <a:off x="3434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6" name="Line 1140"/>
            <p:cNvSpPr>
              <a:spLocks noChangeShapeType="1"/>
            </p:cNvSpPr>
            <p:nvPr/>
          </p:nvSpPr>
          <p:spPr bwMode="auto">
            <a:xfrm rot="16200000" flipV="1">
              <a:off x="329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7" name="Line 1141"/>
            <p:cNvSpPr>
              <a:spLocks noChangeShapeType="1"/>
            </p:cNvSpPr>
            <p:nvPr/>
          </p:nvSpPr>
          <p:spPr bwMode="auto">
            <a:xfrm rot="16200000" flipV="1">
              <a:off x="300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8" name="Line 1142"/>
            <p:cNvSpPr>
              <a:spLocks noChangeShapeType="1"/>
            </p:cNvSpPr>
            <p:nvPr/>
          </p:nvSpPr>
          <p:spPr bwMode="auto">
            <a:xfrm rot="16200000" flipV="1">
              <a:off x="286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59" name="Line 1143"/>
            <p:cNvSpPr>
              <a:spLocks noChangeShapeType="1"/>
            </p:cNvSpPr>
            <p:nvPr/>
          </p:nvSpPr>
          <p:spPr bwMode="auto">
            <a:xfrm>
              <a:off x="293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0" name="Line 1144"/>
            <p:cNvSpPr>
              <a:spLocks noChangeShapeType="1"/>
            </p:cNvSpPr>
            <p:nvPr/>
          </p:nvSpPr>
          <p:spPr bwMode="auto">
            <a:xfrm>
              <a:off x="322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1" name="Line 1145"/>
            <p:cNvSpPr>
              <a:spLocks noChangeShapeType="1"/>
            </p:cNvSpPr>
            <p:nvPr/>
          </p:nvSpPr>
          <p:spPr bwMode="auto">
            <a:xfrm>
              <a:off x="293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2" name="Line 1146"/>
            <p:cNvSpPr>
              <a:spLocks noChangeShapeType="1"/>
            </p:cNvSpPr>
            <p:nvPr/>
          </p:nvSpPr>
          <p:spPr bwMode="auto">
            <a:xfrm>
              <a:off x="3080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3" name="Line 1147"/>
            <p:cNvSpPr>
              <a:spLocks noChangeShapeType="1"/>
            </p:cNvSpPr>
            <p:nvPr/>
          </p:nvSpPr>
          <p:spPr bwMode="auto">
            <a:xfrm>
              <a:off x="3080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4" name="Line 1148"/>
            <p:cNvSpPr>
              <a:spLocks noChangeShapeType="1"/>
            </p:cNvSpPr>
            <p:nvPr/>
          </p:nvSpPr>
          <p:spPr bwMode="auto">
            <a:xfrm>
              <a:off x="322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5" name="Line 1149"/>
            <p:cNvSpPr>
              <a:spLocks noChangeShapeType="1"/>
            </p:cNvSpPr>
            <p:nvPr/>
          </p:nvSpPr>
          <p:spPr bwMode="auto">
            <a:xfrm>
              <a:off x="3789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6" name="Line 1150"/>
            <p:cNvSpPr>
              <a:spLocks noChangeShapeType="1"/>
            </p:cNvSpPr>
            <p:nvPr/>
          </p:nvSpPr>
          <p:spPr bwMode="auto">
            <a:xfrm>
              <a:off x="2796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7" name="Line 1151"/>
            <p:cNvSpPr>
              <a:spLocks noChangeShapeType="1"/>
            </p:cNvSpPr>
            <p:nvPr/>
          </p:nvSpPr>
          <p:spPr bwMode="auto">
            <a:xfrm>
              <a:off x="407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8" name="Line 1152"/>
            <p:cNvSpPr>
              <a:spLocks noChangeShapeType="1"/>
            </p:cNvSpPr>
            <p:nvPr/>
          </p:nvSpPr>
          <p:spPr bwMode="auto">
            <a:xfrm>
              <a:off x="407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69" name="Line 1153"/>
            <p:cNvSpPr>
              <a:spLocks noChangeShapeType="1"/>
            </p:cNvSpPr>
            <p:nvPr/>
          </p:nvSpPr>
          <p:spPr bwMode="auto">
            <a:xfrm>
              <a:off x="3789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0" name="Line 1154"/>
            <p:cNvSpPr>
              <a:spLocks noChangeShapeType="1"/>
            </p:cNvSpPr>
            <p:nvPr/>
          </p:nvSpPr>
          <p:spPr bwMode="auto">
            <a:xfrm>
              <a:off x="350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1" name="Line 1155"/>
            <p:cNvSpPr>
              <a:spLocks noChangeShapeType="1"/>
            </p:cNvSpPr>
            <p:nvPr/>
          </p:nvSpPr>
          <p:spPr bwMode="auto">
            <a:xfrm>
              <a:off x="350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2" name="Line 1156"/>
            <p:cNvSpPr>
              <a:spLocks noChangeShapeType="1"/>
            </p:cNvSpPr>
            <p:nvPr/>
          </p:nvSpPr>
          <p:spPr bwMode="auto">
            <a:xfrm>
              <a:off x="3363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3" name="Line 1157"/>
            <p:cNvSpPr>
              <a:spLocks noChangeShapeType="1"/>
            </p:cNvSpPr>
            <p:nvPr/>
          </p:nvSpPr>
          <p:spPr bwMode="auto">
            <a:xfrm>
              <a:off x="336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4" name="Line 1158"/>
            <p:cNvSpPr>
              <a:spLocks noChangeShapeType="1"/>
            </p:cNvSpPr>
            <p:nvPr/>
          </p:nvSpPr>
          <p:spPr bwMode="auto">
            <a:xfrm>
              <a:off x="3647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5" name="Line 1159"/>
            <p:cNvSpPr>
              <a:spLocks noChangeShapeType="1"/>
            </p:cNvSpPr>
            <p:nvPr/>
          </p:nvSpPr>
          <p:spPr bwMode="auto">
            <a:xfrm rot="16200000" flipV="1">
              <a:off x="3860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6" name="Line 1160"/>
            <p:cNvSpPr>
              <a:spLocks noChangeShapeType="1"/>
            </p:cNvSpPr>
            <p:nvPr/>
          </p:nvSpPr>
          <p:spPr bwMode="auto">
            <a:xfrm rot="16200000" flipV="1">
              <a:off x="371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7" name="Line 1161"/>
            <p:cNvSpPr>
              <a:spLocks noChangeShapeType="1"/>
            </p:cNvSpPr>
            <p:nvPr/>
          </p:nvSpPr>
          <p:spPr bwMode="auto">
            <a:xfrm>
              <a:off x="3930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8" name="Line 1162"/>
            <p:cNvSpPr>
              <a:spLocks noChangeShapeType="1"/>
            </p:cNvSpPr>
            <p:nvPr/>
          </p:nvSpPr>
          <p:spPr bwMode="auto">
            <a:xfrm rot="16200000" flipV="1">
              <a:off x="414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79" name="Line 1163"/>
            <p:cNvSpPr>
              <a:spLocks noChangeShapeType="1"/>
            </p:cNvSpPr>
            <p:nvPr/>
          </p:nvSpPr>
          <p:spPr bwMode="auto">
            <a:xfrm>
              <a:off x="421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0780" name="Text Box 1164"/>
            <p:cNvSpPr txBox="1">
              <a:spLocks noChangeArrowheads="1"/>
            </p:cNvSpPr>
            <p:nvPr/>
          </p:nvSpPr>
          <p:spPr bwMode="auto">
            <a:xfrm>
              <a:off x="4496" y="884"/>
              <a:ext cx="83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Biphase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0781" name="Text Box 1165"/>
            <p:cNvSpPr txBox="1">
              <a:spLocks noChangeArrowheads="1"/>
            </p:cNvSpPr>
            <p:nvPr/>
          </p:nvSpPr>
          <p:spPr bwMode="auto">
            <a:xfrm>
              <a:off x="4496" y="1366"/>
              <a:ext cx="8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Miller’s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0853" name="Group 1237"/>
          <p:cNvGrpSpPr>
            <a:grpSpLocks/>
          </p:cNvGrpSpPr>
          <p:nvPr/>
        </p:nvGrpSpPr>
        <p:grpSpPr bwMode="auto">
          <a:xfrm>
            <a:off x="1093788" y="3357847"/>
            <a:ext cx="3886200" cy="3086100"/>
            <a:chOff x="1584" y="2112"/>
            <a:chExt cx="2448" cy="1944"/>
          </a:xfrm>
        </p:grpSpPr>
        <p:grpSp>
          <p:nvGrpSpPr>
            <p:cNvPr id="240846" name="Group 1230"/>
            <p:cNvGrpSpPr>
              <a:grpSpLocks/>
            </p:cNvGrpSpPr>
            <p:nvPr/>
          </p:nvGrpSpPr>
          <p:grpSpPr bwMode="auto">
            <a:xfrm>
              <a:off x="1920" y="2112"/>
              <a:ext cx="2030" cy="1512"/>
              <a:chOff x="1488" y="2472"/>
              <a:chExt cx="2030" cy="1512"/>
            </a:xfrm>
          </p:grpSpPr>
          <p:sp>
            <p:nvSpPr>
              <p:cNvPr id="240828" name="Oval 1212"/>
              <p:cNvSpPr>
                <a:spLocks noChangeArrowheads="1"/>
              </p:cNvSpPr>
              <p:nvPr/>
            </p:nvSpPr>
            <p:spPr bwMode="auto">
              <a:xfrm>
                <a:off x="1488" y="2472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40829" name="Oval 1213"/>
              <p:cNvSpPr>
                <a:spLocks noChangeArrowheads="1"/>
              </p:cNvSpPr>
              <p:nvPr/>
            </p:nvSpPr>
            <p:spPr bwMode="auto">
              <a:xfrm>
                <a:off x="3024" y="2472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cxnSp>
            <p:nvCxnSpPr>
              <p:cNvPr id="240830" name="AutoShape 1214"/>
              <p:cNvCxnSpPr>
                <a:cxnSpLocks noChangeShapeType="1"/>
                <a:stCxn id="240828" idx="6"/>
                <a:endCxn id="240829" idx="2"/>
              </p:cNvCxnSpPr>
              <p:nvPr/>
            </p:nvCxnSpPr>
            <p:spPr bwMode="auto">
              <a:xfrm>
                <a:off x="1977" y="2712"/>
                <a:ext cx="1038" cy="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240831" name="Oval 1215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240832" name="Oval 1216"/>
              <p:cNvSpPr>
                <a:spLocks noChangeArrowheads="1"/>
              </p:cNvSpPr>
              <p:nvPr/>
            </p:nvSpPr>
            <p:spPr bwMode="auto">
              <a:xfrm>
                <a:off x="3024" y="3504"/>
                <a:ext cx="480" cy="480"/>
              </a:xfrm>
              <a:prstGeom prst="ellipse">
                <a:avLst/>
              </a:prstGeom>
              <a:noFill/>
              <a:ln w="285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cxnSp>
            <p:nvCxnSpPr>
              <p:cNvPr id="240833" name="AutoShape 1217"/>
              <p:cNvCxnSpPr>
                <a:cxnSpLocks noChangeShapeType="1"/>
                <a:stCxn id="240831" idx="6"/>
                <a:endCxn id="240832" idx="2"/>
              </p:cNvCxnSpPr>
              <p:nvPr/>
            </p:nvCxnSpPr>
            <p:spPr bwMode="auto">
              <a:xfrm>
                <a:off x="1977" y="3744"/>
                <a:ext cx="1038" cy="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40838" name="AutoShape 1222"/>
              <p:cNvCxnSpPr>
                <a:cxnSpLocks noChangeShapeType="1"/>
                <a:stCxn id="240828" idx="4"/>
                <a:endCxn id="240831" idx="0"/>
              </p:cNvCxnSpPr>
              <p:nvPr/>
            </p:nvCxnSpPr>
            <p:spPr bwMode="auto">
              <a:xfrm>
                <a:off x="1728" y="2961"/>
                <a:ext cx="0" cy="53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40839" name="AutoShape 1223"/>
              <p:cNvCxnSpPr>
                <a:cxnSpLocks noChangeShapeType="1"/>
                <a:stCxn id="240829" idx="4"/>
                <a:endCxn id="240832" idx="0"/>
              </p:cNvCxnSpPr>
              <p:nvPr/>
            </p:nvCxnSpPr>
            <p:spPr bwMode="auto">
              <a:xfrm>
                <a:off x="3264" y="2961"/>
                <a:ext cx="0" cy="53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240840" name="AutoShape 1224"/>
              <p:cNvCxnSpPr>
                <a:cxnSpLocks noChangeShapeType="1"/>
                <a:stCxn id="240829" idx="3"/>
                <a:endCxn id="240831" idx="7"/>
              </p:cNvCxnSpPr>
              <p:nvPr/>
            </p:nvCxnSpPr>
            <p:spPr bwMode="auto">
              <a:xfrm flipH="1">
                <a:off x="1898" y="2891"/>
                <a:ext cx="1196" cy="67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240841" name="AutoShape 1225"/>
              <p:cNvCxnSpPr>
                <a:cxnSpLocks noChangeShapeType="1"/>
                <a:stCxn id="240832" idx="1"/>
                <a:endCxn id="240828" idx="5"/>
              </p:cNvCxnSpPr>
              <p:nvPr/>
            </p:nvCxnSpPr>
            <p:spPr bwMode="auto">
              <a:xfrm flipH="1" flipV="1">
                <a:off x="1898" y="2891"/>
                <a:ext cx="1196" cy="674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240842" name="Text Box 1226"/>
              <p:cNvSpPr txBox="1">
                <a:spLocks noChangeArrowheads="1"/>
              </p:cNvSpPr>
              <p:nvPr/>
            </p:nvSpPr>
            <p:spPr bwMode="auto">
              <a:xfrm>
                <a:off x="1584" y="2496"/>
                <a:ext cx="27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/>
                  <a:t>+</a:t>
                </a:r>
              </a:p>
            </p:txBody>
          </p:sp>
          <p:sp>
            <p:nvSpPr>
              <p:cNvPr id="240843" name="Text Box 1227"/>
              <p:cNvSpPr txBox="1">
                <a:spLocks noChangeArrowheads="1"/>
              </p:cNvSpPr>
              <p:nvPr/>
            </p:nvSpPr>
            <p:spPr bwMode="auto">
              <a:xfrm>
                <a:off x="1584" y="3504"/>
                <a:ext cx="25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cs typeface="Times New Roman" pitchFamily="18" charset="0"/>
                  </a:rPr>
                  <a:t>–</a:t>
                </a:r>
                <a:endParaRPr lang="pl-PL" b="1"/>
              </a:p>
            </p:txBody>
          </p:sp>
          <p:sp>
            <p:nvSpPr>
              <p:cNvPr id="240844" name="Text Box 1228"/>
              <p:cNvSpPr txBox="1">
                <a:spLocks noChangeArrowheads="1"/>
              </p:cNvSpPr>
              <p:nvPr/>
            </p:nvSpPr>
            <p:spPr bwMode="auto">
              <a:xfrm>
                <a:off x="3024" y="2496"/>
                <a:ext cx="4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/>
                  <a:t>+ </a:t>
                </a:r>
                <a:r>
                  <a:rPr lang="pl-PL" b="1"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240845" name="Text Box 1229"/>
              <p:cNvSpPr txBox="1">
                <a:spLocks noChangeArrowheads="1"/>
              </p:cNvSpPr>
              <p:nvPr/>
            </p:nvSpPr>
            <p:spPr bwMode="auto">
              <a:xfrm>
                <a:off x="3024" y="3552"/>
                <a:ext cx="4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b="1">
                    <a:cs typeface="Times New Roman" pitchFamily="18" charset="0"/>
                  </a:rPr>
                  <a:t>–</a:t>
                </a:r>
                <a:r>
                  <a:rPr lang="pl-PL" b="1"/>
                  <a:t> +</a:t>
                </a:r>
              </a:p>
            </p:txBody>
          </p:sp>
        </p:grpSp>
        <p:graphicFrame>
          <p:nvGraphicFramePr>
            <p:cNvPr id="260096" name="Object 1024"/>
            <p:cNvGraphicFramePr>
              <a:graphicFrameLocks noChangeAspect="1"/>
            </p:cNvGraphicFramePr>
            <p:nvPr/>
          </p:nvGraphicFramePr>
          <p:xfrm>
            <a:off x="2352" y="3744"/>
            <a:ext cx="1209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636" name="Równanie" r:id="rId3" imgW="838080" imgH="215640" progId="Equation.3">
                    <p:embed/>
                  </p:oleObj>
                </mc:Choice>
                <mc:Fallback>
                  <p:oleObj name="Równanie" r:id="rId3" imgW="838080" imgH="215640" progId="Equation.3">
                    <p:embed/>
                    <p:pic>
                      <p:nvPicPr>
                        <p:cNvPr id="0" name="Picture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3744"/>
                          <a:ext cx="1209" cy="3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7" name="Object 1025"/>
            <p:cNvGraphicFramePr>
              <a:graphicFrameLocks noChangeAspect="1"/>
            </p:cNvGraphicFramePr>
            <p:nvPr/>
          </p:nvGraphicFramePr>
          <p:xfrm>
            <a:off x="2688" y="2126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637" name="Równanie" r:id="rId5" imgW="304560" imgH="215640" progId="Equation.3">
                    <p:embed/>
                  </p:oleObj>
                </mc:Choice>
                <mc:Fallback>
                  <p:oleObj name="Równanie" r:id="rId5" imgW="304560" imgH="215640" progId="Equation.3">
                    <p:embed/>
                    <p:pic>
                      <p:nvPicPr>
                        <p:cNvPr id="0" name="Picture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8" y="2126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8" name="Object 1026"/>
            <p:cNvGraphicFramePr>
              <a:graphicFrameLocks noChangeAspect="1"/>
            </p:cNvGraphicFramePr>
            <p:nvPr/>
          </p:nvGraphicFramePr>
          <p:xfrm>
            <a:off x="2736" y="3390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638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Picture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3390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099" name="Object 1027"/>
            <p:cNvGraphicFramePr>
              <a:graphicFrameLocks noChangeAspect="1"/>
            </p:cNvGraphicFramePr>
            <p:nvPr/>
          </p:nvGraphicFramePr>
          <p:xfrm>
            <a:off x="3696" y="2736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639" name="Równanie" r:id="rId9" imgW="304560" imgH="215640" progId="Equation.3">
                    <p:embed/>
                  </p:oleObj>
                </mc:Choice>
                <mc:Fallback>
                  <p:oleObj name="Równanie" r:id="rId9" imgW="304560" imgH="215640" progId="Equation.3">
                    <p:embed/>
                    <p:pic>
                      <p:nvPicPr>
                        <p:cNvPr id="0" name="Picture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2736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100" name="Object 1028"/>
            <p:cNvGraphicFramePr>
              <a:graphicFrameLocks noChangeAspect="1"/>
            </p:cNvGraphicFramePr>
            <p:nvPr/>
          </p:nvGraphicFramePr>
          <p:xfrm>
            <a:off x="2640" y="254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640" name="Równanie" r:id="rId10" imgW="520560" imgH="215640" progId="Equation.3">
                    <p:embed/>
                  </p:oleObj>
                </mc:Choice>
                <mc:Fallback>
                  <p:oleObj name="Równanie" r:id="rId10" imgW="520560" imgH="215640" progId="Equation.3">
                    <p:embed/>
                    <p:pic>
                      <p:nvPicPr>
                        <p:cNvPr id="0" name="Picture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54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0101" name="Object 1029"/>
            <p:cNvGraphicFramePr>
              <a:graphicFrameLocks noChangeAspect="1"/>
            </p:cNvGraphicFramePr>
            <p:nvPr/>
          </p:nvGraphicFramePr>
          <p:xfrm>
            <a:off x="1584" y="2736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0641" name="Równanie" r:id="rId12" imgW="520560" imgH="215640" progId="Equation.3">
                    <p:embed/>
                  </p:oleObj>
                </mc:Choice>
                <mc:Fallback>
                  <p:oleObj name="Równanie" r:id="rId12" imgW="520560" imgH="215640" progId="Equation.3">
                    <p:embed/>
                    <p:pic>
                      <p:nvPicPr>
                        <p:cNvPr id="0" name="Picture 10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2736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0854" name="Text Box 1238"/>
          <p:cNvSpPr txBox="1">
            <a:spLocks noChangeArrowheads="1"/>
          </p:cNvSpPr>
          <p:nvPr/>
        </p:nvSpPr>
        <p:spPr bwMode="auto">
          <a:xfrm>
            <a:off x="5070476" y="3662647"/>
            <a:ext cx="4025759" cy="163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dirty="0" err="1" smtClean="0"/>
              <a:t>Miller’s</a:t>
            </a:r>
            <a:r>
              <a:rPr lang="pl-PL" sz="2000" dirty="0" smtClean="0"/>
              <a:t> </a:t>
            </a:r>
            <a:r>
              <a:rPr lang="pl-PL" sz="2000" dirty="0" err="1" smtClean="0"/>
              <a:t>line</a:t>
            </a:r>
            <a:r>
              <a:rPr lang="pl-PL" sz="2000" dirty="0" smtClean="0"/>
              <a:t> </a:t>
            </a:r>
            <a:r>
              <a:rPr lang="pl-PL" sz="2000" dirty="0" err="1" smtClean="0"/>
              <a:t>code</a:t>
            </a:r>
            <a:r>
              <a:rPr lang="pl-PL" sz="2000" dirty="0" smtClean="0"/>
              <a:t>: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‘0’ – </a:t>
            </a:r>
            <a:r>
              <a:rPr lang="pl-PL" sz="2000" dirty="0" err="1" smtClean="0"/>
              <a:t>full</a:t>
            </a:r>
            <a:r>
              <a:rPr lang="pl-PL" sz="2000" dirty="0" smtClean="0"/>
              <a:t> </a:t>
            </a:r>
            <a:r>
              <a:rPr lang="pl-PL" sz="2000" dirty="0" err="1" smtClean="0"/>
              <a:t>pulses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‘1’ – </a:t>
            </a:r>
            <a:r>
              <a:rPr lang="pl-PL" sz="2000" dirty="0" err="1" smtClean="0"/>
              <a:t>bipulses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dirty="0" err="1" smtClean="0"/>
              <a:t>unchanged</a:t>
            </a:r>
            <a:r>
              <a:rPr lang="pl-PL" sz="2000" dirty="0" smtClean="0"/>
              <a:t> </a:t>
            </a:r>
            <a:r>
              <a:rPr lang="pl-PL" sz="2000" dirty="0" err="1" smtClean="0"/>
              <a:t>when</a:t>
            </a:r>
            <a:r>
              <a:rPr lang="pl-PL" sz="2000" dirty="0" smtClean="0"/>
              <a:t> 1</a:t>
            </a:r>
            <a:r>
              <a:rPr lang="pl-PL" sz="2000" dirty="0">
                <a:sym typeface="Symbol" pitchFamily="18" charset="2"/>
              </a:rPr>
              <a:t> 0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dirty="0" err="1" smtClean="0"/>
              <a:t>altered</a:t>
            </a:r>
            <a:r>
              <a:rPr lang="pl-PL" sz="2000" dirty="0" smtClean="0"/>
              <a:t> </a:t>
            </a:r>
            <a:r>
              <a:rPr lang="pl-PL" sz="2000" dirty="0" err="1" smtClean="0"/>
              <a:t>when</a:t>
            </a:r>
            <a:r>
              <a:rPr lang="pl-PL" sz="2000" dirty="0" smtClean="0"/>
              <a:t>	  </a:t>
            </a:r>
            <a:r>
              <a:rPr lang="pl-PL" sz="2000" dirty="0"/>
              <a:t>0 </a:t>
            </a:r>
            <a:r>
              <a:rPr lang="pl-PL" sz="2000" dirty="0">
                <a:sym typeface="Symbol" pitchFamily="18" charset="2"/>
              </a:rPr>
              <a:t> 0</a:t>
            </a:r>
            <a:r>
              <a:rPr lang="pl-PL" sz="2000" dirty="0"/>
              <a:t> 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1806" name="Rectangle 142"/>
          <p:cNvSpPr>
            <a:spLocks noChangeArrowheads="1"/>
          </p:cNvSpPr>
          <p:nvPr/>
        </p:nvSpPr>
        <p:spPr bwMode="auto">
          <a:xfrm>
            <a:off x="1016000" y="2708275"/>
            <a:ext cx="77724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 </a:t>
            </a:r>
            <a:r>
              <a:rPr kumimoji="1" lang="pl-PL" sz="2000" dirty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kumimoji="1" lang="pl-PL" sz="2000" i="1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</a:t>
            </a:r>
            <a:r>
              <a:rPr kumimoji="1" lang="pl-PL" sz="2000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= </a:t>
            </a:r>
            <a:r>
              <a:rPr kumimoji="1" lang="pl-PL" sz="2000" i="1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T</a:t>
            </a:r>
            <a:r>
              <a:rPr kumimoji="1" lang="pl-PL" sz="2000" dirty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/2</a:t>
            </a: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):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1120" name="Object 0"/>
          <p:cNvGraphicFramePr>
            <a:graphicFrameLocks noChangeAspect="1"/>
          </p:cNvGraphicFramePr>
          <p:nvPr/>
        </p:nvGraphicFramePr>
        <p:xfrm>
          <a:off x="909638" y="3160713"/>
          <a:ext cx="808831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480" name="Równanie" r:id="rId3" imgW="7111800" imgH="419040" progId="Equation.3">
                  <p:embed/>
                </p:oleObj>
              </mc:Choice>
              <mc:Fallback>
                <p:oleObj name="Równanie" r:id="rId3" imgW="7111800" imgH="4190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3160713"/>
                        <a:ext cx="8088312" cy="5603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1852" name="Group 188"/>
          <p:cNvGrpSpPr>
            <a:grpSpLocks/>
          </p:cNvGrpSpPr>
          <p:nvPr/>
        </p:nvGrpSpPr>
        <p:grpSpPr bwMode="auto">
          <a:xfrm>
            <a:off x="914400" y="3886200"/>
            <a:ext cx="5056188" cy="2655888"/>
            <a:chOff x="1633" y="2443"/>
            <a:chExt cx="3185" cy="1673"/>
          </a:xfrm>
        </p:grpSpPr>
        <p:sp>
          <p:nvSpPr>
            <p:cNvPr id="241809" name="Freeform 145"/>
            <p:cNvSpPr>
              <a:spLocks/>
            </p:cNvSpPr>
            <p:nvPr/>
          </p:nvSpPr>
          <p:spPr bwMode="auto">
            <a:xfrm>
              <a:off x="1774" y="2443"/>
              <a:ext cx="35" cy="1561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0" name="Freeform 146"/>
            <p:cNvSpPr>
              <a:spLocks/>
            </p:cNvSpPr>
            <p:nvPr/>
          </p:nvSpPr>
          <p:spPr bwMode="auto">
            <a:xfrm>
              <a:off x="1774" y="4004"/>
              <a:ext cx="286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1" name="Line 147"/>
            <p:cNvSpPr>
              <a:spLocks noChangeShapeType="1"/>
            </p:cNvSpPr>
            <p:nvPr/>
          </p:nvSpPr>
          <p:spPr bwMode="auto">
            <a:xfrm>
              <a:off x="1774" y="3456"/>
              <a:ext cx="24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2" name="Freeform 148"/>
            <p:cNvSpPr>
              <a:spLocks/>
            </p:cNvSpPr>
            <p:nvPr/>
          </p:nvSpPr>
          <p:spPr bwMode="auto">
            <a:xfrm>
              <a:off x="1774" y="3456"/>
              <a:ext cx="483" cy="36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6" y="0"/>
                </a:cxn>
                <a:cxn ang="0">
                  <a:pos x="42" y="5"/>
                </a:cxn>
                <a:cxn ang="0">
                  <a:pos x="58" y="10"/>
                </a:cxn>
                <a:cxn ang="0">
                  <a:pos x="74" y="15"/>
                </a:cxn>
                <a:cxn ang="0">
                  <a:pos x="90" y="26"/>
                </a:cxn>
                <a:cxn ang="0">
                  <a:pos x="105" y="31"/>
                </a:cxn>
                <a:cxn ang="0">
                  <a:pos x="121" y="42"/>
                </a:cxn>
                <a:cxn ang="0">
                  <a:pos x="137" y="58"/>
                </a:cxn>
                <a:cxn ang="0">
                  <a:pos x="153" y="68"/>
                </a:cxn>
                <a:cxn ang="0">
                  <a:pos x="169" y="84"/>
                </a:cxn>
                <a:cxn ang="0">
                  <a:pos x="185" y="100"/>
                </a:cxn>
                <a:cxn ang="0">
                  <a:pos x="206" y="121"/>
                </a:cxn>
                <a:cxn ang="0">
                  <a:pos x="216" y="132"/>
                </a:cxn>
                <a:cxn ang="0">
                  <a:pos x="227" y="147"/>
                </a:cxn>
                <a:cxn ang="0">
                  <a:pos x="243" y="169"/>
                </a:cxn>
                <a:cxn ang="0">
                  <a:pos x="259" y="184"/>
                </a:cxn>
                <a:cxn ang="0">
                  <a:pos x="269" y="200"/>
                </a:cxn>
                <a:cxn ang="0">
                  <a:pos x="280" y="216"/>
                </a:cxn>
                <a:cxn ang="0">
                  <a:pos x="290" y="232"/>
                </a:cxn>
                <a:cxn ang="0">
                  <a:pos x="301" y="248"/>
                </a:cxn>
                <a:cxn ang="0">
                  <a:pos x="311" y="258"/>
                </a:cxn>
                <a:cxn ang="0">
                  <a:pos x="322" y="274"/>
                </a:cxn>
                <a:cxn ang="0">
                  <a:pos x="332" y="290"/>
                </a:cxn>
                <a:cxn ang="0">
                  <a:pos x="343" y="306"/>
                </a:cxn>
                <a:cxn ang="0">
                  <a:pos x="348" y="322"/>
                </a:cxn>
                <a:cxn ang="0">
                  <a:pos x="359" y="332"/>
                </a:cxn>
                <a:cxn ang="0">
                  <a:pos x="369" y="348"/>
                </a:cxn>
                <a:cxn ang="0">
                  <a:pos x="380" y="364"/>
                </a:cxn>
                <a:cxn ang="0">
                  <a:pos x="391" y="380"/>
                </a:cxn>
                <a:cxn ang="0">
                  <a:pos x="401" y="396"/>
                </a:cxn>
                <a:cxn ang="0">
                  <a:pos x="412" y="411"/>
                </a:cxn>
                <a:cxn ang="0">
                  <a:pos x="422" y="427"/>
                </a:cxn>
                <a:cxn ang="0">
                  <a:pos x="433" y="443"/>
                </a:cxn>
                <a:cxn ang="0">
                  <a:pos x="443" y="459"/>
                </a:cxn>
                <a:cxn ang="0">
                  <a:pos x="454" y="480"/>
                </a:cxn>
                <a:cxn ang="0">
                  <a:pos x="464" y="496"/>
                </a:cxn>
                <a:cxn ang="0">
                  <a:pos x="475" y="512"/>
                </a:cxn>
                <a:cxn ang="0">
                  <a:pos x="486" y="528"/>
                </a:cxn>
                <a:cxn ang="0">
                  <a:pos x="496" y="543"/>
                </a:cxn>
                <a:cxn ang="0">
                  <a:pos x="507" y="559"/>
                </a:cxn>
                <a:cxn ang="0">
                  <a:pos x="522" y="580"/>
                </a:cxn>
              </a:cxnLst>
              <a:rect l="0" t="0" r="r" b="b"/>
              <a:pathLst>
                <a:path w="533" h="59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9" y="15"/>
                  </a:lnTo>
                  <a:lnTo>
                    <a:pt x="84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100" y="31"/>
                  </a:lnTo>
                  <a:lnTo>
                    <a:pt x="105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1" y="42"/>
                  </a:lnTo>
                  <a:lnTo>
                    <a:pt x="127" y="47"/>
                  </a:lnTo>
                  <a:lnTo>
                    <a:pt x="132" y="52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8" y="63"/>
                  </a:lnTo>
                  <a:lnTo>
                    <a:pt x="153" y="68"/>
                  </a:lnTo>
                  <a:lnTo>
                    <a:pt x="158" y="74"/>
                  </a:lnTo>
                  <a:lnTo>
                    <a:pt x="164" y="79"/>
                  </a:lnTo>
                  <a:lnTo>
                    <a:pt x="169" y="84"/>
                  </a:lnTo>
                  <a:lnTo>
                    <a:pt x="174" y="89"/>
                  </a:lnTo>
                  <a:lnTo>
                    <a:pt x="179" y="95"/>
                  </a:lnTo>
                  <a:lnTo>
                    <a:pt x="185" y="100"/>
                  </a:lnTo>
                  <a:lnTo>
                    <a:pt x="190" y="105"/>
                  </a:lnTo>
                  <a:lnTo>
                    <a:pt x="195" y="110"/>
                  </a:lnTo>
                  <a:lnTo>
                    <a:pt x="206" y="121"/>
                  </a:lnTo>
                  <a:lnTo>
                    <a:pt x="200" y="121"/>
                  </a:lnTo>
                  <a:lnTo>
                    <a:pt x="206" y="121"/>
                  </a:lnTo>
                  <a:lnTo>
                    <a:pt x="216" y="132"/>
                  </a:lnTo>
                  <a:lnTo>
                    <a:pt x="216" y="137"/>
                  </a:lnTo>
                  <a:lnTo>
                    <a:pt x="222" y="142"/>
                  </a:lnTo>
                  <a:lnTo>
                    <a:pt x="227" y="147"/>
                  </a:lnTo>
                  <a:lnTo>
                    <a:pt x="232" y="153"/>
                  </a:lnTo>
                  <a:lnTo>
                    <a:pt x="243" y="163"/>
                  </a:lnTo>
                  <a:lnTo>
                    <a:pt x="243" y="169"/>
                  </a:lnTo>
                  <a:lnTo>
                    <a:pt x="248" y="174"/>
                  </a:lnTo>
                  <a:lnTo>
                    <a:pt x="253" y="179"/>
                  </a:lnTo>
                  <a:lnTo>
                    <a:pt x="259" y="184"/>
                  </a:lnTo>
                  <a:lnTo>
                    <a:pt x="259" y="190"/>
                  </a:lnTo>
                  <a:lnTo>
                    <a:pt x="264" y="195"/>
                  </a:lnTo>
                  <a:lnTo>
                    <a:pt x="269" y="200"/>
                  </a:lnTo>
                  <a:lnTo>
                    <a:pt x="274" y="206"/>
                  </a:lnTo>
                  <a:lnTo>
                    <a:pt x="274" y="211"/>
                  </a:lnTo>
                  <a:lnTo>
                    <a:pt x="280" y="216"/>
                  </a:lnTo>
                  <a:lnTo>
                    <a:pt x="285" y="221"/>
                  </a:lnTo>
                  <a:lnTo>
                    <a:pt x="285" y="227"/>
                  </a:lnTo>
                  <a:lnTo>
                    <a:pt x="290" y="232"/>
                  </a:lnTo>
                  <a:lnTo>
                    <a:pt x="296" y="237"/>
                  </a:lnTo>
                  <a:lnTo>
                    <a:pt x="301" y="242"/>
                  </a:lnTo>
                  <a:lnTo>
                    <a:pt x="301" y="248"/>
                  </a:lnTo>
                  <a:lnTo>
                    <a:pt x="311" y="258"/>
                  </a:lnTo>
                  <a:lnTo>
                    <a:pt x="306" y="258"/>
                  </a:lnTo>
                  <a:lnTo>
                    <a:pt x="311" y="258"/>
                  </a:lnTo>
                  <a:lnTo>
                    <a:pt x="317" y="264"/>
                  </a:lnTo>
                  <a:lnTo>
                    <a:pt x="317" y="269"/>
                  </a:lnTo>
                  <a:lnTo>
                    <a:pt x="322" y="274"/>
                  </a:lnTo>
                  <a:lnTo>
                    <a:pt x="322" y="279"/>
                  </a:lnTo>
                  <a:lnTo>
                    <a:pt x="327" y="285"/>
                  </a:lnTo>
                  <a:lnTo>
                    <a:pt x="332" y="290"/>
                  </a:lnTo>
                  <a:lnTo>
                    <a:pt x="338" y="295"/>
                  </a:lnTo>
                  <a:lnTo>
                    <a:pt x="338" y="301"/>
                  </a:lnTo>
                  <a:lnTo>
                    <a:pt x="343" y="306"/>
                  </a:lnTo>
                  <a:lnTo>
                    <a:pt x="343" y="311"/>
                  </a:lnTo>
                  <a:lnTo>
                    <a:pt x="354" y="322"/>
                  </a:lnTo>
                  <a:lnTo>
                    <a:pt x="348" y="322"/>
                  </a:lnTo>
                  <a:lnTo>
                    <a:pt x="354" y="322"/>
                  </a:lnTo>
                  <a:lnTo>
                    <a:pt x="359" y="327"/>
                  </a:lnTo>
                  <a:lnTo>
                    <a:pt x="359" y="332"/>
                  </a:lnTo>
                  <a:lnTo>
                    <a:pt x="364" y="338"/>
                  </a:lnTo>
                  <a:lnTo>
                    <a:pt x="364" y="343"/>
                  </a:lnTo>
                  <a:lnTo>
                    <a:pt x="369" y="348"/>
                  </a:lnTo>
                  <a:lnTo>
                    <a:pt x="369" y="353"/>
                  </a:lnTo>
                  <a:lnTo>
                    <a:pt x="380" y="359"/>
                  </a:lnTo>
                  <a:lnTo>
                    <a:pt x="380" y="364"/>
                  </a:lnTo>
                  <a:lnTo>
                    <a:pt x="385" y="369"/>
                  </a:lnTo>
                  <a:lnTo>
                    <a:pt x="385" y="374"/>
                  </a:lnTo>
                  <a:lnTo>
                    <a:pt x="391" y="380"/>
                  </a:lnTo>
                  <a:lnTo>
                    <a:pt x="391" y="385"/>
                  </a:lnTo>
                  <a:lnTo>
                    <a:pt x="396" y="390"/>
                  </a:lnTo>
                  <a:lnTo>
                    <a:pt x="401" y="396"/>
                  </a:lnTo>
                  <a:lnTo>
                    <a:pt x="406" y="401"/>
                  </a:lnTo>
                  <a:lnTo>
                    <a:pt x="406" y="406"/>
                  </a:lnTo>
                  <a:lnTo>
                    <a:pt x="412" y="411"/>
                  </a:lnTo>
                  <a:lnTo>
                    <a:pt x="412" y="417"/>
                  </a:lnTo>
                  <a:lnTo>
                    <a:pt x="417" y="422"/>
                  </a:lnTo>
                  <a:lnTo>
                    <a:pt x="422" y="427"/>
                  </a:lnTo>
                  <a:lnTo>
                    <a:pt x="422" y="433"/>
                  </a:lnTo>
                  <a:lnTo>
                    <a:pt x="427" y="438"/>
                  </a:lnTo>
                  <a:lnTo>
                    <a:pt x="433" y="443"/>
                  </a:lnTo>
                  <a:lnTo>
                    <a:pt x="433" y="448"/>
                  </a:lnTo>
                  <a:lnTo>
                    <a:pt x="438" y="454"/>
                  </a:lnTo>
                  <a:lnTo>
                    <a:pt x="443" y="459"/>
                  </a:lnTo>
                  <a:lnTo>
                    <a:pt x="443" y="464"/>
                  </a:lnTo>
                  <a:lnTo>
                    <a:pt x="454" y="475"/>
                  </a:lnTo>
                  <a:lnTo>
                    <a:pt x="454" y="480"/>
                  </a:lnTo>
                  <a:lnTo>
                    <a:pt x="459" y="485"/>
                  </a:lnTo>
                  <a:lnTo>
                    <a:pt x="464" y="491"/>
                  </a:lnTo>
                  <a:lnTo>
                    <a:pt x="464" y="496"/>
                  </a:lnTo>
                  <a:lnTo>
                    <a:pt x="470" y="501"/>
                  </a:lnTo>
                  <a:lnTo>
                    <a:pt x="470" y="506"/>
                  </a:lnTo>
                  <a:lnTo>
                    <a:pt x="475" y="512"/>
                  </a:lnTo>
                  <a:lnTo>
                    <a:pt x="480" y="517"/>
                  </a:lnTo>
                  <a:lnTo>
                    <a:pt x="486" y="522"/>
                  </a:lnTo>
                  <a:lnTo>
                    <a:pt x="486" y="528"/>
                  </a:lnTo>
                  <a:lnTo>
                    <a:pt x="491" y="533"/>
                  </a:lnTo>
                  <a:lnTo>
                    <a:pt x="491" y="538"/>
                  </a:lnTo>
                  <a:lnTo>
                    <a:pt x="496" y="543"/>
                  </a:lnTo>
                  <a:lnTo>
                    <a:pt x="501" y="549"/>
                  </a:lnTo>
                  <a:lnTo>
                    <a:pt x="507" y="554"/>
                  </a:lnTo>
                  <a:lnTo>
                    <a:pt x="507" y="559"/>
                  </a:lnTo>
                  <a:lnTo>
                    <a:pt x="517" y="570"/>
                  </a:lnTo>
                  <a:lnTo>
                    <a:pt x="517" y="575"/>
                  </a:lnTo>
                  <a:lnTo>
                    <a:pt x="522" y="580"/>
                  </a:lnTo>
                  <a:lnTo>
                    <a:pt x="533" y="591"/>
                  </a:lnTo>
                  <a:lnTo>
                    <a:pt x="533" y="59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3" name="Freeform 149"/>
            <p:cNvSpPr>
              <a:spLocks/>
            </p:cNvSpPr>
            <p:nvPr/>
          </p:nvSpPr>
          <p:spPr bwMode="auto">
            <a:xfrm>
              <a:off x="2257" y="3818"/>
              <a:ext cx="589" cy="18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6" y="32"/>
                </a:cxn>
                <a:cxn ang="0">
                  <a:pos x="37" y="48"/>
                </a:cxn>
                <a:cxn ang="0">
                  <a:pos x="48" y="64"/>
                </a:cxn>
                <a:cxn ang="0">
                  <a:pos x="63" y="85"/>
                </a:cxn>
                <a:cxn ang="0">
                  <a:pos x="79" y="101"/>
                </a:cxn>
                <a:cxn ang="0">
                  <a:pos x="95" y="122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32" y="164"/>
                </a:cxn>
                <a:cxn ang="0">
                  <a:pos x="148" y="174"/>
                </a:cxn>
                <a:cxn ang="0">
                  <a:pos x="164" y="190"/>
                </a:cxn>
                <a:cxn ang="0">
                  <a:pos x="180" y="201"/>
                </a:cxn>
                <a:cxn ang="0">
                  <a:pos x="195" y="217"/>
                </a:cxn>
                <a:cxn ang="0">
                  <a:pos x="211" y="227"/>
                </a:cxn>
                <a:cxn ang="0">
                  <a:pos x="227" y="238"/>
                </a:cxn>
                <a:cxn ang="0">
                  <a:pos x="243" y="248"/>
                </a:cxn>
                <a:cxn ang="0">
                  <a:pos x="259" y="259"/>
                </a:cxn>
                <a:cxn ang="0">
                  <a:pos x="275" y="264"/>
                </a:cxn>
                <a:cxn ang="0">
                  <a:pos x="290" y="275"/>
                </a:cxn>
                <a:cxn ang="0">
                  <a:pos x="306" y="280"/>
                </a:cxn>
                <a:cxn ang="0">
                  <a:pos x="322" y="285"/>
                </a:cxn>
                <a:cxn ang="0">
                  <a:pos x="338" y="291"/>
                </a:cxn>
                <a:cxn ang="0">
                  <a:pos x="354" y="296"/>
                </a:cxn>
                <a:cxn ang="0">
                  <a:pos x="370" y="296"/>
                </a:cxn>
                <a:cxn ang="0">
                  <a:pos x="385" y="301"/>
                </a:cxn>
                <a:cxn ang="0">
                  <a:pos x="401" y="301"/>
                </a:cxn>
                <a:cxn ang="0">
                  <a:pos x="417" y="301"/>
                </a:cxn>
                <a:cxn ang="0">
                  <a:pos x="433" y="301"/>
                </a:cxn>
                <a:cxn ang="0">
                  <a:pos x="449" y="301"/>
                </a:cxn>
                <a:cxn ang="0">
                  <a:pos x="465" y="301"/>
                </a:cxn>
                <a:cxn ang="0">
                  <a:pos x="480" y="301"/>
                </a:cxn>
                <a:cxn ang="0">
                  <a:pos x="496" y="301"/>
                </a:cxn>
                <a:cxn ang="0">
                  <a:pos x="512" y="301"/>
                </a:cxn>
                <a:cxn ang="0">
                  <a:pos x="528" y="301"/>
                </a:cxn>
                <a:cxn ang="0">
                  <a:pos x="544" y="296"/>
                </a:cxn>
                <a:cxn ang="0">
                  <a:pos x="560" y="296"/>
                </a:cxn>
                <a:cxn ang="0">
                  <a:pos x="575" y="291"/>
                </a:cxn>
                <a:cxn ang="0">
                  <a:pos x="591" y="291"/>
                </a:cxn>
                <a:cxn ang="0">
                  <a:pos x="607" y="291"/>
                </a:cxn>
                <a:cxn ang="0">
                  <a:pos x="623" y="285"/>
                </a:cxn>
                <a:cxn ang="0">
                  <a:pos x="639" y="285"/>
                </a:cxn>
              </a:cxnLst>
              <a:rect l="0" t="0" r="r" b="b"/>
              <a:pathLst>
                <a:path w="649" h="301">
                  <a:moveTo>
                    <a:pt x="0" y="0"/>
                  </a:moveTo>
                  <a:lnTo>
                    <a:pt x="5" y="5"/>
                  </a:lnTo>
                  <a:lnTo>
                    <a:pt x="5" y="11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26" y="32"/>
                  </a:lnTo>
                  <a:lnTo>
                    <a:pt x="26" y="37"/>
                  </a:lnTo>
                  <a:lnTo>
                    <a:pt x="32" y="42"/>
                  </a:lnTo>
                  <a:lnTo>
                    <a:pt x="37" y="48"/>
                  </a:lnTo>
                  <a:lnTo>
                    <a:pt x="42" y="53"/>
                  </a:lnTo>
                  <a:lnTo>
                    <a:pt x="42" y="58"/>
                  </a:lnTo>
                  <a:lnTo>
                    <a:pt x="48" y="64"/>
                  </a:lnTo>
                  <a:lnTo>
                    <a:pt x="53" y="69"/>
                  </a:lnTo>
                  <a:lnTo>
                    <a:pt x="63" y="79"/>
                  </a:lnTo>
                  <a:lnTo>
                    <a:pt x="63" y="85"/>
                  </a:lnTo>
                  <a:lnTo>
                    <a:pt x="69" y="90"/>
                  </a:lnTo>
                  <a:lnTo>
                    <a:pt x="74" y="95"/>
                  </a:lnTo>
                  <a:lnTo>
                    <a:pt x="79" y="101"/>
                  </a:lnTo>
                  <a:lnTo>
                    <a:pt x="90" y="111"/>
                  </a:lnTo>
                  <a:lnTo>
                    <a:pt x="90" y="116"/>
                  </a:lnTo>
                  <a:lnTo>
                    <a:pt x="95" y="122"/>
                  </a:lnTo>
                  <a:lnTo>
                    <a:pt x="100" y="127"/>
                  </a:lnTo>
                  <a:lnTo>
                    <a:pt x="106" y="132"/>
                  </a:lnTo>
                  <a:lnTo>
                    <a:pt x="116" y="143"/>
                  </a:lnTo>
                  <a:lnTo>
                    <a:pt x="111" y="143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7" y="153"/>
                  </a:lnTo>
                  <a:lnTo>
                    <a:pt x="137" y="164"/>
                  </a:lnTo>
                  <a:lnTo>
                    <a:pt x="132" y="164"/>
                  </a:lnTo>
                  <a:lnTo>
                    <a:pt x="137" y="164"/>
                  </a:lnTo>
                  <a:lnTo>
                    <a:pt x="143" y="169"/>
                  </a:lnTo>
                  <a:lnTo>
                    <a:pt x="148" y="174"/>
                  </a:lnTo>
                  <a:lnTo>
                    <a:pt x="153" y="180"/>
                  </a:lnTo>
                  <a:lnTo>
                    <a:pt x="158" y="185"/>
                  </a:lnTo>
                  <a:lnTo>
                    <a:pt x="164" y="190"/>
                  </a:lnTo>
                  <a:lnTo>
                    <a:pt x="169" y="196"/>
                  </a:lnTo>
                  <a:lnTo>
                    <a:pt x="174" y="201"/>
                  </a:lnTo>
                  <a:lnTo>
                    <a:pt x="180" y="201"/>
                  </a:lnTo>
                  <a:lnTo>
                    <a:pt x="185" y="206"/>
                  </a:lnTo>
                  <a:lnTo>
                    <a:pt x="190" y="211"/>
                  </a:lnTo>
                  <a:lnTo>
                    <a:pt x="195" y="217"/>
                  </a:lnTo>
                  <a:lnTo>
                    <a:pt x="201" y="222"/>
                  </a:lnTo>
                  <a:lnTo>
                    <a:pt x="206" y="222"/>
                  </a:lnTo>
                  <a:lnTo>
                    <a:pt x="211" y="227"/>
                  </a:lnTo>
                  <a:lnTo>
                    <a:pt x="216" y="233"/>
                  </a:lnTo>
                  <a:lnTo>
                    <a:pt x="222" y="233"/>
                  </a:lnTo>
                  <a:lnTo>
                    <a:pt x="227" y="238"/>
                  </a:lnTo>
                  <a:lnTo>
                    <a:pt x="232" y="243"/>
                  </a:lnTo>
                  <a:lnTo>
                    <a:pt x="238" y="248"/>
                  </a:lnTo>
                  <a:lnTo>
                    <a:pt x="243" y="248"/>
                  </a:lnTo>
                  <a:lnTo>
                    <a:pt x="248" y="254"/>
                  </a:lnTo>
                  <a:lnTo>
                    <a:pt x="253" y="254"/>
                  </a:lnTo>
                  <a:lnTo>
                    <a:pt x="259" y="259"/>
                  </a:lnTo>
                  <a:lnTo>
                    <a:pt x="264" y="259"/>
                  </a:lnTo>
                  <a:lnTo>
                    <a:pt x="269" y="264"/>
                  </a:lnTo>
                  <a:lnTo>
                    <a:pt x="275" y="264"/>
                  </a:lnTo>
                  <a:lnTo>
                    <a:pt x="280" y="269"/>
                  </a:lnTo>
                  <a:lnTo>
                    <a:pt x="285" y="269"/>
                  </a:lnTo>
                  <a:lnTo>
                    <a:pt x="290" y="275"/>
                  </a:lnTo>
                  <a:lnTo>
                    <a:pt x="296" y="275"/>
                  </a:lnTo>
                  <a:lnTo>
                    <a:pt x="301" y="280"/>
                  </a:lnTo>
                  <a:lnTo>
                    <a:pt x="306" y="280"/>
                  </a:lnTo>
                  <a:lnTo>
                    <a:pt x="311" y="280"/>
                  </a:lnTo>
                  <a:lnTo>
                    <a:pt x="317" y="285"/>
                  </a:lnTo>
                  <a:lnTo>
                    <a:pt x="322" y="285"/>
                  </a:lnTo>
                  <a:lnTo>
                    <a:pt x="327" y="285"/>
                  </a:lnTo>
                  <a:lnTo>
                    <a:pt x="333" y="291"/>
                  </a:lnTo>
                  <a:lnTo>
                    <a:pt x="338" y="291"/>
                  </a:lnTo>
                  <a:lnTo>
                    <a:pt x="343" y="291"/>
                  </a:lnTo>
                  <a:lnTo>
                    <a:pt x="348" y="291"/>
                  </a:lnTo>
                  <a:lnTo>
                    <a:pt x="354" y="296"/>
                  </a:lnTo>
                  <a:lnTo>
                    <a:pt x="359" y="296"/>
                  </a:lnTo>
                  <a:lnTo>
                    <a:pt x="364" y="296"/>
                  </a:lnTo>
                  <a:lnTo>
                    <a:pt x="370" y="296"/>
                  </a:lnTo>
                  <a:lnTo>
                    <a:pt x="375" y="296"/>
                  </a:lnTo>
                  <a:lnTo>
                    <a:pt x="380" y="301"/>
                  </a:lnTo>
                  <a:lnTo>
                    <a:pt x="385" y="301"/>
                  </a:lnTo>
                  <a:lnTo>
                    <a:pt x="391" y="301"/>
                  </a:lnTo>
                  <a:lnTo>
                    <a:pt x="396" y="301"/>
                  </a:lnTo>
                  <a:lnTo>
                    <a:pt x="401" y="301"/>
                  </a:lnTo>
                  <a:lnTo>
                    <a:pt x="406" y="301"/>
                  </a:lnTo>
                  <a:lnTo>
                    <a:pt x="412" y="301"/>
                  </a:lnTo>
                  <a:lnTo>
                    <a:pt x="417" y="301"/>
                  </a:lnTo>
                  <a:lnTo>
                    <a:pt x="422" y="301"/>
                  </a:lnTo>
                  <a:lnTo>
                    <a:pt x="428" y="301"/>
                  </a:lnTo>
                  <a:lnTo>
                    <a:pt x="433" y="301"/>
                  </a:lnTo>
                  <a:lnTo>
                    <a:pt x="438" y="301"/>
                  </a:lnTo>
                  <a:lnTo>
                    <a:pt x="443" y="301"/>
                  </a:lnTo>
                  <a:lnTo>
                    <a:pt x="449" y="301"/>
                  </a:lnTo>
                  <a:lnTo>
                    <a:pt x="454" y="301"/>
                  </a:lnTo>
                  <a:lnTo>
                    <a:pt x="459" y="301"/>
                  </a:lnTo>
                  <a:lnTo>
                    <a:pt x="465" y="301"/>
                  </a:lnTo>
                  <a:lnTo>
                    <a:pt x="470" y="301"/>
                  </a:lnTo>
                  <a:lnTo>
                    <a:pt x="475" y="301"/>
                  </a:lnTo>
                  <a:lnTo>
                    <a:pt x="480" y="301"/>
                  </a:lnTo>
                  <a:lnTo>
                    <a:pt x="486" y="301"/>
                  </a:lnTo>
                  <a:lnTo>
                    <a:pt x="491" y="301"/>
                  </a:lnTo>
                  <a:lnTo>
                    <a:pt x="496" y="301"/>
                  </a:lnTo>
                  <a:lnTo>
                    <a:pt x="502" y="301"/>
                  </a:lnTo>
                  <a:lnTo>
                    <a:pt x="507" y="301"/>
                  </a:lnTo>
                  <a:lnTo>
                    <a:pt x="512" y="301"/>
                  </a:lnTo>
                  <a:lnTo>
                    <a:pt x="517" y="301"/>
                  </a:lnTo>
                  <a:lnTo>
                    <a:pt x="523" y="301"/>
                  </a:lnTo>
                  <a:lnTo>
                    <a:pt x="528" y="301"/>
                  </a:lnTo>
                  <a:lnTo>
                    <a:pt x="533" y="296"/>
                  </a:lnTo>
                  <a:lnTo>
                    <a:pt x="538" y="296"/>
                  </a:lnTo>
                  <a:lnTo>
                    <a:pt x="544" y="296"/>
                  </a:lnTo>
                  <a:lnTo>
                    <a:pt x="549" y="296"/>
                  </a:lnTo>
                  <a:lnTo>
                    <a:pt x="554" y="296"/>
                  </a:lnTo>
                  <a:lnTo>
                    <a:pt x="560" y="296"/>
                  </a:lnTo>
                  <a:lnTo>
                    <a:pt x="565" y="296"/>
                  </a:lnTo>
                  <a:lnTo>
                    <a:pt x="570" y="296"/>
                  </a:lnTo>
                  <a:lnTo>
                    <a:pt x="575" y="291"/>
                  </a:lnTo>
                  <a:lnTo>
                    <a:pt x="581" y="291"/>
                  </a:lnTo>
                  <a:lnTo>
                    <a:pt x="586" y="291"/>
                  </a:lnTo>
                  <a:lnTo>
                    <a:pt x="591" y="291"/>
                  </a:lnTo>
                  <a:lnTo>
                    <a:pt x="597" y="291"/>
                  </a:lnTo>
                  <a:lnTo>
                    <a:pt x="602" y="291"/>
                  </a:lnTo>
                  <a:lnTo>
                    <a:pt x="607" y="291"/>
                  </a:lnTo>
                  <a:lnTo>
                    <a:pt x="612" y="285"/>
                  </a:lnTo>
                  <a:lnTo>
                    <a:pt x="618" y="285"/>
                  </a:lnTo>
                  <a:lnTo>
                    <a:pt x="623" y="285"/>
                  </a:lnTo>
                  <a:lnTo>
                    <a:pt x="628" y="285"/>
                  </a:lnTo>
                  <a:lnTo>
                    <a:pt x="633" y="285"/>
                  </a:lnTo>
                  <a:lnTo>
                    <a:pt x="639" y="285"/>
                  </a:lnTo>
                  <a:lnTo>
                    <a:pt x="644" y="280"/>
                  </a:lnTo>
                  <a:lnTo>
                    <a:pt x="649" y="28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4" name="Freeform 150"/>
            <p:cNvSpPr>
              <a:spLocks/>
            </p:cNvSpPr>
            <p:nvPr/>
          </p:nvSpPr>
          <p:spPr bwMode="auto">
            <a:xfrm>
              <a:off x="2846" y="3976"/>
              <a:ext cx="609" cy="25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27" y="21"/>
                </a:cxn>
                <a:cxn ang="0">
                  <a:pos x="43" y="16"/>
                </a:cxn>
                <a:cxn ang="0">
                  <a:pos x="58" y="16"/>
                </a:cxn>
                <a:cxn ang="0">
                  <a:pos x="74" y="10"/>
                </a:cxn>
                <a:cxn ang="0">
                  <a:pos x="90" y="10"/>
                </a:cxn>
                <a:cxn ang="0">
                  <a:pos x="106" y="10"/>
                </a:cxn>
                <a:cxn ang="0">
                  <a:pos x="122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9" y="5"/>
                </a:cxn>
                <a:cxn ang="0">
                  <a:pos x="185" y="5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3" y="0"/>
                </a:cxn>
                <a:cxn ang="0">
                  <a:pos x="248" y="0"/>
                </a:cxn>
                <a:cxn ang="0">
                  <a:pos x="264" y="5"/>
                </a:cxn>
                <a:cxn ang="0">
                  <a:pos x="280" y="5"/>
                </a:cxn>
                <a:cxn ang="0">
                  <a:pos x="296" y="5"/>
                </a:cxn>
                <a:cxn ang="0">
                  <a:pos x="312" y="5"/>
                </a:cxn>
                <a:cxn ang="0">
                  <a:pos x="328" y="5"/>
                </a:cxn>
                <a:cxn ang="0">
                  <a:pos x="343" y="5"/>
                </a:cxn>
                <a:cxn ang="0">
                  <a:pos x="359" y="10"/>
                </a:cxn>
                <a:cxn ang="0">
                  <a:pos x="375" y="10"/>
                </a:cxn>
                <a:cxn ang="0">
                  <a:pos x="391" y="10"/>
                </a:cxn>
                <a:cxn ang="0">
                  <a:pos x="407" y="16"/>
                </a:cxn>
                <a:cxn ang="0">
                  <a:pos x="423" y="16"/>
                </a:cxn>
                <a:cxn ang="0">
                  <a:pos x="438" y="16"/>
                </a:cxn>
                <a:cxn ang="0">
                  <a:pos x="454" y="21"/>
                </a:cxn>
                <a:cxn ang="0">
                  <a:pos x="470" y="21"/>
                </a:cxn>
                <a:cxn ang="0">
                  <a:pos x="486" y="21"/>
                </a:cxn>
                <a:cxn ang="0">
                  <a:pos x="502" y="26"/>
                </a:cxn>
                <a:cxn ang="0">
                  <a:pos x="518" y="26"/>
                </a:cxn>
                <a:cxn ang="0">
                  <a:pos x="533" y="32"/>
                </a:cxn>
                <a:cxn ang="0">
                  <a:pos x="549" y="32"/>
                </a:cxn>
                <a:cxn ang="0">
                  <a:pos x="565" y="32"/>
                </a:cxn>
                <a:cxn ang="0">
                  <a:pos x="581" y="32"/>
                </a:cxn>
                <a:cxn ang="0">
                  <a:pos x="597" y="37"/>
                </a:cxn>
                <a:cxn ang="0">
                  <a:pos x="613" y="37"/>
                </a:cxn>
                <a:cxn ang="0">
                  <a:pos x="628" y="37"/>
                </a:cxn>
                <a:cxn ang="0">
                  <a:pos x="644" y="42"/>
                </a:cxn>
                <a:cxn ang="0">
                  <a:pos x="660" y="42"/>
                </a:cxn>
              </a:cxnLst>
              <a:rect l="0" t="0" r="r" b="b"/>
              <a:pathLst>
                <a:path w="671" h="42">
                  <a:moveTo>
                    <a:pt x="0" y="21"/>
                  </a:moveTo>
                  <a:lnTo>
                    <a:pt x="6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3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4" y="16"/>
                  </a:lnTo>
                  <a:lnTo>
                    <a:pt x="69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5" y="10"/>
                  </a:lnTo>
                  <a:lnTo>
                    <a:pt x="90" y="10"/>
                  </a:lnTo>
                  <a:lnTo>
                    <a:pt x="95" y="10"/>
                  </a:lnTo>
                  <a:lnTo>
                    <a:pt x="101" y="10"/>
                  </a:lnTo>
                  <a:lnTo>
                    <a:pt x="106" y="10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2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6" y="5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9" y="5"/>
                  </a:lnTo>
                  <a:lnTo>
                    <a:pt x="264" y="5"/>
                  </a:lnTo>
                  <a:lnTo>
                    <a:pt x="270" y="5"/>
                  </a:lnTo>
                  <a:lnTo>
                    <a:pt x="275" y="5"/>
                  </a:lnTo>
                  <a:lnTo>
                    <a:pt x="280" y="5"/>
                  </a:lnTo>
                  <a:lnTo>
                    <a:pt x="285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2" y="5"/>
                  </a:lnTo>
                  <a:lnTo>
                    <a:pt x="317" y="5"/>
                  </a:lnTo>
                  <a:lnTo>
                    <a:pt x="322" y="5"/>
                  </a:lnTo>
                  <a:lnTo>
                    <a:pt x="328" y="5"/>
                  </a:lnTo>
                  <a:lnTo>
                    <a:pt x="333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9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5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6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6"/>
                  </a:lnTo>
                  <a:lnTo>
                    <a:pt x="407" y="16"/>
                  </a:lnTo>
                  <a:lnTo>
                    <a:pt x="412" y="16"/>
                  </a:lnTo>
                  <a:lnTo>
                    <a:pt x="417" y="16"/>
                  </a:lnTo>
                  <a:lnTo>
                    <a:pt x="423" y="16"/>
                  </a:lnTo>
                  <a:lnTo>
                    <a:pt x="428" y="16"/>
                  </a:lnTo>
                  <a:lnTo>
                    <a:pt x="433" y="16"/>
                  </a:lnTo>
                  <a:lnTo>
                    <a:pt x="438" y="16"/>
                  </a:lnTo>
                  <a:lnTo>
                    <a:pt x="444" y="16"/>
                  </a:lnTo>
                  <a:lnTo>
                    <a:pt x="449" y="21"/>
                  </a:lnTo>
                  <a:lnTo>
                    <a:pt x="454" y="21"/>
                  </a:lnTo>
                  <a:lnTo>
                    <a:pt x="460" y="21"/>
                  </a:lnTo>
                  <a:lnTo>
                    <a:pt x="465" y="21"/>
                  </a:lnTo>
                  <a:lnTo>
                    <a:pt x="470" y="21"/>
                  </a:lnTo>
                  <a:lnTo>
                    <a:pt x="475" y="21"/>
                  </a:lnTo>
                  <a:lnTo>
                    <a:pt x="481" y="21"/>
                  </a:lnTo>
                  <a:lnTo>
                    <a:pt x="486" y="21"/>
                  </a:lnTo>
                  <a:lnTo>
                    <a:pt x="491" y="26"/>
                  </a:lnTo>
                  <a:lnTo>
                    <a:pt x="497" y="26"/>
                  </a:lnTo>
                  <a:lnTo>
                    <a:pt x="502" y="26"/>
                  </a:lnTo>
                  <a:lnTo>
                    <a:pt x="507" y="26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6"/>
                  </a:lnTo>
                  <a:lnTo>
                    <a:pt x="528" y="26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5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6" y="32"/>
                  </a:lnTo>
                  <a:lnTo>
                    <a:pt x="581" y="32"/>
                  </a:lnTo>
                  <a:lnTo>
                    <a:pt x="586" y="37"/>
                  </a:lnTo>
                  <a:lnTo>
                    <a:pt x="592" y="37"/>
                  </a:lnTo>
                  <a:lnTo>
                    <a:pt x="597" y="37"/>
                  </a:lnTo>
                  <a:lnTo>
                    <a:pt x="602" y="37"/>
                  </a:lnTo>
                  <a:lnTo>
                    <a:pt x="607" y="37"/>
                  </a:lnTo>
                  <a:lnTo>
                    <a:pt x="613" y="37"/>
                  </a:lnTo>
                  <a:lnTo>
                    <a:pt x="618" y="37"/>
                  </a:lnTo>
                  <a:lnTo>
                    <a:pt x="623" y="37"/>
                  </a:lnTo>
                  <a:lnTo>
                    <a:pt x="628" y="37"/>
                  </a:lnTo>
                  <a:lnTo>
                    <a:pt x="634" y="37"/>
                  </a:lnTo>
                  <a:lnTo>
                    <a:pt x="639" y="37"/>
                  </a:lnTo>
                  <a:lnTo>
                    <a:pt x="644" y="42"/>
                  </a:lnTo>
                  <a:lnTo>
                    <a:pt x="650" y="42"/>
                  </a:lnTo>
                  <a:lnTo>
                    <a:pt x="655" y="42"/>
                  </a:lnTo>
                  <a:lnTo>
                    <a:pt x="660" y="42"/>
                  </a:lnTo>
                  <a:lnTo>
                    <a:pt x="665" y="42"/>
                  </a:lnTo>
                  <a:lnTo>
                    <a:pt x="671" y="4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5" name="Freeform 151"/>
            <p:cNvSpPr>
              <a:spLocks/>
            </p:cNvSpPr>
            <p:nvPr/>
          </p:nvSpPr>
          <p:spPr bwMode="auto">
            <a:xfrm>
              <a:off x="3455" y="3995"/>
              <a:ext cx="607" cy="6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6" y="10"/>
                </a:cxn>
                <a:cxn ang="0">
                  <a:pos x="42" y="10"/>
                </a:cxn>
                <a:cxn ang="0">
                  <a:pos x="58" y="10"/>
                </a:cxn>
                <a:cxn ang="0">
                  <a:pos x="74" y="10"/>
                </a:cxn>
                <a:cxn ang="0">
                  <a:pos x="89" y="10"/>
                </a:cxn>
                <a:cxn ang="0">
                  <a:pos x="105" y="10"/>
                </a:cxn>
                <a:cxn ang="0">
                  <a:pos x="121" y="10"/>
                </a:cxn>
                <a:cxn ang="0">
                  <a:pos x="137" y="10"/>
                </a:cxn>
                <a:cxn ang="0">
                  <a:pos x="153" y="10"/>
                </a:cxn>
                <a:cxn ang="0">
                  <a:pos x="169" y="10"/>
                </a:cxn>
                <a:cxn ang="0">
                  <a:pos x="184" y="10"/>
                </a:cxn>
                <a:cxn ang="0">
                  <a:pos x="200" y="10"/>
                </a:cxn>
                <a:cxn ang="0">
                  <a:pos x="216" y="10"/>
                </a:cxn>
                <a:cxn ang="0">
                  <a:pos x="232" y="10"/>
                </a:cxn>
                <a:cxn ang="0">
                  <a:pos x="248" y="10"/>
                </a:cxn>
                <a:cxn ang="0">
                  <a:pos x="264" y="10"/>
                </a:cxn>
                <a:cxn ang="0">
                  <a:pos x="279" y="10"/>
                </a:cxn>
                <a:cxn ang="0">
                  <a:pos x="295" y="5"/>
                </a:cxn>
                <a:cxn ang="0">
                  <a:pos x="311" y="5"/>
                </a:cxn>
                <a:cxn ang="0">
                  <a:pos x="327" y="5"/>
                </a:cxn>
                <a:cxn ang="0">
                  <a:pos x="343" y="5"/>
                </a:cxn>
                <a:cxn ang="0">
                  <a:pos x="359" y="5"/>
                </a:cxn>
                <a:cxn ang="0">
                  <a:pos x="374" y="5"/>
                </a:cxn>
                <a:cxn ang="0">
                  <a:pos x="390" y="5"/>
                </a:cxn>
                <a:cxn ang="0">
                  <a:pos x="406" y="0"/>
                </a:cxn>
                <a:cxn ang="0">
                  <a:pos x="422" y="0"/>
                </a:cxn>
                <a:cxn ang="0">
                  <a:pos x="438" y="0"/>
                </a:cxn>
                <a:cxn ang="0">
                  <a:pos x="454" y="0"/>
                </a:cxn>
                <a:cxn ang="0">
                  <a:pos x="470" y="0"/>
                </a:cxn>
                <a:cxn ang="0">
                  <a:pos x="485" y="0"/>
                </a:cxn>
                <a:cxn ang="0">
                  <a:pos x="501" y="0"/>
                </a:cxn>
                <a:cxn ang="0">
                  <a:pos x="517" y="0"/>
                </a:cxn>
                <a:cxn ang="0">
                  <a:pos x="533" y="0"/>
                </a:cxn>
                <a:cxn ang="0">
                  <a:pos x="549" y="0"/>
                </a:cxn>
                <a:cxn ang="0">
                  <a:pos x="565" y="0"/>
                </a:cxn>
                <a:cxn ang="0">
                  <a:pos x="580" y="0"/>
                </a:cxn>
                <a:cxn ang="0">
                  <a:pos x="596" y="0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0"/>
                </a:cxn>
                <a:cxn ang="0">
                  <a:pos x="660" y="0"/>
                </a:cxn>
              </a:cxnLst>
              <a:rect l="0" t="0" r="r" b="b"/>
              <a:pathLst>
                <a:path w="67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7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4" y="10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0" y="10"/>
                  </a:lnTo>
                  <a:lnTo>
                    <a:pt x="105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21" y="10"/>
                  </a:lnTo>
                  <a:lnTo>
                    <a:pt x="126" y="10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2" y="10"/>
                  </a:lnTo>
                  <a:lnTo>
                    <a:pt x="148" y="10"/>
                  </a:lnTo>
                  <a:lnTo>
                    <a:pt x="153" y="10"/>
                  </a:lnTo>
                  <a:lnTo>
                    <a:pt x="158" y="10"/>
                  </a:lnTo>
                  <a:lnTo>
                    <a:pt x="163" y="10"/>
                  </a:lnTo>
                  <a:lnTo>
                    <a:pt x="169" y="10"/>
                  </a:lnTo>
                  <a:lnTo>
                    <a:pt x="174" y="10"/>
                  </a:lnTo>
                  <a:lnTo>
                    <a:pt x="179" y="10"/>
                  </a:lnTo>
                  <a:lnTo>
                    <a:pt x="184" y="10"/>
                  </a:lnTo>
                  <a:lnTo>
                    <a:pt x="190" y="10"/>
                  </a:lnTo>
                  <a:lnTo>
                    <a:pt x="195" y="10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6" y="10"/>
                  </a:lnTo>
                  <a:lnTo>
                    <a:pt x="221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8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4" y="10"/>
                  </a:lnTo>
                  <a:lnTo>
                    <a:pt x="279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1" y="5"/>
                  </a:lnTo>
                  <a:lnTo>
                    <a:pt x="316" y="5"/>
                  </a:lnTo>
                  <a:lnTo>
                    <a:pt x="322" y="5"/>
                  </a:lnTo>
                  <a:lnTo>
                    <a:pt x="327" y="5"/>
                  </a:lnTo>
                  <a:lnTo>
                    <a:pt x="332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9" y="5"/>
                  </a:lnTo>
                  <a:lnTo>
                    <a:pt x="364" y="5"/>
                  </a:lnTo>
                  <a:lnTo>
                    <a:pt x="369" y="5"/>
                  </a:lnTo>
                  <a:lnTo>
                    <a:pt x="374" y="5"/>
                  </a:lnTo>
                  <a:lnTo>
                    <a:pt x="380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0"/>
                  </a:lnTo>
                  <a:lnTo>
                    <a:pt x="406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2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4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70" y="0"/>
                  </a:lnTo>
                  <a:lnTo>
                    <a:pt x="575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6" name="Freeform 152"/>
            <p:cNvSpPr>
              <a:spLocks/>
            </p:cNvSpPr>
            <p:nvPr/>
          </p:nvSpPr>
          <p:spPr bwMode="auto">
            <a:xfrm>
              <a:off x="4062" y="3995"/>
              <a:ext cx="446" cy="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8" y="0"/>
                </a:cxn>
                <a:cxn ang="0">
                  <a:pos x="58" y="0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100" y="5"/>
                </a:cxn>
                <a:cxn ang="0">
                  <a:pos x="111" y="5"/>
                </a:cxn>
                <a:cxn ang="0">
                  <a:pos x="121" y="5"/>
                </a:cxn>
                <a:cxn ang="0">
                  <a:pos x="132" y="5"/>
                </a:cxn>
                <a:cxn ang="0">
                  <a:pos x="143" y="5"/>
                </a:cxn>
                <a:cxn ang="0">
                  <a:pos x="153" y="5"/>
                </a:cxn>
                <a:cxn ang="0">
                  <a:pos x="164" y="5"/>
                </a:cxn>
                <a:cxn ang="0">
                  <a:pos x="174" y="5"/>
                </a:cxn>
                <a:cxn ang="0">
                  <a:pos x="185" y="5"/>
                </a:cxn>
                <a:cxn ang="0">
                  <a:pos x="195" y="5"/>
                </a:cxn>
                <a:cxn ang="0">
                  <a:pos x="206" y="5"/>
                </a:cxn>
                <a:cxn ang="0">
                  <a:pos x="217" y="10"/>
                </a:cxn>
                <a:cxn ang="0">
                  <a:pos x="227" y="10"/>
                </a:cxn>
                <a:cxn ang="0">
                  <a:pos x="238" y="10"/>
                </a:cxn>
                <a:cxn ang="0">
                  <a:pos x="248" y="10"/>
                </a:cxn>
                <a:cxn ang="0">
                  <a:pos x="259" y="10"/>
                </a:cxn>
                <a:cxn ang="0">
                  <a:pos x="269" y="10"/>
                </a:cxn>
                <a:cxn ang="0">
                  <a:pos x="280" y="10"/>
                </a:cxn>
                <a:cxn ang="0">
                  <a:pos x="290" y="10"/>
                </a:cxn>
                <a:cxn ang="0">
                  <a:pos x="301" y="10"/>
                </a:cxn>
                <a:cxn ang="0">
                  <a:pos x="312" y="10"/>
                </a:cxn>
                <a:cxn ang="0">
                  <a:pos x="322" y="10"/>
                </a:cxn>
                <a:cxn ang="0">
                  <a:pos x="333" y="10"/>
                </a:cxn>
                <a:cxn ang="0">
                  <a:pos x="343" y="10"/>
                </a:cxn>
                <a:cxn ang="0">
                  <a:pos x="354" y="10"/>
                </a:cxn>
                <a:cxn ang="0">
                  <a:pos x="364" y="10"/>
                </a:cxn>
                <a:cxn ang="0">
                  <a:pos x="375" y="10"/>
                </a:cxn>
                <a:cxn ang="0">
                  <a:pos x="385" y="10"/>
                </a:cxn>
                <a:cxn ang="0">
                  <a:pos x="396" y="10"/>
                </a:cxn>
                <a:cxn ang="0">
                  <a:pos x="407" y="10"/>
                </a:cxn>
                <a:cxn ang="0">
                  <a:pos x="417" y="10"/>
                </a:cxn>
                <a:cxn ang="0">
                  <a:pos x="428" y="10"/>
                </a:cxn>
                <a:cxn ang="0">
                  <a:pos x="438" y="10"/>
                </a:cxn>
                <a:cxn ang="0">
                  <a:pos x="449" y="10"/>
                </a:cxn>
                <a:cxn ang="0">
                  <a:pos x="459" y="10"/>
                </a:cxn>
                <a:cxn ang="0">
                  <a:pos x="470" y="10"/>
                </a:cxn>
                <a:cxn ang="0">
                  <a:pos x="480" y="10"/>
                </a:cxn>
                <a:cxn ang="0">
                  <a:pos x="491" y="10"/>
                </a:cxn>
              </a:cxnLst>
              <a:rect l="0" t="0" r="r" b="b"/>
              <a:pathLst>
                <a:path w="491" h="10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5"/>
                  </a:lnTo>
                  <a:lnTo>
                    <a:pt x="90" y="5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7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8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4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6" y="5"/>
                  </a:lnTo>
                  <a:lnTo>
                    <a:pt x="211" y="10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8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9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5" y="10"/>
                  </a:lnTo>
                  <a:lnTo>
                    <a:pt x="280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6" y="10"/>
                  </a:lnTo>
                  <a:lnTo>
                    <a:pt x="301" y="10"/>
                  </a:lnTo>
                  <a:lnTo>
                    <a:pt x="306" y="10"/>
                  </a:lnTo>
                  <a:lnTo>
                    <a:pt x="312" y="10"/>
                  </a:lnTo>
                  <a:lnTo>
                    <a:pt x="317" y="10"/>
                  </a:lnTo>
                  <a:lnTo>
                    <a:pt x="322" y="10"/>
                  </a:lnTo>
                  <a:lnTo>
                    <a:pt x="327" y="10"/>
                  </a:lnTo>
                  <a:lnTo>
                    <a:pt x="333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4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5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0"/>
                  </a:lnTo>
                  <a:lnTo>
                    <a:pt x="407" y="10"/>
                  </a:lnTo>
                  <a:lnTo>
                    <a:pt x="412" y="10"/>
                  </a:lnTo>
                  <a:lnTo>
                    <a:pt x="417" y="10"/>
                  </a:lnTo>
                  <a:lnTo>
                    <a:pt x="422" y="10"/>
                  </a:lnTo>
                  <a:lnTo>
                    <a:pt x="428" y="10"/>
                  </a:lnTo>
                  <a:lnTo>
                    <a:pt x="433" y="10"/>
                  </a:lnTo>
                  <a:lnTo>
                    <a:pt x="438" y="10"/>
                  </a:lnTo>
                  <a:lnTo>
                    <a:pt x="443" y="10"/>
                  </a:lnTo>
                  <a:lnTo>
                    <a:pt x="449" y="10"/>
                  </a:lnTo>
                  <a:lnTo>
                    <a:pt x="454" y="10"/>
                  </a:lnTo>
                  <a:lnTo>
                    <a:pt x="459" y="10"/>
                  </a:lnTo>
                  <a:lnTo>
                    <a:pt x="465" y="10"/>
                  </a:lnTo>
                  <a:lnTo>
                    <a:pt x="470" y="10"/>
                  </a:lnTo>
                  <a:lnTo>
                    <a:pt x="475" y="10"/>
                  </a:lnTo>
                  <a:lnTo>
                    <a:pt x="480" y="10"/>
                  </a:lnTo>
                  <a:lnTo>
                    <a:pt x="486" y="10"/>
                  </a:lnTo>
                  <a:lnTo>
                    <a:pt x="491" y="1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7" name="Freeform 153"/>
            <p:cNvSpPr>
              <a:spLocks/>
            </p:cNvSpPr>
            <p:nvPr/>
          </p:nvSpPr>
          <p:spPr bwMode="auto">
            <a:xfrm>
              <a:off x="1774" y="3719"/>
              <a:ext cx="608" cy="282"/>
            </a:xfrm>
            <a:custGeom>
              <a:avLst/>
              <a:gdLst/>
              <a:ahLst/>
              <a:cxnLst>
                <a:cxn ang="0">
                  <a:pos x="10" y="464"/>
                </a:cxn>
                <a:cxn ang="0">
                  <a:pos x="26" y="464"/>
                </a:cxn>
                <a:cxn ang="0">
                  <a:pos x="42" y="464"/>
                </a:cxn>
                <a:cxn ang="0">
                  <a:pos x="58" y="459"/>
                </a:cxn>
                <a:cxn ang="0">
                  <a:pos x="74" y="454"/>
                </a:cxn>
                <a:cxn ang="0">
                  <a:pos x="90" y="448"/>
                </a:cxn>
                <a:cxn ang="0">
                  <a:pos x="105" y="438"/>
                </a:cxn>
                <a:cxn ang="0">
                  <a:pos x="121" y="432"/>
                </a:cxn>
                <a:cxn ang="0">
                  <a:pos x="137" y="422"/>
                </a:cxn>
                <a:cxn ang="0">
                  <a:pos x="153" y="411"/>
                </a:cxn>
                <a:cxn ang="0">
                  <a:pos x="169" y="401"/>
                </a:cxn>
                <a:cxn ang="0">
                  <a:pos x="185" y="390"/>
                </a:cxn>
                <a:cxn ang="0">
                  <a:pos x="200" y="380"/>
                </a:cxn>
                <a:cxn ang="0">
                  <a:pos x="216" y="364"/>
                </a:cxn>
                <a:cxn ang="0">
                  <a:pos x="232" y="353"/>
                </a:cxn>
                <a:cxn ang="0">
                  <a:pos x="248" y="337"/>
                </a:cxn>
                <a:cxn ang="0">
                  <a:pos x="264" y="322"/>
                </a:cxn>
                <a:cxn ang="0">
                  <a:pos x="280" y="306"/>
                </a:cxn>
                <a:cxn ang="0">
                  <a:pos x="296" y="290"/>
                </a:cxn>
                <a:cxn ang="0">
                  <a:pos x="311" y="274"/>
                </a:cxn>
                <a:cxn ang="0">
                  <a:pos x="327" y="258"/>
                </a:cxn>
                <a:cxn ang="0">
                  <a:pos x="343" y="242"/>
                </a:cxn>
                <a:cxn ang="0">
                  <a:pos x="359" y="227"/>
                </a:cxn>
                <a:cxn ang="0">
                  <a:pos x="375" y="211"/>
                </a:cxn>
                <a:cxn ang="0">
                  <a:pos x="391" y="195"/>
                </a:cxn>
                <a:cxn ang="0">
                  <a:pos x="406" y="179"/>
                </a:cxn>
                <a:cxn ang="0">
                  <a:pos x="422" y="163"/>
                </a:cxn>
                <a:cxn ang="0">
                  <a:pos x="438" y="147"/>
                </a:cxn>
                <a:cxn ang="0">
                  <a:pos x="454" y="132"/>
                </a:cxn>
                <a:cxn ang="0">
                  <a:pos x="470" y="116"/>
                </a:cxn>
                <a:cxn ang="0">
                  <a:pos x="486" y="105"/>
                </a:cxn>
                <a:cxn ang="0">
                  <a:pos x="501" y="95"/>
                </a:cxn>
                <a:cxn ang="0">
                  <a:pos x="517" y="79"/>
                </a:cxn>
                <a:cxn ang="0">
                  <a:pos x="533" y="68"/>
                </a:cxn>
                <a:cxn ang="0">
                  <a:pos x="549" y="58"/>
                </a:cxn>
                <a:cxn ang="0">
                  <a:pos x="565" y="47"/>
                </a:cxn>
                <a:cxn ang="0">
                  <a:pos x="581" y="37"/>
                </a:cxn>
                <a:cxn ang="0">
                  <a:pos x="596" y="26"/>
                </a:cxn>
                <a:cxn ang="0">
                  <a:pos x="612" y="21"/>
                </a:cxn>
                <a:cxn ang="0">
                  <a:pos x="628" y="15"/>
                </a:cxn>
                <a:cxn ang="0">
                  <a:pos x="644" y="5"/>
                </a:cxn>
                <a:cxn ang="0">
                  <a:pos x="660" y="5"/>
                </a:cxn>
              </a:cxnLst>
              <a:rect l="0" t="0" r="r" b="b"/>
              <a:pathLst>
                <a:path w="670" h="464">
                  <a:moveTo>
                    <a:pt x="0" y="464"/>
                  </a:moveTo>
                  <a:lnTo>
                    <a:pt x="5" y="464"/>
                  </a:lnTo>
                  <a:lnTo>
                    <a:pt x="10" y="464"/>
                  </a:lnTo>
                  <a:lnTo>
                    <a:pt x="16" y="464"/>
                  </a:lnTo>
                  <a:lnTo>
                    <a:pt x="21" y="464"/>
                  </a:lnTo>
                  <a:lnTo>
                    <a:pt x="26" y="464"/>
                  </a:lnTo>
                  <a:lnTo>
                    <a:pt x="32" y="464"/>
                  </a:lnTo>
                  <a:lnTo>
                    <a:pt x="37" y="464"/>
                  </a:lnTo>
                  <a:lnTo>
                    <a:pt x="42" y="464"/>
                  </a:lnTo>
                  <a:lnTo>
                    <a:pt x="47" y="459"/>
                  </a:lnTo>
                  <a:lnTo>
                    <a:pt x="53" y="459"/>
                  </a:lnTo>
                  <a:lnTo>
                    <a:pt x="58" y="459"/>
                  </a:lnTo>
                  <a:lnTo>
                    <a:pt x="63" y="459"/>
                  </a:lnTo>
                  <a:lnTo>
                    <a:pt x="69" y="454"/>
                  </a:lnTo>
                  <a:lnTo>
                    <a:pt x="74" y="454"/>
                  </a:lnTo>
                  <a:lnTo>
                    <a:pt x="79" y="454"/>
                  </a:lnTo>
                  <a:lnTo>
                    <a:pt x="84" y="448"/>
                  </a:lnTo>
                  <a:lnTo>
                    <a:pt x="90" y="448"/>
                  </a:lnTo>
                  <a:lnTo>
                    <a:pt x="95" y="443"/>
                  </a:lnTo>
                  <a:lnTo>
                    <a:pt x="100" y="443"/>
                  </a:lnTo>
                  <a:lnTo>
                    <a:pt x="105" y="438"/>
                  </a:lnTo>
                  <a:lnTo>
                    <a:pt x="111" y="438"/>
                  </a:lnTo>
                  <a:lnTo>
                    <a:pt x="116" y="432"/>
                  </a:lnTo>
                  <a:lnTo>
                    <a:pt x="121" y="432"/>
                  </a:lnTo>
                  <a:lnTo>
                    <a:pt x="127" y="427"/>
                  </a:lnTo>
                  <a:lnTo>
                    <a:pt x="132" y="427"/>
                  </a:lnTo>
                  <a:lnTo>
                    <a:pt x="137" y="422"/>
                  </a:lnTo>
                  <a:lnTo>
                    <a:pt x="142" y="422"/>
                  </a:lnTo>
                  <a:lnTo>
                    <a:pt x="148" y="417"/>
                  </a:lnTo>
                  <a:lnTo>
                    <a:pt x="153" y="411"/>
                  </a:lnTo>
                  <a:lnTo>
                    <a:pt x="158" y="411"/>
                  </a:lnTo>
                  <a:lnTo>
                    <a:pt x="164" y="406"/>
                  </a:lnTo>
                  <a:lnTo>
                    <a:pt x="169" y="401"/>
                  </a:lnTo>
                  <a:lnTo>
                    <a:pt x="174" y="396"/>
                  </a:lnTo>
                  <a:lnTo>
                    <a:pt x="179" y="396"/>
                  </a:lnTo>
                  <a:lnTo>
                    <a:pt x="185" y="390"/>
                  </a:lnTo>
                  <a:lnTo>
                    <a:pt x="190" y="385"/>
                  </a:lnTo>
                  <a:lnTo>
                    <a:pt x="195" y="380"/>
                  </a:lnTo>
                  <a:lnTo>
                    <a:pt x="200" y="380"/>
                  </a:lnTo>
                  <a:lnTo>
                    <a:pt x="206" y="374"/>
                  </a:lnTo>
                  <a:lnTo>
                    <a:pt x="211" y="369"/>
                  </a:lnTo>
                  <a:lnTo>
                    <a:pt x="216" y="364"/>
                  </a:lnTo>
                  <a:lnTo>
                    <a:pt x="222" y="359"/>
                  </a:lnTo>
                  <a:lnTo>
                    <a:pt x="227" y="359"/>
                  </a:lnTo>
                  <a:lnTo>
                    <a:pt x="232" y="353"/>
                  </a:lnTo>
                  <a:lnTo>
                    <a:pt x="237" y="348"/>
                  </a:lnTo>
                  <a:lnTo>
                    <a:pt x="243" y="343"/>
                  </a:lnTo>
                  <a:lnTo>
                    <a:pt x="248" y="337"/>
                  </a:lnTo>
                  <a:lnTo>
                    <a:pt x="253" y="332"/>
                  </a:lnTo>
                  <a:lnTo>
                    <a:pt x="259" y="327"/>
                  </a:lnTo>
                  <a:lnTo>
                    <a:pt x="264" y="322"/>
                  </a:lnTo>
                  <a:lnTo>
                    <a:pt x="269" y="316"/>
                  </a:lnTo>
                  <a:lnTo>
                    <a:pt x="274" y="311"/>
                  </a:lnTo>
                  <a:lnTo>
                    <a:pt x="280" y="306"/>
                  </a:lnTo>
                  <a:lnTo>
                    <a:pt x="285" y="300"/>
                  </a:lnTo>
                  <a:lnTo>
                    <a:pt x="290" y="295"/>
                  </a:lnTo>
                  <a:lnTo>
                    <a:pt x="296" y="290"/>
                  </a:lnTo>
                  <a:lnTo>
                    <a:pt x="301" y="285"/>
                  </a:lnTo>
                  <a:lnTo>
                    <a:pt x="306" y="279"/>
                  </a:lnTo>
                  <a:lnTo>
                    <a:pt x="311" y="274"/>
                  </a:lnTo>
                  <a:lnTo>
                    <a:pt x="317" y="269"/>
                  </a:lnTo>
                  <a:lnTo>
                    <a:pt x="322" y="264"/>
                  </a:lnTo>
                  <a:lnTo>
                    <a:pt x="327" y="258"/>
                  </a:lnTo>
                  <a:lnTo>
                    <a:pt x="332" y="253"/>
                  </a:lnTo>
                  <a:lnTo>
                    <a:pt x="338" y="248"/>
                  </a:lnTo>
                  <a:lnTo>
                    <a:pt x="343" y="242"/>
                  </a:lnTo>
                  <a:lnTo>
                    <a:pt x="348" y="237"/>
                  </a:lnTo>
                  <a:lnTo>
                    <a:pt x="354" y="232"/>
                  </a:lnTo>
                  <a:lnTo>
                    <a:pt x="359" y="227"/>
                  </a:lnTo>
                  <a:lnTo>
                    <a:pt x="364" y="221"/>
                  </a:lnTo>
                  <a:lnTo>
                    <a:pt x="369" y="216"/>
                  </a:lnTo>
                  <a:lnTo>
                    <a:pt x="375" y="211"/>
                  </a:lnTo>
                  <a:lnTo>
                    <a:pt x="380" y="205"/>
                  </a:lnTo>
                  <a:lnTo>
                    <a:pt x="385" y="200"/>
                  </a:lnTo>
                  <a:lnTo>
                    <a:pt x="391" y="195"/>
                  </a:lnTo>
                  <a:lnTo>
                    <a:pt x="396" y="190"/>
                  </a:lnTo>
                  <a:lnTo>
                    <a:pt x="401" y="184"/>
                  </a:lnTo>
                  <a:lnTo>
                    <a:pt x="406" y="179"/>
                  </a:lnTo>
                  <a:lnTo>
                    <a:pt x="412" y="174"/>
                  </a:lnTo>
                  <a:lnTo>
                    <a:pt x="417" y="168"/>
                  </a:lnTo>
                  <a:lnTo>
                    <a:pt x="422" y="163"/>
                  </a:lnTo>
                  <a:lnTo>
                    <a:pt x="427" y="158"/>
                  </a:lnTo>
                  <a:lnTo>
                    <a:pt x="433" y="153"/>
                  </a:lnTo>
                  <a:lnTo>
                    <a:pt x="438" y="147"/>
                  </a:lnTo>
                  <a:lnTo>
                    <a:pt x="443" y="142"/>
                  </a:lnTo>
                  <a:lnTo>
                    <a:pt x="449" y="137"/>
                  </a:lnTo>
                  <a:lnTo>
                    <a:pt x="454" y="132"/>
                  </a:lnTo>
                  <a:lnTo>
                    <a:pt x="459" y="132"/>
                  </a:lnTo>
                  <a:lnTo>
                    <a:pt x="464" y="121"/>
                  </a:lnTo>
                  <a:lnTo>
                    <a:pt x="470" y="116"/>
                  </a:lnTo>
                  <a:lnTo>
                    <a:pt x="475" y="110"/>
                  </a:lnTo>
                  <a:lnTo>
                    <a:pt x="480" y="110"/>
                  </a:lnTo>
                  <a:lnTo>
                    <a:pt x="486" y="105"/>
                  </a:lnTo>
                  <a:lnTo>
                    <a:pt x="491" y="100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7" y="89"/>
                  </a:lnTo>
                  <a:lnTo>
                    <a:pt x="512" y="84"/>
                  </a:lnTo>
                  <a:lnTo>
                    <a:pt x="517" y="79"/>
                  </a:lnTo>
                  <a:lnTo>
                    <a:pt x="522" y="73"/>
                  </a:lnTo>
                  <a:lnTo>
                    <a:pt x="528" y="73"/>
                  </a:lnTo>
                  <a:lnTo>
                    <a:pt x="533" y="68"/>
                  </a:lnTo>
                  <a:lnTo>
                    <a:pt x="538" y="63"/>
                  </a:lnTo>
                  <a:lnTo>
                    <a:pt x="544" y="58"/>
                  </a:lnTo>
                  <a:lnTo>
                    <a:pt x="549" y="58"/>
                  </a:lnTo>
                  <a:lnTo>
                    <a:pt x="554" y="52"/>
                  </a:lnTo>
                  <a:lnTo>
                    <a:pt x="559" y="47"/>
                  </a:lnTo>
                  <a:lnTo>
                    <a:pt x="565" y="47"/>
                  </a:lnTo>
                  <a:lnTo>
                    <a:pt x="570" y="42"/>
                  </a:lnTo>
                  <a:lnTo>
                    <a:pt x="575" y="37"/>
                  </a:lnTo>
                  <a:lnTo>
                    <a:pt x="581" y="37"/>
                  </a:lnTo>
                  <a:lnTo>
                    <a:pt x="586" y="31"/>
                  </a:lnTo>
                  <a:lnTo>
                    <a:pt x="591" y="31"/>
                  </a:lnTo>
                  <a:lnTo>
                    <a:pt x="596" y="26"/>
                  </a:lnTo>
                  <a:lnTo>
                    <a:pt x="602" y="26"/>
                  </a:lnTo>
                  <a:lnTo>
                    <a:pt x="607" y="21"/>
                  </a:lnTo>
                  <a:lnTo>
                    <a:pt x="612" y="21"/>
                  </a:lnTo>
                  <a:lnTo>
                    <a:pt x="617" y="15"/>
                  </a:lnTo>
                  <a:lnTo>
                    <a:pt x="623" y="15"/>
                  </a:lnTo>
                  <a:lnTo>
                    <a:pt x="628" y="15"/>
                  </a:lnTo>
                  <a:lnTo>
                    <a:pt x="633" y="10"/>
                  </a:lnTo>
                  <a:lnTo>
                    <a:pt x="639" y="10"/>
                  </a:lnTo>
                  <a:lnTo>
                    <a:pt x="644" y="5"/>
                  </a:lnTo>
                  <a:lnTo>
                    <a:pt x="649" y="5"/>
                  </a:lnTo>
                  <a:lnTo>
                    <a:pt x="654" y="5"/>
                  </a:lnTo>
                  <a:lnTo>
                    <a:pt x="660" y="5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8" name="Freeform 154"/>
            <p:cNvSpPr>
              <a:spLocks/>
            </p:cNvSpPr>
            <p:nvPr/>
          </p:nvSpPr>
          <p:spPr bwMode="auto">
            <a:xfrm>
              <a:off x="2382" y="3715"/>
              <a:ext cx="608" cy="22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27" y="0"/>
                </a:cxn>
                <a:cxn ang="0">
                  <a:pos x="43" y="0"/>
                </a:cxn>
                <a:cxn ang="0">
                  <a:pos x="58" y="0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6" y="6"/>
                </a:cxn>
                <a:cxn ang="0">
                  <a:pos x="122" y="6"/>
                </a:cxn>
                <a:cxn ang="0">
                  <a:pos x="138" y="11"/>
                </a:cxn>
                <a:cxn ang="0">
                  <a:pos x="153" y="16"/>
                </a:cxn>
                <a:cxn ang="0">
                  <a:pos x="169" y="21"/>
                </a:cxn>
                <a:cxn ang="0">
                  <a:pos x="185" y="32"/>
                </a:cxn>
                <a:cxn ang="0">
                  <a:pos x="201" y="37"/>
                </a:cxn>
                <a:cxn ang="0">
                  <a:pos x="217" y="43"/>
                </a:cxn>
                <a:cxn ang="0">
                  <a:pos x="233" y="53"/>
                </a:cxn>
                <a:cxn ang="0">
                  <a:pos x="248" y="64"/>
                </a:cxn>
                <a:cxn ang="0">
                  <a:pos x="264" y="74"/>
                </a:cxn>
                <a:cxn ang="0">
                  <a:pos x="280" y="85"/>
                </a:cxn>
                <a:cxn ang="0">
                  <a:pos x="296" y="95"/>
                </a:cxn>
                <a:cxn ang="0">
                  <a:pos x="312" y="106"/>
                </a:cxn>
                <a:cxn ang="0">
                  <a:pos x="328" y="116"/>
                </a:cxn>
                <a:cxn ang="0">
                  <a:pos x="343" y="132"/>
                </a:cxn>
                <a:cxn ang="0">
                  <a:pos x="359" y="143"/>
                </a:cxn>
                <a:cxn ang="0">
                  <a:pos x="375" y="159"/>
                </a:cxn>
                <a:cxn ang="0">
                  <a:pos x="391" y="169"/>
                </a:cxn>
                <a:cxn ang="0">
                  <a:pos x="407" y="180"/>
                </a:cxn>
                <a:cxn ang="0">
                  <a:pos x="423" y="196"/>
                </a:cxn>
                <a:cxn ang="0">
                  <a:pos x="438" y="206"/>
                </a:cxn>
                <a:cxn ang="0">
                  <a:pos x="454" y="222"/>
                </a:cxn>
                <a:cxn ang="0">
                  <a:pos x="470" y="233"/>
                </a:cxn>
                <a:cxn ang="0">
                  <a:pos x="486" y="243"/>
                </a:cxn>
                <a:cxn ang="0">
                  <a:pos x="502" y="259"/>
                </a:cxn>
                <a:cxn ang="0">
                  <a:pos x="518" y="270"/>
                </a:cxn>
                <a:cxn ang="0">
                  <a:pos x="533" y="285"/>
                </a:cxn>
                <a:cxn ang="0">
                  <a:pos x="549" y="296"/>
                </a:cxn>
                <a:cxn ang="0">
                  <a:pos x="565" y="306"/>
                </a:cxn>
                <a:cxn ang="0">
                  <a:pos x="581" y="317"/>
                </a:cxn>
                <a:cxn ang="0">
                  <a:pos x="597" y="328"/>
                </a:cxn>
                <a:cxn ang="0">
                  <a:pos x="613" y="338"/>
                </a:cxn>
                <a:cxn ang="0">
                  <a:pos x="628" y="349"/>
                </a:cxn>
                <a:cxn ang="0">
                  <a:pos x="644" y="359"/>
                </a:cxn>
                <a:cxn ang="0">
                  <a:pos x="660" y="370"/>
                </a:cxn>
              </a:cxnLst>
              <a:rect l="0" t="0" r="r" b="b"/>
              <a:pathLst>
                <a:path w="671" h="375">
                  <a:moveTo>
                    <a:pt x="0" y="6"/>
                  </a:moveTo>
                  <a:lnTo>
                    <a:pt x="6" y="6"/>
                  </a:lnTo>
                  <a:lnTo>
                    <a:pt x="11" y="6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6"/>
                  </a:lnTo>
                  <a:lnTo>
                    <a:pt x="111" y="6"/>
                  </a:lnTo>
                  <a:lnTo>
                    <a:pt x="116" y="6"/>
                  </a:lnTo>
                  <a:lnTo>
                    <a:pt x="122" y="6"/>
                  </a:lnTo>
                  <a:lnTo>
                    <a:pt x="127" y="6"/>
                  </a:lnTo>
                  <a:lnTo>
                    <a:pt x="132" y="11"/>
                  </a:lnTo>
                  <a:lnTo>
                    <a:pt x="138" y="11"/>
                  </a:lnTo>
                  <a:lnTo>
                    <a:pt x="143" y="11"/>
                  </a:lnTo>
                  <a:lnTo>
                    <a:pt x="148" y="16"/>
                  </a:lnTo>
                  <a:lnTo>
                    <a:pt x="153" y="16"/>
                  </a:lnTo>
                  <a:lnTo>
                    <a:pt x="159" y="16"/>
                  </a:lnTo>
                  <a:lnTo>
                    <a:pt x="164" y="21"/>
                  </a:lnTo>
                  <a:lnTo>
                    <a:pt x="169" y="21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6" y="32"/>
                  </a:lnTo>
                  <a:lnTo>
                    <a:pt x="201" y="37"/>
                  </a:lnTo>
                  <a:lnTo>
                    <a:pt x="206" y="37"/>
                  </a:lnTo>
                  <a:lnTo>
                    <a:pt x="211" y="43"/>
                  </a:lnTo>
                  <a:lnTo>
                    <a:pt x="217" y="43"/>
                  </a:lnTo>
                  <a:lnTo>
                    <a:pt x="222" y="48"/>
                  </a:lnTo>
                  <a:lnTo>
                    <a:pt x="227" y="53"/>
                  </a:lnTo>
                  <a:lnTo>
                    <a:pt x="233" y="53"/>
                  </a:lnTo>
                  <a:lnTo>
                    <a:pt x="238" y="58"/>
                  </a:lnTo>
                  <a:lnTo>
                    <a:pt x="243" y="58"/>
                  </a:lnTo>
                  <a:lnTo>
                    <a:pt x="248" y="64"/>
                  </a:lnTo>
                  <a:lnTo>
                    <a:pt x="254" y="64"/>
                  </a:lnTo>
                  <a:lnTo>
                    <a:pt x="259" y="69"/>
                  </a:lnTo>
                  <a:lnTo>
                    <a:pt x="264" y="74"/>
                  </a:lnTo>
                  <a:lnTo>
                    <a:pt x="269" y="79"/>
                  </a:lnTo>
                  <a:lnTo>
                    <a:pt x="275" y="79"/>
                  </a:lnTo>
                  <a:lnTo>
                    <a:pt x="280" y="85"/>
                  </a:lnTo>
                  <a:lnTo>
                    <a:pt x="285" y="90"/>
                  </a:lnTo>
                  <a:lnTo>
                    <a:pt x="291" y="90"/>
                  </a:lnTo>
                  <a:lnTo>
                    <a:pt x="296" y="95"/>
                  </a:lnTo>
                  <a:lnTo>
                    <a:pt x="301" y="101"/>
                  </a:lnTo>
                  <a:lnTo>
                    <a:pt x="306" y="101"/>
                  </a:lnTo>
                  <a:lnTo>
                    <a:pt x="312" y="106"/>
                  </a:lnTo>
                  <a:lnTo>
                    <a:pt x="317" y="111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3" y="122"/>
                  </a:lnTo>
                  <a:lnTo>
                    <a:pt x="338" y="127"/>
                  </a:lnTo>
                  <a:lnTo>
                    <a:pt x="343" y="132"/>
                  </a:lnTo>
                  <a:lnTo>
                    <a:pt x="349" y="138"/>
                  </a:lnTo>
                  <a:lnTo>
                    <a:pt x="354" y="138"/>
                  </a:lnTo>
                  <a:lnTo>
                    <a:pt x="359" y="143"/>
                  </a:lnTo>
                  <a:lnTo>
                    <a:pt x="365" y="148"/>
                  </a:lnTo>
                  <a:lnTo>
                    <a:pt x="370" y="153"/>
                  </a:lnTo>
                  <a:lnTo>
                    <a:pt x="375" y="159"/>
                  </a:lnTo>
                  <a:lnTo>
                    <a:pt x="380" y="159"/>
                  </a:lnTo>
                  <a:lnTo>
                    <a:pt x="386" y="164"/>
                  </a:lnTo>
                  <a:lnTo>
                    <a:pt x="391" y="169"/>
                  </a:lnTo>
                  <a:lnTo>
                    <a:pt x="396" y="174"/>
                  </a:lnTo>
                  <a:lnTo>
                    <a:pt x="401" y="174"/>
                  </a:lnTo>
                  <a:lnTo>
                    <a:pt x="407" y="180"/>
                  </a:lnTo>
                  <a:lnTo>
                    <a:pt x="412" y="185"/>
                  </a:lnTo>
                  <a:lnTo>
                    <a:pt x="417" y="190"/>
                  </a:lnTo>
                  <a:lnTo>
                    <a:pt x="423" y="196"/>
                  </a:lnTo>
                  <a:lnTo>
                    <a:pt x="428" y="201"/>
                  </a:lnTo>
                  <a:lnTo>
                    <a:pt x="433" y="201"/>
                  </a:lnTo>
                  <a:lnTo>
                    <a:pt x="438" y="206"/>
                  </a:lnTo>
                  <a:lnTo>
                    <a:pt x="444" y="211"/>
                  </a:lnTo>
                  <a:lnTo>
                    <a:pt x="449" y="217"/>
                  </a:lnTo>
                  <a:lnTo>
                    <a:pt x="454" y="222"/>
                  </a:lnTo>
                  <a:lnTo>
                    <a:pt x="460" y="227"/>
                  </a:lnTo>
                  <a:lnTo>
                    <a:pt x="465" y="227"/>
                  </a:lnTo>
                  <a:lnTo>
                    <a:pt x="470" y="233"/>
                  </a:lnTo>
                  <a:lnTo>
                    <a:pt x="475" y="238"/>
                  </a:lnTo>
                  <a:lnTo>
                    <a:pt x="481" y="243"/>
                  </a:lnTo>
                  <a:lnTo>
                    <a:pt x="486" y="243"/>
                  </a:lnTo>
                  <a:lnTo>
                    <a:pt x="491" y="248"/>
                  </a:lnTo>
                  <a:lnTo>
                    <a:pt x="496" y="254"/>
                  </a:lnTo>
                  <a:lnTo>
                    <a:pt x="502" y="259"/>
                  </a:lnTo>
                  <a:lnTo>
                    <a:pt x="507" y="264"/>
                  </a:lnTo>
                  <a:lnTo>
                    <a:pt x="512" y="264"/>
                  </a:lnTo>
                  <a:lnTo>
                    <a:pt x="518" y="270"/>
                  </a:lnTo>
                  <a:lnTo>
                    <a:pt x="523" y="275"/>
                  </a:lnTo>
                  <a:lnTo>
                    <a:pt x="528" y="280"/>
                  </a:lnTo>
                  <a:lnTo>
                    <a:pt x="533" y="285"/>
                  </a:lnTo>
                  <a:lnTo>
                    <a:pt x="539" y="285"/>
                  </a:lnTo>
                  <a:lnTo>
                    <a:pt x="544" y="291"/>
                  </a:lnTo>
                  <a:lnTo>
                    <a:pt x="549" y="296"/>
                  </a:lnTo>
                  <a:lnTo>
                    <a:pt x="555" y="301"/>
                  </a:lnTo>
                  <a:lnTo>
                    <a:pt x="560" y="301"/>
                  </a:lnTo>
                  <a:lnTo>
                    <a:pt x="565" y="306"/>
                  </a:lnTo>
                  <a:lnTo>
                    <a:pt x="570" y="312"/>
                  </a:lnTo>
                  <a:lnTo>
                    <a:pt x="576" y="312"/>
                  </a:lnTo>
                  <a:lnTo>
                    <a:pt x="581" y="317"/>
                  </a:lnTo>
                  <a:lnTo>
                    <a:pt x="586" y="322"/>
                  </a:lnTo>
                  <a:lnTo>
                    <a:pt x="591" y="322"/>
                  </a:lnTo>
                  <a:lnTo>
                    <a:pt x="597" y="328"/>
                  </a:lnTo>
                  <a:lnTo>
                    <a:pt x="602" y="333"/>
                  </a:lnTo>
                  <a:lnTo>
                    <a:pt x="607" y="333"/>
                  </a:lnTo>
                  <a:lnTo>
                    <a:pt x="613" y="338"/>
                  </a:lnTo>
                  <a:lnTo>
                    <a:pt x="618" y="343"/>
                  </a:lnTo>
                  <a:lnTo>
                    <a:pt x="623" y="349"/>
                  </a:lnTo>
                  <a:lnTo>
                    <a:pt x="628" y="349"/>
                  </a:lnTo>
                  <a:lnTo>
                    <a:pt x="634" y="354"/>
                  </a:lnTo>
                  <a:lnTo>
                    <a:pt x="639" y="354"/>
                  </a:lnTo>
                  <a:lnTo>
                    <a:pt x="644" y="359"/>
                  </a:lnTo>
                  <a:lnTo>
                    <a:pt x="650" y="359"/>
                  </a:lnTo>
                  <a:lnTo>
                    <a:pt x="655" y="365"/>
                  </a:lnTo>
                  <a:lnTo>
                    <a:pt x="660" y="370"/>
                  </a:lnTo>
                  <a:lnTo>
                    <a:pt x="665" y="370"/>
                  </a:lnTo>
                  <a:lnTo>
                    <a:pt x="671" y="37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19" name="Freeform 155"/>
            <p:cNvSpPr>
              <a:spLocks/>
            </p:cNvSpPr>
            <p:nvPr/>
          </p:nvSpPr>
          <p:spPr bwMode="auto">
            <a:xfrm>
              <a:off x="2990" y="3943"/>
              <a:ext cx="608" cy="5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6" y="11"/>
                </a:cxn>
                <a:cxn ang="0">
                  <a:pos x="42" y="21"/>
                </a:cxn>
                <a:cxn ang="0">
                  <a:pos x="58" y="27"/>
                </a:cxn>
                <a:cxn ang="0">
                  <a:pos x="74" y="37"/>
                </a:cxn>
                <a:cxn ang="0">
                  <a:pos x="89" y="42"/>
                </a:cxn>
                <a:cxn ang="0">
                  <a:pos x="105" y="48"/>
                </a:cxn>
                <a:cxn ang="0">
                  <a:pos x="121" y="53"/>
                </a:cxn>
                <a:cxn ang="0">
                  <a:pos x="137" y="58"/>
                </a:cxn>
                <a:cxn ang="0">
                  <a:pos x="153" y="63"/>
                </a:cxn>
                <a:cxn ang="0">
                  <a:pos x="169" y="69"/>
                </a:cxn>
                <a:cxn ang="0">
                  <a:pos x="184" y="69"/>
                </a:cxn>
                <a:cxn ang="0">
                  <a:pos x="200" y="74"/>
                </a:cxn>
                <a:cxn ang="0">
                  <a:pos x="216" y="79"/>
                </a:cxn>
                <a:cxn ang="0">
                  <a:pos x="232" y="79"/>
                </a:cxn>
                <a:cxn ang="0">
                  <a:pos x="248" y="85"/>
                </a:cxn>
                <a:cxn ang="0">
                  <a:pos x="264" y="85"/>
                </a:cxn>
                <a:cxn ang="0">
                  <a:pos x="279" y="90"/>
                </a:cxn>
                <a:cxn ang="0">
                  <a:pos x="295" y="90"/>
                </a:cxn>
                <a:cxn ang="0">
                  <a:pos x="311" y="90"/>
                </a:cxn>
                <a:cxn ang="0">
                  <a:pos x="327" y="90"/>
                </a:cxn>
                <a:cxn ang="0">
                  <a:pos x="343" y="95"/>
                </a:cxn>
                <a:cxn ang="0">
                  <a:pos x="359" y="95"/>
                </a:cxn>
                <a:cxn ang="0">
                  <a:pos x="374" y="95"/>
                </a:cxn>
                <a:cxn ang="0">
                  <a:pos x="390" y="95"/>
                </a:cxn>
                <a:cxn ang="0">
                  <a:pos x="406" y="95"/>
                </a:cxn>
                <a:cxn ang="0">
                  <a:pos x="422" y="95"/>
                </a:cxn>
                <a:cxn ang="0">
                  <a:pos x="438" y="95"/>
                </a:cxn>
                <a:cxn ang="0">
                  <a:pos x="454" y="95"/>
                </a:cxn>
                <a:cxn ang="0">
                  <a:pos x="469" y="95"/>
                </a:cxn>
                <a:cxn ang="0">
                  <a:pos x="485" y="95"/>
                </a:cxn>
                <a:cxn ang="0">
                  <a:pos x="501" y="95"/>
                </a:cxn>
                <a:cxn ang="0">
                  <a:pos x="517" y="95"/>
                </a:cxn>
                <a:cxn ang="0">
                  <a:pos x="533" y="95"/>
                </a:cxn>
                <a:cxn ang="0">
                  <a:pos x="549" y="95"/>
                </a:cxn>
                <a:cxn ang="0">
                  <a:pos x="564" y="95"/>
                </a:cxn>
                <a:cxn ang="0">
                  <a:pos x="580" y="95"/>
                </a:cxn>
                <a:cxn ang="0">
                  <a:pos x="596" y="95"/>
                </a:cxn>
                <a:cxn ang="0">
                  <a:pos x="612" y="95"/>
                </a:cxn>
                <a:cxn ang="0">
                  <a:pos x="628" y="95"/>
                </a:cxn>
                <a:cxn ang="0">
                  <a:pos x="644" y="95"/>
                </a:cxn>
                <a:cxn ang="0">
                  <a:pos x="660" y="95"/>
                </a:cxn>
              </a:cxnLst>
              <a:rect l="0" t="0" r="r" b="b"/>
              <a:pathLst>
                <a:path w="670" h="95">
                  <a:moveTo>
                    <a:pt x="0" y="0"/>
                  </a:moveTo>
                  <a:lnTo>
                    <a:pt x="5" y="0"/>
                  </a:lnTo>
                  <a:lnTo>
                    <a:pt x="10" y="5"/>
                  </a:lnTo>
                  <a:lnTo>
                    <a:pt x="16" y="5"/>
                  </a:lnTo>
                  <a:lnTo>
                    <a:pt x="21" y="11"/>
                  </a:lnTo>
                  <a:lnTo>
                    <a:pt x="26" y="11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2" y="21"/>
                  </a:lnTo>
                  <a:lnTo>
                    <a:pt x="47" y="21"/>
                  </a:lnTo>
                  <a:lnTo>
                    <a:pt x="52" y="27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8" y="32"/>
                  </a:lnTo>
                  <a:lnTo>
                    <a:pt x="74" y="37"/>
                  </a:lnTo>
                  <a:lnTo>
                    <a:pt x="79" y="37"/>
                  </a:lnTo>
                  <a:lnTo>
                    <a:pt x="84" y="37"/>
                  </a:lnTo>
                  <a:lnTo>
                    <a:pt x="89" y="42"/>
                  </a:lnTo>
                  <a:lnTo>
                    <a:pt x="95" y="42"/>
                  </a:lnTo>
                  <a:lnTo>
                    <a:pt x="100" y="48"/>
                  </a:lnTo>
                  <a:lnTo>
                    <a:pt x="105" y="48"/>
                  </a:lnTo>
                  <a:lnTo>
                    <a:pt x="111" y="48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8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7" y="58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3" y="63"/>
                  </a:lnTo>
                  <a:lnTo>
                    <a:pt x="169" y="69"/>
                  </a:lnTo>
                  <a:lnTo>
                    <a:pt x="174" y="69"/>
                  </a:lnTo>
                  <a:lnTo>
                    <a:pt x="179" y="69"/>
                  </a:lnTo>
                  <a:lnTo>
                    <a:pt x="184" y="69"/>
                  </a:lnTo>
                  <a:lnTo>
                    <a:pt x="190" y="74"/>
                  </a:lnTo>
                  <a:lnTo>
                    <a:pt x="195" y="74"/>
                  </a:lnTo>
                  <a:lnTo>
                    <a:pt x="200" y="74"/>
                  </a:lnTo>
                  <a:lnTo>
                    <a:pt x="206" y="74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1" y="79"/>
                  </a:lnTo>
                  <a:lnTo>
                    <a:pt x="227" y="79"/>
                  </a:lnTo>
                  <a:lnTo>
                    <a:pt x="232" y="79"/>
                  </a:lnTo>
                  <a:lnTo>
                    <a:pt x="237" y="79"/>
                  </a:lnTo>
                  <a:lnTo>
                    <a:pt x="242" y="85"/>
                  </a:lnTo>
                  <a:lnTo>
                    <a:pt x="248" y="85"/>
                  </a:lnTo>
                  <a:lnTo>
                    <a:pt x="253" y="85"/>
                  </a:lnTo>
                  <a:lnTo>
                    <a:pt x="258" y="85"/>
                  </a:lnTo>
                  <a:lnTo>
                    <a:pt x="264" y="85"/>
                  </a:lnTo>
                  <a:lnTo>
                    <a:pt x="269" y="85"/>
                  </a:lnTo>
                  <a:lnTo>
                    <a:pt x="274" y="85"/>
                  </a:lnTo>
                  <a:lnTo>
                    <a:pt x="279" y="90"/>
                  </a:lnTo>
                  <a:lnTo>
                    <a:pt x="285" y="90"/>
                  </a:lnTo>
                  <a:lnTo>
                    <a:pt x="290" y="90"/>
                  </a:lnTo>
                  <a:lnTo>
                    <a:pt x="295" y="90"/>
                  </a:lnTo>
                  <a:lnTo>
                    <a:pt x="301" y="90"/>
                  </a:lnTo>
                  <a:lnTo>
                    <a:pt x="306" y="90"/>
                  </a:lnTo>
                  <a:lnTo>
                    <a:pt x="311" y="90"/>
                  </a:lnTo>
                  <a:lnTo>
                    <a:pt x="316" y="90"/>
                  </a:lnTo>
                  <a:lnTo>
                    <a:pt x="322" y="90"/>
                  </a:lnTo>
                  <a:lnTo>
                    <a:pt x="327" y="90"/>
                  </a:lnTo>
                  <a:lnTo>
                    <a:pt x="332" y="90"/>
                  </a:lnTo>
                  <a:lnTo>
                    <a:pt x="338" y="95"/>
                  </a:lnTo>
                  <a:lnTo>
                    <a:pt x="343" y="95"/>
                  </a:lnTo>
                  <a:lnTo>
                    <a:pt x="348" y="95"/>
                  </a:lnTo>
                  <a:lnTo>
                    <a:pt x="353" y="95"/>
                  </a:lnTo>
                  <a:lnTo>
                    <a:pt x="359" y="95"/>
                  </a:lnTo>
                  <a:lnTo>
                    <a:pt x="364" y="95"/>
                  </a:lnTo>
                  <a:lnTo>
                    <a:pt x="369" y="95"/>
                  </a:lnTo>
                  <a:lnTo>
                    <a:pt x="374" y="95"/>
                  </a:lnTo>
                  <a:lnTo>
                    <a:pt x="380" y="95"/>
                  </a:lnTo>
                  <a:lnTo>
                    <a:pt x="385" y="95"/>
                  </a:lnTo>
                  <a:lnTo>
                    <a:pt x="390" y="95"/>
                  </a:lnTo>
                  <a:lnTo>
                    <a:pt x="396" y="95"/>
                  </a:lnTo>
                  <a:lnTo>
                    <a:pt x="401" y="95"/>
                  </a:lnTo>
                  <a:lnTo>
                    <a:pt x="406" y="95"/>
                  </a:lnTo>
                  <a:lnTo>
                    <a:pt x="411" y="95"/>
                  </a:lnTo>
                  <a:lnTo>
                    <a:pt x="417" y="95"/>
                  </a:lnTo>
                  <a:lnTo>
                    <a:pt x="422" y="95"/>
                  </a:lnTo>
                  <a:lnTo>
                    <a:pt x="427" y="95"/>
                  </a:lnTo>
                  <a:lnTo>
                    <a:pt x="433" y="95"/>
                  </a:lnTo>
                  <a:lnTo>
                    <a:pt x="438" y="95"/>
                  </a:lnTo>
                  <a:lnTo>
                    <a:pt x="443" y="95"/>
                  </a:lnTo>
                  <a:lnTo>
                    <a:pt x="448" y="95"/>
                  </a:lnTo>
                  <a:lnTo>
                    <a:pt x="454" y="95"/>
                  </a:lnTo>
                  <a:lnTo>
                    <a:pt x="459" y="95"/>
                  </a:lnTo>
                  <a:lnTo>
                    <a:pt x="464" y="95"/>
                  </a:lnTo>
                  <a:lnTo>
                    <a:pt x="469" y="95"/>
                  </a:lnTo>
                  <a:lnTo>
                    <a:pt x="475" y="95"/>
                  </a:lnTo>
                  <a:lnTo>
                    <a:pt x="480" y="95"/>
                  </a:lnTo>
                  <a:lnTo>
                    <a:pt x="485" y="95"/>
                  </a:lnTo>
                  <a:lnTo>
                    <a:pt x="491" y="95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6" y="95"/>
                  </a:lnTo>
                  <a:lnTo>
                    <a:pt x="512" y="95"/>
                  </a:lnTo>
                  <a:lnTo>
                    <a:pt x="517" y="95"/>
                  </a:lnTo>
                  <a:lnTo>
                    <a:pt x="522" y="95"/>
                  </a:lnTo>
                  <a:lnTo>
                    <a:pt x="528" y="95"/>
                  </a:lnTo>
                  <a:lnTo>
                    <a:pt x="533" y="95"/>
                  </a:lnTo>
                  <a:lnTo>
                    <a:pt x="538" y="95"/>
                  </a:lnTo>
                  <a:lnTo>
                    <a:pt x="543" y="95"/>
                  </a:lnTo>
                  <a:lnTo>
                    <a:pt x="549" y="95"/>
                  </a:lnTo>
                  <a:lnTo>
                    <a:pt x="554" y="95"/>
                  </a:lnTo>
                  <a:lnTo>
                    <a:pt x="559" y="95"/>
                  </a:lnTo>
                  <a:lnTo>
                    <a:pt x="564" y="95"/>
                  </a:lnTo>
                  <a:lnTo>
                    <a:pt x="570" y="95"/>
                  </a:lnTo>
                  <a:lnTo>
                    <a:pt x="575" y="95"/>
                  </a:lnTo>
                  <a:lnTo>
                    <a:pt x="580" y="95"/>
                  </a:lnTo>
                  <a:lnTo>
                    <a:pt x="586" y="95"/>
                  </a:lnTo>
                  <a:lnTo>
                    <a:pt x="591" y="95"/>
                  </a:lnTo>
                  <a:lnTo>
                    <a:pt x="596" y="95"/>
                  </a:lnTo>
                  <a:lnTo>
                    <a:pt x="601" y="95"/>
                  </a:lnTo>
                  <a:lnTo>
                    <a:pt x="607" y="95"/>
                  </a:lnTo>
                  <a:lnTo>
                    <a:pt x="612" y="95"/>
                  </a:lnTo>
                  <a:lnTo>
                    <a:pt x="617" y="95"/>
                  </a:lnTo>
                  <a:lnTo>
                    <a:pt x="623" y="95"/>
                  </a:lnTo>
                  <a:lnTo>
                    <a:pt x="628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4" y="95"/>
                  </a:lnTo>
                  <a:lnTo>
                    <a:pt x="649" y="95"/>
                  </a:lnTo>
                  <a:lnTo>
                    <a:pt x="654" y="95"/>
                  </a:lnTo>
                  <a:lnTo>
                    <a:pt x="660" y="95"/>
                  </a:lnTo>
                  <a:lnTo>
                    <a:pt x="665" y="95"/>
                  </a:lnTo>
                  <a:lnTo>
                    <a:pt x="670" y="9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0" name="Freeform 156"/>
            <p:cNvSpPr>
              <a:spLocks/>
            </p:cNvSpPr>
            <p:nvPr/>
          </p:nvSpPr>
          <p:spPr bwMode="auto">
            <a:xfrm>
              <a:off x="3598" y="3982"/>
              <a:ext cx="608" cy="19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26" y="32"/>
                </a:cxn>
                <a:cxn ang="0">
                  <a:pos x="42" y="32"/>
                </a:cxn>
                <a:cxn ang="0">
                  <a:pos x="58" y="32"/>
                </a:cxn>
                <a:cxn ang="0">
                  <a:pos x="74" y="32"/>
                </a:cxn>
                <a:cxn ang="0">
                  <a:pos x="90" y="32"/>
                </a:cxn>
                <a:cxn ang="0">
                  <a:pos x="106" y="32"/>
                </a:cxn>
                <a:cxn ang="0">
                  <a:pos x="121" y="32"/>
                </a:cxn>
                <a:cxn ang="0">
                  <a:pos x="137" y="32"/>
                </a:cxn>
                <a:cxn ang="0">
                  <a:pos x="153" y="32"/>
                </a:cxn>
                <a:cxn ang="0">
                  <a:pos x="169" y="32"/>
                </a:cxn>
                <a:cxn ang="0">
                  <a:pos x="185" y="32"/>
                </a:cxn>
                <a:cxn ang="0">
                  <a:pos x="201" y="32"/>
                </a:cxn>
                <a:cxn ang="0">
                  <a:pos x="216" y="32"/>
                </a:cxn>
                <a:cxn ang="0">
                  <a:pos x="232" y="32"/>
                </a:cxn>
                <a:cxn ang="0">
                  <a:pos x="248" y="32"/>
                </a:cxn>
                <a:cxn ang="0">
                  <a:pos x="264" y="32"/>
                </a:cxn>
                <a:cxn ang="0">
                  <a:pos x="280" y="32"/>
                </a:cxn>
                <a:cxn ang="0">
                  <a:pos x="296" y="32"/>
                </a:cxn>
                <a:cxn ang="0">
                  <a:pos x="312" y="27"/>
                </a:cxn>
                <a:cxn ang="0">
                  <a:pos x="327" y="27"/>
                </a:cxn>
                <a:cxn ang="0">
                  <a:pos x="343" y="27"/>
                </a:cxn>
                <a:cxn ang="0">
                  <a:pos x="359" y="27"/>
                </a:cxn>
                <a:cxn ang="0">
                  <a:pos x="375" y="27"/>
                </a:cxn>
                <a:cxn ang="0">
                  <a:pos x="391" y="27"/>
                </a:cxn>
                <a:cxn ang="0">
                  <a:pos x="407" y="22"/>
                </a:cxn>
                <a:cxn ang="0">
                  <a:pos x="422" y="22"/>
                </a:cxn>
                <a:cxn ang="0">
                  <a:pos x="438" y="22"/>
                </a:cxn>
                <a:cxn ang="0">
                  <a:pos x="454" y="22"/>
                </a:cxn>
                <a:cxn ang="0">
                  <a:pos x="470" y="16"/>
                </a:cxn>
                <a:cxn ang="0">
                  <a:pos x="486" y="16"/>
                </a:cxn>
                <a:cxn ang="0">
                  <a:pos x="502" y="16"/>
                </a:cxn>
                <a:cxn ang="0">
                  <a:pos x="517" y="16"/>
                </a:cxn>
                <a:cxn ang="0">
                  <a:pos x="533" y="11"/>
                </a:cxn>
                <a:cxn ang="0">
                  <a:pos x="549" y="11"/>
                </a:cxn>
                <a:cxn ang="0">
                  <a:pos x="565" y="11"/>
                </a:cxn>
                <a:cxn ang="0">
                  <a:pos x="581" y="11"/>
                </a:cxn>
                <a:cxn ang="0">
                  <a:pos x="597" y="6"/>
                </a:cxn>
                <a:cxn ang="0">
                  <a:pos x="612" y="6"/>
                </a:cxn>
                <a:cxn ang="0">
                  <a:pos x="628" y="6"/>
                </a:cxn>
                <a:cxn ang="0">
                  <a:pos x="644" y="6"/>
                </a:cxn>
                <a:cxn ang="0">
                  <a:pos x="660" y="0"/>
                </a:cxn>
              </a:cxnLst>
              <a:rect l="0" t="0" r="r" b="b"/>
              <a:pathLst>
                <a:path w="670" h="32">
                  <a:moveTo>
                    <a:pt x="0" y="32"/>
                  </a:moveTo>
                  <a:lnTo>
                    <a:pt x="5" y="32"/>
                  </a:lnTo>
                  <a:lnTo>
                    <a:pt x="11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6" y="32"/>
                  </a:lnTo>
                  <a:lnTo>
                    <a:pt x="32" y="32"/>
                  </a:lnTo>
                  <a:lnTo>
                    <a:pt x="37" y="32"/>
                  </a:lnTo>
                  <a:lnTo>
                    <a:pt x="42" y="32"/>
                  </a:lnTo>
                  <a:lnTo>
                    <a:pt x="48" y="32"/>
                  </a:lnTo>
                  <a:lnTo>
                    <a:pt x="53" y="32"/>
                  </a:lnTo>
                  <a:lnTo>
                    <a:pt x="58" y="32"/>
                  </a:lnTo>
                  <a:lnTo>
                    <a:pt x="63" y="32"/>
                  </a:lnTo>
                  <a:lnTo>
                    <a:pt x="69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5" y="32"/>
                  </a:lnTo>
                  <a:lnTo>
                    <a:pt x="90" y="32"/>
                  </a:lnTo>
                  <a:lnTo>
                    <a:pt x="95" y="32"/>
                  </a:lnTo>
                  <a:lnTo>
                    <a:pt x="100" y="32"/>
                  </a:lnTo>
                  <a:lnTo>
                    <a:pt x="106" y="32"/>
                  </a:lnTo>
                  <a:lnTo>
                    <a:pt x="111" y="32"/>
                  </a:lnTo>
                  <a:lnTo>
                    <a:pt x="116" y="32"/>
                  </a:lnTo>
                  <a:lnTo>
                    <a:pt x="121" y="32"/>
                  </a:lnTo>
                  <a:lnTo>
                    <a:pt x="127" y="32"/>
                  </a:lnTo>
                  <a:lnTo>
                    <a:pt x="132" y="32"/>
                  </a:lnTo>
                  <a:lnTo>
                    <a:pt x="137" y="32"/>
                  </a:lnTo>
                  <a:lnTo>
                    <a:pt x="143" y="32"/>
                  </a:lnTo>
                  <a:lnTo>
                    <a:pt x="148" y="32"/>
                  </a:lnTo>
                  <a:lnTo>
                    <a:pt x="153" y="32"/>
                  </a:lnTo>
                  <a:lnTo>
                    <a:pt x="158" y="32"/>
                  </a:lnTo>
                  <a:lnTo>
                    <a:pt x="164" y="32"/>
                  </a:lnTo>
                  <a:lnTo>
                    <a:pt x="169" y="32"/>
                  </a:lnTo>
                  <a:lnTo>
                    <a:pt x="174" y="32"/>
                  </a:lnTo>
                  <a:lnTo>
                    <a:pt x="180" y="32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5" y="32"/>
                  </a:lnTo>
                  <a:lnTo>
                    <a:pt x="201" y="32"/>
                  </a:lnTo>
                  <a:lnTo>
                    <a:pt x="206" y="32"/>
                  </a:lnTo>
                  <a:lnTo>
                    <a:pt x="211" y="32"/>
                  </a:lnTo>
                  <a:lnTo>
                    <a:pt x="216" y="32"/>
                  </a:lnTo>
                  <a:lnTo>
                    <a:pt x="222" y="32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38" y="32"/>
                  </a:lnTo>
                  <a:lnTo>
                    <a:pt x="243" y="32"/>
                  </a:lnTo>
                  <a:lnTo>
                    <a:pt x="248" y="32"/>
                  </a:lnTo>
                  <a:lnTo>
                    <a:pt x="253" y="32"/>
                  </a:lnTo>
                  <a:lnTo>
                    <a:pt x="259" y="32"/>
                  </a:lnTo>
                  <a:lnTo>
                    <a:pt x="264" y="32"/>
                  </a:lnTo>
                  <a:lnTo>
                    <a:pt x="269" y="32"/>
                  </a:lnTo>
                  <a:lnTo>
                    <a:pt x="275" y="32"/>
                  </a:lnTo>
                  <a:lnTo>
                    <a:pt x="280" y="32"/>
                  </a:lnTo>
                  <a:lnTo>
                    <a:pt x="285" y="32"/>
                  </a:lnTo>
                  <a:lnTo>
                    <a:pt x="290" y="32"/>
                  </a:lnTo>
                  <a:lnTo>
                    <a:pt x="296" y="32"/>
                  </a:lnTo>
                  <a:lnTo>
                    <a:pt x="301" y="32"/>
                  </a:lnTo>
                  <a:lnTo>
                    <a:pt x="306" y="32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8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27"/>
                  </a:lnTo>
                  <a:lnTo>
                    <a:pt x="396" y="27"/>
                  </a:lnTo>
                  <a:lnTo>
                    <a:pt x="401" y="22"/>
                  </a:lnTo>
                  <a:lnTo>
                    <a:pt x="407" y="22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2" y="22"/>
                  </a:lnTo>
                  <a:lnTo>
                    <a:pt x="428" y="22"/>
                  </a:lnTo>
                  <a:lnTo>
                    <a:pt x="433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9" y="22"/>
                  </a:lnTo>
                  <a:lnTo>
                    <a:pt x="454" y="22"/>
                  </a:lnTo>
                  <a:lnTo>
                    <a:pt x="459" y="22"/>
                  </a:lnTo>
                  <a:lnTo>
                    <a:pt x="465" y="22"/>
                  </a:lnTo>
                  <a:lnTo>
                    <a:pt x="470" y="16"/>
                  </a:lnTo>
                  <a:lnTo>
                    <a:pt x="475" y="16"/>
                  </a:lnTo>
                  <a:lnTo>
                    <a:pt x="480" y="16"/>
                  </a:lnTo>
                  <a:lnTo>
                    <a:pt x="486" y="16"/>
                  </a:lnTo>
                  <a:lnTo>
                    <a:pt x="491" y="16"/>
                  </a:lnTo>
                  <a:lnTo>
                    <a:pt x="496" y="16"/>
                  </a:lnTo>
                  <a:lnTo>
                    <a:pt x="502" y="16"/>
                  </a:lnTo>
                  <a:lnTo>
                    <a:pt x="507" y="16"/>
                  </a:lnTo>
                  <a:lnTo>
                    <a:pt x="512" y="16"/>
                  </a:lnTo>
                  <a:lnTo>
                    <a:pt x="517" y="16"/>
                  </a:lnTo>
                  <a:lnTo>
                    <a:pt x="523" y="16"/>
                  </a:lnTo>
                  <a:lnTo>
                    <a:pt x="528" y="16"/>
                  </a:lnTo>
                  <a:lnTo>
                    <a:pt x="533" y="11"/>
                  </a:lnTo>
                  <a:lnTo>
                    <a:pt x="538" y="11"/>
                  </a:lnTo>
                  <a:lnTo>
                    <a:pt x="544" y="11"/>
                  </a:lnTo>
                  <a:lnTo>
                    <a:pt x="549" y="11"/>
                  </a:lnTo>
                  <a:lnTo>
                    <a:pt x="554" y="11"/>
                  </a:lnTo>
                  <a:lnTo>
                    <a:pt x="560" y="11"/>
                  </a:lnTo>
                  <a:lnTo>
                    <a:pt x="565" y="11"/>
                  </a:lnTo>
                  <a:lnTo>
                    <a:pt x="570" y="11"/>
                  </a:lnTo>
                  <a:lnTo>
                    <a:pt x="575" y="11"/>
                  </a:lnTo>
                  <a:lnTo>
                    <a:pt x="581" y="11"/>
                  </a:lnTo>
                  <a:lnTo>
                    <a:pt x="586" y="11"/>
                  </a:lnTo>
                  <a:lnTo>
                    <a:pt x="591" y="6"/>
                  </a:lnTo>
                  <a:lnTo>
                    <a:pt x="597" y="6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6"/>
                  </a:lnTo>
                  <a:lnTo>
                    <a:pt x="618" y="6"/>
                  </a:lnTo>
                  <a:lnTo>
                    <a:pt x="623" y="6"/>
                  </a:lnTo>
                  <a:lnTo>
                    <a:pt x="628" y="6"/>
                  </a:lnTo>
                  <a:lnTo>
                    <a:pt x="633" y="6"/>
                  </a:lnTo>
                  <a:lnTo>
                    <a:pt x="639" y="6"/>
                  </a:lnTo>
                  <a:lnTo>
                    <a:pt x="644" y="6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1" name="Freeform 157"/>
            <p:cNvSpPr>
              <a:spLocks/>
            </p:cNvSpPr>
            <p:nvPr/>
          </p:nvSpPr>
          <p:spPr bwMode="auto">
            <a:xfrm>
              <a:off x="4206" y="3979"/>
              <a:ext cx="302" cy="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16" y="5"/>
                </a:cxn>
                <a:cxn ang="0">
                  <a:pos x="27" y="5"/>
                </a:cxn>
                <a:cxn ang="0">
                  <a:pos x="37" y="5"/>
                </a:cxn>
                <a:cxn ang="0">
                  <a:pos x="48" y="5"/>
                </a:cxn>
                <a:cxn ang="0">
                  <a:pos x="59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0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2" y="0"/>
                </a:cxn>
                <a:cxn ang="0">
                  <a:pos x="132" y="0"/>
                </a:cxn>
                <a:cxn ang="0">
                  <a:pos x="143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5" y="0"/>
                </a:cxn>
                <a:cxn ang="0">
                  <a:pos x="185" y="0"/>
                </a:cxn>
                <a:cxn ang="0">
                  <a:pos x="196" y="0"/>
                </a:cxn>
                <a:cxn ang="0">
                  <a:pos x="206" y="0"/>
                </a:cxn>
                <a:cxn ang="0">
                  <a:pos x="217" y="0"/>
                </a:cxn>
                <a:cxn ang="0">
                  <a:pos x="227" y="0"/>
                </a:cxn>
                <a:cxn ang="0">
                  <a:pos x="238" y="0"/>
                </a:cxn>
                <a:cxn ang="0">
                  <a:pos x="249" y="0"/>
                </a:cxn>
                <a:cxn ang="0">
                  <a:pos x="259" y="0"/>
                </a:cxn>
                <a:cxn ang="0">
                  <a:pos x="270" y="0"/>
                </a:cxn>
                <a:cxn ang="0">
                  <a:pos x="280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2" y="0"/>
                </a:cxn>
                <a:cxn ang="0">
                  <a:pos x="322" y="0"/>
                </a:cxn>
                <a:cxn ang="0">
                  <a:pos x="333" y="0"/>
                </a:cxn>
              </a:cxnLst>
              <a:rect l="0" t="0" r="r" b="b"/>
              <a:pathLst>
                <a:path w="333" h="5">
                  <a:moveTo>
                    <a:pt x="0" y="5"/>
                  </a:moveTo>
                  <a:lnTo>
                    <a:pt x="6" y="5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2" name="Freeform 158"/>
            <p:cNvSpPr>
              <a:spLocks/>
            </p:cNvSpPr>
            <p:nvPr/>
          </p:nvSpPr>
          <p:spPr bwMode="auto">
            <a:xfrm>
              <a:off x="1774" y="2633"/>
              <a:ext cx="421" cy="1314"/>
            </a:xfrm>
            <a:custGeom>
              <a:avLst/>
              <a:gdLst/>
              <a:ahLst/>
              <a:cxnLst>
                <a:cxn ang="0">
                  <a:pos x="10" y="2159"/>
                </a:cxn>
                <a:cxn ang="0">
                  <a:pos x="26" y="2159"/>
                </a:cxn>
                <a:cxn ang="0">
                  <a:pos x="42" y="2159"/>
                </a:cxn>
                <a:cxn ang="0">
                  <a:pos x="58" y="2154"/>
                </a:cxn>
                <a:cxn ang="0">
                  <a:pos x="74" y="2149"/>
                </a:cxn>
                <a:cxn ang="0">
                  <a:pos x="90" y="2144"/>
                </a:cxn>
                <a:cxn ang="0">
                  <a:pos x="105" y="2133"/>
                </a:cxn>
                <a:cxn ang="0">
                  <a:pos x="121" y="2128"/>
                </a:cxn>
                <a:cxn ang="0">
                  <a:pos x="137" y="2112"/>
                </a:cxn>
                <a:cxn ang="0">
                  <a:pos x="153" y="2096"/>
                </a:cxn>
                <a:cxn ang="0">
                  <a:pos x="174" y="2075"/>
                </a:cxn>
                <a:cxn ang="0">
                  <a:pos x="179" y="2059"/>
                </a:cxn>
                <a:cxn ang="0">
                  <a:pos x="190" y="2043"/>
                </a:cxn>
                <a:cxn ang="0">
                  <a:pos x="200" y="2022"/>
                </a:cxn>
                <a:cxn ang="0">
                  <a:pos x="211" y="2001"/>
                </a:cxn>
                <a:cxn ang="0">
                  <a:pos x="216" y="1975"/>
                </a:cxn>
                <a:cxn ang="0">
                  <a:pos x="227" y="1948"/>
                </a:cxn>
                <a:cxn ang="0">
                  <a:pos x="237" y="1911"/>
                </a:cxn>
                <a:cxn ang="0">
                  <a:pos x="243" y="1869"/>
                </a:cxn>
                <a:cxn ang="0">
                  <a:pos x="253" y="1822"/>
                </a:cxn>
                <a:cxn ang="0">
                  <a:pos x="264" y="1758"/>
                </a:cxn>
                <a:cxn ang="0">
                  <a:pos x="274" y="1690"/>
                </a:cxn>
                <a:cxn ang="0">
                  <a:pos x="280" y="1600"/>
                </a:cxn>
                <a:cxn ang="0">
                  <a:pos x="290" y="1494"/>
                </a:cxn>
                <a:cxn ang="0">
                  <a:pos x="301" y="1367"/>
                </a:cxn>
                <a:cxn ang="0">
                  <a:pos x="306" y="1214"/>
                </a:cxn>
                <a:cxn ang="0">
                  <a:pos x="317" y="1024"/>
                </a:cxn>
                <a:cxn ang="0">
                  <a:pos x="327" y="808"/>
                </a:cxn>
                <a:cxn ang="0">
                  <a:pos x="338" y="570"/>
                </a:cxn>
                <a:cxn ang="0">
                  <a:pos x="343" y="333"/>
                </a:cxn>
                <a:cxn ang="0">
                  <a:pos x="354" y="132"/>
                </a:cxn>
                <a:cxn ang="0">
                  <a:pos x="369" y="0"/>
                </a:cxn>
                <a:cxn ang="0">
                  <a:pos x="375" y="37"/>
                </a:cxn>
                <a:cxn ang="0">
                  <a:pos x="385" y="185"/>
                </a:cxn>
                <a:cxn ang="0">
                  <a:pos x="391" y="401"/>
                </a:cxn>
                <a:cxn ang="0">
                  <a:pos x="401" y="644"/>
                </a:cxn>
                <a:cxn ang="0">
                  <a:pos x="412" y="876"/>
                </a:cxn>
                <a:cxn ang="0">
                  <a:pos x="422" y="1088"/>
                </a:cxn>
                <a:cxn ang="0">
                  <a:pos x="427" y="1262"/>
                </a:cxn>
                <a:cxn ang="0">
                  <a:pos x="438" y="1415"/>
                </a:cxn>
                <a:cxn ang="0">
                  <a:pos x="449" y="1536"/>
                </a:cxn>
                <a:cxn ang="0">
                  <a:pos x="454" y="1637"/>
                </a:cxn>
              </a:cxnLst>
              <a:rect l="0" t="0" r="r" b="b"/>
              <a:pathLst>
                <a:path w="464" h="2159">
                  <a:moveTo>
                    <a:pt x="0" y="2159"/>
                  </a:moveTo>
                  <a:lnTo>
                    <a:pt x="5" y="2159"/>
                  </a:lnTo>
                  <a:lnTo>
                    <a:pt x="10" y="2159"/>
                  </a:lnTo>
                  <a:lnTo>
                    <a:pt x="16" y="2159"/>
                  </a:lnTo>
                  <a:lnTo>
                    <a:pt x="21" y="2159"/>
                  </a:lnTo>
                  <a:lnTo>
                    <a:pt x="26" y="2159"/>
                  </a:lnTo>
                  <a:lnTo>
                    <a:pt x="32" y="2159"/>
                  </a:lnTo>
                  <a:lnTo>
                    <a:pt x="37" y="2159"/>
                  </a:lnTo>
                  <a:lnTo>
                    <a:pt x="42" y="2159"/>
                  </a:lnTo>
                  <a:lnTo>
                    <a:pt x="47" y="2154"/>
                  </a:lnTo>
                  <a:lnTo>
                    <a:pt x="53" y="2154"/>
                  </a:lnTo>
                  <a:lnTo>
                    <a:pt x="58" y="2154"/>
                  </a:lnTo>
                  <a:lnTo>
                    <a:pt x="63" y="2154"/>
                  </a:lnTo>
                  <a:lnTo>
                    <a:pt x="69" y="2149"/>
                  </a:lnTo>
                  <a:lnTo>
                    <a:pt x="74" y="2149"/>
                  </a:lnTo>
                  <a:lnTo>
                    <a:pt x="79" y="2149"/>
                  </a:lnTo>
                  <a:lnTo>
                    <a:pt x="84" y="2144"/>
                  </a:lnTo>
                  <a:lnTo>
                    <a:pt x="90" y="2144"/>
                  </a:lnTo>
                  <a:lnTo>
                    <a:pt x="95" y="2138"/>
                  </a:lnTo>
                  <a:lnTo>
                    <a:pt x="100" y="2138"/>
                  </a:lnTo>
                  <a:lnTo>
                    <a:pt x="105" y="2133"/>
                  </a:lnTo>
                  <a:lnTo>
                    <a:pt x="111" y="2133"/>
                  </a:lnTo>
                  <a:lnTo>
                    <a:pt x="116" y="2128"/>
                  </a:lnTo>
                  <a:lnTo>
                    <a:pt x="121" y="2128"/>
                  </a:lnTo>
                  <a:lnTo>
                    <a:pt x="127" y="2122"/>
                  </a:lnTo>
                  <a:lnTo>
                    <a:pt x="132" y="2117"/>
                  </a:lnTo>
                  <a:lnTo>
                    <a:pt x="137" y="2112"/>
                  </a:lnTo>
                  <a:lnTo>
                    <a:pt x="142" y="2107"/>
                  </a:lnTo>
                  <a:lnTo>
                    <a:pt x="148" y="2101"/>
                  </a:lnTo>
                  <a:lnTo>
                    <a:pt x="153" y="2096"/>
                  </a:lnTo>
                  <a:lnTo>
                    <a:pt x="158" y="2091"/>
                  </a:lnTo>
                  <a:lnTo>
                    <a:pt x="164" y="2085"/>
                  </a:lnTo>
                  <a:lnTo>
                    <a:pt x="174" y="2075"/>
                  </a:lnTo>
                  <a:lnTo>
                    <a:pt x="174" y="2070"/>
                  </a:lnTo>
                  <a:lnTo>
                    <a:pt x="179" y="2064"/>
                  </a:lnTo>
                  <a:lnTo>
                    <a:pt x="179" y="2059"/>
                  </a:lnTo>
                  <a:lnTo>
                    <a:pt x="185" y="2054"/>
                  </a:lnTo>
                  <a:lnTo>
                    <a:pt x="190" y="2049"/>
                  </a:lnTo>
                  <a:lnTo>
                    <a:pt x="190" y="2043"/>
                  </a:lnTo>
                  <a:lnTo>
                    <a:pt x="195" y="2038"/>
                  </a:lnTo>
                  <a:lnTo>
                    <a:pt x="195" y="2027"/>
                  </a:lnTo>
                  <a:lnTo>
                    <a:pt x="200" y="2022"/>
                  </a:lnTo>
                  <a:lnTo>
                    <a:pt x="200" y="2017"/>
                  </a:lnTo>
                  <a:lnTo>
                    <a:pt x="206" y="2006"/>
                  </a:lnTo>
                  <a:lnTo>
                    <a:pt x="211" y="2001"/>
                  </a:lnTo>
                  <a:lnTo>
                    <a:pt x="211" y="1996"/>
                  </a:lnTo>
                  <a:lnTo>
                    <a:pt x="216" y="1985"/>
                  </a:lnTo>
                  <a:lnTo>
                    <a:pt x="216" y="1975"/>
                  </a:lnTo>
                  <a:lnTo>
                    <a:pt x="222" y="1964"/>
                  </a:lnTo>
                  <a:lnTo>
                    <a:pt x="222" y="1959"/>
                  </a:lnTo>
                  <a:lnTo>
                    <a:pt x="227" y="1948"/>
                  </a:lnTo>
                  <a:lnTo>
                    <a:pt x="232" y="1938"/>
                  </a:lnTo>
                  <a:lnTo>
                    <a:pt x="232" y="1922"/>
                  </a:lnTo>
                  <a:lnTo>
                    <a:pt x="237" y="1911"/>
                  </a:lnTo>
                  <a:lnTo>
                    <a:pt x="237" y="1895"/>
                  </a:lnTo>
                  <a:lnTo>
                    <a:pt x="243" y="1885"/>
                  </a:lnTo>
                  <a:lnTo>
                    <a:pt x="243" y="1869"/>
                  </a:lnTo>
                  <a:lnTo>
                    <a:pt x="248" y="1853"/>
                  </a:lnTo>
                  <a:lnTo>
                    <a:pt x="253" y="1837"/>
                  </a:lnTo>
                  <a:lnTo>
                    <a:pt x="253" y="1822"/>
                  </a:lnTo>
                  <a:lnTo>
                    <a:pt x="259" y="1800"/>
                  </a:lnTo>
                  <a:lnTo>
                    <a:pt x="259" y="1779"/>
                  </a:lnTo>
                  <a:lnTo>
                    <a:pt x="264" y="1758"/>
                  </a:lnTo>
                  <a:lnTo>
                    <a:pt x="264" y="1737"/>
                  </a:lnTo>
                  <a:lnTo>
                    <a:pt x="269" y="1716"/>
                  </a:lnTo>
                  <a:lnTo>
                    <a:pt x="274" y="1690"/>
                  </a:lnTo>
                  <a:lnTo>
                    <a:pt x="274" y="1663"/>
                  </a:lnTo>
                  <a:lnTo>
                    <a:pt x="280" y="1631"/>
                  </a:lnTo>
                  <a:lnTo>
                    <a:pt x="280" y="1600"/>
                  </a:lnTo>
                  <a:lnTo>
                    <a:pt x="285" y="1568"/>
                  </a:lnTo>
                  <a:lnTo>
                    <a:pt x="285" y="1536"/>
                  </a:lnTo>
                  <a:lnTo>
                    <a:pt x="290" y="1494"/>
                  </a:lnTo>
                  <a:lnTo>
                    <a:pt x="296" y="1457"/>
                  </a:lnTo>
                  <a:lnTo>
                    <a:pt x="296" y="1415"/>
                  </a:lnTo>
                  <a:lnTo>
                    <a:pt x="301" y="1367"/>
                  </a:lnTo>
                  <a:lnTo>
                    <a:pt x="301" y="1320"/>
                  </a:lnTo>
                  <a:lnTo>
                    <a:pt x="306" y="1267"/>
                  </a:lnTo>
                  <a:lnTo>
                    <a:pt x="306" y="1214"/>
                  </a:lnTo>
                  <a:lnTo>
                    <a:pt x="311" y="1151"/>
                  </a:lnTo>
                  <a:lnTo>
                    <a:pt x="317" y="1093"/>
                  </a:lnTo>
                  <a:lnTo>
                    <a:pt x="317" y="1024"/>
                  </a:lnTo>
                  <a:lnTo>
                    <a:pt x="322" y="956"/>
                  </a:lnTo>
                  <a:lnTo>
                    <a:pt x="322" y="887"/>
                  </a:lnTo>
                  <a:lnTo>
                    <a:pt x="327" y="808"/>
                  </a:lnTo>
                  <a:lnTo>
                    <a:pt x="327" y="734"/>
                  </a:lnTo>
                  <a:lnTo>
                    <a:pt x="332" y="655"/>
                  </a:lnTo>
                  <a:lnTo>
                    <a:pt x="338" y="570"/>
                  </a:lnTo>
                  <a:lnTo>
                    <a:pt x="338" y="491"/>
                  </a:lnTo>
                  <a:lnTo>
                    <a:pt x="343" y="412"/>
                  </a:lnTo>
                  <a:lnTo>
                    <a:pt x="343" y="333"/>
                  </a:lnTo>
                  <a:lnTo>
                    <a:pt x="348" y="259"/>
                  </a:lnTo>
                  <a:lnTo>
                    <a:pt x="348" y="195"/>
                  </a:lnTo>
                  <a:lnTo>
                    <a:pt x="354" y="132"/>
                  </a:lnTo>
                  <a:lnTo>
                    <a:pt x="359" y="85"/>
                  </a:lnTo>
                  <a:lnTo>
                    <a:pt x="359" y="42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69" y="11"/>
                  </a:lnTo>
                  <a:lnTo>
                    <a:pt x="375" y="37"/>
                  </a:lnTo>
                  <a:lnTo>
                    <a:pt x="380" y="74"/>
                  </a:lnTo>
                  <a:lnTo>
                    <a:pt x="380" y="127"/>
                  </a:lnTo>
                  <a:lnTo>
                    <a:pt x="385" y="185"/>
                  </a:lnTo>
                  <a:lnTo>
                    <a:pt x="385" y="248"/>
                  </a:lnTo>
                  <a:lnTo>
                    <a:pt x="391" y="322"/>
                  </a:lnTo>
                  <a:lnTo>
                    <a:pt x="391" y="401"/>
                  </a:lnTo>
                  <a:lnTo>
                    <a:pt x="396" y="481"/>
                  </a:lnTo>
                  <a:lnTo>
                    <a:pt x="401" y="560"/>
                  </a:lnTo>
                  <a:lnTo>
                    <a:pt x="401" y="644"/>
                  </a:lnTo>
                  <a:lnTo>
                    <a:pt x="406" y="723"/>
                  </a:lnTo>
                  <a:lnTo>
                    <a:pt x="406" y="803"/>
                  </a:lnTo>
                  <a:lnTo>
                    <a:pt x="412" y="876"/>
                  </a:lnTo>
                  <a:lnTo>
                    <a:pt x="412" y="950"/>
                  </a:lnTo>
                  <a:lnTo>
                    <a:pt x="417" y="1019"/>
                  </a:lnTo>
                  <a:lnTo>
                    <a:pt x="422" y="1088"/>
                  </a:lnTo>
                  <a:lnTo>
                    <a:pt x="422" y="1151"/>
                  </a:lnTo>
                  <a:lnTo>
                    <a:pt x="427" y="1209"/>
                  </a:lnTo>
                  <a:lnTo>
                    <a:pt x="427" y="1262"/>
                  </a:lnTo>
                  <a:lnTo>
                    <a:pt x="433" y="1315"/>
                  </a:lnTo>
                  <a:lnTo>
                    <a:pt x="433" y="1367"/>
                  </a:lnTo>
                  <a:lnTo>
                    <a:pt x="438" y="1415"/>
                  </a:lnTo>
                  <a:lnTo>
                    <a:pt x="443" y="1457"/>
                  </a:lnTo>
                  <a:lnTo>
                    <a:pt x="443" y="1499"/>
                  </a:lnTo>
                  <a:lnTo>
                    <a:pt x="449" y="1536"/>
                  </a:lnTo>
                  <a:lnTo>
                    <a:pt x="449" y="1573"/>
                  </a:lnTo>
                  <a:lnTo>
                    <a:pt x="454" y="1605"/>
                  </a:lnTo>
                  <a:lnTo>
                    <a:pt x="454" y="1637"/>
                  </a:lnTo>
                  <a:lnTo>
                    <a:pt x="459" y="1668"/>
                  </a:lnTo>
                  <a:lnTo>
                    <a:pt x="464" y="1695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3" name="Freeform 159"/>
            <p:cNvSpPr>
              <a:spLocks/>
            </p:cNvSpPr>
            <p:nvPr/>
          </p:nvSpPr>
          <p:spPr bwMode="auto">
            <a:xfrm>
              <a:off x="2195" y="3664"/>
              <a:ext cx="550" cy="318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116"/>
                </a:cxn>
                <a:cxn ang="0">
                  <a:pos x="22" y="169"/>
                </a:cxn>
                <a:cxn ang="0">
                  <a:pos x="32" y="211"/>
                </a:cxn>
                <a:cxn ang="0">
                  <a:pos x="43" y="253"/>
                </a:cxn>
                <a:cxn ang="0">
                  <a:pos x="48" y="285"/>
                </a:cxn>
                <a:cxn ang="0">
                  <a:pos x="58" y="311"/>
                </a:cxn>
                <a:cxn ang="0">
                  <a:pos x="69" y="332"/>
                </a:cxn>
                <a:cxn ang="0">
                  <a:pos x="74" y="354"/>
                </a:cxn>
                <a:cxn ang="0">
                  <a:pos x="90" y="369"/>
                </a:cxn>
                <a:cxn ang="0">
                  <a:pos x="106" y="385"/>
                </a:cxn>
                <a:cxn ang="0">
                  <a:pos x="122" y="390"/>
                </a:cxn>
                <a:cxn ang="0">
                  <a:pos x="138" y="385"/>
                </a:cxn>
                <a:cxn ang="0">
                  <a:pos x="153" y="380"/>
                </a:cxn>
                <a:cxn ang="0">
                  <a:pos x="169" y="385"/>
                </a:cxn>
                <a:cxn ang="0">
                  <a:pos x="185" y="396"/>
                </a:cxn>
                <a:cxn ang="0">
                  <a:pos x="201" y="417"/>
                </a:cxn>
                <a:cxn ang="0">
                  <a:pos x="217" y="433"/>
                </a:cxn>
                <a:cxn ang="0">
                  <a:pos x="233" y="443"/>
                </a:cxn>
                <a:cxn ang="0">
                  <a:pos x="249" y="454"/>
                </a:cxn>
                <a:cxn ang="0">
                  <a:pos x="264" y="464"/>
                </a:cxn>
                <a:cxn ang="0">
                  <a:pos x="280" y="475"/>
                </a:cxn>
                <a:cxn ang="0">
                  <a:pos x="296" y="480"/>
                </a:cxn>
                <a:cxn ang="0">
                  <a:pos x="312" y="486"/>
                </a:cxn>
                <a:cxn ang="0">
                  <a:pos x="328" y="491"/>
                </a:cxn>
                <a:cxn ang="0">
                  <a:pos x="344" y="496"/>
                </a:cxn>
                <a:cxn ang="0">
                  <a:pos x="359" y="496"/>
                </a:cxn>
                <a:cxn ang="0">
                  <a:pos x="375" y="501"/>
                </a:cxn>
                <a:cxn ang="0">
                  <a:pos x="391" y="507"/>
                </a:cxn>
                <a:cxn ang="0">
                  <a:pos x="407" y="507"/>
                </a:cxn>
                <a:cxn ang="0">
                  <a:pos x="423" y="512"/>
                </a:cxn>
                <a:cxn ang="0">
                  <a:pos x="439" y="512"/>
                </a:cxn>
                <a:cxn ang="0">
                  <a:pos x="454" y="512"/>
                </a:cxn>
                <a:cxn ang="0">
                  <a:pos x="470" y="517"/>
                </a:cxn>
                <a:cxn ang="0">
                  <a:pos x="486" y="517"/>
                </a:cxn>
                <a:cxn ang="0">
                  <a:pos x="502" y="517"/>
                </a:cxn>
                <a:cxn ang="0">
                  <a:pos x="518" y="522"/>
                </a:cxn>
                <a:cxn ang="0">
                  <a:pos x="534" y="522"/>
                </a:cxn>
                <a:cxn ang="0">
                  <a:pos x="549" y="522"/>
                </a:cxn>
                <a:cxn ang="0">
                  <a:pos x="565" y="522"/>
                </a:cxn>
                <a:cxn ang="0">
                  <a:pos x="581" y="522"/>
                </a:cxn>
                <a:cxn ang="0">
                  <a:pos x="597" y="522"/>
                </a:cxn>
              </a:cxnLst>
              <a:rect l="0" t="0" r="r" b="b"/>
              <a:pathLst>
                <a:path w="607" h="522">
                  <a:moveTo>
                    <a:pt x="0" y="0"/>
                  </a:moveTo>
                  <a:lnTo>
                    <a:pt x="0" y="26"/>
                  </a:lnTo>
                  <a:lnTo>
                    <a:pt x="6" y="47"/>
                  </a:lnTo>
                  <a:lnTo>
                    <a:pt x="6" y="74"/>
                  </a:lnTo>
                  <a:lnTo>
                    <a:pt x="11" y="95"/>
                  </a:lnTo>
                  <a:lnTo>
                    <a:pt x="11" y="116"/>
                  </a:lnTo>
                  <a:lnTo>
                    <a:pt x="16" y="132"/>
                  </a:lnTo>
                  <a:lnTo>
                    <a:pt x="22" y="153"/>
                  </a:lnTo>
                  <a:lnTo>
                    <a:pt x="22" y="169"/>
                  </a:lnTo>
                  <a:lnTo>
                    <a:pt x="27" y="185"/>
                  </a:lnTo>
                  <a:lnTo>
                    <a:pt x="27" y="200"/>
                  </a:lnTo>
                  <a:lnTo>
                    <a:pt x="32" y="211"/>
                  </a:lnTo>
                  <a:lnTo>
                    <a:pt x="32" y="227"/>
                  </a:lnTo>
                  <a:lnTo>
                    <a:pt x="37" y="237"/>
                  </a:lnTo>
                  <a:lnTo>
                    <a:pt x="43" y="253"/>
                  </a:lnTo>
                  <a:lnTo>
                    <a:pt x="43" y="264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53" y="290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64" y="317"/>
                  </a:lnTo>
                  <a:lnTo>
                    <a:pt x="64" y="327"/>
                  </a:lnTo>
                  <a:lnTo>
                    <a:pt x="69" y="332"/>
                  </a:lnTo>
                  <a:lnTo>
                    <a:pt x="69" y="338"/>
                  </a:lnTo>
                  <a:lnTo>
                    <a:pt x="74" y="343"/>
                  </a:lnTo>
                  <a:lnTo>
                    <a:pt x="74" y="354"/>
                  </a:lnTo>
                  <a:lnTo>
                    <a:pt x="85" y="359"/>
                  </a:lnTo>
                  <a:lnTo>
                    <a:pt x="85" y="364"/>
                  </a:lnTo>
                  <a:lnTo>
                    <a:pt x="90" y="369"/>
                  </a:lnTo>
                  <a:lnTo>
                    <a:pt x="90" y="375"/>
                  </a:lnTo>
                  <a:lnTo>
                    <a:pt x="95" y="380"/>
                  </a:lnTo>
                  <a:lnTo>
                    <a:pt x="106" y="385"/>
                  </a:lnTo>
                  <a:lnTo>
                    <a:pt x="111" y="390"/>
                  </a:lnTo>
                  <a:lnTo>
                    <a:pt x="117" y="390"/>
                  </a:lnTo>
                  <a:lnTo>
                    <a:pt x="122" y="390"/>
                  </a:lnTo>
                  <a:lnTo>
                    <a:pt x="127" y="390"/>
                  </a:lnTo>
                  <a:lnTo>
                    <a:pt x="132" y="385"/>
                  </a:lnTo>
                  <a:lnTo>
                    <a:pt x="138" y="385"/>
                  </a:lnTo>
                  <a:lnTo>
                    <a:pt x="143" y="385"/>
                  </a:lnTo>
                  <a:lnTo>
                    <a:pt x="148" y="380"/>
                  </a:lnTo>
                  <a:lnTo>
                    <a:pt x="153" y="380"/>
                  </a:lnTo>
                  <a:lnTo>
                    <a:pt x="159" y="380"/>
                  </a:lnTo>
                  <a:lnTo>
                    <a:pt x="164" y="380"/>
                  </a:lnTo>
                  <a:lnTo>
                    <a:pt x="169" y="385"/>
                  </a:lnTo>
                  <a:lnTo>
                    <a:pt x="175" y="390"/>
                  </a:lnTo>
                  <a:lnTo>
                    <a:pt x="180" y="396"/>
                  </a:lnTo>
                  <a:lnTo>
                    <a:pt x="185" y="396"/>
                  </a:lnTo>
                  <a:lnTo>
                    <a:pt x="190" y="401"/>
                  </a:lnTo>
                  <a:lnTo>
                    <a:pt x="196" y="412"/>
                  </a:lnTo>
                  <a:lnTo>
                    <a:pt x="201" y="417"/>
                  </a:lnTo>
                  <a:lnTo>
                    <a:pt x="206" y="417"/>
                  </a:lnTo>
                  <a:lnTo>
                    <a:pt x="212" y="422"/>
                  </a:lnTo>
                  <a:lnTo>
                    <a:pt x="217" y="433"/>
                  </a:lnTo>
                  <a:lnTo>
                    <a:pt x="222" y="438"/>
                  </a:lnTo>
                  <a:lnTo>
                    <a:pt x="227" y="438"/>
                  </a:lnTo>
                  <a:lnTo>
                    <a:pt x="233" y="443"/>
                  </a:lnTo>
                  <a:lnTo>
                    <a:pt x="238" y="449"/>
                  </a:lnTo>
                  <a:lnTo>
                    <a:pt x="243" y="454"/>
                  </a:lnTo>
                  <a:lnTo>
                    <a:pt x="249" y="454"/>
                  </a:lnTo>
                  <a:lnTo>
                    <a:pt x="254" y="459"/>
                  </a:lnTo>
                  <a:lnTo>
                    <a:pt x="259" y="464"/>
                  </a:lnTo>
                  <a:lnTo>
                    <a:pt x="264" y="464"/>
                  </a:lnTo>
                  <a:lnTo>
                    <a:pt x="270" y="464"/>
                  </a:lnTo>
                  <a:lnTo>
                    <a:pt x="275" y="470"/>
                  </a:lnTo>
                  <a:lnTo>
                    <a:pt x="280" y="475"/>
                  </a:lnTo>
                  <a:lnTo>
                    <a:pt x="285" y="475"/>
                  </a:lnTo>
                  <a:lnTo>
                    <a:pt x="291" y="475"/>
                  </a:lnTo>
                  <a:lnTo>
                    <a:pt x="296" y="480"/>
                  </a:lnTo>
                  <a:lnTo>
                    <a:pt x="301" y="480"/>
                  </a:lnTo>
                  <a:lnTo>
                    <a:pt x="307" y="486"/>
                  </a:lnTo>
                  <a:lnTo>
                    <a:pt x="312" y="486"/>
                  </a:lnTo>
                  <a:lnTo>
                    <a:pt x="317" y="486"/>
                  </a:lnTo>
                  <a:lnTo>
                    <a:pt x="322" y="491"/>
                  </a:lnTo>
                  <a:lnTo>
                    <a:pt x="328" y="491"/>
                  </a:lnTo>
                  <a:lnTo>
                    <a:pt x="333" y="491"/>
                  </a:lnTo>
                  <a:lnTo>
                    <a:pt x="338" y="491"/>
                  </a:lnTo>
                  <a:lnTo>
                    <a:pt x="344" y="496"/>
                  </a:lnTo>
                  <a:lnTo>
                    <a:pt x="349" y="496"/>
                  </a:lnTo>
                  <a:lnTo>
                    <a:pt x="354" y="496"/>
                  </a:lnTo>
                  <a:lnTo>
                    <a:pt x="359" y="496"/>
                  </a:lnTo>
                  <a:lnTo>
                    <a:pt x="365" y="501"/>
                  </a:lnTo>
                  <a:lnTo>
                    <a:pt x="370" y="501"/>
                  </a:lnTo>
                  <a:lnTo>
                    <a:pt x="375" y="501"/>
                  </a:lnTo>
                  <a:lnTo>
                    <a:pt x="380" y="501"/>
                  </a:lnTo>
                  <a:lnTo>
                    <a:pt x="386" y="507"/>
                  </a:lnTo>
                  <a:lnTo>
                    <a:pt x="391" y="507"/>
                  </a:lnTo>
                  <a:lnTo>
                    <a:pt x="396" y="507"/>
                  </a:lnTo>
                  <a:lnTo>
                    <a:pt x="402" y="507"/>
                  </a:lnTo>
                  <a:lnTo>
                    <a:pt x="407" y="507"/>
                  </a:lnTo>
                  <a:lnTo>
                    <a:pt x="412" y="507"/>
                  </a:lnTo>
                  <a:lnTo>
                    <a:pt x="417" y="507"/>
                  </a:lnTo>
                  <a:lnTo>
                    <a:pt x="423" y="512"/>
                  </a:lnTo>
                  <a:lnTo>
                    <a:pt x="428" y="512"/>
                  </a:lnTo>
                  <a:lnTo>
                    <a:pt x="433" y="512"/>
                  </a:lnTo>
                  <a:lnTo>
                    <a:pt x="439" y="512"/>
                  </a:lnTo>
                  <a:lnTo>
                    <a:pt x="444" y="512"/>
                  </a:lnTo>
                  <a:lnTo>
                    <a:pt x="449" y="512"/>
                  </a:lnTo>
                  <a:lnTo>
                    <a:pt x="454" y="512"/>
                  </a:lnTo>
                  <a:lnTo>
                    <a:pt x="460" y="517"/>
                  </a:lnTo>
                  <a:lnTo>
                    <a:pt x="465" y="517"/>
                  </a:lnTo>
                  <a:lnTo>
                    <a:pt x="470" y="517"/>
                  </a:lnTo>
                  <a:lnTo>
                    <a:pt x="475" y="517"/>
                  </a:lnTo>
                  <a:lnTo>
                    <a:pt x="481" y="517"/>
                  </a:lnTo>
                  <a:lnTo>
                    <a:pt x="486" y="517"/>
                  </a:lnTo>
                  <a:lnTo>
                    <a:pt x="491" y="517"/>
                  </a:lnTo>
                  <a:lnTo>
                    <a:pt x="497" y="517"/>
                  </a:lnTo>
                  <a:lnTo>
                    <a:pt x="502" y="517"/>
                  </a:lnTo>
                  <a:lnTo>
                    <a:pt x="507" y="517"/>
                  </a:lnTo>
                  <a:lnTo>
                    <a:pt x="512" y="517"/>
                  </a:lnTo>
                  <a:lnTo>
                    <a:pt x="518" y="522"/>
                  </a:lnTo>
                  <a:lnTo>
                    <a:pt x="523" y="522"/>
                  </a:lnTo>
                  <a:lnTo>
                    <a:pt x="528" y="522"/>
                  </a:lnTo>
                  <a:lnTo>
                    <a:pt x="534" y="522"/>
                  </a:lnTo>
                  <a:lnTo>
                    <a:pt x="539" y="522"/>
                  </a:lnTo>
                  <a:lnTo>
                    <a:pt x="544" y="522"/>
                  </a:lnTo>
                  <a:lnTo>
                    <a:pt x="549" y="522"/>
                  </a:lnTo>
                  <a:lnTo>
                    <a:pt x="555" y="522"/>
                  </a:lnTo>
                  <a:lnTo>
                    <a:pt x="560" y="522"/>
                  </a:lnTo>
                  <a:lnTo>
                    <a:pt x="565" y="522"/>
                  </a:lnTo>
                  <a:lnTo>
                    <a:pt x="571" y="522"/>
                  </a:lnTo>
                  <a:lnTo>
                    <a:pt x="576" y="522"/>
                  </a:lnTo>
                  <a:lnTo>
                    <a:pt x="581" y="522"/>
                  </a:lnTo>
                  <a:lnTo>
                    <a:pt x="586" y="522"/>
                  </a:lnTo>
                  <a:lnTo>
                    <a:pt x="592" y="522"/>
                  </a:lnTo>
                  <a:lnTo>
                    <a:pt x="597" y="522"/>
                  </a:lnTo>
                  <a:lnTo>
                    <a:pt x="602" y="522"/>
                  </a:lnTo>
                  <a:lnTo>
                    <a:pt x="607" y="52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4" name="Freeform 160"/>
            <p:cNvSpPr>
              <a:spLocks/>
            </p:cNvSpPr>
            <p:nvPr/>
          </p:nvSpPr>
          <p:spPr bwMode="auto">
            <a:xfrm>
              <a:off x="2745" y="3928"/>
              <a:ext cx="590" cy="70"/>
            </a:xfrm>
            <a:custGeom>
              <a:avLst/>
              <a:gdLst/>
              <a:ahLst/>
              <a:cxnLst>
                <a:cxn ang="0">
                  <a:pos x="11" y="95"/>
                </a:cxn>
                <a:cxn ang="0">
                  <a:pos x="27" y="95"/>
                </a:cxn>
                <a:cxn ang="0">
                  <a:pos x="43" y="95"/>
                </a:cxn>
                <a:cxn ang="0">
                  <a:pos x="59" y="95"/>
                </a:cxn>
                <a:cxn ang="0">
                  <a:pos x="74" y="95"/>
                </a:cxn>
                <a:cxn ang="0">
                  <a:pos x="90" y="95"/>
                </a:cxn>
                <a:cxn ang="0">
                  <a:pos x="106" y="95"/>
                </a:cxn>
                <a:cxn ang="0">
                  <a:pos x="122" y="95"/>
                </a:cxn>
                <a:cxn ang="0">
                  <a:pos x="138" y="95"/>
                </a:cxn>
                <a:cxn ang="0">
                  <a:pos x="154" y="95"/>
                </a:cxn>
                <a:cxn ang="0">
                  <a:pos x="169" y="89"/>
                </a:cxn>
                <a:cxn ang="0">
                  <a:pos x="185" y="89"/>
                </a:cxn>
                <a:cxn ang="0">
                  <a:pos x="201" y="89"/>
                </a:cxn>
                <a:cxn ang="0">
                  <a:pos x="217" y="89"/>
                </a:cxn>
                <a:cxn ang="0">
                  <a:pos x="233" y="84"/>
                </a:cxn>
                <a:cxn ang="0">
                  <a:pos x="249" y="84"/>
                </a:cxn>
                <a:cxn ang="0">
                  <a:pos x="264" y="84"/>
                </a:cxn>
                <a:cxn ang="0">
                  <a:pos x="280" y="89"/>
                </a:cxn>
                <a:cxn ang="0">
                  <a:pos x="296" y="89"/>
                </a:cxn>
                <a:cxn ang="0">
                  <a:pos x="312" y="95"/>
                </a:cxn>
                <a:cxn ang="0">
                  <a:pos x="328" y="95"/>
                </a:cxn>
                <a:cxn ang="0">
                  <a:pos x="344" y="95"/>
                </a:cxn>
                <a:cxn ang="0">
                  <a:pos x="359" y="95"/>
                </a:cxn>
                <a:cxn ang="0">
                  <a:pos x="375" y="89"/>
                </a:cxn>
                <a:cxn ang="0">
                  <a:pos x="391" y="89"/>
                </a:cxn>
                <a:cxn ang="0">
                  <a:pos x="407" y="84"/>
                </a:cxn>
                <a:cxn ang="0">
                  <a:pos x="423" y="79"/>
                </a:cxn>
                <a:cxn ang="0">
                  <a:pos x="439" y="68"/>
                </a:cxn>
                <a:cxn ang="0">
                  <a:pos x="454" y="58"/>
                </a:cxn>
                <a:cxn ang="0">
                  <a:pos x="470" y="42"/>
                </a:cxn>
                <a:cxn ang="0">
                  <a:pos x="486" y="26"/>
                </a:cxn>
                <a:cxn ang="0">
                  <a:pos x="502" y="10"/>
                </a:cxn>
                <a:cxn ang="0">
                  <a:pos x="518" y="0"/>
                </a:cxn>
                <a:cxn ang="0">
                  <a:pos x="534" y="10"/>
                </a:cxn>
                <a:cxn ang="0">
                  <a:pos x="549" y="26"/>
                </a:cxn>
                <a:cxn ang="0">
                  <a:pos x="555" y="42"/>
                </a:cxn>
                <a:cxn ang="0">
                  <a:pos x="565" y="58"/>
                </a:cxn>
                <a:cxn ang="0">
                  <a:pos x="586" y="84"/>
                </a:cxn>
                <a:cxn ang="0">
                  <a:pos x="592" y="89"/>
                </a:cxn>
                <a:cxn ang="0">
                  <a:pos x="608" y="100"/>
                </a:cxn>
                <a:cxn ang="0">
                  <a:pos x="623" y="111"/>
                </a:cxn>
                <a:cxn ang="0">
                  <a:pos x="639" y="116"/>
                </a:cxn>
              </a:cxnLst>
              <a:rect l="0" t="0" r="r" b="b"/>
              <a:pathLst>
                <a:path w="650" h="116">
                  <a:moveTo>
                    <a:pt x="0" y="89"/>
                  </a:moveTo>
                  <a:lnTo>
                    <a:pt x="6" y="95"/>
                  </a:lnTo>
                  <a:lnTo>
                    <a:pt x="11" y="95"/>
                  </a:lnTo>
                  <a:lnTo>
                    <a:pt x="16" y="95"/>
                  </a:lnTo>
                  <a:lnTo>
                    <a:pt x="22" y="95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37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3" y="95"/>
                  </a:lnTo>
                  <a:lnTo>
                    <a:pt x="59" y="95"/>
                  </a:lnTo>
                  <a:lnTo>
                    <a:pt x="64" y="95"/>
                  </a:lnTo>
                  <a:lnTo>
                    <a:pt x="69" y="95"/>
                  </a:lnTo>
                  <a:lnTo>
                    <a:pt x="74" y="95"/>
                  </a:lnTo>
                  <a:lnTo>
                    <a:pt x="80" y="95"/>
                  </a:lnTo>
                  <a:lnTo>
                    <a:pt x="85" y="95"/>
                  </a:lnTo>
                  <a:lnTo>
                    <a:pt x="90" y="95"/>
                  </a:lnTo>
                  <a:lnTo>
                    <a:pt x="95" y="95"/>
                  </a:lnTo>
                  <a:lnTo>
                    <a:pt x="101" y="95"/>
                  </a:lnTo>
                  <a:lnTo>
                    <a:pt x="106" y="95"/>
                  </a:lnTo>
                  <a:lnTo>
                    <a:pt x="111" y="95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7" y="95"/>
                  </a:lnTo>
                  <a:lnTo>
                    <a:pt x="132" y="95"/>
                  </a:lnTo>
                  <a:lnTo>
                    <a:pt x="138" y="95"/>
                  </a:lnTo>
                  <a:lnTo>
                    <a:pt x="143" y="95"/>
                  </a:lnTo>
                  <a:lnTo>
                    <a:pt x="148" y="95"/>
                  </a:lnTo>
                  <a:lnTo>
                    <a:pt x="154" y="95"/>
                  </a:lnTo>
                  <a:lnTo>
                    <a:pt x="159" y="89"/>
                  </a:lnTo>
                  <a:lnTo>
                    <a:pt x="164" y="89"/>
                  </a:lnTo>
                  <a:lnTo>
                    <a:pt x="169" y="89"/>
                  </a:lnTo>
                  <a:lnTo>
                    <a:pt x="175" y="89"/>
                  </a:lnTo>
                  <a:lnTo>
                    <a:pt x="180" y="89"/>
                  </a:lnTo>
                  <a:lnTo>
                    <a:pt x="185" y="89"/>
                  </a:lnTo>
                  <a:lnTo>
                    <a:pt x="190" y="89"/>
                  </a:lnTo>
                  <a:lnTo>
                    <a:pt x="196" y="89"/>
                  </a:lnTo>
                  <a:lnTo>
                    <a:pt x="201" y="89"/>
                  </a:lnTo>
                  <a:lnTo>
                    <a:pt x="206" y="89"/>
                  </a:lnTo>
                  <a:lnTo>
                    <a:pt x="212" y="89"/>
                  </a:lnTo>
                  <a:lnTo>
                    <a:pt x="217" y="89"/>
                  </a:lnTo>
                  <a:lnTo>
                    <a:pt x="222" y="89"/>
                  </a:lnTo>
                  <a:lnTo>
                    <a:pt x="227" y="84"/>
                  </a:lnTo>
                  <a:lnTo>
                    <a:pt x="233" y="84"/>
                  </a:lnTo>
                  <a:lnTo>
                    <a:pt x="238" y="84"/>
                  </a:lnTo>
                  <a:lnTo>
                    <a:pt x="243" y="84"/>
                  </a:lnTo>
                  <a:lnTo>
                    <a:pt x="249" y="84"/>
                  </a:lnTo>
                  <a:lnTo>
                    <a:pt x="254" y="84"/>
                  </a:lnTo>
                  <a:lnTo>
                    <a:pt x="259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5" y="84"/>
                  </a:lnTo>
                  <a:lnTo>
                    <a:pt x="280" y="89"/>
                  </a:lnTo>
                  <a:lnTo>
                    <a:pt x="286" y="89"/>
                  </a:lnTo>
                  <a:lnTo>
                    <a:pt x="291" y="89"/>
                  </a:lnTo>
                  <a:lnTo>
                    <a:pt x="296" y="89"/>
                  </a:lnTo>
                  <a:lnTo>
                    <a:pt x="301" y="95"/>
                  </a:lnTo>
                  <a:lnTo>
                    <a:pt x="307" y="95"/>
                  </a:lnTo>
                  <a:lnTo>
                    <a:pt x="312" y="95"/>
                  </a:lnTo>
                  <a:lnTo>
                    <a:pt x="317" y="95"/>
                  </a:lnTo>
                  <a:lnTo>
                    <a:pt x="322" y="95"/>
                  </a:lnTo>
                  <a:lnTo>
                    <a:pt x="328" y="95"/>
                  </a:lnTo>
                  <a:lnTo>
                    <a:pt x="333" y="95"/>
                  </a:lnTo>
                  <a:lnTo>
                    <a:pt x="338" y="95"/>
                  </a:lnTo>
                  <a:lnTo>
                    <a:pt x="344" y="95"/>
                  </a:lnTo>
                  <a:lnTo>
                    <a:pt x="349" y="95"/>
                  </a:lnTo>
                  <a:lnTo>
                    <a:pt x="354" y="95"/>
                  </a:lnTo>
                  <a:lnTo>
                    <a:pt x="359" y="95"/>
                  </a:lnTo>
                  <a:lnTo>
                    <a:pt x="365" y="95"/>
                  </a:lnTo>
                  <a:lnTo>
                    <a:pt x="370" y="89"/>
                  </a:lnTo>
                  <a:lnTo>
                    <a:pt x="375" y="89"/>
                  </a:lnTo>
                  <a:lnTo>
                    <a:pt x="381" y="89"/>
                  </a:lnTo>
                  <a:lnTo>
                    <a:pt x="386" y="89"/>
                  </a:lnTo>
                  <a:lnTo>
                    <a:pt x="391" y="89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7" y="84"/>
                  </a:lnTo>
                  <a:lnTo>
                    <a:pt x="412" y="79"/>
                  </a:lnTo>
                  <a:lnTo>
                    <a:pt x="417" y="79"/>
                  </a:lnTo>
                  <a:lnTo>
                    <a:pt x="423" y="79"/>
                  </a:lnTo>
                  <a:lnTo>
                    <a:pt x="428" y="74"/>
                  </a:lnTo>
                  <a:lnTo>
                    <a:pt x="433" y="68"/>
                  </a:lnTo>
                  <a:lnTo>
                    <a:pt x="439" y="68"/>
                  </a:lnTo>
                  <a:lnTo>
                    <a:pt x="444" y="63"/>
                  </a:lnTo>
                  <a:lnTo>
                    <a:pt x="449" y="63"/>
                  </a:lnTo>
                  <a:lnTo>
                    <a:pt x="454" y="58"/>
                  </a:lnTo>
                  <a:lnTo>
                    <a:pt x="460" y="53"/>
                  </a:lnTo>
                  <a:lnTo>
                    <a:pt x="465" y="47"/>
                  </a:lnTo>
                  <a:lnTo>
                    <a:pt x="470" y="42"/>
                  </a:lnTo>
                  <a:lnTo>
                    <a:pt x="476" y="37"/>
                  </a:lnTo>
                  <a:lnTo>
                    <a:pt x="481" y="31"/>
                  </a:lnTo>
                  <a:lnTo>
                    <a:pt x="486" y="26"/>
                  </a:lnTo>
                  <a:lnTo>
                    <a:pt x="491" y="21"/>
                  </a:lnTo>
                  <a:lnTo>
                    <a:pt x="497" y="16"/>
                  </a:lnTo>
                  <a:lnTo>
                    <a:pt x="502" y="10"/>
                  </a:lnTo>
                  <a:lnTo>
                    <a:pt x="507" y="5"/>
                  </a:lnTo>
                  <a:lnTo>
                    <a:pt x="512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5"/>
                  </a:lnTo>
                  <a:lnTo>
                    <a:pt x="534" y="10"/>
                  </a:lnTo>
                  <a:lnTo>
                    <a:pt x="539" y="16"/>
                  </a:lnTo>
                  <a:lnTo>
                    <a:pt x="544" y="21"/>
                  </a:lnTo>
                  <a:lnTo>
                    <a:pt x="549" y="26"/>
                  </a:lnTo>
                  <a:lnTo>
                    <a:pt x="549" y="31"/>
                  </a:lnTo>
                  <a:lnTo>
                    <a:pt x="555" y="37"/>
                  </a:lnTo>
                  <a:lnTo>
                    <a:pt x="555" y="42"/>
                  </a:lnTo>
                  <a:lnTo>
                    <a:pt x="560" y="47"/>
                  </a:lnTo>
                  <a:lnTo>
                    <a:pt x="560" y="53"/>
                  </a:lnTo>
                  <a:lnTo>
                    <a:pt x="565" y="58"/>
                  </a:lnTo>
                  <a:lnTo>
                    <a:pt x="576" y="68"/>
                  </a:lnTo>
                  <a:lnTo>
                    <a:pt x="576" y="74"/>
                  </a:lnTo>
                  <a:lnTo>
                    <a:pt x="586" y="84"/>
                  </a:lnTo>
                  <a:lnTo>
                    <a:pt x="581" y="84"/>
                  </a:lnTo>
                  <a:lnTo>
                    <a:pt x="586" y="84"/>
                  </a:lnTo>
                  <a:lnTo>
                    <a:pt x="592" y="89"/>
                  </a:lnTo>
                  <a:lnTo>
                    <a:pt x="597" y="95"/>
                  </a:lnTo>
                  <a:lnTo>
                    <a:pt x="602" y="100"/>
                  </a:lnTo>
                  <a:lnTo>
                    <a:pt x="608" y="100"/>
                  </a:lnTo>
                  <a:lnTo>
                    <a:pt x="613" y="105"/>
                  </a:lnTo>
                  <a:lnTo>
                    <a:pt x="618" y="105"/>
                  </a:lnTo>
                  <a:lnTo>
                    <a:pt x="623" y="111"/>
                  </a:lnTo>
                  <a:lnTo>
                    <a:pt x="629" y="111"/>
                  </a:lnTo>
                  <a:lnTo>
                    <a:pt x="634" y="111"/>
                  </a:lnTo>
                  <a:lnTo>
                    <a:pt x="639" y="116"/>
                  </a:lnTo>
                  <a:lnTo>
                    <a:pt x="644" y="116"/>
                  </a:lnTo>
                  <a:lnTo>
                    <a:pt x="650" y="1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5" name="Freeform 161"/>
            <p:cNvSpPr>
              <a:spLocks/>
            </p:cNvSpPr>
            <p:nvPr/>
          </p:nvSpPr>
          <p:spPr bwMode="auto">
            <a:xfrm>
              <a:off x="3335" y="3969"/>
              <a:ext cx="608" cy="32"/>
            </a:xfrm>
            <a:custGeom>
              <a:avLst/>
              <a:gdLst/>
              <a:ahLst/>
              <a:cxnLst>
                <a:cxn ang="0">
                  <a:pos x="10" y="48"/>
                </a:cxn>
                <a:cxn ang="0">
                  <a:pos x="26" y="53"/>
                </a:cxn>
                <a:cxn ang="0">
                  <a:pos x="42" y="53"/>
                </a:cxn>
                <a:cxn ang="0">
                  <a:pos x="58" y="53"/>
                </a:cxn>
                <a:cxn ang="0">
                  <a:pos x="74" y="53"/>
                </a:cxn>
                <a:cxn ang="0">
                  <a:pos x="89" y="53"/>
                </a:cxn>
                <a:cxn ang="0">
                  <a:pos x="105" y="53"/>
                </a:cxn>
                <a:cxn ang="0">
                  <a:pos x="121" y="53"/>
                </a:cxn>
                <a:cxn ang="0">
                  <a:pos x="137" y="53"/>
                </a:cxn>
                <a:cxn ang="0">
                  <a:pos x="153" y="53"/>
                </a:cxn>
                <a:cxn ang="0">
                  <a:pos x="169" y="53"/>
                </a:cxn>
                <a:cxn ang="0">
                  <a:pos x="184" y="53"/>
                </a:cxn>
                <a:cxn ang="0">
                  <a:pos x="200" y="53"/>
                </a:cxn>
                <a:cxn ang="0">
                  <a:pos x="216" y="53"/>
                </a:cxn>
                <a:cxn ang="0">
                  <a:pos x="232" y="53"/>
                </a:cxn>
                <a:cxn ang="0">
                  <a:pos x="248" y="53"/>
                </a:cxn>
                <a:cxn ang="0">
                  <a:pos x="264" y="53"/>
                </a:cxn>
                <a:cxn ang="0">
                  <a:pos x="280" y="53"/>
                </a:cxn>
                <a:cxn ang="0">
                  <a:pos x="295" y="53"/>
                </a:cxn>
                <a:cxn ang="0">
                  <a:pos x="311" y="53"/>
                </a:cxn>
                <a:cxn ang="0">
                  <a:pos x="327" y="53"/>
                </a:cxn>
                <a:cxn ang="0">
                  <a:pos x="343" y="53"/>
                </a:cxn>
                <a:cxn ang="0">
                  <a:pos x="359" y="53"/>
                </a:cxn>
                <a:cxn ang="0">
                  <a:pos x="375" y="53"/>
                </a:cxn>
                <a:cxn ang="0">
                  <a:pos x="390" y="53"/>
                </a:cxn>
                <a:cxn ang="0">
                  <a:pos x="406" y="53"/>
                </a:cxn>
                <a:cxn ang="0">
                  <a:pos x="422" y="53"/>
                </a:cxn>
                <a:cxn ang="0">
                  <a:pos x="438" y="53"/>
                </a:cxn>
                <a:cxn ang="0">
                  <a:pos x="454" y="53"/>
                </a:cxn>
                <a:cxn ang="0">
                  <a:pos x="470" y="53"/>
                </a:cxn>
                <a:cxn ang="0">
                  <a:pos x="485" y="53"/>
                </a:cxn>
                <a:cxn ang="0">
                  <a:pos x="501" y="48"/>
                </a:cxn>
                <a:cxn ang="0">
                  <a:pos x="517" y="48"/>
                </a:cxn>
                <a:cxn ang="0">
                  <a:pos x="533" y="48"/>
                </a:cxn>
                <a:cxn ang="0">
                  <a:pos x="549" y="43"/>
                </a:cxn>
                <a:cxn ang="0">
                  <a:pos x="565" y="32"/>
                </a:cxn>
                <a:cxn ang="0">
                  <a:pos x="580" y="21"/>
                </a:cxn>
                <a:cxn ang="0">
                  <a:pos x="596" y="11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6"/>
                </a:cxn>
                <a:cxn ang="0">
                  <a:pos x="660" y="11"/>
                </a:cxn>
              </a:cxnLst>
              <a:rect l="0" t="0" r="r" b="b"/>
              <a:pathLst>
                <a:path w="670" h="53">
                  <a:moveTo>
                    <a:pt x="0" y="48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6" y="48"/>
                  </a:lnTo>
                  <a:lnTo>
                    <a:pt x="21" y="53"/>
                  </a:lnTo>
                  <a:lnTo>
                    <a:pt x="26" y="53"/>
                  </a:lnTo>
                  <a:lnTo>
                    <a:pt x="31" y="53"/>
                  </a:lnTo>
                  <a:lnTo>
                    <a:pt x="37" y="53"/>
                  </a:lnTo>
                  <a:lnTo>
                    <a:pt x="42" y="53"/>
                  </a:lnTo>
                  <a:lnTo>
                    <a:pt x="47" y="53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3"/>
                  </a:lnTo>
                  <a:lnTo>
                    <a:pt x="68" y="53"/>
                  </a:lnTo>
                  <a:lnTo>
                    <a:pt x="74" y="53"/>
                  </a:lnTo>
                  <a:lnTo>
                    <a:pt x="79" y="53"/>
                  </a:lnTo>
                  <a:lnTo>
                    <a:pt x="84" y="53"/>
                  </a:lnTo>
                  <a:lnTo>
                    <a:pt x="89" y="53"/>
                  </a:lnTo>
                  <a:lnTo>
                    <a:pt x="95" y="53"/>
                  </a:lnTo>
                  <a:lnTo>
                    <a:pt x="100" y="53"/>
                  </a:lnTo>
                  <a:lnTo>
                    <a:pt x="105" y="53"/>
                  </a:lnTo>
                  <a:lnTo>
                    <a:pt x="111" y="53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3"/>
                  </a:lnTo>
                  <a:lnTo>
                    <a:pt x="137" y="53"/>
                  </a:lnTo>
                  <a:lnTo>
                    <a:pt x="142" y="53"/>
                  </a:lnTo>
                  <a:lnTo>
                    <a:pt x="148" y="53"/>
                  </a:lnTo>
                  <a:lnTo>
                    <a:pt x="153" y="53"/>
                  </a:lnTo>
                  <a:lnTo>
                    <a:pt x="158" y="53"/>
                  </a:lnTo>
                  <a:lnTo>
                    <a:pt x="163" y="53"/>
                  </a:lnTo>
                  <a:lnTo>
                    <a:pt x="169" y="53"/>
                  </a:lnTo>
                  <a:lnTo>
                    <a:pt x="174" y="53"/>
                  </a:lnTo>
                  <a:lnTo>
                    <a:pt x="179" y="53"/>
                  </a:lnTo>
                  <a:lnTo>
                    <a:pt x="184" y="53"/>
                  </a:lnTo>
                  <a:lnTo>
                    <a:pt x="190" y="53"/>
                  </a:lnTo>
                  <a:lnTo>
                    <a:pt x="195" y="53"/>
                  </a:lnTo>
                  <a:lnTo>
                    <a:pt x="200" y="53"/>
                  </a:lnTo>
                  <a:lnTo>
                    <a:pt x="206" y="53"/>
                  </a:lnTo>
                  <a:lnTo>
                    <a:pt x="211" y="53"/>
                  </a:lnTo>
                  <a:lnTo>
                    <a:pt x="216" y="53"/>
                  </a:lnTo>
                  <a:lnTo>
                    <a:pt x="221" y="53"/>
                  </a:lnTo>
                  <a:lnTo>
                    <a:pt x="227" y="53"/>
                  </a:lnTo>
                  <a:lnTo>
                    <a:pt x="232" y="53"/>
                  </a:lnTo>
                  <a:lnTo>
                    <a:pt x="237" y="53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53" y="53"/>
                  </a:lnTo>
                  <a:lnTo>
                    <a:pt x="258" y="53"/>
                  </a:lnTo>
                  <a:lnTo>
                    <a:pt x="264" y="53"/>
                  </a:lnTo>
                  <a:lnTo>
                    <a:pt x="269" y="53"/>
                  </a:lnTo>
                  <a:lnTo>
                    <a:pt x="274" y="53"/>
                  </a:lnTo>
                  <a:lnTo>
                    <a:pt x="280" y="53"/>
                  </a:lnTo>
                  <a:lnTo>
                    <a:pt x="285" y="53"/>
                  </a:lnTo>
                  <a:lnTo>
                    <a:pt x="290" y="53"/>
                  </a:lnTo>
                  <a:lnTo>
                    <a:pt x="295" y="53"/>
                  </a:lnTo>
                  <a:lnTo>
                    <a:pt x="301" y="53"/>
                  </a:lnTo>
                  <a:lnTo>
                    <a:pt x="306" y="53"/>
                  </a:lnTo>
                  <a:lnTo>
                    <a:pt x="311" y="53"/>
                  </a:lnTo>
                  <a:lnTo>
                    <a:pt x="316" y="53"/>
                  </a:lnTo>
                  <a:lnTo>
                    <a:pt x="322" y="53"/>
                  </a:lnTo>
                  <a:lnTo>
                    <a:pt x="327" y="53"/>
                  </a:lnTo>
                  <a:lnTo>
                    <a:pt x="332" y="53"/>
                  </a:lnTo>
                  <a:lnTo>
                    <a:pt x="338" y="53"/>
                  </a:lnTo>
                  <a:lnTo>
                    <a:pt x="343" y="53"/>
                  </a:lnTo>
                  <a:lnTo>
                    <a:pt x="348" y="53"/>
                  </a:lnTo>
                  <a:lnTo>
                    <a:pt x="353" y="53"/>
                  </a:lnTo>
                  <a:lnTo>
                    <a:pt x="359" y="53"/>
                  </a:lnTo>
                  <a:lnTo>
                    <a:pt x="364" y="53"/>
                  </a:lnTo>
                  <a:lnTo>
                    <a:pt x="369" y="53"/>
                  </a:lnTo>
                  <a:lnTo>
                    <a:pt x="375" y="53"/>
                  </a:lnTo>
                  <a:lnTo>
                    <a:pt x="380" y="53"/>
                  </a:lnTo>
                  <a:lnTo>
                    <a:pt x="385" y="53"/>
                  </a:lnTo>
                  <a:lnTo>
                    <a:pt x="390" y="53"/>
                  </a:lnTo>
                  <a:lnTo>
                    <a:pt x="396" y="53"/>
                  </a:lnTo>
                  <a:lnTo>
                    <a:pt x="401" y="53"/>
                  </a:lnTo>
                  <a:lnTo>
                    <a:pt x="406" y="53"/>
                  </a:lnTo>
                  <a:lnTo>
                    <a:pt x="411" y="53"/>
                  </a:lnTo>
                  <a:lnTo>
                    <a:pt x="417" y="53"/>
                  </a:lnTo>
                  <a:lnTo>
                    <a:pt x="422" y="53"/>
                  </a:lnTo>
                  <a:lnTo>
                    <a:pt x="427" y="53"/>
                  </a:lnTo>
                  <a:lnTo>
                    <a:pt x="433" y="53"/>
                  </a:lnTo>
                  <a:lnTo>
                    <a:pt x="438" y="53"/>
                  </a:lnTo>
                  <a:lnTo>
                    <a:pt x="443" y="53"/>
                  </a:lnTo>
                  <a:lnTo>
                    <a:pt x="448" y="53"/>
                  </a:lnTo>
                  <a:lnTo>
                    <a:pt x="454" y="53"/>
                  </a:lnTo>
                  <a:lnTo>
                    <a:pt x="459" y="53"/>
                  </a:lnTo>
                  <a:lnTo>
                    <a:pt x="464" y="53"/>
                  </a:lnTo>
                  <a:lnTo>
                    <a:pt x="470" y="53"/>
                  </a:lnTo>
                  <a:lnTo>
                    <a:pt x="475" y="53"/>
                  </a:lnTo>
                  <a:lnTo>
                    <a:pt x="480" y="53"/>
                  </a:lnTo>
                  <a:lnTo>
                    <a:pt x="485" y="53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1" y="48"/>
                  </a:lnTo>
                  <a:lnTo>
                    <a:pt x="506" y="48"/>
                  </a:lnTo>
                  <a:lnTo>
                    <a:pt x="512" y="48"/>
                  </a:lnTo>
                  <a:lnTo>
                    <a:pt x="517" y="48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3" y="48"/>
                  </a:lnTo>
                  <a:lnTo>
                    <a:pt x="538" y="43"/>
                  </a:lnTo>
                  <a:lnTo>
                    <a:pt x="543" y="43"/>
                  </a:lnTo>
                  <a:lnTo>
                    <a:pt x="549" y="43"/>
                  </a:lnTo>
                  <a:lnTo>
                    <a:pt x="554" y="37"/>
                  </a:lnTo>
                  <a:lnTo>
                    <a:pt x="559" y="37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27"/>
                  </a:lnTo>
                  <a:lnTo>
                    <a:pt x="580" y="21"/>
                  </a:lnTo>
                  <a:lnTo>
                    <a:pt x="586" y="21"/>
                  </a:lnTo>
                  <a:lnTo>
                    <a:pt x="591" y="16"/>
                  </a:lnTo>
                  <a:lnTo>
                    <a:pt x="596" y="11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6"/>
                  </a:lnTo>
                  <a:lnTo>
                    <a:pt x="649" y="6"/>
                  </a:lnTo>
                  <a:lnTo>
                    <a:pt x="654" y="11"/>
                  </a:lnTo>
                  <a:lnTo>
                    <a:pt x="660" y="11"/>
                  </a:lnTo>
                  <a:lnTo>
                    <a:pt x="665" y="16"/>
                  </a:lnTo>
                  <a:lnTo>
                    <a:pt x="670" y="21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6" name="Freeform 162"/>
            <p:cNvSpPr>
              <a:spLocks/>
            </p:cNvSpPr>
            <p:nvPr/>
          </p:nvSpPr>
          <p:spPr bwMode="auto">
            <a:xfrm>
              <a:off x="3943" y="3982"/>
              <a:ext cx="565" cy="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6"/>
                </a:cxn>
                <a:cxn ang="0">
                  <a:pos x="27" y="11"/>
                </a:cxn>
                <a:cxn ang="0">
                  <a:pos x="37" y="11"/>
                </a:cxn>
                <a:cxn ang="0">
                  <a:pos x="48" y="16"/>
                </a:cxn>
                <a:cxn ang="0">
                  <a:pos x="58" y="16"/>
                </a:cxn>
                <a:cxn ang="0">
                  <a:pos x="69" y="22"/>
                </a:cxn>
                <a:cxn ang="0">
                  <a:pos x="79" y="22"/>
                </a:cxn>
                <a:cxn ang="0">
                  <a:pos x="90" y="22"/>
                </a:cxn>
                <a:cxn ang="0">
                  <a:pos x="100" y="22"/>
                </a:cxn>
                <a:cxn ang="0">
                  <a:pos x="111" y="27"/>
                </a:cxn>
                <a:cxn ang="0">
                  <a:pos x="122" y="27"/>
                </a:cxn>
                <a:cxn ang="0">
                  <a:pos x="132" y="27"/>
                </a:cxn>
                <a:cxn ang="0">
                  <a:pos x="143" y="27"/>
                </a:cxn>
                <a:cxn ang="0">
                  <a:pos x="153" y="27"/>
                </a:cxn>
                <a:cxn ang="0">
                  <a:pos x="164" y="27"/>
                </a:cxn>
                <a:cxn ang="0">
                  <a:pos x="174" y="27"/>
                </a:cxn>
                <a:cxn ang="0">
                  <a:pos x="185" y="27"/>
                </a:cxn>
                <a:cxn ang="0">
                  <a:pos x="195" y="27"/>
                </a:cxn>
                <a:cxn ang="0">
                  <a:pos x="206" y="27"/>
                </a:cxn>
                <a:cxn ang="0">
                  <a:pos x="217" y="27"/>
                </a:cxn>
                <a:cxn ang="0">
                  <a:pos x="227" y="27"/>
                </a:cxn>
                <a:cxn ang="0">
                  <a:pos x="238" y="27"/>
                </a:cxn>
                <a:cxn ang="0">
                  <a:pos x="248" y="27"/>
                </a:cxn>
                <a:cxn ang="0">
                  <a:pos x="259" y="27"/>
                </a:cxn>
                <a:cxn ang="0">
                  <a:pos x="269" y="27"/>
                </a:cxn>
                <a:cxn ang="0">
                  <a:pos x="280" y="27"/>
                </a:cxn>
                <a:cxn ang="0">
                  <a:pos x="290" y="27"/>
                </a:cxn>
                <a:cxn ang="0">
                  <a:pos x="301" y="27"/>
                </a:cxn>
                <a:cxn ang="0">
                  <a:pos x="312" y="27"/>
                </a:cxn>
                <a:cxn ang="0">
                  <a:pos x="322" y="27"/>
                </a:cxn>
                <a:cxn ang="0">
                  <a:pos x="333" y="27"/>
                </a:cxn>
                <a:cxn ang="0">
                  <a:pos x="343" y="27"/>
                </a:cxn>
                <a:cxn ang="0">
                  <a:pos x="354" y="27"/>
                </a:cxn>
                <a:cxn ang="0">
                  <a:pos x="364" y="27"/>
                </a:cxn>
                <a:cxn ang="0">
                  <a:pos x="375" y="27"/>
                </a:cxn>
                <a:cxn ang="0">
                  <a:pos x="385" y="27"/>
                </a:cxn>
                <a:cxn ang="0">
                  <a:pos x="396" y="32"/>
                </a:cxn>
                <a:cxn ang="0">
                  <a:pos x="407" y="32"/>
                </a:cxn>
                <a:cxn ang="0">
                  <a:pos x="417" y="32"/>
                </a:cxn>
                <a:cxn ang="0">
                  <a:pos x="428" y="32"/>
                </a:cxn>
                <a:cxn ang="0">
                  <a:pos x="438" y="32"/>
                </a:cxn>
                <a:cxn ang="0">
                  <a:pos x="449" y="32"/>
                </a:cxn>
                <a:cxn ang="0">
                  <a:pos x="459" y="32"/>
                </a:cxn>
                <a:cxn ang="0">
                  <a:pos x="470" y="32"/>
                </a:cxn>
                <a:cxn ang="0">
                  <a:pos x="480" y="32"/>
                </a:cxn>
                <a:cxn ang="0">
                  <a:pos x="491" y="32"/>
                </a:cxn>
                <a:cxn ang="0">
                  <a:pos x="502" y="32"/>
                </a:cxn>
                <a:cxn ang="0">
                  <a:pos x="512" y="32"/>
                </a:cxn>
                <a:cxn ang="0">
                  <a:pos x="523" y="32"/>
                </a:cxn>
                <a:cxn ang="0">
                  <a:pos x="533" y="32"/>
                </a:cxn>
                <a:cxn ang="0">
                  <a:pos x="544" y="32"/>
                </a:cxn>
                <a:cxn ang="0">
                  <a:pos x="554" y="32"/>
                </a:cxn>
                <a:cxn ang="0">
                  <a:pos x="565" y="32"/>
                </a:cxn>
                <a:cxn ang="0">
                  <a:pos x="575" y="32"/>
                </a:cxn>
                <a:cxn ang="0">
                  <a:pos x="586" y="32"/>
                </a:cxn>
                <a:cxn ang="0">
                  <a:pos x="597" y="32"/>
                </a:cxn>
                <a:cxn ang="0">
                  <a:pos x="607" y="32"/>
                </a:cxn>
                <a:cxn ang="0">
                  <a:pos x="618" y="32"/>
                </a:cxn>
              </a:cxnLst>
              <a:rect l="0" t="0" r="r" b="b"/>
              <a:pathLst>
                <a:path w="623" h="32">
                  <a:moveTo>
                    <a:pt x="0" y="0"/>
                  </a:moveTo>
                  <a:lnTo>
                    <a:pt x="5" y="0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2" y="11"/>
                  </a:lnTo>
                  <a:lnTo>
                    <a:pt x="37" y="11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3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79" y="22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0" y="22"/>
                  </a:lnTo>
                  <a:lnTo>
                    <a:pt x="106" y="22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7"/>
                  </a:lnTo>
                  <a:lnTo>
                    <a:pt x="137" y="27"/>
                  </a:lnTo>
                  <a:lnTo>
                    <a:pt x="143" y="27"/>
                  </a:lnTo>
                  <a:lnTo>
                    <a:pt x="148" y="27"/>
                  </a:lnTo>
                  <a:lnTo>
                    <a:pt x="153" y="27"/>
                  </a:lnTo>
                  <a:lnTo>
                    <a:pt x="158" y="27"/>
                  </a:lnTo>
                  <a:lnTo>
                    <a:pt x="164" y="27"/>
                  </a:lnTo>
                  <a:lnTo>
                    <a:pt x="169" y="27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27"/>
                  </a:lnTo>
                  <a:lnTo>
                    <a:pt x="190" y="27"/>
                  </a:lnTo>
                  <a:lnTo>
                    <a:pt x="195" y="27"/>
                  </a:lnTo>
                  <a:lnTo>
                    <a:pt x="201" y="27"/>
                  </a:lnTo>
                  <a:lnTo>
                    <a:pt x="206" y="27"/>
                  </a:lnTo>
                  <a:lnTo>
                    <a:pt x="211" y="27"/>
                  </a:lnTo>
                  <a:lnTo>
                    <a:pt x="217" y="27"/>
                  </a:lnTo>
                  <a:lnTo>
                    <a:pt x="222" y="27"/>
                  </a:lnTo>
                  <a:lnTo>
                    <a:pt x="227" y="27"/>
                  </a:lnTo>
                  <a:lnTo>
                    <a:pt x="232" y="27"/>
                  </a:lnTo>
                  <a:lnTo>
                    <a:pt x="238" y="27"/>
                  </a:lnTo>
                  <a:lnTo>
                    <a:pt x="243" y="27"/>
                  </a:lnTo>
                  <a:lnTo>
                    <a:pt x="248" y="27"/>
                  </a:lnTo>
                  <a:lnTo>
                    <a:pt x="253" y="27"/>
                  </a:lnTo>
                  <a:lnTo>
                    <a:pt x="259" y="27"/>
                  </a:lnTo>
                  <a:lnTo>
                    <a:pt x="264" y="27"/>
                  </a:lnTo>
                  <a:lnTo>
                    <a:pt x="269" y="27"/>
                  </a:lnTo>
                  <a:lnTo>
                    <a:pt x="275" y="27"/>
                  </a:lnTo>
                  <a:lnTo>
                    <a:pt x="280" y="27"/>
                  </a:lnTo>
                  <a:lnTo>
                    <a:pt x="285" y="27"/>
                  </a:lnTo>
                  <a:lnTo>
                    <a:pt x="290" y="27"/>
                  </a:lnTo>
                  <a:lnTo>
                    <a:pt x="296" y="27"/>
                  </a:lnTo>
                  <a:lnTo>
                    <a:pt x="301" y="27"/>
                  </a:lnTo>
                  <a:lnTo>
                    <a:pt x="306" y="27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9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32"/>
                  </a:lnTo>
                  <a:lnTo>
                    <a:pt x="396" y="32"/>
                  </a:lnTo>
                  <a:lnTo>
                    <a:pt x="401" y="32"/>
                  </a:lnTo>
                  <a:lnTo>
                    <a:pt x="407" y="32"/>
                  </a:lnTo>
                  <a:lnTo>
                    <a:pt x="412" y="32"/>
                  </a:lnTo>
                  <a:lnTo>
                    <a:pt x="417" y="32"/>
                  </a:lnTo>
                  <a:lnTo>
                    <a:pt x="422" y="32"/>
                  </a:lnTo>
                  <a:lnTo>
                    <a:pt x="428" y="32"/>
                  </a:lnTo>
                  <a:lnTo>
                    <a:pt x="433" y="32"/>
                  </a:lnTo>
                  <a:lnTo>
                    <a:pt x="438" y="32"/>
                  </a:lnTo>
                  <a:lnTo>
                    <a:pt x="444" y="32"/>
                  </a:lnTo>
                  <a:lnTo>
                    <a:pt x="449" y="32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5" y="32"/>
                  </a:lnTo>
                  <a:lnTo>
                    <a:pt x="470" y="32"/>
                  </a:lnTo>
                  <a:lnTo>
                    <a:pt x="475" y="32"/>
                  </a:lnTo>
                  <a:lnTo>
                    <a:pt x="480" y="32"/>
                  </a:lnTo>
                  <a:lnTo>
                    <a:pt x="486" y="32"/>
                  </a:lnTo>
                  <a:lnTo>
                    <a:pt x="491" y="32"/>
                  </a:lnTo>
                  <a:lnTo>
                    <a:pt x="496" y="32"/>
                  </a:lnTo>
                  <a:lnTo>
                    <a:pt x="502" y="32"/>
                  </a:lnTo>
                  <a:lnTo>
                    <a:pt x="507" y="32"/>
                  </a:lnTo>
                  <a:lnTo>
                    <a:pt x="512" y="32"/>
                  </a:lnTo>
                  <a:lnTo>
                    <a:pt x="517" y="32"/>
                  </a:lnTo>
                  <a:lnTo>
                    <a:pt x="523" y="32"/>
                  </a:lnTo>
                  <a:lnTo>
                    <a:pt x="528" y="32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4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32"/>
                  </a:lnTo>
                  <a:lnTo>
                    <a:pt x="581" y="32"/>
                  </a:lnTo>
                  <a:lnTo>
                    <a:pt x="586" y="32"/>
                  </a:lnTo>
                  <a:lnTo>
                    <a:pt x="591" y="32"/>
                  </a:lnTo>
                  <a:lnTo>
                    <a:pt x="597" y="32"/>
                  </a:lnTo>
                  <a:lnTo>
                    <a:pt x="602" y="32"/>
                  </a:lnTo>
                  <a:lnTo>
                    <a:pt x="607" y="32"/>
                  </a:lnTo>
                  <a:lnTo>
                    <a:pt x="612" y="32"/>
                  </a:lnTo>
                  <a:lnTo>
                    <a:pt x="618" y="32"/>
                  </a:lnTo>
                  <a:lnTo>
                    <a:pt x="623" y="3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7" name="Freeform 163"/>
            <p:cNvSpPr>
              <a:spLocks/>
            </p:cNvSpPr>
            <p:nvPr/>
          </p:nvSpPr>
          <p:spPr bwMode="auto">
            <a:xfrm>
              <a:off x="1774" y="3456"/>
              <a:ext cx="483" cy="36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6" y="0"/>
                </a:cxn>
                <a:cxn ang="0">
                  <a:pos x="42" y="5"/>
                </a:cxn>
                <a:cxn ang="0">
                  <a:pos x="58" y="10"/>
                </a:cxn>
                <a:cxn ang="0">
                  <a:pos x="74" y="15"/>
                </a:cxn>
                <a:cxn ang="0">
                  <a:pos x="90" y="26"/>
                </a:cxn>
                <a:cxn ang="0">
                  <a:pos x="105" y="31"/>
                </a:cxn>
                <a:cxn ang="0">
                  <a:pos x="121" y="42"/>
                </a:cxn>
                <a:cxn ang="0">
                  <a:pos x="137" y="58"/>
                </a:cxn>
                <a:cxn ang="0">
                  <a:pos x="153" y="68"/>
                </a:cxn>
                <a:cxn ang="0">
                  <a:pos x="169" y="84"/>
                </a:cxn>
                <a:cxn ang="0">
                  <a:pos x="185" y="100"/>
                </a:cxn>
                <a:cxn ang="0">
                  <a:pos x="206" y="121"/>
                </a:cxn>
                <a:cxn ang="0">
                  <a:pos x="216" y="132"/>
                </a:cxn>
                <a:cxn ang="0">
                  <a:pos x="227" y="147"/>
                </a:cxn>
                <a:cxn ang="0">
                  <a:pos x="243" y="169"/>
                </a:cxn>
                <a:cxn ang="0">
                  <a:pos x="259" y="184"/>
                </a:cxn>
                <a:cxn ang="0">
                  <a:pos x="269" y="200"/>
                </a:cxn>
                <a:cxn ang="0">
                  <a:pos x="280" y="216"/>
                </a:cxn>
                <a:cxn ang="0">
                  <a:pos x="290" y="232"/>
                </a:cxn>
                <a:cxn ang="0">
                  <a:pos x="301" y="248"/>
                </a:cxn>
                <a:cxn ang="0">
                  <a:pos x="311" y="258"/>
                </a:cxn>
                <a:cxn ang="0">
                  <a:pos x="322" y="274"/>
                </a:cxn>
                <a:cxn ang="0">
                  <a:pos x="332" y="290"/>
                </a:cxn>
                <a:cxn ang="0">
                  <a:pos x="343" y="306"/>
                </a:cxn>
                <a:cxn ang="0">
                  <a:pos x="348" y="322"/>
                </a:cxn>
                <a:cxn ang="0">
                  <a:pos x="359" y="332"/>
                </a:cxn>
                <a:cxn ang="0">
                  <a:pos x="369" y="348"/>
                </a:cxn>
                <a:cxn ang="0">
                  <a:pos x="380" y="364"/>
                </a:cxn>
                <a:cxn ang="0">
                  <a:pos x="391" y="380"/>
                </a:cxn>
                <a:cxn ang="0">
                  <a:pos x="401" y="396"/>
                </a:cxn>
                <a:cxn ang="0">
                  <a:pos x="412" y="411"/>
                </a:cxn>
                <a:cxn ang="0">
                  <a:pos x="422" y="427"/>
                </a:cxn>
                <a:cxn ang="0">
                  <a:pos x="433" y="443"/>
                </a:cxn>
                <a:cxn ang="0">
                  <a:pos x="443" y="459"/>
                </a:cxn>
                <a:cxn ang="0">
                  <a:pos x="454" y="480"/>
                </a:cxn>
                <a:cxn ang="0">
                  <a:pos x="464" y="496"/>
                </a:cxn>
                <a:cxn ang="0">
                  <a:pos x="475" y="512"/>
                </a:cxn>
                <a:cxn ang="0">
                  <a:pos x="486" y="528"/>
                </a:cxn>
                <a:cxn ang="0">
                  <a:pos x="496" y="543"/>
                </a:cxn>
                <a:cxn ang="0">
                  <a:pos x="507" y="559"/>
                </a:cxn>
                <a:cxn ang="0">
                  <a:pos x="522" y="580"/>
                </a:cxn>
              </a:cxnLst>
              <a:rect l="0" t="0" r="r" b="b"/>
              <a:pathLst>
                <a:path w="533" h="596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9" y="15"/>
                  </a:lnTo>
                  <a:lnTo>
                    <a:pt x="84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100" y="31"/>
                  </a:lnTo>
                  <a:lnTo>
                    <a:pt x="105" y="31"/>
                  </a:lnTo>
                  <a:lnTo>
                    <a:pt x="111" y="37"/>
                  </a:lnTo>
                  <a:lnTo>
                    <a:pt x="116" y="42"/>
                  </a:lnTo>
                  <a:lnTo>
                    <a:pt x="121" y="42"/>
                  </a:lnTo>
                  <a:lnTo>
                    <a:pt x="127" y="47"/>
                  </a:lnTo>
                  <a:lnTo>
                    <a:pt x="132" y="52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8" y="63"/>
                  </a:lnTo>
                  <a:lnTo>
                    <a:pt x="153" y="68"/>
                  </a:lnTo>
                  <a:lnTo>
                    <a:pt x="158" y="74"/>
                  </a:lnTo>
                  <a:lnTo>
                    <a:pt x="164" y="79"/>
                  </a:lnTo>
                  <a:lnTo>
                    <a:pt x="169" y="84"/>
                  </a:lnTo>
                  <a:lnTo>
                    <a:pt x="174" y="89"/>
                  </a:lnTo>
                  <a:lnTo>
                    <a:pt x="179" y="95"/>
                  </a:lnTo>
                  <a:lnTo>
                    <a:pt x="185" y="100"/>
                  </a:lnTo>
                  <a:lnTo>
                    <a:pt x="190" y="105"/>
                  </a:lnTo>
                  <a:lnTo>
                    <a:pt x="195" y="110"/>
                  </a:lnTo>
                  <a:lnTo>
                    <a:pt x="206" y="121"/>
                  </a:lnTo>
                  <a:lnTo>
                    <a:pt x="200" y="121"/>
                  </a:lnTo>
                  <a:lnTo>
                    <a:pt x="206" y="121"/>
                  </a:lnTo>
                  <a:lnTo>
                    <a:pt x="216" y="132"/>
                  </a:lnTo>
                  <a:lnTo>
                    <a:pt x="216" y="137"/>
                  </a:lnTo>
                  <a:lnTo>
                    <a:pt x="222" y="142"/>
                  </a:lnTo>
                  <a:lnTo>
                    <a:pt x="227" y="147"/>
                  </a:lnTo>
                  <a:lnTo>
                    <a:pt x="232" y="153"/>
                  </a:lnTo>
                  <a:lnTo>
                    <a:pt x="243" y="163"/>
                  </a:lnTo>
                  <a:lnTo>
                    <a:pt x="243" y="169"/>
                  </a:lnTo>
                  <a:lnTo>
                    <a:pt x="248" y="174"/>
                  </a:lnTo>
                  <a:lnTo>
                    <a:pt x="253" y="179"/>
                  </a:lnTo>
                  <a:lnTo>
                    <a:pt x="259" y="184"/>
                  </a:lnTo>
                  <a:lnTo>
                    <a:pt x="259" y="190"/>
                  </a:lnTo>
                  <a:lnTo>
                    <a:pt x="264" y="195"/>
                  </a:lnTo>
                  <a:lnTo>
                    <a:pt x="269" y="200"/>
                  </a:lnTo>
                  <a:lnTo>
                    <a:pt x="274" y="206"/>
                  </a:lnTo>
                  <a:lnTo>
                    <a:pt x="274" y="211"/>
                  </a:lnTo>
                  <a:lnTo>
                    <a:pt x="280" y="216"/>
                  </a:lnTo>
                  <a:lnTo>
                    <a:pt x="285" y="221"/>
                  </a:lnTo>
                  <a:lnTo>
                    <a:pt x="285" y="227"/>
                  </a:lnTo>
                  <a:lnTo>
                    <a:pt x="290" y="232"/>
                  </a:lnTo>
                  <a:lnTo>
                    <a:pt x="296" y="237"/>
                  </a:lnTo>
                  <a:lnTo>
                    <a:pt x="301" y="242"/>
                  </a:lnTo>
                  <a:lnTo>
                    <a:pt x="301" y="248"/>
                  </a:lnTo>
                  <a:lnTo>
                    <a:pt x="311" y="258"/>
                  </a:lnTo>
                  <a:lnTo>
                    <a:pt x="306" y="258"/>
                  </a:lnTo>
                  <a:lnTo>
                    <a:pt x="311" y="258"/>
                  </a:lnTo>
                  <a:lnTo>
                    <a:pt x="317" y="264"/>
                  </a:lnTo>
                  <a:lnTo>
                    <a:pt x="317" y="269"/>
                  </a:lnTo>
                  <a:lnTo>
                    <a:pt x="322" y="274"/>
                  </a:lnTo>
                  <a:lnTo>
                    <a:pt x="322" y="279"/>
                  </a:lnTo>
                  <a:lnTo>
                    <a:pt x="327" y="285"/>
                  </a:lnTo>
                  <a:lnTo>
                    <a:pt x="332" y="290"/>
                  </a:lnTo>
                  <a:lnTo>
                    <a:pt x="338" y="295"/>
                  </a:lnTo>
                  <a:lnTo>
                    <a:pt x="338" y="301"/>
                  </a:lnTo>
                  <a:lnTo>
                    <a:pt x="343" y="306"/>
                  </a:lnTo>
                  <a:lnTo>
                    <a:pt x="343" y="311"/>
                  </a:lnTo>
                  <a:lnTo>
                    <a:pt x="354" y="322"/>
                  </a:lnTo>
                  <a:lnTo>
                    <a:pt x="348" y="322"/>
                  </a:lnTo>
                  <a:lnTo>
                    <a:pt x="354" y="322"/>
                  </a:lnTo>
                  <a:lnTo>
                    <a:pt x="359" y="327"/>
                  </a:lnTo>
                  <a:lnTo>
                    <a:pt x="359" y="332"/>
                  </a:lnTo>
                  <a:lnTo>
                    <a:pt x="364" y="338"/>
                  </a:lnTo>
                  <a:lnTo>
                    <a:pt x="364" y="343"/>
                  </a:lnTo>
                  <a:lnTo>
                    <a:pt x="369" y="348"/>
                  </a:lnTo>
                  <a:lnTo>
                    <a:pt x="369" y="353"/>
                  </a:lnTo>
                  <a:lnTo>
                    <a:pt x="380" y="359"/>
                  </a:lnTo>
                  <a:lnTo>
                    <a:pt x="380" y="364"/>
                  </a:lnTo>
                  <a:lnTo>
                    <a:pt x="385" y="369"/>
                  </a:lnTo>
                  <a:lnTo>
                    <a:pt x="385" y="374"/>
                  </a:lnTo>
                  <a:lnTo>
                    <a:pt x="391" y="380"/>
                  </a:lnTo>
                  <a:lnTo>
                    <a:pt x="391" y="385"/>
                  </a:lnTo>
                  <a:lnTo>
                    <a:pt x="396" y="390"/>
                  </a:lnTo>
                  <a:lnTo>
                    <a:pt x="401" y="396"/>
                  </a:lnTo>
                  <a:lnTo>
                    <a:pt x="406" y="401"/>
                  </a:lnTo>
                  <a:lnTo>
                    <a:pt x="406" y="406"/>
                  </a:lnTo>
                  <a:lnTo>
                    <a:pt x="412" y="411"/>
                  </a:lnTo>
                  <a:lnTo>
                    <a:pt x="412" y="417"/>
                  </a:lnTo>
                  <a:lnTo>
                    <a:pt x="417" y="422"/>
                  </a:lnTo>
                  <a:lnTo>
                    <a:pt x="422" y="427"/>
                  </a:lnTo>
                  <a:lnTo>
                    <a:pt x="422" y="433"/>
                  </a:lnTo>
                  <a:lnTo>
                    <a:pt x="427" y="438"/>
                  </a:lnTo>
                  <a:lnTo>
                    <a:pt x="433" y="443"/>
                  </a:lnTo>
                  <a:lnTo>
                    <a:pt x="433" y="448"/>
                  </a:lnTo>
                  <a:lnTo>
                    <a:pt x="438" y="454"/>
                  </a:lnTo>
                  <a:lnTo>
                    <a:pt x="443" y="459"/>
                  </a:lnTo>
                  <a:lnTo>
                    <a:pt x="443" y="464"/>
                  </a:lnTo>
                  <a:lnTo>
                    <a:pt x="454" y="475"/>
                  </a:lnTo>
                  <a:lnTo>
                    <a:pt x="454" y="480"/>
                  </a:lnTo>
                  <a:lnTo>
                    <a:pt x="459" y="485"/>
                  </a:lnTo>
                  <a:lnTo>
                    <a:pt x="464" y="491"/>
                  </a:lnTo>
                  <a:lnTo>
                    <a:pt x="464" y="496"/>
                  </a:lnTo>
                  <a:lnTo>
                    <a:pt x="470" y="501"/>
                  </a:lnTo>
                  <a:lnTo>
                    <a:pt x="470" y="506"/>
                  </a:lnTo>
                  <a:lnTo>
                    <a:pt x="475" y="512"/>
                  </a:lnTo>
                  <a:lnTo>
                    <a:pt x="480" y="517"/>
                  </a:lnTo>
                  <a:lnTo>
                    <a:pt x="486" y="522"/>
                  </a:lnTo>
                  <a:lnTo>
                    <a:pt x="486" y="528"/>
                  </a:lnTo>
                  <a:lnTo>
                    <a:pt x="491" y="533"/>
                  </a:lnTo>
                  <a:lnTo>
                    <a:pt x="491" y="538"/>
                  </a:lnTo>
                  <a:lnTo>
                    <a:pt x="496" y="543"/>
                  </a:lnTo>
                  <a:lnTo>
                    <a:pt x="501" y="549"/>
                  </a:lnTo>
                  <a:lnTo>
                    <a:pt x="507" y="554"/>
                  </a:lnTo>
                  <a:lnTo>
                    <a:pt x="507" y="559"/>
                  </a:lnTo>
                  <a:lnTo>
                    <a:pt x="517" y="570"/>
                  </a:lnTo>
                  <a:lnTo>
                    <a:pt x="517" y="575"/>
                  </a:lnTo>
                  <a:lnTo>
                    <a:pt x="522" y="580"/>
                  </a:lnTo>
                  <a:lnTo>
                    <a:pt x="533" y="591"/>
                  </a:lnTo>
                  <a:lnTo>
                    <a:pt x="533" y="59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8" name="Freeform 164"/>
            <p:cNvSpPr>
              <a:spLocks/>
            </p:cNvSpPr>
            <p:nvPr/>
          </p:nvSpPr>
          <p:spPr bwMode="auto">
            <a:xfrm>
              <a:off x="2257" y="3818"/>
              <a:ext cx="589" cy="183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6" y="32"/>
                </a:cxn>
                <a:cxn ang="0">
                  <a:pos x="37" y="48"/>
                </a:cxn>
                <a:cxn ang="0">
                  <a:pos x="48" y="64"/>
                </a:cxn>
                <a:cxn ang="0">
                  <a:pos x="63" y="85"/>
                </a:cxn>
                <a:cxn ang="0">
                  <a:pos x="79" y="101"/>
                </a:cxn>
                <a:cxn ang="0">
                  <a:pos x="95" y="122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32" y="164"/>
                </a:cxn>
                <a:cxn ang="0">
                  <a:pos x="148" y="174"/>
                </a:cxn>
                <a:cxn ang="0">
                  <a:pos x="164" y="190"/>
                </a:cxn>
                <a:cxn ang="0">
                  <a:pos x="180" y="201"/>
                </a:cxn>
                <a:cxn ang="0">
                  <a:pos x="195" y="217"/>
                </a:cxn>
                <a:cxn ang="0">
                  <a:pos x="211" y="227"/>
                </a:cxn>
                <a:cxn ang="0">
                  <a:pos x="227" y="238"/>
                </a:cxn>
                <a:cxn ang="0">
                  <a:pos x="243" y="248"/>
                </a:cxn>
                <a:cxn ang="0">
                  <a:pos x="259" y="259"/>
                </a:cxn>
                <a:cxn ang="0">
                  <a:pos x="275" y="264"/>
                </a:cxn>
                <a:cxn ang="0">
                  <a:pos x="290" y="275"/>
                </a:cxn>
                <a:cxn ang="0">
                  <a:pos x="306" y="280"/>
                </a:cxn>
                <a:cxn ang="0">
                  <a:pos x="322" y="285"/>
                </a:cxn>
                <a:cxn ang="0">
                  <a:pos x="338" y="291"/>
                </a:cxn>
                <a:cxn ang="0">
                  <a:pos x="354" y="296"/>
                </a:cxn>
                <a:cxn ang="0">
                  <a:pos x="370" y="296"/>
                </a:cxn>
                <a:cxn ang="0">
                  <a:pos x="385" y="301"/>
                </a:cxn>
                <a:cxn ang="0">
                  <a:pos x="401" y="301"/>
                </a:cxn>
                <a:cxn ang="0">
                  <a:pos x="417" y="301"/>
                </a:cxn>
                <a:cxn ang="0">
                  <a:pos x="433" y="301"/>
                </a:cxn>
                <a:cxn ang="0">
                  <a:pos x="449" y="301"/>
                </a:cxn>
                <a:cxn ang="0">
                  <a:pos x="465" y="301"/>
                </a:cxn>
                <a:cxn ang="0">
                  <a:pos x="480" y="301"/>
                </a:cxn>
                <a:cxn ang="0">
                  <a:pos x="496" y="301"/>
                </a:cxn>
                <a:cxn ang="0">
                  <a:pos x="512" y="301"/>
                </a:cxn>
                <a:cxn ang="0">
                  <a:pos x="528" y="301"/>
                </a:cxn>
                <a:cxn ang="0">
                  <a:pos x="544" y="296"/>
                </a:cxn>
                <a:cxn ang="0">
                  <a:pos x="560" y="296"/>
                </a:cxn>
                <a:cxn ang="0">
                  <a:pos x="575" y="291"/>
                </a:cxn>
                <a:cxn ang="0">
                  <a:pos x="591" y="291"/>
                </a:cxn>
                <a:cxn ang="0">
                  <a:pos x="607" y="291"/>
                </a:cxn>
                <a:cxn ang="0">
                  <a:pos x="623" y="285"/>
                </a:cxn>
                <a:cxn ang="0">
                  <a:pos x="639" y="285"/>
                </a:cxn>
              </a:cxnLst>
              <a:rect l="0" t="0" r="r" b="b"/>
              <a:pathLst>
                <a:path w="649" h="301">
                  <a:moveTo>
                    <a:pt x="0" y="0"/>
                  </a:moveTo>
                  <a:lnTo>
                    <a:pt x="5" y="5"/>
                  </a:lnTo>
                  <a:lnTo>
                    <a:pt x="5" y="11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26" y="32"/>
                  </a:lnTo>
                  <a:lnTo>
                    <a:pt x="26" y="37"/>
                  </a:lnTo>
                  <a:lnTo>
                    <a:pt x="32" y="42"/>
                  </a:lnTo>
                  <a:lnTo>
                    <a:pt x="37" y="48"/>
                  </a:lnTo>
                  <a:lnTo>
                    <a:pt x="42" y="53"/>
                  </a:lnTo>
                  <a:lnTo>
                    <a:pt x="42" y="58"/>
                  </a:lnTo>
                  <a:lnTo>
                    <a:pt x="48" y="64"/>
                  </a:lnTo>
                  <a:lnTo>
                    <a:pt x="53" y="69"/>
                  </a:lnTo>
                  <a:lnTo>
                    <a:pt x="63" y="79"/>
                  </a:lnTo>
                  <a:lnTo>
                    <a:pt x="63" y="85"/>
                  </a:lnTo>
                  <a:lnTo>
                    <a:pt x="69" y="90"/>
                  </a:lnTo>
                  <a:lnTo>
                    <a:pt x="74" y="95"/>
                  </a:lnTo>
                  <a:lnTo>
                    <a:pt x="79" y="101"/>
                  </a:lnTo>
                  <a:lnTo>
                    <a:pt x="90" y="111"/>
                  </a:lnTo>
                  <a:lnTo>
                    <a:pt x="90" y="116"/>
                  </a:lnTo>
                  <a:lnTo>
                    <a:pt x="95" y="122"/>
                  </a:lnTo>
                  <a:lnTo>
                    <a:pt x="100" y="127"/>
                  </a:lnTo>
                  <a:lnTo>
                    <a:pt x="106" y="132"/>
                  </a:lnTo>
                  <a:lnTo>
                    <a:pt x="116" y="143"/>
                  </a:lnTo>
                  <a:lnTo>
                    <a:pt x="111" y="143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7" y="153"/>
                  </a:lnTo>
                  <a:lnTo>
                    <a:pt x="137" y="164"/>
                  </a:lnTo>
                  <a:lnTo>
                    <a:pt x="132" y="164"/>
                  </a:lnTo>
                  <a:lnTo>
                    <a:pt x="137" y="164"/>
                  </a:lnTo>
                  <a:lnTo>
                    <a:pt x="143" y="169"/>
                  </a:lnTo>
                  <a:lnTo>
                    <a:pt x="148" y="174"/>
                  </a:lnTo>
                  <a:lnTo>
                    <a:pt x="153" y="180"/>
                  </a:lnTo>
                  <a:lnTo>
                    <a:pt x="158" y="185"/>
                  </a:lnTo>
                  <a:lnTo>
                    <a:pt x="164" y="190"/>
                  </a:lnTo>
                  <a:lnTo>
                    <a:pt x="169" y="196"/>
                  </a:lnTo>
                  <a:lnTo>
                    <a:pt x="174" y="201"/>
                  </a:lnTo>
                  <a:lnTo>
                    <a:pt x="180" y="201"/>
                  </a:lnTo>
                  <a:lnTo>
                    <a:pt x="185" y="206"/>
                  </a:lnTo>
                  <a:lnTo>
                    <a:pt x="190" y="211"/>
                  </a:lnTo>
                  <a:lnTo>
                    <a:pt x="195" y="217"/>
                  </a:lnTo>
                  <a:lnTo>
                    <a:pt x="201" y="222"/>
                  </a:lnTo>
                  <a:lnTo>
                    <a:pt x="206" y="222"/>
                  </a:lnTo>
                  <a:lnTo>
                    <a:pt x="211" y="227"/>
                  </a:lnTo>
                  <a:lnTo>
                    <a:pt x="216" y="233"/>
                  </a:lnTo>
                  <a:lnTo>
                    <a:pt x="222" y="233"/>
                  </a:lnTo>
                  <a:lnTo>
                    <a:pt x="227" y="238"/>
                  </a:lnTo>
                  <a:lnTo>
                    <a:pt x="232" y="243"/>
                  </a:lnTo>
                  <a:lnTo>
                    <a:pt x="238" y="248"/>
                  </a:lnTo>
                  <a:lnTo>
                    <a:pt x="243" y="248"/>
                  </a:lnTo>
                  <a:lnTo>
                    <a:pt x="248" y="254"/>
                  </a:lnTo>
                  <a:lnTo>
                    <a:pt x="253" y="254"/>
                  </a:lnTo>
                  <a:lnTo>
                    <a:pt x="259" y="259"/>
                  </a:lnTo>
                  <a:lnTo>
                    <a:pt x="264" y="259"/>
                  </a:lnTo>
                  <a:lnTo>
                    <a:pt x="269" y="264"/>
                  </a:lnTo>
                  <a:lnTo>
                    <a:pt x="275" y="264"/>
                  </a:lnTo>
                  <a:lnTo>
                    <a:pt x="280" y="269"/>
                  </a:lnTo>
                  <a:lnTo>
                    <a:pt x="285" y="269"/>
                  </a:lnTo>
                  <a:lnTo>
                    <a:pt x="290" y="275"/>
                  </a:lnTo>
                  <a:lnTo>
                    <a:pt x="296" y="275"/>
                  </a:lnTo>
                  <a:lnTo>
                    <a:pt x="301" y="280"/>
                  </a:lnTo>
                  <a:lnTo>
                    <a:pt x="306" y="280"/>
                  </a:lnTo>
                  <a:lnTo>
                    <a:pt x="311" y="280"/>
                  </a:lnTo>
                  <a:lnTo>
                    <a:pt x="317" y="285"/>
                  </a:lnTo>
                  <a:lnTo>
                    <a:pt x="322" y="285"/>
                  </a:lnTo>
                  <a:lnTo>
                    <a:pt x="327" y="285"/>
                  </a:lnTo>
                  <a:lnTo>
                    <a:pt x="333" y="291"/>
                  </a:lnTo>
                  <a:lnTo>
                    <a:pt x="338" y="291"/>
                  </a:lnTo>
                  <a:lnTo>
                    <a:pt x="343" y="291"/>
                  </a:lnTo>
                  <a:lnTo>
                    <a:pt x="348" y="291"/>
                  </a:lnTo>
                  <a:lnTo>
                    <a:pt x="354" y="296"/>
                  </a:lnTo>
                  <a:lnTo>
                    <a:pt x="359" y="296"/>
                  </a:lnTo>
                  <a:lnTo>
                    <a:pt x="364" y="296"/>
                  </a:lnTo>
                  <a:lnTo>
                    <a:pt x="370" y="296"/>
                  </a:lnTo>
                  <a:lnTo>
                    <a:pt x="375" y="296"/>
                  </a:lnTo>
                  <a:lnTo>
                    <a:pt x="380" y="301"/>
                  </a:lnTo>
                  <a:lnTo>
                    <a:pt x="385" y="301"/>
                  </a:lnTo>
                  <a:lnTo>
                    <a:pt x="391" y="301"/>
                  </a:lnTo>
                  <a:lnTo>
                    <a:pt x="396" y="301"/>
                  </a:lnTo>
                  <a:lnTo>
                    <a:pt x="401" y="301"/>
                  </a:lnTo>
                  <a:lnTo>
                    <a:pt x="406" y="301"/>
                  </a:lnTo>
                  <a:lnTo>
                    <a:pt x="412" y="301"/>
                  </a:lnTo>
                  <a:lnTo>
                    <a:pt x="417" y="301"/>
                  </a:lnTo>
                  <a:lnTo>
                    <a:pt x="422" y="301"/>
                  </a:lnTo>
                  <a:lnTo>
                    <a:pt x="428" y="301"/>
                  </a:lnTo>
                  <a:lnTo>
                    <a:pt x="433" y="301"/>
                  </a:lnTo>
                  <a:lnTo>
                    <a:pt x="438" y="301"/>
                  </a:lnTo>
                  <a:lnTo>
                    <a:pt x="443" y="301"/>
                  </a:lnTo>
                  <a:lnTo>
                    <a:pt x="449" y="301"/>
                  </a:lnTo>
                  <a:lnTo>
                    <a:pt x="454" y="301"/>
                  </a:lnTo>
                  <a:lnTo>
                    <a:pt x="459" y="301"/>
                  </a:lnTo>
                  <a:lnTo>
                    <a:pt x="465" y="301"/>
                  </a:lnTo>
                  <a:lnTo>
                    <a:pt x="470" y="301"/>
                  </a:lnTo>
                  <a:lnTo>
                    <a:pt x="475" y="301"/>
                  </a:lnTo>
                  <a:lnTo>
                    <a:pt x="480" y="301"/>
                  </a:lnTo>
                  <a:lnTo>
                    <a:pt x="486" y="301"/>
                  </a:lnTo>
                  <a:lnTo>
                    <a:pt x="491" y="301"/>
                  </a:lnTo>
                  <a:lnTo>
                    <a:pt x="496" y="301"/>
                  </a:lnTo>
                  <a:lnTo>
                    <a:pt x="502" y="301"/>
                  </a:lnTo>
                  <a:lnTo>
                    <a:pt x="507" y="301"/>
                  </a:lnTo>
                  <a:lnTo>
                    <a:pt x="512" y="301"/>
                  </a:lnTo>
                  <a:lnTo>
                    <a:pt x="517" y="301"/>
                  </a:lnTo>
                  <a:lnTo>
                    <a:pt x="523" y="301"/>
                  </a:lnTo>
                  <a:lnTo>
                    <a:pt x="528" y="301"/>
                  </a:lnTo>
                  <a:lnTo>
                    <a:pt x="533" y="296"/>
                  </a:lnTo>
                  <a:lnTo>
                    <a:pt x="538" y="296"/>
                  </a:lnTo>
                  <a:lnTo>
                    <a:pt x="544" y="296"/>
                  </a:lnTo>
                  <a:lnTo>
                    <a:pt x="549" y="296"/>
                  </a:lnTo>
                  <a:lnTo>
                    <a:pt x="554" y="296"/>
                  </a:lnTo>
                  <a:lnTo>
                    <a:pt x="560" y="296"/>
                  </a:lnTo>
                  <a:lnTo>
                    <a:pt x="565" y="296"/>
                  </a:lnTo>
                  <a:lnTo>
                    <a:pt x="570" y="296"/>
                  </a:lnTo>
                  <a:lnTo>
                    <a:pt x="575" y="291"/>
                  </a:lnTo>
                  <a:lnTo>
                    <a:pt x="581" y="291"/>
                  </a:lnTo>
                  <a:lnTo>
                    <a:pt x="586" y="291"/>
                  </a:lnTo>
                  <a:lnTo>
                    <a:pt x="591" y="291"/>
                  </a:lnTo>
                  <a:lnTo>
                    <a:pt x="597" y="291"/>
                  </a:lnTo>
                  <a:lnTo>
                    <a:pt x="602" y="291"/>
                  </a:lnTo>
                  <a:lnTo>
                    <a:pt x="607" y="291"/>
                  </a:lnTo>
                  <a:lnTo>
                    <a:pt x="612" y="285"/>
                  </a:lnTo>
                  <a:lnTo>
                    <a:pt x="618" y="285"/>
                  </a:lnTo>
                  <a:lnTo>
                    <a:pt x="623" y="285"/>
                  </a:lnTo>
                  <a:lnTo>
                    <a:pt x="628" y="285"/>
                  </a:lnTo>
                  <a:lnTo>
                    <a:pt x="633" y="285"/>
                  </a:lnTo>
                  <a:lnTo>
                    <a:pt x="639" y="285"/>
                  </a:lnTo>
                  <a:lnTo>
                    <a:pt x="644" y="280"/>
                  </a:lnTo>
                  <a:lnTo>
                    <a:pt x="649" y="28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29" name="Freeform 165"/>
            <p:cNvSpPr>
              <a:spLocks/>
            </p:cNvSpPr>
            <p:nvPr/>
          </p:nvSpPr>
          <p:spPr bwMode="auto">
            <a:xfrm>
              <a:off x="2846" y="3976"/>
              <a:ext cx="609" cy="25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27" y="21"/>
                </a:cxn>
                <a:cxn ang="0">
                  <a:pos x="43" y="16"/>
                </a:cxn>
                <a:cxn ang="0">
                  <a:pos x="58" y="16"/>
                </a:cxn>
                <a:cxn ang="0">
                  <a:pos x="74" y="10"/>
                </a:cxn>
                <a:cxn ang="0">
                  <a:pos x="90" y="10"/>
                </a:cxn>
                <a:cxn ang="0">
                  <a:pos x="106" y="10"/>
                </a:cxn>
                <a:cxn ang="0">
                  <a:pos x="122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9" y="5"/>
                </a:cxn>
                <a:cxn ang="0">
                  <a:pos x="185" y="5"/>
                </a:cxn>
                <a:cxn ang="0">
                  <a:pos x="201" y="0"/>
                </a:cxn>
                <a:cxn ang="0">
                  <a:pos x="217" y="0"/>
                </a:cxn>
                <a:cxn ang="0">
                  <a:pos x="233" y="0"/>
                </a:cxn>
                <a:cxn ang="0">
                  <a:pos x="248" y="0"/>
                </a:cxn>
                <a:cxn ang="0">
                  <a:pos x="264" y="5"/>
                </a:cxn>
                <a:cxn ang="0">
                  <a:pos x="280" y="5"/>
                </a:cxn>
                <a:cxn ang="0">
                  <a:pos x="296" y="5"/>
                </a:cxn>
                <a:cxn ang="0">
                  <a:pos x="312" y="5"/>
                </a:cxn>
                <a:cxn ang="0">
                  <a:pos x="328" y="5"/>
                </a:cxn>
                <a:cxn ang="0">
                  <a:pos x="343" y="5"/>
                </a:cxn>
                <a:cxn ang="0">
                  <a:pos x="359" y="10"/>
                </a:cxn>
                <a:cxn ang="0">
                  <a:pos x="375" y="10"/>
                </a:cxn>
                <a:cxn ang="0">
                  <a:pos x="391" y="10"/>
                </a:cxn>
                <a:cxn ang="0">
                  <a:pos x="407" y="16"/>
                </a:cxn>
                <a:cxn ang="0">
                  <a:pos x="423" y="16"/>
                </a:cxn>
                <a:cxn ang="0">
                  <a:pos x="438" y="16"/>
                </a:cxn>
                <a:cxn ang="0">
                  <a:pos x="454" y="21"/>
                </a:cxn>
                <a:cxn ang="0">
                  <a:pos x="470" y="21"/>
                </a:cxn>
                <a:cxn ang="0">
                  <a:pos x="486" y="21"/>
                </a:cxn>
                <a:cxn ang="0">
                  <a:pos x="502" y="26"/>
                </a:cxn>
                <a:cxn ang="0">
                  <a:pos x="518" y="26"/>
                </a:cxn>
                <a:cxn ang="0">
                  <a:pos x="533" y="32"/>
                </a:cxn>
                <a:cxn ang="0">
                  <a:pos x="549" y="32"/>
                </a:cxn>
                <a:cxn ang="0">
                  <a:pos x="565" y="32"/>
                </a:cxn>
                <a:cxn ang="0">
                  <a:pos x="581" y="32"/>
                </a:cxn>
                <a:cxn ang="0">
                  <a:pos x="597" y="37"/>
                </a:cxn>
                <a:cxn ang="0">
                  <a:pos x="613" y="37"/>
                </a:cxn>
                <a:cxn ang="0">
                  <a:pos x="628" y="37"/>
                </a:cxn>
                <a:cxn ang="0">
                  <a:pos x="644" y="42"/>
                </a:cxn>
                <a:cxn ang="0">
                  <a:pos x="660" y="42"/>
                </a:cxn>
              </a:cxnLst>
              <a:rect l="0" t="0" r="r" b="b"/>
              <a:pathLst>
                <a:path w="671" h="42">
                  <a:moveTo>
                    <a:pt x="0" y="21"/>
                  </a:moveTo>
                  <a:lnTo>
                    <a:pt x="6" y="21"/>
                  </a:lnTo>
                  <a:lnTo>
                    <a:pt x="11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3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4" y="16"/>
                  </a:lnTo>
                  <a:lnTo>
                    <a:pt x="69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5" y="10"/>
                  </a:lnTo>
                  <a:lnTo>
                    <a:pt x="90" y="10"/>
                  </a:lnTo>
                  <a:lnTo>
                    <a:pt x="95" y="10"/>
                  </a:lnTo>
                  <a:lnTo>
                    <a:pt x="101" y="10"/>
                  </a:lnTo>
                  <a:lnTo>
                    <a:pt x="106" y="10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2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9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6" y="5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59" y="5"/>
                  </a:lnTo>
                  <a:lnTo>
                    <a:pt x="264" y="5"/>
                  </a:lnTo>
                  <a:lnTo>
                    <a:pt x="270" y="5"/>
                  </a:lnTo>
                  <a:lnTo>
                    <a:pt x="275" y="5"/>
                  </a:lnTo>
                  <a:lnTo>
                    <a:pt x="280" y="5"/>
                  </a:lnTo>
                  <a:lnTo>
                    <a:pt x="285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2" y="5"/>
                  </a:lnTo>
                  <a:lnTo>
                    <a:pt x="317" y="5"/>
                  </a:lnTo>
                  <a:lnTo>
                    <a:pt x="322" y="5"/>
                  </a:lnTo>
                  <a:lnTo>
                    <a:pt x="328" y="5"/>
                  </a:lnTo>
                  <a:lnTo>
                    <a:pt x="333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9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5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6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6"/>
                  </a:lnTo>
                  <a:lnTo>
                    <a:pt x="407" y="16"/>
                  </a:lnTo>
                  <a:lnTo>
                    <a:pt x="412" y="16"/>
                  </a:lnTo>
                  <a:lnTo>
                    <a:pt x="417" y="16"/>
                  </a:lnTo>
                  <a:lnTo>
                    <a:pt x="423" y="16"/>
                  </a:lnTo>
                  <a:lnTo>
                    <a:pt x="428" y="16"/>
                  </a:lnTo>
                  <a:lnTo>
                    <a:pt x="433" y="16"/>
                  </a:lnTo>
                  <a:lnTo>
                    <a:pt x="438" y="16"/>
                  </a:lnTo>
                  <a:lnTo>
                    <a:pt x="444" y="16"/>
                  </a:lnTo>
                  <a:lnTo>
                    <a:pt x="449" y="21"/>
                  </a:lnTo>
                  <a:lnTo>
                    <a:pt x="454" y="21"/>
                  </a:lnTo>
                  <a:lnTo>
                    <a:pt x="460" y="21"/>
                  </a:lnTo>
                  <a:lnTo>
                    <a:pt x="465" y="21"/>
                  </a:lnTo>
                  <a:lnTo>
                    <a:pt x="470" y="21"/>
                  </a:lnTo>
                  <a:lnTo>
                    <a:pt x="475" y="21"/>
                  </a:lnTo>
                  <a:lnTo>
                    <a:pt x="481" y="21"/>
                  </a:lnTo>
                  <a:lnTo>
                    <a:pt x="486" y="21"/>
                  </a:lnTo>
                  <a:lnTo>
                    <a:pt x="491" y="26"/>
                  </a:lnTo>
                  <a:lnTo>
                    <a:pt x="497" y="26"/>
                  </a:lnTo>
                  <a:lnTo>
                    <a:pt x="502" y="26"/>
                  </a:lnTo>
                  <a:lnTo>
                    <a:pt x="507" y="26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6"/>
                  </a:lnTo>
                  <a:lnTo>
                    <a:pt x="528" y="26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5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6" y="32"/>
                  </a:lnTo>
                  <a:lnTo>
                    <a:pt x="581" y="32"/>
                  </a:lnTo>
                  <a:lnTo>
                    <a:pt x="586" y="37"/>
                  </a:lnTo>
                  <a:lnTo>
                    <a:pt x="592" y="37"/>
                  </a:lnTo>
                  <a:lnTo>
                    <a:pt x="597" y="37"/>
                  </a:lnTo>
                  <a:lnTo>
                    <a:pt x="602" y="37"/>
                  </a:lnTo>
                  <a:lnTo>
                    <a:pt x="607" y="37"/>
                  </a:lnTo>
                  <a:lnTo>
                    <a:pt x="613" y="37"/>
                  </a:lnTo>
                  <a:lnTo>
                    <a:pt x="618" y="37"/>
                  </a:lnTo>
                  <a:lnTo>
                    <a:pt x="623" y="37"/>
                  </a:lnTo>
                  <a:lnTo>
                    <a:pt x="628" y="37"/>
                  </a:lnTo>
                  <a:lnTo>
                    <a:pt x="634" y="37"/>
                  </a:lnTo>
                  <a:lnTo>
                    <a:pt x="639" y="37"/>
                  </a:lnTo>
                  <a:lnTo>
                    <a:pt x="644" y="42"/>
                  </a:lnTo>
                  <a:lnTo>
                    <a:pt x="650" y="42"/>
                  </a:lnTo>
                  <a:lnTo>
                    <a:pt x="655" y="42"/>
                  </a:lnTo>
                  <a:lnTo>
                    <a:pt x="660" y="42"/>
                  </a:lnTo>
                  <a:lnTo>
                    <a:pt x="665" y="42"/>
                  </a:lnTo>
                  <a:lnTo>
                    <a:pt x="671" y="4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0" name="Freeform 166"/>
            <p:cNvSpPr>
              <a:spLocks/>
            </p:cNvSpPr>
            <p:nvPr/>
          </p:nvSpPr>
          <p:spPr bwMode="auto">
            <a:xfrm>
              <a:off x="3455" y="3995"/>
              <a:ext cx="607" cy="6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26" y="10"/>
                </a:cxn>
                <a:cxn ang="0">
                  <a:pos x="42" y="10"/>
                </a:cxn>
                <a:cxn ang="0">
                  <a:pos x="58" y="10"/>
                </a:cxn>
                <a:cxn ang="0">
                  <a:pos x="74" y="10"/>
                </a:cxn>
                <a:cxn ang="0">
                  <a:pos x="89" y="10"/>
                </a:cxn>
                <a:cxn ang="0">
                  <a:pos x="105" y="10"/>
                </a:cxn>
                <a:cxn ang="0">
                  <a:pos x="121" y="10"/>
                </a:cxn>
                <a:cxn ang="0">
                  <a:pos x="137" y="10"/>
                </a:cxn>
                <a:cxn ang="0">
                  <a:pos x="153" y="10"/>
                </a:cxn>
                <a:cxn ang="0">
                  <a:pos x="169" y="10"/>
                </a:cxn>
                <a:cxn ang="0">
                  <a:pos x="184" y="10"/>
                </a:cxn>
                <a:cxn ang="0">
                  <a:pos x="200" y="10"/>
                </a:cxn>
                <a:cxn ang="0">
                  <a:pos x="216" y="10"/>
                </a:cxn>
                <a:cxn ang="0">
                  <a:pos x="232" y="10"/>
                </a:cxn>
                <a:cxn ang="0">
                  <a:pos x="248" y="10"/>
                </a:cxn>
                <a:cxn ang="0">
                  <a:pos x="264" y="10"/>
                </a:cxn>
                <a:cxn ang="0">
                  <a:pos x="279" y="10"/>
                </a:cxn>
                <a:cxn ang="0">
                  <a:pos x="295" y="5"/>
                </a:cxn>
                <a:cxn ang="0">
                  <a:pos x="311" y="5"/>
                </a:cxn>
                <a:cxn ang="0">
                  <a:pos x="327" y="5"/>
                </a:cxn>
                <a:cxn ang="0">
                  <a:pos x="343" y="5"/>
                </a:cxn>
                <a:cxn ang="0">
                  <a:pos x="359" y="5"/>
                </a:cxn>
                <a:cxn ang="0">
                  <a:pos x="374" y="5"/>
                </a:cxn>
                <a:cxn ang="0">
                  <a:pos x="390" y="5"/>
                </a:cxn>
                <a:cxn ang="0">
                  <a:pos x="406" y="0"/>
                </a:cxn>
                <a:cxn ang="0">
                  <a:pos x="422" y="0"/>
                </a:cxn>
                <a:cxn ang="0">
                  <a:pos x="438" y="0"/>
                </a:cxn>
                <a:cxn ang="0">
                  <a:pos x="454" y="0"/>
                </a:cxn>
                <a:cxn ang="0">
                  <a:pos x="470" y="0"/>
                </a:cxn>
                <a:cxn ang="0">
                  <a:pos x="485" y="0"/>
                </a:cxn>
                <a:cxn ang="0">
                  <a:pos x="501" y="0"/>
                </a:cxn>
                <a:cxn ang="0">
                  <a:pos x="517" y="0"/>
                </a:cxn>
                <a:cxn ang="0">
                  <a:pos x="533" y="0"/>
                </a:cxn>
                <a:cxn ang="0">
                  <a:pos x="549" y="0"/>
                </a:cxn>
                <a:cxn ang="0">
                  <a:pos x="565" y="0"/>
                </a:cxn>
                <a:cxn ang="0">
                  <a:pos x="580" y="0"/>
                </a:cxn>
                <a:cxn ang="0">
                  <a:pos x="596" y="0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0"/>
                </a:cxn>
                <a:cxn ang="0">
                  <a:pos x="660" y="0"/>
                </a:cxn>
              </a:cxnLst>
              <a:rect l="0" t="0" r="r" b="b"/>
              <a:pathLst>
                <a:path w="67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7" y="10"/>
                  </a:lnTo>
                  <a:lnTo>
                    <a:pt x="42" y="10"/>
                  </a:lnTo>
                  <a:lnTo>
                    <a:pt x="47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4" y="10"/>
                  </a:lnTo>
                  <a:lnTo>
                    <a:pt x="79" y="10"/>
                  </a:lnTo>
                  <a:lnTo>
                    <a:pt x="84" y="10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0" y="10"/>
                  </a:lnTo>
                  <a:lnTo>
                    <a:pt x="105" y="10"/>
                  </a:lnTo>
                  <a:lnTo>
                    <a:pt x="111" y="10"/>
                  </a:lnTo>
                  <a:lnTo>
                    <a:pt x="116" y="10"/>
                  </a:lnTo>
                  <a:lnTo>
                    <a:pt x="121" y="10"/>
                  </a:lnTo>
                  <a:lnTo>
                    <a:pt x="126" y="10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2" y="10"/>
                  </a:lnTo>
                  <a:lnTo>
                    <a:pt x="148" y="10"/>
                  </a:lnTo>
                  <a:lnTo>
                    <a:pt x="153" y="10"/>
                  </a:lnTo>
                  <a:lnTo>
                    <a:pt x="158" y="10"/>
                  </a:lnTo>
                  <a:lnTo>
                    <a:pt x="163" y="10"/>
                  </a:lnTo>
                  <a:lnTo>
                    <a:pt x="169" y="10"/>
                  </a:lnTo>
                  <a:lnTo>
                    <a:pt x="174" y="10"/>
                  </a:lnTo>
                  <a:lnTo>
                    <a:pt x="179" y="10"/>
                  </a:lnTo>
                  <a:lnTo>
                    <a:pt x="184" y="10"/>
                  </a:lnTo>
                  <a:lnTo>
                    <a:pt x="190" y="10"/>
                  </a:lnTo>
                  <a:lnTo>
                    <a:pt x="195" y="10"/>
                  </a:lnTo>
                  <a:lnTo>
                    <a:pt x="200" y="10"/>
                  </a:lnTo>
                  <a:lnTo>
                    <a:pt x="206" y="10"/>
                  </a:lnTo>
                  <a:lnTo>
                    <a:pt x="211" y="10"/>
                  </a:lnTo>
                  <a:lnTo>
                    <a:pt x="216" y="10"/>
                  </a:lnTo>
                  <a:lnTo>
                    <a:pt x="221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8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4" y="10"/>
                  </a:lnTo>
                  <a:lnTo>
                    <a:pt x="279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5" y="5"/>
                  </a:lnTo>
                  <a:lnTo>
                    <a:pt x="301" y="5"/>
                  </a:lnTo>
                  <a:lnTo>
                    <a:pt x="306" y="5"/>
                  </a:lnTo>
                  <a:lnTo>
                    <a:pt x="311" y="5"/>
                  </a:lnTo>
                  <a:lnTo>
                    <a:pt x="316" y="5"/>
                  </a:lnTo>
                  <a:lnTo>
                    <a:pt x="322" y="5"/>
                  </a:lnTo>
                  <a:lnTo>
                    <a:pt x="327" y="5"/>
                  </a:lnTo>
                  <a:lnTo>
                    <a:pt x="332" y="5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9" y="5"/>
                  </a:lnTo>
                  <a:lnTo>
                    <a:pt x="364" y="5"/>
                  </a:lnTo>
                  <a:lnTo>
                    <a:pt x="369" y="5"/>
                  </a:lnTo>
                  <a:lnTo>
                    <a:pt x="374" y="5"/>
                  </a:lnTo>
                  <a:lnTo>
                    <a:pt x="380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6" y="5"/>
                  </a:lnTo>
                  <a:lnTo>
                    <a:pt x="401" y="0"/>
                  </a:lnTo>
                  <a:lnTo>
                    <a:pt x="406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4" y="0"/>
                  </a:lnTo>
                  <a:lnTo>
                    <a:pt x="470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2" y="0"/>
                  </a:lnTo>
                  <a:lnTo>
                    <a:pt x="517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3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4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70" y="0"/>
                  </a:lnTo>
                  <a:lnTo>
                    <a:pt x="575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1" name="Freeform 167"/>
            <p:cNvSpPr>
              <a:spLocks/>
            </p:cNvSpPr>
            <p:nvPr/>
          </p:nvSpPr>
          <p:spPr bwMode="auto">
            <a:xfrm>
              <a:off x="4062" y="3995"/>
              <a:ext cx="446" cy="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8" y="0"/>
                </a:cxn>
                <a:cxn ang="0">
                  <a:pos x="58" y="0"/>
                </a:cxn>
                <a:cxn ang="0">
                  <a:pos x="69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100" y="5"/>
                </a:cxn>
                <a:cxn ang="0">
                  <a:pos x="111" y="5"/>
                </a:cxn>
                <a:cxn ang="0">
                  <a:pos x="121" y="5"/>
                </a:cxn>
                <a:cxn ang="0">
                  <a:pos x="132" y="5"/>
                </a:cxn>
                <a:cxn ang="0">
                  <a:pos x="143" y="5"/>
                </a:cxn>
                <a:cxn ang="0">
                  <a:pos x="153" y="5"/>
                </a:cxn>
                <a:cxn ang="0">
                  <a:pos x="164" y="5"/>
                </a:cxn>
                <a:cxn ang="0">
                  <a:pos x="174" y="5"/>
                </a:cxn>
                <a:cxn ang="0">
                  <a:pos x="185" y="5"/>
                </a:cxn>
                <a:cxn ang="0">
                  <a:pos x="195" y="5"/>
                </a:cxn>
                <a:cxn ang="0">
                  <a:pos x="206" y="5"/>
                </a:cxn>
                <a:cxn ang="0">
                  <a:pos x="217" y="10"/>
                </a:cxn>
                <a:cxn ang="0">
                  <a:pos x="227" y="10"/>
                </a:cxn>
                <a:cxn ang="0">
                  <a:pos x="238" y="10"/>
                </a:cxn>
                <a:cxn ang="0">
                  <a:pos x="248" y="10"/>
                </a:cxn>
                <a:cxn ang="0">
                  <a:pos x="259" y="10"/>
                </a:cxn>
                <a:cxn ang="0">
                  <a:pos x="269" y="10"/>
                </a:cxn>
                <a:cxn ang="0">
                  <a:pos x="280" y="10"/>
                </a:cxn>
                <a:cxn ang="0">
                  <a:pos x="290" y="10"/>
                </a:cxn>
                <a:cxn ang="0">
                  <a:pos x="301" y="10"/>
                </a:cxn>
                <a:cxn ang="0">
                  <a:pos x="312" y="10"/>
                </a:cxn>
                <a:cxn ang="0">
                  <a:pos x="322" y="10"/>
                </a:cxn>
                <a:cxn ang="0">
                  <a:pos x="333" y="10"/>
                </a:cxn>
                <a:cxn ang="0">
                  <a:pos x="343" y="10"/>
                </a:cxn>
                <a:cxn ang="0">
                  <a:pos x="354" y="10"/>
                </a:cxn>
                <a:cxn ang="0">
                  <a:pos x="364" y="10"/>
                </a:cxn>
                <a:cxn ang="0">
                  <a:pos x="375" y="10"/>
                </a:cxn>
                <a:cxn ang="0">
                  <a:pos x="385" y="10"/>
                </a:cxn>
                <a:cxn ang="0">
                  <a:pos x="396" y="10"/>
                </a:cxn>
                <a:cxn ang="0">
                  <a:pos x="407" y="10"/>
                </a:cxn>
                <a:cxn ang="0">
                  <a:pos x="417" y="10"/>
                </a:cxn>
                <a:cxn ang="0">
                  <a:pos x="428" y="10"/>
                </a:cxn>
                <a:cxn ang="0">
                  <a:pos x="438" y="10"/>
                </a:cxn>
                <a:cxn ang="0">
                  <a:pos x="449" y="10"/>
                </a:cxn>
                <a:cxn ang="0">
                  <a:pos x="459" y="10"/>
                </a:cxn>
                <a:cxn ang="0">
                  <a:pos x="470" y="10"/>
                </a:cxn>
                <a:cxn ang="0">
                  <a:pos x="480" y="10"/>
                </a:cxn>
                <a:cxn ang="0">
                  <a:pos x="491" y="10"/>
                </a:cxn>
              </a:cxnLst>
              <a:rect l="0" t="0" r="r" b="b"/>
              <a:pathLst>
                <a:path w="491" h="10">
                  <a:moveTo>
                    <a:pt x="0" y="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5"/>
                  </a:lnTo>
                  <a:lnTo>
                    <a:pt x="90" y="5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6" y="5"/>
                  </a:lnTo>
                  <a:lnTo>
                    <a:pt x="111" y="5"/>
                  </a:lnTo>
                  <a:lnTo>
                    <a:pt x="116" y="5"/>
                  </a:lnTo>
                  <a:lnTo>
                    <a:pt x="121" y="5"/>
                  </a:lnTo>
                  <a:lnTo>
                    <a:pt x="127" y="5"/>
                  </a:lnTo>
                  <a:lnTo>
                    <a:pt x="132" y="5"/>
                  </a:lnTo>
                  <a:lnTo>
                    <a:pt x="137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8" y="5"/>
                  </a:lnTo>
                  <a:lnTo>
                    <a:pt x="164" y="5"/>
                  </a:lnTo>
                  <a:lnTo>
                    <a:pt x="169" y="5"/>
                  </a:lnTo>
                  <a:lnTo>
                    <a:pt x="174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5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6" y="5"/>
                  </a:lnTo>
                  <a:lnTo>
                    <a:pt x="211" y="10"/>
                  </a:lnTo>
                  <a:lnTo>
                    <a:pt x="217" y="10"/>
                  </a:lnTo>
                  <a:lnTo>
                    <a:pt x="222" y="10"/>
                  </a:lnTo>
                  <a:lnTo>
                    <a:pt x="227" y="10"/>
                  </a:lnTo>
                  <a:lnTo>
                    <a:pt x="232" y="10"/>
                  </a:lnTo>
                  <a:lnTo>
                    <a:pt x="238" y="10"/>
                  </a:lnTo>
                  <a:lnTo>
                    <a:pt x="243" y="10"/>
                  </a:lnTo>
                  <a:lnTo>
                    <a:pt x="248" y="10"/>
                  </a:lnTo>
                  <a:lnTo>
                    <a:pt x="253" y="10"/>
                  </a:lnTo>
                  <a:lnTo>
                    <a:pt x="259" y="10"/>
                  </a:lnTo>
                  <a:lnTo>
                    <a:pt x="264" y="10"/>
                  </a:lnTo>
                  <a:lnTo>
                    <a:pt x="269" y="10"/>
                  </a:lnTo>
                  <a:lnTo>
                    <a:pt x="275" y="10"/>
                  </a:lnTo>
                  <a:lnTo>
                    <a:pt x="280" y="10"/>
                  </a:lnTo>
                  <a:lnTo>
                    <a:pt x="285" y="10"/>
                  </a:lnTo>
                  <a:lnTo>
                    <a:pt x="290" y="10"/>
                  </a:lnTo>
                  <a:lnTo>
                    <a:pt x="296" y="10"/>
                  </a:lnTo>
                  <a:lnTo>
                    <a:pt x="301" y="10"/>
                  </a:lnTo>
                  <a:lnTo>
                    <a:pt x="306" y="10"/>
                  </a:lnTo>
                  <a:lnTo>
                    <a:pt x="312" y="10"/>
                  </a:lnTo>
                  <a:lnTo>
                    <a:pt x="317" y="10"/>
                  </a:lnTo>
                  <a:lnTo>
                    <a:pt x="322" y="10"/>
                  </a:lnTo>
                  <a:lnTo>
                    <a:pt x="327" y="10"/>
                  </a:lnTo>
                  <a:lnTo>
                    <a:pt x="333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4" y="10"/>
                  </a:lnTo>
                  <a:lnTo>
                    <a:pt x="359" y="10"/>
                  </a:lnTo>
                  <a:lnTo>
                    <a:pt x="364" y="10"/>
                  </a:lnTo>
                  <a:lnTo>
                    <a:pt x="370" y="10"/>
                  </a:lnTo>
                  <a:lnTo>
                    <a:pt x="375" y="10"/>
                  </a:lnTo>
                  <a:lnTo>
                    <a:pt x="380" y="10"/>
                  </a:lnTo>
                  <a:lnTo>
                    <a:pt x="385" y="10"/>
                  </a:lnTo>
                  <a:lnTo>
                    <a:pt x="391" y="10"/>
                  </a:lnTo>
                  <a:lnTo>
                    <a:pt x="396" y="10"/>
                  </a:lnTo>
                  <a:lnTo>
                    <a:pt x="401" y="10"/>
                  </a:lnTo>
                  <a:lnTo>
                    <a:pt x="407" y="10"/>
                  </a:lnTo>
                  <a:lnTo>
                    <a:pt x="412" y="10"/>
                  </a:lnTo>
                  <a:lnTo>
                    <a:pt x="417" y="10"/>
                  </a:lnTo>
                  <a:lnTo>
                    <a:pt x="422" y="10"/>
                  </a:lnTo>
                  <a:lnTo>
                    <a:pt x="428" y="10"/>
                  </a:lnTo>
                  <a:lnTo>
                    <a:pt x="433" y="10"/>
                  </a:lnTo>
                  <a:lnTo>
                    <a:pt x="438" y="10"/>
                  </a:lnTo>
                  <a:lnTo>
                    <a:pt x="443" y="10"/>
                  </a:lnTo>
                  <a:lnTo>
                    <a:pt x="449" y="10"/>
                  </a:lnTo>
                  <a:lnTo>
                    <a:pt x="454" y="10"/>
                  </a:lnTo>
                  <a:lnTo>
                    <a:pt x="459" y="10"/>
                  </a:lnTo>
                  <a:lnTo>
                    <a:pt x="465" y="10"/>
                  </a:lnTo>
                  <a:lnTo>
                    <a:pt x="470" y="10"/>
                  </a:lnTo>
                  <a:lnTo>
                    <a:pt x="475" y="10"/>
                  </a:lnTo>
                  <a:lnTo>
                    <a:pt x="480" y="10"/>
                  </a:lnTo>
                  <a:lnTo>
                    <a:pt x="486" y="10"/>
                  </a:lnTo>
                  <a:lnTo>
                    <a:pt x="491" y="1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2" name="Freeform 168"/>
            <p:cNvSpPr>
              <a:spLocks/>
            </p:cNvSpPr>
            <p:nvPr/>
          </p:nvSpPr>
          <p:spPr bwMode="auto">
            <a:xfrm>
              <a:off x="1774" y="3719"/>
              <a:ext cx="608" cy="282"/>
            </a:xfrm>
            <a:custGeom>
              <a:avLst/>
              <a:gdLst/>
              <a:ahLst/>
              <a:cxnLst>
                <a:cxn ang="0">
                  <a:pos x="10" y="464"/>
                </a:cxn>
                <a:cxn ang="0">
                  <a:pos x="26" y="464"/>
                </a:cxn>
                <a:cxn ang="0">
                  <a:pos x="42" y="464"/>
                </a:cxn>
                <a:cxn ang="0">
                  <a:pos x="58" y="459"/>
                </a:cxn>
                <a:cxn ang="0">
                  <a:pos x="74" y="454"/>
                </a:cxn>
                <a:cxn ang="0">
                  <a:pos x="90" y="448"/>
                </a:cxn>
                <a:cxn ang="0">
                  <a:pos x="105" y="438"/>
                </a:cxn>
                <a:cxn ang="0">
                  <a:pos x="121" y="432"/>
                </a:cxn>
                <a:cxn ang="0">
                  <a:pos x="137" y="422"/>
                </a:cxn>
                <a:cxn ang="0">
                  <a:pos x="153" y="411"/>
                </a:cxn>
                <a:cxn ang="0">
                  <a:pos x="169" y="401"/>
                </a:cxn>
                <a:cxn ang="0">
                  <a:pos x="185" y="390"/>
                </a:cxn>
                <a:cxn ang="0">
                  <a:pos x="200" y="380"/>
                </a:cxn>
                <a:cxn ang="0">
                  <a:pos x="216" y="364"/>
                </a:cxn>
                <a:cxn ang="0">
                  <a:pos x="232" y="353"/>
                </a:cxn>
                <a:cxn ang="0">
                  <a:pos x="248" y="337"/>
                </a:cxn>
                <a:cxn ang="0">
                  <a:pos x="264" y="322"/>
                </a:cxn>
                <a:cxn ang="0">
                  <a:pos x="280" y="306"/>
                </a:cxn>
                <a:cxn ang="0">
                  <a:pos x="296" y="290"/>
                </a:cxn>
                <a:cxn ang="0">
                  <a:pos x="311" y="274"/>
                </a:cxn>
                <a:cxn ang="0">
                  <a:pos x="327" y="258"/>
                </a:cxn>
                <a:cxn ang="0">
                  <a:pos x="343" y="242"/>
                </a:cxn>
                <a:cxn ang="0">
                  <a:pos x="359" y="227"/>
                </a:cxn>
                <a:cxn ang="0">
                  <a:pos x="375" y="211"/>
                </a:cxn>
                <a:cxn ang="0">
                  <a:pos x="391" y="195"/>
                </a:cxn>
                <a:cxn ang="0">
                  <a:pos x="406" y="179"/>
                </a:cxn>
                <a:cxn ang="0">
                  <a:pos x="422" y="163"/>
                </a:cxn>
                <a:cxn ang="0">
                  <a:pos x="438" y="147"/>
                </a:cxn>
                <a:cxn ang="0">
                  <a:pos x="454" y="132"/>
                </a:cxn>
                <a:cxn ang="0">
                  <a:pos x="470" y="116"/>
                </a:cxn>
                <a:cxn ang="0">
                  <a:pos x="486" y="105"/>
                </a:cxn>
                <a:cxn ang="0">
                  <a:pos x="501" y="95"/>
                </a:cxn>
                <a:cxn ang="0">
                  <a:pos x="517" y="79"/>
                </a:cxn>
                <a:cxn ang="0">
                  <a:pos x="533" y="68"/>
                </a:cxn>
                <a:cxn ang="0">
                  <a:pos x="549" y="58"/>
                </a:cxn>
                <a:cxn ang="0">
                  <a:pos x="565" y="47"/>
                </a:cxn>
                <a:cxn ang="0">
                  <a:pos x="581" y="37"/>
                </a:cxn>
                <a:cxn ang="0">
                  <a:pos x="596" y="26"/>
                </a:cxn>
                <a:cxn ang="0">
                  <a:pos x="612" y="21"/>
                </a:cxn>
                <a:cxn ang="0">
                  <a:pos x="628" y="15"/>
                </a:cxn>
                <a:cxn ang="0">
                  <a:pos x="644" y="5"/>
                </a:cxn>
                <a:cxn ang="0">
                  <a:pos x="660" y="5"/>
                </a:cxn>
              </a:cxnLst>
              <a:rect l="0" t="0" r="r" b="b"/>
              <a:pathLst>
                <a:path w="670" h="464">
                  <a:moveTo>
                    <a:pt x="0" y="464"/>
                  </a:moveTo>
                  <a:lnTo>
                    <a:pt x="5" y="464"/>
                  </a:lnTo>
                  <a:lnTo>
                    <a:pt x="10" y="464"/>
                  </a:lnTo>
                  <a:lnTo>
                    <a:pt x="16" y="464"/>
                  </a:lnTo>
                  <a:lnTo>
                    <a:pt x="21" y="464"/>
                  </a:lnTo>
                  <a:lnTo>
                    <a:pt x="26" y="464"/>
                  </a:lnTo>
                  <a:lnTo>
                    <a:pt x="32" y="464"/>
                  </a:lnTo>
                  <a:lnTo>
                    <a:pt x="37" y="464"/>
                  </a:lnTo>
                  <a:lnTo>
                    <a:pt x="42" y="464"/>
                  </a:lnTo>
                  <a:lnTo>
                    <a:pt x="47" y="459"/>
                  </a:lnTo>
                  <a:lnTo>
                    <a:pt x="53" y="459"/>
                  </a:lnTo>
                  <a:lnTo>
                    <a:pt x="58" y="459"/>
                  </a:lnTo>
                  <a:lnTo>
                    <a:pt x="63" y="459"/>
                  </a:lnTo>
                  <a:lnTo>
                    <a:pt x="69" y="454"/>
                  </a:lnTo>
                  <a:lnTo>
                    <a:pt x="74" y="454"/>
                  </a:lnTo>
                  <a:lnTo>
                    <a:pt x="79" y="454"/>
                  </a:lnTo>
                  <a:lnTo>
                    <a:pt x="84" y="448"/>
                  </a:lnTo>
                  <a:lnTo>
                    <a:pt x="90" y="448"/>
                  </a:lnTo>
                  <a:lnTo>
                    <a:pt x="95" y="443"/>
                  </a:lnTo>
                  <a:lnTo>
                    <a:pt x="100" y="443"/>
                  </a:lnTo>
                  <a:lnTo>
                    <a:pt x="105" y="438"/>
                  </a:lnTo>
                  <a:lnTo>
                    <a:pt x="111" y="438"/>
                  </a:lnTo>
                  <a:lnTo>
                    <a:pt x="116" y="432"/>
                  </a:lnTo>
                  <a:lnTo>
                    <a:pt x="121" y="432"/>
                  </a:lnTo>
                  <a:lnTo>
                    <a:pt x="127" y="427"/>
                  </a:lnTo>
                  <a:lnTo>
                    <a:pt x="132" y="427"/>
                  </a:lnTo>
                  <a:lnTo>
                    <a:pt x="137" y="422"/>
                  </a:lnTo>
                  <a:lnTo>
                    <a:pt x="142" y="422"/>
                  </a:lnTo>
                  <a:lnTo>
                    <a:pt x="148" y="417"/>
                  </a:lnTo>
                  <a:lnTo>
                    <a:pt x="153" y="411"/>
                  </a:lnTo>
                  <a:lnTo>
                    <a:pt x="158" y="411"/>
                  </a:lnTo>
                  <a:lnTo>
                    <a:pt x="164" y="406"/>
                  </a:lnTo>
                  <a:lnTo>
                    <a:pt x="169" y="401"/>
                  </a:lnTo>
                  <a:lnTo>
                    <a:pt x="174" y="396"/>
                  </a:lnTo>
                  <a:lnTo>
                    <a:pt x="179" y="396"/>
                  </a:lnTo>
                  <a:lnTo>
                    <a:pt x="185" y="390"/>
                  </a:lnTo>
                  <a:lnTo>
                    <a:pt x="190" y="385"/>
                  </a:lnTo>
                  <a:lnTo>
                    <a:pt x="195" y="380"/>
                  </a:lnTo>
                  <a:lnTo>
                    <a:pt x="200" y="380"/>
                  </a:lnTo>
                  <a:lnTo>
                    <a:pt x="206" y="374"/>
                  </a:lnTo>
                  <a:lnTo>
                    <a:pt x="211" y="369"/>
                  </a:lnTo>
                  <a:lnTo>
                    <a:pt x="216" y="364"/>
                  </a:lnTo>
                  <a:lnTo>
                    <a:pt x="222" y="359"/>
                  </a:lnTo>
                  <a:lnTo>
                    <a:pt x="227" y="359"/>
                  </a:lnTo>
                  <a:lnTo>
                    <a:pt x="232" y="353"/>
                  </a:lnTo>
                  <a:lnTo>
                    <a:pt x="237" y="348"/>
                  </a:lnTo>
                  <a:lnTo>
                    <a:pt x="243" y="343"/>
                  </a:lnTo>
                  <a:lnTo>
                    <a:pt x="248" y="337"/>
                  </a:lnTo>
                  <a:lnTo>
                    <a:pt x="253" y="332"/>
                  </a:lnTo>
                  <a:lnTo>
                    <a:pt x="259" y="327"/>
                  </a:lnTo>
                  <a:lnTo>
                    <a:pt x="264" y="322"/>
                  </a:lnTo>
                  <a:lnTo>
                    <a:pt x="269" y="316"/>
                  </a:lnTo>
                  <a:lnTo>
                    <a:pt x="274" y="311"/>
                  </a:lnTo>
                  <a:lnTo>
                    <a:pt x="280" y="306"/>
                  </a:lnTo>
                  <a:lnTo>
                    <a:pt x="285" y="300"/>
                  </a:lnTo>
                  <a:lnTo>
                    <a:pt x="290" y="295"/>
                  </a:lnTo>
                  <a:lnTo>
                    <a:pt x="296" y="290"/>
                  </a:lnTo>
                  <a:lnTo>
                    <a:pt x="301" y="285"/>
                  </a:lnTo>
                  <a:lnTo>
                    <a:pt x="306" y="279"/>
                  </a:lnTo>
                  <a:lnTo>
                    <a:pt x="311" y="274"/>
                  </a:lnTo>
                  <a:lnTo>
                    <a:pt x="317" y="269"/>
                  </a:lnTo>
                  <a:lnTo>
                    <a:pt x="322" y="264"/>
                  </a:lnTo>
                  <a:lnTo>
                    <a:pt x="327" y="258"/>
                  </a:lnTo>
                  <a:lnTo>
                    <a:pt x="332" y="253"/>
                  </a:lnTo>
                  <a:lnTo>
                    <a:pt x="338" y="248"/>
                  </a:lnTo>
                  <a:lnTo>
                    <a:pt x="343" y="242"/>
                  </a:lnTo>
                  <a:lnTo>
                    <a:pt x="348" y="237"/>
                  </a:lnTo>
                  <a:lnTo>
                    <a:pt x="354" y="232"/>
                  </a:lnTo>
                  <a:lnTo>
                    <a:pt x="359" y="227"/>
                  </a:lnTo>
                  <a:lnTo>
                    <a:pt x="364" y="221"/>
                  </a:lnTo>
                  <a:lnTo>
                    <a:pt x="369" y="216"/>
                  </a:lnTo>
                  <a:lnTo>
                    <a:pt x="375" y="211"/>
                  </a:lnTo>
                  <a:lnTo>
                    <a:pt x="380" y="205"/>
                  </a:lnTo>
                  <a:lnTo>
                    <a:pt x="385" y="200"/>
                  </a:lnTo>
                  <a:lnTo>
                    <a:pt x="391" y="195"/>
                  </a:lnTo>
                  <a:lnTo>
                    <a:pt x="396" y="190"/>
                  </a:lnTo>
                  <a:lnTo>
                    <a:pt x="401" y="184"/>
                  </a:lnTo>
                  <a:lnTo>
                    <a:pt x="406" y="179"/>
                  </a:lnTo>
                  <a:lnTo>
                    <a:pt x="412" y="174"/>
                  </a:lnTo>
                  <a:lnTo>
                    <a:pt x="417" y="168"/>
                  </a:lnTo>
                  <a:lnTo>
                    <a:pt x="422" y="163"/>
                  </a:lnTo>
                  <a:lnTo>
                    <a:pt x="427" y="158"/>
                  </a:lnTo>
                  <a:lnTo>
                    <a:pt x="433" y="153"/>
                  </a:lnTo>
                  <a:lnTo>
                    <a:pt x="438" y="147"/>
                  </a:lnTo>
                  <a:lnTo>
                    <a:pt x="443" y="142"/>
                  </a:lnTo>
                  <a:lnTo>
                    <a:pt x="449" y="137"/>
                  </a:lnTo>
                  <a:lnTo>
                    <a:pt x="454" y="132"/>
                  </a:lnTo>
                  <a:lnTo>
                    <a:pt x="459" y="132"/>
                  </a:lnTo>
                  <a:lnTo>
                    <a:pt x="464" y="121"/>
                  </a:lnTo>
                  <a:lnTo>
                    <a:pt x="470" y="116"/>
                  </a:lnTo>
                  <a:lnTo>
                    <a:pt x="475" y="110"/>
                  </a:lnTo>
                  <a:lnTo>
                    <a:pt x="480" y="110"/>
                  </a:lnTo>
                  <a:lnTo>
                    <a:pt x="486" y="105"/>
                  </a:lnTo>
                  <a:lnTo>
                    <a:pt x="491" y="100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7" y="89"/>
                  </a:lnTo>
                  <a:lnTo>
                    <a:pt x="512" y="84"/>
                  </a:lnTo>
                  <a:lnTo>
                    <a:pt x="517" y="79"/>
                  </a:lnTo>
                  <a:lnTo>
                    <a:pt x="522" y="73"/>
                  </a:lnTo>
                  <a:lnTo>
                    <a:pt x="528" y="73"/>
                  </a:lnTo>
                  <a:lnTo>
                    <a:pt x="533" y="68"/>
                  </a:lnTo>
                  <a:lnTo>
                    <a:pt x="538" y="63"/>
                  </a:lnTo>
                  <a:lnTo>
                    <a:pt x="544" y="58"/>
                  </a:lnTo>
                  <a:lnTo>
                    <a:pt x="549" y="58"/>
                  </a:lnTo>
                  <a:lnTo>
                    <a:pt x="554" y="52"/>
                  </a:lnTo>
                  <a:lnTo>
                    <a:pt x="559" y="47"/>
                  </a:lnTo>
                  <a:lnTo>
                    <a:pt x="565" y="47"/>
                  </a:lnTo>
                  <a:lnTo>
                    <a:pt x="570" y="42"/>
                  </a:lnTo>
                  <a:lnTo>
                    <a:pt x="575" y="37"/>
                  </a:lnTo>
                  <a:lnTo>
                    <a:pt x="581" y="37"/>
                  </a:lnTo>
                  <a:lnTo>
                    <a:pt x="586" y="31"/>
                  </a:lnTo>
                  <a:lnTo>
                    <a:pt x="591" y="31"/>
                  </a:lnTo>
                  <a:lnTo>
                    <a:pt x="596" y="26"/>
                  </a:lnTo>
                  <a:lnTo>
                    <a:pt x="602" y="26"/>
                  </a:lnTo>
                  <a:lnTo>
                    <a:pt x="607" y="21"/>
                  </a:lnTo>
                  <a:lnTo>
                    <a:pt x="612" y="21"/>
                  </a:lnTo>
                  <a:lnTo>
                    <a:pt x="617" y="15"/>
                  </a:lnTo>
                  <a:lnTo>
                    <a:pt x="623" y="15"/>
                  </a:lnTo>
                  <a:lnTo>
                    <a:pt x="628" y="15"/>
                  </a:lnTo>
                  <a:lnTo>
                    <a:pt x="633" y="10"/>
                  </a:lnTo>
                  <a:lnTo>
                    <a:pt x="639" y="10"/>
                  </a:lnTo>
                  <a:lnTo>
                    <a:pt x="644" y="5"/>
                  </a:lnTo>
                  <a:lnTo>
                    <a:pt x="649" y="5"/>
                  </a:lnTo>
                  <a:lnTo>
                    <a:pt x="654" y="5"/>
                  </a:lnTo>
                  <a:lnTo>
                    <a:pt x="660" y="5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3" name="Freeform 169"/>
            <p:cNvSpPr>
              <a:spLocks/>
            </p:cNvSpPr>
            <p:nvPr/>
          </p:nvSpPr>
          <p:spPr bwMode="auto">
            <a:xfrm>
              <a:off x="2382" y="3715"/>
              <a:ext cx="608" cy="22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27" y="0"/>
                </a:cxn>
                <a:cxn ang="0">
                  <a:pos x="43" y="0"/>
                </a:cxn>
                <a:cxn ang="0">
                  <a:pos x="58" y="0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6" y="6"/>
                </a:cxn>
                <a:cxn ang="0">
                  <a:pos x="122" y="6"/>
                </a:cxn>
                <a:cxn ang="0">
                  <a:pos x="138" y="11"/>
                </a:cxn>
                <a:cxn ang="0">
                  <a:pos x="153" y="16"/>
                </a:cxn>
                <a:cxn ang="0">
                  <a:pos x="169" y="21"/>
                </a:cxn>
                <a:cxn ang="0">
                  <a:pos x="185" y="32"/>
                </a:cxn>
                <a:cxn ang="0">
                  <a:pos x="201" y="37"/>
                </a:cxn>
                <a:cxn ang="0">
                  <a:pos x="217" y="43"/>
                </a:cxn>
                <a:cxn ang="0">
                  <a:pos x="233" y="53"/>
                </a:cxn>
                <a:cxn ang="0">
                  <a:pos x="248" y="64"/>
                </a:cxn>
                <a:cxn ang="0">
                  <a:pos x="264" y="74"/>
                </a:cxn>
                <a:cxn ang="0">
                  <a:pos x="280" y="85"/>
                </a:cxn>
                <a:cxn ang="0">
                  <a:pos x="296" y="95"/>
                </a:cxn>
                <a:cxn ang="0">
                  <a:pos x="312" y="106"/>
                </a:cxn>
                <a:cxn ang="0">
                  <a:pos x="328" y="116"/>
                </a:cxn>
                <a:cxn ang="0">
                  <a:pos x="343" y="132"/>
                </a:cxn>
                <a:cxn ang="0">
                  <a:pos x="359" y="143"/>
                </a:cxn>
                <a:cxn ang="0">
                  <a:pos x="375" y="159"/>
                </a:cxn>
                <a:cxn ang="0">
                  <a:pos x="391" y="169"/>
                </a:cxn>
                <a:cxn ang="0">
                  <a:pos x="407" y="180"/>
                </a:cxn>
                <a:cxn ang="0">
                  <a:pos x="423" y="196"/>
                </a:cxn>
                <a:cxn ang="0">
                  <a:pos x="438" y="206"/>
                </a:cxn>
                <a:cxn ang="0">
                  <a:pos x="454" y="222"/>
                </a:cxn>
                <a:cxn ang="0">
                  <a:pos x="470" y="233"/>
                </a:cxn>
                <a:cxn ang="0">
                  <a:pos x="486" y="243"/>
                </a:cxn>
                <a:cxn ang="0">
                  <a:pos x="502" y="259"/>
                </a:cxn>
                <a:cxn ang="0">
                  <a:pos x="518" y="270"/>
                </a:cxn>
                <a:cxn ang="0">
                  <a:pos x="533" y="285"/>
                </a:cxn>
                <a:cxn ang="0">
                  <a:pos x="549" y="296"/>
                </a:cxn>
                <a:cxn ang="0">
                  <a:pos x="565" y="306"/>
                </a:cxn>
                <a:cxn ang="0">
                  <a:pos x="581" y="317"/>
                </a:cxn>
                <a:cxn ang="0">
                  <a:pos x="597" y="328"/>
                </a:cxn>
                <a:cxn ang="0">
                  <a:pos x="613" y="338"/>
                </a:cxn>
                <a:cxn ang="0">
                  <a:pos x="628" y="349"/>
                </a:cxn>
                <a:cxn ang="0">
                  <a:pos x="644" y="359"/>
                </a:cxn>
                <a:cxn ang="0">
                  <a:pos x="660" y="370"/>
                </a:cxn>
              </a:cxnLst>
              <a:rect l="0" t="0" r="r" b="b"/>
              <a:pathLst>
                <a:path w="671" h="375">
                  <a:moveTo>
                    <a:pt x="0" y="6"/>
                  </a:moveTo>
                  <a:lnTo>
                    <a:pt x="6" y="6"/>
                  </a:lnTo>
                  <a:lnTo>
                    <a:pt x="11" y="6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6"/>
                  </a:lnTo>
                  <a:lnTo>
                    <a:pt x="111" y="6"/>
                  </a:lnTo>
                  <a:lnTo>
                    <a:pt x="116" y="6"/>
                  </a:lnTo>
                  <a:lnTo>
                    <a:pt x="122" y="6"/>
                  </a:lnTo>
                  <a:lnTo>
                    <a:pt x="127" y="6"/>
                  </a:lnTo>
                  <a:lnTo>
                    <a:pt x="132" y="11"/>
                  </a:lnTo>
                  <a:lnTo>
                    <a:pt x="138" y="11"/>
                  </a:lnTo>
                  <a:lnTo>
                    <a:pt x="143" y="11"/>
                  </a:lnTo>
                  <a:lnTo>
                    <a:pt x="148" y="16"/>
                  </a:lnTo>
                  <a:lnTo>
                    <a:pt x="153" y="16"/>
                  </a:lnTo>
                  <a:lnTo>
                    <a:pt x="159" y="16"/>
                  </a:lnTo>
                  <a:lnTo>
                    <a:pt x="164" y="21"/>
                  </a:lnTo>
                  <a:lnTo>
                    <a:pt x="169" y="21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6" y="32"/>
                  </a:lnTo>
                  <a:lnTo>
                    <a:pt x="201" y="37"/>
                  </a:lnTo>
                  <a:lnTo>
                    <a:pt x="206" y="37"/>
                  </a:lnTo>
                  <a:lnTo>
                    <a:pt x="211" y="43"/>
                  </a:lnTo>
                  <a:lnTo>
                    <a:pt x="217" y="43"/>
                  </a:lnTo>
                  <a:lnTo>
                    <a:pt x="222" y="48"/>
                  </a:lnTo>
                  <a:lnTo>
                    <a:pt x="227" y="53"/>
                  </a:lnTo>
                  <a:lnTo>
                    <a:pt x="233" y="53"/>
                  </a:lnTo>
                  <a:lnTo>
                    <a:pt x="238" y="58"/>
                  </a:lnTo>
                  <a:lnTo>
                    <a:pt x="243" y="58"/>
                  </a:lnTo>
                  <a:lnTo>
                    <a:pt x="248" y="64"/>
                  </a:lnTo>
                  <a:lnTo>
                    <a:pt x="254" y="64"/>
                  </a:lnTo>
                  <a:lnTo>
                    <a:pt x="259" y="69"/>
                  </a:lnTo>
                  <a:lnTo>
                    <a:pt x="264" y="74"/>
                  </a:lnTo>
                  <a:lnTo>
                    <a:pt x="269" y="79"/>
                  </a:lnTo>
                  <a:lnTo>
                    <a:pt x="275" y="79"/>
                  </a:lnTo>
                  <a:lnTo>
                    <a:pt x="280" y="85"/>
                  </a:lnTo>
                  <a:lnTo>
                    <a:pt x="285" y="90"/>
                  </a:lnTo>
                  <a:lnTo>
                    <a:pt x="291" y="90"/>
                  </a:lnTo>
                  <a:lnTo>
                    <a:pt x="296" y="95"/>
                  </a:lnTo>
                  <a:lnTo>
                    <a:pt x="301" y="101"/>
                  </a:lnTo>
                  <a:lnTo>
                    <a:pt x="306" y="101"/>
                  </a:lnTo>
                  <a:lnTo>
                    <a:pt x="312" y="106"/>
                  </a:lnTo>
                  <a:lnTo>
                    <a:pt x="317" y="111"/>
                  </a:lnTo>
                  <a:lnTo>
                    <a:pt x="322" y="116"/>
                  </a:lnTo>
                  <a:lnTo>
                    <a:pt x="328" y="116"/>
                  </a:lnTo>
                  <a:lnTo>
                    <a:pt x="333" y="122"/>
                  </a:lnTo>
                  <a:lnTo>
                    <a:pt x="338" y="127"/>
                  </a:lnTo>
                  <a:lnTo>
                    <a:pt x="343" y="132"/>
                  </a:lnTo>
                  <a:lnTo>
                    <a:pt x="349" y="138"/>
                  </a:lnTo>
                  <a:lnTo>
                    <a:pt x="354" y="138"/>
                  </a:lnTo>
                  <a:lnTo>
                    <a:pt x="359" y="143"/>
                  </a:lnTo>
                  <a:lnTo>
                    <a:pt x="365" y="148"/>
                  </a:lnTo>
                  <a:lnTo>
                    <a:pt x="370" y="153"/>
                  </a:lnTo>
                  <a:lnTo>
                    <a:pt x="375" y="159"/>
                  </a:lnTo>
                  <a:lnTo>
                    <a:pt x="380" y="159"/>
                  </a:lnTo>
                  <a:lnTo>
                    <a:pt x="386" y="164"/>
                  </a:lnTo>
                  <a:lnTo>
                    <a:pt x="391" y="169"/>
                  </a:lnTo>
                  <a:lnTo>
                    <a:pt x="396" y="174"/>
                  </a:lnTo>
                  <a:lnTo>
                    <a:pt x="401" y="174"/>
                  </a:lnTo>
                  <a:lnTo>
                    <a:pt x="407" y="180"/>
                  </a:lnTo>
                  <a:lnTo>
                    <a:pt x="412" y="185"/>
                  </a:lnTo>
                  <a:lnTo>
                    <a:pt x="417" y="190"/>
                  </a:lnTo>
                  <a:lnTo>
                    <a:pt x="423" y="196"/>
                  </a:lnTo>
                  <a:lnTo>
                    <a:pt x="428" y="201"/>
                  </a:lnTo>
                  <a:lnTo>
                    <a:pt x="433" y="201"/>
                  </a:lnTo>
                  <a:lnTo>
                    <a:pt x="438" y="206"/>
                  </a:lnTo>
                  <a:lnTo>
                    <a:pt x="444" y="211"/>
                  </a:lnTo>
                  <a:lnTo>
                    <a:pt x="449" y="217"/>
                  </a:lnTo>
                  <a:lnTo>
                    <a:pt x="454" y="222"/>
                  </a:lnTo>
                  <a:lnTo>
                    <a:pt x="460" y="227"/>
                  </a:lnTo>
                  <a:lnTo>
                    <a:pt x="465" y="227"/>
                  </a:lnTo>
                  <a:lnTo>
                    <a:pt x="470" y="233"/>
                  </a:lnTo>
                  <a:lnTo>
                    <a:pt x="475" y="238"/>
                  </a:lnTo>
                  <a:lnTo>
                    <a:pt x="481" y="243"/>
                  </a:lnTo>
                  <a:lnTo>
                    <a:pt x="486" y="243"/>
                  </a:lnTo>
                  <a:lnTo>
                    <a:pt x="491" y="248"/>
                  </a:lnTo>
                  <a:lnTo>
                    <a:pt x="496" y="254"/>
                  </a:lnTo>
                  <a:lnTo>
                    <a:pt x="502" y="259"/>
                  </a:lnTo>
                  <a:lnTo>
                    <a:pt x="507" y="264"/>
                  </a:lnTo>
                  <a:lnTo>
                    <a:pt x="512" y="264"/>
                  </a:lnTo>
                  <a:lnTo>
                    <a:pt x="518" y="270"/>
                  </a:lnTo>
                  <a:lnTo>
                    <a:pt x="523" y="275"/>
                  </a:lnTo>
                  <a:lnTo>
                    <a:pt x="528" y="280"/>
                  </a:lnTo>
                  <a:lnTo>
                    <a:pt x="533" y="285"/>
                  </a:lnTo>
                  <a:lnTo>
                    <a:pt x="539" y="285"/>
                  </a:lnTo>
                  <a:lnTo>
                    <a:pt x="544" y="291"/>
                  </a:lnTo>
                  <a:lnTo>
                    <a:pt x="549" y="296"/>
                  </a:lnTo>
                  <a:lnTo>
                    <a:pt x="555" y="301"/>
                  </a:lnTo>
                  <a:lnTo>
                    <a:pt x="560" y="301"/>
                  </a:lnTo>
                  <a:lnTo>
                    <a:pt x="565" y="306"/>
                  </a:lnTo>
                  <a:lnTo>
                    <a:pt x="570" y="312"/>
                  </a:lnTo>
                  <a:lnTo>
                    <a:pt x="576" y="312"/>
                  </a:lnTo>
                  <a:lnTo>
                    <a:pt x="581" y="317"/>
                  </a:lnTo>
                  <a:lnTo>
                    <a:pt x="586" y="322"/>
                  </a:lnTo>
                  <a:lnTo>
                    <a:pt x="591" y="322"/>
                  </a:lnTo>
                  <a:lnTo>
                    <a:pt x="597" y="328"/>
                  </a:lnTo>
                  <a:lnTo>
                    <a:pt x="602" y="333"/>
                  </a:lnTo>
                  <a:lnTo>
                    <a:pt x="607" y="333"/>
                  </a:lnTo>
                  <a:lnTo>
                    <a:pt x="613" y="338"/>
                  </a:lnTo>
                  <a:lnTo>
                    <a:pt x="618" y="343"/>
                  </a:lnTo>
                  <a:lnTo>
                    <a:pt x="623" y="349"/>
                  </a:lnTo>
                  <a:lnTo>
                    <a:pt x="628" y="349"/>
                  </a:lnTo>
                  <a:lnTo>
                    <a:pt x="634" y="354"/>
                  </a:lnTo>
                  <a:lnTo>
                    <a:pt x="639" y="354"/>
                  </a:lnTo>
                  <a:lnTo>
                    <a:pt x="644" y="359"/>
                  </a:lnTo>
                  <a:lnTo>
                    <a:pt x="650" y="359"/>
                  </a:lnTo>
                  <a:lnTo>
                    <a:pt x="655" y="365"/>
                  </a:lnTo>
                  <a:lnTo>
                    <a:pt x="660" y="370"/>
                  </a:lnTo>
                  <a:lnTo>
                    <a:pt x="665" y="370"/>
                  </a:lnTo>
                  <a:lnTo>
                    <a:pt x="671" y="37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4" name="Freeform 170"/>
            <p:cNvSpPr>
              <a:spLocks/>
            </p:cNvSpPr>
            <p:nvPr/>
          </p:nvSpPr>
          <p:spPr bwMode="auto">
            <a:xfrm>
              <a:off x="2990" y="3943"/>
              <a:ext cx="608" cy="58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6" y="11"/>
                </a:cxn>
                <a:cxn ang="0">
                  <a:pos x="42" y="21"/>
                </a:cxn>
                <a:cxn ang="0">
                  <a:pos x="58" y="27"/>
                </a:cxn>
                <a:cxn ang="0">
                  <a:pos x="74" y="37"/>
                </a:cxn>
                <a:cxn ang="0">
                  <a:pos x="89" y="42"/>
                </a:cxn>
                <a:cxn ang="0">
                  <a:pos x="105" y="48"/>
                </a:cxn>
                <a:cxn ang="0">
                  <a:pos x="121" y="53"/>
                </a:cxn>
                <a:cxn ang="0">
                  <a:pos x="137" y="58"/>
                </a:cxn>
                <a:cxn ang="0">
                  <a:pos x="153" y="63"/>
                </a:cxn>
                <a:cxn ang="0">
                  <a:pos x="169" y="69"/>
                </a:cxn>
                <a:cxn ang="0">
                  <a:pos x="184" y="69"/>
                </a:cxn>
                <a:cxn ang="0">
                  <a:pos x="200" y="74"/>
                </a:cxn>
                <a:cxn ang="0">
                  <a:pos x="216" y="79"/>
                </a:cxn>
                <a:cxn ang="0">
                  <a:pos x="232" y="79"/>
                </a:cxn>
                <a:cxn ang="0">
                  <a:pos x="248" y="85"/>
                </a:cxn>
                <a:cxn ang="0">
                  <a:pos x="264" y="85"/>
                </a:cxn>
                <a:cxn ang="0">
                  <a:pos x="279" y="90"/>
                </a:cxn>
                <a:cxn ang="0">
                  <a:pos x="295" y="90"/>
                </a:cxn>
                <a:cxn ang="0">
                  <a:pos x="311" y="90"/>
                </a:cxn>
                <a:cxn ang="0">
                  <a:pos x="327" y="90"/>
                </a:cxn>
                <a:cxn ang="0">
                  <a:pos x="343" y="95"/>
                </a:cxn>
                <a:cxn ang="0">
                  <a:pos x="359" y="95"/>
                </a:cxn>
                <a:cxn ang="0">
                  <a:pos x="374" y="95"/>
                </a:cxn>
                <a:cxn ang="0">
                  <a:pos x="390" y="95"/>
                </a:cxn>
                <a:cxn ang="0">
                  <a:pos x="406" y="95"/>
                </a:cxn>
                <a:cxn ang="0">
                  <a:pos x="422" y="95"/>
                </a:cxn>
                <a:cxn ang="0">
                  <a:pos x="438" y="95"/>
                </a:cxn>
                <a:cxn ang="0">
                  <a:pos x="454" y="95"/>
                </a:cxn>
                <a:cxn ang="0">
                  <a:pos x="469" y="95"/>
                </a:cxn>
                <a:cxn ang="0">
                  <a:pos x="485" y="95"/>
                </a:cxn>
                <a:cxn ang="0">
                  <a:pos x="501" y="95"/>
                </a:cxn>
                <a:cxn ang="0">
                  <a:pos x="517" y="95"/>
                </a:cxn>
                <a:cxn ang="0">
                  <a:pos x="533" y="95"/>
                </a:cxn>
                <a:cxn ang="0">
                  <a:pos x="549" y="95"/>
                </a:cxn>
                <a:cxn ang="0">
                  <a:pos x="564" y="95"/>
                </a:cxn>
                <a:cxn ang="0">
                  <a:pos x="580" y="95"/>
                </a:cxn>
                <a:cxn ang="0">
                  <a:pos x="596" y="95"/>
                </a:cxn>
                <a:cxn ang="0">
                  <a:pos x="612" y="95"/>
                </a:cxn>
                <a:cxn ang="0">
                  <a:pos x="628" y="95"/>
                </a:cxn>
                <a:cxn ang="0">
                  <a:pos x="644" y="95"/>
                </a:cxn>
                <a:cxn ang="0">
                  <a:pos x="660" y="95"/>
                </a:cxn>
              </a:cxnLst>
              <a:rect l="0" t="0" r="r" b="b"/>
              <a:pathLst>
                <a:path w="670" h="95">
                  <a:moveTo>
                    <a:pt x="0" y="0"/>
                  </a:moveTo>
                  <a:lnTo>
                    <a:pt x="5" y="0"/>
                  </a:lnTo>
                  <a:lnTo>
                    <a:pt x="10" y="5"/>
                  </a:lnTo>
                  <a:lnTo>
                    <a:pt x="16" y="5"/>
                  </a:lnTo>
                  <a:lnTo>
                    <a:pt x="21" y="11"/>
                  </a:lnTo>
                  <a:lnTo>
                    <a:pt x="26" y="11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2" y="21"/>
                  </a:lnTo>
                  <a:lnTo>
                    <a:pt x="47" y="21"/>
                  </a:lnTo>
                  <a:lnTo>
                    <a:pt x="52" y="27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8" y="32"/>
                  </a:lnTo>
                  <a:lnTo>
                    <a:pt x="74" y="37"/>
                  </a:lnTo>
                  <a:lnTo>
                    <a:pt x="79" y="37"/>
                  </a:lnTo>
                  <a:lnTo>
                    <a:pt x="84" y="37"/>
                  </a:lnTo>
                  <a:lnTo>
                    <a:pt x="89" y="42"/>
                  </a:lnTo>
                  <a:lnTo>
                    <a:pt x="95" y="42"/>
                  </a:lnTo>
                  <a:lnTo>
                    <a:pt x="100" y="48"/>
                  </a:lnTo>
                  <a:lnTo>
                    <a:pt x="105" y="48"/>
                  </a:lnTo>
                  <a:lnTo>
                    <a:pt x="111" y="48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8"/>
                  </a:lnTo>
                  <a:lnTo>
                    <a:pt x="137" y="58"/>
                  </a:lnTo>
                  <a:lnTo>
                    <a:pt x="142" y="58"/>
                  </a:lnTo>
                  <a:lnTo>
                    <a:pt x="147" y="58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3" y="63"/>
                  </a:lnTo>
                  <a:lnTo>
                    <a:pt x="169" y="69"/>
                  </a:lnTo>
                  <a:lnTo>
                    <a:pt x="174" y="69"/>
                  </a:lnTo>
                  <a:lnTo>
                    <a:pt x="179" y="69"/>
                  </a:lnTo>
                  <a:lnTo>
                    <a:pt x="184" y="69"/>
                  </a:lnTo>
                  <a:lnTo>
                    <a:pt x="190" y="74"/>
                  </a:lnTo>
                  <a:lnTo>
                    <a:pt x="195" y="74"/>
                  </a:lnTo>
                  <a:lnTo>
                    <a:pt x="200" y="74"/>
                  </a:lnTo>
                  <a:lnTo>
                    <a:pt x="206" y="74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1" y="79"/>
                  </a:lnTo>
                  <a:lnTo>
                    <a:pt x="227" y="79"/>
                  </a:lnTo>
                  <a:lnTo>
                    <a:pt x="232" y="79"/>
                  </a:lnTo>
                  <a:lnTo>
                    <a:pt x="237" y="79"/>
                  </a:lnTo>
                  <a:lnTo>
                    <a:pt x="242" y="85"/>
                  </a:lnTo>
                  <a:lnTo>
                    <a:pt x="248" y="85"/>
                  </a:lnTo>
                  <a:lnTo>
                    <a:pt x="253" y="85"/>
                  </a:lnTo>
                  <a:lnTo>
                    <a:pt x="258" y="85"/>
                  </a:lnTo>
                  <a:lnTo>
                    <a:pt x="264" y="85"/>
                  </a:lnTo>
                  <a:lnTo>
                    <a:pt x="269" y="85"/>
                  </a:lnTo>
                  <a:lnTo>
                    <a:pt x="274" y="85"/>
                  </a:lnTo>
                  <a:lnTo>
                    <a:pt x="279" y="90"/>
                  </a:lnTo>
                  <a:lnTo>
                    <a:pt x="285" y="90"/>
                  </a:lnTo>
                  <a:lnTo>
                    <a:pt x="290" y="90"/>
                  </a:lnTo>
                  <a:lnTo>
                    <a:pt x="295" y="90"/>
                  </a:lnTo>
                  <a:lnTo>
                    <a:pt x="301" y="90"/>
                  </a:lnTo>
                  <a:lnTo>
                    <a:pt x="306" y="90"/>
                  </a:lnTo>
                  <a:lnTo>
                    <a:pt x="311" y="90"/>
                  </a:lnTo>
                  <a:lnTo>
                    <a:pt x="316" y="90"/>
                  </a:lnTo>
                  <a:lnTo>
                    <a:pt x="322" y="90"/>
                  </a:lnTo>
                  <a:lnTo>
                    <a:pt x="327" y="90"/>
                  </a:lnTo>
                  <a:lnTo>
                    <a:pt x="332" y="90"/>
                  </a:lnTo>
                  <a:lnTo>
                    <a:pt x="338" y="95"/>
                  </a:lnTo>
                  <a:lnTo>
                    <a:pt x="343" y="95"/>
                  </a:lnTo>
                  <a:lnTo>
                    <a:pt x="348" y="95"/>
                  </a:lnTo>
                  <a:lnTo>
                    <a:pt x="353" y="95"/>
                  </a:lnTo>
                  <a:lnTo>
                    <a:pt x="359" y="95"/>
                  </a:lnTo>
                  <a:lnTo>
                    <a:pt x="364" y="95"/>
                  </a:lnTo>
                  <a:lnTo>
                    <a:pt x="369" y="95"/>
                  </a:lnTo>
                  <a:lnTo>
                    <a:pt x="374" y="95"/>
                  </a:lnTo>
                  <a:lnTo>
                    <a:pt x="380" y="95"/>
                  </a:lnTo>
                  <a:lnTo>
                    <a:pt x="385" y="95"/>
                  </a:lnTo>
                  <a:lnTo>
                    <a:pt x="390" y="95"/>
                  </a:lnTo>
                  <a:lnTo>
                    <a:pt x="396" y="95"/>
                  </a:lnTo>
                  <a:lnTo>
                    <a:pt x="401" y="95"/>
                  </a:lnTo>
                  <a:lnTo>
                    <a:pt x="406" y="95"/>
                  </a:lnTo>
                  <a:lnTo>
                    <a:pt x="411" y="95"/>
                  </a:lnTo>
                  <a:lnTo>
                    <a:pt x="417" y="95"/>
                  </a:lnTo>
                  <a:lnTo>
                    <a:pt x="422" y="95"/>
                  </a:lnTo>
                  <a:lnTo>
                    <a:pt x="427" y="95"/>
                  </a:lnTo>
                  <a:lnTo>
                    <a:pt x="433" y="95"/>
                  </a:lnTo>
                  <a:lnTo>
                    <a:pt x="438" y="95"/>
                  </a:lnTo>
                  <a:lnTo>
                    <a:pt x="443" y="95"/>
                  </a:lnTo>
                  <a:lnTo>
                    <a:pt x="448" y="95"/>
                  </a:lnTo>
                  <a:lnTo>
                    <a:pt x="454" y="95"/>
                  </a:lnTo>
                  <a:lnTo>
                    <a:pt x="459" y="95"/>
                  </a:lnTo>
                  <a:lnTo>
                    <a:pt x="464" y="95"/>
                  </a:lnTo>
                  <a:lnTo>
                    <a:pt x="469" y="95"/>
                  </a:lnTo>
                  <a:lnTo>
                    <a:pt x="475" y="95"/>
                  </a:lnTo>
                  <a:lnTo>
                    <a:pt x="480" y="95"/>
                  </a:lnTo>
                  <a:lnTo>
                    <a:pt x="485" y="95"/>
                  </a:lnTo>
                  <a:lnTo>
                    <a:pt x="491" y="95"/>
                  </a:lnTo>
                  <a:lnTo>
                    <a:pt x="496" y="95"/>
                  </a:lnTo>
                  <a:lnTo>
                    <a:pt x="501" y="95"/>
                  </a:lnTo>
                  <a:lnTo>
                    <a:pt x="506" y="95"/>
                  </a:lnTo>
                  <a:lnTo>
                    <a:pt x="512" y="95"/>
                  </a:lnTo>
                  <a:lnTo>
                    <a:pt x="517" y="95"/>
                  </a:lnTo>
                  <a:lnTo>
                    <a:pt x="522" y="95"/>
                  </a:lnTo>
                  <a:lnTo>
                    <a:pt x="528" y="95"/>
                  </a:lnTo>
                  <a:lnTo>
                    <a:pt x="533" y="95"/>
                  </a:lnTo>
                  <a:lnTo>
                    <a:pt x="538" y="95"/>
                  </a:lnTo>
                  <a:lnTo>
                    <a:pt x="543" y="95"/>
                  </a:lnTo>
                  <a:lnTo>
                    <a:pt x="549" y="95"/>
                  </a:lnTo>
                  <a:lnTo>
                    <a:pt x="554" y="95"/>
                  </a:lnTo>
                  <a:lnTo>
                    <a:pt x="559" y="95"/>
                  </a:lnTo>
                  <a:lnTo>
                    <a:pt x="564" y="95"/>
                  </a:lnTo>
                  <a:lnTo>
                    <a:pt x="570" y="95"/>
                  </a:lnTo>
                  <a:lnTo>
                    <a:pt x="575" y="95"/>
                  </a:lnTo>
                  <a:lnTo>
                    <a:pt x="580" y="95"/>
                  </a:lnTo>
                  <a:lnTo>
                    <a:pt x="586" y="95"/>
                  </a:lnTo>
                  <a:lnTo>
                    <a:pt x="591" y="95"/>
                  </a:lnTo>
                  <a:lnTo>
                    <a:pt x="596" y="95"/>
                  </a:lnTo>
                  <a:lnTo>
                    <a:pt x="601" y="95"/>
                  </a:lnTo>
                  <a:lnTo>
                    <a:pt x="607" y="95"/>
                  </a:lnTo>
                  <a:lnTo>
                    <a:pt x="612" y="95"/>
                  </a:lnTo>
                  <a:lnTo>
                    <a:pt x="617" y="95"/>
                  </a:lnTo>
                  <a:lnTo>
                    <a:pt x="623" y="95"/>
                  </a:lnTo>
                  <a:lnTo>
                    <a:pt x="628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4" y="95"/>
                  </a:lnTo>
                  <a:lnTo>
                    <a:pt x="649" y="95"/>
                  </a:lnTo>
                  <a:lnTo>
                    <a:pt x="654" y="95"/>
                  </a:lnTo>
                  <a:lnTo>
                    <a:pt x="660" y="95"/>
                  </a:lnTo>
                  <a:lnTo>
                    <a:pt x="665" y="95"/>
                  </a:lnTo>
                  <a:lnTo>
                    <a:pt x="670" y="9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5" name="Freeform 171"/>
            <p:cNvSpPr>
              <a:spLocks/>
            </p:cNvSpPr>
            <p:nvPr/>
          </p:nvSpPr>
          <p:spPr bwMode="auto">
            <a:xfrm>
              <a:off x="3598" y="3982"/>
              <a:ext cx="608" cy="19"/>
            </a:xfrm>
            <a:custGeom>
              <a:avLst/>
              <a:gdLst/>
              <a:ahLst/>
              <a:cxnLst>
                <a:cxn ang="0">
                  <a:pos x="11" y="32"/>
                </a:cxn>
                <a:cxn ang="0">
                  <a:pos x="26" y="32"/>
                </a:cxn>
                <a:cxn ang="0">
                  <a:pos x="42" y="32"/>
                </a:cxn>
                <a:cxn ang="0">
                  <a:pos x="58" y="32"/>
                </a:cxn>
                <a:cxn ang="0">
                  <a:pos x="74" y="32"/>
                </a:cxn>
                <a:cxn ang="0">
                  <a:pos x="90" y="32"/>
                </a:cxn>
                <a:cxn ang="0">
                  <a:pos x="106" y="32"/>
                </a:cxn>
                <a:cxn ang="0">
                  <a:pos x="121" y="32"/>
                </a:cxn>
                <a:cxn ang="0">
                  <a:pos x="137" y="32"/>
                </a:cxn>
                <a:cxn ang="0">
                  <a:pos x="153" y="32"/>
                </a:cxn>
                <a:cxn ang="0">
                  <a:pos x="169" y="32"/>
                </a:cxn>
                <a:cxn ang="0">
                  <a:pos x="185" y="32"/>
                </a:cxn>
                <a:cxn ang="0">
                  <a:pos x="201" y="32"/>
                </a:cxn>
                <a:cxn ang="0">
                  <a:pos x="216" y="32"/>
                </a:cxn>
                <a:cxn ang="0">
                  <a:pos x="232" y="32"/>
                </a:cxn>
                <a:cxn ang="0">
                  <a:pos x="248" y="32"/>
                </a:cxn>
                <a:cxn ang="0">
                  <a:pos x="264" y="32"/>
                </a:cxn>
                <a:cxn ang="0">
                  <a:pos x="280" y="32"/>
                </a:cxn>
                <a:cxn ang="0">
                  <a:pos x="296" y="32"/>
                </a:cxn>
                <a:cxn ang="0">
                  <a:pos x="312" y="27"/>
                </a:cxn>
                <a:cxn ang="0">
                  <a:pos x="327" y="27"/>
                </a:cxn>
                <a:cxn ang="0">
                  <a:pos x="343" y="27"/>
                </a:cxn>
                <a:cxn ang="0">
                  <a:pos x="359" y="27"/>
                </a:cxn>
                <a:cxn ang="0">
                  <a:pos x="375" y="27"/>
                </a:cxn>
                <a:cxn ang="0">
                  <a:pos x="391" y="27"/>
                </a:cxn>
                <a:cxn ang="0">
                  <a:pos x="407" y="22"/>
                </a:cxn>
                <a:cxn ang="0">
                  <a:pos x="422" y="22"/>
                </a:cxn>
                <a:cxn ang="0">
                  <a:pos x="438" y="22"/>
                </a:cxn>
                <a:cxn ang="0">
                  <a:pos x="454" y="22"/>
                </a:cxn>
                <a:cxn ang="0">
                  <a:pos x="470" y="16"/>
                </a:cxn>
                <a:cxn ang="0">
                  <a:pos x="486" y="16"/>
                </a:cxn>
                <a:cxn ang="0">
                  <a:pos x="502" y="16"/>
                </a:cxn>
                <a:cxn ang="0">
                  <a:pos x="517" y="16"/>
                </a:cxn>
                <a:cxn ang="0">
                  <a:pos x="533" y="11"/>
                </a:cxn>
                <a:cxn ang="0">
                  <a:pos x="549" y="11"/>
                </a:cxn>
                <a:cxn ang="0">
                  <a:pos x="565" y="11"/>
                </a:cxn>
                <a:cxn ang="0">
                  <a:pos x="581" y="11"/>
                </a:cxn>
                <a:cxn ang="0">
                  <a:pos x="597" y="6"/>
                </a:cxn>
                <a:cxn ang="0">
                  <a:pos x="612" y="6"/>
                </a:cxn>
                <a:cxn ang="0">
                  <a:pos x="628" y="6"/>
                </a:cxn>
                <a:cxn ang="0">
                  <a:pos x="644" y="6"/>
                </a:cxn>
                <a:cxn ang="0">
                  <a:pos x="660" y="0"/>
                </a:cxn>
              </a:cxnLst>
              <a:rect l="0" t="0" r="r" b="b"/>
              <a:pathLst>
                <a:path w="670" h="32">
                  <a:moveTo>
                    <a:pt x="0" y="32"/>
                  </a:moveTo>
                  <a:lnTo>
                    <a:pt x="5" y="32"/>
                  </a:lnTo>
                  <a:lnTo>
                    <a:pt x="11" y="32"/>
                  </a:lnTo>
                  <a:lnTo>
                    <a:pt x="16" y="32"/>
                  </a:lnTo>
                  <a:lnTo>
                    <a:pt x="21" y="32"/>
                  </a:lnTo>
                  <a:lnTo>
                    <a:pt x="26" y="32"/>
                  </a:lnTo>
                  <a:lnTo>
                    <a:pt x="32" y="32"/>
                  </a:lnTo>
                  <a:lnTo>
                    <a:pt x="37" y="32"/>
                  </a:lnTo>
                  <a:lnTo>
                    <a:pt x="42" y="32"/>
                  </a:lnTo>
                  <a:lnTo>
                    <a:pt x="48" y="32"/>
                  </a:lnTo>
                  <a:lnTo>
                    <a:pt x="53" y="32"/>
                  </a:lnTo>
                  <a:lnTo>
                    <a:pt x="58" y="32"/>
                  </a:lnTo>
                  <a:lnTo>
                    <a:pt x="63" y="32"/>
                  </a:lnTo>
                  <a:lnTo>
                    <a:pt x="69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5" y="32"/>
                  </a:lnTo>
                  <a:lnTo>
                    <a:pt x="90" y="32"/>
                  </a:lnTo>
                  <a:lnTo>
                    <a:pt x="95" y="32"/>
                  </a:lnTo>
                  <a:lnTo>
                    <a:pt x="100" y="32"/>
                  </a:lnTo>
                  <a:lnTo>
                    <a:pt x="106" y="32"/>
                  </a:lnTo>
                  <a:lnTo>
                    <a:pt x="111" y="32"/>
                  </a:lnTo>
                  <a:lnTo>
                    <a:pt x="116" y="32"/>
                  </a:lnTo>
                  <a:lnTo>
                    <a:pt x="121" y="32"/>
                  </a:lnTo>
                  <a:lnTo>
                    <a:pt x="127" y="32"/>
                  </a:lnTo>
                  <a:lnTo>
                    <a:pt x="132" y="32"/>
                  </a:lnTo>
                  <a:lnTo>
                    <a:pt x="137" y="32"/>
                  </a:lnTo>
                  <a:lnTo>
                    <a:pt x="143" y="32"/>
                  </a:lnTo>
                  <a:lnTo>
                    <a:pt x="148" y="32"/>
                  </a:lnTo>
                  <a:lnTo>
                    <a:pt x="153" y="32"/>
                  </a:lnTo>
                  <a:lnTo>
                    <a:pt x="158" y="32"/>
                  </a:lnTo>
                  <a:lnTo>
                    <a:pt x="164" y="32"/>
                  </a:lnTo>
                  <a:lnTo>
                    <a:pt x="169" y="32"/>
                  </a:lnTo>
                  <a:lnTo>
                    <a:pt x="174" y="32"/>
                  </a:lnTo>
                  <a:lnTo>
                    <a:pt x="180" y="32"/>
                  </a:lnTo>
                  <a:lnTo>
                    <a:pt x="185" y="32"/>
                  </a:lnTo>
                  <a:lnTo>
                    <a:pt x="190" y="32"/>
                  </a:lnTo>
                  <a:lnTo>
                    <a:pt x="195" y="32"/>
                  </a:lnTo>
                  <a:lnTo>
                    <a:pt x="201" y="32"/>
                  </a:lnTo>
                  <a:lnTo>
                    <a:pt x="206" y="32"/>
                  </a:lnTo>
                  <a:lnTo>
                    <a:pt x="211" y="32"/>
                  </a:lnTo>
                  <a:lnTo>
                    <a:pt x="216" y="32"/>
                  </a:lnTo>
                  <a:lnTo>
                    <a:pt x="222" y="32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38" y="32"/>
                  </a:lnTo>
                  <a:lnTo>
                    <a:pt x="243" y="32"/>
                  </a:lnTo>
                  <a:lnTo>
                    <a:pt x="248" y="32"/>
                  </a:lnTo>
                  <a:lnTo>
                    <a:pt x="253" y="32"/>
                  </a:lnTo>
                  <a:lnTo>
                    <a:pt x="259" y="32"/>
                  </a:lnTo>
                  <a:lnTo>
                    <a:pt x="264" y="32"/>
                  </a:lnTo>
                  <a:lnTo>
                    <a:pt x="269" y="32"/>
                  </a:lnTo>
                  <a:lnTo>
                    <a:pt x="275" y="32"/>
                  </a:lnTo>
                  <a:lnTo>
                    <a:pt x="280" y="32"/>
                  </a:lnTo>
                  <a:lnTo>
                    <a:pt x="285" y="32"/>
                  </a:lnTo>
                  <a:lnTo>
                    <a:pt x="290" y="32"/>
                  </a:lnTo>
                  <a:lnTo>
                    <a:pt x="296" y="32"/>
                  </a:lnTo>
                  <a:lnTo>
                    <a:pt x="301" y="32"/>
                  </a:lnTo>
                  <a:lnTo>
                    <a:pt x="306" y="32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8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27"/>
                  </a:lnTo>
                  <a:lnTo>
                    <a:pt x="396" y="27"/>
                  </a:lnTo>
                  <a:lnTo>
                    <a:pt x="401" y="22"/>
                  </a:lnTo>
                  <a:lnTo>
                    <a:pt x="407" y="22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2" y="22"/>
                  </a:lnTo>
                  <a:lnTo>
                    <a:pt x="428" y="22"/>
                  </a:lnTo>
                  <a:lnTo>
                    <a:pt x="433" y="22"/>
                  </a:lnTo>
                  <a:lnTo>
                    <a:pt x="438" y="22"/>
                  </a:lnTo>
                  <a:lnTo>
                    <a:pt x="443" y="22"/>
                  </a:lnTo>
                  <a:lnTo>
                    <a:pt x="449" y="22"/>
                  </a:lnTo>
                  <a:lnTo>
                    <a:pt x="454" y="22"/>
                  </a:lnTo>
                  <a:lnTo>
                    <a:pt x="459" y="22"/>
                  </a:lnTo>
                  <a:lnTo>
                    <a:pt x="465" y="22"/>
                  </a:lnTo>
                  <a:lnTo>
                    <a:pt x="470" y="16"/>
                  </a:lnTo>
                  <a:lnTo>
                    <a:pt x="475" y="16"/>
                  </a:lnTo>
                  <a:lnTo>
                    <a:pt x="480" y="16"/>
                  </a:lnTo>
                  <a:lnTo>
                    <a:pt x="486" y="16"/>
                  </a:lnTo>
                  <a:lnTo>
                    <a:pt x="491" y="16"/>
                  </a:lnTo>
                  <a:lnTo>
                    <a:pt x="496" y="16"/>
                  </a:lnTo>
                  <a:lnTo>
                    <a:pt x="502" y="16"/>
                  </a:lnTo>
                  <a:lnTo>
                    <a:pt x="507" y="16"/>
                  </a:lnTo>
                  <a:lnTo>
                    <a:pt x="512" y="16"/>
                  </a:lnTo>
                  <a:lnTo>
                    <a:pt x="517" y="16"/>
                  </a:lnTo>
                  <a:lnTo>
                    <a:pt x="523" y="16"/>
                  </a:lnTo>
                  <a:lnTo>
                    <a:pt x="528" y="16"/>
                  </a:lnTo>
                  <a:lnTo>
                    <a:pt x="533" y="11"/>
                  </a:lnTo>
                  <a:lnTo>
                    <a:pt x="538" y="11"/>
                  </a:lnTo>
                  <a:lnTo>
                    <a:pt x="544" y="11"/>
                  </a:lnTo>
                  <a:lnTo>
                    <a:pt x="549" y="11"/>
                  </a:lnTo>
                  <a:lnTo>
                    <a:pt x="554" y="11"/>
                  </a:lnTo>
                  <a:lnTo>
                    <a:pt x="560" y="11"/>
                  </a:lnTo>
                  <a:lnTo>
                    <a:pt x="565" y="11"/>
                  </a:lnTo>
                  <a:lnTo>
                    <a:pt x="570" y="11"/>
                  </a:lnTo>
                  <a:lnTo>
                    <a:pt x="575" y="11"/>
                  </a:lnTo>
                  <a:lnTo>
                    <a:pt x="581" y="11"/>
                  </a:lnTo>
                  <a:lnTo>
                    <a:pt x="586" y="11"/>
                  </a:lnTo>
                  <a:lnTo>
                    <a:pt x="591" y="6"/>
                  </a:lnTo>
                  <a:lnTo>
                    <a:pt x="597" y="6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6"/>
                  </a:lnTo>
                  <a:lnTo>
                    <a:pt x="618" y="6"/>
                  </a:lnTo>
                  <a:lnTo>
                    <a:pt x="623" y="6"/>
                  </a:lnTo>
                  <a:lnTo>
                    <a:pt x="628" y="6"/>
                  </a:lnTo>
                  <a:lnTo>
                    <a:pt x="633" y="6"/>
                  </a:lnTo>
                  <a:lnTo>
                    <a:pt x="639" y="6"/>
                  </a:lnTo>
                  <a:lnTo>
                    <a:pt x="644" y="6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0" y="0"/>
                  </a:lnTo>
                  <a:lnTo>
                    <a:pt x="665" y="0"/>
                  </a:lnTo>
                  <a:lnTo>
                    <a:pt x="67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6" name="Freeform 172"/>
            <p:cNvSpPr>
              <a:spLocks/>
            </p:cNvSpPr>
            <p:nvPr/>
          </p:nvSpPr>
          <p:spPr bwMode="auto">
            <a:xfrm>
              <a:off x="4206" y="3979"/>
              <a:ext cx="302" cy="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16" y="5"/>
                </a:cxn>
                <a:cxn ang="0">
                  <a:pos x="27" y="5"/>
                </a:cxn>
                <a:cxn ang="0">
                  <a:pos x="37" y="5"/>
                </a:cxn>
                <a:cxn ang="0">
                  <a:pos x="48" y="5"/>
                </a:cxn>
                <a:cxn ang="0">
                  <a:pos x="59" y="0"/>
                </a:cxn>
                <a:cxn ang="0">
                  <a:pos x="69" y="0"/>
                </a:cxn>
                <a:cxn ang="0">
                  <a:pos x="80" y="0"/>
                </a:cxn>
                <a:cxn ang="0">
                  <a:pos x="90" y="0"/>
                </a:cxn>
                <a:cxn ang="0">
                  <a:pos x="101" y="0"/>
                </a:cxn>
                <a:cxn ang="0">
                  <a:pos x="111" y="0"/>
                </a:cxn>
                <a:cxn ang="0">
                  <a:pos x="122" y="0"/>
                </a:cxn>
                <a:cxn ang="0">
                  <a:pos x="132" y="0"/>
                </a:cxn>
                <a:cxn ang="0">
                  <a:pos x="143" y="0"/>
                </a:cxn>
                <a:cxn ang="0">
                  <a:pos x="154" y="0"/>
                </a:cxn>
                <a:cxn ang="0">
                  <a:pos x="164" y="0"/>
                </a:cxn>
                <a:cxn ang="0">
                  <a:pos x="175" y="0"/>
                </a:cxn>
                <a:cxn ang="0">
                  <a:pos x="185" y="0"/>
                </a:cxn>
                <a:cxn ang="0">
                  <a:pos x="196" y="0"/>
                </a:cxn>
                <a:cxn ang="0">
                  <a:pos x="206" y="0"/>
                </a:cxn>
                <a:cxn ang="0">
                  <a:pos x="217" y="0"/>
                </a:cxn>
                <a:cxn ang="0">
                  <a:pos x="227" y="0"/>
                </a:cxn>
                <a:cxn ang="0">
                  <a:pos x="238" y="0"/>
                </a:cxn>
                <a:cxn ang="0">
                  <a:pos x="249" y="0"/>
                </a:cxn>
                <a:cxn ang="0">
                  <a:pos x="259" y="0"/>
                </a:cxn>
                <a:cxn ang="0">
                  <a:pos x="270" y="0"/>
                </a:cxn>
                <a:cxn ang="0">
                  <a:pos x="280" y="0"/>
                </a:cxn>
                <a:cxn ang="0">
                  <a:pos x="291" y="0"/>
                </a:cxn>
                <a:cxn ang="0">
                  <a:pos x="301" y="0"/>
                </a:cxn>
                <a:cxn ang="0">
                  <a:pos x="312" y="0"/>
                </a:cxn>
                <a:cxn ang="0">
                  <a:pos x="322" y="0"/>
                </a:cxn>
                <a:cxn ang="0">
                  <a:pos x="333" y="0"/>
                </a:cxn>
              </a:cxnLst>
              <a:rect l="0" t="0" r="r" b="b"/>
              <a:pathLst>
                <a:path w="333" h="5">
                  <a:moveTo>
                    <a:pt x="0" y="5"/>
                  </a:moveTo>
                  <a:lnTo>
                    <a:pt x="6" y="5"/>
                  </a:lnTo>
                  <a:lnTo>
                    <a:pt x="11" y="5"/>
                  </a:lnTo>
                  <a:lnTo>
                    <a:pt x="16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2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2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5" y="0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7" name="Freeform 173"/>
            <p:cNvSpPr>
              <a:spLocks/>
            </p:cNvSpPr>
            <p:nvPr/>
          </p:nvSpPr>
          <p:spPr bwMode="auto">
            <a:xfrm>
              <a:off x="1774" y="2633"/>
              <a:ext cx="421" cy="1314"/>
            </a:xfrm>
            <a:custGeom>
              <a:avLst/>
              <a:gdLst/>
              <a:ahLst/>
              <a:cxnLst>
                <a:cxn ang="0">
                  <a:pos x="10" y="2159"/>
                </a:cxn>
                <a:cxn ang="0">
                  <a:pos x="26" y="2159"/>
                </a:cxn>
                <a:cxn ang="0">
                  <a:pos x="42" y="2159"/>
                </a:cxn>
                <a:cxn ang="0">
                  <a:pos x="58" y="2154"/>
                </a:cxn>
                <a:cxn ang="0">
                  <a:pos x="74" y="2149"/>
                </a:cxn>
                <a:cxn ang="0">
                  <a:pos x="90" y="2144"/>
                </a:cxn>
                <a:cxn ang="0">
                  <a:pos x="105" y="2133"/>
                </a:cxn>
                <a:cxn ang="0">
                  <a:pos x="121" y="2128"/>
                </a:cxn>
                <a:cxn ang="0">
                  <a:pos x="137" y="2112"/>
                </a:cxn>
                <a:cxn ang="0">
                  <a:pos x="153" y="2096"/>
                </a:cxn>
                <a:cxn ang="0">
                  <a:pos x="174" y="2075"/>
                </a:cxn>
                <a:cxn ang="0">
                  <a:pos x="179" y="2059"/>
                </a:cxn>
                <a:cxn ang="0">
                  <a:pos x="190" y="2043"/>
                </a:cxn>
                <a:cxn ang="0">
                  <a:pos x="200" y="2022"/>
                </a:cxn>
                <a:cxn ang="0">
                  <a:pos x="211" y="2001"/>
                </a:cxn>
                <a:cxn ang="0">
                  <a:pos x="216" y="1975"/>
                </a:cxn>
                <a:cxn ang="0">
                  <a:pos x="227" y="1948"/>
                </a:cxn>
                <a:cxn ang="0">
                  <a:pos x="237" y="1911"/>
                </a:cxn>
                <a:cxn ang="0">
                  <a:pos x="243" y="1869"/>
                </a:cxn>
                <a:cxn ang="0">
                  <a:pos x="253" y="1822"/>
                </a:cxn>
                <a:cxn ang="0">
                  <a:pos x="264" y="1758"/>
                </a:cxn>
                <a:cxn ang="0">
                  <a:pos x="274" y="1690"/>
                </a:cxn>
                <a:cxn ang="0">
                  <a:pos x="280" y="1600"/>
                </a:cxn>
                <a:cxn ang="0">
                  <a:pos x="290" y="1494"/>
                </a:cxn>
                <a:cxn ang="0">
                  <a:pos x="301" y="1367"/>
                </a:cxn>
                <a:cxn ang="0">
                  <a:pos x="306" y="1214"/>
                </a:cxn>
                <a:cxn ang="0">
                  <a:pos x="317" y="1024"/>
                </a:cxn>
                <a:cxn ang="0">
                  <a:pos x="327" y="808"/>
                </a:cxn>
                <a:cxn ang="0">
                  <a:pos x="338" y="570"/>
                </a:cxn>
                <a:cxn ang="0">
                  <a:pos x="343" y="333"/>
                </a:cxn>
                <a:cxn ang="0">
                  <a:pos x="354" y="132"/>
                </a:cxn>
                <a:cxn ang="0">
                  <a:pos x="369" y="0"/>
                </a:cxn>
                <a:cxn ang="0">
                  <a:pos x="375" y="37"/>
                </a:cxn>
                <a:cxn ang="0">
                  <a:pos x="385" y="185"/>
                </a:cxn>
                <a:cxn ang="0">
                  <a:pos x="391" y="401"/>
                </a:cxn>
                <a:cxn ang="0">
                  <a:pos x="401" y="644"/>
                </a:cxn>
                <a:cxn ang="0">
                  <a:pos x="412" y="876"/>
                </a:cxn>
                <a:cxn ang="0">
                  <a:pos x="422" y="1088"/>
                </a:cxn>
                <a:cxn ang="0">
                  <a:pos x="427" y="1262"/>
                </a:cxn>
                <a:cxn ang="0">
                  <a:pos x="438" y="1415"/>
                </a:cxn>
                <a:cxn ang="0">
                  <a:pos x="449" y="1536"/>
                </a:cxn>
                <a:cxn ang="0">
                  <a:pos x="454" y="1637"/>
                </a:cxn>
              </a:cxnLst>
              <a:rect l="0" t="0" r="r" b="b"/>
              <a:pathLst>
                <a:path w="464" h="2159">
                  <a:moveTo>
                    <a:pt x="0" y="2159"/>
                  </a:moveTo>
                  <a:lnTo>
                    <a:pt x="5" y="2159"/>
                  </a:lnTo>
                  <a:lnTo>
                    <a:pt x="10" y="2159"/>
                  </a:lnTo>
                  <a:lnTo>
                    <a:pt x="16" y="2159"/>
                  </a:lnTo>
                  <a:lnTo>
                    <a:pt x="21" y="2159"/>
                  </a:lnTo>
                  <a:lnTo>
                    <a:pt x="26" y="2159"/>
                  </a:lnTo>
                  <a:lnTo>
                    <a:pt x="32" y="2159"/>
                  </a:lnTo>
                  <a:lnTo>
                    <a:pt x="37" y="2159"/>
                  </a:lnTo>
                  <a:lnTo>
                    <a:pt x="42" y="2159"/>
                  </a:lnTo>
                  <a:lnTo>
                    <a:pt x="47" y="2154"/>
                  </a:lnTo>
                  <a:lnTo>
                    <a:pt x="53" y="2154"/>
                  </a:lnTo>
                  <a:lnTo>
                    <a:pt x="58" y="2154"/>
                  </a:lnTo>
                  <a:lnTo>
                    <a:pt x="63" y="2154"/>
                  </a:lnTo>
                  <a:lnTo>
                    <a:pt x="69" y="2149"/>
                  </a:lnTo>
                  <a:lnTo>
                    <a:pt x="74" y="2149"/>
                  </a:lnTo>
                  <a:lnTo>
                    <a:pt x="79" y="2149"/>
                  </a:lnTo>
                  <a:lnTo>
                    <a:pt x="84" y="2144"/>
                  </a:lnTo>
                  <a:lnTo>
                    <a:pt x="90" y="2144"/>
                  </a:lnTo>
                  <a:lnTo>
                    <a:pt x="95" y="2138"/>
                  </a:lnTo>
                  <a:lnTo>
                    <a:pt x="100" y="2138"/>
                  </a:lnTo>
                  <a:lnTo>
                    <a:pt x="105" y="2133"/>
                  </a:lnTo>
                  <a:lnTo>
                    <a:pt x="111" y="2133"/>
                  </a:lnTo>
                  <a:lnTo>
                    <a:pt x="116" y="2128"/>
                  </a:lnTo>
                  <a:lnTo>
                    <a:pt x="121" y="2128"/>
                  </a:lnTo>
                  <a:lnTo>
                    <a:pt x="127" y="2122"/>
                  </a:lnTo>
                  <a:lnTo>
                    <a:pt x="132" y="2117"/>
                  </a:lnTo>
                  <a:lnTo>
                    <a:pt x="137" y="2112"/>
                  </a:lnTo>
                  <a:lnTo>
                    <a:pt x="142" y="2107"/>
                  </a:lnTo>
                  <a:lnTo>
                    <a:pt x="148" y="2101"/>
                  </a:lnTo>
                  <a:lnTo>
                    <a:pt x="153" y="2096"/>
                  </a:lnTo>
                  <a:lnTo>
                    <a:pt x="158" y="2091"/>
                  </a:lnTo>
                  <a:lnTo>
                    <a:pt x="164" y="2085"/>
                  </a:lnTo>
                  <a:lnTo>
                    <a:pt x="174" y="2075"/>
                  </a:lnTo>
                  <a:lnTo>
                    <a:pt x="174" y="2070"/>
                  </a:lnTo>
                  <a:lnTo>
                    <a:pt x="179" y="2064"/>
                  </a:lnTo>
                  <a:lnTo>
                    <a:pt x="179" y="2059"/>
                  </a:lnTo>
                  <a:lnTo>
                    <a:pt x="185" y="2054"/>
                  </a:lnTo>
                  <a:lnTo>
                    <a:pt x="190" y="2049"/>
                  </a:lnTo>
                  <a:lnTo>
                    <a:pt x="190" y="2043"/>
                  </a:lnTo>
                  <a:lnTo>
                    <a:pt x="195" y="2038"/>
                  </a:lnTo>
                  <a:lnTo>
                    <a:pt x="195" y="2027"/>
                  </a:lnTo>
                  <a:lnTo>
                    <a:pt x="200" y="2022"/>
                  </a:lnTo>
                  <a:lnTo>
                    <a:pt x="200" y="2017"/>
                  </a:lnTo>
                  <a:lnTo>
                    <a:pt x="206" y="2006"/>
                  </a:lnTo>
                  <a:lnTo>
                    <a:pt x="211" y="2001"/>
                  </a:lnTo>
                  <a:lnTo>
                    <a:pt x="211" y="1996"/>
                  </a:lnTo>
                  <a:lnTo>
                    <a:pt x="216" y="1985"/>
                  </a:lnTo>
                  <a:lnTo>
                    <a:pt x="216" y="1975"/>
                  </a:lnTo>
                  <a:lnTo>
                    <a:pt x="222" y="1964"/>
                  </a:lnTo>
                  <a:lnTo>
                    <a:pt x="222" y="1959"/>
                  </a:lnTo>
                  <a:lnTo>
                    <a:pt x="227" y="1948"/>
                  </a:lnTo>
                  <a:lnTo>
                    <a:pt x="232" y="1938"/>
                  </a:lnTo>
                  <a:lnTo>
                    <a:pt x="232" y="1922"/>
                  </a:lnTo>
                  <a:lnTo>
                    <a:pt x="237" y="1911"/>
                  </a:lnTo>
                  <a:lnTo>
                    <a:pt x="237" y="1895"/>
                  </a:lnTo>
                  <a:lnTo>
                    <a:pt x="243" y="1885"/>
                  </a:lnTo>
                  <a:lnTo>
                    <a:pt x="243" y="1869"/>
                  </a:lnTo>
                  <a:lnTo>
                    <a:pt x="248" y="1853"/>
                  </a:lnTo>
                  <a:lnTo>
                    <a:pt x="253" y="1837"/>
                  </a:lnTo>
                  <a:lnTo>
                    <a:pt x="253" y="1822"/>
                  </a:lnTo>
                  <a:lnTo>
                    <a:pt x="259" y="1800"/>
                  </a:lnTo>
                  <a:lnTo>
                    <a:pt x="259" y="1779"/>
                  </a:lnTo>
                  <a:lnTo>
                    <a:pt x="264" y="1758"/>
                  </a:lnTo>
                  <a:lnTo>
                    <a:pt x="264" y="1737"/>
                  </a:lnTo>
                  <a:lnTo>
                    <a:pt x="269" y="1716"/>
                  </a:lnTo>
                  <a:lnTo>
                    <a:pt x="274" y="1690"/>
                  </a:lnTo>
                  <a:lnTo>
                    <a:pt x="274" y="1663"/>
                  </a:lnTo>
                  <a:lnTo>
                    <a:pt x="280" y="1631"/>
                  </a:lnTo>
                  <a:lnTo>
                    <a:pt x="280" y="1600"/>
                  </a:lnTo>
                  <a:lnTo>
                    <a:pt x="285" y="1568"/>
                  </a:lnTo>
                  <a:lnTo>
                    <a:pt x="285" y="1536"/>
                  </a:lnTo>
                  <a:lnTo>
                    <a:pt x="290" y="1494"/>
                  </a:lnTo>
                  <a:lnTo>
                    <a:pt x="296" y="1457"/>
                  </a:lnTo>
                  <a:lnTo>
                    <a:pt x="296" y="1415"/>
                  </a:lnTo>
                  <a:lnTo>
                    <a:pt x="301" y="1367"/>
                  </a:lnTo>
                  <a:lnTo>
                    <a:pt x="301" y="1320"/>
                  </a:lnTo>
                  <a:lnTo>
                    <a:pt x="306" y="1267"/>
                  </a:lnTo>
                  <a:lnTo>
                    <a:pt x="306" y="1214"/>
                  </a:lnTo>
                  <a:lnTo>
                    <a:pt x="311" y="1151"/>
                  </a:lnTo>
                  <a:lnTo>
                    <a:pt x="317" y="1093"/>
                  </a:lnTo>
                  <a:lnTo>
                    <a:pt x="317" y="1024"/>
                  </a:lnTo>
                  <a:lnTo>
                    <a:pt x="322" y="956"/>
                  </a:lnTo>
                  <a:lnTo>
                    <a:pt x="322" y="887"/>
                  </a:lnTo>
                  <a:lnTo>
                    <a:pt x="327" y="808"/>
                  </a:lnTo>
                  <a:lnTo>
                    <a:pt x="327" y="734"/>
                  </a:lnTo>
                  <a:lnTo>
                    <a:pt x="332" y="655"/>
                  </a:lnTo>
                  <a:lnTo>
                    <a:pt x="338" y="570"/>
                  </a:lnTo>
                  <a:lnTo>
                    <a:pt x="338" y="491"/>
                  </a:lnTo>
                  <a:lnTo>
                    <a:pt x="343" y="412"/>
                  </a:lnTo>
                  <a:lnTo>
                    <a:pt x="343" y="333"/>
                  </a:lnTo>
                  <a:lnTo>
                    <a:pt x="348" y="259"/>
                  </a:lnTo>
                  <a:lnTo>
                    <a:pt x="348" y="195"/>
                  </a:lnTo>
                  <a:lnTo>
                    <a:pt x="354" y="132"/>
                  </a:lnTo>
                  <a:lnTo>
                    <a:pt x="359" y="85"/>
                  </a:lnTo>
                  <a:lnTo>
                    <a:pt x="359" y="42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69" y="11"/>
                  </a:lnTo>
                  <a:lnTo>
                    <a:pt x="375" y="37"/>
                  </a:lnTo>
                  <a:lnTo>
                    <a:pt x="380" y="74"/>
                  </a:lnTo>
                  <a:lnTo>
                    <a:pt x="380" y="127"/>
                  </a:lnTo>
                  <a:lnTo>
                    <a:pt x="385" y="185"/>
                  </a:lnTo>
                  <a:lnTo>
                    <a:pt x="385" y="248"/>
                  </a:lnTo>
                  <a:lnTo>
                    <a:pt x="391" y="322"/>
                  </a:lnTo>
                  <a:lnTo>
                    <a:pt x="391" y="401"/>
                  </a:lnTo>
                  <a:lnTo>
                    <a:pt x="396" y="481"/>
                  </a:lnTo>
                  <a:lnTo>
                    <a:pt x="401" y="560"/>
                  </a:lnTo>
                  <a:lnTo>
                    <a:pt x="401" y="644"/>
                  </a:lnTo>
                  <a:lnTo>
                    <a:pt x="406" y="723"/>
                  </a:lnTo>
                  <a:lnTo>
                    <a:pt x="406" y="803"/>
                  </a:lnTo>
                  <a:lnTo>
                    <a:pt x="412" y="876"/>
                  </a:lnTo>
                  <a:lnTo>
                    <a:pt x="412" y="950"/>
                  </a:lnTo>
                  <a:lnTo>
                    <a:pt x="417" y="1019"/>
                  </a:lnTo>
                  <a:lnTo>
                    <a:pt x="422" y="1088"/>
                  </a:lnTo>
                  <a:lnTo>
                    <a:pt x="422" y="1151"/>
                  </a:lnTo>
                  <a:lnTo>
                    <a:pt x="427" y="1209"/>
                  </a:lnTo>
                  <a:lnTo>
                    <a:pt x="427" y="1262"/>
                  </a:lnTo>
                  <a:lnTo>
                    <a:pt x="433" y="1315"/>
                  </a:lnTo>
                  <a:lnTo>
                    <a:pt x="433" y="1367"/>
                  </a:lnTo>
                  <a:lnTo>
                    <a:pt x="438" y="1415"/>
                  </a:lnTo>
                  <a:lnTo>
                    <a:pt x="443" y="1457"/>
                  </a:lnTo>
                  <a:lnTo>
                    <a:pt x="443" y="1499"/>
                  </a:lnTo>
                  <a:lnTo>
                    <a:pt x="449" y="1536"/>
                  </a:lnTo>
                  <a:lnTo>
                    <a:pt x="449" y="1573"/>
                  </a:lnTo>
                  <a:lnTo>
                    <a:pt x="454" y="1605"/>
                  </a:lnTo>
                  <a:lnTo>
                    <a:pt x="454" y="1637"/>
                  </a:lnTo>
                  <a:lnTo>
                    <a:pt x="459" y="1668"/>
                  </a:lnTo>
                  <a:lnTo>
                    <a:pt x="464" y="1695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8" name="Freeform 174"/>
            <p:cNvSpPr>
              <a:spLocks/>
            </p:cNvSpPr>
            <p:nvPr/>
          </p:nvSpPr>
          <p:spPr bwMode="auto">
            <a:xfrm>
              <a:off x="2195" y="3664"/>
              <a:ext cx="550" cy="318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116"/>
                </a:cxn>
                <a:cxn ang="0">
                  <a:pos x="22" y="169"/>
                </a:cxn>
                <a:cxn ang="0">
                  <a:pos x="32" y="211"/>
                </a:cxn>
                <a:cxn ang="0">
                  <a:pos x="43" y="253"/>
                </a:cxn>
                <a:cxn ang="0">
                  <a:pos x="48" y="285"/>
                </a:cxn>
                <a:cxn ang="0">
                  <a:pos x="58" y="311"/>
                </a:cxn>
                <a:cxn ang="0">
                  <a:pos x="69" y="332"/>
                </a:cxn>
                <a:cxn ang="0">
                  <a:pos x="74" y="354"/>
                </a:cxn>
                <a:cxn ang="0">
                  <a:pos x="90" y="369"/>
                </a:cxn>
                <a:cxn ang="0">
                  <a:pos x="106" y="385"/>
                </a:cxn>
                <a:cxn ang="0">
                  <a:pos x="122" y="390"/>
                </a:cxn>
                <a:cxn ang="0">
                  <a:pos x="138" y="385"/>
                </a:cxn>
                <a:cxn ang="0">
                  <a:pos x="153" y="380"/>
                </a:cxn>
                <a:cxn ang="0">
                  <a:pos x="169" y="385"/>
                </a:cxn>
                <a:cxn ang="0">
                  <a:pos x="185" y="396"/>
                </a:cxn>
                <a:cxn ang="0">
                  <a:pos x="201" y="417"/>
                </a:cxn>
                <a:cxn ang="0">
                  <a:pos x="217" y="433"/>
                </a:cxn>
                <a:cxn ang="0">
                  <a:pos x="233" y="443"/>
                </a:cxn>
                <a:cxn ang="0">
                  <a:pos x="249" y="454"/>
                </a:cxn>
                <a:cxn ang="0">
                  <a:pos x="264" y="464"/>
                </a:cxn>
                <a:cxn ang="0">
                  <a:pos x="280" y="475"/>
                </a:cxn>
                <a:cxn ang="0">
                  <a:pos x="296" y="480"/>
                </a:cxn>
                <a:cxn ang="0">
                  <a:pos x="312" y="486"/>
                </a:cxn>
                <a:cxn ang="0">
                  <a:pos x="328" y="491"/>
                </a:cxn>
                <a:cxn ang="0">
                  <a:pos x="344" y="496"/>
                </a:cxn>
                <a:cxn ang="0">
                  <a:pos x="359" y="496"/>
                </a:cxn>
                <a:cxn ang="0">
                  <a:pos x="375" y="501"/>
                </a:cxn>
                <a:cxn ang="0">
                  <a:pos x="391" y="507"/>
                </a:cxn>
                <a:cxn ang="0">
                  <a:pos x="407" y="507"/>
                </a:cxn>
                <a:cxn ang="0">
                  <a:pos x="423" y="512"/>
                </a:cxn>
                <a:cxn ang="0">
                  <a:pos x="439" y="512"/>
                </a:cxn>
                <a:cxn ang="0">
                  <a:pos x="454" y="512"/>
                </a:cxn>
                <a:cxn ang="0">
                  <a:pos x="470" y="517"/>
                </a:cxn>
                <a:cxn ang="0">
                  <a:pos x="486" y="517"/>
                </a:cxn>
                <a:cxn ang="0">
                  <a:pos x="502" y="517"/>
                </a:cxn>
                <a:cxn ang="0">
                  <a:pos x="518" y="522"/>
                </a:cxn>
                <a:cxn ang="0">
                  <a:pos x="534" y="522"/>
                </a:cxn>
                <a:cxn ang="0">
                  <a:pos x="549" y="522"/>
                </a:cxn>
                <a:cxn ang="0">
                  <a:pos x="565" y="522"/>
                </a:cxn>
                <a:cxn ang="0">
                  <a:pos x="581" y="522"/>
                </a:cxn>
                <a:cxn ang="0">
                  <a:pos x="597" y="522"/>
                </a:cxn>
              </a:cxnLst>
              <a:rect l="0" t="0" r="r" b="b"/>
              <a:pathLst>
                <a:path w="607" h="522">
                  <a:moveTo>
                    <a:pt x="0" y="0"/>
                  </a:moveTo>
                  <a:lnTo>
                    <a:pt x="0" y="26"/>
                  </a:lnTo>
                  <a:lnTo>
                    <a:pt x="6" y="47"/>
                  </a:lnTo>
                  <a:lnTo>
                    <a:pt x="6" y="74"/>
                  </a:lnTo>
                  <a:lnTo>
                    <a:pt x="11" y="95"/>
                  </a:lnTo>
                  <a:lnTo>
                    <a:pt x="11" y="116"/>
                  </a:lnTo>
                  <a:lnTo>
                    <a:pt x="16" y="132"/>
                  </a:lnTo>
                  <a:lnTo>
                    <a:pt x="22" y="153"/>
                  </a:lnTo>
                  <a:lnTo>
                    <a:pt x="22" y="169"/>
                  </a:lnTo>
                  <a:lnTo>
                    <a:pt x="27" y="185"/>
                  </a:lnTo>
                  <a:lnTo>
                    <a:pt x="27" y="200"/>
                  </a:lnTo>
                  <a:lnTo>
                    <a:pt x="32" y="211"/>
                  </a:lnTo>
                  <a:lnTo>
                    <a:pt x="32" y="227"/>
                  </a:lnTo>
                  <a:lnTo>
                    <a:pt x="37" y="237"/>
                  </a:lnTo>
                  <a:lnTo>
                    <a:pt x="43" y="253"/>
                  </a:lnTo>
                  <a:lnTo>
                    <a:pt x="43" y="264"/>
                  </a:lnTo>
                  <a:lnTo>
                    <a:pt x="48" y="274"/>
                  </a:lnTo>
                  <a:lnTo>
                    <a:pt x="48" y="285"/>
                  </a:lnTo>
                  <a:lnTo>
                    <a:pt x="53" y="290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64" y="317"/>
                  </a:lnTo>
                  <a:lnTo>
                    <a:pt x="64" y="327"/>
                  </a:lnTo>
                  <a:lnTo>
                    <a:pt x="69" y="332"/>
                  </a:lnTo>
                  <a:lnTo>
                    <a:pt x="69" y="338"/>
                  </a:lnTo>
                  <a:lnTo>
                    <a:pt x="74" y="343"/>
                  </a:lnTo>
                  <a:lnTo>
                    <a:pt x="74" y="354"/>
                  </a:lnTo>
                  <a:lnTo>
                    <a:pt x="85" y="359"/>
                  </a:lnTo>
                  <a:lnTo>
                    <a:pt x="85" y="364"/>
                  </a:lnTo>
                  <a:lnTo>
                    <a:pt x="90" y="369"/>
                  </a:lnTo>
                  <a:lnTo>
                    <a:pt x="90" y="375"/>
                  </a:lnTo>
                  <a:lnTo>
                    <a:pt x="95" y="380"/>
                  </a:lnTo>
                  <a:lnTo>
                    <a:pt x="106" y="385"/>
                  </a:lnTo>
                  <a:lnTo>
                    <a:pt x="111" y="390"/>
                  </a:lnTo>
                  <a:lnTo>
                    <a:pt x="117" y="390"/>
                  </a:lnTo>
                  <a:lnTo>
                    <a:pt x="122" y="390"/>
                  </a:lnTo>
                  <a:lnTo>
                    <a:pt x="127" y="390"/>
                  </a:lnTo>
                  <a:lnTo>
                    <a:pt x="132" y="385"/>
                  </a:lnTo>
                  <a:lnTo>
                    <a:pt x="138" y="385"/>
                  </a:lnTo>
                  <a:lnTo>
                    <a:pt x="143" y="385"/>
                  </a:lnTo>
                  <a:lnTo>
                    <a:pt x="148" y="380"/>
                  </a:lnTo>
                  <a:lnTo>
                    <a:pt x="153" y="380"/>
                  </a:lnTo>
                  <a:lnTo>
                    <a:pt x="159" y="380"/>
                  </a:lnTo>
                  <a:lnTo>
                    <a:pt x="164" y="380"/>
                  </a:lnTo>
                  <a:lnTo>
                    <a:pt x="169" y="385"/>
                  </a:lnTo>
                  <a:lnTo>
                    <a:pt x="175" y="390"/>
                  </a:lnTo>
                  <a:lnTo>
                    <a:pt x="180" y="396"/>
                  </a:lnTo>
                  <a:lnTo>
                    <a:pt x="185" y="396"/>
                  </a:lnTo>
                  <a:lnTo>
                    <a:pt x="190" y="401"/>
                  </a:lnTo>
                  <a:lnTo>
                    <a:pt x="196" y="412"/>
                  </a:lnTo>
                  <a:lnTo>
                    <a:pt x="201" y="417"/>
                  </a:lnTo>
                  <a:lnTo>
                    <a:pt x="206" y="417"/>
                  </a:lnTo>
                  <a:lnTo>
                    <a:pt x="212" y="422"/>
                  </a:lnTo>
                  <a:lnTo>
                    <a:pt x="217" y="433"/>
                  </a:lnTo>
                  <a:lnTo>
                    <a:pt x="222" y="438"/>
                  </a:lnTo>
                  <a:lnTo>
                    <a:pt x="227" y="438"/>
                  </a:lnTo>
                  <a:lnTo>
                    <a:pt x="233" y="443"/>
                  </a:lnTo>
                  <a:lnTo>
                    <a:pt x="238" y="449"/>
                  </a:lnTo>
                  <a:lnTo>
                    <a:pt x="243" y="454"/>
                  </a:lnTo>
                  <a:lnTo>
                    <a:pt x="249" y="454"/>
                  </a:lnTo>
                  <a:lnTo>
                    <a:pt x="254" y="459"/>
                  </a:lnTo>
                  <a:lnTo>
                    <a:pt x="259" y="464"/>
                  </a:lnTo>
                  <a:lnTo>
                    <a:pt x="264" y="464"/>
                  </a:lnTo>
                  <a:lnTo>
                    <a:pt x="270" y="464"/>
                  </a:lnTo>
                  <a:lnTo>
                    <a:pt x="275" y="470"/>
                  </a:lnTo>
                  <a:lnTo>
                    <a:pt x="280" y="475"/>
                  </a:lnTo>
                  <a:lnTo>
                    <a:pt x="285" y="475"/>
                  </a:lnTo>
                  <a:lnTo>
                    <a:pt x="291" y="475"/>
                  </a:lnTo>
                  <a:lnTo>
                    <a:pt x="296" y="480"/>
                  </a:lnTo>
                  <a:lnTo>
                    <a:pt x="301" y="480"/>
                  </a:lnTo>
                  <a:lnTo>
                    <a:pt x="307" y="486"/>
                  </a:lnTo>
                  <a:lnTo>
                    <a:pt x="312" y="486"/>
                  </a:lnTo>
                  <a:lnTo>
                    <a:pt x="317" y="486"/>
                  </a:lnTo>
                  <a:lnTo>
                    <a:pt x="322" y="491"/>
                  </a:lnTo>
                  <a:lnTo>
                    <a:pt x="328" y="491"/>
                  </a:lnTo>
                  <a:lnTo>
                    <a:pt x="333" y="491"/>
                  </a:lnTo>
                  <a:lnTo>
                    <a:pt x="338" y="491"/>
                  </a:lnTo>
                  <a:lnTo>
                    <a:pt x="344" y="496"/>
                  </a:lnTo>
                  <a:lnTo>
                    <a:pt x="349" y="496"/>
                  </a:lnTo>
                  <a:lnTo>
                    <a:pt x="354" y="496"/>
                  </a:lnTo>
                  <a:lnTo>
                    <a:pt x="359" y="496"/>
                  </a:lnTo>
                  <a:lnTo>
                    <a:pt x="365" y="501"/>
                  </a:lnTo>
                  <a:lnTo>
                    <a:pt x="370" y="501"/>
                  </a:lnTo>
                  <a:lnTo>
                    <a:pt x="375" y="501"/>
                  </a:lnTo>
                  <a:lnTo>
                    <a:pt x="380" y="501"/>
                  </a:lnTo>
                  <a:lnTo>
                    <a:pt x="386" y="507"/>
                  </a:lnTo>
                  <a:lnTo>
                    <a:pt x="391" y="507"/>
                  </a:lnTo>
                  <a:lnTo>
                    <a:pt x="396" y="507"/>
                  </a:lnTo>
                  <a:lnTo>
                    <a:pt x="402" y="507"/>
                  </a:lnTo>
                  <a:lnTo>
                    <a:pt x="407" y="507"/>
                  </a:lnTo>
                  <a:lnTo>
                    <a:pt x="412" y="507"/>
                  </a:lnTo>
                  <a:lnTo>
                    <a:pt x="417" y="507"/>
                  </a:lnTo>
                  <a:lnTo>
                    <a:pt x="423" y="512"/>
                  </a:lnTo>
                  <a:lnTo>
                    <a:pt x="428" y="512"/>
                  </a:lnTo>
                  <a:lnTo>
                    <a:pt x="433" y="512"/>
                  </a:lnTo>
                  <a:lnTo>
                    <a:pt x="439" y="512"/>
                  </a:lnTo>
                  <a:lnTo>
                    <a:pt x="444" y="512"/>
                  </a:lnTo>
                  <a:lnTo>
                    <a:pt x="449" y="512"/>
                  </a:lnTo>
                  <a:lnTo>
                    <a:pt x="454" y="512"/>
                  </a:lnTo>
                  <a:lnTo>
                    <a:pt x="460" y="517"/>
                  </a:lnTo>
                  <a:lnTo>
                    <a:pt x="465" y="517"/>
                  </a:lnTo>
                  <a:lnTo>
                    <a:pt x="470" y="517"/>
                  </a:lnTo>
                  <a:lnTo>
                    <a:pt x="475" y="517"/>
                  </a:lnTo>
                  <a:lnTo>
                    <a:pt x="481" y="517"/>
                  </a:lnTo>
                  <a:lnTo>
                    <a:pt x="486" y="517"/>
                  </a:lnTo>
                  <a:lnTo>
                    <a:pt x="491" y="517"/>
                  </a:lnTo>
                  <a:lnTo>
                    <a:pt x="497" y="517"/>
                  </a:lnTo>
                  <a:lnTo>
                    <a:pt x="502" y="517"/>
                  </a:lnTo>
                  <a:lnTo>
                    <a:pt x="507" y="517"/>
                  </a:lnTo>
                  <a:lnTo>
                    <a:pt x="512" y="517"/>
                  </a:lnTo>
                  <a:lnTo>
                    <a:pt x="518" y="522"/>
                  </a:lnTo>
                  <a:lnTo>
                    <a:pt x="523" y="522"/>
                  </a:lnTo>
                  <a:lnTo>
                    <a:pt x="528" y="522"/>
                  </a:lnTo>
                  <a:lnTo>
                    <a:pt x="534" y="522"/>
                  </a:lnTo>
                  <a:lnTo>
                    <a:pt x="539" y="522"/>
                  </a:lnTo>
                  <a:lnTo>
                    <a:pt x="544" y="522"/>
                  </a:lnTo>
                  <a:lnTo>
                    <a:pt x="549" y="522"/>
                  </a:lnTo>
                  <a:lnTo>
                    <a:pt x="555" y="522"/>
                  </a:lnTo>
                  <a:lnTo>
                    <a:pt x="560" y="522"/>
                  </a:lnTo>
                  <a:lnTo>
                    <a:pt x="565" y="522"/>
                  </a:lnTo>
                  <a:lnTo>
                    <a:pt x="571" y="522"/>
                  </a:lnTo>
                  <a:lnTo>
                    <a:pt x="576" y="522"/>
                  </a:lnTo>
                  <a:lnTo>
                    <a:pt x="581" y="522"/>
                  </a:lnTo>
                  <a:lnTo>
                    <a:pt x="586" y="522"/>
                  </a:lnTo>
                  <a:lnTo>
                    <a:pt x="592" y="522"/>
                  </a:lnTo>
                  <a:lnTo>
                    <a:pt x="597" y="522"/>
                  </a:lnTo>
                  <a:lnTo>
                    <a:pt x="602" y="522"/>
                  </a:lnTo>
                  <a:lnTo>
                    <a:pt x="607" y="52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39" name="Freeform 175"/>
            <p:cNvSpPr>
              <a:spLocks/>
            </p:cNvSpPr>
            <p:nvPr/>
          </p:nvSpPr>
          <p:spPr bwMode="auto">
            <a:xfrm>
              <a:off x="2745" y="3928"/>
              <a:ext cx="590" cy="70"/>
            </a:xfrm>
            <a:custGeom>
              <a:avLst/>
              <a:gdLst/>
              <a:ahLst/>
              <a:cxnLst>
                <a:cxn ang="0">
                  <a:pos x="11" y="95"/>
                </a:cxn>
                <a:cxn ang="0">
                  <a:pos x="27" y="95"/>
                </a:cxn>
                <a:cxn ang="0">
                  <a:pos x="43" y="95"/>
                </a:cxn>
                <a:cxn ang="0">
                  <a:pos x="59" y="95"/>
                </a:cxn>
                <a:cxn ang="0">
                  <a:pos x="74" y="95"/>
                </a:cxn>
                <a:cxn ang="0">
                  <a:pos x="90" y="95"/>
                </a:cxn>
                <a:cxn ang="0">
                  <a:pos x="106" y="95"/>
                </a:cxn>
                <a:cxn ang="0">
                  <a:pos x="122" y="95"/>
                </a:cxn>
                <a:cxn ang="0">
                  <a:pos x="138" y="95"/>
                </a:cxn>
                <a:cxn ang="0">
                  <a:pos x="154" y="95"/>
                </a:cxn>
                <a:cxn ang="0">
                  <a:pos x="169" y="89"/>
                </a:cxn>
                <a:cxn ang="0">
                  <a:pos x="185" y="89"/>
                </a:cxn>
                <a:cxn ang="0">
                  <a:pos x="201" y="89"/>
                </a:cxn>
                <a:cxn ang="0">
                  <a:pos x="217" y="89"/>
                </a:cxn>
                <a:cxn ang="0">
                  <a:pos x="233" y="84"/>
                </a:cxn>
                <a:cxn ang="0">
                  <a:pos x="249" y="84"/>
                </a:cxn>
                <a:cxn ang="0">
                  <a:pos x="264" y="84"/>
                </a:cxn>
                <a:cxn ang="0">
                  <a:pos x="280" y="89"/>
                </a:cxn>
                <a:cxn ang="0">
                  <a:pos x="296" y="89"/>
                </a:cxn>
                <a:cxn ang="0">
                  <a:pos x="312" y="95"/>
                </a:cxn>
                <a:cxn ang="0">
                  <a:pos x="328" y="95"/>
                </a:cxn>
                <a:cxn ang="0">
                  <a:pos x="344" y="95"/>
                </a:cxn>
                <a:cxn ang="0">
                  <a:pos x="359" y="95"/>
                </a:cxn>
                <a:cxn ang="0">
                  <a:pos x="375" y="89"/>
                </a:cxn>
                <a:cxn ang="0">
                  <a:pos x="391" y="89"/>
                </a:cxn>
                <a:cxn ang="0">
                  <a:pos x="407" y="84"/>
                </a:cxn>
                <a:cxn ang="0">
                  <a:pos x="423" y="79"/>
                </a:cxn>
                <a:cxn ang="0">
                  <a:pos x="439" y="68"/>
                </a:cxn>
                <a:cxn ang="0">
                  <a:pos x="454" y="58"/>
                </a:cxn>
                <a:cxn ang="0">
                  <a:pos x="470" y="42"/>
                </a:cxn>
                <a:cxn ang="0">
                  <a:pos x="486" y="26"/>
                </a:cxn>
                <a:cxn ang="0">
                  <a:pos x="502" y="10"/>
                </a:cxn>
                <a:cxn ang="0">
                  <a:pos x="518" y="0"/>
                </a:cxn>
                <a:cxn ang="0">
                  <a:pos x="534" y="10"/>
                </a:cxn>
                <a:cxn ang="0">
                  <a:pos x="549" y="26"/>
                </a:cxn>
                <a:cxn ang="0">
                  <a:pos x="555" y="42"/>
                </a:cxn>
                <a:cxn ang="0">
                  <a:pos x="565" y="58"/>
                </a:cxn>
                <a:cxn ang="0">
                  <a:pos x="586" y="84"/>
                </a:cxn>
                <a:cxn ang="0">
                  <a:pos x="592" y="89"/>
                </a:cxn>
                <a:cxn ang="0">
                  <a:pos x="608" y="100"/>
                </a:cxn>
                <a:cxn ang="0">
                  <a:pos x="623" y="111"/>
                </a:cxn>
                <a:cxn ang="0">
                  <a:pos x="639" y="116"/>
                </a:cxn>
              </a:cxnLst>
              <a:rect l="0" t="0" r="r" b="b"/>
              <a:pathLst>
                <a:path w="650" h="116">
                  <a:moveTo>
                    <a:pt x="0" y="89"/>
                  </a:moveTo>
                  <a:lnTo>
                    <a:pt x="6" y="95"/>
                  </a:lnTo>
                  <a:lnTo>
                    <a:pt x="11" y="95"/>
                  </a:lnTo>
                  <a:lnTo>
                    <a:pt x="16" y="95"/>
                  </a:lnTo>
                  <a:lnTo>
                    <a:pt x="22" y="95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37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3" y="95"/>
                  </a:lnTo>
                  <a:lnTo>
                    <a:pt x="59" y="95"/>
                  </a:lnTo>
                  <a:lnTo>
                    <a:pt x="64" y="95"/>
                  </a:lnTo>
                  <a:lnTo>
                    <a:pt x="69" y="95"/>
                  </a:lnTo>
                  <a:lnTo>
                    <a:pt x="74" y="95"/>
                  </a:lnTo>
                  <a:lnTo>
                    <a:pt x="80" y="95"/>
                  </a:lnTo>
                  <a:lnTo>
                    <a:pt x="85" y="95"/>
                  </a:lnTo>
                  <a:lnTo>
                    <a:pt x="90" y="95"/>
                  </a:lnTo>
                  <a:lnTo>
                    <a:pt x="95" y="95"/>
                  </a:lnTo>
                  <a:lnTo>
                    <a:pt x="101" y="95"/>
                  </a:lnTo>
                  <a:lnTo>
                    <a:pt x="106" y="95"/>
                  </a:lnTo>
                  <a:lnTo>
                    <a:pt x="111" y="95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7" y="95"/>
                  </a:lnTo>
                  <a:lnTo>
                    <a:pt x="132" y="95"/>
                  </a:lnTo>
                  <a:lnTo>
                    <a:pt x="138" y="95"/>
                  </a:lnTo>
                  <a:lnTo>
                    <a:pt x="143" y="95"/>
                  </a:lnTo>
                  <a:lnTo>
                    <a:pt x="148" y="95"/>
                  </a:lnTo>
                  <a:lnTo>
                    <a:pt x="154" y="95"/>
                  </a:lnTo>
                  <a:lnTo>
                    <a:pt x="159" y="89"/>
                  </a:lnTo>
                  <a:lnTo>
                    <a:pt x="164" y="89"/>
                  </a:lnTo>
                  <a:lnTo>
                    <a:pt x="169" y="89"/>
                  </a:lnTo>
                  <a:lnTo>
                    <a:pt x="175" y="89"/>
                  </a:lnTo>
                  <a:lnTo>
                    <a:pt x="180" y="89"/>
                  </a:lnTo>
                  <a:lnTo>
                    <a:pt x="185" y="89"/>
                  </a:lnTo>
                  <a:lnTo>
                    <a:pt x="190" y="89"/>
                  </a:lnTo>
                  <a:lnTo>
                    <a:pt x="196" y="89"/>
                  </a:lnTo>
                  <a:lnTo>
                    <a:pt x="201" y="89"/>
                  </a:lnTo>
                  <a:lnTo>
                    <a:pt x="206" y="89"/>
                  </a:lnTo>
                  <a:lnTo>
                    <a:pt x="212" y="89"/>
                  </a:lnTo>
                  <a:lnTo>
                    <a:pt x="217" y="89"/>
                  </a:lnTo>
                  <a:lnTo>
                    <a:pt x="222" y="89"/>
                  </a:lnTo>
                  <a:lnTo>
                    <a:pt x="227" y="84"/>
                  </a:lnTo>
                  <a:lnTo>
                    <a:pt x="233" y="84"/>
                  </a:lnTo>
                  <a:lnTo>
                    <a:pt x="238" y="84"/>
                  </a:lnTo>
                  <a:lnTo>
                    <a:pt x="243" y="84"/>
                  </a:lnTo>
                  <a:lnTo>
                    <a:pt x="249" y="84"/>
                  </a:lnTo>
                  <a:lnTo>
                    <a:pt x="254" y="84"/>
                  </a:lnTo>
                  <a:lnTo>
                    <a:pt x="259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5" y="84"/>
                  </a:lnTo>
                  <a:lnTo>
                    <a:pt x="280" y="89"/>
                  </a:lnTo>
                  <a:lnTo>
                    <a:pt x="286" y="89"/>
                  </a:lnTo>
                  <a:lnTo>
                    <a:pt x="291" y="89"/>
                  </a:lnTo>
                  <a:lnTo>
                    <a:pt x="296" y="89"/>
                  </a:lnTo>
                  <a:lnTo>
                    <a:pt x="301" y="95"/>
                  </a:lnTo>
                  <a:lnTo>
                    <a:pt x="307" y="95"/>
                  </a:lnTo>
                  <a:lnTo>
                    <a:pt x="312" y="95"/>
                  </a:lnTo>
                  <a:lnTo>
                    <a:pt x="317" y="95"/>
                  </a:lnTo>
                  <a:lnTo>
                    <a:pt x="322" y="95"/>
                  </a:lnTo>
                  <a:lnTo>
                    <a:pt x="328" y="95"/>
                  </a:lnTo>
                  <a:lnTo>
                    <a:pt x="333" y="95"/>
                  </a:lnTo>
                  <a:lnTo>
                    <a:pt x="338" y="95"/>
                  </a:lnTo>
                  <a:lnTo>
                    <a:pt x="344" y="95"/>
                  </a:lnTo>
                  <a:lnTo>
                    <a:pt x="349" y="95"/>
                  </a:lnTo>
                  <a:lnTo>
                    <a:pt x="354" y="95"/>
                  </a:lnTo>
                  <a:lnTo>
                    <a:pt x="359" y="95"/>
                  </a:lnTo>
                  <a:lnTo>
                    <a:pt x="365" y="95"/>
                  </a:lnTo>
                  <a:lnTo>
                    <a:pt x="370" y="89"/>
                  </a:lnTo>
                  <a:lnTo>
                    <a:pt x="375" y="89"/>
                  </a:lnTo>
                  <a:lnTo>
                    <a:pt x="381" y="89"/>
                  </a:lnTo>
                  <a:lnTo>
                    <a:pt x="386" y="89"/>
                  </a:lnTo>
                  <a:lnTo>
                    <a:pt x="391" y="89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7" y="84"/>
                  </a:lnTo>
                  <a:lnTo>
                    <a:pt x="412" y="79"/>
                  </a:lnTo>
                  <a:lnTo>
                    <a:pt x="417" y="79"/>
                  </a:lnTo>
                  <a:lnTo>
                    <a:pt x="423" y="79"/>
                  </a:lnTo>
                  <a:lnTo>
                    <a:pt x="428" y="74"/>
                  </a:lnTo>
                  <a:lnTo>
                    <a:pt x="433" y="68"/>
                  </a:lnTo>
                  <a:lnTo>
                    <a:pt x="439" y="68"/>
                  </a:lnTo>
                  <a:lnTo>
                    <a:pt x="444" y="63"/>
                  </a:lnTo>
                  <a:lnTo>
                    <a:pt x="449" y="63"/>
                  </a:lnTo>
                  <a:lnTo>
                    <a:pt x="454" y="58"/>
                  </a:lnTo>
                  <a:lnTo>
                    <a:pt x="460" y="53"/>
                  </a:lnTo>
                  <a:lnTo>
                    <a:pt x="465" y="47"/>
                  </a:lnTo>
                  <a:lnTo>
                    <a:pt x="470" y="42"/>
                  </a:lnTo>
                  <a:lnTo>
                    <a:pt x="476" y="37"/>
                  </a:lnTo>
                  <a:lnTo>
                    <a:pt x="481" y="31"/>
                  </a:lnTo>
                  <a:lnTo>
                    <a:pt x="486" y="26"/>
                  </a:lnTo>
                  <a:lnTo>
                    <a:pt x="491" y="21"/>
                  </a:lnTo>
                  <a:lnTo>
                    <a:pt x="497" y="16"/>
                  </a:lnTo>
                  <a:lnTo>
                    <a:pt x="502" y="10"/>
                  </a:lnTo>
                  <a:lnTo>
                    <a:pt x="507" y="5"/>
                  </a:lnTo>
                  <a:lnTo>
                    <a:pt x="512" y="0"/>
                  </a:lnTo>
                  <a:lnTo>
                    <a:pt x="518" y="0"/>
                  </a:lnTo>
                  <a:lnTo>
                    <a:pt x="523" y="0"/>
                  </a:lnTo>
                  <a:lnTo>
                    <a:pt x="528" y="5"/>
                  </a:lnTo>
                  <a:lnTo>
                    <a:pt x="534" y="10"/>
                  </a:lnTo>
                  <a:lnTo>
                    <a:pt x="539" y="16"/>
                  </a:lnTo>
                  <a:lnTo>
                    <a:pt x="544" y="21"/>
                  </a:lnTo>
                  <a:lnTo>
                    <a:pt x="549" y="26"/>
                  </a:lnTo>
                  <a:lnTo>
                    <a:pt x="549" y="31"/>
                  </a:lnTo>
                  <a:lnTo>
                    <a:pt x="555" y="37"/>
                  </a:lnTo>
                  <a:lnTo>
                    <a:pt x="555" y="42"/>
                  </a:lnTo>
                  <a:lnTo>
                    <a:pt x="560" y="47"/>
                  </a:lnTo>
                  <a:lnTo>
                    <a:pt x="560" y="53"/>
                  </a:lnTo>
                  <a:lnTo>
                    <a:pt x="565" y="58"/>
                  </a:lnTo>
                  <a:lnTo>
                    <a:pt x="576" y="68"/>
                  </a:lnTo>
                  <a:lnTo>
                    <a:pt x="576" y="74"/>
                  </a:lnTo>
                  <a:lnTo>
                    <a:pt x="586" y="84"/>
                  </a:lnTo>
                  <a:lnTo>
                    <a:pt x="581" y="84"/>
                  </a:lnTo>
                  <a:lnTo>
                    <a:pt x="586" y="84"/>
                  </a:lnTo>
                  <a:lnTo>
                    <a:pt x="592" y="89"/>
                  </a:lnTo>
                  <a:lnTo>
                    <a:pt x="597" y="95"/>
                  </a:lnTo>
                  <a:lnTo>
                    <a:pt x="602" y="100"/>
                  </a:lnTo>
                  <a:lnTo>
                    <a:pt x="608" y="100"/>
                  </a:lnTo>
                  <a:lnTo>
                    <a:pt x="613" y="105"/>
                  </a:lnTo>
                  <a:lnTo>
                    <a:pt x="618" y="105"/>
                  </a:lnTo>
                  <a:lnTo>
                    <a:pt x="623" y="111"/>
                  </a:lnTo>
                  <a:lnTo>
                    <a:pt x="629" y="111"/>
                  </a:lnTo>
                  <a:lnTo>
                    <a:pt x="634" y="111"/>
                  </a:lnTo>
                  <a:lnTo>
                    <a:pt x="639" y="116"/>
                  </a:lnTo>
                  <a:lnTo>
                    <a:pt x="644" y="116"/>
                  </a:lnTo>
                  <a:lnTo>
                    <a:pt x="650" y="1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40" name="Freeform 176"/>
            <p:cNvSpPr>
              <a:spLocks/>
            </p:cNvSpPr>
            <p:nvPr/>
          </p:nvSpPr>
          <p:spPr bwMode="auto">
            <a:xfrm>
              <a:off x="3335" y="3969"/>
              <a:ext cx="608" cy="32"/>
            </a:xfrm>
            <a:custGeom>
              <a:avLst/>
              <a:gdLst/>
              <a:ahLst/>
              <a:cxnLst>
                <a:cxn ang="0">
                  <a:pos x="10" y="48"/>
                </a:cxn>
                <a:cxn ang="0">
                  <a:pos x="26" y="53"/>
                </a:cxn>
                <a:cxn ang="0">
                  <a:pos x="42" y="53"/>
                </a:cxn>
                <a:cxn ang="0">
                  <a:pos x="58" y="53"/>
                </a:cxn>
                <a:cxn ang="0">
                  <a:pos x="74" y="53"/>
                </a:cxn>
                <a:cxn ang="0">
                  <a:pos x="89" y="53"/>
                </a:cxn>
                <a:cxn ang="0">
                  <a:pos x="105" y="53"/>
                </a:cxn>
                <a:cxn ang="0">
                  <a:pos x="121" y="53"/>
                </a:cxn>
                <a:cxn ang="0">
                  <a:pos x="137" y="53"/>
                </a:cxn>
                <a:cxn ang="0">
                  <a:pos x="153" y="53"/>
                </a:cxn>
                <a:cxn ang="0">
                  <a:pos x="169" y="53"/>
                </a:cxn>
                <a:cxn ang="0">
                  <a:pos x="184" y="53"/>
                </a:cxn>
                <a:cxn ang="0">
                  <a:pos x="200" y="53"/>
                </a:cxn>
                <a:cxn ang="0">
                  <a:pos x="216" y="53"/>
                </a:cxn>
                <a:cxn ang="0">
                  <a:pos x="232" y="53"/>
                </a:cxn>
                <a:cxn ang="0">
                  <a:pos x="248" y="53"/>
                </a:cxn>
                <a:cxn ang="0">
                  <a:pos x="264" y="53"/>
                </a:cxn>
                <a:cxn ang="0">
                  <a:pos x="280" y="53"/>
                </a:cxn>
                <a:cxn ang="0">
                  <a:pos x="295" y="53"/>
                </a:cxn>
                <a:cxn ang="0">
                  <a:pos x="311" y="53"/>
                </a:cxn>
                <a:cxn ang="0">
                  <a:pos x="327" y="53"/>
                </a:cxn>
                <a:cxn ang="0">
                  <a:pos x="343" y="53"/>
                </a:cxn>
                <a:cxn ang="0">
                  <a:pos x="359" y="53"/>
                </a:cxn>
                <a:cxn ang="0">
                  <a:pos x="375" y="53"/>
                </a:cxn>
                <a:cxn ang="0">
                  <a:pos x="390" y="53"/>
                </a:cxn>
                <a:cxn ang="0">
                  <a:pos x="406" y="53"/>
                </a:cxn>
                <a:cxn ang="0">
                  <a:pos x="422" y="53"/>
                </a:cxn>
                <a:cxn ang="0">
                  <a:pos x="438" y="53"/>
                </a:cxn>
                <a:cxn ang="0">
                  <a:pos x="454" y="53"/>
                </a:cxn>
                <a:cxn ang="0">
                  <a:pos x="470" y="53"/>
                </a:cxn>
                <a:cxn ang="0">
                  <a:pos x="485" y="53"/>
                </a:cxn>
                <a:cxn ang="0">
                  <a:pos x="501" y="48"/>
                </a:cxn>
                <a:cxn ang="0">
                  <a:pos x="517" y="48"/>
                </a:cxn>
                <a:cxn ang="0">
                  <a:pos x="533" y="48"/>
                </a:cxn>
                <a:cxn ang="0">
                  <a:pos x="549" y="43"/>
                </a:cxn>
                <a:cxn ang="0">
                  <a:pos x="565" y="32"/>
                </a:cxn>
                <a:cxn ang="0">
                  <a:pos x="580" y="21"/>
                </a:cxn>
                <a:cxn ang="0">
                  <a:pos x="596" y="11"/>
                </a:cxn>
                <a:cxn ang="0">
                  <a:pos x="612" y="0"/>
                </a:cxn>
                <a:cxn ang="0">
                  <a:pos x="628" y="0"/>
                </a:cxn>
                <a:cxn ang="0">
                  <a:pos x="644" y="6"/>
                </a:cxn>
                <a:cxn ang="0">
                  <a:pos x="660" y="11"/>
                </a:cxn>
              </a:cxnLst>
              <a:rect l="0" t="0" r="r" b="b"/>
              <a:pathLst>
                <a:path w="670" h="53">
                  <a:moveTo>
                    <a:pt x="0" y="48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6" y="48"/>
                  </a:lnTo>
                  <a:lnTo>
                    <a:pt x="21" y="53"/>
                  </a:lnTo>
                  <a:lnTo>
                    <a:pt x="26" y="53"/>
                  </a:lnTo>
                  <a:lnTo>
                    <a:pt x="31" y="53"/>
                  </a:lnTo>
                  <a:lnTo>
                    <a:pt x="37" y="53"/>
                  </a:lnTo>
                  <a:lnTo>
                    <a:pt x="42" y="53"/>
                  </a:lnTo>
                  <a:lnTo>
                    <a:pt x="47" y="53"/>
                  </a:lnTo>
                  <a:lnTo>
                    <a:pt x="53" y="53"/>
                  </a:lnTo>
                  <a:lnTo>
                    <a:pt x="58" y="53"/>
                  </a:lnTo>
                  <a:lnTo>
                    <a:pt x="63" y="53"/>
                  </a:lnTo>
                  <a:lnTo>
                    <a:pt x="68" y="53"/>
                  </a:lnTo>
                  <a:lnTo>
                    <a:pt x="74" y="53"/>
                  </a:lnTo>
                  <a:lnTo>
                    <a:pt x="79" y="53"/>
                  </a:lnTo>
                  <a:lnTo>
                    <a:pt x="84" y="53"/>
                  </a:lnTo>
                  <a:lnTo>
                    <a:pt x="89" y="53"/>
                  </a:lnTo>
                  <a:lnTo>
                    <a:pt x="95" y="53"/>
                  </a:lnTo>
                  <a:lnTo>
                    <a:pt x="100" y="53"/>
                  </a:lnTo>
                  <a:lnTo>
                    <a:pt x="105" y="53"/>
                  </a:lnTo>
                  <a:lnTo>
                    <a:pt x="111" y="53"/>
                  </a:lnTo>
                  <a:lnTo>
                    <a:pt x="116" y="53"/>
                  </a:lnTo>
                  <a:lnTo>
                    <a:pt x="121" y="53"/>
                  </a:lnTo>
                  <a:lnTo>
                    <a:pt x="126" y="53"/>
                  </a:lnTo>
                  <a:lnTo>
                    <a:pt x="132" y="53"/>
                  </a:lnTo>
                  <a:lnTo>
                    <a:pt x="137" y="53"/>
                  </a:lnTo>
                  <a:lnTo>
                    <a:pt x="142" y="53"/>
                  </a:lnTo>
                  <a:lnTo>
                    <a:pt x="148" y="53"/>
                  </a:lnTo>
                  <a:lnTo>
                    <a:pt x="153" y="53"/>
                  </a:lnTo>
                  <a:lnTo>
                    <a:pt x="158" y="53"/>
                  </a:lnTo>
                  <a:lnTo>
                    <a:pt x="163" y="53"/>
                  </a:lnTo>
                  <a:lnTo>
                    <a:pt x="169" y="53"/>
                  </a:lnTo>
                  <a:lnTo>
                    <a:pt x="174" y="53"/>
                  </a:lnTo>
                  <a:lnTo>
                    <a:pt x="179" y="53"/>
                  </a:lnTo>
                  <a:lnTo>
                    <a:pt x="184" y="53"/>
                  </a:lnTo>
                  <a:lnTo>
                    <a:pt x="190" y="53"/>
                  </a:lnTo>
                  <a:lnTo>
                    <a:pt x="195" y="53"/>
                  </a:lnTo>
                  <a:lnTo>
                    <a:pt x="200" y="53"/>
                  </a:lnTo>
                  <a:lnTo>
                    <a:pt x="206" y="53"/>
                  </a:lnTo>
                  <a:lnTo>
                    <a:pt x="211" y="53"/>
                  </a:lnTo>
                  <a:lnTo>
                    <a:pt x="216" y="53"/>
                  </a:lnTo>
                  <a:lnTo>
                    <a:pt x="221" y="53"/>
                  </a:lnTo>
                  <a:lnTo>
                    <a:pt x="227" y="53"/>
                  </a:lnTo>
                  <a:lnTo>
                    <a:pt x="232" y="53"/>
                  </a:lnTo>
                  <a:lnTo>
                    <a:pt x="237" y="53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53" y="53"/>
                  </a:lnTo>
                  <a:lnTo>
                    <a:pt x="258" y="53"/>
                  </a:lnTo>
                  <a:lnTo>
                    <a:pt x="264" y="53"/>
                  </a:lnTo>
                  <a:lnTo>
                    <a:pt x="269" y="53"/>
                  </a:lnTo>
                  <a:lnTo>
                    <a:pt x="274" y="53"/>
                  </a:lnTo>
                  <a:lnTo>
                    <a:pt x="280" y="53"/>
                  </a:lnTo>
                  <a:lnTo>
                    <a:pt x="285" y="53"/>
                  </a:lnTo>
                  <a:lnTo>
                    <a:pt x="290" y="53"/>
                  </a:lnTo>
                  <a:lnTo>
                    <a:pt x="295" y="53"/>
                  </a:lnTo>
                  <a:lnTo>
                    <a:pt x="301" y="53"/>
                  </a:lnTo>
                  <a:lnTo>
                    <a:pt x="306" y="53"/>
                  </a:lnTo>
                  <a:lnTo>
                    <a:pt x="311" y="53"/>
                  </a:lnTo>
                  <a:lnTo>
                    <a:pt x="316" y="53"/>
                  </a:lnTo>
                  <a:lnTo>
                    <a:pt x="322" y="53"/>
                  </a:lnTo>
                  <a:lnTo>
                    <a:pt x="327" y="53"/>
                  </a:lnTo>
                  <a:lnTo>
                    <a:pt x="332" y="53"/>
                  </a:lnTo>
                  <a:lnTo>
                    <a:pt x="338" y="53"/>
                  </a:lnTo>
                  <a:lnTo>
                    <a:pt x="343" y="53"/>
                  </a:lnTo>
                  <a:lnTo>
                    <a:pt x="348" y="53"/>
                  </a:lnTo>
                  <a:lnTo>
                    <a:pt x="353" y="53"/>
                  </a:lnTo>
                  <a:lnTo>
                    <a:pt x="359" y="53"/>
                  </a:lnTo>
                  <a:lnTo>
                    <a:pt x="364" y="53"/>
                  </a:lnTo>
                  <a:lnTo>
                    <a:pt x="369" y="53"/>
                  </a:lnTo>
                  <a:lnTo>
                    <a:pt x="375" y="53"/>
                  </a:lnTo>
                  <a:lnTo>
                    <a:pt x="380" y="53"/>
                  </a:lnTo>
                  <a:lnTo>
                    <a:pt x="385" y="53"/>
                  </a:lnTo>
                  <a:lnTo>
                    <a:pt x="390" y="53"/>
                  </a:lnTo>
                  <a:lnTo>
                    <a:pt x="396" y="53"/>
                  </a:lnTo>
                  <a:lnTo>
                    <a:pt x="401" y="53"/>
                  </a:lnTo>
                  <a:lnTo>
                    <a:pt x="406" y="53"/>
                  </a:lnTo>
                  <a:lnTo>
                    <a:pt x="411" y="53"/>
                  </a:lnTo>
                  <a:lnTo>
                    <a:pt x="417" y="53"/>
                  </a:lnTo>
                  <a:lnTo>
                    <a:pt x="422" y="53"/>
                  </a:lnTo>
                  <a:lnTo>
                    <a:pt x="427" y="53"/>
                  </a:lnTo>
                  <a:lnTo>
                    <a:pt x="433" y="53"/>
                  </a:lnTo>
                  <a:lnTo>
                    <a:pt x="438" y="53"/>
                  </a:lnTo>
                  <a:lnTo>
                    <a:pt x="443" y="53"/>
                  </a:lnTo>
                  <a:lnTo>
                    <a:pt x="448" y="53"/>
                  </a:lnTo>
                  <a:lnTo>
                    <a:pt x="454" y="53"/>
                  </a:lnTo>
                  <a:lnTo>
                    <a:pt x="459" y="53"/>
                  </a:lnTo>
                  <a:lnTo>
                    <a:pt x="464" y="53"/>
                  </a:lnTo>
                  <a:lnTo>
                    <a:pt x="470" y="53"/>
                  </a:lnTo>
                  <a:lnTo>
                    <a:pt x="475" y="53"/>
                  </a:lnTo>
                  <a:lnTo>
                    <a:pt x="480" y="53"/>
                  </a:lnTo>
                  <a:lnTo>
                    <a:pt x="485" y="53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1" y="48"/>
                  </a:lnTo>
                  <a:lnTo>
                    <a:pt x="506" y="48"/>
                  </a:lnTo>
                  <a:lnTo>
                    <a:pt x="512" y="48"/>
                  </a:lnTo>
                  <a:lnTo>
                    <a:pt x="517" y="48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3" y="48"/>
                  </a:lnTo>
                  <a:lnTo>
                    <a:pt x="538" y="43"/>
                  </a:lnTo>
                  <a:lnTo>
                    <a:pt x="543" y="43"/>
                  </a:lnTo>
                  <a:lnTo>
                    <a:pt x="549" y="43"/>
                  </a:lnTo>
                  <a:lnTo>
                    <a:pt x="554" y="37"/>
                  </a:lnTo>
                  <a:lnTo>
                    <a:pt x="559" y="37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27"/>
                  </a:lnTo>
                  <a:lnTo>
                    <a:pt x="580" y="21"/>
                  </a:lnTo>
                  <a:lnTo>
                    <a:pt x="586" y="21"/>
                  </a:lnTo>
                  <a:lnTo>
                    <a:pt x="591" y="16"/>
                  </a:lnTo>
                  <a:lnTo>
                    <a:pt x="596" y="11"/>
                  </a:lnTo>
                  <a:lnTo>
                    <a:pt x="602" y="6"/>
                  </a:lnTo>
                  <a:lnTo>
                    <a:pt x="607" y="6"/>
                  </a:lnTo>
                  <a:lnTo>
                    <a:pt x="612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28" y="0"/>
                  </a:lnTo>
                  <a:lnTo>
                    <a:pt x="633" y="0"/>
                  </a:lnTo>
                  <a:lnTo>
                    <a:pt x="638" y="0"/>
                  </a:lnTo>
                  <a:lnTo>
                    <a:pt x="644" y="6"/>
                  </a:lnTo>
                  <a:lnTo>
                    <a:pt x="649" y="6"/>
                  </a:lnTo>
                  <a:lnTo>
                    <a:pt x="654" y="11"/>
                  </a:lnTo>
                  <a:lnTo>
                    <a:pt x="660" y="11"/>
                  </a:lnTo>
                  <a:lnTo>
                    <a:pt x="665" y="16"/>
                  </a:lnTo>
                  <a:lnTo>
                    <a:pt x="670" y="21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1841" name="Freeform 177"/>
            <p:cNvSpPr>
              <a:spLocks/>
            </p:cNvSpPr>
            <p:nvPr/>
          </p:nvSpPr>
          <p:spPr bwMode="auto">
            <a:xfrm>
              <a:off x="3943" y="3982"/>
              <a:ext cx="565" cy="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6" y="6"/>
                </a:cxn>
                <a:cxn ang="0">
                  <a:pos x="27" y="11"/>
                </a:cxn>
                <a:cxn ang="0">
                  <a:pos x="37" y="11"/>
                </a:cxn>
                <a:cxn ang="0">
                  <a:pos x="48" y="16"/>
                </a:cxn>
                <a:cxn ang="0">
                  <a:pos x="58" y="16"/>
                </a:cxn>
                <a:cxn ang="0">
                  <a:pos x="69" y="22"/>
                </a:cxn>
                <a:cxn ang="0">
                  <a:pos x="79" y="22"/>
                </a:cxn>
                <a:cxn ang="0">
                  <a:pos x="90" y="22"/>
                </a:cxn>
                <a:cxn ang="0">
                  <a:pos x="100" y="22"/>
                </a:cxn>
                <a:cxn ang="0">
                  <a:pos x="111" y="27"/>
                </a:cxn>
                <a:cxn ang="0">
                  <a:pos x="122" y="27"/>
                </a:cxn>
                <a:cxn ang="0">
                  <a:pos x="132" y="27"/>
                </a:cxn>
                <a:cxn ang="0">
                  <a:pos x="143" y="27"/>
                </a:cxn>
                <a:cxn ang="0">
                  <a:pos x="153" y="27"/>
                </a:cxn>
                <a:cxn ang="0">
                  <a:pos x="164" y="27"/>
                </a:cxn>
                <a:cxn ang="0">
                  <a:pos x="174" y="27"/>
                </a:cxn>
                <a:cxn ang="0">
                  <a:pos x="185" y="27"/>
                </a:cxn>
                <a:cxn ang="0">
                  <a:pos x="195" y="27"/>
                </a:cxn>
                <a:cxn ang="0">
                  <a:pos x="206" y="27"/>
                </a:cxn>
                <a:cxn ang="0">
                  <a:pos x="217" y="27"/>
                </a:cxn>
                <a:cxn ang="0">
                  <a:pos x="227" y="27"/>
                </a:cxn>
                <a:cxn ang="0">
                  <a:pos x="238" y="27"/>
                </a:cxn>
                <a:cxn ang="0">
                  <a:pos x="248" y="27"/>
                </a:cxn>
                <a:cxn ang="0">
                  <a:pos x="259" y="27"/>
                </a:cxn>
                <a:cxn ang="0">
                  <a:pos x="269" y="27"/>
                </a:cxn>
                <a:cxn ang="0">
                  <a:pos x="280" y="27"/>
                </a:cxn>
                <a:cxn ang="0">
                  <a:pos x="290" y="27"/>
                </a:cxn>
                <a:cxn ang="0">
                  <a:pos x="301" y="27"/>
                </a:cxn>
                <a:cxn ang="0">
                  <a:pos x="312" y="27"/>
                </a:cxn>
                <a:cxn ang="0">
                  <a:pos x="322" y="27"/>
                </a:cxn>
                <a:cxn ang="0">
                  <a:pos x="333" y="27"/>
                </a:cxn>
                <a:cxn ang="0">
                  <a:pos x="343" y="27"/>
                </a:cxn>
                <a:cxn ang="0">
                  <a:pos x="354" y="27"/>
                </a:cxn>
                <a:cxn ang="0">
                  <a:pos x="364" y="27"/>
                </a:cxn>
                <a:cxn ang="0">
                  <a:pos x="375" y="27"/>
                </a:cxn>
                <a:cxn ang="0">
                  <a:pos x="385" y="27"/>
                </a:cxn>
                <a:cxn ang="0">
                  <a:pos x="396" y="32"/>
                </a:cxn>
                <a:cxn ang="0">
                  <a:pos x="407" y="32"/>
                </a:cxn>
                <a:cxn ang="0">
                  <a:pos x="417" y="32"/>
                </a:cxn>
                <a:cxn ang="0">
                  <a:pos x="428" y="32"/>
                </a:cxn>
                <a:cxn ang="0">
                  <a:pos x="438" y="32"/>
                </a:cxn>
                <a:cxn ang="0">
                  <a:pos x="449" y="32"/>
                </a:cxn>
                <a:cxn ang="0">
                  <a:pos x="459" y="32"/>
                </a:cxn>
                <a:cxn ang="0">
                  <a:pos x="470" y="32"/>
                </a:cxn>
                <a:cxn ang="0">
                  <a:pos x="480" y="32"/>
                </a:cxn>
                <a:cxn ang="0">
                  <a:pos x="491" y="32"/>
                </a:cxn>
                <a:cxn ang="0">
                  <a:pos x="502" y="32"/>
                </a:cxn>
                <a:cxn ang="0">
                  <a:pos x="512" y="32"/>
                </a:cxn>
                <a:cxn ang="0">
                  <a:pos x="523" y="32"/>
                </a:cxn>
                <a:cxn ang="0">
                  <a:pos x="533" y="32"/>
                </a:cxn>
                <a:cxn ang="0">
                  <a:pos x="544" y="32"/>
                </a:cxn>
                <a:cxn ang="0">
                  <a:pos x="554" y="32"/>
                </a:cxn>
                <a:cxn ang="0">
                  <a:pos x="565" y="32"/>
                </a:cxn>
                <a:cxn ang="0">
                  <a:pos x="575" y="32"/>
                </a:cxn>
                <a:cxn ang="0">
                  <a:pos x="586" y="32"/>
                </a:cxn>
                <a:cxn ang="0">
                  <a:pos x="597" y="32"/>
                </a:cxn>
                <a:cxn ang="0">
                  <a:pos x="607" y="32"/>
                </a:cxn>
                <a:cxn ang="0">
                  <a:pos x="618" y="32"/>
                </a:cxn>
              </a:cxnLst>
              <a:rect l="0" t="0" r="r" b="b"/>
              <a:pathLst>
                <a:path w="623" h="32">
                  <a:moveTo>
                    <a:pt x="0" y="0"/>
                  </a:moveTo>
                  <a:lnTo>
                    <a:pt x="5" y="0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2" y="11"/>
                  </a:lnTo>
                  <a:lnTo>
                    <a:pt x="37" y="11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53" y="16"/>
                  </a:lnTo>
                  <a:lnTo>
                    <a:pt x="58" y="16"/>
                  </a:lnTo>
                  <a:lnTo>
                    <a:pt x="63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79" y="22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0" y="22"/>
                  </a:lnTo>
                  <a:lnTo>
                    <a:pt x="106" y="22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7"/>
                  </a:lnTo>
                  <a:lnTo>
                    <a:pt x="137" y="27"/>
                  </a:lnTo>
                  <a:lnTo>
                    <a:pt x="143" y="27"/>
                  </a:lnTo>
                  <a:lnTo>
                    <a:pt x="148" y="27"/>
                  </a:lnTo>
                  <a:lnTo>
                    <a:pt x="153" y="27"/>
                  </a:lnTo>
                  <a:lnTo>
                    <a:pt x="158" y="27"/>
                  </a:lnTo>
                  <a:lnTo>
                    <a:pt x="164" y="27"/>
                  </a:lnTo>
                  <a:lnTo>
                    <a:pt x="169" y="27"/>
                  </a:lnTo>
                  <a:lnTo>
                    <a:pt x="174" y="27"/>
                  </a:lnTo>
                  <a:lnTo>
                    <a:pt x="180" y="27"/>
                  </a:lnTo>
                  <a:lnTo>
                    <a:pt x="185" y="27"/>
                  </a:lnTo>
                  <a:lnTo>
                    <a:pt x="190" y="27"/>
                  </a:lnTo>
                  <a:lnTo>
                    <a:pt x="195" y="27"/>
                  </a:lnTo>
                  <a:lnTo>
                    <a:pt x="201" y="27"/>
                  </a:lnTo>
                  <a:lnTo>
                    <a:pt x="206" y="27"/>
                  </a:lnTo>
                  <a:lnTo>
                    <a:pt x="211" y="27"/>
                  </a:lnTo>
                  <a:lnTo>
                    <a:pt x="217" y="27"/>
                  </a:lnTo>
                  <a:lnTo>
                    <a:pt x="222" y="27"/>
                  </a:lnTo>
                  <a:lnTo>
                    <a:pt x="227" y="27"/>
                  </a:lnTo>
                  <a:lnTo>
                    <a:pt x="232" y="27"/>
                  </a:lnTo>
                  <a:lnTo>
                    <a:pt x="238" y="27"/>
                  </a:lnTo>
                  <a:lnTo>
                    <a:pt x="243" y="27"/>
                  </a:lnTo>
                  <a:lnTo>
                    <a:pt x="248" y="27"/>
                  </a:lnTo>
                  <a:lnTo>
                    <a:pt x="253" y="27"/>
                  </a:lnTo>
                  <a:lnTo>
                    <a:pt x="259" y="27"/>
                  </a:lnTo>
                  <a:lnTo>
                    <a:pt x="264" y="27"/>
                  </a:lnTo>
                  <a:lnTo>
                    <a:pt x="269" y="27"/>
                  </a:lnTo>
                  <a:lnTo>
                    <a:pt x="275" y="27"/>
                  </a:lnTo>
                  <a:lnTo>
                    <a:pt x="280" y="27"/>
                  </a:lnTo>
                  <a:lnTo>
                    <a:pt x="285" y="27"/>
                  </a:lnTo>
                  <a:lnTo>
                    <a:pt x="290" y="27"/>
                  </a:lnTo>
                  <a:lnTo>
                    <a:pt x="296" y="27"/>
                  </a:lnTo>
                  <a:lnTo>
                    <a:pt x="301" y="27"/>
                  </a:lnTo>
                  <a:lnTo>
                    <a:pt x="306" y="27"/>
                  </a:lnTo>
                  <a:lnTo>
                    <a:pt x="312" y="27"/>
                  </a:lnTo>
                  <a:lnTo>
                    <a:pt x="317" y="27"/>
                  </a:lnTo>
                  <a:lnTo>
                    <a:pt x="322" y="27"/>
                  </a:lnTo>
                  <a:lnTo>
                    <a:pt x="327" y="27"/>
                  </a:lnTo>
                  <a:lnTo>
                    <a:pt x="333" y="27"/>
                  </a:lnTo>
                  <a:lnTo>
                    <a:pt x="338" y="27"/>
                  </a:lnTo>
                  <a:lnTo>
                    <a:pt x="343" y="27"/>
                  </a:lnTo>
                  <a:lnTo>
                    <a:pt x="349" y="27"/>
                  </a:lnTo>
                  <a:lnTo>
                    <a:pt x="354" y="27"/>
                  </a:lnTo>
                  <a:lnTo>
                    <a:pt x="359" y="27"/>
                  </a:lnTo>
                  <a:lnTo>
                    <a:pt x="364" y="27"/>
                  </a:lnTo>
                  <a:lnTo>
                    <a:pt x="370" y="27"/>
                  </a:lnTo>
                  <a:lnTo>
                    <a:pt x="375" y="27"/>
                  </a:lnTo>
                  <a:lnTo>
                    <a:pt x="380" y="27"/>
                  </a:lnTo>
                  <a:lnTo>
                    <a:pt x="385" y="27"/>
                  </a:lnTo>
                  <a:lnTo>
                    <a:pt x="391" y="32"/>
                  </a:lnTo>
                  <a:lnTo>
                    <a:pt x="396" y="32"/>
                  </a:lnTo>
                  <a:lnTo>
                    <a:pt x="401" y="32"/>
                  </a:lnTo>
                  <a:lnTo>
                    <a:pt x="407" y="32"/>
                  </a:lnTo>
                  <a:lnTo>
                    <a:pt x="412" y="32"/>
                  </a:lnTo>
                  <a:lnTo>
                    <a:pt x="417" y="32"/>
                  </a:lnTo>
                  <a:lnTo>
                    <a:pt x="422" y="32"/>
                  </a:lnTo>
                  <a:lnTo>
                    <a:pt x="428" y="32"/>
                  </a:lnTo>
                  <a:lnTo>
                    <a:pt x="433" y="32"/>
                  </a:lnTo>
                  <a:lnTo>
                    <a:pt x="438" y="32"/>
                  </a:lnTo>
                  <a:lnTo>
                    <a:pt x="444" y="32"/>
                  </a:lnTo>
                  <a:lnTo>
                    <a:pt x="449" y="32"/>
                  </a:lnTo>
                  <a:lnTo>
                    <a:pt x="454" y="32"/>
                  </a:lnTo>
                  <a:lnTo>
                    <a:pt x="459" y="32"/>
                  </a:lnTo>
                  <a:lnTo>
                    <a:pt x="465" y="32"/>
                  </a:lnTo>
                  <a:lnTo>
                    <a:pt x="470" y="32"/>
                  </a:lnTo>
                  <a:lnTo>
                    <a:pt x="475" y="32"/>
                  </a:lnTo>
                  <a:lnTo>
                    <a:pt x="480" y="32"/>
                  </a:lnTo>
                  <a:lnTo>
                    <a:pt x="486" y="32"/>
                  </a:lnTo>
                  <a:lnTo>
                    <a:pt x="491" y="32"/>
                  </a:lnTo>
                  <a:lnTo>
                    <a:pt x="496" y="32"/>
                  </a:lnTo>
                  <a:lnTo>
                    <a:pt x="502" y="32"/>
                  </a:lnTo>
                  <a:lnTo>
                    <a:pt x="507" y="32"/>
                  </a:lnTo>
                  <a:lnTo>
                    <a:pt x="512" y="32"/>
                  </a:lnTo>
                  <a:lnTo>
                    <a:pt x="517" y="32"/>
                  </a:lnTo>
                  <a:lnTo>
                    <a:pt x="523" y="32"/>
                  </a:lnTo>
                  <a:lnTo>
                    <a:pt x="528" y="32"/>
                  </a:lnTo>
                  <a:lnTo>
                    <a:pt x="533" y="32"/>
                  </a:lnTo>
                  <a:lnTo>
                    <a:pt x="539" y="32"/>
                  </a:lnTo>
                  <a:lnTo>
                    <a:pt x="544" y="32"/>
                  </a:lnTo>
                  <a:lnTo>
                    <a:pt x="549" y="32"/>
                  </a:lnTo>
                  <a:lnTo>
                    <a:pt x="554" y="32"/>
                  </a:lnTo>
                  <a:lnTo>
                    <a:pt x="560" y="32"/>
                  </a:lnTo>
                  <a:lnTo>
                    <a:pt x="565" y="32"/>
                  </a:lnTo>
                  <a:lnTo>
                    <a:pt x="570" y="32"/>
                  </a:lnTo>
                  <a:lnTo>
                    <a:pt x="575" y="32"/>
                  </a:lnTo>
                  <a:lnTo>
                    <a:pt x="581" y="32"/>
                  </a:lnTo>
                  <a:lnTo>
                    <a:pt x="586" y="32"/>
                  </a:lnTo>
                  <a:lnTo>
                    <a:pt x="591" y="32"/>
                  </a:lnTo>
                  <a:lnTo>
                    <a:pt x="597" y="32"/>
                  </a:lnTo>
                  <a:lnTo>
                    <a:pt x="602" y="32"/>
                  </a:lnTo>
                  <a:lnTo>
                    <a:pt x="607" y="32"/>
                  </a:lnTo>
                  <a:lnTo>
                    <a:pt x="612" y="32"/>
                  </a:lnTo>
                  <a:lnTo>
                    <a:pt x="618" y="32"/>
                  </a:lnTo>
                  <a:lnTo>
                    <a:pt x="623" y="3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1121" name="Object 1"/>
            <p:cNvGraphicFramePr>
              <a:graphicFrameLocks noChangeAspect="1"/>
            </p:cNvGraphicFramePr>
            <p:nvPr/>
          </p:nvGraphicFramePr>
          <p:xfrm>
            <a:off x="1784" y="2443"/>
            <a:ext cx="472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481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4" y="2443"/>
                          <a:ext cx="472" cy="1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1122" name="Object 2"/>
            <p:cNvGraphicFramePr>
              <a:graphicFrameLocks noChangeAspect="1"/>
            </p:cNvGraphicFramePr>
            <p:nvPr/>
          </p:nvGraphicFramePr>
          <p:xfrm>
            <a:off x="4433" y="4012"/>
            <a:ext cx="385" cy="1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482" name="Równanie" r:id="rId7" imgW="152280" imgH="139680" progId="Equation.3">
                    <p:embed/>
                  </p:oleObj>
                </mc:Choice>
                <mc:Fallback>
                  <p:oleObj name="Równanie" r:id="rId7" imgW="152280" imgH="1396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3" y="4012"/>
                          <a:ext cx="385" cy="1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1844" name="Rectangle 180"/>
            <p:cNvSpPr>
              <a:spLocks noChangeArrowheads="1"/>
            </p:cNvSpPr>
            <p:nvPr/>
          </p:nvSpPr>
          <p:spPr bwMode="auto">
            <a:xfrm>
              <a:off x="1633" y="2443"/>
              <a:ext cx="3005" cy="1673"/>
            </a:xfrm>
            <a:prstGeom prst="rect">
              <a:avLst/>
            </a:prstGeom>
            <a:noFill/>
            <a:ln w="190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1845" name="Text Box 181"/>
            <p:cNvSpPr txBox="1">
              <a:spLocks noChangeArrowheads="1"/>
            </p:cNvSpPr>
            <p:nvPr/>
          </p:nvSpPr>
          <p:spPr bwMode="auto">
            <a:xfrm>
              <a:off x="2682" y="3124"/>
              <a:ext cx="10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FF3300"/>
                  </a:solidFill>
                </a:rPr>
                <a:t>Biphase</a:t>
              </a:r>
              <a:r>
                <a:rPr lang="pl-PL" sz="1600" b="1" dirty="0" smtClean="0">
                  <a:solidFill>
                    <a:srgbClr val="FF33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FF3300"/>
                  </a:solidFill>
                </a:rPr>
                <a:t>code</a:t>
              </a:r>
              <a:endParaRPr lang="pl-PL" sz="1600" b="1" dirty="0">
                <a:solidFill>
                  <a:srgbClr val="FF3300"/>
                </a:solidFill>
              </a:endParaRPr>
            </a:p>
          </p:txBody>
        </p:sp>
        <p:sp>
          <p:nvSpPr>
            <p:cNvPr id="241846" name="Text Box 182"/>
            <p:cNvSpPr txBox="1">
              <a:spLocks noChangeArrowheads="1"/>
            </p:cNvSpPr>
            <p:nvPr/>
          </p:nvSpPr>
          <p:spPr bwMode="auto">
            <a:xfrm>
              <a:off x="2682" y="2784"/>
              <a:ext cx="9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FF00"/>
                  </a:solidFill>
                </a:rPr>
                <a:t>Miller’s</a:t>
              </a:r>
              <a:r>
                <a:rPr lang="pl-PL" sz="1600" b="1" dirty="0" smtClean="0">
                  <a:solidFill>
                    <a:srgbClr val="00FF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FF00"/>
                  </a:solidFill>
                </a:rPr>
                <a:t>code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1847" name="Text Box 183"/>
            <p:cNvSpPr txBox="1">
              <a:spLocks noChangeArrowheads="1"/>
            </p:cNvSpPr>
            <p:nvPr/>
          </p:nvSpPr>
          <p:spPr bwMode="auto">
            <a:xfrm>
              <a:off x="2682" y="2954"/>
              <a:ext cx="9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b="1" dirty="0" err="1" smtClean="0">
                  <a:solidFill>
                    <a:srgbClr val="0000FF"/>
                  </a:solidFill>
                </a:rPr>
                <a:t>Bipolar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FF"/>
                  </a:solidFill>
                </a:rPr>
                <a:t>code</a:t>
              </a:r>
              <a:endParaRPr lang="pl-PL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1848" name="Line 184"/>
            <p:cNvSpPr>
              <a:spLocks noChangeShapeType="1"/>
            </p:cNvSpPr>
            <p:nvPr/>
          </p:nvSpPr>
          <p:spPr bwMode="auto">
            <a:xfrm flipV="1">
              <a:off x="2143" y="2869"/>
              <a:ext cx="567" cy="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849" name="Line 185"/>
            <p:cNvSpPr>
              <a:spLocks noChangeShapeType="1"/>
            </p:cNvSpPr>
            <p:nvPr/>
          </p:nvSpPr>
          <p:spPr bwMode="auto">
            <a:xfrm flipV="1">
              <a:off x="1888" y="3067"/>
              <a:ext cx="822" cy="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1850" name="Line 186"/>
            <p:cNvSpPr>
              <a:spLocks noChangeShapeType="1"/>
            </p:cNvSpPr>
            <p:nvPr/>
          </p:nvSpPr>
          <p:spPr bwMode="auto">
            <a:xfrm flipV="1">
              <a:off x="2483" y="3237"/>
              <a:ext cx="227" cy="4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1123" name="Object 3"/>
            <p:cNvGraphicFramePr>
              <a:graphicFrameLocks noChangeAspect="1"/>
            </p:cNvGraphicFramePr>
            <p:nvPr/>
          </p:nvGraphicFramePr>
          <p:xfrm>
            <a:off x="4184" y="2443"/>
            <a:ext cx="454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483" name="Równanie" r:id="rId9" imgW="482400" imgH="203040" progId="Equation.3">
                    <p:embed/>
                  </p:oleObj>
                </mc:Choice>
                <mc:Fallback>
                  <p:oleObj name="Równanie" r:id="rId9" imgW="482400" imgH="2030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4" y="2443"/>
                          <a:ext cx="454" cy="18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1853" name="Text Box 189"/>
          <p:cNvSpPr txBox="1">
            <a:spLocks noChangeArrowheads="1"/>
          </p:cNvSpPr>
          <p:nvPr/>
        </p:nvSpPr>
        <p:spPr bwMode="auto">
          <a:xfrm>
            <a:off x="5243513" y="4381500"/>
            <a:ext cx="3066202" cy="175650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Miller’s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has</a:t>
            </a:r>
            <a:r>
              <a:rPr lang="pl-PL" sz="1800" b="1" dirty="0" smtClean="0"/>
              <a:t>:</a:t>
            </a:r>
            <a:endParaRPr lang="pl-PL" sz="1800" b="1" dirty="0"/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err="1" smtClean="0"/>
              <a:t>narrow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bandwidth</a:t>
            </a:r>
            <a:r>
              <a:rPr lang="pl-PL" sz="1800" b="1" dirty="0" smtClean="0"/>
              <a:t>,</a:t>
            </a:r>
            <a:endParaRPr lang="pl-PL" sz="1800" b="1" dirty="0"/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smtClean="0"/>
              <a:t>no dc component,</a:t>
            </a:r>
            <a:endParaRPr lang="pl-PL" sz="1800" b="1" dirty="0"/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err="1" smtClean="0"/>
              <a:t>low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level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low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frequencies</a:t>
            </a:r>
            <a:r>
              <a:rPr lang="pl-PL" sz="1800" b="1" dirty="0"/>
              <a:t>,</a:t>
            </a:r>
          </a:p>
          <a:p>
            <a:pPr algn="l">
              <a:buFontTx/>
              <a:buChar char="•"/>
            </a:pPr>
            <a:r>
              <a:rPr lang="pl-PL" sz="1800" b="1" dirty="0"/>
              <a:t> </a:t>
            </a:r>
            <a:r>
              <a:rPr lang="pl-PL" sz="1800" b="1" dirty="0" err="1" smtClean="0"/>
              <a:t>considerable</a:t>
            </a:r>
            <a:r>
              <a:rPr lang="pl-PL" sz="1800" b="1" dirty="0" smtClean="0"/>
              <a:t> timing </a:t>
            </a:r>
            <a:r>
              <a:rPr lang="pl-PL" sz="1800" b="1" dirty="0" err="1" smtClean="0"/>
              <a:t>content</a:t>
            </a:r>
            <a:endParaRPr lang="pl-PL" sz="1800" b="1" dirty="0"/>
          </a:p>
          <a:p>
            <a:pPr algn="l"/>
            <a:r>
              <a:rPr lang="pl-PL" sz="1800" b="1" dirty="0" err="1"/>
              <a:t>s</a:t>
            </a:r>
            <a:r>
              <a:rPr lang="pl-PL" sz="1800" b="1" dirty="0" err="1" smtClean="0"/>
              <a:t>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properties</a:t>
            </a:r>
            <a:r>
              <a:rPr lang="pl-PL" sz="1800" b="1" dirty="0" smtClean="0"/>
              <a:t> 1…4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met.</a:t>
            </a:r>
            <a:endParaRPr lang="pl-PL" sz="1800" b="1" dirty="0"/>
          </a:p>
        </p:txBody>
      </p:sp>
      <p:sp>
        <p:nvSpPr>
          <p:cNvPr id="32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233363"/>
            <a:ext cx="7772400" cy="674687"/>
          </a:xfrm>
        </p:spPr>
        <p:txBody>
          <a:bodyPr/>
          <a:lstStyle/>
          <a:p>
            <a:r>
              <a:rPr lang="pl-PL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MILLER’s</a:t>
            </a: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LINE CODE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9" name="Line 1028"/>
          <p:cNvSpPr>
            <a:spLocks noChangeShapeType="1"/>
          </p:cNvSpPr>
          <p:nvPr/>
        </p:nvSpPr>
        <p:spPr bwMode="auto">
          <a:xfrm flipV="1">
            <a:off x="1738313" y="841375"/>
            <a:ext cx="0" cy="11763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30" name="Text Box 1029"/>
          <p:cNvSpPr txBox="1">
            <a:spLocks noChangeArrowheads="1"/>
          </p:cNvSpPr>
          <p:nvPr/>
        </p:nvSpPr>
        <p:spPr bwMode="auto">
          <a:xfrm>
            <a:off x="1738313" y="77311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x</a:t>
            </a:r>
            <a:r>
              <a:rPr lang="pl-PL" sz="2000" b="1">
                <a:solidFill>
                  <a:schemeClr val="tx1"/>
                </a:solidFill>
              </a:rPr>
              <a:t>(</a:t>
            </a:r>
            <a:r>
              <a:rPr lang="pl-PL" sz="2000" b="1" i="1">
                <a:solidFill>
                  <a:schemeClr val="tx1"/>
                </a:solidFill>
              </a:rPr>
              <a:t>t</a:t>
            </a:r>
            <a:r>
              <a:rPr lang="pl-PL" sz="20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331" name="Group 1030"/>
          <p:cNvGrpSpPr>
            <a:grpSpLocks/>
          </p:cNvGrpSpPr>
          <p:nvPr/>
        </p:nvGrpSpPr>
        <p:grpSpPr bwMode="auto">
          <a:xfrm>
            <a:off x="1331913" y="1041400"/>
            <a:ext cx="7126287" cy="1733550"/>
            <a:chOff x="839" y="656"/>
            <a:chExt cx="4489" cy="1092"/>
          </a:xfrm>
        </p:grpSpPr>
        <p:sp>
          <p:nvSpPr>
            <p:cNvPr id="332" name="Line 1031"/>
            <p:cNvSpPr>
              <a:spLocks noChangeShapeType="1"/>
            </p:cNvSpPr>
            <p:nvPr/>
          </p:nvSpPr>
          <p:spPr bwMode="auto">
            <a:xfrm flipV="1">
              <a:off x="1095" y="1459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3" name="Line 1032"/>
            <p:cNvSpPr>
              <a:spLocks noChangeShapeType="1"/>
            </p:cNvSpPr>
            <p:nvPr/>
          </p:nvSpPr>
          <p:spPr bwMode="auto">
            <a:xfrm flipV="1">
              <a:off x="1094" y="1271"/>
              <a:ext cx="1" cy="4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4" name="Line 1033"/>
            <p:cNvSpPr>
              <a:spLocks noChangeShapeType="1"/>
            </p:cNvSpPr>
            <p:nvPr/>
          </p:nvSpPr>
          <p:spPr bwMode="auto">
            <a:xfrm>
              <a:off x="1236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5" name="Line 1034"/>
            <p:cNvSpPr>
              <a:spLocks noChangeShapeType="1"/>
            </p:cNvSpPr>
            <p:nvPr/>
          </p:nvSpPr>
          <p:spPr bwMode="auto">
            <a:xfrm>
              <a:off x="1236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6" name="Line 1035"/>
            <p:cNvSpPr>
              <a:spLocks noChangeShapeType="1"/>
            </p:cNvSpPr>
            <p:nvPr/>
          </p:nvSpPr>
          <p:spPr bwMode="auto">
            <a:xfrm rot="16200000" flipV="1">
              <a:off x="1165" y="1557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7" name="Line 1036"/>
            <p:cNvSpPr>
              <a:spLocks noChangeShapeType="1"/>
            </p:cNvSpPr>
            <p:nvPr/>
          </p:nvSpPr>
          <p:spPr bwMode="auto">
            <a:xfrm>
              <a:off x="208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8" name="Line 1037"/>
            <p:cNvSpPr>
              <a:spLocks noChangeShapeType="1"/>
            </p:cNvSpPr>
            <p:nvPr/>
          </p:nvSpPr>
          <p:spPr bwMode="auto">
            <a:xfrm>
              <a:off x="2512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39" name="Line 1038"/>
            <p:cNvSpPr>
              <a:spLocks noChangeShapeType="1"/>
            </p:cNvSpPr>
            <p:nvPr/>
          </p:nvSpPr>
          <p:spPr bwMode="auto">
            <a:xfrm>
              <a:off x="1803" y="1283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0" name="Text Box 1039"/>
            <p:cNvSpPr txBox="1">
              <a:spLocks noChangeArrowheads="1"/>
            </p:cNvSpPr>
            <p:nvPr/>
          </p:nvSpPr>
          <p:spPr bwMode="auto">
            <a:xfrm>
              <a:off x="1548" y="147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1" name="Text Box 1040"/>
            <p:cNvSpPr txBox="1">
              <a:spLocks noChangeArrowheads="1"/>
            </p:cNvSpPr>
            <p:nvPr/>
          </p:nvSpPr>
          <p:spPr bwMode="auto">
            <a:xfrm>
              <a:off x="1293" y="1474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2" name="Text Box 1041"/>
            <p:cNvSpPr txBox="1">
              <a:spLocks noChangeArrowheads="1"/>
            </p:cNvSpPr>
            <p:nvPr/>
          </p:nvSpPr>
          <p:spPr bwMode="auto">
            <a:xfrm>
              <a:off x="4298" y="1438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43" name="Line 1042"/>
            <p:cNvSpPr>
              <a:spLocks noChangeShapeType="1"/>
            </p:cNvSpPr>
            <p:nvPr/>
          </p:nvSpPr>
          <p:spPr bwMode="auto">
            <a:xfrm>
              <a:off x="2087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4" name="Line 1043"/>
            <p:cNvSpPr>
              <a:spLocks noChangeShapeType="1"/>
            </p:cNvSpPr>
            <p:nvPr/>
          </p:nvSpPr>
          <p:spPr bwMode="auto">
            <a:xfrm>
              <a:off x="1803" y="1450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5" name="Line 1044"/>
            <p:cNvSpPr>
              <a:spLocks noChangeShapeType="1"/>
            </p:cNvSpPr>
            <p:nvPr/>
          </p:nvSpPr>
          <p:spPr bwMode="auto">
            <a:xfrm>
              <a:off x="2512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6" name="Text Box 1045"/>
            <p:cNvSpPr txBox="1">
              <a:spLocks noChangeArrowheads="1"/>
            </p:cNvSpPr>
            <p:nvPr/>
          </p:nvSpPr>
          <p:spPr bwMode="auto">
            <a:xfrm>
              <a:off x="896" y="1196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347" name="Line 1046"/>
            <p:cNvSpPr>
              <a:spLocks noChangeShapeType="1"/>
            </p:cNvSpPr>
            <p:nvPr/>
          </p:nvSpPr>
          <p:spPr bwMode="auto">
            <a:xfrm rot="5400000">
              <a:off x="1095" y="1261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48" name="Text Box 1047"/>
            <p:cNvSpPr txBox="1">
              <a:spLocks noChangeArrowheads="1"/>
            </p:cNvSpPr>
            <p:nvPr/>
          </p:nvSpPr>
          <p:spPr bwMode="auto">
            <a:xfrm>
              <a:off x="839" y="1536"/>
              <a:ext cx="3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349" name="Line 1048"/>
            <p:cNvSpPr>
              <a:spLocks noChangeShapeType="1"/>
            </p:cNvSpPr>
            <p:nvPr/>
          </p:nvSpPr>
          <p:spPr bwMode="auto">
            <a:xfrm rot="16200000" flipV="1">
              <a:off x="130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0" name="Line 1049"/>
            <p:cNvSpPr>
              <a:spLocks noChangeShapeType="1"/>
            </p:cNvSpPr>
            <p:nvPr/>
          </p:nvSpPr>
          <p:spPr bwMode="auto">
            <a:xfrm rot="16200000" flipV="1">
              <a:off x="144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1" name="Line 1050"/>
            <p:cNvSpPr>
              <a:spLocks noChangeShapeType="1"/>
            </p:cNvSpPr>
            <p:nvPr/>
          </p:nvSpPr>
          <p:spPr bwMode="auto">
            <a:xfrm rot="16200000" flipV="1">
              <a:off x="159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2" name="Line 1051"/>
            <p:cNvSpPr>
              <a:spLocks noChangeShapeType="1"/>
            </p:cNvSpPr>
            <p:nvPr/>
          </p:nvSpPr>
          <p:spPr bwMode="auto">
            <a:xfrm rot="16200000" flipV="1">
              <a:off x="1874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3" name="Line 1052"/>
            <p:cNvSpPr>
              <a:spLocks noChangeShapeType="1"/>
            </p:cNvSpPr>
            <p:nvPr/>
          </p:nvSpPr>
          <p:spPr bwMode="auto">
            <a:xfrm rot="16200000" flipV="1">
              <a:off x="1732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4" name="Line 1053"/>
            <p:cNvSpPr>
              <a:spLocks noChangeShapeType="1"/>
            </p:cNvSpPr>
            <p:nvPr/>
          </p:nvSpPr>
          <p:spPr bwMode="auto">
            <a:xfrm rot="16200000" flipV="1">
              <a:off x="201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5" name="Line 1054"/>
            <p:cNvSpPr>
              <a:spLocks noChangeShapeType="1"/>
            </p:cNvSpPr>
            <p:nvPr/>
          </p:nvSpPr>
          <p:spPr bwMode="auto">
            <a:xfrm rot="16200000" flipV="1">
              <a:off x="215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6" name="Line 1055"/>
            <p:cNvSpPr>
              <a:spLocks noChangeShapeType="1"/>
            </p:cNvSpPr>
            <p:nvPr/>
          </p:nvSpPr>
          <p:spPr bwMode="auto">
            <a:xfrm rot="16200000" flipV="1">
              <a:off x="229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7" name="Line 1056"/>
            <p:cNvSpPr>
              <a:spLocks noChangeShapeType="1"/>
            </p:cNvSpPr>
            <p:nvPr/>
          </p:nvSpPr>
          <p:spPr bwMode="auto">
            <a:xfrm rot="16200000" flipV="1">
              <a:off x="2441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8" name="Line 1057"/>
            <p:cNvSpPr>
              <a:spLocks noChangeShapeType="1"/>
            </p:cNvSpPr>
            <p:nvPr/>
          </p:nvSpPr>
          <p:spPr bwMode="auto">
            <a:xfrm rot="16200000" flipV="1">
              <a:off x="2725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59" name="Line 1058"/>
            <p:cNvSpPr>
              <a:spLocks noChangeShapeType="1"/>
            </p:cNvSpPr>
            <p:nvPr/>
          </p:nvSpPr>
          <p:spPr bwMode="auto">
            <a:xfrm rot="16200000" flipV="1">
              <a:off x="258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0" name="Line 1059"/>
            <p:cNvSpPr>
              <a:spLocks noChangeShapeType="1"/>
            </p:cNvSpPr>
            <p:nvPr/>
          </p:nvSpPr>
          <p:spPr bwMode="auto">
            <a:xfrm rot="16200000" flipV="1">
              <a:off x="315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1" name="Line 1060"/>
            <p:cNvSpPr>
              <a:spLocks noChangeShapeType="1"/>
            </p:cNvSpPr>
            <p:nvPr/>
          </p:nvSpPr>
          <p:spPr bwMode="auto">
            <a:xfrm rot="16200000" flipV="1">
              <a:off x="4000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2" name="Line 1061"/>
            <p:cNvSpPr>
              <a:spLocks noChangeShapeType="1"/>
            </p:cNvSpPr>
            <p:nvPr/>
          </p:nvSpPr>
          <p:spPr bwMode="auto">
            <a:xfrm rot="16200000" flipV="1">
              <a:off x="3575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3" name="Line 1062"/>
            <p:cNvSpPr>
              <a:spLocks noChangeShapeType="1"/>
            </p:cNvSpPr>
            <p:nvPr/>
          </p:nvSpPr>
          <p:spPr bwMode="auto">
            <a:xfrm rot="16200000" flipV="1">
              <a:off x="3433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4" name="Line 1063"/>
            <p:cNvSpPr>
              <a:spLocks noChangeShapeType="1"/>
            </p:cNvSpPr>
            <p:nvPr/>
          </p:nvSpPr>
          <p:spPr bwMode="auto">
            <a:xfrm rot="16200000" flipV="1">
              <a:off x="329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5" name="Line 1064"/>
            <p:cNvSpPr>
              <a:spLocks noChangeShapeType="1"/>
            </p:cNvSpPr>
            <p:nvPr/>
          </p:nvSpPr>
          <p:spPr bwMode="auto">
            <a:xfrm rot="16200000" flipV="1">
              <a:off x="3008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6" name="Line 1065"/>
            <p:cNvSpPr>
              <a:spLocks noChangeShapeType="1"/>
            </p:cNvSpPr>
            <p:nvPr/>
          </p:nvSpPr>
          <p:spPr bwMode="auto">
            <a:xfrm rot="16200000" flipV="1">
              <a:off x="2866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7" name="Line 1066"/>
            <p:cNvSpPr>
              <a:spLocks noChangeShapeType="1"/>
            </p:cNvSpPr>
            <p:nvPr/>
          </p:nvSpPr>
          <p:spPr bwMode="auto">
            <a:xfrm>
              <a:off x="2937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8" name="Line 1067"/>
            <p:cNvSpPr>
              <a:spLocks noChangeShapeType="1"/>
            </p:cNvSpPr>
            <p:nvPr/>
          </p:nvSpPr>
          <p:spPr bwMode="auto">
            <a:xfrm>
              <a:off x="3221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69" name="Line 1068"/>
            <p:cNvSpPr>
              <a:spLocks noChangeShapeType="1"/>
            </p:cNvSpPr>
            <p:nvPr/>
          </p:nvSpPr>
          <p:spPr bwMode="auto">
            <a:xfrm>
              <a:off x="2937" y="1459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0" name="Line 1069"/>
            <p:cNvSpPr>
              <a:spLocks noChangeShapeType="1"/>
            </p:cNvSpPr>
            <p:nvPr/>
          </p:nvSpPr>
          <p:spPr bwMode="auto">
            <a:xfrm>
              <a:off x="322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1" name="Line 1070"/>
            <p:cNvSpPr>
              <a:spLocks noChangeShapeType="1"/>
            </p:cNvSpPr>
            <p:nvPr/>
          </p:nvSpPr>
          <p:spPr bwMode="auto">
            <a:xfrm>
              <a:off x="4071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2" name="Line 1071"/>
            <p:cNvSpPr>
              <a:spLocks noChangeShapeType="1"/>
            </p:cNvSpPr>
            <p:nvPr/>
          </p:nvSpPr>
          <p:spPr bwMode="auto">
            <a:xfrm>
              <a:off x="4071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3" name="Line 1072"/>
            <p:cNvSpPr>
              <a:spLocks noChangeShapeType="1"/>
            </p:cNvSpPr>
            <p:nvPr/>
          </p:nvSpPr>
          <p:spPr bwMode="auto">
            <a:xfrm>
              <a:off x="3504" y="1283"/>
              <a:ext cx="0" cy="18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4" name="Line 1073"/>
            <p:cNvSpPr>
              <a:spLocks noChangeShapeType="1"/>
            </p:cNvSpPr>
            <p:nvPr/>
          </p:nvSpPr>
          <p:spPr bwMode="auto">
            <a:xfrm>
              <a:off x="3504" y="1459"/>
              <a:ext cx="0" cy="18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5" name="Line 1074"/>
            <p:cNvSpPr>
              <a:spLocks noChangeShapeType="1"/>
            </p:cNvSpPr>
            <p:nvPr/>
          </p:nvSpPr>
          <p:spPr bwMode="auto">
            <a:xfrm>
              <a:off x="3646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6" name="Line 1075"/>
            <p:cNvSpPr>
              <a:spLocks noChangeShapeType="1"/>
            </p:cNvSpPr>
            <p:nvPr/>
          </p:nvSpPr>
          <p:spPr bwMode="auto">
            <a:xfrm rot="16200000" flipV="1">
              <a:off x="3859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7" name="Line 1076"/>
            <p:cNvSpPr>
              <a:spLocks noChangeShapeType="1"/>
            </p:cNvSpPr>
            <p:nvPr/>
          </p:nvSpPr>
          <p:spPr bwMode="auto">
            <a:xfrm rot="16200000" flipV="1">
              <a:off x="3717" y="121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8" name="Line 1077"/>
            <p:cNvSpPr>
              <a:spLocks noChangeShapeType="1"/>
            </p:cNvSpPr>
            <p:nvPr/>
          </p:nvSpPr>
          <p:spPr bwMode="auto">
            <a:xfrm>
              <a:off x="3929" y="1438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79" name="Line 1078"/>
            <p:cNvSpPr>
              <a:spLocks noChangeShapeType="1"/>
            </p:cNvSpPr>
            <p:nvPr/>
          </p:nvSpPr>
          <p:spPr bwMode="auto">
            <a:xfrm>
              <a:off x="194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0" name="Line 1079"/>
            <p:cNvSpPr>
              <a:spLocks noChangeShapeType="1"/>
            </p:cNvSpPr>
            <p:nvPr/>
          </p:nvSpPr>
          <p:spPr bwMode="auto">
            <a:xfrm>
              <a:off x="137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1" name="Line 1080"/>
            <p:cNvSpPr>
              <a:spLocks noChangeShapeType="1"/>
            </p:cNvSpPr>
            <p:nvPr/>
          </p:nvSpPr>
          <p:spPr bwMode="auto">
            <a:xfrm>
              <a:off x="1661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2" name="Line 1081"/>
            <p:cNvSpPr>
              <a:spLocks noChangeShapeType="1"/>
            </p:cNvSpPr>
            <p:nvPr/>
          </p:nvSpPr>
          <p:spPr bwMode="auto">
            <a:xfrm>
              <a:off x="2228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3" name="Line 1082"/>
            <p:cNvSpPr>
              <a:spLocks noChangeShapeType="1"/>
            </p:cNvSpPr>
            <p:nvPr/>
          </p:nvSpPr>
          <p:spPr bwMode="auto">
            <a:xfrm>
              <a:off x="2795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4" name="Line 1083"/>
            <p:cNvSpPr>
              <a:spLocks noChangeShapeType="1"/>
            </p:cNvSpPr>
            <p:nvPr/>
          </p:nvSpPr>
          <p:spPr bwMode="auto">
            <a:xfrm>
              <a:off x="3079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5" name="Line 1084"/>
            <p:cNvSpPr>
              <a:spLocks noChangeShapeType="1"/>
            </p:cNvSpPr>
            <p:nvPr/>
          </p:nvSpPr>
          <p:spPr bwMode="auto">
            <a:xfrm>
              <a:off x="3362" y="1426"/>
              <a:ext cx="0" cy="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6" name="Line 1085"/>
            <p:cNvSpPr>
              <a:spLocks noChangeShapeType="1"/>
            </p:cNvSpPr>
            <p:nvPr/>
          </p:nvSpPr>
          <p:spPr bwMode="auto">
            <a:xfrm rot="16200000" flipV="1">
              <a:off x="4142" y="1569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7" name="Line 1086"/>
            <p:cNvSpPr>
              <a:spLocks noChangeShapeType="1"/>
            </p:cNvSpPr>
            <p:nvPr/>
          </p:nvSpPr>
          <p:spPr bwMode="auto">
            <a:xfrm>
              <a:off x="4213" y="1450"/>
              <a:ext cx="0" cy="19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8" name="Line 1087"/>
            <p:cNvSpPr>
              <a:spLocks noChangeShapeType="1"/>
            </p:cNvSpPr>
            <p:nvPr/>
          </p:nvSpPr>
          <p:spPr bwMode="auto">
            <a:xfrm flipV="1">
              <a:off x="1096" y="996"/>
              <a:ext cx="331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89" name="Line 1088"/>
            <p:cNvSpPr>
              <a:spLocks noChangeShapeType="1"/>
            </p:cNvSpPr>
            <p:nvPr/>
          </p:nvSpPr>
          <p:spPr bwMode="auto">
            <a:xfrm>
              <a:off x="152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0" name="Line 1089"/>
            <p:cNvSpPr>
              <a:spLocks noChangeShapeType="1"/>
            </p:cNvSpPr>
            <p:nvPr/>
          </p:nvSpPr>
          <p:spPr bwMode="auto">
            <a:xfrm>
              <a:off x="1237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1" name="Line 1090"/>
            <p:cNvSpPr>
              <a:spLocks noChangeShapeType="1"/>
            </p:cNvSpPr>
            <p:nvPr/>
          </p:nvSpPr>
          <p:spPr bwMode="auto">
            <a:xfrm>
              <a:off x="1237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2" name="Line 1091"/>
            <p:cNvSpPr>
              <a:spLocks noChangeShapeType="1"/>
            </p:cNvSpPr>
            <p:nvPr/>
          </p:nvSpPr>
          <p:spPr bwMode="auto">
            <a:xfrm rot="16200000" flipV="1">
              <a:off x="116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3" name="Line 1092"/>
            <p:cNvSpPr>
              <a:spLocks noChangeShapeType="1"/>
            </p:cNvSpPr>
            <p:nvPr/>
          </p:nvSpPr>
          <p:spPr bwMode="auto">
            <a:xfrm>
              <a:off x="137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4" name="Line 1093"/>
            <p:cNvSpPr>
              <a:spLocks noChangeShapeType="1"/>
            </p:cNvSpPr>
            <p:nvPr/>
          </p:nvSpPr>
          <p:spPr bwMode="auto">
            <a:xfrm>
              <a:off x="2371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5" name="Line 1094"/>
            <p:cNvSpPr>
              <a:spLocks noChangeShapeType="1"/>
            </p:cNvSpPr>
            <p:nvPr/>
          </p:nvSpPr>
          <p:spPr bwMode="auto">
            <a:xfrm>
              <a:off x="208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6" name="Line 1095"/>
            <p:cNvSpPr>
              <a:spLocks noChangeShapeType="1"/>
            </p:cNvSpPr>
            <p:nvPr/>
          </p:nvSpPr>
          <p:spPr bwMode="auto">
            <a:xfrm>
              <a:off x="251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7" name="Line 1096"/>
            <p:cNvSpPr>
              <a:spLocks noChangeShapeType="1"/>
            </p:cNvSpPr>
            <p:nvPr/>
          </p:nvSpPr>
          <p:spPr bwMode="auto">
            <a:xfrm>
              <a:off x="1946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8" name="Line 1097"/>
            <p:cNvSpPr>
              <a:spLocks noChangeShapeType="1"/>
            </p:cNvSpPr>
            <p:nvPr/>
          </p:nvSpPr>
          <p:spPr bwMode="auto">
            <a:xfrm>
              <a:off x="265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399" name="Line 1098"/>
            <p:cNvSpPr>
              <a:spLocks noChangeShapeType="1"/>
            </p:cNvSpPr>
            <p:nvPr/>
          </p:nvSpPr>
          <p:spPr bwMode="auto">
            <a:xfrm>
              <a:off x="265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00" name="Text Box 1099"/>
            <p:cNvSpPr txBox="1">
              <a:spLocks noChangeArrowheads="1"/>
            </p:cNvSpPr>
            <p:nvPr/>
          </p:nvSpPr>
          <p:spPr bwMode="auto">
            <a:xfrm>
              <a:off x="1180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1" name="Text Box 1100"/>
            <p:cNvSpPr txBox="1">
              <a:spLocks noChangeArrowheads="1"/>
            </p:cNvSpPr>
            <p:nvPr/>
          </p:nvSpPr>
          <p:spPr bwMode="auto">
            <a:xfrm>
              <a:off x="313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2" name="Text Box 1101"/>
            <p:cNvSpPr txBox="1">
              <a:spLocks noChangeArrowheads="1"/>
            </p:cNvSpPr>
            <p:nvPr/>
          </p:nvSpPr>
          <p:spPr bwMode="auto">
            <a:xfrm>
              <a:off x="344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3" name="Text Box 1102"/>
            <p:cNvSpPr txBox="1">
              <a:spLocks noChangeArrowheads="1"/>
            </p:cNvSpPr>
            <p:nvPr/>
          </p:nvSpPr>
          <p:spPr bwMode="auto">
            <a:xfrm>
              <a:off x="3987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4" name="Text Box 1103"/>
            <p:cNvSpPr txBox="1">
              <a:spLocks noChangeArrowheads="1"/>
            </p:cNvSpPr>
            <p:nvPr/>
          </p:nvSpPr>
          <p:spPr bwMode="auto">
            <a:xfrm>
              <a:off x="200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5" name="Text Box 1104"/>
            <p:cNvSpPr txBox="1">
              <a:spLocks noChangeArrowheads="1"/>
            </p:cNvSpPr>
            <p:nvPr/>
          </p:nvSpPr>
          <p:spPr bwMode="auto">
            <a:xfrm>
              <a:off x="2853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6" name="Text Box 1105"/>
            <p:cNvSpPr txBox="1">
              <a:spLocks noChangeArrowheads="1"/>
            </p:cNvSpPr>
            <p:nvPr/>
          </p:nvSpPr>
          <p:spPr bwMode="auto">
            <a:xfrm>
              <a:off x="1719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07" name="Text Box 1106"/>
            <p:cNvSpPr txBox="1">
              <a:spLocks noChangeArrowheads="1"/>
            </p:cNvSpPr>
            <p:nvPr/>
          </p:nvSpPr>
          <p:spPr bwMode="auto">
            <a:xfrm>
              <a:off x="3732" y="656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8" name="Text Box 1107"/>
            <p:cNvSpPr txBox="1">
              <a:spLocks noChangeArrowheads="1"/>
            </p:cNvSpPr>
            <p:nvPr/>
          </p:nvSpPr>
          <p:spPr bwMode="auto">
            <a:xfrm>
              <a:off x="2598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09" name="Text Box 1108"/>
            <p:cNvSpPr txBox="1">
              <a:spLocks noChangeArrowheads="1"/>
            </p:cNvSpPr>
            <p:nvPr/>
          </p:nvSpPr>
          <p:spPr bwMode="auto">
            <a:xfrm>
              <a:off x="231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0" name="Text Box 1109"/>
            <p:cNvSpPr txBox="1">
              <a:spLocks noChangeArrowheads="1"/>
            </p:cNvSpPr>
            <p:nvPr/>
          </p:nvSpPr>
          <p:spPr bwMode="auto">
            <a:xfrm>
              <a:off x="1464" y="65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11" name="Text Box 1110"/>
            <p:cNvSpPr txBox="1">
              <a:spLocks noChangeArrowheads="1"/>
            </p:cNvSpPr>
            <p:nvPr/>
          </p:nvSpPr>
          <p:spPr bwMode="auto">
            <a:xfrm>
              <a:off x="1549" y="99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2" name="Text Box 1111"/>
            <p:cNvSpPr txBox="1">
              <a:spLocks noChangeArrowheads="1"/>
            </p:cNvSpPr>
            <p:nvPr/>
          </p:nvSpPr>
          <p:spPr bwMode="auto">
            <a:xfrm>
              <a:off x="1294" y="996"/>
              <a:ext cx="1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3" name="Text Box 1112"/>
            <p:cNvSpPr txBox="1">
              <a:spLocks noChangeArrowheads="1"/>
            </p:cNvSpPr>
            <p:nvPr/>
          </p:nvSpPr>
          <p:spPr bwMode="auto">
            <a:xfrm>
              <a:off x="4299" y="974"/>
              <a:ext cx="1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4" name="Line 1113"/>
            <p:cNvSpPr>
              <a:spLocks noChangeShapeType="1"/>
            </p:cNvSpPr>
            <p:nvPr/>
          </p:nvSpPr>
          <p:spPr bwMode="auto">
            <a:xfrm>
              <a:off x="1804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5" name="Line 1114"/>
            <p:cNvSpPr>
              <a:spLocks noChangeShapeType="1"/>
            </p:cNvSpPr>
            <p:nvPr/>
          </p:nvSpPr>
          <p:spPr bwMode="auto">
            <a:xfrm>
              <a:off x="1521" y="996"/>
              <a:ext cx="0" cy="16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6" name="Line 1115"/>
            <p:cNvSpPr>
              <a:spLocks noChangeShapeType="1"/>
            </p:cNvSpPr>
            <p:nvPr/>
          </p:nvSpPr>
          <p:spPr bwMode="auto">
            <a:xfrm>
              <a:off x="208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7" name="Line 1116"/>
            <p:cNvSpPr>
              <a:spLocks noChangeShapeType="1"/>
            </p:cNvSpPr>
            <p:nvPr/>
          </p:nvSpPr>
          <p:spPr bwMode="auto">
            <a:xfrm>
              <a:off x="180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8" name="Line 1117"/>
            <p:cNvSpPr>
              <a:spLocks noChangeShapeType="1"/>
            </p:cNvSpPr>
            <p:nvPr/>
          </p:nvSpPr>
          <p:spPr bwMode="auto">
            <a:xfrm>
              <a:off x="1946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19" name="Line 1118"/>
            <p:cNvSpPr>
              <a:spLocks noChangeShapeType="1"/>
            </p:cNvSpPr>
            <p:nvPr/>
          </p:nvSpPr>
          <p:spPr bwMode="auto">
            <a:xfrm>
              <a:off x="2371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0" name="Line 1119"/>
            <p:cNvSpPr>
              <a:spLocks noChangeShapeType="1"/>
            </p:cNvSpPr>
            <p:nvPr/>
          </p:nvSpPr>
          <p:spPr bwMode="auto">
            <a:xfrm>
              <a:off x="2513" y="996"/>
              <a:ext cx="0" cy="17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1" name="Text Box 1120"/>
            <p:cNvSpPr txBox="1">
              <a:spLocks noChangeArrowheads="1"/>
            </p:cNvSpPr>
            <p:nvPr/>
          </p:nvSpPr>
          <p:spPr bwMode="auto">
            <a:xfrm>
              <a:off x="896" y="743"/>
              <a:ext cx="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422" name="Line 1121"/>
            <p:cNvSpPr>
              <a:spLocks noChangeShapeType="1"/>
            </p:cNvSpPr>
            <p:nvPr/>
          </p:nvSpPr>
          <p:spPr bwMode="auto">
            <a:xfrm rot="5400000">
              <a:off x="1096" y="797"/>
              <a:ext cx="0" cy="5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3" name="Text Box 1122"/>
            <p:cNvSpPr txBox="1">
              <a:spLocks noChangeArrowheads="1"/>
            </p:cNvSpPr>
            <p:nvPr/>
          </p:nvSpPr>
          <p:spPr bwMode="auto">
            <a:xfrm>
              <a:off x="839" y="1054"/>
              <a:ext cx="3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 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424" name="Line 1123"/>
            <p:cNvSpPr>
              <a:spLocks noChangeShapeType="1"/>
            </p:cNvSpPr>
            <p:nvPr/>
          </p:nvSpPr>
          <p:spPr bwMode="auto">
            <a:xfrm rot="16200000" flipV="1">
              <a:off x="130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5" name="Line 1124"/>
            <p:cNvSpPr>
              <a:spLocks noChangeShapeType="1"/>
            </p:cNvSpPr>
            <p:nvPr/>
          </p:nvSpPr>
          <p:spPr bwMode="auto">
            <a:xfrm rot="16200000" flipV="1">
              <a:off x="145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6" name="Line 1125"/>
            <p:cNvSpPr>
              <a:spLocks noChangeShapeType="1"/>
            </p:cNvSpPr>
            <p:nvPr/>
          </p:nvSpPr>
          <p:spPr bwMode="auto">
            <a:xfrm rot="16200000" flipV="1">
              <a:off x="159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7" name="Line 1126"/>
            <p:cNvSpPr>
              <a:spLocks noChangeShapeType="1"/>
            </p:cNvSpPr>
            <p:nvPr/>
          </p:nvSpPr>
          <p:spPr bwMode="auto">
            <a:xfrm rot="16200000" flipV="1">
              <a:off x="1733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8" name="Line 1127"/>
            <p:cNvSpPr>
              <a:spLocks noChangeShapeType="1"/>
            </p:cNvSpPr>
            <p:nvPr/>
          </p:nvSpPr>
          <p:spPr bwMode="auto">
            <a:xfrm>
              <a:off x="1662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29" name="Line 1128"/>
            <p:cNvSpPr>
              <a:spLocks noChangeShapeType="1"/>
            </p:cNvSpPr>
            <p:nvPr/>
          </p:nvSpPr>
          <p:spPr bwMode="auto">
            <a:xfrm rot="16200000" flipV="1">
              <a:off x="1875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0" name="Line 1129"/>
            <p:cNvSpPr>
              <a:spLocks noChangeShapeType="1"/>
            </p:cNvSpPr>
            <p:nvPr/>
          </p:nvSpPr>
          <p:spPr bwMode="auto">
            <a:xfrm rot="16200000" flipV="1">
              <a:off x="201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1" name="Line 1130"/>
            <p:cNvSpPr>
              <a:spLocks noChangeShapeType="1"/>
            </p:cNvSpPr>
            <p:nvPr/>
          </p:nvSpPr>
          <p:spPr bwMode="auto">
            <a:xfrm rot="16200000" flipV="1">
              <a:off x="215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2" name="Line 1131"/>
            <p:cNvSpPr>
              <a:spLocks noChangeShapeType="1"/>
            </p:cNvSpPr>
            <p:nvPr/>
          </p:nvSpPr>
          <p:spPr bwMode="auto">
            <a:xfrm rot="16200000" flipV="1">
              <a:off x="2300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3" name="Line 1132"/>
            <p:cNvSpPr>
              <a:spLocks noChangeShapeType="1"/>
            </p:cNvSpPr>
            <p:nvPr/>
          </p:nvSpPr>
          <p:spPr bwMode="auto">
            <a:xfrm>
              <a:off x="2229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4" name="Line 1133"/>
            <p:cNvSpPr>
              <a:spLocks noChangeShapeType="1"/>
            </p:cNvSpPr>
            <p:nvPr/>
          </p:nvSpPr>
          <p:spPr bwMode="auto">
            <a:xfrm rot="16200000" flipV="1">
              <a:off x="2442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5" name="Line 1134"/>
            <p:cNvSpPr>
              <a:spLocks noChangeShapeType="1"/>
            </p:cNvSpPr>
            <p:nvPr/>
          </p:nvSpPr>
          <p:spPr bwMode="auto">
            <a:xfrm rot="16200000" flipV="1">
              <a:off x="2726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6" name="Line 1135"/>
            <p:cNvSpPr>
              <a:spLocks noChangeShapeType="1"/>
            </p:cNvSpPr>
            <p:nvPr/>
          </p:nvSpPr>
          <p:spPr bwMode="auto">
            <a:xfrm rot="16200000" flipV="1">
              <a:off x="2584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7" name="Line 1136"/>
            <p:cNvSpPr>
              <a:spLocks noChangeShapeType="1"/>
            </p:cNvSpPr>
            <p:nvPr/>
          </p:nvSpPr>
          <p:spPr bwMode="auto">
            <a:xfrm rot="16200000" flipV="1">
              <a:off x="315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8" name="Line 1137"/>
            <p:cNvSpPr>
              <a:spLocks noChangeShapeType="1"/>
            </p:cNvSpPr>
            <p:nvPr/>
          </p:nvSpPr>
          <p:spPr bwMode="auto">
            <a:xfrm rot="16200000" flipV="1">
              <a:off x="4001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39" name="Line 1138"/>
            <p:cNvSpPr>
              <a:spLocks noChangeShapeType="1"/>
            </p:cNvSpPr>
            <p:nvPr/>
          </p:nvSpPr>
          <p:spPr bwMode="auto">
            <a:xfrm rot="16200000" flipV="1">
              <a:off x="3576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0" name="Line 1139"/>
            <p:cNvSpPr>
              <a:spLocks noChangeShapeType="1"/>
            </p:cNvSpPr>
            <p:nvPr/>
          </p:nvSpPr>
          <p:spPr bwMode="auto">
            <a:xfrm rot="16200000" flipV="1">
              <a:off x="3434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1" name="Line 1140"/>
            <p:cNvSpPr>
              <a:spLocks noChangeShapeType="1"/>
            </p:cNvSpPr>
            <p:nvPr/>
          </p:nvSpPr>
          <p:spPr bwMode="auto">
            <a:xfrm rot="16200000" flipV="1">
              <a:off x="329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2" name="Line 1141"/>
            <p:cNvSpPr>
              <a:spLocks noChangeShapeType="1"/>
            </p:cNvSpPr>
            <p:nvPr/>
          </p:nvSpPr>
          <p:spPr bwMode="auto">
            <a:xfrm rot="16200000" flipV="1">
              <a:off x="3009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3" name="Line 1142"/>
            <p:cNvSpPr>
              <a:spLocks noChangeShapeType="1"/>
            </p:cNvSpPr>
            <p:nvPr/>
          </p:nvSpPr>
          <p:spPr bwMode="auto">
            <a:xfrm rot="16200000" flipV="1">
              <a:off x="2867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4" name="Line 1143"/>
            <p:cNvSpPr>
              <a:spLocks noChangeShapeType="1"/>
            </p:cNvSpPr>
            <p:nvPr/>
          </p:nvSpPr>
          <p:spPr bwMode="auto">
            <a:xfrm>
              <a:off x="2938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5" name="Line 1144"/>
            <p:cNvSpPr>
              <a:spLocks noChangeShapeType="1"/>
            </p:cNvSpPr>
            <p:nvPr/>
          </p:nvSpPr>
          <p:spPr bwMode="auto">
            <a:xfrm>
              <a:off x="322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6" name="Line 1145"/>
            <p:cNvSpPr>
              <a:spLocks noChangeShapeType="1"/>
            </p:cNvSpPr>
            <p:nvPr/>
          </p:nvSpPr>
          <p:spPr bwMode="auto">
            <a:xfrm>
              <a:off x="2938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7" name="Line 1146"/>
            <p:cNvSpPr>
              <a:spLocks noChangeShapeType="1"/>
            </p:cNvSpPr>
            <p:nvPr/>
          </p:nvSpPr>
          <p:spPr bwMode="auto">
            <a:xfrm>
              <a:off x="3080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8" name="Line 1147"/>
            <p:cNvSpPr>
              <a:spLocks noChangeShapeType="1"/>
            </p:cNvSpPr>
            <p:nvPr/>
          </p:nvSpPr>
          <p:spPr bwMode="auto">
            <a:xfrm>
              <a:off x="3080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49" name="Line 1148"/>
            <p:cNvSpPr>
              <a:spLocks noChangeShapeType="1"/>
            </p:cNvSpPr>
            <p:nvPr/>
          </p:nvSpPr>
          <p:spPr bwMode="auto">
            <a:xfrm>
              <a:off x="322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0" name="Line 1149"/>
            <p:cNvSpPr>
              <a:spLocks noChangeShapeType="1"/>
            </p:cNvSpPr>
            <p:nvPr/>
          </p:nvSpPr>
          <p:spPr bwMode="auto">
            <a:xfrm>
              <a:off x="3789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1" name="Line 1150"/>
            <p:cNvSpPr>
              <a:spLocks noChangeShapeType="1"/>
            </p:cNvSpPr>
            <p:nvPr/>
          </p:nvSpPr>
          <p:spPr bwMode="auto">
            <a:xfrm>
              <a:off x="2796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2" name="Line 1151"/>
            <p:cNvSpPr>
              <a:spLocks noChangeShapeType="1"/>
            </p:cNvSpPr>
            <p:nvPr/>
          </p:nvSpPr>
          <p:spPr bwMode="auto">
            <a:xfrm>
              <a:off x="4072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3" name="Line 1152"/>
            <p:cNvSpPr>
              <a:spLocks noChangeShapeType="1"/>
            </p:cNvSpPr>
            <p:nvPr/>
          </p:nvSpPr>
          <p:spPr bwMode="auto">
            <a:xfrm>
              <a:off x="4072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4" name="Line 1153"/>
            <p:cNvSpPr>
              <a:spLocks noChangeShapeType="1"/>
            </p:cNvSpPr>
            <p:nvPr/>
          </p:nvSpPr>
          <p:spPr bwMode="auto">
            <a:xfrm>
              <a:off x="3789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5" name="Line 1154"/>
            <p:cNvSpPr>
              <a:spLocks noChangeShapeType="1"/>
            </p:cNvSpPr>
            <p:nvPr/>
          </p:nvSpPr>
          <p:spPr bwMode="auto">
            <a:xfrm>
              <a:off x="3505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6" name="Line 1155"/>
            <p:cNvSpPr>
              <a:spLocks noChangeShapeType="1"/>
            </p:cNvSpPr>
            <p:nvPr/>
          </p:nvSpPr>
          <p:spPr bwMode="auto">
            <a:xfrm>
              <a:off x="3505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7" name="Line 1156"/>
            <p:cNvSpPr>
              <a:spLocks noChangeShapeType="1"/>
            </p:cNvSpPr>
            <p:nvPr/>
          </p:nvSpPr>
          <p:spPr bwMode="auto">
            <a:xfrm>
              <a:off x="3363" y="99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8" name="Line 1157"/>
            <p:cNvSpPr>
              <a:spLocks noChangeShapeType="1"/>
            </p:cNvSpPr>
            <p:nvPr/>
          </p:nvSpPr>
          <p:spPr bwMode="auto">
            <a:xfrm>
              <a:off x="3363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59" name="Line 1158"/>
            <p:cNvSpPr>
              <a:spLocks noChangeShapeType="1"/>
            </p:cNvSpPr>
            <p:nvPr/>
          </p:nvSpPr>
          <p:spPr bwMode="auto">
            <a:xfrm>
              <a:off x="3647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0" name="Line 1159"/>
            <p:cNvSpPr>
              <a:spLocks noChangeShapeType="1"/>
            </p:cNvSpPr>
            <p:nvPr/>
          </p:nvSpPr>
          <p:spPr bwMode="auto">
            <a:xfrm rot="16200000" flipV="1">
              <a:off x="3860" y="1093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1" name="Line 1160"/>
            <p:cNvSpPr>
              <a:spLocks noChangeShapeType="1"/>
            </p:cNvSpPr>
            <p:nvPr/>
          </p:nvSpPr>
          <p:spPr bwMode="auto">
            <a:xfrm rot="16200000" flipV="1">
              <a:off x="3718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2" name="Line 1161"/>
            <p:cNvSpPr>
              <a:spLocks noChangeShapeType="1"/>
            </p:cNvSpPr>
            <p:nvPr/>
          </p:nvSpPr>
          <p:spPr bwMode="auto">
            <a:xfrm>
              <a:off x="3930" y="974"/>
              <a:ext cx="0" cy="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3" name="Line 1162"/>
            <p:cNvSpPr>
              <a:spLocks noChangeShapeType="1"/>
            </p:cNvSpPr>
            <p:nvPr/>
          </p:nvSpPr>
          <p:spPr bwMode="auto">
            <a:xfrm rot="16200000" flipV="1">
              <a:off x="4143" y="755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4" name="Line 1163"/>
            <p:cNvSpPr>
              <a:spLocks noChangeShapeType="1"/>
            </p:cNvSpPr>
            <p:nvPr/>
          </p:nvSpPr>
          <p:spPr bwMode="auto">
            <a:xfrm>
              <a:off x="4214" y="826"/>
              <a:ext cx="0" cy="17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465" name="Text Box 1164"/>
            <p:cNvSpPr txBox="1">
              <a:spLocks noChangeArrowheads="1"/>
            </p:cNvSpPr>
            <p:nvPr/>
          </p:nvSpPr>
          <p:spPr bwMode="auto">
            <a:xfrm>
              <a:off x="4496" y="884"/>
              <a:ext cx="83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Biphase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66" name="Text Box 1165"/>
            <p:cNvSpPr txBox="1">
              <a:spLocks noChangeArrowheads="1"/>
            </p:cNvSpPr>
            <p:nvPr/>
          </p:nvSpPr>
          <p:spPr bwMode="auto">
            <a:xfrm>
              <a:off x="4496" y="1366"/>
              <a:ext cx="8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dirty="0" err="1" smtClean="0">
                  <a:solidFill>
                    <a:schemeClr val="tx1"/>
                  </a:solidFill>
                </a:rPr>
                <a:t>Miller’s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code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0"/>
            <a:ext cx="7772400" cy="114300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DIFFERENTIAL PRECODING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58048" name="Object 0"/>
          <p:cNvGraphicFramePr>
            <a:graphicFrameLocks noChangeAspect="1"/>
          </p:cNvGraphicFramePr>
          <p:nvPr/>
        </p:nvGraphicFramePr>
        <p:xfrm>
          <a:off x="1016605" y="3699030"/>
          <a:ext cx="3013075" cy="222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18" name="Równanie" r:id="rId3" imgW="1511280" imgH="1117440" progId="Equation.3">
                  <p:embed/>
                </p:oleObj>
              </mc:Choice>
              <mc:Fallback>
                <p:oleObj name="Równanie" r:id="rId3" imgW="1511280" imgH="11174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605" y="3699030"/>
                        <a:ext cx="3013075" cy="222726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60" name="Text Box 2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19161" name="Text Box 25"/>
          <p:cNvSpPr txBox="1">
            <a:spLocks noChangeArrowheads="1"/>
          </p:cNvSpPr>
          <p:nvPr/>
        </p:nvSpPr>
        <p:spPr bwMode="auto">
          <a:xfrm>
            <a:off x="6705600" y="2590800"/>
            <a:ext cx="1304925" cy="854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i="1">
                <a:solidFill>
                  <a:schemeClr val="tx1"/>
                </a:solidFill>
              </a:rPr>
              <a:t>   p</a:t>
            </a:r>
            <a:r>
              <a:rPr lang="pl-PL" sz="2000">
                <a:solidFill>
                  <a:schemeClr val="tx1"/>
                </a:solidFill>
              </a:rPr>
              <a:t>=Pr{1}</a:t>
            </a:r>
          </a:p>
          <a:p>
            <a:pPr algn="l">
              <a:spcBef>
                <a:spcPct val="50000"/>
              </a:spcBef>
            </a:pPr>
            <a:r>
              <a:rPr lang="pl-PL" sz="2000">
                <a:solidFill>
                  <a:schemeClr val="tx1"/>
                </a:solidFill>
              </a:rPr>
              <a:t>1-</a:t>
            </a:r>
            <a:r>
              <a:rPr lang="pl-PL" sz="2000" i="1">
                <a:solidFill>
                  <a:schemeClr val="tx1"/>
                </a:solidFill>
              </a:rPr>
              <a:t>p</a:t>
            </a:r>
            <a:r>
              <a:rPr lang="pl-PL" sz="2000">
                <a:solidFill>
                  <a:schemeClr val="tx1"/>
                </a:solidFill>
              </a:rPr>
              <a:t>=Pr{0}</a:t>
            </a:r>
            <a:endParaRPr lang="pl-PL" sz="2000" i="1">
              <a:solidFill>
                <a:schemeClr val="tx1"/>
              </a:solidFill>
            </a:endParaRPr>
          </a:p>
        </p:txBody>
      </p:sp>
      <p:sp>
        <p:nvSpPr>
          <p:cNvPr id="219163" name="Text Box 27"/>
          <p:cNvSpPr txBox="1">
            <a:spLocks noChangeArrowheads="1"/>
          </p:cNvSpPr>
          <p:nvPr/>
        </p:nvSpPr>
        <p:spPr bwMode="auto">
          <a:xfrm>
            <a:off x="2286000" y="838200"/>
            <a:ext cx="739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x’</a:t>
            </a:r>
            <a:r>
              <a:rPr lang="pl-PL" sz="2000" b="1">
                <a:solidFill>
                  <a:schemeClr val="tx1"/>
                </a:solidFill>
              </a:rPr>
              <a:t>(</a:t>
            </a:r>
            <a:r>
              <a:rPr lang="pl-PL" sz="2000" b="1" i="1">
                <a:solidFill>
                  <a:schemeClr val="tx1"/>
                </a:solidFill>
              </a:rPr>
              <a:t>t</a:t>
            </a:r>
            <a:r>
              <a:rPr lang="pl-PL" sz="20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9165" name="Line 29"/>
          <p:cNvSpPr>
            <a:spLocks noChangeShapeType="1"/>
          </p:cNvSpPr>
          <p:nvPr/>
        </p:nvSpPr>
        <p:spPr bwMode="auto">
          <a:xfrm>
            <a:off x="2278063" y="1809750"/>
            <a:ext cx="4995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6" name="Line 30"/>
          <p:cNvSpPr>
            <a:spLocks noChangeShapeType="1"/>
          </p:cNvSpPr>
          <p:nvPr/>
        </p:nvSpPr>
        <p:spPr bwMode="auto">
          <a:xfrm flipV="1">
            <a:off x="2276475" y="1071563"/>
            <a:ext cx="1588" cy="12303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7" name="Line 31"/>
          <p:cNvSpPr>
            <a:spLocks noChangeShapeType="1"/>
          </p:cNvSpPr>
          <p:nvPr/>
        </p:nvSpPr>
        <p:spPr bwMode="auto">
          <a:xfrm>
            <a:off x="349408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8" name="Line 32"/>
          <p:cNvSpPr>
            <a:spLocks noChangeShapeType="1"/>
          </p:cNvSpPr>
          <p:nvPr/>
        </p:nvSpPr>
        <p:spPr bwMode="auto">
          <a:xfrm>
            <a:off x="2682875" y="1762125"/>
            <a:ext cx="1588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69" name="Line 33"/>
          <p:cNvSpPr>
            <a:spLocks noChangeShapeType="1"/>
          </p:cNvSpPr>
          <p:nvPr/>
        </p:nvSpPr>
        <p:spPr bwMode="auto">
          <a:xfrm>
            <a:off x="3087688" y="144780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0" name="Line 34"/>
          <p:cNvSpPr>
            <a:spLocks noChangeShapeType="1"/>
          </p:cNvSpPr>
          <p:nvPr/>
        </p:nvSpPr>
        <p:spPr bwMode="auto">
          <a:xfrm rot="5400000">
            <a:off x="2480469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2" name="Line 36"/>
          <p:cNvSpPr>
            <a:spLocks noChangeShapeType="1"/>
          </p:cNvSpPr>
          <p:nvPr/>
        </p:nvSpPr>
        <p:spPr bwMode="auto">
          <a:xfrm rot="5400000">
            <a:off x="3696494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3" name="Line 37"/>
          <p:cNvSpPr>
            <a:spLocks noChangeShapeType="1"/>
          </p:cNvSpPr>
          <p:nvPr/>
        </p:nvSpPr>
        <p:spPr bwMode="auto">
          <a:xfrm rot="5400000">
            <a:off x="5315744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7" name="Line 41"/>
          <p:cNvSpPr>
            <a:spLocks noChangeShapeType="1"/>
          </p:cNvSpPr>
          <p:nvPr/>
        </p:nvSpPr>
        <p:spPr bwMode="auto">
          <a:xfrm>
            <a:off x="3897313" y="1762125"/>
            <a:ext cx="1587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8" name="Line 42"/>
          <p:cNvSpPr>
            <a:spLocks noChangeShapeType="1"/>
          </p:cNvSpPr>
          <p:nvPr/>
        </p:nvSpPr>
        <p:spPr bwMode="auto">
          <a:xfrm>
            <a:off x="5518150" y="1811338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9" name="Line 43"/>
          <p:cNvSpPr>
            <a:spLocks noChangeShapeType="1"/>
          </p:cNvSpPr>
          <p:nvPr/>
        </p:nvSpPr>
        <p:spPr bwMode="auto">
          <a:xfrm>
            <a:off x="511333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0" name="Line 44"/>
          <p:cNvSpPr>
            <a:spLocks noChangeShapeType="1"/>
          </p:cNvSpPr>
          <p:nvPr/>
        </p:nvSpPr>
        <p:spPr bwMode="auto">
          <a:xfrm>
            <a:off x="551973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1" name="Line 45"/>
          <p:cNvSpPr>
            <a:spLocks noChangeShapeType="1"/>
          </p:cNvSpPr>
          <p:nvPr/>
        </p:nvSpPr>
        <p:spPr bwMode="auto">
          <a:xfrm>
            <a:off x="4708525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2" name="Line 46"/>
          <p:cNvSpPr>
            <a:spLocks noChangeShapeType="1"/>
          </p:cNvSpPr>
          <p:nvPr/>
        </p:nvSpPr>
        <p:spPr bwMode="auto">
          <a:xfrm>
            <a:off x="6732588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3" name="Line 47"/>
          <p:cNvSpPr>
            <a:spLocks noChangeShapeType="1"/>
          </p:cNvSpPr>
          <p:nvPr/>
        </p:nvSpPr>
        <p:spPr bwMode="auto">
          <a:xfrm>
            <a:off x="6327775" y="1441450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84" name="Text Box 48"/>
          <p:cNvSpPr txBox="1">
            <a:spLocks noChangeArrowheads="1"/>
          </p:cNvSpPr>
          <p:nvPr/>
        </p:nvSpPr>
        <p:spPr bwMode="auto">
          <a:xfrm>
            <a:off x="2322513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5" name="Text Box 49"/>
          <p:cNvSpPr txBox="1">
            <a:spLocks noChangeArrowheads="1"/>
          </p:cNvSpPr>
          <p:nvPr/>
        </p:nvSpPr>
        <p:spPr bwMode="auto">
          <a:xfrm>
            <a:off x="5159375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6" name="Text Box 50"/>
          <p:cNvSpPr txBox="1">
            <a:spLocks noChangeArrowheads="1"/>
          </p:cNvSpPr>
          <p:nvPr/>
        </p:nvSpPr>
        <p:spPr bwMode="auto">
          <a:xfrm>
            <a:off x="5562600" y="1133475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7" name="Text Box 51"/>
          <p:cNvSpPr txBox="1">
            <a:spLocks noChangeArrowheads="1"/>
          </p:cNvSpPr>
          <p:nvPr/>
        </p:nvSpPr>
        <p:spPr bwMode="auto">
          <a:xfrm>
            <a:off x="6372225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8" name="Text Box 52"/>
          <p:cNvSpPr txBox="1">
            <a:spLocks noChangeArrowheads="1"/>
          </p:cNvSpPr>
          <p:nvPr/>
        </p:nvSpPr>
        <p:spPr bwMode="auto">
          <a:xfrm>
            <a:off x="3538538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89" name="Text Box 53"/>
          <p:cNvSpPr txBox="1">
            <a:spLocks noChangeArrowheads="1"/>
          </p:cNvSpPr>
          <p:nvPr/>
        </p:nvSpPr>
        <p:spPr bwMode="auto">
          <a:xfrm>
            <a:off x="4752975" y="1133475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90" name="Text Box 54"/>
          <p:cNvSpPr txBox="1">
            <a:spLocks noChangeArrowheads="1"/>
          </p:cNvSpPr>
          <p:nvPr/>
        </p:nvSpPr>
        <p:spPr bwMode="auto">
          <a:xfrm>
            <a:off x="3132138" y="1133475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191" name="Text Box 55"/>
          <p:cNvSpPr txBox="1">
            <a:spLocks noChangeArrowheads="1"/>
          </p:cNvSpPr>
          <p:nvPr/>
        </p:nvSpPr>
        <p:spPr bwMode="auto">
          <a:xfrm>
            <a:off x="5967413" y="1133475"/>
            <a:ext cx="223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2" name="Text Box 56"/>
          <p:cNvSpPr txBox="1">
            <a:spLocks noChangeArrowheads="1"/>
          </p:cNvSpPr>
          <p:nvPr/>
        </p:nvSpPr>
        <p:spPr bwMode="auto">
          <a:xfrm>
            <a:off x="4348163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3" name="Text Box 57"/>
          <p:cNvSpPr txBox="1">
            <a:spLocks noChangeArrowheads="1"/>
          </p:cNvSpPr>
          <p:nvPr/>
        </p:nvSpPr>
        <p:spPr bwMode="auto">
          <a:xfrm>
            <a:off x="3943350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4" name="Text Box 58"/>
          <p:cNvSpPr txBox="1">
            <a:spLocks noChangeArrowheads="1"/>
          </p:cNvSpPr>
          <p:nvPr/>
        </p:nvSpPr>
        <p:spPr bwMode="auto">
          <a:xfrm>
            <a:off x="2728913" y="1131888"/>
            <a:ext cx="26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6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9198" name="Text Box 62"/>
          <p:cNvSpPr txBox="1">
            <a:spLocks noChangeArrowheads="1"/>
          </p:cNvSpPr>
          <p:nvPr/>
        </p:nvSpPr>
        <p:spPr bwMode="auto">
          <a:xfrm>
            <a:off x="7239000" y="1752600"/>
            <a:ext cx="223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2000" b="1" i="1">
                <a:solidFill>
                  <a:schemeClr val="tx1"/>
                </a:solidFill>
              </a:rPr>
              <a:t>t</a:t>
            </a:r>
          </a:p>
        </p:txBody>
      </p:sp>
      <p:sp>
        <p:nvSpPr>
          <p:cNvPr id="219199" name="Line 63"/>
          <p:cNvSpPr>
            <a:spLocks noChangeShapeType="1"/>
          </p:cNvSpPr>
          <p:nvPr/>
        </p:nvSpPr>
        <p:spPr bwMode="auto">
          <a:xfrm>
            <a:off x="3492500" y="1811338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0" name="Line 64"/>
          <p:cNvSpPr>
            <a:spLocks noChangeShapeType="1"/>
          </p:cNvSpPr>
          <p:nvPr/>
        </p:nvSpPr>
        <p:spPr bwMode="auto">
          <a:xfrm>
            <a:off x="3086100" y="1809750"/>
            <a:ext cx="0" cy="3698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1" name="Line 65"/>
          <p:cNvSpPr>
            <a:spLocks noChangeShapeType="1"/>
          </p:cNvSpPr>
          <p:nvPr/>
        </p:nvSpPr>
        <p:spPr bwMode="auto">
          <a:xfrm>
            <a:off x="5113338" y="1811338"/>
            <a:ext cx="0" cy="3683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2" name="Line 66"/>
          <p:cNvSpPr>
            <a:spLocks noChangeShapeType="1"/>
          </p:cNvSpPr>
          <p:nvPr/>
        </p:nvSpPr>
        <p:spPr bwMode="auto">
          <a:xfrm rot="5400000">
            <a:off x="2885282" y="12390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3" name="Line 67"/>
          <p:cNvSpPr>
            <a:spLocks noChangeShapeType="1"/>
          </p:cNvSpPr>
          <p:nvPr/>
        </p:nvSpPr>
        <p:spPr bwMode="auto">
          <a:xfrm rot="5400000">
            <a:off x="4099719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4" name="Line 68"/>
          <p:cNvSpPr>
            <a:spLocks noChangeShapeType="1"/>
          </p:cNvSpPr>
          <p:nvPr/>
        </p:nvSpPr>
        <p:spPr bwMode="auto">
          <a:xfrm rot="5400000">
            <a:off x="4506119" y="1239044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5" name="Line 69"/>
          <p:cNvSpPr>
            <a:spLocks noChangeShapeType="1"/>
          </p:cNvSpPr>
          <p:nvPr/>
        </p:nvSpPr>
        <p:spPr bwMode="auto">
          <a:xfrm>
            <a:off x="4302125" y="1762125"/>
            <a:ext cx="1588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6" name="Line 70"/>
          <p:cNvSpPr>
            <a:spLocks noChangeShapeType="1"/>
          </p:cNvSpPr>
          <p:nvPr/>
        </p:nvSpPr>
        <p:spPr bwMode="auto">
          <a:xfrm>
            <a:off x="4706938" y="1809750"/>
            <a:ext cx="0" cy="3698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7" name="Line 71"/>
          <p:cNvSpPr>
            <a:spLocks noChangeShapeType="1"/>
          </p:cNvSpPr>
          <p:nvPr/>
        </p:nvSpPr>
        <p:spPr bwMode="auto">
          <a:xfrm flipV="1">
            <a:off x="5921375" y="1762125"/>
            <a:ext cx="1588" cy="476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8" name="Line 72"/>
          <p:cNvSpPr>
            <a:spLocks noChangeShapeType="1"/>
          </p:cNvSpPr>
          <p:nvPr/>
        </p:nvSpPr>
        <p:spPr bwMode="auto">
          <a:xfrm>
            <a:off x="6327775" y="1809750"/>
            <a:ext cx="0" cy="3698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09" name="Line 73"/>
          <p:cNvSpPr>
            <a:spLocks noChangeShapeType="1"/>
          </p:cNvSpPr>
          <p:nvPr/>
        </p:nvSpPr>
        <p:spPr bwMode="auto">
          <a:xfrm rot="5400000">
            <a:off x="6530182" y="1239043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210" name="Text Box 74"/>
          <p:cNvSpPr txBox="1">
            <a:spLocks noChangeArrowheads="1"/>
          </p:cNvSpPr>
          <p:nvPr/>
        </p:nvSpPr>
        <p:spPr bwMode="auto">
          <a:xfrm>
            <a:off x="1781175" y="1219200"/>
            <a:ext cx="538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>
                <a:solidFill>
                  <a:schemeClr val="tx1"/>
                </a:solidFill>
              </a:rPr>
              <a:t>+1</a:t>
            </a:r>
            <a:endParaRPr lang="pl-PL" sz="1800" baseline="-25000">
              <a:solidFill>
                <a:schemeClr val="tx1"/>
              </a:solidFill>
            </a:endParaRPr>
          </a:p>
        </p:txBody>
      </p:sp>
      <p:sp>
        <p:nvSpPr>
          <p:cNvPr id="219211" name="Line 75"/>
          <p:cNvSpPr>
            <a:spLocks noChangeShapeType="1"/>
          </p:cNvSpPr>
          <p:nvPr/>
        </p:nvSpPr>
        <p:spPr bwMode="auto">
          <a:xfrm rot="5400000">
            <a:off x="2277269" y="2121694"/>
            <a:ext cx="0" cy="904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301" name="Text Box 165"/>
          <p:cNvSpPr txBox="1">
            <a:spLocks noChangeArrowheads="1"/>
          </p:cNvSpPr>
          <p:nvPr/>
        </p:nvSpPr>
        <p:spPr bwMode="auto">
          <a:xfrm>
            <a:off x="1781175" y="1943100"/>
            <a:ext cx="538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>
                <a:solidFill>
                  <a:schemeClr val="tx1"/>
                </a:solidFill>
              </a:rPr>
              <a:t>-1</a:t>
            </a:r>
            <a:endParaRPr lang="pl-PL" sz="1800" baseline="-25000">
              <a:solidFill>
                <a:schemeClr val="tx1"/>
              </a:solidFill>
            </a:endParaRPr>
          </a:p>
        </p:txBody>
      </p:sp>
      <p:sp>
        <p:nvSpPr>
          <p:cNvPr id="219171" name="Line 35"/>
          <p:cNvSpPr>
            <a:spLocks noChangeShapeType="1"/>
          </p:cNvSpPr>
          <p:nvPr/>
        </p:nvSpPr>
        <p:spPr bwMode="auto">
          <a:xfrm rot="5400000">
            <a:off x="3290094" y="1977232"/>
            <a:ext cx="0" cy="404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4" name="Line 38"/>
          <p:cNvSpPr>
            <a:spLocks noChangeShapeType="1"/>
          </p:cNvSpPr>
          <p:nvPr/>
        </p:nvSpPr>
        <p:spPr bwMode="auto">
          <a:xfrm rot="5400000">
            <a:off x="6123782" y="1977231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5" name="Line 39"/>
          <p:cNvSpPr>
            <a:spLocks noChangeShapeType="1"/>
          </p:cNvSpPr>
          <p:nvPr/>
        </p:nvSpPr>
        <p:spPr bwMode="auto">
          <a:xfrm rot="5400000">
            <a:off x="4910932" y="1977231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19176" name="Line 40"/>
          <p:cNvSpPr>
            <a:spLocks noChangeShapeType="1"/>
          </p:cNvSpPr>
          <p:nvPr/>
        </p:nvSpPr>
        <p:spPr bwMode="auto">
          <a:xfrm rot="5400000">
            <a:off x="5720557" y="1977231"/>
            <a:ext cx="0" cy="404813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pSp>
        <p:nvGrpSpPr>
          <p:cNvPr id="219308" name="Group 172"/>
          <p:cNvGrpSpPr>
            <a:grpSpLocks/>
          </p:cNvGrpSpPr>
          <p:nvPr/>
        </p:nvGrpSpPr>
        <p:grpSpPr bwMode="auto">
          <a:xfrm>
            <a:off x="2819400" y="2362200"/>
            <a:ext cx="3636963" cy="1479550"/>
            <a:chOff x="1776" y="1488"/>
            <a:chExt cx="2291" cy="932"/>
          </a:xfrm>
        </p:grpSpPr>
        <p:sp>
          <p:nvSpPr>
            <p:cNvPr id="219140" name="Text Box 4"/>
            <p:cNvSpPr txBox="1">
              <a:spLocks noChangeArrowheads="1"/>
            </p:cNvSpPr>
            <p:nvPr/>
          </p:nvSpPr>
          <p:spPr bwMode="auto">
            <a:xfrm>
              <a:off x="1776" y="1776"/>
              <a:ext cx="29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„0” 1-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19141" name="Oval 5"/>
            <p:cNvSpPr>
              <a:spLocks noChangeArrowheads="1"/>
            </p:cNvSpPr>
            <p:nvPr/>
          </p:nvSpPr>
          <p:spPr bwMode="auto">
            <a:xfrm>
              <a:off x="3218" y="1843"/>
              <a:ext cx="215" cy="21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9142" name="Text Box 6"/>
            <p:cNvSpPr txBox="1">
              <a:spLocks noChangeArrowheads="1"/>
            </p:cNvSpPr>
            <p:nvPr/>
          </p:nvSpPr>
          <p:spPr bwMode="auto">
            <a:xfrm>
              <a:off x="2410" y="1790"/>
              <a:ext cx="1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400" b="1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19143" name="Text Box 7"/>
            <p:cNvSpPr txBox="1">
              <a:spLocks noChangeArrowheads="1"/>
            </p:cNvSpPr>
            <p:nvPr/>
          </p:nvSpPr>
          <p:spPr bwMode="auto">
            <a:xfrm>
              <a:off x="3218" y="1817"/>
              <a:ext cx="1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400" b="1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19144" name="Oval 8"/>
            <p:cNvSpPr>
              <a:spLocks noChangeArrowheads="1"/>
            </p:cNvSpPr>
            <p:nvPr/>
          </p:nvSpPr>
          <p:spPr bwMode="auto">
            <a:xfrm>
              <a:off x="2384" y="1843"/>
              <a:ext cx="215" cy="21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219145" name="AutoShape 9"/>
            <p:cNvCxnSpPr>
              <a:cxnSpLocks noChangeShapeType="1"/>
              <a:stCxn id="219144" idx="1"/>
              <a:endCxn id="219144" idx="3"/>
            </p:cNvCxnSpPr>
            <p:nvPr/>
          </p:nvCxnSpPr>
          <p:spPr bwMode="auto">
            <a:xfrm rot="5400000" flipV="1">
              <a:off x="2331" y="1949"/>
              <a:ext cx="170" cy="1"/>
            </a:xfrm>
            <a:prstGeom prst="curvedConnector5">
              <a:avLst>
                <a:gd name="adj1" fmla="val -97648"/>
                <a:gd name="adj2" fmla="val -32800000"/>
                <a:gd name="adj3" fmla="val 19764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19146" name="AutoShape 10"/>
            <p:cNvCxnSpPr>
              <a:cxnSpLocks noChangeShapeType="1"/>
            </p:cNvCxnSpPr>
            <p:nvPr/>
          </p:nvCxnSpPr>
          <p:spPr bwMode="auto">
            <a:xfrm rot="5400000" flipV="1">
              <a:off x="3331" y="1945"/>
              <a:ext cx="152" cy="1"/>
            </a:xfrm>
            <a:prstGeom prst="curvedConnector5">
              <a:avLst>
                <a:gd name="adj1" fmla="val -71431"/>
                <a:gd name="adj2" fmla="val 33100000"/>
                <a:gd name="adj3" fmla="val 16397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19147" name="AutoShape 11"/>
            <p:cNvCxnSpPr>
              <a:cxnSpLocks noChangeShapeType="1"/>
              <a:stCxn id="219141" idx="3"/>
              <a:endCxn id="219144" idx="5"/>
            </p:cNvCxnSpPr>
            <p:nvPr/>
          </p:nvCxnSpPr>
          <p:spPr bwMode="auto">
            <a:xfrm rot="5400000">
              <a:off x="2908" y="1695"/>
              <a:ext cx="1" cy="681"/>
            </a:xfrm>
            <a:prstGeom prst="curvedConnector3">
              <a:avLst>
                <a:gd name="adj1" fmla="val 1660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19148" name="AutoShape 12"/>
            <p:cNvCxnSpPr>
              <a:cxnSpLocks noChangeShapeType="1"/>
              <a:stCxn id="219144" idx="7"/>
              <a:endCxn id="219141" idx="1"/>
            </p:cNvCxnSpPr>
            <p:nvPr/>
          </p:nvCxnSpPr>
          <p:spPr bwMode="auto">
            <a:xfrm rot="5400000" flipV="1">
              <a:off x="2908" y="1525"/>
              <a:ext cx="1" cy="681"/>
            </a:xfrm>
            <a:prstGeom prst="curvedConnector3">
              <a:avLst>
                <a:gd name="adj1" fmla="val -1660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19151" name="Text Box 15"/>
            <p:cNvSpPr txBox="1">
              <a:spLocks noChangeArrowheads="1"/>
            </p:cNvSpPr>
            <p:nvPr/>
          </p:nvSpPr>
          <p:spPr bwMode="auto">
            <a:xfrm>
              <a:off x="2688" y="1488"/>
              <a:ext cx="4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„1”, 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19152" name="Text Box 16"/>
            <p:cNvSpPr txBox="1">
              <a:spLocks noChangeArrowheads="1"/>
            </p:cNvSpPr>
            <p:nvPr/>
          </p:nvSpPr>
          <p:spPr bwMode="auto">
            <a:xfrm>
              <a:off x="2688" y="2208"/>
              <a:ext cx="47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„1”, 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19153" name="Text Box 17"/>
            <p:cNvSpPr txBox="1">
              <a:spLocks noChangeArrowheads="1"/>
            </p:cNvSpPr>
            <p:nvPr/>
          </p:nvSpPr>
          <p:spPr bwMode="auto">
            <a:xfrm>
              <a:off x="3744" y="1776"/>
              <a:ext cx="323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„0” 1-</a:t>
              </a:r>
              <a:r>
                <a:rPr lang="pl-PL" sz="1600" i="1">
                  <a:solidFill>
                    <a:schemeClr val="tx1"/>
                  </a:solidFill>
                </a:rPr>
                <a:t>p</a:t>
              </a:r>
            </a:p>
          </p:txBody>
        </p:sp>
        <p:graphicFrame>
          <p:nvGraphicFramePr>
            <p:cNvPr id="258049" name="Object 1"/>
            <p:cNvGraphicFramePr>
              <a:graphicFrameLocks noChangeAspect="1"/>
            </p:cNvGraphicFramePr>
            <p:nvPr/>
          </p:nvGraphicFramePr>
          <p:xfrm>
            <a:off x="3192" y="1488"/>
            <a:ext cx="24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319" name="Równanie" r:id="rId5" imgW="190440" imgH="215640" progId="Equation.3">
                    <p:embed/>
                  </p:oleObj>
                </mc:Choice>
                <mc:Fallback>
                  <p:oleObj name="Równanie" r:id="rId5" imgW="19044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2" y="1488"/>
                          <a:ext cx="240" cy="272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8050" name="Object 2"/>
            <p:cNvGraphicFramePr>
              <a:graphicFrameLocks noChangeAspect="1"/>
            </p:cNvGraphicFramePr>
            <p:nvPr/>
          </p:nvGraphicFramePr>
          <p:xfrm>
            <a:off x="2376" y="1488"/>
            <a:ext cx="24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320" name="Równanie" r:id="rId7" imgW="190440" imgH="215640" progId="Equation.3">
                    <p:embed/>
                  </p:oleObj>
                </mc:Choice>
                <mc:Fallback>
                  <p:oleObj name="Równanie" r:id="rId7" imgW="19044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6" y="1488"/>
                          <a:ext cx="240" cy="272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9307" name="Text Box 171"/>
          <p:cNvSpPr txBox="1">
            <a:spLocks noChangeArrowheads="1"/>
          </p:cNvSpPr>
          <p:nvPr/>
        </p:nvSpPr>
        <p:spPr bwMode="auto">
          <a:xfrm>
            <a:off x="4256965" y="5004175"/>
            <a:ext cx="4359248" cy="120251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400" b="1" dirty="0" err="1" smtClean="0"/>
              <a:t>Differential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precoding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equalizes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err="1" smtClean="0"/>
              <a:t>probability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distribution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thereby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err="1" smtClean="0"/>
              <a:t>removing</a:t>
            </a:r>
            <a:r>
              <a:rPr lang="pl-PL" sz="2400" b="1" dirty="0" smtClean="0"/>
              <a:t> dc component.</a:t>
            </a:r>
            <a:endParaRPr lang="pl-PL" sz="24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163" name="Object 3"/>
          <p:cNvGraphicFramePr>
            <a:graphicFrameLocks noChangeAspect="1"/>
          </p:cNvGraphicFramePr>
          <p:nvPr/>
        </p:nvGraphicFramePr>
        <p:xfrm>
          <a:off x="3402013" y="1854200"/>
          <a:ext cx="19748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806" name="Równanie" r:id="rId3" imgW="1104840" imgH="393480" progId="Equation.3">
                  <p:embed/>
                </p:oleObj>
              </mc:Choice>
              <mc:Fallback>
                <p:oleObj name="Równanie" r:id="rId3" imgW="11048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2013" y="1854200"/>
                        <a:ext cx="1974850" cy="704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20166" name="Group 6"/>
          <p:cNvGrpSpPr>
            <a:grpSpLocks/>
          </p:cNvGrpSpPr>
          <p:nvPr/>
        </p:nvGrpSpPr>
        <p:grpSpPr bwMode="auto">
          <a:xfrm>
            <a:off x="1692275" y="2843213"/>
            <a:ext cx="6130925" cy="3421062"/>
            <a:chOff x="1066" y="1791"/>
            <a:chExt cx="3862" cy="2155"/>
          </a:xfrm>
        </p:grpSpPr>
        <p:sp>
          <p:nvSpPr>
            <p:cNvPr id="220167" name="Line 7"/>
            <p:cNvSpPr>
              <a:spLocks noChangeShapeType="1"/>
            </p:cNvSpPr>
            <p:nvPr/>
          </p:nvSpPr>
          <p:spPr bwMode="auto">
            <a:xfrm>
              <a:off x="1484" y="3710"/>
              <a:ext cx="3352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0168" name="Line 8"/>
            <p:cNvSpPr>
              <a:spLocks noChangeShapeType="1"/>
            </p:cNvSpPr>
            <p:nvPr/>
          </p:nvSpPr>
          <p:spPr bwMode="auto">
            <a:xfrm flipV="1">
              <a:off x="1484" y="1791"/>
              <a:ext cx="0" cy="191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0169" name="Freeform 9"/>
            <p:cNvSpPr>
              <a:spLocks/>
            </p:cNvSpPr>
            <p:nvPr/>
          </p:nvSpPr>
          <p:spPr bwMode="auto">
            <a:xfrm>
              <a:off x="1484" y="1976"/>
              <a:ext cx="550" cy="110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9" y="12"/>
                </a:cxn>
                <a:cxn ang="0">
                  <a:pos x="47" y="24"/>
                </a:cxn>
                <a:cxn ang="0">
                  <a:pos x="65" y="48"/>
                </a:cxn>
                <a:cxn ang="0">
                  <a:pos x="83" y="72"/>
                </a:cxn>
                <a:cxn ang="0">
                  <a:pos x="95" y="90"/>
                </a:cxn>
                <a:cxn ang="0">
                  <a:pos x="101" y="114"/>
                </a:cxn>
                <a:cxn ang="0">
                  <a:pos x="113" y="132"/>
                </a:cxn>
                <a:cxn ang="0">
                  <a:pos x="125" y="156"/>
                </a:cxn>
                <a:cxn ang="0">
                  <a:pos x="131" y="180"/>
                </a:cxn>
                <a:cxn ang="0">
                  <a:pos x="143" y="198"/>
                </a:cxn>
                <a:cxn ang="0">
                  <a:pos x="149" y="228"/>
                </a:cxn>
                <a:cxn ang="0">
                  <a:pos x="161" y="252"/>
                </a:cxn>
                <a:cxn ang="0">
                  <a:pos x="167" y="282"/>
                </a:cxn>
                <a:cxn ang="0">
                  <a:pos x="179" y="306"/>
                </a:cxn>
                <a:cxn ang="0">
                  <a:pos x="185" y="336"/>
                </a:cxn>
                <a:cxn ang="0">
                  <a:pos x="197" y="372"/>
                </a:cxn>
                <a:cxn ang="0">
                  <a:pos x="203" y="396"/>
                </a:cxn>
                <a:cxn ang="0">
                  <a:pos x="215" y="432"/>
                </a:cxn>
                <a:cxn ang="0">
                  <a:pos x="221" y="467"/>
                </a:cxn>
                <a:cxn ang="0">
                  <a:pos x="233" y="497"/>
                </a:cxn>
                <a:cxn ang="0">
                  <a:pos x="239" y="533"/>
                </a:cxn>
                <a:cxn ang="0">
                  <a:pos x="251" y="563"/>
                </a:cxn>
                <a:cxn ang="0">
                  <a:pos x="257" y="605"/>
                </a:cxn>
                <a:cxn ang="0">
                  <a:pos x="269" y="635"/>
                </a:cxn>
                <a:cxn ang="0">
                  <a:pos x="275" y="677"/>
                </a:cxn>
                <a:cxn ang="0">
                  <a:pos x="287" y="719"/>
                </a:cxn>
                <a:cxn ang="0">
                  <a:pos x="293" y="749"/>
                </a:cxn>
                <a:cxn ang="0">
                  <a:pos x="305" y="791"/>
                </a:cxn>
                <a:cxn ang="0">
                  <a:pos x="311" y="833"/>
                </a:cxn>
                <a:cxn ang="0">
                  <a:pos x="323" y="863"/>
                </a:cxn>
                <a:cxn ang="0">
                  <a:pos x="328" y="905"/>
                </a:cxn>
                <a:cxn ang="0">
                  <a:pos x="340" y="941"/>
                </a:cxn>
                <a:cxn ang="0">
                  <a:pos x="346" y="983"/>
                </a:cxn>
                <a:cxn ang="0">
                  <a:pos x="358" y="1013"/>
                </a:cxn>
                <a:cxn ang="0">
                  <a:pos x="364" y="1055"/>
                </a:cxn>
                <a:cxn ang="0">
                  <a:pos x="376" y="1097"/>
                </a:cxn>
                <a:cxn ang="0">
                  <a:pos x="382" y="1127"/>
                </a:cxn>
                <a:cxn ang="0">
                  <a:pos x="394" y="1169"/>
                </a:cxn>
                <a:cxn ang="0">
                  <a:pos x="400" y="1211"/>
                </a:cxn>
                <a:cxn ang="0">
                  <a:pos x="412" y="1241"/>
                </a:cxn>
                <a:cxn ang="0">
                  <a:pos x="418" y="1283"/>
                </a:cxn>
              </a:cxnLst>
              <a:rect l="0" t="0" r="r" b="b"/>
              <a:pathLst>
                <a:path w="424" h="130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35" y="12"/>
                  </a:lnTo>
                  <a:lnTo>
                    <a:pt x="41" y="18"/>
                  </a:lnTo>
                  <a:lnTo>
                    <a:pt x="47" y="24"/>
                  </a:lnTo>
                  <a:lnTo>
                    <a:pt x="53" y="30"/>
                  </a:lnTo>
                  <a:lnTo>
                    <a:pt x="59" y="42"/>
                  </a:lnTo>
                  <a:lnTo>
                    <a:pt x="65" y="48"/>
                  </a:lnTo>
                  <a:lnTo>
                    <a:pt x="71" y="54"/>
                  </a:lnTo>
                  <a:lnTo>
                    <a:pt x="83" y="66"/>
                  </a:lnTo>
                  <a:lnTo>
                    <a:pt x="83" y="72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5" y="90"/>
                  </a:lnTo>
                  <a:lnTo>
                    <a:pt x="95" y="96"/>
                  </a:lnTo>
                  <a:lnTo>
                    <a:pt x="101" y="102"/>
                  </a:lnTo>
                  <a:lnTo>
                    <a:pt x="101" y="114"/>
                  </a:lnTo>
                  <a:lnTo>
                    <a:pt x="107" y="120"/>
                  </a:lnTo>
                  <a:lnTo>
                    <a:pt x="113" y="126"/>
                  </a:lnTo>
                  <a:lnTo>
                    <a:pt x="113" y="132"/>
                  </a:lnTo>
                  <a:lnTo>
                    <a:pt x="119" y="138"/>
                  </a:lnTo>
                  <a:lnTo>
                    <a:pt x="119" y="150"/>
                  </a:lnTo>
                  <a:lnTo>
                    <a:pt x="125" y="156"/>
                  </a:lnTo>
                  <a:lnTo>
                    <a:pt x="125" y="162"/>
                  </a:lnTo>
                  <a:lnTo>
                    <a:pt x="131" y="168"/>
                  </a:lnTo>
                  <a:lnTo>
                    <a:pt x="131" y="180"/>
                  </a:lnTo>
                  <a:lnTo>
                    <a:pt x="137" y="186"/>
                  </a:lnTo>
                  <a:lnTo>
                    <a:pt x="137" y="192"/>
                  </a:lnTo>
                  <a:lnTo>
                    <a:pt x="143" y="198"/>
                  </a:lnTo>
                  <a:lnTo>
                    <a:pt x="143" y="210"/>
                  </a:lnTo>
                  <a:lnTo>
                    <a:pt x="149" y="216"/>
                  </a:lnTo>
                  <a:lnTo>
                    <a:pt x="149" y="228"/>
                  </a:lnTo>
                  <a:lnTo>
                    <a:pt x="155" y="234"/>
                  </a:lnTo>
                  <a:lnTo>
                    <a:pt x="155" y="246"/>
                  </a:lnTo>
                  <a:lnTo>
                    <a:pt x="161" y="252"/>
                  </a:lnTo>
                  <a:lnTo>
                    <a:pt x="161" y="264"/>
                  </a:lnTo>
                  <a:lnTo>
                    <a:pt x="167" y="270"/>
                  </a:lnTo>
                  <a:lnTo>
                    <a:pt x="167" y="282"/>
                  </a:lnTo>
                  <a:lnTo>
                    <a:pt x="173" y="288"/>
                  </a:lnTo>
                  <a:lnTo>
                    <a:pt x="173" y="294"/>
                  </a:lnTo>
                  <a:lnTo>
                    <a:pt x="179" y="306"/>
                  </a:lnTo>
                  <a:lnTo>
                    <a:pt x="179" y="318"/>
                  </a:lnTo>
                  <a:lnTo>
                    <a:pt x="185" y="330"/>
                  </a:lnTo>
                  <a:lnTo>
                    <a:pt x="185" y="336"/>
                  </a:lnTo>
                  <a:lnTo>
                    <a:pt x="191" y="348"/>
                  </a:lnTo>
                  <a:lnTo>
                    <a:pt x="191" y="360"/>
                  </a:lnTo>
                  <a:lnTo>
                    <a:pt x="197" y="372"/>
                  </a:lnTo>
                  <a:lnTo>
                    <a:pt x="197" y="378"/>
                  </a:lnTo>
                  <a:lnTo>
                    <a:pt x="203" y="390"/>
                  </a:lnTo>
                  <a:lnTo>
                    <a:pt x="203" y="396"/>
                  </a:lnTo>
                  <a:lnTo>
                    <a:pt x="209" y="408"/>
                  </a:lnTo>
                  <a:lnTo>
                    <a:pt x="209" y="426"/>
                  </a:lnTo>
                  <a:lnTo>
                    <a:pt x="215" y="432"/>
                  </a:lnTo>
                  <a:lnTo>
                    <a:pt x="215" y="444"/>
                  </a:lnTo>
                  <a:lnTo>
                    <a:pt x="221" y="449"/>
                  </a:lnTo>
                  <a:lnTo>
                    <a:pt x="221" y="467"/>
                  </a:lnTo>
                  <a:lnTo>
                    <a:pt x="227" y="479"/>
                  </a:lnTo>
                  <a:lnTo>
                    <a:pt x="227" y="485"/>
                  </a:lnTo>
                  <a:lnTo>
                    <a:pt x="233" y="497"/>
                  </a:lnTo>
                  <a:lnTo>
                    <a:pt x="233" y="509"/>
                  </a:lnTo>
                  <a:lnTo>
                    <a:pt x="239" y="515"/>
                  </a:lnTo>
                  <a:lnTo>
                    <a:pt x="239" y="533"/>
                  </a:lnTo>
                  <a:lnTo>
                    <a:pt x="245" y="545"/>
                  </a:lnTo>
                  <a:lnTo>
                    <a:pt x="245" y="557"/>
                  </a:lnTo>
                  <a:lnTo>
                    <a:pt x="251" y="563"/>
                  </a:lnTo>
                  <a:lnTo>
                    <a:pt x="251" y="587"/>
                  </a:lnTo>
                  <a:lnTo>
                    <a:pt x="257" y="593"/>
                  </a:lnTo>
                  <a:lnTo>
                    <a:pt x="257" y="605"/>
                  </a:lnTo>
                  <a:lnTo>
                    <a:pt x="263" y="617"/>
                  </a:lnTo>
                  <a:lnTo>
                    <a:pt x="263" y="623"/>
                  </a:lnTo>
                  <a:lnTo>
                    <a:pt x="269" y="635"/>
                  </a:lnTo>
                  <a:lnTo>
                    <a:pt x="269" y="653"/>
                  </a:lnTo>
                  <a:lnTo>
                    <a:pt x="275" y="665"/>
                  </a:lnTo>
                  <a:lnTo>
                    <a:pt x="275" y="677"/>
                  </a:lnTo>
                  <a:lnTo>
                    <a:pt x="281" y="683"/>
                  </a:lnTo>
                  <a:lnTo>
                    <a:pt x="281" y="707"/>
                  </a:lnTo>
                  <a:lnTo>
                    <a:pt x="287" y="719"/>
                  </a:lnTo>
                  <a:lnTo>
                    <a:pt x="287" y="725"/>
                  </a:lnTo>
                  <a:lnTo>
                    <a:pt x="293" y="737"/>
                  </a:lnTo>
                  <a:lnTo>
                    <a:pt x="293" y="749"/>
                  </a:lnTo>
                  <a:lnTo>
                    <a:pt x="299" y="761"/>
                  </a:lnTo>
                  <a:lnTo>
                    <a:pt x="299" y="779"/>
                  </a:lnTo>
                  <a:lnTo>
                    <a:pt x="305" y="791"/>
                  </a:lnTo>
                  <a:lnTo>
                    <a:pt x="305" y="803"/>
                  </a:lnTo>
                  <a:lnTo>
                    <a:pt x="311" y="809"/>
                  </a:lnTo>
                  <a:lnTo>
                    <a:pt x="311" y="833"/>
                  </a:lnTo>
                  <a:lnTo>
                    <a:pt x="317" y="845"/>
                  </a:lnTo>
                  <a:lnTo>
                    <a:pt x="317" y="851"/>
                  </a:lnTo>
                  <a:lnTo>
                    <a:pt x="323" y="863"/>
                  </a:lnTo>
                  <a:lnTo>
                    <a:pt x="323" y="875"/>
                  </a:lnTo>
                  <a:lnTo>
                    <a:pt x="328" y="887"/>
                  </a:lnTo>
                  <a:lnTo>
                    <a:pt x="328" y="905"/>
                  </a:lnTo>
                  <a:lnTo>
                    <a:pt x="334" y="917"/>
                  </a:lnTo>
                  <a:lnTo>
                    <a:pt x="334" y="929"/>
                  </a:lnTo>
                  <a:lnTo>
                    <a:pt x="340" y="941"/>
                  </a:lnTo>
                  <a:lnTo>
                    <a:pt x="340" y="959"/>
                  </a:lnTo>
                  <a:lnTo>
                    <a:pt x="346" y="971"/>
                  </a:lnTo>
                  <a:lnTo>
                    <a:pt x="346" y="983"/>
                  </a:lnTo>
                  <a:lnTo>
                    <a:pt x="352" y="995"/>
                  </a:lnTo>
                  <a:lnTo>
                    <a:pt x="352" y="1001"/>
                  </a:lnTo>
                  <a:lnTo>
                    <a:pt x="358" y="1013"/>
                  </a:lnTo>
                  <a:lnTo>
                    <a:pt x="358" y="1037"/>
                  </a:lnTo>
                  <a:lnTo>
                    <a:pt x="364" y="1043"/>
                  </a:lnTo>
                  <a:lnTo>
                    <a:pt x="364" y="1055"/>
                  </a:lnTo>
                  <a:lnTo>
                    <a:pt x="370" y="1067"/>
                  </a:lnTo>
                  <a:lnTo>
                    <a:pt x="370" y="1085"/>
                  </a:lnTo>
                  <a:lnTo>
                    <a:pt x="376" y="1097"/>
                  </a:lnTo>
                  <a:lnTo>
                    <a:pt x="376" y="1109"/>
                  </a:lnTo>
                  <a:lnTo>
                    <a:pt x="382" y="1121"/>
                  </a:lnTo>
                  <a:lnTo>
                    <a:pt x="382" y="1127"/>
                  </a:lnTo>
                  <a:lnTo>
                    <a:pt x="388" y="1139"/>
                  </a:lnTo>
                  <a:lnTo>
                    <a:pt x="388" y="1163"/>
                  </a:lnTo>
                  <a:lnTo>
                    <a:pt x="394" y="1169"/>
                  </a:lnTo>
                  <a:lnTo>
                    <a:pt x="394" y="1181"/>
                  </a:lnTo>
                  <a:lnTo>
                    <a:pt x="400" y="1193"/>
                  </a:lnTo>
                  <a:lnTo>
                    <a:pt x="400" y="1211"/>
                  </a:lnTo>
                  <a:lnTo>
                    <a:pt x="406" y="1223"/>
                  </a:lnTo>
                  <a:lnTo>
                    <a:pt x="406" y="1229"/>
                  </a:lnTo>
                  <a:lnTo>
                    <a:pt x="412" y="1241"/>
                  </a:lnTo>
                  <a:lnTo>
                    <a:pt x="412" y="1253"/>
                  </a:lnTo>
                  <a:lnTo>
                    <a:pt x="418" y="1265"/>
                  </a:lnTo>
                  <a:lnTo>
                    <a:pt x="418" y="1283"/>
                  </a:lnTo>
                  <a:lnTo>
                    <a:pt x="424" y="1295"/>
                  </a:lnTo>
                  <a:lnTo>
                    <a:pt x="424" y="1301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0170" name="Freeform 10"/>
            <p:cNvSpPr>
              <a:spLocks/>
            </p:cNvSpPr>
            <p:nvPr/>
          </p:nvSpPr>
          <p:spPr bwMode="auto">
            <a:xfrm>
              <a:off x="2034" y="3077"/>
              <a:ext cx="725" cy="628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18" y="60"/>
                </a:cxn>
                <a:cxn ang="0">
                  <a:pos x="24" y="96"/>
                </a:cxn>
                <a:cxn ang="0">
                  <a:pos x="36" y="126"/>
                </a:cxn>
                <a:cxn ang="0">
                  <a:pos x="42" y="162"/>
                </a:cxn>
                <a:cxn ang="0">
                  <a:pos x="54" y="186"/>
                </a:cxn>
                <a:cxn ang="0">
                  <a:pos x="60" y="222"/>
                </a:cxn>
                <a:cxn ang="0">
                  <a:pos x="72" y="258"/>
                </a:cxn>
                <a:cxn ang="0">
                  <a:pos x="78" y="282"/>
                </a:cxn>
                <a:cxn ang="0">
                  <a:pos x="90" y="312"/>
                </a:cxn>
                <a:cxn ang="0">
                  <a:pos x="96" y="342"/>
                </a:cxn>
                <a:cxn ang="0">
                  <a:pos x="108" y="365"/>
                </a:cxn>
                <a:cxn ang="0">
                  <a:pos x="114" y="395"/>
                </a:cxn>
                <a:cxn ang="0">
                  <a:pos x="126" y="419"/>
                </a:cxn>
                <a:cxn ang="0">
                  <a:pos x="132" y="443"/>
                </a:cxn>
                <a:cxn ang="0">
                  <a:pos x="144" y="461"/>
                </a:cxn>
                <a:cxn ang="0">
                  <a:pos x="150" y="485"/>
                </a:cxn>
                <a:cxn ang="0">
                  <a:pos x="162" y="503"/>
                </a:cxn>
                <a:cxn ang="0">
                  <a:pos x="168" y="527"/>
                </a:cxn>
                <a:cxn ang="0">
                  <a:pos x="180" y="551"/>
                </a:cxn>
                <a:cxn ang="0">
                  <a:pos x="192" y="569"/>
                </a:cxn>
                <a:cxn ang="0">
                  <a:pos x="204" y="593"/>
                </a:cxn>
                <a:cxn ang="0">
                  <a:pos x="215" y="617"/>
                </a:cxn>
                <a:cxn ang="0">
                  <a:pos x="233" y="641"/>
                </a:cxn>
                <a:cxn ang="0">
                  <a:pos x="245" y="665"/>
                </a:cxn>
                <a:cxn ang="0">
                  <a:pos x="269" y="689"/>
                </a:cxn>
                <a:cxn ang="0">
                  <a:pos x="281" y="701"/>
                </a:cxn>
                <a:cxn ang="0">
                  <a:pos x="299" y="719"/>
                </a:cxn>
                <a:cxn ang="0">
                  <a:pos x="317" y="731"/>
                </a:cxn>
                <a:cxn ang="0">
                  <a:pos x="335" y="737"/>
                </a:cxn>
                <a:cxn ang="0">
                  <a:pos x="353" y="743"/>
                </a:cxn>
                <a:cxn ang="0">
                  <a:pos x="371" y="743"/>
                </a:cxn>
                <a:cxn ang="0">
                  <a:pos x="389" y="743"/>
                </a:cxn>
                <a:cxn ang="0">
                  <a:pos x="407" y="743"/>
                </a:cxn>
                <a:cxn ang="0">
                  <a:pos x="425" y="743"/>
                </a:cxn>
                <a:cxn ang="0">
                  <a:pos x="443" y="737"/>
                </a:cxn>
                <a:cxn ang="0">
                  <a:pos x="461" y="731"/>
                </a:cxn>
                <a:cxn ang="0">
                  <a:pos x="479" y="725"/>
                </a:cxn>
                <a:cxn ang="0">
                  <a:pos x="497" y="719"/>
                </a:cxn>
                <a:cxn ang="0">
                  <a:pos x="514" y="713"/>
                </a:cxn>
                <a:cxn ang="0">
                  <a:pos x="532" y="701"/>
                </a:cxn>
                <a:cxn ang="0">
                  <a:pos x="550" y="695"/>
                </a:cxn>
              </a:cxnLst>
              <a:rect l="0" t="0" r="r" b="b"/>
              <a:pathLst>
                <a:path w="562" h="743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60"/>
                  </a:lnTo>
                  <a:lnTo>
                    <a:pt x="18" y="66"/>
                  </a:lnTo>
                  <a:lnTo>
                    <a:pt x="24" y="78"/>
                  </a:lnTo>
                  <a:lnTo>
                    <a:pt x="24" y="96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6" y="126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86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2"/>
                  </a:lnTo>
                  <a:lnTo>
                    <a:pt x="66" y="234"/>
                  </a:lnTo>
                  <a:lnTo>
                    <a:pt x="66" y="246"/>
                  </a:lnTo>
                  <a:lnTo>
                    <a:pt x="72" y="258"/>
                  </a:lnTo>
                  <a:lnTo>
                    <a:pt x="72" y="264"/>
                  </a:lnTo>
                  <a:lnTo>
                    <a:pt x="78" y="276"/>
                  </a:lnTo>
                  <a:lnTo>
                    <a:pt x="78" y="282"/>
                  </a:lnTo>
                  <a:lnTo>
                    <a:pt x="84" y="288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24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102" y="353"/>
                  </a:lnTo>
                  <a:lnTo>
                    <a:pt x="102" y="359"/>
                  </a:lnTo>
                  <a:lnTo>
                    <a:pt x="108" y="365"/>
                  </a:lnTo>
                  <a:lnTo>
                    <a:pt x="108" y="371"/>
                  </a:lnTo>
                  <a:lnTo>
                    <a:pt x="114" y="383"/>
                  </a:lnTo>
                  <a:lnTo>
                    <a:pt x="114" y="395"/>
                  </a:lnTo>
                  <a:lnTo>
                    <a:pt x="120" y="401"/>
                  </a:lnTo>
                  <a:lnTo>
                    <a:pt x="120" y="407"/>
                  </a:lnTo>
                  <a:lnTo>
                    <a:pt x="126" y="419"/>
                  </a:lnTo>
                  <a:lnTo>
                    <a:pt x="126" y="425"/>
                  </a:lnTo>
                  <a:lnTo>
                    <a:pt x="132" y="431"/>
                  </a:lnTo>
                  <a:lnTo>
                    <a:pt x="132" y="443"/>
                  </a:lnTo>
                  <a:lnTo>
                    <a:pt x="138" y="449"/>
                  </a:lnTo>
                  <a:lnTo>
                    <a:pt x="138" y="455"/>
                  </a:lnTo>
                  <a:lnTo>
                    <a:pt x="144" y="461"/>
                  </a:lnTo>
                  <a:lnTo>
                    <a:pt x="144" y="473"/>
                  </a:lnTo>
                  <a:lnTo>
                    <a:pt x="150" y="479"/>
                  </a:lnTo>
                  <a:lnTo>
                    <a:pt x="150" y="485"/>
                  </a:lnTo>
                  <a:lnTo>
                    <a:pt x="156" y="491"/>
                  </a:lnTo>
                  <a:lnTo>
                    <a:pt x="156" y="497"/>
                  </a:lnTo>
                  <a:lnTo>
                    <a:pt x="162" y="503"/>
                  </a:lnTo>
                  <a:lnTo>
                    <a:pt x="162" y="515"/>
                  </a:lnTo>
                  <a:lnTo>
                    <a:pt x="168" y="521"/>
                  </a:lnTo>
                  <a:lnTo>
                    <a:pt x="168" y="527"/>
                  </a:lnTo>
                  <a:lnTo>
                    <a:pt x="174" y="533"/>
                  </a:lnTo>
                  <a:lnTo>
                    <a:pt x="174" y="545"/>
                  </a:lnTo>
                  <a:lnTo>
                    <a:pt x="180" y="551"/>
                  </a:lnTo>
                  <a:lnTo>
                    <a:pt x="180" y="557"/>
                  </a:lnTo>
                  <a:lnTo>
                    <a:pt x="186" y="563"/>
                  </a:lnTo>
                  <a:lnTo>
                    <a:pt x="192" y="569"/>
                  </a:lnTo>
                  <a:lnTo>
                    <a:pt x="192" y="581"/>
                  </a:lnTo>
                  <a:lnTo>
                    <a:pt x="198" y="587"/>
                  </a:lnTo>
                  <a:lnTo>
                    <a:pt x="204" y="593"/>
                  </a:lnTo>
                  <a:lnTo>
                    <a:pt x="204" y="605"/>
                  </a:lnTo>
                  <a:lnTo>
                    <a:pt x="209" y="611"/>
                  </a:lnTo>
                  <a:lnTo>
                    <a:pt x="215" y="617"/>
                  </a:lnTo>
                  <a:lnTo>
                    <a:pt x="221" y="623"/>
                  </a:lnTo>
                  <a:lnTo>
                    <a:pt x="221" y="629"/>
                  </a:lnTo>
                  <a:lnTo>
                    <a:pt x="233" y="641"/>
                  </a:lnTo>
                  <a:lnTo>
                    <a:pt x="233" y="653"/>
                  </a:lnTo>
                  <a:lnTo>
                    <a:pt x="239" y="659"/>
                  </a:lnTo>
                  <a:lnTo>
                    <a:pt x="245" y="665"/>
                  </a:lnTo>
                  <a:lnTo>
                    <a:pt x="251" y="671"/>
                  </a:lnTo>
                  <a:lnTo>
                    <a:pt x="257" y="677"/>
                  </a:lnTo>
                  <a:lnTo>
                    <a:pt x="269" y="689"/>
                  </a:lnTo>
                  <a:lnTo>
                    <a:pt x="269" y="695"/>
                  </a:lnTo>
                  <a:lnTo>
                    <a:pt x="275" y="695"/>
                  </a:lnTo>
                  <a:lnTo>
                    <a:pt x="281" y="701"/>
                  </a:lnTo>
                  <a:lnTo>
                    <a:pt x="287" y="707"/>
                  </a:lnTo>
                  <a:lnTo>
                    <a:pt x="293" y="713"/>
                  </a:lnTo>
                  <a:lnTo>
                    <a:pt x="299" y="719"/>
                  </a:lnTo>
                  <a:lnTo>
                    <a:pt x="305" y="719"/>
                  </a:lnTo>
                  <a:lnTo>
                    <a:pt x="311" y="725"/>
                  </a:lnTo>
                  <a:lnTo>
                    <a:pt x="317" y="731"/>
                  </a:lnTo>
                  <a:lnTo>
                    <a:pt x="323" y="731"/>
                  </a:lnTo>
                  <a:lnTo>
                    <a:pt x="329" y="737"/>
                  </a:lnTo>
                  <a:lnTo>
                    <a:pt x="335" y="737"/>
                  </a:lnTo>
                  <a:lnTo>
                    <a:pt x="341" y="737"/>
                  </a:lnTo>
                  <a:lnTo>
                    <a:pt x="347" y="743"/>
                  </a:lnTo>
                  <a:lnTo>
                    <a:pt x="353" y="743"/>
                  </a:lnTo>
                  <a:lnTo>
                    <a:pt x="359" y="743"/>
                  </a:lnTo>
                  <a:lnTo>
                    <a:pt x="365" y="743"/>
                  </a:lnTo>
                  <a:lnTo>
                    <a:pt x="371" y="743"/>
                  </a:lnTo>
                  <a:lnTo>
                    <a:pt x="377" y="743"/>
                  </a:lnTo>
                  <a:lnTo>
                    <a:pt x="383" y="743"/>
                  </a:lnTo>
                  <a:lnTo>
                    <a:pt x="389" y="743"/>
                  </a:lnTo>
                  <a:lnTo>
                    <a:pt x="395" y="743"/>
                  </a:lnTo>
                  <a:lnTo>
                    <a:pt x="401" y="743"/>
                  </a:lnTo>
                  <a:lnTo>
                    <a:pt x="407" y="743"/>
                  </a:lnTo>
                  <a:lnTo>
                    <a:pt x="413" y="743"/>
                  </a:lnTo>
                  <a:lnTo>
                    <a:pt x="419" y="743"/>
                  </a:lnTo>
                  <a:lnTo>
                    <a:pt x="425" y="743"/>
                  </a:lnTo>
                  <a:lnTo>
                    <a:pt x="431" y="743"/>
                  </a:lnTo>
                  <a:lnTo>
                    <a:pt x="437" y="737"/>
                  </a:lnTo>
                  <a:lnTo>
                    <a:pt x="443" y="737"/>
                  </a:lnTo>
                  <a:lnTo>
                    <a:pt x="449" y="737"/>
                  </a:lnTo>
                  <a:lnTo>
                    <a:pt x="455" y="737"/>
                  </a:lnTo>
                  <a:lnTo>
                    <a:pt x="461" y="731"/>
                  </a:lnTo>
                  <a:lnTo>
                    <a:pt x="467" y="731"/>
                  </a:lnTo>
                  <a:lnTo>
                    <a:pt x="473" y="725"/>
                  </a:lnTo>
                  <a:lnTo>
                    <a:pt x="479" y="725"/>
                  </a:lnTo>
                  <a:lnTo>
                    <a:pt x="485" y="725"/>
                  </a:lnTo>
                  <a:lnTo>
                    <a:pt x="491" y="719"/>
                  </a:lnTo>
                  <a:lnTo>
                    <a:pt x="497" y="719"/>
                  </a:lnTo>
                  <a:lnTo>
                    <a:pt x="503" y="713"/>
                  </a:lnTo>
                  <a:lnTo>
                    <a:pt x="508" y="713"/>
                  </a:lnTo>
                  <a:lnTo>
                    <a:pt x="514" y="713"/>
                  </a:lnTo>
                  <a:lnTo>
                    <a:pt x="520" y="707"/>
                  </a:lnTo>
                  <a:lnTo>
                    <a:pt x="526" y="707"/>
                  </a:lnTo>
                  <a:lnTo>
                    <a:pt x="532" y="701"/>
                  </a:lnTo>
                  <a:lnTo>
                    <a:pt x="538" y="701"/>
                  </a:lnTo>
                  <a:lnTo>
                    <a:pt x="544" y="701"/>
                  </a:lnTo>
                  <a:lnTo>
                    <a:pt x="550" y="695"/>
                  </a:lnTo>
                  <a:lnTo>
                    <a:pt x="556" y="695"/>
                  </a:lnTo>
                  <a:lnTo>
                    <a:pt x="562" y="68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0171" name="Freeform 11"/>
            <p:cNvSpPr>
              <a:spLocks/>
            </p:cNvSpPr>
            <p:nvPr/>
          </p:nvSpPr>
          <p:spPr bwMode="auto">
            <a:xfrm>
              <a:off x="2759" y="3623"/>
              <a:ext cx="981" cy="82"/>
            </a:xfrm>
            <a:custGeom>
              <a:avLst/>
              <a:gdLst/>
              <a:ahLst/>
              <a:cxnLst>
                <a:cxn ang="0">
                  <a:pos x="12" y="42"/>
                </a:cxn>
                <a:cxn ang="0">
                  <a:pos x="30" y="30"/>
                </a:cxn>
                <a:cxn ang="0">
                  <a:pos x="48" y="24"/>
                </a:cxn>
                <a:cxn ang="0">
                  <a:pos x="66" y="18"/>
                </a:cxn>
                <a:cxn ang="0">
                  <a:pos x="84" y="12"/>
                </a:cxn>
                <a:cxn ang="0">
                  <a:pos x="102" y="12"/>
                </a:cxn>
                <a:cxn ang="0">
                  <a:pos x="120" y="6"/>
                </a:cxn>
                <a:cxn ang="0">
                  <a:pos x="138" y="6"/>
                </a:cxn>
                <a:cxn ang="0">
                  <a:pos x="156" y="0"/>
                </a:cxn>
                <a:cxn ang="0">
                  <a:pos x="174" y="0"/>
                </a:cxn>
                <a:cxn ang="0">
                  <a:pos x="192" y="0"/>
                </a:cxn>
                <a:cxn ang="0">
                  <a:pos x="210" y="6"/>
                </a:cxn>
                <a:cxn ang="0">
                  <a:pos x="228" y="6"/>
                </a:cxn>
                <a:cxn ang="0">
                  <a:pos x="246" y="6"/>
                </a:cxn>
                <a:cxn ang="0">
                  <a:pos x="263" y="12"/>
                </a:cxn>
                <a:cxn ang="0">
                  <a:pos x="281" y="18"/>
                </a:cxn>
                <a:cxn ang="0">
                  <a:pos x="299" y="24"/>
                </a:cxn>
                <a:cxn ang="0">
                  <a:pos x="317" y="24"/>
                </a:cxn>
                <a:cxn ang="0">
                  <a:pos x="335" y="30"/>
                </a:cxn>
                <a:cxn ang="0">
                  <a:pos x="353" y="36"/>
                </a:cxn>
                <a:cxn ang="0">
                  <a:pos x="371" y="42"/>
                </a:cxn>
                <a:cxn ang="0">
                  <a:pos x="389" y="48"/>
                </a:cxn>
                <a:cxn ang="0">
                  <a:pos x="407" y="54"/>
                </a:cxn>
                <a:cxn ang="0">
                  <a:pos x="425" y="60"/>
                </a:cxn>
                <a:cxn ang="0">
                  <a:pos x="443" y="66"/>
                </a:cxn>
                <a:cxn ang="0">
                  <a:pos x="461" y="72"/>
                </a:cxn>
                <a:cxn ang="0">
                  <a:pos x="479" y="78"/>
                </a:cxn>
                <a:cxn ang="0">
                  <a:pos x="497" y="84"/>
                </a:cxn>
                <a:cxn ang="0">
                  <a:pos x="515" y="84"/>
                </a:cxn>
                <a:cxn ang="0">
                  <a:pos x="533" y="90"/>
                </a:cxn>
                <a:cxn ang="0">
                  <a:pos x="550" y="90"/>
                </a:cxn>
                <a:cxn ang="0">
                  <a:pos x="568" y="96"/>
                </a:cxn>
                <a:cxn ang="0">
                  <a:pos x="586" y="96"/>
                </a:cxn>
                <a:cxn ang="0">
                  <a:pos x="604" y="96"/>
                </a:cxn>
                <a:cxn ang="0">
                  <a:pos x="622" y="96"/>
                </a:cxn>
                <a:cxn ang="0">
                  <a:pos x="640" y="96"/>
                </a:cxn>
                <a:cxn ang="0">
                  <a:pos x="658" y="96"/>
                </a:cxn>
                <a:cxn ang="0">
                  <a:pos x="676" y="96"/>
                </a:cxn>
                <a:cxn ang="0">
                  <a:pos x="694" y="96"/>
                </a:cxn>
                <a:cxn ang="0">
                  <a:pos x="712" y="96"/>
                </a:cxn>
                <a:cxn ang="0">
                  <a:pos x="730" y="96"/>
                </a:cxn>
                <a:cxn ang="0">
                  <a:pos x="748" y="90"/>
                </a:cxn>
              </a:cxnLst>
              <a:rect l="0" t="0" r="r" b="b"/>
              <a:pathLst>
                <a:path w="760" h="96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6" y="6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63" y="12"/>
                  </a:lnTo>
                  <a:lnTo>
                    <a:pt x="269" y="12"/>
                  </a:lnTo>
                  <a:lnTo>
                    <a:pt x="275" y="18"/>
                  </a:lnTo>
                  <a:lnTo>
                    <a:pt x="281" y="18"/>
                  </a:lnTo>
                  <a:lnTo>
                    <a:pt x="287" y="18"/>
                  </a:lnTo>
                  <a:lnTo>
                    <a:pt x="293" y="18"/>
                  </a:lnTo>
                  <a:lnTo>
                    <a:pt x="299" y="24"/>
                  </a:lnTo>
                  <a:lnTo>
                    <a:pt x="305" y="24"/>
                  </a:lnTo>
                  <a:lnTo>
                    <a:pt x="311" y="24"/>
                  </a:lnTo>
                  <a:lnTo>
                    <a:pt x="317" y="24"/>
                  </a:lnTo>
                  <a:lnTo>
                    <a:pt x="323" y="30"/>
                  </a:lnTo>
                  <a:lnTo>
                    <a:pt x="329" y="30"/>
                  </a:lnTo>
                  <a:lnTo>
                    <a:pt x="335" y="30"/>
                  </a:lnTo>
                  <a:lnTo>
                    <a:pt x="341" y="36"/>
                  </a:lnTo>
                  <a:lnTo>
                    <a:pt x="347" y="36"/>
                  </a:lnTo>
                  <a:lnTo>
                    <a:pt x="353" y="36"/>
                  </a:lnTo>
                  <a:lnTo>
                    <a:pt x="359" y="42"/>
                  </a:lnTo>
                  <a:lnTo>
                    <a:pt x="365" y="42"/>
                  </a:lnTo>
                  <a:lnTo>
                    <a:pt x="371" y="42"/>
                  </a:lnTo>
                  <a:lnTo>
                    <a:pt x="377" y="48"/>
                  </a:lnTo>
                  <a:lnTo>
                    <a:pt x="383" y="48"/>
                  </a:lnTo>
                  <a:lnTo>
                    <a:pt x="389" y="48"/>
                  </a:lnTo>
                  <a:lnTo>
                    <a:pt x="395" y="54"/>
                  </a:lnTo>
                  <a:lnTo>
                    <a:pt x="401" y="54"/>
                  </a:lnTo>
                  <a:lnTo>
                    <a:pt x="407" y="54"/>
                  </a:lnTo>
                  <a:lnTo>
                    <a:pt x="413" y="60"/>
                  </a:lnTo>
                  <a:lnTo>
                    <a:pt x="419" y="60"/>
                  </a:lnTo>
                  <a:lnTo>
                    <a:pt x="425" y="60"/>
                  </a:lnTo>
                  <a:lnTo>
                    <a:pt x="431" y="66"/>
                  </a:lnTo>
                  <a:lnTo>
                    <a:pt x="437" y="66"/>
                  </a:lnTo>
                  <a:lnTo>
                    <a:pt x="443" y="66"/>
                  </a:lnTo>
                  <a:lnTo>
                    <a:pt x="449" y="66"/>
                  </a:lnTo>
                  <a:lnTo>
                    <a:pt x="455" y="72"/>
                  </a:lnTo>
                  <a:lnTo>
                    <a:pt x="461" y="72"/>
                  </a:lnTo>
                  <a:lnTo>
                    <a:pt x="467" y="72"/>
                  </a:lnTo>
                  <a:lnTo>
                    <a:pt x="473" y="78"/>
                  </a:lnTo>
                  <a:lnTo>
                    <a:pt x="479" y="78"/>
                  </a:lnTo>
                  <a:lnTo>
                    <a:pt x="485" y="78"/>
                  </a:lnTo>
                  <a:lnTo>
                    <a:pt x="491" y="78"/>
                  </a:lnTo>
                  <a:lnTo>
                    <a:pt x="497" y="84"/>
                  </a:lnTo>
                  <a:lnTo>
                    <a:pt x="503" y="84"/>
                  </a:lnTo>
                  <a:lnTo>
                    <a:pt x="509" y="84"/>
                  </a:lnTo>
                  <a:lnTo>
                    <a:pt x="515" y="84"/>
                  </a:lnTo>
                  <a:lnTo>
                    <a:pt x="521" y="90"/>
                  </a:lnTo>
                  <a:lnTo>
                    <a:pt x="527" y="90"/>
                  </a:lnTo>
                  <a:lnTo>
                    <a:pt x="533" y="90"/>
                  </a:lnTo>
                  <a:lnTo>
                    <a:pt x="539" y="90"/>
                  </a:lnTo>
                  <a:lnTo>
                    <a:pt x="545" y="90"/>
                  </a:lnTo>
                  <a:lnTo>
                    <a:pt x="550" y="90"/>
                  </a:lnTo>
                  <a:lnTo>
                    <a:pt x="556" y="96"/>
                  </a:lnTo>
                  <a:lnTo>
                    <a:pt x="562" y="96"/>
                  </a:lnTo>
                  <a:lnTo>
                    <a:pt x="568" y="96"/>
                  </a:lnTo>
                  <a:lnTo>
                    <a:pt x="574" y="96"/>
                  </a:lnTo>
                  <a:lnTo>
                    <a:pt x="580" y="96"/>
                  </a:lnTo>
                  <a:lnTo>
                    <a:pt x="586" y="96"/>
                  </a:lnTo>
                  <a:lnTo>
                    <a:pt x="592" y="96"/>
                  </a:lnTo>
                  <a:lnTo>
                    <a:pt x="598" y="96"/>
                  </a:lnTo>
                  <a:lnTo>
                    <a:pt x="604" y="96"/>
                  </a:lnTo>
                  <a:lnTo>
                    <a:pt x="610" y="96"/>
                  </a:lnTo>
                  <a:lnTo>
                    <a:pt x="616" y="96"/>
                  </a:lnTo>
                  <a:lnTo>
                    <a:pt x="622" y="96"/>
                  </a:lnTo>
                  <a:lnTo>
                    <a:pt x="628" y="96"/>
                  </a:lnTo>
                  <a:lnTo>
                    <a:pt x="634" y="96"/>
                  </a:lnTo>
                  <a:lnTo>
                    <a:pt x="640" y="96"/>
                  </a:lnTo>
                  <a:lnTo>
                    <a:pt x="646" y="96"/>
                  </a:lnTo>
                  <a:lnTo>
                    <a:pt x="652" y="96"/>
                  </a:lnTo>
                  <a:lnTo>
                    <a:pt x="658" y="96"/>
                  </a:lnTo>
                  <a:lnTo>
                    <a:pt x="664" y="96"/>
                  </a:lnTo>
                  <a:lnTo>
                    <a:pt x="670" y="96"/>
                  </a:lnTo>
                  <a:lnTo>
                    <a:pt x="676" y="96"/>
                  </a:lnTo>
                  <a:lnTo>
                    <a:pt x="682" y="96"/>
                  </a:lnTo>
                  <a:lnTo>
                    <a:pt x="688" y="96"/>
                  </a:lnTo>
                  <a:lnTo>
                    <a:pt x="694" y="96"/>
                  </a:lnTo>
                  <a:lnTo>
                    <a:pt x="700" y="96"/>
                  </a:lnTo>
                  <a:lnTo>
                    <a:pt x="706" y="96"/>
                  </a:lnTo>
                  <a:lnTo>
                    <a:pt x="712" y="96"/>
                  </a:lnTo>
                  <a:lnTo>
                    <a:pt x="718" y="96"/>
                  </a:lnTo>
                  <a:lnTo>
                    <a:pt x="724" y="96"/>
                  </a:lnTo>
                  <a:lnTo>
                    <a:pt x="730" y="96"/>
                  </a:lnTo>
                  <a:lnTo>
                    <a:pt x="736" y="96"/>
                  </a:lnTo>
                  <a:lnTo>
                    <a:pt x="742" y="90"/>
                  </a:lnTo>
                  <a:lnTo>
                    <a:pt x="748" y="90"/>
                  </a:lnTo>
                  <a:lnTo>
                    <a:pt x="754" y="90"/>
                  </a:lnTo>
                  <a:lnTo>
                    <a:pt x="760" y="9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0172" name="Freeform 12"/>
            <p:cNvSpPr>
              <a:spLocks/>
            </p:cNvSpPr>
            <p:nvPr/>
          </p:nvSpPr>
          <p:spPr bwMode="auto">
            <a:xfrm>
              <a:off x="3740" y="3680"/>
              <a:ext cx="956" cy="25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6" y="18"/>
                </a:cxn>
                <a:cxn ang="0">
                  <a:pos x="78" y="12"/>
                </a:cxn>
                <a:cxn ang="0">
                  <a:pos x="90" y="12"/>
                </a:cxn>
                <a:cxn ang="0">
                  <a:pos x="101" y="12"/>
                </a:cxn>
                <a:cxn ang="0">
                  <a:pos x="113" y="6"/>
                </a:cxn>
                <a:cxn ang="0">
                  <a:pos x="125" y="6"/>
                </a:cxn>
                <a:cxn ang="0">
                  <a:pos x="137" y="6"/>
                </a:cxn>
                <a:cxn ang="0">
                  <a:pos x="149" y="6"/>
                </a:cxn>
                <a:cxn ang="0">
                  <a:pos x="161" y="6"/>
                </a:cxn>
                <a:cxn ang="0">
                  <a:pos x="173" y="0"/>
                </a:cxn>
                <a:cxn ang="0">
                  <a:pos x="185" y="0"/>
                </a:cxn>
                <a:cxn ang="0">
                  <a:pos x="197" y="0"/>
                </a:cxn>
                <a:cxn ang="0">
                  <a:pos x="209" y="0"/>
                </a:cxn>
                <a:cxn ang="0">
                  <a:pos x="221" y="0"/>
                </a:cxn>
                <a:cxn ang="0">
                  <a:pos x="233" y="0"/>
                </a:cxn>
                <a:cxn ang="0">
                  <a:pos x="245" y="0"/>
                </a:cxn>
                <a:cxn ang="0">
                  <a:pos x="257" y="0"/>
                </a:cxn>
                <a:cxn ang="0">
                  <a:pos x="269" y="0"/>
                </a:cxn>
                <a:cxn ang="0">
                  <a:pos x="281" y="0"/>
                </a:cxn>
                <a:cxn ang="0">
                  <a:pos x="293" y="0"/>
                </a:cxn>
                <a:cxn ang="0">
                  <a:pos x="305" y="0"/>
                </a:cxn>
                <a:cxn ang="0">
                  <a:pos x="317" y="0"/>
                </a:cxn>
                <a:cxn ang="0">
                  <a:pos x="329" y="0"/>
                </a:cxn>
                <a:cxn ang="0">
                  <a:pos x="341" y="0"/>
                </a:cxn>
                <a:cxn ang="0">
                  <a:pos x="353" y="6"/>
                </a:cxn>
                <a:cxn ang="0">
                  <a:pos x="365" y="6"/>
                </a:cxn>
                <a:cxn ang="0">
                  <a:pos x="377" y="6"/>
                </a:cxn>
                <a:cxn ang="0">
                  <a:pos x="389" y="6"/>
                </a:cxn>
                <a:cxn ang="0">
                  <a:pos x="400" y="6"/>
                </a:cxn>
                <a:cxn ang="0">
                  <a:pos x="412" y="12"/>
                </a:cxn>
                <a:cxn ang="0">
                  <a:pos x="424" y="12"/>
                </a:cxn>
                <a:cxn ang="0">
                  <a:pos x="436" y="12"/>
                </a:cxn>
                <a:cxn ang="0">
                  <a:pos x="448" y="12"/>
                </a:cxn>
                <a:cxn ang="0">
                  <a:pos x="460" y="18"/>
                </a:cxn>
                <a:cxn ang="0">
                  <a:pos x="472" y="18"/>
                </a:cxn>
                <a:cxn ang="0">
                  <a:pos x="484" y="18"/>
                </a:cxn>
                <a:cxn ang="0">
                  <a:pos x="496" y="18"/>
                </a:cxn>
                <a:cxn ang="0">
                  <a:pos x="508" y="24"/>
                </a:cxn>
                <a:cxn ang="0">
                  <a:pos x="520" y="24"/>
                </a:cxn>
                <a:cxn ang="0">
                  <a:pos x="532" y="24"/>
                </a:cxn>
                <a:cxn ang="0">
                  <a:pos x="544" y="24"/>
                </a:cxn>
                <a:cxn ang="0">
                  <a:pos x="556" y="24"/>
                </a:cxn>
                <a:cxn ang="0">
                  <a:pos x="568" y="30"/>
                </a:cxn>
                <a:cxn ang="0">
                  <a:pos x="580" y="30"/>
                </a:cxn>
                <a:cxn ang="0">
                  <a:pos x="592" y="30"/>
                </a:cxn>
                <a:cxn ang="0">
                  <a:pos x="604" y="30"/>
                </a:cxn>
                <a:cxn ang="0">
                  <a:pos x="616" y="30"/>
                </a:cxn>
                <a:cxn ang="0">
                  <a:pos x="628" y="30"/>
                </a:cxn>
                <a:cxn ang="0">
                  <a:pos x="640" y="30"/>
                </a:cxn>
                <a:cxn ang="0">
                  <a:pos x="652" y="30"/>
                </a:cxn>
                <a:cxn ang="0">
                  <a:pos x="664" y="30"/>
                </a:cxn>
                <a:cxn ang="0">
                  <a:pos x="676" y="30"/>
                </a:cxn>
                <a:cxn ang="0">
                  <a:pos x="688" y="30"/>
                </a:cxn>
                <a:cxn ang="0">
                  <a:pos x="699" y="30"/>
                </a:cxn>
                <a:cxn ang="0">
                  <a:pos x="711" y="30"/>
                </a:cxn>
                <a:cxn ang="0">
                  <a:pos x="723" y="30"/>
                </a:cxn>
                <a:cxn ang="0">
                  <a:pos x="735" y="30"/>
                </a:cxn>
              </a:cxnLst>
              <a:rect l="0" t="0" r="r" b="b"/>
              <a:pathLst>
                <a:path w="741" h="30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5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13" y="6"/>
                  </a:lnTo>
                  <a:lnTo>
                    <a:pt x="119" y="6"/>
                  </a:lnTo>
                  <a:lnTo>
                    <a:pt x="125" y="6"/>
                  </a:lnTo>
                  <a:lnTo>
                    <a:pt x="131" y="6"/>
                  </a:lnTo>
                  <a:lnTo>
                    <a:pt x="137" y="6"/>
                  </a:lnTo>
                  <a:lnTo>
                    <a:pt x="143" y="6"/>
                  </a:lnTo>
                  <a:lnTo>
                    <a:pt x="149" y="6"/>
                  </a:lnTo>
                  <a:lnTo>
                    <a:pt x="155" y="6"/>
                  </a:lnTo>
                  <a:lnTo>
                    <a:pt x="161" y="6"/>
                  </a:lnTo>
                  <a:lnTo>
                    <a:pt x="167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1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7" y="6"/>
                  </a:lnTo>
                  <a:lnTo>
                    <a:pt x="353" y="6"/>
                  </a:lnTo>
                  <a:lnTo>
                    <a:pt x="359" y="6"/>
                  </a:lnTo>
                  <a:lnTo>
                    <a:pt x="365" y="6"/>
                  </a:lnTo>
                  <a:lnTo>
                    <a:pt x="371" y="6"/>
                  </a:lnTo>
                  <a:lnTo>
                    <a:pt x="377" y="6"/>
                  </a:lnTo>
                  <a:lnTo>
                    <a:pt x="383" y="6"/>
                  </a:lnTo>
                  <a:lnTo>
                    <a:pt x="389" y="6"/>
                  </a:lnTo>
                  <a:lnTo>
                    <a:pt x="394" y="6"/>
                  </a:lnTo>
                  <a:lnTo>
                    <a:pt x="400" y="6"/>
                  </a:lnTo>
                  <a:lnTo>
                    <a:pt x="406" y="12"/>
                  </a:lnTo>
                  <a:lnTo>
                    <a:pt x="412" y="12"/>
                  </a:lnTo>
                  <a:lnTo>
                    <a:pt x="418" y="12"/>
                  </a:lnTo>
                  <a:lnTo>
                    <a:pt x="424" y="12"/>
                  </a:lnTo>
                  <a:lnTo>
                    <a:pt x="430" y="12"/>
                  </a:lnTo>
                  <a:lnTo>
                    <a:pt x="436" y="12"/>
                  </a:lnTo>
                  <a:lnTo>
                    <a:pt x="442" y="12"/>
                  </a:lnTo>
                  <a:lnTo>
                    <a:pt x="448" y="12"/>
                  </a:lnTo>
                  <a:lnTo>
                    <a:pt x="454" y="12"/>
                  </a:lnTo>
                  <a:lnTo>
                    <a:pt x="460" y="18"/>
                  </a:lnTo>
                  <a:lnTo>
                    <a:pt x="466" y="18"/>
                  </a:lnTo>
                  <a:lnTo>
                    <a:pt x="472" y="18"/>
                  </a:lnTo>
                  <a:lnTo>
                    <a:pt x="478" y="18"/>
                  </a:lnTo>
                  <a:lnTo>
                    <a:pt x="484" y="18"/>
                  </a:lnTo>
                  <a:lnTo>
                    <a:pt x="490" y="18"/>
                  </a:lnTo>
                  <a:lnTo>
                    <a:pt x="496" y="18"/>
                  </a:lnTo>
                  <a:lnTo>
                    <a:pt x="502" y="18"/>
                  </a:lnTo>
                  <a:lnTo>
                    <a:pt x="508" y="24"/>
                  </a:lnTo>
                  <a:lnTo>
                    <a:pt x="514" y="24"/>
                  </a:lnTo>
                  <a:lnTo>
                    <a:pt x="520" y="24"/>
                  </a:lnTo>
                  <a:lnTo>
                    <a:pt x="526" y="24"/>
                  </a:lnTo>
                  <a:lnTo>
                    <a:pt x="532" y="24"/>
                  </a:lnTo>
                  <a:lnTo>
                    <a:pt x="538" y="24"/>
                  </a:lnTo>
                  <a:lnTo>
                    <a:pt x="544" y="24"/>
                  </a:lnTo>
                  <a:lnTo>
                    <a:pt x="550" y="24"/>
                  </a:lnTo>
                  <a:lnTo>
                    <a:pt x="556" y="24"/>
                  </a:lnTo>
                  <a:lnTo>
                    <a:pt x="562" y="24"/>
                  </a:lnTo>
                  <a:lnTo>
                    <a:pt x="568" y="30"/>
                  </a:lnTo>
                  <a:lnTo>
                    <a:pt x="574" y="30"/>
                  </a:lnTo>
                  <a:lnTo>
                    <a:pt x="580" y="30"/>
                  </a:lnTo>
                  <a:lnTo>
                    <a:pt x="586" y="30"/>
                  </a:lnTo>
                  <a:lnTo>
                    <a:pt x="592" y="30"/>
                  </a:lnTo>
                  <a:lnTo>
                    <a:pt x="598" y="30"/>
                  </a:lnTo>
                  <a:lnTo>
                    <a:pt x="604" y="30"/>
                  </a:lnTo>
                  <a:lnTo>
                    <a:pt x="610" y="30"/>
                  </a:lnTo>
                  <a:lnTo>
                    <a:pt x="616" y="30"/>
                  </a:lnTo>
                  <a:lnTo>
                    <a:pt x="622" y="30"/>
                  </a:lnTo>
                  <a:lnTo>
                    <a:pt x="628" y="30"/>
                  </a:lnTo>
                  <a:lnTo>
                    <a:pt x="634" y="30"/>
                  </a:lnTo>
                  <a:lnTo>
                    <a:pt x="640" y="30"/>
                  </a:lnTo>
                  <a:lnTo>
                    <a:pt x="646" y="30"/>
                  </a:lnTo>
                  <a:lnTo>
                    <a:pt x="652" y="30"/>
                  </a:lnTo>
                  <a:lnTo>
                    <a:pt x="658" y="30"/>
                  </a:lnTo>
                  <a:lnTo>
                    <a:pt x="664" y="30"/>
                  </a:lnTo>
                  <a:lnTo>
                    <a:pt x="670" y="30"/>
                  </a:lnTo>
                  <a:lnTo>
                    <a:pt x="676" y="30"/>
                  </a:lnTo>
                  <a:lnTo>
                    <a:pt x="682" y="30"/>
                  </a:lnTo>
                  <a:lnTo>
                    <a:pt x="688" y="30"/>
                  </a:lnTo>
                  <a:lnTo>
                    <a:pt x="694" y="30"/>
                  </a:lnTo>
                  <a:lnTo>
                    <a:pt x="699" y="30"/>
                  </a:lnTo>
                  <a:lnTo>
                    <a:pt x="705" y="30"/>
                  </a:lnTo>
                  <a:lnTo>
                    <a:pt x="711" y="30"/>
                  </a:lnTo>
                  <a:lnTo>
                    <a:pt x="717" y="30"/>
                  </a:lnTo>
                  <a:lnTo>
                    <a:pt x="723" y="30"/>
                  </a:lnTo>
                  <a:lnTo>
                    <a:pt x="729" y="30"/>
                  </a:lnTo>
                  <a:lnTo>
                    <a:pt x="735" y="30"/>
                  </a:lnTo>
                  <a:lnTo>
                    <a:pt x="741" y="3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0173" name="Rectangle 13"/>
            <p:cNvSpPr>
              <a:spLocks noChangeArrowheads="1"/>
            </p:cNvSpPr>
            <p:nvPr/>
          </p:nvSpPr>
          <p:spPr bwMode="auto">
            <a:xfrm>
              <a:off x="1066" y="1791"/>
              <a:ext cx="3768" cy="2155"/>
            </a:xfrm>
            <a:prstGeom prst="rect">
              <a:avLst/>
            </a:prstGeom>
            <a:noFill/>
            <a:ln w="222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20174" name="Object 14"/>
            <p:cNvGraphicFramePr>
              <a:graphicFrameLocks noChangeAspect="1"/>
            </p:cNvGraphicFramePr>
            <p:nvPr/>
          </p:nvGraphicFramePr>
          <p:xfrm>
            <a:off x="1536" y="1791"/>
            <a:ext cx="681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807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6" y="1791"/>
                          <a:ext cx="681" cy="2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0175" name="Object 15"/>
            <p:cNvGraphicFramePr>
              <a:graphicFrameLocks noChangeAspect="1"/>
            </p:cNvGraphicFramePr>
            <p:nvPr/>
          </p:nvGraphicFramePr>
          <p:xfrm>
            <a:off x="2270" y="3758"/>
            <a:ext cx="557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808" name="Równanie" r:id="rId7" imgW="406080" imgH="177480" progId="Equation.3">
                    <p:embed/>
                  </p:oleObj>
                </mc:Choice>
                <mc:Fallback>
                  <p:oleObj name="Równanie" r:id="rId7" imgW="406080" imgH="1774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0" y="3758"/>
                          <a:ext cx="557" cy="1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0176" name="Line 16"/>
            <p:cNvSpPr>
              <a:spLocks noChangeShapeType="1"/>
            </p:cNvSpPr>
            <p:nvPr/>
          </p:nvSpPr>
          <p:spPr bwMode="auto">
            <a:xfrm>
              <a:off x="2533" y="3644"/>
              <a:ext cx="0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0177" name="Line 17"/>
            <p:cNvSpPr>
              <a:spLocks noChangeShapeType="1"/>
            </p:cNvSpPr>
            <p:nvPr/>
          </p:nvSpPr>
          <p:spPr bwMode="auto">
            <a:xfrm>
              <a:off x="3526" y="3644"/>
              <a:ext cx="0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0178" name="Line 18"/>
            <p:cNvSpPr>
              <a:spLocks noChangeShapeType="1"/>
            </p:cNvSpPr>
            <p:nvPr/>
          </p:nvSpPr>
          <p:spPr bwMode="auto">
            <a:xfrm>
              <a:off x="4520" y="3644"/>
              <a:ext cx="0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0179" name="Object 19"/>
            <p:cNvGraphicFramePr>
              <a:graphicFrameLocks noChangeAspect="1"/>
            </p:cNvGraphicFramePr>
            <p:nvPr/>
          </p:nvGraphicFramePr>
          <p:xfrm>
            <a:off x="3212" y="3758"/>
            <a:ext cx="556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809" name="Równanie" r:id="rId9" imgW="406080" imgH="177480" progId="Equation.3">
                    <p:embed/>
                  </p:oleObj>
                </mc:Choice>
                <mc:Fallback>
                  <p:oleObj name="Równanie" r:id="rId9" imgW="406080" imgH="17748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2" y="3758"/>
                          <a:ext cx="556" cy="1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0180" name="Object 20"/>
            <p:cNvGraphicFramePr>
              <a:graphicFrameLocks noChangeAspect="1"/>
            </p:cNvGraphicFramePr>
            <p:nvPr/>
          </p:nvGraphicFramePr>
          <p:xfrm>
            <a:off x="4206" y="3758"/>
            <a:ext cx="557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810" name="Równanie" r:id="rId11" imgW="406080" imgH="177480" progId="Equation.3">
                    <p:embed/>
                  </p:oleObj>
                </mc:Choice>
                <mc:Fallback>
                  <p:oleObj name="Równanie" r:id="rId11" imgW="406080" imgH="177480" progId="Equation.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6" y="3758"/>
                          <a:ext cx="557" cy="1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0181" name="Object 21"/>
            <p:cNvGraphicFramePr>
              <a:graphicFrameLocks noChangeAspect="1"/>
            </p:cNvGraphicFramePr>
            <p:nvPr/>
          </p:nvGraphicFramePr>
          <p:xfrm>
            <a:off x="4666" y="3521"/>
            <a:ext cx="262" cy="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811" name="Równanie" r:id="rId13" imgW="152280" imgH="139680" progId="Equation.3">
                    <p:embed/>
                  </p:oleObj>
                </mc:Choice>
                <mc:Fallback>
                  <p:oleObj name="Równanie" r:id="rId13" imgW="152280" imgH="13968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6" y="3521"/>
                          <a:ext cx="262" cy="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0182" name="Object 22"/>
            <p:cNvGraphicFramePr>
              <a:graphicFrameLocks noChangeAspect="1"/>
            </p:cNvGraphicFramePr>
            <p:nvPr/>
          </p:nvGraphicFramePr>
          <p:xfrm>
            <a:off x="1380" y="3685"/>
            <a:ext cx="17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812" name="Równanie" r:id="rId15" imgW="126720" imgH="177480" progId="Equation.3">
                    <p:embed/>
                  </p:oleObj>
                </mc:Choice>
                <mc:Fallback>
                  <p:oleObj name="Równanie" r:id="rId15" imgW="126720" imgH="17748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0" y="3685"/>
                          <a:ext cx="174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39966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0184" name="Rectangle 24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765175"/>
          </a:xfrm>
          <a:noFill/>
          <a:ln/>
        </p:spPr>
        <p:txBody>
          <a:bodyPr/>
          <a:lstStyle/>
          <a:p>
            <a:r>
              <a:rPr lang="pl-PL" sz="3200" dirty="0" err="1" smtClean="0"/>
              <a:t>Spectral</a:t>
            </a:r>
            <a:r>
              <a:rPr lang="pl-PL" sz="3200" dirty="0" smtClean="0"/>
              <a:t> </a:t>
            </a:r>
            <a:r>
              <a:rPr lang="pl-PL" sz="3200" dirty="0" err="1" smtClean="0"/>
              <a:t>analysis</a:t>
            </a:r>
            <a:r>
              <a:rPr lang="pl-PL" sz="3200" dirty="0" smtClean="0"/>
              <a:t> (</a:t>
            </a:r>
            <a:r>
              <a:rPr lang="pl-PL" sz="3200" dirty="0" err="1" smtClean="0"/>
              <a:t>bipolar</a:t>
            </a:r>
            <a:r>
              <a:rPr lang="pl-PL" sz="3200" dirty="0" smtClean="0"/>
              <a:t>, </a:t>
            </a:r>
            <a:r>
              <a:rPr lang="pl-PL" sz="3200" dirty="0" err="1" smtClean="0"/>
              <a:t>differential</a:t>
            </a:r>
            <a:r>
              <a:rPr lang="pl-PL" sz="3200" dirty="0" smtClean="0"/>
              <a:t> </a:t>
            </a:r>
            <a:r>
              <a:rPr lang="pl-PL" sz="3200" dirty="0" err="1" smtClean="0"/>
              <a:t>code</a:t>
            </a:r>
            <a:r>
              <a:rPr lang="pl-PL" sz="3200" dirty="0" smtClean="0"/>
              <a:t>))</a:t>
            </a:r>
            <a:endParaRPr lang="pl-PL" sz="3200" dirty="0"/>
          </a:p>
        </p:txBody>
      </p:sp>
      <p:sp>
        <p:nvSpPr>
          <p:cNvPr id="220185" name="Rectangle 25"/>
          <p:cNvSpPr>
            <a:spLocks noChangeArrowheads="1"/>
          </p:cNvSpPr>
          <p:nvPr/>
        </p:nvSpPr>
        <p:spPr bwMode="auto">
          <a:xfrm>
            <a:off x="1066800" y="1143000"/>
            <a:ext cx="76835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4508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LINE CODE AMI</a:t>
            </a: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Alternate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Mark 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Inversion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42880" name="Group 192"/>
          <p:cNvGrpSpPr>
            <a:grpSpLocks/>
          </p:cNvGrpSpPr>
          <p:nvPr/>
        </p:nvGrpSpPr>
        <p:grpSpPr bwMode="auto">
          <a:xfrm>
            <a:off x="1447800" y="914400"/>
            <a:ext cx="6705600" cy="2095500"/>
            <a:chOff x="952" y="240"/>
            <a:chExt cx="4224" cy="1320"/>
          </a:xfrm>
        </p:grpSpPr>
        <p:sp>
          <p:nvSpPr>
            <p:cNvPr id="242729" name="Text Box 41"/>
            <p:cNvSpPr txBox="1">
              <a:spLocks noChangeArrowheads="1"/>
            </p:cNvSpPr>
            <p:nvPr/>
          </p:nvSpPr>
          <p:spPr bwMode="auto">
            <a:xfrm>
              <a:off x="4555" y="1102"/>
              <a:ext cx="6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>
                  <a:solidFill>
                    <a:schemeClr val="tx1"/>
                  </a:solidFill>
                </a:rPr>
                <a:t>HDB-3</a:t>
              </a:r>
            </a:p>
          </p:txBody>
        </p:sp>
        <p:sp>
          <p:nvSpPr>
            <p:cNvPr id="242730" name="Line 42"/>
            <p:cNvSpPr>
              <a:spLocks noChangeShapeType="1"/>
            </p:cNvSpPr>
            <p:nvPr/>
          </p:nvSpPr>
          <p:spPr bwMode="auto">
            <a:xfrm flipV="1">
              <a:off x="1219" y="298"/>
              <a:ext cx="0" cy="111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2731" name="Text Box 43"/>
            <p:cNvSpPr txBox="1">
              <a:spLocks noChangeArrowheads="1"/>
            </p:cNvSpPr>
            <p:nvPr/>
          </p:nvSpPr>
          <p:spPr bwMode="auto">
            <a:xfrm>
              <a:off x="1248" y="240"/>
              <a:ext cx="3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b="1" i="1">
                  <a:solidFill>
                    <a:schemeClr val="tx1"/>
                  </a:solidFill>
                </a:rPr>
                <a:t>x</a:t>
              </a:r>
              <a:r>
                <a:rPr lang="pl-PL" sz="1800" b="1">
                  <a:solidFill>
                    <a:schemeClr val="tx1"/>
                  </a:solidFill>
                </a:rPr>
                <a:t>(</a:t>
              </a:r>
              <a:r>
                <a:rPr lang="pl-PL" sz="1800" b="1" i="1">
                  <a:solidFill>
                    <a:schemeClr val="tx1"/>
                  </a:solidFill>
                </a:rPr>
                <a:t>t</a:t>
              </a:r>
              <a:r>
                <a:rPr lang="pl-PL" sz="18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42732" name="Text Box 44"/>
            <p:cNvSpPr txBox="1">
              <a:spLocks noChangeArrowheads="1"/>
            </p:cNvSpPr>
            <p:nvPr/>
          </p:nvSpPr>
          <p:spPr bwMode="auto">
            <a:xfrm>
              <a:off x="2813" y="1348"/>
              <a:ext cx="2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V</a:t>
              </a:r>
            </a:p>
          </p:txBody>
        </p:sp>
        <p:grpSp>
          <p:nvGrpSpPr>
            <p:cNvPr id="242733" name="Group 45"/>
            <p:cNvGrpSpPr>
              <a:grpSpLocks/>
            </p:cNvGrpSpPr>
            <p:nvPr/>
          </p:nvGrpSpPr>
          <p:grpSpPr bwMode="auto">
            <a:xfrm>
              <a:off x="952" y="366"/>
              <a:ext cx="3987" cy="1128"/>
              <a:chOff x="952" y="366"/>
              <a:chExt cx="3987" cy="1128"/>
            </a:xfrm>
          </p:grpSpPr>
          <p:sp>
            <p:nvSpPr>
              <p:cNvPr id="242734" name="Line 46"/>
              <p:cNvSpPr>
                <a:spLocks noChangeShapeType="1"/>
              </p:cNvSpPr>
              <p:nvPr/>
            </p:nvSpPr>
            <p:spPr bwMode="auto">
              <a:xfrm>
                <a:off x="1219" y="700"/>
                <a:ext cx="327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5" name="Line 47"/>
              <p:cNvSpPr>
                <a:spLocks noChangeShapeType="1"/>
              </p:cNvSpPr>
              <p:nvPr/>
            </p:nvSpPr>
            <p:spPr bwMode="auto">
              <a:xfrm>
                <a:off x="2252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6" name="Line 48"/>
              <p:cNvSpPr>
                <a:spLocks noChangeShapeType="1"/>
              </p:cNvSpPr>
              <p:nvPr/>
            </p:nvSpPr>
            <p:spPr bwMode="auto">
              <a:xfrm>
                <a:off x="1366" y="523"/>
                <a:ext cx="2" cy="17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7" name="Line 49"/>
              <p:cNvSpPr>
                <a:spLocks noChangeShapeType="1"/>
              </p:cNvSpPr>
              <p:nvPr/>
            </p:nvSpPr>
            <p:spPr bwMode="auto">
              <a:xfrm>
                <a:off x="1957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8" name="Line 50"/>
              <p:cNvSpPr>
                <a:spLocks noChangeShapeType="1"/>
              </p:cNvSpPr>
              <p:nvPr/>
            </p:nvSpPr>
            <p:spPr bwMode="auto">
              <a:xfrm rot="5400000">
                <a:off x="1291" y="451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39" name="Line 51"/>
              <p:cNvSpPr>
                <a:spLocks noChangeShapeType="1"/>
              </p:cNvSpPr>
              <p:nvPr/>
            </p:nvSpPr>
            <p:spPr bwMode="auto">
              <a:xfrm>
                <a:off x="2400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0" name="Line 52"/>
              <p:cNvSpPr>
                <a:spLocks noChangeShapeType="1"/>
              </p:cNvSpPr>
              <p:nvPr/>
            </p:nvSpPr>
            <p:spPr bwMode="auto">
              <a:xfrm>
                <a:off x="1809" y="679"/>
                <a:ext cx="1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1" name="Line 53"/>
              <p:cNvSpPr>
                <a:spLocks noChangeShapeType="1"/>
              </p:cNvSpPr>
              <p:nvPr/>
            </p:nvSpPr>
            <p:spPr bwMode="auto">
              <a:xfrm>
                <a:off x="2252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2" name="Line 54"/>
              <p:cNvSpPr>
                <a:spLocks noChangeShapeType="1"/>
              </p:cNvSpPr>
              <p:nvPr/>
            </p:nvSpPr>
            <p:spPr bwMode="auto">
              <a:xfrm>
                <a:off x="3876" y="700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43" name="Text Box 55"/>
              <p:cNvSpPr txBox="1">
                <a:spLocks noChangeArrowheads="1"/>
              </p:cNvSpPr>
              <p:nvPr/>
            </p:nvSpPr>
            <p:spPr bwMode="auto">
              <a:xfrm>
                <a:off x="1189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4" name="Text Box 56"/>
              <p:cNvSpPr txBox="1">
                <a:spLocks noChangeArrowheads="1"/>
              </p:cNvSpPr>
              <p:nvPr/>
            </p:nvSpPr>
            <p:spPr bwMode="auto">
              <a:xfrm>
                <a:off x="3846" y="366"/>
                <a:ext cx="17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745" name="Text Box 57"/>
              <p:cNvSpPr txBox="1">
                <a:spLocks noChangeArrowheads="1"/>
              </p:cNvSpPr>
              <p:nvPr/>
            </p:nvSpPr>
            <p:spPr bwMode="auto">
              <a:xfrm>
                <a:off x="2223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6" name="Text Box 58"/>
              <p:cNvSpPr txBox="1">
                <a:spLocks noChangeArrowheads="1"/>
              </p:cNvSpPr>
              <p:nvPr/>
            </p:nvSpPr>
            <p:spPr bwMode="auto">
              <a:xfrm>
                <a:off x="399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7" name="Text Box 59"/>
              <p:cNvSpPr txBox="1">
                <a:spLocks noChangeArrowheads="1"/>
              </p:cNvSpPr>
              <p:nvPr/>
            </p:nvSpPr>
            <p:spPr bwMode="auto">
              <a:xfrm>
                <a:off x="2075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8" name="Text Box 60"/>
              <p:cNvSpPr txBox="1">
                <a:spLocks noChangeArrowheads="1"/>
              </p:cNvSpPr>
              <p:nvPr/>
            </p:nvSpPr>
            <p:spPr bwMode="auto">
              <a:xfrm>
                <a:off x="192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749" name="Text Box 61"/>
              <p:cNvSpPr txBox="1">
                <a:spLocks noChangeArrowheads="1"/>
              </p:cNvSpPr>
              <p:nvPr/>
            </p:nvSpPr>
            <p:spPr bwMode="auto">
              <a:xfrm>
                <a:off x="1774" y="850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V</a:t>
                </a:r>
              </a:p>
            </p:txBody>
          </p:sp>
          <p:sp>
            <p:nvSpPr>
              <p:cNvPr id="242750" name="Text Box 62"/>
              <p:cNvSpPr txBox="1">
                <a:spLocks noChangeArrowheads="1"/>
              </p:cNvSpPr>
              <p:nvPr/>
            </p:nvSpPr>
            <p:spPr bwMode="auto">
              <a:xfrm>
                <a:off x="1337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751" name="Text Box 63"/>
              <p:cNvSpPr txBox="1">
                <a:spLocks noChangeArrowheads="1"/>
              </p:cNvSpPr>
              <p:nvPr/>
            </p:nvSpPr>
            <p:spPr bwMode="auto">
              <a:xfrm>
                <a:off x="1396" y="680"/>
                <a:ext cx="26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2</a:t>
                </a: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2" name="Text Box 64"/>
              <p:cNvSpPr txBox="1">
                <a:spLocks noChangeArrowheads="1"/>
              </p:cNvSpPr>
              <p:nvPr/>
            </p:nvSpPr>
            <p:spPr bwMode="auto">
              <a:xfrm>
                <a:off x="1278" y="680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3" name="Text Box 65"/>
              <p:cNvSpPr txBox="1">
                <a:spLocks noChangeArrowheads="1"/>
              </p:cNvSpPr>
              <p:nvPr/>
            </p:nvSpPr>
            <p:spPr bwMode="auto">
              <a:xfrm>
                <a:off x="4378" y="1168"/>
                <a:ext cx="14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754" name="Line 66"/>
              <p:cNvSpPr>
                <a:spLocks noChangeShapeType="1"/>
              </p:cNvSpPr>
              <p:nvPr/>
            </p:nvSpPr>
            <p:spPr bwMode="auto">
              <a:xfrm>
                <a:off x="2105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5" name="Line 67"/>
              <p:cNvSpPr>
                <a:spLocks noChangeShapeType="1"/>
              </p:cNvSpPr>
              <p:nvPr/>
            </p:nvSpPr>
            <p:spPr bwMode="auto">
              <a:xfrm>
                <a:off x="2105" y="700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6" name="Line 68"/>
              <p:cNvSpPr>
                <a:spLocks noChangeShapeType="1"/>
              </p:cNvSpPr>
              <p:nvPr/>
            </p:nvSpPr>
            <p:spPr bwMode="auto">
              <a:xfrm>
                <a:off x="1514" y="679"/>
                <a:ext cx="1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7" name="Line 69"/>
              <p:cNvSpPr>
                <a:spLocks noChangeShapeType="1"/>
              </p:cNvSpPr>
              <p:nvPr/>
            </p:nvSpPr>
            <p:spPr bwMode="auto">
              <a:xfrm flipV="1">
                <a:off x="1661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8" name="Line 70"/>
              <p:cNvSpPr>
                <a:spLocks noChangeShapeType="1"/>
              </p:cNvSpPr>
              <p:nvPr/>
            </p:nvSpPr>
            <p:spPr bwMode="auto">
              <a:xfrm>
                <a:off x="3581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59" name="Text Box 71"/>
              <p:cNvSpPr txBox="1">
                <a:spLocks noChangeArrowheads="1"/>
              </p:cNvSpPr>
              <p:nvPr/>
            </p:nvSpPr>
            <p:spPr bwMode="auto">
              <a:xfrm>
                <a:off x="1011" y="431"/>
                <a:ext cx="26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760" name="Line 72"/>
              <p:cNvSpPr>
                <a:spLocks noChangeShapeType="1"/>
              </p:cNvSpPr>
              <p:nvPr/>
            </p:nvSpPr>
            <p:spPr bwMode="auto">
              <a:xfrm rot="5400000">
                <a:off x="1218" y="828"/>
                <a:ext cx="1" cy="6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1" name="Text Box 73"/>
              <p:cNvSpPr txBox="1">
                <a:spLocks noChangeArrowheads="1"/>
              </p:cNvSpPr>
              <p:nvPr/>
            </p:nvSpPr>
            <p:spPr bwMode="auto">
              <a:xfrm>
                <a:off x="952" y="767"/>
                <a:ext cx="29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 -</a:t>
                </a: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762" name="Line 74"/>
              <p:cNvSpPr>
                <a:spLocks noChangeShapeType="1"/>
              </p:cNvSpPr>
              <p:nvPr/>
            </p:nvSpPr>
            <p:spPr bwMode="auto">
              <a:xfrm>
                <a:off x="4023" y="523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3" name="Line 75"/>
              <p:cNvSpPr>
                <a:spLocks noChangeShapeType="1"/>
              </p:cNvSpPr>
              <p:nvPr/>
            </p:nvSpPr>
            <p:spPr bwMode="auto">
              <a:xfrm>
                <a:off x="4171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4" name="Line 76"/>
              <p:cNvSpPr>
                <a:spLocks noChangeShapeType="1"/>
              </p:cNvSpPr>
              <p:nvPr/>
            </p:nvSpPr>
            <p:spPr bwMode="auto">
              <a:xfrm rot="5400000">
                <a:off x="3801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5" name="Line 77"/>
              <p:cNvSpPr>
                <a:spLocks noChangeShapeType="1"/>
              </p:cNvSpPr>
              <p:nvPr/>
            </p:nvSpPr>
            <p:spPr bwMode="auto">
              <a:xfrm rot="5400000">
                <a:off x="2030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6" name="Line 78"/>
              <p:cNvSpPr>
                <a:spLocks noChangeShapeType="1"/>
              </p:cNvSpPr>
              <p:nvPr/>
            </p:nvSpPr>
            <p:spPr bwMode="auto">
              <a:xfrm rot="5400000">
                <a:off x="2178" y="45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7" name="Line 79"/>
              <p:cNvSpPr>
                <a:spLocks noChangeShapeType="1"/>
              </p:cNvSpPr>
              <p:nvPr/>
            </p:nvSpPr>
            <p:spPr bwMode="auto">
              <a:xfrm rot="5400000">
                <a:off x="2325" y="806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8" name="Line 80"/>
              <p:cNvSpPr>
                <a:spLocks noChangeShapeType="1"/>
              </p:cNvSpPr>
              <p:nvPr/>
            </p:nvSpPr>
            <p:spPr bwMode="auto">
              <a:xfrm rot="5400000">
                <a:off x="3653" y="451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69" name="Line 81"/>
              <p:cNvSpPr>
                <a:spLocks noChangeShapeType="1"/>
              </p:cNvSpPr>
              <p:nvPr/>
            </p:nvSpPr>
            <p:spPr bwMode="auto">
              <a:xfrm rot="5400000">
                <a:off x="4096" y="45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0" name="Line 82"/>
              <p:cNvSpPr>
                <a:spLocks noChangeShapeType="1"/>
              </p:cNvSpPr>
              <p:nvPr/>
            </p:nvSpPr>
            <p:spPr bwMode="auto">
              <a:xfrm flipV="1">
                <a:off x="2695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1" name="Line 83"/>
              <p:cNvSpPr>
                <a:spLocks noChangeShapeType="1"/>
              </p:cNvSpPr>
              <p:nvPr/>
            </p:nvSpPr>
            <p:spPr bwMode="auto">
              <a:xfrm flipV="1">
                <a:off x="2547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2" name="Line 84"/>
              <p:cNvSpPr>
                <a:spLocks noChangeShapeType="1"/>
              </p:cNvSpPr>
              <p:nvPr/>
            </p:nvSpPr>
            <p:spPr bwMode="auto">
              <a:xfrm flipV="1">
                <a:off x="2842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3" name="Line 85"/>
              <p:cNvSpPr>
                <a:spLocks noChangeShapeType="1"/>
              </p:cNvSpPr>
              <p:nvPr/>
            </p:nvSpPr>
            <p:spPr bwMode="auto">
              <a:xfrm flipV="1">
                <a:off x="2990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4" name="Line 86"/>
              <p:cNvSpPr>
                <a:spLocks noChangeShapeType="1"/>
              </p:cNvSpPr>
              <p:nvPr/>
            </p:nvSpPr>
            <p:spPr bwMode="auto">
              <a:xfrm flipV="1">
                <a:off x="3138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5" name="Line 87"/>
              <p:cNvSpPr>
                <a:spLocks noChangeShapeType="1"/>
              </p:cNvSpPr>
              <p:nvPr/>
            </p:nvSpPr>
            <p:spPr bwMode="auto">
              <a:xfrm flipV="1">
                <a:off x="3286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6" name="Line 88"/>
              <p:cNvSpPr>
                <a:spLocks noChangeShapeType="1"/>
              </p:cNvSpPr>
              <p:nvPr/>
            </p:nvSpPr>
            <p:spPr bwMode="auto">
              <a:xfrm flipV="1">
                <a:off x="3433" y="679"/>
                <a:ext cx="0" cy="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7" name="Line 89"/>
              <p:cNvSpPr>
                <a:spLocks noChangeShapeType="1"/>
              </p:cNvSpPr>
              <p:nvPr/>
            </p:nvSpPr>
            <p:spPr bwMode="auto">
              <a:xfrm>
                <a:off x="1219" y="1192"/>
                <a:ext cx="3277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8" name="Line 90"/>
              <p:cNvSpPr>
                <a:spLocks noChangeShapeType="1"/>
              </p:cNvSpPr>
              <p:nvPr/>
            </p:nvSpPr>
            <p:spPr bwMode="auto">
              <a:xfrm>
                <a:off x="3728" y="700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79" name="Line 91"/>
              <p:cNvSpPr>
                <a:spLocks noChangeShapeType="1"/>
              </p:cNvSpPr>
              <p:nvPr/>
            </p:nvSpPr>
            <p:spPr bwMode="auto">
              <a:xfrm>
                <a:off x="3728" y="52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0" name="Line 92"/>
              <p:cNvSpPr>
                <a:spLocks noChangeShapeType="1"/>
              </p:cNvSpPr>
              <p:nvPr/>
            </p:nvSpPr>
            <p:spPr bwMode="auto">
              <a:xfrm>
                <a:off x="2252" y="1014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1" name="Line 93"/>
              <p:cNvSpPr>
                <a:spLocks noChangeShapeType="1"/>
              </p:cNvSpPr>
              <p:nvPr/>
            </p:nvSpPr>
            <p:spPr bwMode="auto">
              <a:xfrm>
                <a:off x="1366" y="1014"/>
                <a:ext cx="2" cy="18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2" name="Line 94"/>
              <p:cNvSpPr>
                <a:spLocks noChangeShapeType="1"/>
              </p:cNvSpPr>
              <p:nvPr/>
            </p:nvSpPr>
            <p:spPr bwMode="auto">
              <a:xfrm>
                <a:off x="1957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3" name="Line 95"/>
              <p:cNvSpPr>
                <a:spLocks noChangeShapeType="1"/>
              </p:cNvSpPr>
              <p:nvPr/>
            </p:nvSpPr>
            <p:spPr bwMode="auto">
              <a:xfrm rot="5400000">
                <a:off x="1291" y="942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4" name="Line 96"/>
              <p:cNvSpPr>
                <a:spLocks noChangeShapeType="1"/>
              </p:cNvSpPr>
              <p:nvPr/>
            </p:nvSpPr>
            <p:spPr bwMode="auto">
              <a:xfrm>
                <a:off x="2400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5" name="Line 97"/>
              <p:cNvSpPr>
                <a:spLocks noChangeShapeType="1"/>
              </p:cNvSpPr>
              <p:nvPr/>
            </p:nvSpPr>
            <p:spPr bwMode="auto">
              <a:xfrm>
                <a:off x="1809" y="1170"/>
                <a:ext cx="1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6" name="Line 98"/>
              <p:cNvSpPr>
                <a:spLocks noChangeShapeType="1"/>
              </p:cNvSpPr>
              <p:nvPr/>
            </p:nvSpPr>
            <p:spPr bwMode="auto">
              <a:xfrm>
                <a:off x="2252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7" name="Line 99"/>
              <p:cNvSpPr>
                <a:spLocks noChangeShapeType="1"/>
              </p:cNvSpPr>
              <p:nvPr/>
            </p:nvSpPr>
            <p:spPr bwMode="auto">
              <a:xfrm>
                <a:off x="3728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8" name="Line 100"/>
              <p:cNvSpPr>
                <a:spLocks noChangeShapeType="1"/>
              </p:cNvSpPr>
              <p:nvPr/>
            </p:nvSpPr>
            <p:spPr bwMode="auto">
              <a:xfrm>
                <a:off x="2105" y="1014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89" name="Line 101"/>
              <p:cNvSpPr>
                <a:spLocks noChangeShapeType="1"/>
              </p:cNvSpPr>
              <p:nvPr/>
            </p:nvSpPr>
            <p:spPr bwMode="auto">
              <a:xfrm>
                <a:off x="2105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0" name="Line 102"/>
              <p:cNvSpPr>
                <a:spLocks noChangeShapeType="1"/>
              </p:cNvSpPr>
              <p:nvPr/>
            </p:nvSpPr>
            <p:spPr bwMode="auto">
              <a:xfrm>
                <a:off x="1514" y="1170"/>
                <a:ext cx="1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1" name="Line 103"/>
              <p:cNvSpPr>
                <a:spLocks noChangeShapeType="1"/>
              </p:cNvSpPr>
              <p:nvPr/>
            </p:nvSpPr>
            <p:spPr bwMode="auto">
              <a:xfrm flipV="1">
                <a:off x="1661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2" name="Line 104"/>
              <p:cNvSpPr>
                <a:spLocks noChangeShapeType="1"/>
              </p:cNvSpPr>
              <p:nvPr/>
            </p:nvSpPr>
            <p:spPr bwMode="auto">
              <a:xfrm>
                <a:off x="3581" y="1014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3" name="Line 105"/>
              <p:cNvSpPr>
                <a:spLocks noChangeShapeType="1"/>
              </p:cNvSpPr>
              <p:nvPr/>
            </p:nvSpPr>
            <p:spPr bwMode="auto">
              <a:xfrm>
                <a:off x="3728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4" name="Line 106"/>
              <p:cNvSpPr>
                <a:spLocks noChangeShapeType="1"/>
              </p:cNvSpPr>
              <p:nvPr/>
            </p:nvSpPr>
            <p:spPr bwMode="auto">
              <a:xfrm>
                <a:off x="3876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5" name="Line 107"/>
              <p:cNvSpPr>
                <a:spLocks noChangeShapeType="1"/>
              </p:cNvSpPr>
              <p:nvPr/>
            </p:nvSpPr>
            <p:spPr bwMode="auto">
              <a:xfrm rot="5400000">
                <a:off x="3653" y="1298"/>
                <a:ext cx="1" cy="146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6" name="Line 108"/>
              <p:cNvSpPr>
                <a:spLocks noChangeShapeType="1"/>
              </p:cNvSpPr>
              <p:nvPr/>
            </p:nvSpPr>
            <p:spPr bwMode="auto">
              <a:xfrm rot="5400000">
                <a:off x="2030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7" name="Line 109"/>
              <p:cNvSpPr>
                <a:spLocks noChangeShapeType="1"/>
              </p:cNvSpPr>
              <p:nvPr/>
            </p:nvSpPr>
            <p:spPr bwMode="auto">
              <a:xfrm rot="5400000">
                <a:off x="2178" y="941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8" name="Line 110"/>
              <p:cNvSpPr>
                <a:spLocks noChangeShapeType="1"/>
              </p:cNvSpPr>
              <p:nvPr/>
            </p:nvSpPr>
            <p:spPr bwMode="auto">
              <a:xfrm rot="5400000">
                <a:off x="2325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799" name="Line 111"/>
              <p:cNvSpPr>
                <a:spLocks noChangeShapeType="1"/>
              </p:cNvSpPr>
              <p:nvPr/>
            </p:nvSpPr>
            <p:spPr bwMode="auto">
              <a:xfrm rot="5400000">
                <a:off x="3506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0" name="Line 112"/>
              <p:cNvSpPr>
                <a:spLocks noChangeShapeType="1"/>
              </p:cNvSpPr>
              <p:nvPr/>
            </p:nvSpPr>
            <p:spPr bwMode="auto">
              <a:xfrm rot="5400000">
                <a:off x="3801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1" name="Line 113"/>
              <p:cNvSpPr>
                <a:spLocks noChangeShapeType="1"/>
              </p:cNvSpPr>
              <p:nvPr/>
            </p:nvSpPr>
            <p:spPr bwMode="auto">
              <a:xfrm flipV="1">
                <a:off x="2695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2" name="Line 114"/>
              <p:cNvSpPr>
                <a:spLocks noChangeShapeType="1"/>
              </p:cNvSpPr>
              <p:nvPr/>
            </p:nvSpPr>
            <p:spPr bwMode="auto">
              <a:xfrm flipV="1">
                <a:off x="2547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3" name="Line 115"/>
              <p:cNvSpPr>
                <a:spLocks noChangeShapeType="1"/>
              </p:cNvSpPr>
              <p:nvPr/>
            </p:nvSpPr>
            <p:spPr bwMode="auto">
              <a:xfrm flipV="1">
                <a:off x="3286" y="1170"/>
                <a:ext cx="0" cy="2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4" name="Line 116"/>
              <p:cNvSpPr>
                <a:spLocks noChangeShapeType="1"/>
              </p:cNvSpPr>
              <p:nvPr/>
            </p:nvSpPr>
            <p:spPr bwMode="auto">
              <a:xfrm>
                <a:off x="3581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5" name="Line 117"/>
              <p:cNvSpPr>
                <a:spLocks noChangeShapeType="1"/>
              </p:cNvSpPr>
              <p:nvPr/>
            </p:nvSpPr>
            <p:spPr bwMode="auto">
              <a:xfrm>
                <a:off x="3433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6" name="Line 118"/>
              <p:cNvSpPr>
                <a:spLocks noChangeShapeType="1"/>
              </p:cNvSpPr>
              <p:nvPr/>
            </p:nvSpPr>
            <p:spPr bwMode="auto">
              <a:xfrm>
                <a:off x="1809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7" name="Line 119"/>
              <p:cNvSpPr>
                <a:spLocks noChangeShapeType="1"/>
              </p:cNvSpPr>
              <p:nvPr/>
            </p:nvSpPr>
            <p:spPr bwMode="auto">
              <a:xfrm rot="5400000">
                <a:off x="1882" y="940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8" name="Line 120"/>
              <p:cNvSpPr>
                <a:spLocks noChangeShapeType="1"/>
              </p:cNvSpPr>
              <p:nvPr/>
            </p:nvSpPr>
            <p:spPr bwMode="auto">
              <a:xfrm>
                <a:off x="1957" y="1013"/>
                <a:ext cx="0" cy="183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09" name="Line 121"/>
              <p:cNvSpPr>
                <a:spLocks noChangeShapeType="1"/>
              </p:cNvSpPr>
              <p:nvPr/>
            </p:nvSpPr>
            <p:spPr bwMode="auto">
              <a:xfrm>
                <a:off x="2990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0" name="Line 122"/>
              <p:cNvSpPr>
                <a:spLocks noChangeShapeType="1"/>
              </p:cNvSpPr>
              <p:nvPr/>
            </p:nvSpPr>
            <p:spPr bwMode="auto">
              <a:xfrm>
                <a:off x="2842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1" name="Line 123"/>
              <p:cNvSpPr>
                <a:spLocks noChangeShapeType="1"/>
              </p:cNvSpPr>
              <p:nvPr/>
            </p:nvSpPr>
            <p:spPr bwMode="auto">
              <a:xfrm rot="5400000">
                <a:off x="2915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2" name="Line 124"/>
              <p:cNvSpPr>
                <a:spLocks noChangeShapeType="1"/>
              </p:cNvSpPr>
              <p:nvPr/>
            </p:nvSpPr>
            <p:spPr bwMode="auto">
              <a:xfrm>
                <a:off x="3138" y="1013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3" name="Line 125"/>
              <p:cNvSpPr>
                <a:spLocks noChangeShapeType="1"/>
              </p:cNvSpPr>
              <p:nvPr/>
            </p:nvSpPr>
            <p:spPr bwMode="auto">
              <a:xfrm rot="5400000">
                <a:off x="3063" y="939"/>
                <a:ext cx="1" cy="147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4" name="Line 126"/>
              <p:cNvSpPr>
                <a:spLocks noChangeShapeType="1"/>
              </p:cNvSpPr>
              <p:nvPr/>
            </p:nvSpPr>
            <p:spPr bwMode="auto">
              <a:xfrm>
                <a:off x="2990" y="1012"/>
                <a:ext cx="0" cy="184"/>
              </a:xfrm>
              <a:prstGeom prst="line">
                <a:avLst/>
              </a:prstGeom>
              <a:noFill/>
              <a:ln w="15875">
                <a:solidFill>
                  <a:srgbClr val="33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5" name="Line 127"/>
              <p:cNvSpPr>
                <a:spLocks noChangeShapeType="1"/>
              </p:cNvSpPr>
              <p:nvPr/>
            </p:nvSpPr>
            <p:spPr bwMode="auto">
              <a:xfrm>
                <a:off x="4171" y="1192"/>
                <a:ext cx="0" cy="182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6" name="Line 128"/>
              <p:cNvSpPr>
                <a:spLocks noChangeShapeType="1"/>
              </p:cNvSpPr>
              <p:nvPr/>
            </p:nvSpPr>
            <p:spPr bwMode="auto">
              <a:xfrm rot="5400000">
                <a:off x="4096" y="1297"/>
                <a:ext cx="1" cy="14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7" name="Line 129"/>
              <p:cNvSpPr>
                <a:spLocks noChangeShapeType="1"/>
              </p:cNvSpPr>
              <p:nvPr/>
            </p:nvSpPr>
            <p:spPr bwMode="auto">
              <a:xfrm>
                <a:off x="4023" y="1192"/>
                <a:ext cx="0" cy="18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18" name="Text Box 130"/>
              <p:cNvSpPr txBox="1">
                <a:spLocks noChangeArrowheads="1"/>
              </p:cNvSpPr>
              <p:nvPr/>
            </p:nvSpPr>
            <p:spPr bwMode="auto">
              <a:xfrm>
                <a:off x="1012" y="946"/>
                <a:ext cx="26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819" name="Text Box 131"/>
              <p:cNvSpPr txBox="1">
                <a:spLocks noChangeArrowheads="1"/>
              </p:cNvSpPr>
              <p:nvPr/>
            </p:nvSpPr>
            <p:spPr bwMode="auto">
              <a:xfrm>
                <a:off x="953" y="1282"/>
                <a:ext cx="29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 -</a:t>
                </a:r>
                <a:r>
                  <a:rPr lang="pl-PL" sz="1600" i="1">
                    <a:solidFill>
                      <a:schemeClr val="tx1"/>
                    </a:solidFill>
                  </a:rPr>
                  <a:t>1</a:t>
                </a:r>
                <a:endParaRPr lang="pl-PL" sz="1600" baseline="-25000">
                  <a:solidFill>
                    <a:schemeClr val="tx1"/>
                  </a:solidFill>
                </a:endParaRPr>
              </a:p>
            </p:txBody>
          </p:sp>
          <p:sp>
            <p:nvSpPr>
              <p:cNvPr id="242820" name="Line 132"/>
              <p:cNvSpPr>
                <a:spLocks noChangeShapeType="1"/>
              </p:cNvSpPr>
              <p:nvPr/>
            </p:nvSpPr>
            <p:spPr bwMode="auto">
              <a:xfrm>
                <a:off x="1189" y="1370"/>
                <a:ext cx="6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2821" name="Text Box 133"/>
              <p:cNvSpPr txBox="1">
                <a:spLocks noChangeArrowheads="1"/>
              </p:cNvSpPr>
              <p:nvPr/>
            </p:nvSpPr>
            <p:spPr bwMode="auto">
              <a:xfrm>
                <a:off x="4525" y="612"/>
                <a:ext cx="41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>
                    <a:solidFill>
                      <a:schemeClr val="tx1"/>
                    </a:solidFill>
                  </a:rPr>
                  <a:t>AMI</a:t>
                </a:r>
              </a:p>
            </p:txBody>
          </p:sp>
          <p:sp>
            <p:nvSpPr>
              <p:cNvPr id="242822" name="Text Box 134"/>
              <p:cNvSpPr txBox="1">
                <a:spLocks noChangeArrowheads="1"/>
              </p:cNvSpPr>
              <p:nvPr/>
            </p:nvSpPr>
            <p:spPr bwMode="auto">
              <a:xfrm>
                <a:off x="148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3" name="Text Box 135"/>
              <p:cNvSpPr txBox="1">
                <a:spLocks noChangeArrowheads="1"/>
              </p:cNvSpPr>
              <p:nvPr/>
            </p:nvSpPr>
            <p:spPr bwMode="auto">
              <a:xfrm>
                <a:off x="1632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4" name="Text Box 136"/>
              <p:cNvSpPr txBox="1">
                <a:spLocks noChangeArrowheads="1"/>
              </p:cNvSpPr>
              <p:nvPr/>
            </p:nvSpPr>
            <p:spPr bwMode="auto">
              <a:xfrm>
                <a:off x="1780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5" name="Text Box 137"/>
              <p:cNvSpPr txBox="1">
                <a:spLocks noChangeArrowheads="1"/>
              </p:cNvSpPr>
              <p:nvPr/>
            </p:nvSpPr>
            <p:spPr bwMode="auto">
              <a:xfrm>
                <a:off x="237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6" name="Text Box 138"/>
              <p:cNvSpPr txBox="1">
                <a:spLocks noChangeArrowheads="1"/>
              </p:cNvSpPr>
              <p:nvPr/>
            </p:nvSpPr>
            <p:spPr bwMode="auto">
              <a:xfrm>
                <a:off x="251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7" name="Text Box 139"/>
              <p:cNvSpPr txBox="1">
                <a:spLocks noChangeArrowheads="1"/>
              </p:cNvSpPr>
              <p:nvPr/>
            </p:nvSpPr>
            <p:spPr bwMode="auto">
              <a:xfrm>
                <a:off x="2666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8" name="Text Box 140"/>
              <p:cNvSpPr txBox="1">
                <a:spLocks noChangeArrowheads="1"/>
              </p:cNvSpPr>
              <p:nvPr/>
            </p:nvSpPr>
            <p:spPr bwMode="auto">
              <a:xfrm>
                <a:off x="281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29" name="Text Box 141"/>
              <p:cNvSpPr txBox="1">
                <a:spLocks noChangeArrowheads="1"/>
              </p:cNvSpPr>
              <p:nvPr/>
            </p:nvSpPr>
            <p:spPr bwMode="auto">
              <a:xfrm>
                <a:off x="296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0" name="Text Box 142"/>
              <p:cNvSpPr txBox="1">
                <a:spLocks noChangeArrowheads="1"/>
              </p:cNvSpPr>
              <p:nvPr/>
            </p:nvSpPr>
            <p:spPr bwMode="auto">
              <a:xfrm>
                <a:off x="310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1" name="Text Box 143"/>
              <p:cNvSpPr txBox="1">
                <a:spLocks noChangeArrowheads="1"/>
              </p:cNvSpPr>
              <p:nvPr/>
            </p:nvSpPr>
            <p:spPr bwMode="auto">
              <a:xfrm>
                <a:off x="3256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2" name="Text Box 144"/>
              <p:cNvSpPr txBox="1">
                <a:spLocks noChangeArrowheads="1"/>
              </p:cNvSpPr>
              <p:nvPr/>
            </p:nvSpPr>
            <p:spPr bwMode="auto">
              <a:xfrm>
                <a:off x="3404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242833" name="Text Box 145"/>
              <p:cNvSpPr txBox="1">
                <a:spLocks noChangeArrowheads="1"/>
              </p:cNvSpPr>
              <p:nvPr/>
            </p:nvSpPr>
            <p:spPr bwMode="auto">
              <a:xfrm>
                <a:off x="3698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834" name="Text Box 146"/>
              <p:cNvSpPr txBox="1">
                <a:spLocks noChangeArrowheads="1"/>
              </p:cNvSpPr>
              <p:nvPr/>
            </p:nvSpPr>
            <p:spPr bwMode="auto">
              <a:xfrm>
                <a:off x="3551" y="366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42835" name="Text Box 147"/>
              <p:cNvSpPr txBox="1">
                <a:spLocks noChangeArrowheads="1"/>
              </p:cNvSpPr>
              <p:nvPr/>
            </p:nvSpPr>
            <p:spPr bwMode="auto">
              <a:xfrm>
                <a:off x="4378" y="680"/>
                <a:ext cx="14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400" b="1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6" name="Text Box 148"/>
              <p:cNvSpPr txBox="1">
                <a:spLocks noChangeArrowheads="1"/>
              </p:cNvSpPr>
              <p:nvPr/>
            </p:nvSpPr>
            <p:spPr bwMode="auto">
              <a:xfrm>
                <a:off x="3390" y="850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V</a:t>
                </a:r>
              </a:p>
            </p:txBody>
          </p:sp>
          <p:sp>
            <p:nvSpPr>
              <p:cNvPr id="242837" name="Text Box 149"/>
              <p:cNvSpPr txBox="1">
                <a:spLocks noChangeArrowheads="1"/>
              </p:cNvSpPr>
              <p:nvPr/>
            </p:nvSpPr>
            <p:spPr bwMode="auto">
              <a:xfrm>
                <a:off x="1382" y="1189"/>
                <a:ext cx="26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2</a:t>
                </a: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8" name="Text Box 150"/>
              <p:cNvSpPr txBox="1">
                <a:spLocks noChangeArrowheads="1"/>
              </p:cNvSpPr>
              <p:nvPr/>
            </p:nvSpPr>
            <p:spPr bwMode="auto">
              <a:xfrm>
                <a:off x="1264" y="1189"/>
                <a:ext cx="17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 i="1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242839" name="Text Box 151"/>
              <p:cNvSpPr txBox="1">
                <a:spLocks noChangeArrowheads="1"/>
              </p:cNvSpPr>
              <p:nvPr/>
            </p:nvSpPr>
            <p:spPr bwMode="auto">
              <a:xfrm>
                <a:off x="2965" y="851"/>
                <a:ext cx="17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600">
                    <a:solidFill>
                      <a:schemeClr val="tx1"/>
                    </a:solidFill>
                  </a:rPr>
                  <a:t>B</a:t>
                </a:r>
              </a:p>
            </p:txBody>
          </p:sp>
        </p:grpSp>
      </p:grpSp>
      <p:graphicFrame>
        <p:nvGraphicFramePr>
          <p:cNvPr id="262144" name="Object 0"/>
          <p:cNvGraphicFramePr>
            <a:graphicFrameLocks noChangeAspect="1"/>
          </p:cNvGraphicFramePr>
          <p:nvPr/>
        </p:nvGraphicFramePr>
        <p:xfrm>
          <a:off x="2362200" y="6362700"/>
          <a:ext cx="19192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864" name="Równanie" r:id="rId3" imgW="838080" imgH="215640" progId="Equation.3">
                  <p:embed/>
                </p:oleObj>
              </mc:Choice>
              <mc:Fallback>
                <p:oleObj name="Równanie" r:id="rId3" imgW="838080" imgH="2156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6362700"/>
                        <a:ext cx="1919288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877" name="Text Box 189"/>
          <p:cNvSpPr txBox="1">
            <a:spLocks noChangeArrowheads="1"/>
          </p:cNvSpPr>
          <p:nvPr/>
        </p:nvSpPr>
        <p:spPr bwMode="auto">
          <a:xfrm>
            <a:off x="6070600" y="3505200"/>
            <a:ext cx="2645766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2000" dirty="0" smtClean="0"/>
              <a:t>Line </a:t>
            </a:r>
            <a:r>
              <a:rPr lang="pl-PL" sz="2000" dirty="0" err="1" smtClean="0"/>
              <a:t>code</a:t>
            </a:r>
            <a:r>
              <a:rPr lang="pl-PL" sz="2000" dirty="0" smtClean="0"/>
              <a:t> AMI: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‘0’ – </a:t>
            </a:r>
            <a:r>
              <a:rPr lang="pl-PL" sz="2000" dirty="0" smtClean="0"/>
              <a:t>zero </a:t>
            </a:r>
            <a:r>
              <a:rPr lang="pl-PL" sz="2000" dirty="0" err="1" smtClean="0"/>
              <a:t>level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‘1’ – </a:t>
            </a:r>
            <a:r>
              <a:rPr lang="pl-PL" sz="2000" dirty="0" err="1" smtClean="0"/>
              <a:t>impulses</a:t>
            </a:r>
            <a:r>
              <a:rPr lang="pl-PL" sz="2000" dirty="0" smtClean="0"/>
              <a:t> </a:t>
            </a:r>
            <a:r>
              <a:rPr lang="pl-PL" sz="2000" dirty="0">
                <a:sym typeface="Symbol" pitchFamily="18" charset="2"/>
              </a:rPr>
              <a:t>1</a:t>
            </a:r>
            <a:endParaRPr lang="pl-PL" sz="2000" dirty="0"/>
          </a:p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alternating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‘1’ </a:t>
            </a:r>
            <a:endParaRPr lang="pl-PL" sz="2000" dirty="0"/>
          </a:p>
        </p:txBody>
      </p:sp>
      <p:grpSp>
        <p:nvGrpSpPr>
          <p:cNvPr id="242888" name="Group 200"/>
          <p:cNvGrpSpPr>
            <a:grpSpLocks/>
          </p:cNvGrpSpPr>
          <p:nvPr/>
        </p:nvGrpSpPr>
        <p:grpSpPr bwMode="auto">
          <a:xfrm>
            <a:off x="914400" y="2895600"/>
            <a:ext cx="5026025" cy="3425825"/>
            <a:chOff x="576" y="2064"/>
            <a:chExt cx="3166" cy="2158"/>
          </a:xfrm>
        </p:grpSpPr>
        <p:sp>
          <p:nvSpPr>
            <p:cNvPr id="242843" name="Oval 155"/>
            <p:cNvSpPr>
              <a:spLocks noChangeArrowheads="1"/>
            </p:cNvSpPr>
            <p:nvPr/>
          </p:nvSpPr>
          <p:spPr bwMode="auto">
            <a:xfrm>
              <a:off x="1050" y="2376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2844" name="Oval 156"/>
            <p:cNvSpPr>
              <a:spLocks noChangeArrowheads="1"/>
            </p:cNvSpPr>
            <p:nvPr/>
          </p:nvSpPr>
          <p:spPr bwMode="auto">
            <a:xfrm>
              <a:off x="2592" y="2376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cxnSp>
          <p:nvCxnSpPr>
            <p:cNvPr id="242845" name="AutoShape 157"/>
            <p:cNvCxnSpPr>
              <a:cxnSpLocks noChangeShapeType="1"/>
              <a:stCxn id="242843" idx="6"/>
              <a:endCxn id="242844" idx="2"/>
            </p:cNvCxnSpPr>
            <p:nvPr/>
          </p:nvCxnSpPr>
          <p:spPr bwMode="auto">
            <a:xfrm>
              <a:off x="1539" y="2616"/>
              <a:ext cx="104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42846" name="Oval 158"/>
            <p:cNvSpPr>
              <a:spLocks noChangeArrowheads="1"/>
            </p:cNvSpPr>
            <p:nvPr/>
          </p:nvSpPr>
          <p:spPr bwMode="auto">
            <a:xfrm>
              <a:off x="1056" y="3408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2853" name="Text Box 165"/>
            <p:cNvSpPr txBox="1">
              <a:spLocks noChangeArrowheads="1"/>
            </p:cNvSpPr>
            <p:nvPr/>
          </p:nvSpPr>
          <p:spPr bwMode="auto">
            <a:xfrm>
              <a:off x="1152" y="2400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/>
                <a:t>+</a:t>
              </a:r>
            </a:p>
          </p:txBody>
        </p:sp>
        <p:sp>
          <p:nvSpPr>
            <p:cNvPr id="242854" name="Text Box 166"/>
            <p:cNvSpPr txBox="1">
              <a:spLocks noChangeArrowheads="1"/>
            </p:cNvSpPr>
            <p:nvPr/>
          </p:nvSpPr>
          <p:spPr bwMode="auto">
            <a:xfrm>
              <a:off x="1092" y="3420"/>
              <a:ext cx="40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/>
                <a:t>0</a:t>
              </a:r>
              <a:r>
                <a:rPr lang="pl-PL" b="1">
                  <a:cs typeface="Times New Roman" pitchFamily="18" charset="0"/>
                </a:rPr>
                <a:t>–</a:t>
              </a:r>
            </a:p>
          </p:txBody>
        </p:sp>
        <p:sp>
          <p:nvSpPr>
            <p:cNvPr id="242855" name="Text Box 167"/>
            <p:cNvSpPr txBox="1">
              <a:spLocks noChangeArrowheads="1"/>
            </p:cNvSpPr>
            <p:nvPr/>
          </p:nvSpPr>
          <p:spPr bwMode="auto">
            <a:xfrm>
              <a:off x="2622" y="2412"/>
              <a:ext cx="42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/>
                <a:t>0</a:t>
              </a:r>
              <a:r>
                <a:rPr lang="pl-PL" b="1"/>
                <a:t>+</a:t>
              </a:r>
            </a:p>
          </p:txBody>
        </p:sp>
        <p:sp>
          <p:nvSpPr>
            <p:cNvPr id="242847" name="Oval 159"/>
            <p:cNvSpPr>
              <a:spLocks noChangeArrowheads="1"/>
            </p:cNvSpPr>
            <p:nvPr/>
          </p:nvSpPr>
          <p:spPr bwMode="auto">
            <a:xfrm>
              <a:off x="2592" y="3408"/>
              <a:ext cx="480" cy="480"/>
            </a:xfrm>
            <a:prstGeom prst="ellips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2856" name="Text Box 168"/>
            <p:cNvSpPr txBox="1">
              <a:spLocks noChangeArrowheads="1"/>
            </p:cNvSpPr>
            <p:nvPr/>
          </p:nvSpPr>
          <p:spPr bwMode="auto">
            <a:xfrm>
              <a:off x="2688" y="3432"/>
              <a:ext cx="33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b="1">
                  <a:cs typeface="Times New Roman" pitchFamily="18" charset="0"/>
                </a:rPr>
                <a:t>–</a:t>
              </a:r>
              <a:r>
                <a:rPr lang="pl-PL" b="1"/>
                <a:t> </a:t>
              </a:r>
            </a:p>
          </p:txBody>
        </p:sp>
        <p:graphicFrame>
          <p:nvGraphicFramePr>
            <p:cNvPr id="262145" name="Object 1"/>
            <p:cNvGraphicFramePr>
              <a:graphicFrameLocks noChangeAspect="1"/>
            </p:cNvGraphicFramePr>
            <p:nvPr/>
          </p:nvGraphicFramePr>
          <p:xfrm>
            <a:off x="1705" y="2390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65" name="Równanie" r:id="rId5" imgW="520560" imgH="215640" progId="Equation.3">
                    <p:embed/>
                  </p:oleObj>
                </mc:Choice>
                <mc:Fallback>
                  <p:oleObj name="Równanie" r:id="rId5" imgW="52056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5" y="2390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46" name="Object 2"/>
            <p:cNvGraphicFramePr>
              <a:graphicFrameLocks noChangeAspect="1"/>
            </p:cNvGraphicFramePr>
            <p:nvPr/>
          </p:nvGraphicFramePr>
          <p:xfrm>
            <a:off x="1753" y="365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66" name="Równanie" r:id="rId7" imgW="520560" imgH="215640" progId="Equation.3">
                    <p:embed/>
                  </p:oleObj>
                </mc:Choice>
                <mc:Fallback>
                  <p:oleObj name="Równanie" r:id="rId7" imgW="52056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3" y="365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47" name="Object 3"/>
            <p:cNvGraphicFramePr>
              <a:graphicFrameLocks noChangeAspect="1"/>
            </p:cNvGraphicFramePr>
            <p:nvPr/>
          </p:nvGraphicFramePr>
          <p:xfrm>
            <a:off x="2832" y="3000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67" name="Równanie" r:id="rId9" imgW="304560" imgH="215640" progId="Equation.3">
                    <p:embed/>
                  </p:oleObj>
                </mc:Choice>
                <mc:Fallback>
                  <p:oleObj name="Równanie" r:id="rId9" imgW="30456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3000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2863" name="AutoShape 175"/>
            <p:cNvCxnSpPr>
              <a:cxnSpLocks noChangeShapeType="1"/>
              <a:stCxn id="242847" idx="2"/>
              <a:endCxn id="242846" idx="6"/>
            </p:cNvCxnSpPr>
            <p:nvPr/>
          </p:nvCxnSpPr>
          <p:spPr bwMode="auto">
            <a:xfrm flipH="1">
              <a:off x="1545" y="3648"/>
              <a:ext cx="103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2871" name="AutoShape 183"/>
            <p:cNvCxnSpPr>
              <a:cxnSpLocks noChangeShapeType="1"/>
              <a:stCxn id="242844" idx="4"/>
              <a:endCxn id="242847" idx="0"/>
            </p:cNvCxnSpPr>
            <p:nvPr/>
          </p:nvCxnSpPr>
          <p:spPr bwMode="auto">
            <a:xfrm>
              <a:off x="2832" y="2865"/>
              <a:ext cx="0" cy="53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aphicFrame>
          <p:nvGraphicFramePr>
            <p:cNvPr id="262148" name="Object 4"/>
            <p:cNvGraphicFramePr>
              <a:graphicFrameLocks noChangeAspect="1"/>
            </p:cNvGraphicFramePr>
            <p:nvPr/>
          </p:nvGraphicFramePr>
          <p:xfrm>
            <a:off x="960" y="3048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68" name="Równanie" r:id="rId11" imgW="304560" imgH="215640" progId="Equation.3">
                    <p:embed/>
                  </p:oleObj>
                </mc:Choice>
                <mc:Fallback>
                  <p:oleObj name="Równanie" r:id="rId11" imgW="30456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3048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2875" name="AutoShape 187"/>
            <p:cNvCxnSpPr>
              <a:cxnSpLocks noChangeShapeType="1"/>
              <a:stCxn id="242843" idx="5"/>
              <a:endCxn id="242847" idx="1"/>
            </p:cNvCxnSpPr>
            <p:nvPr/>
          </p:nvCxnSpPr>
          <p:spPr bwMode="auto">
            <a:xfrm>
              <a:off x="1460" y="2795"/>
              <a:ext cx="1202" cy="67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graphicFrame>
          <p:nvGraphicFramePr>
            <p:cNvPr id="262149" name="Object 5"/>
            <p:cNvGraphicFramePr>
              <a:graphicFrameLocks noChangeAspect="1"/>
            </p:cNvGraphicFramePr>
            <p:nvPr/>
          </p:nvGraphicFramePr>
          <p:xfrm>
            <a:off x="2016" y="2904"/>
            <a:ext cx="336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69" name="Równanie" r:id="rId12" imgW="304560" imgH="215640" progId="Equation.3">
                    <p:embed/>
                  </p:oleObj>
                </mc:Choice>
                <mc:Fallback>
                  <p:oleObj name="Równanie" r:id="rId12" imgW="30456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2904"/>
                          <a:ext cx="336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42883" name="AutoShape 195"/>
            <p:cNvCxnSpPr>
              <a:cxnSpLocks noChangeShapeType="1"/>
              <a:stCxn id="242844" idx="0"/>
              <a:endCxn id="242844" idx="6"/>
            </p:cNvCxnSpPr>
            <p:nvPr/>
          </p:nvCxnSpPr>
          <p:spPr bwMode="auto">
            <a:xfrm rot="5400000" flipV="1">
              <a:off x="2832" y="2367"/>
              <a:ext cx="249" cy="249"/>
            </a:xfrm>
            <a:prstGeom prst="curvedConnector4">
              <a:avLst>
                <a:gd name="adj1" fmla="val -54218"/>
                <a:gd name="adj2" fmla="val 15421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2884" name="AutoShape 196"/>
            <p:cNvCxnSpPr>
              <a:cxnSpLocks noChangeShapeType="1"/>
              <a:stCxn id="242846" idx="0"/>
              <a:endCxn id="242843" idx="4"/>
            </p:cNvCxnSpPr>
            <p:nvPr/>
          </p:nvCxnSpPr>
          <p:spPr bwMode="auto">
            <a:xfrm flipH="1" flipV="1">
              <a:off x="1290" y="2865"/>
              <a:ext cx="6" cy="53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42885" name="AutoShape 197"/>
            <p:cNvCxnSpPr>
              <a:cxnSpLocks noChangeShapeType="1"/>
              <a:stCxn id="242846" idx="2"/>
              <a:endCxn id="242846" idx="4"/>
            </p:cNvCxnSpPr>
            <p:nvPr/>
          </p:nvCxnSpPr>
          <p:spPr bwMode="auto">
            <a:xfrm rot="10800000" flipH="1" flipV="1">
              <a:off x="1047" y="3648"/>
              <a:ext cx="249" cy="249"/>
            </a:xfrm>
            <a:prstGeom prst="curvedConnector4">
              <a:avLst>
                <a:gd name="adj1" fmla="val -54218"/>
                <a:gd name="adj2" fmla="val 15421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aphicFrame>
          <p:nvGraphicFramePr>
            <p:cNvPr id="262150" name="Object 6"/>
            <p:cNvGraphicFramePr>
              <a:graphicFrameLocks noChangeAspect="1"/>
            </p:cNvGraphicFramePr>
            <p:nvPr/>
          </p:nvGraphicFramePr>
          <p:xfrm>
            <a:off x="3168" y="206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70" name="Równanie" r:id="rId13" imgW="520560" imgH="215640" progId="Equation.3">
                    <p:embed/>
                  </p:oleObj>
                </mc:Choice>
                <mc:Fallback>
                  <p:oleObj name="Równanie" r:id="rId13" imgW="52056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206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51" name="Object 7"/>
            <p:cNvGraphicFramePr>
              <a:graphicFrameLocks noChangeAspect="1"/>
            </p:cNvGraphicFramePr>
            <p:nvPr/>
          </p:nvGraphicFramePr>
          <p:xfrm>
            <a:off x="576" y="3984"/>
            <a:ext cx="574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871" name="Równanie" r:id="rId14" imgW="520560" imgH="215640" progId="Equation.3">
                    <p:embed/>
                  </p:oleObj>
                </mc:Choice>
                <mc:Fallback>
                  <p:oleObj name="Równanie" r:id="rId14" imgW="520560" imgH="2156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" y="3984"/>
                          <a:ext cx="574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ChangeArrowheads="1"/>
          </p:cNvSpPr>
          <p:nvPr/>
        </p:nvSpPr>
        <p:spPr bwMode="auto">
          <a:xfrm>
            <a:off x="971600" y="1133745"/>
            <a:ext cx="29253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2000" dirty="0" smtClean="0">
                <a:solidFill>
                  <a:schemeClr val="tx1"/>
                </a:solidFill>
                <a:latin typeface="Arial" pitchFamily="34" charset="0"/>
              </a:rPr>
              <a:t>Power spectrum:</a:t>
            </a:r>
            <a:endParaRPr kumimoji="1" lang="pl-PL" sz="20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3168" name="Object 0"/>
          <p:cNvGraphicFramePr>
            <a:graphicFrameLocks noChangeAspect="1"/>
          </p:cNvGraphicFramePr>
          <p:nvPr/>
        </p:nvGraphicFramePr>
        <p:xfrm>
          <a:off x="971600" y="1538790"/>
          <a:ext cx="563245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438" name="Równanie" r:id="rId3" imgW="3213000" imgH="609480" progId="Equation.3">
                  <p:embed/>
                </p:oleObj>
              </mc:Choice>
              <mc:Fallback>
                <p:oleObj name="Równanie" r:id="rId3" imgW="3213000" imgH="609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538790"/>
                        <a:ext cx="5632450" cy="8096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24415" name="Group 159"/>
          <p:cNvGrpSpPr>
            <a:grpSpLocks/>
          </p:cNvGrpSpPr>
          <p:nvPr/>
        </p:nvGrpSpPr>
        <p:grpSpPr bwMode="auto">
          <a:xfrm>
            <a:off x="2231740" y="2528900"/>
            <a:ext cx="4848225" cy="2205038"/>
            <a:chOff x="1491" y="2784"/>
            <a:chExt cx="3054" cy="1389"/>
          </a:xfrm>
        </p:grpSpPr>
        <p:sp>
          <p:nvSpPr>
            <p:cNvPr id="224264" name="Freeform 8"/>
            <p:cNvSpPr>
              <a:spLocks/>
            </p:cNvSpPr>
            <p:nvPr/>
          </p:nvSpPr>
          <p:spPr bwMode="auto">
            <a:xfrm>
              <a:off x="1719" y="2784"/>
              <a:ext cx="28" cy="1286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5" name="Freeform 9"/>
            <p:cNvSpPr>
              <a:spLocks/>
            </p:cNvSpPr>
            <p:nvPr/>
          </p:nvSpPr>
          <p:spPr bwMode="auto">
            <a:xfrm>
              <a:off x="1719" y="4070"/>
              <a:ext cx="282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6" name="Freeform 10"/>
            <p:cNvSpPr>
              <a:spLocks/>
            </p:cNvSpPr>
            <p:nvPr/>
          </p:nvSpPr>
          <p:spPr bwMode="auto">
            <a:xfrm>
              <a:off x="1719" y="3633"/>
              <a:ext cx="479" cy="289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4" y="0"/>
                </a:cxn>
                <a:cxn ang="0">
                  <a:pos x="38" y="4"/>
                </a:cxn>
                <a:cxn ang="0">
                  <a:pos x="53" y="9"/>
                </a:cxn>
                <a:cxn ang="0">
                  <a:pos x="67" y="14"/>
                </a:cxn>
                <a:cxn ang="0">
                  <a:pos x="81" y="23"/>
                </a:cxn>
                <a:cxn ang="0">
                  <a:pos x="96" y="28"/>
                </a:cxn>
                <a:cxn ang="0">
                  <a:pos x="110" y="38"/>
                </a:cxn>
                <a:cxn ang="0">
                  <a:pos x="124" y="52"/>
                </a:cxn>
                <a:cxn ang="0">
                  <a:pos x="138" y="62"/>
                </a:cxn>
                <a:cxn ang="0">
                  <a:pos x="153" y="76"/>
                </a:cxn>
                <a:cxn ang="0">
                  <a:pos x="167" y="90"/>
                </a:cxn>
                <a:cxn ang="0">
                  <a:pos x="186" y="109"/>
                </a:cxn>
                <a:cxn ang="0">
                  <a:pos x="196" y="119"/>
                </a:cxn>
                <a:cxn ang="0">
                  <a:pos x="205" y="133"/>
                </a:cxn>
                <a:cxn ang="0">
                  <a:pos x="219" y="152"/>
                </a:cxn>
                <a:cxn ang="0">
                  <a:pos x="234" y="166"/>
                </a:cxn>
                <a:cxn ang="0">
                  <a:pos x="243" y="181"/>
                </a:cxn>
                <a:cxn ang="0">
                  <a:pos x="253" y="195"/>
                </a:cxn>
                <a:cxn ang="0">
                  <a:pos x="262" y="209"/>
                </a:cxn>
                <a:cxn ang="0">
                  <a:pos x="272" y="224"/>
                </a:cxn>
                <a:cxn ang="0">
                  <a:pos x="281" y="233"/>
                </a:cxn>
                <a:cxn ang="0">
                  <a:pos x="291" y="247"/>
                </a:cxn>
                <a:cxn ang="0">
                  <a:pos x="300" y="262"/>
                </a:cxn>
                <a:cxn ang="0">
                  <a:pos x="310" y="276"/>
                </a:cxn>
                <a:cxn ang="0">
                  <a:pos x="315" y="290"/>
                </a:cxn>
                <a:cxn ang="0">
                  <a:pos x="324" y="300"/>
                </a:cxn>
                <a:cxn ang="0">
                  <a:pos x="334" y="314"/>
                </a:cxn>
                <a:cxn ang="0">
                  <a:pos x="343" y="328"/>
                </a:cxn>
                <a:cxn ang="0">
                  <a:pos x="353" y="343"/>
                </a:cxn>
                <a:cxn ang="0">
                  <a:pos x="362" y="357"/>
                </a:cxn>
                <a:cxn ang="0">
                  <a:pos x="372" y="371"/>
                </a:cxn>
                <a:cxn ang="0">
                  <a:pos x="381" y="385"/>
                </a:cxn>
                <a:cxn ang="0">
                  <a:pos x="391" y="400"/>
                </a:cxn>
                <a:cxn ang="0">
                  <a:pos x="400" y="414"/>
                </a:cxn>
                <a:cxn ang="0">
                  <a:pos x="410" y="433"/>
                </a:cxn>
                <a:cxn ang="0">
                  <a:pos x="419" y="447"/>
                </a:cxn>
                <a:cxn ang="0">
                  <a:pos x="429" y="462"/>
                </a:cxn>
                <a:cxn ang="0">
                  <a:pos x="439" y="476"/>
                </a:cxn>
                <a:cxn ang="0">
                  <a:pos x="448" y="490"/>
                </a:cxn>
                <a:cxn ang="0">
                  <a:pos x="458" y="504"/>
                </a:cxn>
                <a:cxn ang="0">
                  <a:pos x="472" y="524"/>
                </a:cxn>
              </a:cxnLst>
              <a:rect l="0" t="0" r="r" b="b"/>
              <a:pathLst>
                <a:path w="481" h="538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4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53" y="9"/>
                  </a:lnTo>
                  <a:lnTo>
                    <a:pt x="57" y="9"/>
                  </a:lnTo>
                  <a:lnTo>
                    <a:pt x="62" y="14"/>
                  </a:lnTo>
                  <a:lnTo>
                    <a:pt x="67" y="14"/>
                  </a:lnTo>
                  <a:lnTo>
                    <a:pt x="72" y="14"/>
                  </a:lnTo>
                  <a:lnTo>
                    <a:pt x="77" y="19"/>
                  </a:lnTo>
                  <a:lnTo>
                    <a:pt x="81" y="23"/>
                  </a:lnTo>
                  <a:lnTo>
                    <a:pt x="86" y="23"/>
                  </a:lnTo>
                  <a:lnTo>
                    <a:pt x="91" y="28"/>
                  </a:lnTo>
                  <a:lnTo>
                    <a:pt x="96" y="28"/>
                  </a:lnTo>
                  <a:lnTo>
                    <a:pt x="100" y="33"/>
                  </a:lnTo>
                  <a:lnTo>
                    <a:pt x="105" y="38"/>
                  </a:lnTo>
                  <a:lnTo>
                    <a:pt x="110" y="38"/>
                  </a:lnTo>
                  <a:lnTo>
                    <a:pt x="115" y="43"/>
                  </a:lnTo>
                  <a:lnTo>
                    <a:pt x="119" y="47"/>
                  </a:lnTo>
                  <a:lnTo>
                    <a:pt x="124" y="52"/>
                  </a:lnTo>
                  <a:lnTo>
                    <a:pt x="129" y="52"/>
                  </a:lnTo>
                  <a:lnTo>
                    <a:pt x="134" y="57"/>
                  </a:lnTo>
                  <a:lnTo>
                    <a:pt x="138" y="62"/>
                  </a:lnTo>
                  <a:lnTo>
                    <a:pt x="143" y="66"/>
                  </a:lnTo>
                  <a:lnTo>
                    <a:pt x="148" y="71"/>
                  </a:lnTo>
                  <a:lnTo>
                    <a:pt x="153" y="76"/>
                  </a:lnTo>
                  <a:lnTo>
                    <a:pt x="158" y="81"/>
                  </a:lnTo>
                  <a:lnTo>
                    <a:pt x="162" y="85"/>
                  </a:lnTo>
                  <a:lnTo>
                    <a:pt x="167" y="90"/>
                  </a:lnTo>
                  <a:lnTo>
                    <a:pt x="172" y="95"/>
                  </a:lnTo>
                  <a:lnTo>
                    <a:pt x="177" y="100"/>
                  </a:lnTo>
                  <a:lnTo>
                    <a:pt x="186" y="109"/>
                  </a:lnTo>
                  <a:lnTo>
                    <a:pt x="181" y="109"/>
                  </a:lnTo>
                  <a:lnTo>
                    <a:pt x="186" y="109"/>
                  </a:lnTo>
                  <a:lnTo>
                    <a:pt x="196" y="119"/>
                  </a:lnTo>
                  <a:lnTo>
                    <a:pt x="196" y="124"/>
                  </a:lnTo>
                  <a:lnTo>
                    <a:pt x="200" y="128"/>
                  </a:lnTo>
                  <a:lnTo>
                    <a:pt x="205" y="133"/>
                  </a:lnTo>
                  <a:lnTo>
                    <a:pt x="210" y="138"/>
                  </a:lnTo>
                  <a:lnTo>
                    <a:pt x="219" y="147"/>
                  </a:lnTo>
                  <a:lnTo>
                    <a:pt x="219" y="152"/>
                  </a:lnTo>
                  <a:lnTo>
                    <a:pt x="224" y="157"/>
                  </a:lnTo>
                  <a:lnTo>
                    <a:pt x="229" y="162"/>
                  </a:lnTo>
                  <a:lnTo>
                    <a:pt x="234" y="166"/>
                  </a:lnTo>
                  <a:lnTo>
                    <a:pt x="234" y="171"/>
                  </a:lnTo>
                  <a:lnTo>
                    <a:pt x="238" y="176"/>
                  </a:lnTo>
                  <a:lnTo>
                    <a:pt x="243" y="181"/>
                  </a:lnTo>
                  <a:lnTo>
                    <a:pt x="248" y="185"/>
                  </a:lnTo>
                  <a:lnTo>
                    <a:pt x="248" y="190"/>
                  </a:lnTo>
                  <a:lnTo>
                    <a:pt x="253" y="195"/>
                  </a:lnTo>
                  <a:lnTo>
                    <a:pt x="258" y="200"/>
                  </a:lnTo>
                  <a:lnTo>
                    <a:pt x="258" y="204"/>
                  </a:lnTo>
                  <a:lnTo>
                    <a:pt x="262" y="209"/>
                  </a:lnTo>
                  <a:lnTo>
                    <a:pt x="267" y="214"/>
                  </a:lnTo>
                  <a:lnTo>
                    <a:pt x="272" y="219"/>
                  </a:lnTo>
                  <a:lnTo>
                    <a:pt x="272" y="224"/>
                  </a:lnTo>
                  <a:lnTo>
                    <a:pt x="281" y="233"/>
                  </a:lnTo>
                  <a:lnTo>
                    <a:pt x="277" y="233"/>
                  </a:lnTo>
                  <a:lnTo>
                    <a:pt x="281" y="233"/>
                  </a:lnTo>
                  <a:lnTo>
                    <a:pt x="286" y="238"/>
                  </a:lnTo>
                  <a:lnTo>
                    <a:pt x="286" y="243"/>
                  </a:lnTo>
                  <a:lnTo>
                    <a:pt x="291" y="247"/>
                  </a:lnTo>
                  <a:lnTo>
                    <a:pt x="291" y="252"/>
                  </a:lnTo>
                  <a:lnTo>
                    <a:pt x="296" y="257"/>
                  </a:lnTo>
                  <a:lnTo>
                    <a:pt x="300" y="262"/>
                  </a:lnTo>
                  <a:lnTo>
                    <a:pt x="305" y="266"/>
                  </a:lnTo>
                  <a:lnTo>
                    <a:pt x="305" y="271"/>
                  </a:lnTo>
                  <a:lnTo>
                    <a:pt x="310" y="276"/>
                  </a:lnTo>
                  <a:lnTo>
                    <a:pt x="310" y="281"/>
                  </a:lnTo>
                  <a:lnTo>
                    <a:pt x="319" y="290"/>
                  </a:lnTo>
                  <a:lnTo>
                    <a:pt x="315" y="290"/>
                  </a:lnTo>
                  <a:lnTo>
                    <a:pt x="319" y="290"/>
                  </a:lnTo>
                  <a:lnTo>
                    <a:pt x="324" y="295"/>
                  </a:lnTo>
                  <a:lnTo>
                    <a:pt x="324" y="300"/>
                  </a:lnTo>
                  <a:lnTo>
                    <a:pt x="329" y="304"/>
                  </a:lnTo>
                  <a:lnTo>
                    <a:pt x="329" y="309"/>
                  </a:lnTo>
                  <a:lnTo>
                    <a:pt x="334" y="314"/>
                  </a:lnTo>
                  <a:lnTo>
                    <a:pt x="334" y="319"/>
                  </a:lnTo>
                  <a:lnTo>
                    <a:pt x="343" y="324"/>
                  </a:lnTo>
                  <a:lnTo>
                    <a:pt x="343" y="328"/>
                  </a:lnTo>
                  <a:lnTo>
                    <a:pt x="348" y="333"/>
                  </a:lnTo>
                  <a:lnTo>
                    <a:pt x="348" y="338"/>
                  </a:lnTo>
                  <a:lnTo>
                    <a:pt x="353" y="343"/>
                  </a:lnTo>
                  <a:lnTo>
                    <a:pt x="353" y="347"/>
                  </a:lnTo>
                  <a:lnTo>
                    <a:pt x="358" y="352"/>
                  </a:lnTo>
                  <a:lnTo>
                    <a:pt x="362" y="357"/>
                  </a:lnTo>
                  <a:lnTo>
                    <a:pt x="367" y="362"/>
                  </a:lnTo>
                  <a:lnTo>
                    <a:pt x="367" y="366"/>
                  </a:lnTo>
                  <a:lnTo>
                    <a:pt x="372" y="371"/>
                  </a:lnTo>
                  <a:lnTo>
                    <a:pt x="372" y="376"/>
                  </a:lnTo>
                  <a:lnTo>
                    <a:pt x="377" y="381"/>
                  </a:lnTo>
                  <a:lnTo>
                    <a:pt x="381" y="385"/>
                  </a:lnTo>
                  <a:lnTo>
                    <a:pt x="381" y="390"/>
                  </a:lnTo>
                  <a:lnTo>
                    <a:pt x="386" y="395"/>
                  </a:lnTo>
                  <a:lnTo>
                    <a:pt x="391" y="400"/>
                  </a:lnTo>
                  <a:lnTo>
                    <a:pt x="391" y="404"/>
                  </a:lnTo>
                  <a:lnTo>
                    <a:pt x="396" y="409"/>
                  </a:lnTo>
                  <a:lnTo>
                    <a:pt x="400" y="414"/>
                  </a:lnTo>
                  <a:lnTo>
                    <a:pt x="400" y="419"/>
                  </a:lnTo>
                  <a:lnTo>
                    <a:pt x="410" y="428"/>
                  </a:lnTo>
                  <a:lnTo>
                    <a:pt x="410" y="433"/>
                  </a:lnTo>
                  <a:lnTo>
                    <a:pt x="415" y="438"/>
                  </a:lnTo>
                  <a:lnTo>
                    <a:pt x="419" y="443"/>
                  </a:lnTo>
                  <a:lnTo>
                    <a:pt x="419" y="447"/>
                  </a:lnTo>
                  <a:lnTo>
                    <a:pt x="424" y="452"/>
                  </a:lnTo>
                  <a:lnTo>
                    <a:pt x="424" y="457"/>
                  </a:lnTo>
                  <a:lnTo>
                    <a:pt x="429" y="462"/>
                  </a:lnTo>
                  <a:lnTo>
                    <a:pt x="434" y="466"/>
                  </a:lnTo>
                  <a:lnTo>
                    <a:pt x="439" y="471"/>
                  </a:lnTo>
                  <a:lnTo>
                    <a:pt x="439" y="476"/>
                  </a:lnTo>
                  <a:lnTo>
                    <a:pt x="443" y="481"/>
                  </a:lnTo>
                  <a:lnTo>
                    <a:pt x="443" y="485"/>
                  </a:lnTo>
                  <a:lnTo>
                    <a:pt x="448" y="490"/>
                  </a:lnTo>
                  <a:lnTo>
                    <a:pt x="453" y="495"/>
                  </a:lnTo>
                  <a:lnTo>
                    <a:pt x="458" y="500"/>
                  </a:lnTo>
                  <a:lnTo>
                    <a:pt x="458" y="504"/>
                  </a:lnTo>
                  <a:lnTo>
                    <a:pt x="467" y="514"/>
                  </a:lnTo>
                  <a:lnTo>
                    <a:pt x="467" y="519"/>
                  </a:lnTo>
                  <a:lnTo>
                    <a:pt x="472" y="524"/>
                  </a:lnTo>
                  <a:lnTo>
                    <a:pt x="481" y="533"/>
                  </a:lnTo>
                  <a:lnTo>
                    <a:pt x="481" y="53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7" name="Freeform 11"/>
            <p:cNvSpPr>
              <a:spLocks/>
            </p:cNvSpPr>
            <p:nvPr/>
          </p:nvSpPr>
          <p:spPr bwMode="auto">
            <a:xfrm>
              <a:off x="2198" y="3922"/>
              <a:ext cx="584" cy="14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24" y="28"/>
                </a:cxn>
                <a:cxn ang="0">
                  <a:pos x="34" y="43"/>
                </a:cxn>
                <a:cxn ang="0">
                  <a:pos x="43" y="57"/>
                </a:cxn>
                <a:cxn ang="0">
                  <a:pos x="58" y="76"/>
                </a:cxn>
                <a:cxn ang="0">
                  <a:pos x="72" y="90"/>
                </a:cxn>
                <a:cxn ang="0">
                  <a:pos x="86" y="109"/>
                </a:cxn>
                <a:cxn ang="0">
                  <a:pos x="105" y="128"/>
                </a:cxn>
                <a:cxn ang="0">
                  <a:pos x="110" y="133"/>
                </a:cxn>
                <a:cxn ang="0">
                  <a:pos x="119" y="147"/>
                </a:cxn>
                <a:cxn ang="0">
                  <a:pos x="134" y="157"/>
                </a:cxn>
                <a:cxn ang="0">
                  <a:pos x="148" y="171"/>
                </a:cxn>
                <a:cxn ang="0">
                  <a:pos x="162" y="181"/>
                </a:cxn>
                <a:cxn ang="0">
                  <a:pos x="177" y="195"/>
                </a:cxn>
                <a:cxn ang="0">
                  <a:pos x="191" y="205"/>
                </a:cxn>
                <a:cxn ang="0">
                  <a:pos x="205" y="214"/>
                </a:cxn>
                <a:cxn ang="0">
                  <a:pos x="219" y="224"/>
                </a:cxn>
                <a:cxn ang="0">
                  <a:pos x="234" y="233"/>
                </a:cxn>
                <a:cxn ang="0">
                  <a:pos x="248" y="238"/>
                </a:cxn>
                <a:cxn ang="0">
                  <a:pos x="262" y="247"/>
                </a:cxn>
                <a:cxn ang="0">
                  <a:pos x="277" y="252"/>
                </a:cxn>
                <a:cxn ang="0">
                  <a:pos x="291" y="257"/>
                </a:cxn>
                <a:cxn ang="0">
                  <a:pos x="305" y="262"/>
                </a:cxn>
                <a:cxn ang="0">
                  <a:pos x="320" y="266"/>
                </a:cxn>
                <a:cxn ang="0">
                  <a:pos x="334" y="266"/>
                </a:cxn>
                <a:cxn ang="0">
                  <a:pos x="348" y="271"/>
                </a:cxn>
                <a:cxn ang="0">
                  <a:pos x="362" y="271"/>
                </a:cxn>
                <a:cxn ang="0">
                  <a:pos x="377" y="271"/>
                </a:cxn>
                <a:cxn ang="0">
                  <a:pos x="391" y="271"/>
                </a:cxn>
                <a:cxn ang="0">
                  <a:pos x="405" y="271"/>
                </a:cxn>
                <a:cxn ang="0">
                  <a:pos x="420" y="271"/>
                </a:cxn>
                <a:cxn ang="0">
                  <a:pos x="434" y="271"/>
                </a:cxn>
                <a:cxn ang="0">
                  <a:pos x="448" y="271"/>
                </a:cxn>
                <a:cxn ang="0">
                  <a:pos x="462" y="271"/>
                </a:cxn>
                <a:cxn ang="0">
                  <a:pos x="477" y="271"/>
                </a:cxn>
                <a:cxn ang="0">
                  <a:pos x="491" y="266"/>
                </a:cxn>
                <a:cxn ang="0">
                  <a:pos x="505" y="266"/>
                </a:cxn>
                <a:cxn ang="0">
                  <a:pos x="520" y="262"/>
                </a:cxn>
                <a:cxn ang="0">
                  <a:pos x="534" y="262"/>
                </a:cxn>
                <a:cxn ang="0">
                  <a:pos x="548" y="262"/>
                </a:cxn>
                <a:cxn ang="0">
                  <a:pos x="562" y="257"/>
                </a:cxn>
                <a:cxn ang="0">
                  <a:pos x="577" y="257"/>
                </a:cxn>
              </a:cxnLst>
              <a:rect l="0" t="0" r="r" b="b"/>
              <a:pathLst>
                <a:path w="586" h="271">
                  <a:moveTo>
                    <a:pt x="0" y="0"/>
                  </a:moveTo>
                  <a:lnTo>
                    <a:pt x="5" y="5"/>
                  </a:lnTo>
                  <a:lnTo>
                    <a:pt x="5" y="9"/>
                  </a:lnTo>
                  <a:lnTo>
                    <a:pt x="15" y="14"/>
                  </a:lnTo>
                  <a:lnTo>
                    <a:pt x="15" y="19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39" y="47"/>
                  </a:lnTo>
                  <a:lnTo>
                    <a:pt x="39" y="52"/>
                  </a:lnTo>
                  <a:lnTo>
                    <a:pt x="43" y="57"/>
                  </a:lnTo>
                  <a:lnTo>
                    <a:pt x="48" y="62"/>
                  </a:lnTo>
                  <a:lnTo>
                    <a:pt x="58" y="71"/>
                  </a:lnTo>
                  <a:lnTo>
                    <a:pt x="58" y="76"/>
                  </a:lnTo>
                  <a:lnTo>
                    <a:pt x="62" y="81"/>
                  </a:lnTo>
                  <a:lnTo>
                    <a:pt x="67" y="86"/>
                  </a:lnTo>
                  <a:lnTo>
                    <a:pt x="72" y="90"/>
                  </a:lnTo>
                  <a:lnTo>
                    <a:pt x="81" y="100"/>
                  </a:lnTo>
                  <a:lnTo>
                    <a:pt x="81" y="105"/>
                  </a:lnTo>
                  <a:lnTo>
                    <a:pt x="86" y="109"/>
                  </a:lnTo>
                  <a:lnTo>
                    <a:pt x="91" y="114"/>
                  </a:lnTo>
                  <a:lnTo>
                    <a:pt x="96" y="119"/>
                  </a:lnTo>
                  <a:lnTo>
                    <a:pt x="105" y="128"/>
                  </a:lnTo>
                  <a:lnTo>
                    <a:pt x="100" y="128"/>
                  </a:lnTo>
                  <a:lnTo>
                    <a:pt x="105" y="128"/>
                  </a:lnTo>
                  <a:lnTo>
                    <a:pt x="110" y="133"/>
                  </a:lnTo>
                  <a:lnTo>
                    <a:pt x="115" y="138"/>
                  </a:lnTo>
                  <a:lnTo>
                    <a:pt x="124" y="147"/>
                  </a:lnTo>
                  <a:lnTo>
                    <a:pt x="119" y="147"/>
                  </a:lnTo>
                  <a:lnTo>
                    <a:pt x="124" y="147"/>
                  </a:lnTo>
                  <a:lnTo>
                    <a:pt x="129" y="152"/>
                  </a:lnTo>
                  <a:lnTo>
                    <a:pt x="134" y="157"/>
                  </a:lnTo>
                  <a:lnTo>
                    <a:pt x="139" y="162"/>
                  </a:lnTo>
                  <a:lnTo>
                    <a:pt x="143" y="166"/>
                  </a:lnTo>
                  <a:lnTo>
                    <a:pt x="148" y="171"/>
                  </a:lnTo>
                  <a:lnTo>
                    <a:pt x="153" y="176"/>
                  </a:lnTo>
                  <a:lnTo>
                    <a:pt x="158" y="181"/>
                  </a:lnTo>
                  <a:lnTo>
                    <a:pt x="162" y="181"/>
                  </a:lnTo>
                  <a:lnTo>
                    <a:pt x="167" y="186"/>
                  </a:lnTo>
                  <a:lnTo>
                    <a:pt x="172" y="190"/>
                  </a:lnTo>
                  <a:lnTo>
                    <a:pt x="177" y="195"/>
                  </a:lnTo>
                  <a:lnTo>
                    <a:pt x="181" y="200"/>
                  </a:lnTo>
                  <a:lnTo>
                    <a:pt x="186" y="200"/>
                  </a:lnTo>
                  <a:lnTo>
                    <a:pt x="191" y="205"/>
                  </a:lnTo>
                  <a:lnTo>
                    <a:pt x="196" y="209"/>
                  </a:lnTo>
                  <a:lnTo>
                    <a:pt x="200" y="209"/>
                  </a:lnTo>
                  <a:lnTo>
                    <a:pt x="205" y="214"/>
                  </a:lnTo>
                  <a:lnTo>
                    <a:pt x="210" y="219"/>
                  </a:lnTo>
                  <a:lnTo>
                    <a:pt x="215" y="224"/>
                  </a:lnTo>
                  <a:lnTo>
                    <a:pt x="219" y="224"/>
                  </a:lnTo>
                  <a:lnTo>
                    <a:pt x="224" y="228"/>
                  </a:lnTo>
                  <a:lnTo>
                    <a:pt x="229" y="228"/>
                  </a:lnTo>
                  <a:lnTo>
                    <a:pt x="234" y="233"/>
                  </a:lnTo>
                  <a:lnTo>
                    <a:pt x="239" y="233"/>
                  </a:lnTo>
                  <a:lnTo>
                    <a:pt x="243" y="238"/>
                  </a:lnTo>
                  <a:lnTo>
                    <a:pt x="248" y="238"/>
                  </a:lnTo>
                  <a:lnTo>
                    <a:pt x="253" y="243"/>
                  </a:lnTo>
                  <a:lnTo>
                    <a:pt x="258" y="243"/>
                  </a:lnTo>
                  <a:lnTo>
                    <a:pt x="262" y="247"/>
                  </a:lnTo>
                  <a:lnTo>
                    <a:pt x="267" y="247"/>
                  </a:lnTo>
                  <a:lnTo>
                    <a:pt x="272" y="252"/>
                  </a:lnTo>
                  <a:lnTo>
                    <a:pt x="277" y="252"/>
                  </a:lnTo>
                  <a:lnTo>
                    <a:pt x="281" y="252"/>
                  </a:lnTo>
                  <a:lnTo>
                    <a:pt x="286" y="257"/>
                  </a:lnTo>
                  <a:lnTo>
                    <a:pt x="291" y="257"/>
                  </a:lnTo>
                  <a:lnTo>
                    <a:pt x="296" y="257"/>
                  </a:lnTo>
                  <a:lnTo>
                    <a:pt x="300" y="262"/>
                  </a:lnTo>
                  <a:lnTo>
                    <a:pt x="305" y="262"/>
                  </a:lnTo>
                  <a:lnTo>
                    <a:pt x="310" y="262"/>
                  </a:lnTo>
                  <a:lnTo>
                    <a:pt x="315" y="262"/>
                  </a:lnTo>
                  <a:lnTo>
                    <a:pt x="320" y="266"/>
                  </a:lnTo>
                  <a:lnTo>
                    <a:pt x="324" y="266"/>
                  </a:lnTo>
                  <a:lnTo>
                    <a:pt x="329" y="266"/>
                  </a:lnTo>
                  <a:lnTo>
                    <a:pt x="334" y="266"/>
                  </a:lnTo>
                  <a:lnTo>
                    <a:pt x="339" y="266"/>
                  </a:lnTo>
                  <a:lnTo>
                    <a:pt x="343" y="271"/>
                  </a:lnTo>
                  <a:lnTo>
                    <a:pt x="348" y="271"/>
                  </a:lnTo>
                  <a:lnTo>
                    <a:pt x="353" y="271"/>
                  </a:lnTo>
                  <a:lnTo>
                    <a:pt x="358" y="271"/>
                  </a:lnTo>
                  <a:lnTo>
                    <a:pt x="362" y="271"/>
                  </a:lnTo>
                  <a:lnTo>
                    <a:pt x="367" y="271"/>
                  </a:lnTo>
                  <a:lnTo>
                    <a:pt x="372" y="271"/>
                  </a:lnTo>
                  <a:lnTo>
                    <a:pt x="377" y="271"/>
                  </a:lnTo>
                  <a:lnTo>
                    <a:pt x="381" y="271"/>
                  </a:lnTo>
                  <a:lnTo>
                    <a:pt x="386" y="271"/>
                  </a:lnTo>
                  <a:lnTo>
                    <a:pt x="391" y="271"/>
                  </a:lnTo>
                  <a:lnTo>
                    <a:pt x="396" y="271"/>
                  </a:lnTo>
                  <a:lnTo>
                    <a:pt x="400" y="271"/>
                  </a:lnTo>
                  <a:lnTo>
                    <a:pt x="405" y="271"/>
                  </a:lnTo>
                  <a:lnTo>
                    <a:pt x="410" y="271"/>
                  </a:lnTo>
                  <a:lnTo>
                    <a:pt x="415" y="271"/>
                  </a:lnTo>
                  <a:lnTo>
                    <a:pt x="420" y="271"/>
                  </a:lnTo>
                  <a:lnTo>
                    <a:pt x="424" y="271"/>
                  </a:lnTo>
                  <a:lnTo>
                    <a:pt x="429" y="271"/>
                  </a:lnTo>
                  <a:lnTo>
                    <a:pt x="434" y="271"/>
                  </a:lnTo>
                  <a:lnTo>
                    <a:pt x="439" y="271"/>
                  </a:lnTo>
                  <a:lnTo>
                    <a:pt x="443" y="271"/>
                  </a:lnTo>
                  <a:lnTo>
                    <a:pt x="448" y="271"/>
                  </a:lnTo>
                  <a:lnTo>
                    <a:pt x="453" y="271"/>
                  </a:lnTo>
                  <a:lnTo>
                    <a:pt x="458" y="271"/>
                  </a:lnTo>
                  <a:lnTo>
                    <a:pt x="462" y="271"/>
                  </a:lnTo>
                  <a:lnTo>
                    <a:pt x="467" y="271"/>
                  </a:lnTo>
                  <a:lnTo>
                    <a:pt x="472" y="271"/>
                  </a:lnTo>
                  <a:lnTo>
                    <a:pt x="477" y="271"/>
                  </a:lnTo>
                  <a:lnTo>
                    <a:pt x="481" y="266"/>
                  </a:lnTo>
                  <a:lnTo>
                    <a:pt x="486" y="266"/>
                  </a:lnTo>
                  <a:lnTo>
                    <a:pt x="491" y="266"/>
                  </a:lnTo>
                  <a:lnTo>
                    <a:pt x="496" y="266"/>
                  </a:lnTo>
                  <a:lnTo>
                    <a:pt x="501" y="266"/>
                  </a:lnTo>
                  <a:lnTo>
                    <a:pt x="505" y="266"/>
                  </a:lnTo>
                  <a:lnTo>
                    <a:pt x="510" y="266"/>
                  </a:lnTo>
                  <a:lnTo>
                    <a:pt x="515" y="266"/>
                  </a:lnTo>
                  <a:lnTo>
                    <a:pt x="520" y="262"/>
                  </a:lnTo>
                  <a:lnTo>
                    <a:pt x="524" y="262"/>
                  </a:lnTo>
                  <a:lnTo>
                    <a:pt x="529" y="262"/>
                  </a:lnTo>
                  <a:lnTo>
                    <a:pt x="534" y="262"/>
                  </a:lnTo>
                  <a:lnTo>
                    <a:pt x="539" y="262"/>
                  </a:lnTo>
                  <a:lnTo>
                    <a:pt x="543" y="262"/>
                  </a:lnTo>
                  <a:lnTo>
                    <a:pt x="548" y="262"/>
                  </a:lnTo>
                  <a:lnTo>
                    <a:pt x="553" y="257"/>
                  </a:lnTo>
                  <a:lnTo>
                    <a:pt x="558" y="257"/>
                  </a:lnTo>
                  <a:lnTo>
                    <a:pt x="562" y="257"/>
                  </a:lnTo>
                  <a:lnTo>
                    <a:pt x="567" y="257"/>
                  </a:lnTo>
                  <a:lnTo>
                    <a:pt x="572" y="257"/>
                  </a:lnTo>
                  <a:lnTo>
                    <a:pt x="577" y="257"/>
                  </a:lnTo>
                  <a:lnTo>
                    <a:pt x="581" y="252"/>
                  </a:lnTo>
                  <a:lnTo>
                    <a:pt x="586" y="25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8" name="Freeform 12"/>
            <p:cNvSpPr>
              <a:spLocks/>
            </p:cNvSpPr>
            <p:nvPr/>
          </p:nvSpPr>
          <p:spPr bwMode="auto">
            <a:xfrm>
              <a:off x="2782" y="4047"/>
              <a:ext cx="604" cy="2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24" y="19"/>
                </a:cxn>
                <a:cxn ang="0">
                  <a:pos x="38" y="14"/>
                </a:cxn>
                <a:cxn ang="0">
                  <a:pos x="53" y="14"/>
                </a:cxn>
                <a:cxn ang="0">
                  <a:pos x="67" y="10"/>
                </a:cxn>
                <a:cxn ang="0">
                  <a:pos x="81" y="10"/>
                </a:cxn>
                <a:cxn ang="0">
                  <a:pos x="96" y="10"/>
                </a:cxn>
                <a:cxn ang="0">
                  <a:pos x="110" y="5"/>
                </a:cxn>
                <a:cxn ang="0">
                  <a:pos x="124" y="5"/>
                </a:cxn>
                <a:cxn ang="0">
                  <a:pos x="138" y="5"/>
                </a:cxn>
                <a:cxn ang="0">
                  <a:pos x="153" y="5"/>
                </a:cxn>
                <a:cxn ang="0">
                  <a:pos x="167" y="5"/>
                </a:cxn>
                <a:cxn ang="0">
                  <a:pos x="181" y="0"/>
                </a:cxn>
                <a:cxn ang="0">
                  <a:pos x="196" y="0"/>
                </a:cxn>
                <a:cxn ang="0">
                  <a:pos x="210" y="0"/>
                </a:cxn>
                <a:cxn ang="0">
                  <a:pos x="224" y="0"/>
                </a:cxn>
                <a:cxn ang="0">
                  <a:pos x="238" y="5"/>
                </a:cxn>
                <a:cxn ang="0">
                  <a:pos x="253" y="5"/>
                </a:cxn>
                <a:cxn ang="0">
                  <a:pos x="267" y="5"/>
                </a:cxn>
                <a:cxn ang="0">
                  <a:pos x="281" y="5"/>
                </a:cxn>
                <a:cxn ang="0">
                  <a:pos x="296" y="5"/>
                </a:cxn>
                <a:cxn ang="0">
                  <a:pos x="310" y="5"/>
                </a:cxn>
                <a:cxn ang="0">
                  <a:pos x="324" y="10"/>
                </a:cxn>
                <a:cxn ang="0">
                  <a:pos x="338" y="10"/>
                </a:cxn>
                <a:cxn ang="0">
                  <a:pos x="353" y="10"/>
                </a:cxn>
                <a:cxn ang="0">
                  <a:pos x="367" y="14"/>
                </a:cxn>
                <a:cxn ang="0">
                  <a:pos x="381" y="14"/>
                </a:cxn>
                <a:cxn ang="0">
                  <a:pos x="396" y="14"/>
                </a:cxn>
                <a:cxn ang="0">
                  <a:pos x="410" y="19"/>
                </a:cxn>
                <a:cxn ang="0">
                  <a:pos x="424" y="19"/>
                </a:cxn>
                <a:cxn ang="0">
                  <a:pos x="438" y="19"/>
                </a:cxn>
                <a:cxn ang="0">
                  <a:pos x="453" y="24"/>
                </a:cxn>
                <a:cxn ang="0">
                  <a:pos x="467" y="24"/>
                </a:cxn>
                <a:cxn ang="0">
                  <a:pos x="481" y="29"/>
                </a:cxn>
                <a:cxn ang="0">
                  <a:pos x="496" y="29"/>
                </a:cxn>
                <a:cxn ang="0">
                  <a:pos x="510" y="29"/>
                </a:cxn>
                <a:cxn ang="0">
                  <a:pos x="524" y="29"/>
                </a:cxn>
                <a:cxn ang="0">
                  <a:pos x="538" y="33"/>
                </a:cxn>
                <a:cxn ang="0">
                  <a:pos x="553" y="33"/>
                </a:cxn>
                <a:cxn ang="0">
                  <a:pos x="567" y="33"/>
                </a:cxn>
                <a:cxn ang="0">
                  <a:pos x="581" y="38"/>
                </a:cxn>
                <a:cxn ang="0">
                  <a:pos x="596" y="38"/>
                </a:cxn>
              </a:cxnLst>
              <a:rect l="0" t="0" r="r" b="b"/>
              <a:pathLst>
                <a:path w="605" h="38">
                  <a:moveTo>
                    <a:pt x="0" y="19"/>
                  </a:moveTo>
                  <a:lnTo>
                    <a:pt x="5" y="19"/>
                  </a:lnTo>
                  <a:lnTo>
                    <a:pt x="10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24" y="19"/>
                  </a:lnTo>
                  <a:lnTo>
                    <a:pt x="29" y="14"/>
                  </a:lnTo>
                  <a:lnTo>
                    <a:pt x="34" y="14"/>
                  </a:lnTo>
                  <a:lnTo>
                    <a:pt x="38" y="14"/>
                  </a:lnTo>
                  <a:lnTo>
                    <a:pt x="43" y="14"/>
                  </a:lnTo>
                  <a:lnTo>
                    <a:pt x="48" y="14"/>
                  </a:lnTo>
                  <a:lnTo>
                    <a:pt x="53" y="14"/>
                  </a:lnTo>
                  <a:lnTo>
                    <a:pt x="57" y="14"/>
                  </a:lnTo>
                  <a:lnTo>
                    <a:pt x="62" y="10"/>
                  </a:lnTo>
                  <a:lnTo>
                    <a:pt x="67" y="10"/>
                  </a:lnTo>
                  <a:lnTo>
                    <a:pt x="72" y="10"/>
                  </a:lnTo>
                  <a:lnTo>
                    <a:pt x="76" y="10"/>
                  </a:lnTo>
                  <a:lnTo>
                    <a:pt x="81" y="10"/>
                  </a:lnTo>
                  <a:lnTo>
                    <a:pt x="86" y="10"/>
                  </a:lnTo>
                  <a:lnTo>
                    <a:pt x="91" y="10"/>
                  </a:lnTo>
                  <a:lnTo>
                    <a:pt x="96" y="10"/>
                  </a:lnTo>
                  <a:lnTo>
                    <a:pt x="100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5" y="5"/>
                  </a:lnTo>
                  <a:lnTo>
                    <a:pt x="119" y="5"/>
                  </a:lnTo>
                  <a:lnTo>
                    <a:pt x="124" y="5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8" y="5"/>
                  </a:lnTo>
                  <a:lnTo>
                    <a:pt x="143" y="5"/>
                  </a:lnTo>
                  <a:lnTo>
                    <a:pt x="148" y="5"/>
                  </a:lnTo>
                  <a:lnTo>
                    <a:pt x="153" y="5"/>
                  </a:lnTo>
                  <a:lnTo>
                    <a:pt x="157" y="5"/>
                  </a:lnTo>
                  <a:lnTo>
                    <a:pt x="162" y="5"/>
                  </a:lnTo>
                  <a:lnTo>
                    <a:pt x="167" y="5"/>
                  </a:lnTo>
                  <a:lnTo>
                    <a:pt x="172" y="5"/>
                  </a:lnTo>
                  <a:lnTo>
                    <a:pt x="176" y="5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4" y="5"/>
                  </a:lnTo>
                  <a:lnTo>
                    <a:pt x="238" y="5"/>
                  </a:lnTo>
                  <a:lnTo>
                    <a:pt x="243" y="5"/>
                  </a:lnTo>
                  <a:lnTo>
                    <a:pt x="248" y="5"/>
                  </a:lnTo>
                  <a:lnTo>
                    <a:pt x="253" y="5"/>
                  </a:lnTo>
                  <a:lnTo>
                    <a:pt x="257" y="5"/>
                  </a:lnTo>
                  <a:lnTo>
                    <a:pt x="262" y="5"/>
                  </a:lnTo>
                  <a:lnTo>
                    <a:pt x="267" y="5"/>
                  </a:lnTo>
                  <a:lnTo>
                    <a:pt x="272" y="5"/>
                  </a:lnTo>
                  <a:lnTo>
                    <a:pt x="277" y="5"/>
                  </a:lnTo>
                  <a:lnTo>
                    <a:pt x="281" y="5"/>
                  </a:lnTo>
                  <a:lnTo>
                    <a:pt x="286" y="5"/>
                  </a:lnTo>
                  <a:lnTo>
                    <a:pt x="291" y="5"/>
                  </a:lnTo>
                  <a:lnTo>
                    <a:pt x="296" y="5"/>
                  </a:lnTo>
                  <a:lnTo>
                    <a:pt x="300" y="5"/>
                  </a:lnTo>
                  <a:lnTo>
                    <a:pt x="305" y="5"/>
                  </a:lnTo>
                  <a:lnTo>
                    <a:pt x="310" y="5"/>
                  </a:lnTo>
                  <a:lnTo>
                    <a:pt x="315" y="10"/>
                  </a:lnTo>
                  <a:lnTo>
                    <a:pt x="319" y="10"/>
                  </a:lnTo>
                  <a:lnTo>
                    <a:pt x="324" y="10"/>
                  </a:lnTo>
                  <a:lnTo>
                    <a:pt x="329" y="10"/>
                  </a:lnTo>
                  <a:lnTo>
                    <a:pt x="334" y="10"/>
                  </a:lnTo>
                  <a:lnTo>
                    <a:pt x="338" y="10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3" y="10"/>
                  </a:lnTo>
                  <a:lnTo>
                    <a:pt x="357" y="10"/>
                  </a:lnTo>
                  <a:lnTo>
                    <a:pt x="362" y="14"/>
                  </a:lnTo>
                  <a:lnTo>
                    <a:pt x="367" y="14"/>
                  </a:lnTo>
                  <a:lnTo>
                    <a:pt x="372" y="14"/>
                  </a:lnTo>
                  <a:lnTo>
                    <a:pt x="377" y="14"/>
                  </a:lnTo>
                  <a:lnTo>
                    <a:pt x="381" y="14"/>
                  </a:lnTo>
                  <a:lnTo>
                    <a:pt x="386" y="14"/>
                  </a:lnTo>
                  <a:lnTo>
                    <a:pt x="391" y="14"/>
                  </a:lnTo>
                  <a:lnTo>
                    <a:pt x="396" y="14"/>
                  </a:lnTo>
                  <a:lnTo>
                    <a:pt x="400" y="14"/>
                  </a:lnTo>
                  <a:lnTo>
                    <a:pt x="405" y="19"/>
                  </a:lnTo>
                  <a:lnTo>
                    <a:pt x="410" y="19"/>
                  </a:lnTo>
                  <a:lnTo>
                    <a:pt x="415" y="19"/>
                  </a:lnTo>
                  <a:lnTo>
                    <a:pt x="419" y="19"/>
                  </a:lnTo>
                  <a:lnTo>
                    <a:pt x="424" y="19"/>
                  </a:lnTo>
                  <a:lnTo>
                    <a:pt x="429" y="19"/>
                  </a:lnTo>
                  <a:lnTo>
                    <a:pt x="434" y="19"/>
                  </a:lnTo>
                  <a:lnTo>
                    <a:pt x="438" y="19"/>
                  </a:lnTo>
                  <a:lnTo>
                    <a:pt x="443" y="24"/>
                  </a:lnTo>
                  <a:lnTo>
                    <a:pt x="448" y="24"/>
                  </a:lnTo>
                  <a:lnTo>
                    <a:pt x="453" y="24"/>
                  </a:lnTo>
                  <a:lnTo>
                    <a:pt x="458" y="24"/>
                  </a:lnTo>
                  <a:lnTo>
                    <a:pt x="462" y="24"/>
                  </a:lnTo>
                  <a:lnTo>
                    <a:pt x="467" y="24"/>
                  </a:lnTo>
                  <a:lnTo>
                    <a:pt x="472" y="24"/>
                  </a:lnTo>
                  <a:lnTo>
                    <a:pt x="477" y="24"/>
                  </a:lnTo>
                  <a:lnTo>
                    <a:pt x="481" y="29"/>
                  </a:lnTo>
                  <a:lnTo>
                    <a:pt x="486" y="29"/>
                  </a:lnTo>
                  <a:lnTo>
                    <a:pt x="491" y="29"/>
                  </a:lnTo>
                  <a:lnTo>
                    <a:pt x="496" y="29"/>
                  </a:lnTo>
                  <a:lnTo>
                    <a:pt x="500" y="29"/>
                  </a:lnTo>
                  <a:lnTo>
                    <a:pt x="505" y="29"/>
                  </a:lnTo>
                  <a:lnTo>
                    <a:pt x="510" y="29"/>
                  </a:lnTo>
                  <a:lnTo>
                    <a:pt x="515" y="29"/>
                  </a:lnTo>
                  <a:lnTo>
                    <a:pt x="519" y="29"/>
                  </a:lnTo>
                  <a:lnTo>
                    <a:pt x="524" y="29"/>
                  </a:lnTo>
                  <a:lnTo>
                    <a:pt x="529" y="33"/>
                  </a:lnTo>
                  <a:lnTo>
                    <a:pt x="534" y="33"/>
                  </a:lnTo>
                  <a:lnTo>
                    <a:pt x="538" y="33"/>
                  </a:lnTo>
                  <a:lnTo>
                    <a:pt x="543" y="33"/>
                  </a:lnTo>
                  <a:lnTo>
                    <a:pt x="548" y="33"/>
                  </a:lnTo>
                  <a:lnTo>
                    <a:pt x="553" y="33"/>
                  </a:lnTo>
                  <a:lnTo>
                    <a:pt x="558" y="33"/>
                  </a:lnTo>
                  <a:lnTo>
                    <a:pt x="562" y="33"/>
                  </a:lnTo>
                  <a:lnTo>
                    <a:pt x="567" y="33"/>
                  </a:lnTo>
                  <a:lnTo>
                    <a:pt x="572" y="33"/>
                  </a:lnTo>
                  <a:lnTo>
                    <a:pt x="577" y="33"/>
                  </a:lnTo>
                  <a:lnTo>
                    <a:pt x="581" y="38"/>
                  </a:lnTo>
                  <a:lnTo>
                    <a:pt x="586" y="38"/>
                  </a:lnTo>
                  <a:lnTo>
                    <a:pt x="591" y="38"/>
                  </a:lnTo>
                  <a:lnTo>
                    <a:pt x="596" y="38"/>
                  </a:lnTo>
                  <a:lnTo>
                    <a:pt x="600" y="38"/>
                  </a:lnTo>
                  <a:lnTo>
                    <a:pt x="605" y="3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69" name="Freeform 13"/>
            <p:cNvSpPr>
              <a:spLocks/>
            </p:cNvSpPr>
            <p:nvPr/>
          </p:nvSpPr>
          <p:spPr bwMode="auto">
            <a:xfrm>
              <a:off x="3386" y="4062"/>
              <a:ext cx="603" cy="5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24" y="9"/>
                </a:cxn>
                <a:cxn ang="0">
                  <a:pos x="38" y="9"/>
                </a:cxn>
                <a:cxn ang="0">
                  <a:pos x="53" y="9"/>
                </a:cxn>
                <a:cxn ang="0">
                  <a:pos x="67" y="9"/>
                </a:cxn>
                <a:cxn ang="0">
                  <a:pos x="81" y="9"/>
                </a:cxn>
                <a:cxn ang="0">
                  <a:pos x="95" y="9"/>
                </a:cxn>
                <a:cxn ang="0">
                  <a:pos x="110" y="9"/>
                </a:cxn>
                <a:cxn ang="0">
                  <a:pos x="124" y="9"/>
                </a:cxn>
                <a:cxn ang="0">
                  <a:pos x="138" y="9"/>
                </a:cxn>
                <a:cxn ang="0">
                  <a:pos x="153" y="9"/>
                </a:cxn>
                <a:cxn ang="0">
                  <a:pos x="167" y="9"/>
                </a:cxn>
                <a:cxn ang="0">
                  <a:pos x="181" y="9"/>
                </a:cxn>
                <a:cxn ang="0">
                  <a:pos x="195" y="9"/>
                </a:cxn>
                <a:cxn ang="0">
                  <a:pos x="210" y="9"/>
                </a:cxn>
                <a:cxn ang="0">
                  <a:pos x="224" y="9"/>
                </a:cxn>
                <a:cxn ang="0">
                  <a:pos x="238" y="9"/>
                </a:cxn>
                <a:cxn ang="0">
                  <a:pos x="253" y="9"/>
                </a:cxn>
                <a:cxn ang="0">
                  <a:pos x="267" y="4"/>
                </a:cxn>
                <a:cxn ang="0">
                  <a:pos x="281" y="4"/>
                </a:cxn>
                <a:cxn ang="0">
                  <a:pos x="295" y="4"/>
                </a:cxn>
                <a:cxn ang="0">
                  <a:pos x="310" y="4"/>
                </a:cxn>
                <a:cxn ang="0">
                  <a:pos x="324" y="4"/>
                </a:cxn>
                <a:cxn ang="0">
                  <a:pos x="338" y="4"/>
                </a:cxn>
                <a:cxn ang="0">
                  <a:pos x="353" y="4"/>
                </a:cxn>
                <a:cxn ang="0">
                  <a:pos x="367" y="0"/>
                </a:cxn>
                <a:cxn ang="0">
                  <a:pos x="381" y="0"/>
                </a:cxn>
                <a:cxn ang="0">
                  <a:pos x="395" y="0"/>
                </a:cxn>
                <a:cxn ang="0">
                  <a:pos x="410" y="0"/>
                </a:cxn>
                <a:cxn ang="0">
                  <a:pos x="424" y="0"/>
                </a:cxn>
                <a:cxn ang="0">
                  <a:pos x="438" y="0"/>
                </a:cxn>
                <a:cxn ang="0">
                  <a:pos x="453" y="0"/>
                </a:cxn>
                <a:cxn ang="0">
                  <a:pos x="467" y="0"/>
                </a:cxn>
                <a:cxn ang="0">
                  <a:pos x="481" y="0"/>
                </a:cxn>
                <a:cxn ang="0">
                  <a:pos x="496" y="0"/>
                </a:cxn>
                <a:cxn ang="0">
                  <a:pos x="510" y="0"/>
                </a:cxn>
                <a:cxn ang="0">
                  <a:pos x="524" y="0"/>
                </a:cxn>
                <a:cxn ang="0">
                  <a:pos x="538" y="0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1" y="0"/>
                </a:cxn>
                <a:cxn ang="0">
                  <a:pos x="596" y="0"/>
                </a:cxn>
              </a:cxnLst>
              <a:rect l="0" t="0" r="r" b="b"/>
              <a:pathLst>
                <a:path w="605" h="9">
                  <a:moveTo>
                    <a:pt x="0" y="9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4" y="9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3" y="9"/>
                  </a:lnTo>
                  <a:lnTo>
                    <a:pt x="38" y="9"/>
                  </a:lnTo>
                  <a:lnTo>
                    <a:pt x="43" y="9"/>
                  </a:lnTo>
                  <a:lnTo>
                    <a:pt x="48" y="9"/>
                  </a:lnTo>
                  <a:lnTo>
                    <a:pt x="53" y="9"/>
                  </a:lnTo>
                  <a:lnTo>
                    <a:pt x="57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2" y="9"/>
                  </a:lnTo>
                  <a:lnTo>
                    <a:pt x="76" y="9"/>
                  </a:lnTo>
                  <a:lnTo>
                    <a:pt x="81" y="9"/>
                  </a:lnTo>
                  <a:lnTo>
                    <a:pt x="86" y="9"/>
                  </a:lnTo>
                  <a:lnTo>
                    <a:pt x="91" y="9"/>
                  </a:lnTo>
                  <a:lnTo>
                    <a:pt x="95" y="9"/>
                  </a:lnTo>
                  <a:lnTo>
                    <a:pt x="100" y="9"/>
                  </a:lnTo>
                  <a:lnTo>
                    <a:pt x="105" y="9"/>
                  </a:lnTo>
                  <a:lnTo>
                    <a:pt x="110" y="9"/>
                  </a:lnTo>
                  <a:lnTo>
                    <a:pt x="114" y="9"/>
                  </a:lnTo>
                  <a:lnTo>
                    <a:pt x="119" y="9"/>
                  </a:lnTo>
                  <a:lnTo>
                    <a:pt x="124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8" y="9"/>
                  </a:lnTo>
                  <a:lnTo>
                    <a:pt x="143" y="9"/>
                  </a:lnTo>
                  <a:lnTo>
                    <a:pt x="148" y="9"/>
                  </a:lnTo>
                  <a:lnTo>
                    <a:pt x="153" y="9"/>
                  </a:lnTo>
                  <a:lnTo>
                    <a:pt x="157" y="9"/>
                  </a:lnTo>
                  <a:lnTo>
                    <a:pt x="162" y="9"/>
                  </a:lnTo>
                  <a:lnTo>
                    <a:pt x="167" y="9"/>
                  </a:lnTo>
                  <a:lnTo>
                    <a:pt x="172" y="9"/>
                  </a:lnTo>
                  <a:lnTo>
                    <a:pt x="176" y="9"/>
                  </a:lnTo>
                  <a:lnTo>
                    <a:pt x="181" y="9"/>
                  </a:lnTo>
                  <a:lnTo>
                    <a:pt x="186" y="9"/>
                  </a:lnTo>
                  <a:lnTo>
                    <a:pt x="191" y="9"/>
                  </a:lnTo>
                  <a:lnTo>
                    <a:pt x="195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8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1" y="4"/>
                  </a:lnTo>
                  <a:lnTo>
                    <a:pt x="295" y="4"/>
                  </a:lnTo>
                  <a:lnTo>
                    <a:pt x="300" y="4"/>
                  </a:lnTo>
                  <a:lnTo>
                    <a:pt x="305" y="4"/>
                  </a:lnTo>
                  <a:lnTo>
                    <a:pt x="310" y="4"/>
                  </a:lnTo>
                  <a:lnTo>
                    <a:pt x="315" y="4"/>
                  </a:lnTo>
                  <a:lnTo>
                    <a:pt x="319" y="4"/>
                  </a:lnTo>
                  <a:lnTo>
                    <a:pt x="324" y="4"/>
                  </a:lnTo>
                  <a:lnTo>
                    <a:pt x="329" y="4"/>
                  </a:lnTo>
                  <a:lnTo>
                    <a:pt x="334" y="4"/>
                  </a:lnTo>
                  <a:lnTo>
                    <a:pt x="338" y="4"/>
                  </a:lnTo>
                  <a:lnTo>
                    <a:pt x="343" y="4"/>
                  </a:lnTo>
                  <a:lnTo>
                    <a:pt x="348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1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10" y="0"/>
                  </a:lnTo>
                  <a:lnTo>
                    <a:pt x="415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29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3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0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4" y="0"/>
                  </a:lnTo>
                  <a:lnTo>
                    <a:pt x="538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0" name="Freeform 14"/>
            <p:cNvSpPr>
              <a:spLocks/>
            </p:cNvSpPr>
            <p:nvPr/>
          </p:nvSpPr>
          <p:spPr bwMode="auto">
            <a:xfrm>
              <a:off x="3989" y="4062"/>
              <a:ext cx="442" cy="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33" y="0"/>
                </a:cxn>
                <a:cxn ang="0">
                  <a:pos x="43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1" y="4"/>
                </a:cxn>
                <a:cxn ang="0">
                  <a:pos x="91" y="4"/>
                </a:cxn>
                <a:cxn ang="0">
                  <a:pos x="100" y="4"/>
                </a:cxn>
                <a:cxn ang="0">
                  <a:pos x="110" y="4"/>
                </a:cxn>
                <a:cxn ang="0">
                  <a:pos x="119" y="4"/>
                </a:cxn>
                <a:cxn ang="0">
                  <a:pos x="129" y="4"/>
                </a:cxn>
                <a:cxn ang="0">
                  <a:pos x="138" y="4"/>
                </a:cxn>
                <a:cxn ang="0">
                  <a:pos x="148" y="4"/>
                </a:cxn>
                <a:cxn ang="0">
                  <a:pos x="157" y="4"/>
                </a:cxn>
                <a:cxn ang="0">
                  <a:pos x="167" y="4"/>
                </a:cxn>
                <a:cxn ang="0">
                  <a:pos x="176" y="4"/>
                </a:cxn>
                <a:cxn ang="0">
                  <a:pos x="186" y="4"/>
                </a:cxn>
                <a:cxn ang="0">
                  <a:pos x="195" y="9"/>
                </a:cxn>
                <a:cxn ang="0">
                  <a:pos x="205" y="9"/>
                </a:cxn>
                <a:cxn ang="0">
                  <a:pos x="214" y="9"/>
                </a:cxn>
                <a:cxn ang="0">
                  <a:pos x="224" y="9"/>
                </a:cxn>
                <a:cxn ang="0">
                  <a:pos x="233" y="9"/>
                </a:cxn>
                <a:cxn ang="0">
                  <a:pos x="243" y="9"/>
                </a:cxn>
                <a:cxn ang="0">
                  <a:pos x="252" y="9"/>
                </a:cxn>
                <a:cxn ang="0">
                  <a:pos x="262" y="9"/>
                </a:cxn>
                <a:cxn ang="0">
                  <a:pos x="272" y="9"/>
                </a:cxn>
                <a:cxn ang="0">
                  <a:pos x="281" y="9"/>
                </a:cxn>
                <a:cxn ang="0">
                  <a:pos x="291" y="9"/>
                </a:cxn>
                <a:cxn ang="0">
                  <a:pos x="300" y="9"/>
                </a:cxn>
                <a:cxn ang="0">
                  <a:pos x="310" y="9"/>
                </a:cxn>
                <a:cxn ang="0">
                  <a:pos x="319" y="9"/>
                </a:cxn>
                <a:cxn ang="0">
                  <a:pos x="329" y="9"/>
                </a:cxn>
                <a:cxn ang="0">
                  <a:pos x="338" y="9"/>
                </a:cxn>
                <a:cxn ang="0">
                  <a:pos x="348" y="9"/>
                </a:cxn>
                <a:cxn ang="0">
                  <a:pos x="357" y="9"/>
                </a:cxn>
                <a:cxn ang="0">
                  <a:pos x="367" y="9"/>
                </a:cxn>
                <a:cxn ang="0">
                  <a:pos x="376" y="9"/>
                </a:cxn>
                <a:cxn ang="0">
                  <a:pos x="386" y="9"/>
                </a:cxn>
                <a:cxn ang="0">
                  <a:pos x="395" y="9"/>
                </a:cxn>
                <a:cxn ang="0">
                  <a:pos x="405" y="9"/>
                </a:cxn>
                <a:cxn ang="0">
                  <a:pos x="414" y="9"/>
                </a:cxn>
                <a:cxn ang="0">
                  <a:pos x="424" y="9"/>
                </a:cxn>
                <a:cxn ang="0">
                  <a:pos x="433" y="9"/>
                </a:cxn>
                <a:cxn ang="0">
                  <a:pos x="443" y="9"/>
                </a:cxn>
              </a:cxnLst>
              <a:rect l="0" t="0" r="r" b="b"/>
              <a:pathLst>
                <a:path w="443" h="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4"/>
                  </a:lnTo>
                  <a:lnTo>
                    <a:pt x="81" y="4"/>
                  </a:lnTo>
                  <a:lnTo>
                    <a:pt x="86" y="4"/>
                  </a:lnTo>
                  <a:lnTo>
                    <a:pt x="91" y="4"/>
                  </a:lnTo>
                  <a:lnTo>
                    <a:pt x="95" y="4"/>
                  </a:lnTo>
                  <a:lnTo>
                    <a:pt x="100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4" y="4"/>
                  </a:lnTo>
                  <a:lnTo>
                    <a:pt x="129" y="4"/>
                  </a:lnTo>
                  <a:lnTo>
                    <a:pt x="133" y="4"/>
                  </a:lnTo>
                  <a:lnTo>
                    <a:pt x="138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2" y="4"/>
                  </a:lnTo>
                  <a:lnTo>
                    <a:pt x="157" y="4"/>
                  </a:lnTo>
                  <a:lnTo>
                    <a:pt x="162" y="4"/>
                  </a:lnTo>
                  <a:lnTo>
                    <a:pt x="167" y="4"/>
                  </a:lnTo>
                  <a:lnTo>
                    <a:pt x="172" y="4"/>
                  </a:lnTo>
                  <a:lnTo>
                    <a:pt x="176" y="4"/>
                  </a:lnTo>
                  <a:lnTo>
                    <a:pt x="181" y="4"/>
                  </a:lnTo>
                  <a:lnTo>
                    <a:pt x="186" y="4"/>
                  </a:lnTo>
                  <a:lnTo>
                    <a:pt x="191" y="9"/>
                  </a:lnTo>
                  <a:lnTo>
                    <a:pt x="195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3" y="9"/>
                  </a:lnTo>
                  <a:lnTo>
                    <a:pt x="238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2" y="9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6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5" y="9"/>
                  </a:lnTo>
                  <a:lnTo>
                    <a:pt x="300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4" y="9"/>
                  </a:lnTo>
                  <a:lnTo>
                    <a:pt x="319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3" y="9"/>
                  </a:lnTo>
                  <a:lnTo>
                    <a:pt x="338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7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6" y="9"/>
                  </a:lnTo>
                  <a:lnTo>
                    <a:pt x="381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5" y="9"/>
                  </a:lnTo>
                  <a:lnTo>
                    <a:pt x="400" y="9"/>
                  </a:lnTo>
                  <a:lnTo>
                    <a:pt x="405" y="9"/>
                  </a:lnTo>
                  <a:lnTo>
                    <a:pt x="410" y="9"/>
                  </a:lnTo>
                  <a:lnTo>
                    <a:pt x="414" y="9"/>
                  </a:lnTo>
                  <a:lnTo>
                    <a:pt x="419" y="9"/>
                  </a:lnTo>
                  <a:lnTo>
                    <a:pt x="424" y="9"/>
                  </a:lnTo>
                  <a:lnTo>
                    <a:pt x="429" y="9"/>
                  </a:lnTo>
                  <a:lnTo>
                    <a:pt x="433" y="9"/>
                  </a:lnTo>
                  <a:lnTo>
                    <a:pt x="438" y="9"/>
                  </a:lnTo>
                  <a:lnTo>
                    <a:pt x="443" y="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1" name="Freeform 15"/>
            <p:cNvSpPr>
              <a:spLocks/>
            </p:cNvSpPr>
            <p:nvPr/>
          </p:nvSpPr>
          <p:spPr bwMode="auto">
            <a:xfrm>
              <a:off x="1719" y="3842"/>
              <a:ext cx="603" cy="225"/>
            </a:xfrm>
            <a:custGeom>
              <a:avLst/>
              <a:gdLst/>
              <a:ahLst/>
              <a:cxnLst>
                <a:cxn ang="0">
                  <a:pos x="10" y="419"/>
                </a:cxn>
                <a:cxn ang="0">
                  <a:pos x="24" y="419"/>
                </a:cxn>
                <a:cxn ang="0">
                  <a:pos x="38" y="419"/>
                </a:cxn>
                <a:cxn ang="0">
                  <a:pos x="53" y="414"/>
                </a:cxn>
                <a:cxn ang="0">
                  <a:pos x="67" y="410"/>
                </a:cxn>
                <a:cxn ang="0">
                  <a:pos x="81" y="405"/>
                </a:cxn>
                <a:cxn ang="0">
                  <a:pos x="96" y="395"/>
                </a:cxn>
                <a:cxn ang="0">
                  <a:pos x="110" y="391"/>
                </a:cxn>
                <a:cxn ang="0">
                  <a:pos x="124" y="381"/>
                </a:cxn>
                <a:cxn ang="0">
                  <a:pos x="138" y="372"/>
                </a:cxn>
                <a:cxn ang="0">
                  <a:pos x="153" y="362"/>
                </a:cxn>
                <a:cxn ang="0">
                  <a:pos x="167" y="353"/>
                </a:cxn>
                <a:cxn ang="0">
                  <a:pos x="181" y="343"/>
                </a:cxn>
                <a:cxn ang="0">
                  <a:pos x="196" y="329"/>
                </a:cxn>
                <a:cxn ang="0">
                  <a:pos x="210" y="319"/>
                </a:cxn>
                <a:cxn ang="0">
                  <a:pos x="224" y="305"/>
                </a:cxn>
                <a:cxn ang="0">
                  <a:pos x="238" y="291"/>
                </a:cxn>
                <a:cxn ang="0">
                  <a:pos x="253" y="276"/>
                </a:cxn>
                <a:cxn ang="0">
                  <a:pos x="267" y="262"/>
                </a:cxn>
                <a:cxn ang="0">
                  <a:pos x="281" y="248"/>
                </a:cxn>
                <a:cxn ang="0">
                  <a:pos x="296" y="234"/>
                </a:cxn>
                <a:cxn ang="0">
                  <a:pos x="310" y="219"/>
                </a:cxn>
                <a:cxn ang="0">
                  <a:pos x="324" y="205"/>
                </a:cxn>
                <a:cxn ang="0">
                  <a:pos x="339" y="191"/>
                </a:cxn>
                <a:cxn ang="0">
                  <a:pos x="353" y="176"/>
                </a:cxn>
                <a:cxn ang="0">
                  <a:pos x="367" y="162"/>
                </a:cxn>
                <a:cxn ang="0">
                  <a:pos x="381" y="148"/>
                </a:cxn>
                <a:cxn ang="0">
                  <a:pos x="396" y="134"/>
                </a:cxn>
                <a:cxn ang="0">
                  <a:pos x="410" y="119"/>
                </a:cxn>
                <a:cxn ang="0">
                  <a:pos x="424" y="105"/>
                </a:cxn>
                <a:cxn ang="0">
                  <a:pos x="439" y="95"/>
                </a:cxn>
                <a:cxn ang="0">
                  <a:pos x="453" y="86"/>
                </a:cxn>
                <a:cxn ang="0">
                  <a:pos x="467" y="72"/>
                </a:cxn>
                <a:cxn ang="0">
                  <a:pos x="481" y="62"/>
                </a:cxn>
                <a:cxn ang="0">
                  <a:pos x="496" y="53"/>
                </a:cxn>
                <a:cxn ang="0">
                  <a:pos x="510" y="43"/>
                </a:cxn>
                <a:cxn ang="0">
                  <a:pos x="524" y="34"/>
                </a:cxn>
                <a:cxn ang="0">
                  <a:pos x="539" y="24"/>
                </a:cxn>
                <a:cxn ang="0">
                  <a:pos x="553" y="19"/>
                </a:cxn>
                <a:cxn ang="0">
                  <a:pos x="567" y="14"/>
                </a:cxn>
                <a:cxn ang="0">
                  <a:pos x="581" y="5"/>
                </a:cxn>
                <a:cxn ang="0">
                  <a:pos x="596" y="5"/>
                </a:cxn>
              </a:cxnLst>
              <a:rect l="0" t="0" r="r" b="b"/>
              <a:pathLst>
                <a:path w="605" h="419">
                  <a:moveTo>
                    <a:pt x="0" y="419"/>
                  </a:moveTo>
                  <a:lnTo>
                    <a:pt x="5" y="419"/>
                  </a:lnTo>
                  <a:lnTo>
                    <a:pt x="10" y="419"/>
                  </a:lnTo>
                  <a:lnTo>
                    <a:pt x="15" y="419"/>
                  </a:lnTo>
                  <a:lnTo>
                    <a:pt x="19" y="419"/>
                  </a:lnTo>
                  <a:lnTo>
                    <a:pt x="24" y="419"/>
                  </a:lnTo>
                  <a:lnTo>
                    <a:pt x="29" y="419"/>
                  </a:lnTo>
                  <a:lnTo>
                    <a:pt x="34" y="419"/>
                  </a:lnTo>
                  <a:lnTo>
                    <a:pt x="38" y="419"/>
                  </a:lnTo>
                  <a:lnTo>
                    <a:pt x="43" y="414"/>
                  </a:lnTo>
                  <a:lnTo>
                    <a:pt x="48" y="414"/>
                  </a:lnTo>
                  <a:lnTo>
                    <a:pt x="53" y="414"/>
                  </a:lnTo>
                  <a:lnTo>
                    <a:pt x="57" y="414"/>
                  </a:lnTo>
                  <a:lnTo>
                    <a:pt x="62" y="410"/>
                  </a:lnTo>
                  <a:lnTo>
                    <a:pt x="67" y="410"/>
                  </a:lnTo>
                  <a:lnTo>
                    <a:pt x="72" y="410"/>
                  </a:lnTo>
                  <a:lnTo>
                    <a:pt x="77" y="405"/>
                  </a:lnTo>
                  <a:lnTo>
                    <a:pt x="81" y="405"/>
                  </a:lnTo>
                  <a:lnTo>
                    <a:pt x="86" y="400"/>
                  </a:lnTo>
                  <a:lnTo>
                    <a:pt x="91" y="400"/>
                  </a:lnTo>
                  <a:lnTo>
                    <a:pt x="96" y="395"/>
                  </a:lnTo>
                  <a:lnTo>
                    <a:pt x="100" y="395"/>
                  </a:lnTo>
                  <a:lnTo>
                    <a:pt x="105" y="391"/>
                  </a:lnTo>
                  <a:lnTo>
                    <a:pt x="110" y="391"/>
                  </a:lnTo>
                  <a:lnTo>
                    <a:pt x="115" y="386"/>
                  </a:lnTo>
                  <a:lnTo>
                    <a:pt x="119" y="386"/>
                  </a:lnTo>
                  <a:lnTo>
                    <a:pt x="124" y="381"/>
                  </a:lnTo>
                  <a:lnTo>
                    <a:pt x="129" y="381"/>
                  </a:lnTo>
                  <a:lnTo>
                    <a:pt x="134" y="376"/>
                  </a:lnTo>
                  <a:lnTo>
                    <a:pt x="138" y="372"/>
                  </a:lnTo>
                  <a:lnTo>
                    <a:pt x="143" y="372"/>
                  </a:lnTo>
                  <a:lnTo>
                    <a:pt x="148" y="367"/>
                  </a:lnTo>
                  <a:lnTo>
                    <a:pt x="153" y="362"/>
                  </a:lnTo>
                  <a:lnTo>
                    <a:pt x="158" y="357"/>
                  </a:lnTo>
                  <a:lnTo>
                    <a:pt x="162" y="357"/>
                  </a:lnTo>
                  <a:lnTo>
                    <a:pt x="167" y="353"/>
                  </a:lnTo>
                  <a:lnTo>
                    <a:pt x="172" y="348"/>
                  </a:lnTo>
                  <a:lnTo>
                    <a:pt x="177" y="343"/>
                  </a:lnTo>
                  <a:lnTo>
                    <a:pt x="181" y="343"/>
                  </a:lnTo>
                  <a:lnTo>
                    <a:pt x="186" y="338"/>
                  </a:lnTo>
                  <a:lnTo>
                    <a:pt x="191" y="334"/>
                  </a:lnTo>
                  <a:lnTo>
                    <a:pt x="196" y="329"/>
                  </a:lnTo>
                  <a:lnTo>
                    <a:pt x="200" y="324"/>
                  </a:lnTo>
                  <a:lnTo>
                    <a:pt x="205" y="324"/>
                  </a:lnTo>
                  <a:lnTo>
                    <a:pt x="210" y="319"/>
                  </a:lnTo>
                  <a:lnTo>
                    <a:pt x="215" y="314"/>
                  </a:lnTo>
                  <a:lnTo>
                    <a:pt x="219" y="310"/>
                  </a:lnTo>
                  <a:lnTo>
                    <a:pt x="224" y="305"/>
                  </a:lnTo>
                  <a:lnTo>
                    <a:pt x="229" y="300"/>
                  </a:lnTo>
                  <a:lnTo>
                    <a:pt x="234" y="295"/>
                  </a:lnTo>
                  <a:lnTo>
                    <a:pt x="238" y="291"/>
                  </a:lnTo>
                  <a:lnTo>
                    <a:pt x="243" y="286"/>
                  </a:lnTo>
                  <a:lnTo>
                    <a:pt x="248" y="281"/>
                  </a:lnTo>
                  <a:lnTo>
                    <a:pt x="253" y="276"/>
                  </a:lnTo>
                  <a:lnTo>
                    <a:pt x="258" y="272"/>
                  </a:lnTo>
                  <a:lnTo>
                    <a:pt x="262" y="267"/>
                  </a:lnTo>
                  <a:lnTo>
                    <a:pt x="267" y="262"/>
                  </a:lnTo>
                  <a:lnTo>
                    <a:pt x="272" y="257"/>
                  </a:lnTo>
                  <a:lnTo>
                    <a:pt x="277" y="253"/>
                  </a:lnTo>
                  <a:lnTo>
                    <a:pt x="281" y="248"/>
                  </a:lnTo>
                  <a:lnTo>
                    <a:pt x="286" y="243"/>
                  </a:lnTo>
                  <a:lnTo>
                    <a:pt x="291" y="238"/>
                  </a:lnTo>
                  <a:lnTo>
                    <a:pt x="296" y="234"/>
                  </a:lnTo>
                  <a:lnTo>
                    <a:pt x="300" y="229"/>
                  </a:lnTo>
                  <a:lnTo>
                    <a:pt x="305" y="224"/>
                  </a:lnTo>
                  <a:lnTo>
                    <a:pt x="310" y="219"/>
                  </a:lnTo>
                  <a:lnTo>
                    <a:pt x="315" y="214"/>
                  </a:lnTo>
                  <a:lnTo>
                    <a:pt x="319" y="210"/>
                  </a:lnTo>
                  <a:lnTo>
                    <a:pt x="324" y="205"/>
                  </a:lnTo>
                  <a:lnTo>
                    <a:pt x="329" y="200"/>
                  </a:lnTo>
                  <a:lnTo>
                    <a:pt x="334" y="195"/>
                  </a:lnTo>
                  <a:lnTo>
                    <a:pt x="339" y="191"/>
                  </a:lnTo>
                  <a:lnTo>
                    <a:pt x="343" y="186"/>
                  </a:lnTo>
                  <a:lnTo>
                    <a:pt x="348" y="181"/>
                  </a:lnTo>
                  <a:lnTo>
                    <a:pt x="353" y="176"/>
                  </a:lnTo>
                  <a:lnTo>
                    <a:pt x="358" y="172"/>
                  </a:lnTo>
                  <a:lnTo>
                    <a:pt x="362" y="167"/>
                  </a:lnTo>
                  <a:lnTo>
                    <a:pt x="367" y="162"/>
                  </a:lnTo>
                  <a:lnTo>
                    <a:pt x="372" y="157"/>
                  </a:lnTo>
                  <a:lnTo>
                    <a:pt x="377" y="153"/>
                  </a:lnTo>
                  <a:lnTo>
                    <a:pt x="381" y="148"/>
                  </a:lnTo>
                  <a:lnTo>
                    <a:pt x="386" y="143"/>
                  </a:lnTo>
                  <a:lnTo>
                    <a:pt x="391" y="138"/>
                  </a:lnTo>
                  <a:lnTo>
                    <a:pt x="396" y="134"/>
                  </a:lnTo>
                  <a:lnTo>
                    <a:pt x="400" y="129"/>
                  </a:lnTo>
                  <a:lnTo>
                    <a:pt x="405" y="124"/>
                  </a:lnTo>
                  <a:lnTo>
                    <a:pt x="410" y="119"/>
                  </a:lnTo>
                  <a:lnTo>
                    <a:pt x="415" y="119"/>
                  </a:lnTo>
                  <a:lnTo>
                    <a:pt x="419" y="110"/>
                  </a:lnTo>
                  <a:lnTo>
                    <a:pt x="424" y="105"/>
                  </a:lnTo>
                  <a:lnTo>
                    <a:pt x="429" y="100"/>
                  </a:lnTo>
                  <a:lnTo>
                    <a:pt x="434" y="100"/>
                  </a:lnTo>
                  <a:lnTo>
                    <a:pt x="439" y="95"/>
                  </a:lnTo>
                  <a:lnTo>
                    <a:pt x="443" y="91"/>
                  </a:lnTo>
                  <a:lnTo>
                    <a:pt x="448" y="86"/>
                  </a:lnTo>
                  <a:lnTo>
                    <a:pt x="453" y="86"/>
                  </a:lnTo>
                  <a:lnTo>
                    <a:pt x="458" y="81"/>
                  </a:lnTo>
                  <a:lnTo>
                    <a:pt x="462" y="76"/>
                  </a:lnTo>
                  <a:lnTo>
                    <a:pt x="467" y="72"/>
                  </a:lnTo>
                  <a:lnTo>
                    <a:pt x="472" y="67"/>
                  </a:lnTo>
                  <a:lnTo>
                    <a:pt x="477" y="67"/>
                  </a:lnTo>
                  <a:lnTo>
                    <a:pt x="481" y="62"/>
                  </a:lnTo>
                  <a:lnTo>
                    <a:pt x="486" y="57"/>
                  </a:lnTo>
                  <a:lnTo>
                    <a:pt x="491" y="53"/>
                  </a:lnTo>
                  <a:lnTo>
                    <a:pt x="496" y="53"/>
                  </a:lnTo>
                  <a:lnTo>
                    <a:pt x="500" y="48"/>
                  </a:lnTo>
                  <a:lnTo>
                    <a:pt x="505" y="43"/>
                  </a:lnTo>
                  <a:lnTo>
                    <a:pt x="510" y="43"/>
                  </a:lnTo>
                  <a:lnTo>
                    <a:pt x="515" y="38"/>
                  </a:lnTo>
                  <a:lnTo>
                    <a:pt x="520" y="34"/>
                  </a:lnTo>
                  <a:lnTo>
                    <a:pt x="524" y="34"/>
                  </a:lnTo>
                  <a:lnTo>
                    <a:pt x="529" y="29"/>
                  </a:lnTo>
                  <a:lnTo>
                    <a:pt x="534" y="29"/>
                  </a:lnTo>
                  <a:lnTo>
                    <a:pt x="539" y="24"/>
                  </a:lnTo>
                  <a:lnTo>
                    <a:pt x="543" y="24"/>
                  </a:lnTo>
                  <a:lnTo>
                    <a:pt x="548" y="19"/>
                  </a:lnTo>
                  <a:lnTo>
                    <a:pt x="553" y="19"/>
                  </a:lnTo>
                  <a:lnTo>
                    <a:pt x="558" y="14"/>
                  </a:lnTo>
                  <a:lnTo>
                    <a:pt x="562" y="14"/>
                  </a:lnTo>
                  <a:lnTo>
                    <a:pt x="567" y="14"/>
                  </a:lnTo>
                  <a:lnTo>
                    <a:pt x="572" y="10"/>
                  </a:lnTo>
                  <a:lnTo>
                    <a:pt x="577" y="10"/>
                  </a:lnTo>
                  <a:lnTo>
                    <a:pt x="581" y="5"/>
                  </a:lnTo>
                  <a:lnTo>
                    <a:pt x="586" y="5"/>
                  </a:lnTo>
                  <a:lnTo>
                    <a:pt x="591" y="5"/>
                  </a:lnTo>
                  <a:lnTo>
                    <a:pt x="596" y="5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2" name="Freeform 16"/>
            <p:cNvSpPr>
              <a:spLocks/>
            </p:cNvSpPr>
            <p:nvPr/>
          </p:nvSpPr>
          <p:spPr bwMode="auto">
            <a:xfrm>
              <a:off x="2322" y="3840"/>
              <a:ext cx="603" cy="182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24" y="0"/>
                </a:cxn>
                <a:cxn ang="0">
                  <a:pos x="38" y="0"/>
                </a:cxn>
                <a:cxn ang="0">
                  <a:pos x="53" y="0"/>
                </a:cxn>
                <a:cxn ang="0">
                  <a:pos x="67" y="0"/>
                </a:cxn>
                <a:cxn ang="0">
                  <a:pos x="81" y="0"/>
                </a:cxn>
                <a:cxn ang="0">
                  <a:pos x="95" y="5"/>
                </a:cxn>
                <a:cxn ang="0">
                  <a:pos x="110" y="5"/>
                </a:cxn>
                <a:cxn ang="0">
                  <a:pos x="124" y="10"/>
                </a:cxn>
                <a:cxn ang="0">
                  <a:pos x="138" y="15"/>
                </a:cxn>
                <a:cxn ang="0">
                  <a:pos x="153" y="19"/>
                </a:cxn>
                <a:cxn ang="0">
                  <a:pos x="167" y="29"/>
                </a:cxn>
                <a:cxn ang="0">
                  <a:pos x="181" y="34"/>
                </a:cxn>
                <a:cxn ang="0">
                  <a:pos x="196" y="39"/>
                </a:cxn>
                <a:cxn ang="0">
                  <a:pos x="210" y="48"/>
                </a:cxn>
                <a:cxn ang="0">
                  <a:pos x="224" y="58"/>
                </a:cxn>
                <a:cxn ang="0">
                  <a:pos x="238" y="67"/>
                </a:cxn>
                <a:cxn ang="0">
                  <a:pos x="253" y="77"/>
                </a:cxn>
                <a:cxn ang="0">
                  <a:pos x="267" y="86"/>
                </a:cxn>
                <a:cxn ang="0">
                  <a:pos x="281" y="96"/>
                </a:cxn>
                <a:cxn ang="0">
                  <a:pos x="296" y="105"/>
                </a:cxn>
                <a:cxn ang="0">
                  <a:pos x="310" y="119"/>
                </a:cxn>
                <a:cxn ang="0">
                  <a:pos x="324" y="129"/>
                </a:cxn>
                <a:cxn ang="0">
                  <a:pos x="338" y="143"/>
                </a:cxn>
                <a:cxn ang="0">
                  <a:pos x="353" y="153"/>
                </a:cxn>
                <a:cxn ang="0">
                  <a:pos x="367" y="162"/>
                </a:cxn>
                <a:cxn ang="0">
                  <a:pos x="381" y="177"/>
                </a:cxn>
                <a:cxn ang="0">
                  <a:pos x="396" y="186"/>
                </a:cxn>
                <a:cxn ang="0">
                  <a:pos x="410" y="200"/>
                </a:cxn>
                <a:cxn ang="0">
                  <a:pos x="424" y="210"/>
                </a:cxn>
                <a:cxn ang="0">
                  <a:pos x="438" y="219"/>
                </a:cxn>
                <a:cxn ang="0">
                  <a:pos x="453" y="234"/>
                </a:cxn>
                <a:cxn ang="0">
                  <a:pos x="467" y="243"/>
                </a:cxn>
                <a:cxn ang="0">
                  <a:pos x="481" y="258"/>
                </a:cxn>
                <a:cxn ang="0">
                  <a:pos x="496" y="267"/>
                </a:cxn>
                <a:cxn ang="0">
                  <a:pos x="510" y="277"/>
                </a:cxn>
                <a:cxn ang="0">
                  <a:pos x="524" y="286"/>
                </a:cxn>
                <a:cxn ang="0">
                  <a:pos x="538" y="296"/>
                </a:cxn>
                <a:cxn ang="0">
                  <a:pos x="553" y="305"/>
                </a:cxn>
                <a:cxn ang="0">
                  <a:pos x="567" y="315"/>
                </a:cxn>
                <a:cxn ang="0">
                  <a:pos x="581" y="324"/>
                </a:cxn>
                <a:cxn ang="0">
                  <a:pos x="596" y="334"/>
                </a:cxn>
              </a:cxnLst>
              <a:rect l="0" t="0" r="r" b="b"/>
              <a:pathLst>
                <a:path w="605" h="339">
                  <a:moveTo>
                    <a:pt x="0" y="5"/>
                  </a:moveTo>
                  <a:lnTo>
                    <a:pt x="5" y="5"/>
                  </a:lnTo>
                  <a:lnTo>
                    <a:pt x="10" y="5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5" y="5"/>
                  </a:lnTo>
                  <a:lnTo>
                    <a:pt x="100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5" y="5"/>
                  </a:lnTo>
                  <a:lnTo>
                    <a:pt x="119" y="10"/>
                  </a:lnTo>
                  <a:lnTo>
                    <a:pt x="124" y="10"/>
                  </a:lnTo>
                  <a:lnTo>
                    <a:pt x="129" y="10"/>
                  </a:lnTo>
                  <a:lnTo>
                    <a:pt x="134" y="15"/>
                  </a:lnTo>
                  <a:lnTo>
                    <a:pt x="138" y="15"/>
                  </a:lnTo>
                  <a:lnTo>
                    <a:pt x="143" y="15"/>
                  </a:lnTo>
                  <a:lnTo>
                    <a:pt x="148" y="19"/>
                  </a:lnTo>
                  <a:lnTo>
                    <a:pt x="153" y="19"/>
                  </a:lnTo>
                  <a:lnTo>
                    <a:pt x="157" y="24"/>
                  </a:lnTo>
                  <a:lnTo>
                    <a:pt x="162" y="24"/>
                  </a:lnTo>
                  <a:lnTo>
                    <a:pt x="167" y="29"/>
                  </a:lnTo>
                  <a:lnTo>
                    <a:pt x="172" y="29"/>
                  </a:lnTo>
                  <a:lnTo>
                    <a:pt x="176" y="29"/>
                  </a:lnTo>
                  <a:lnTo>
                    <a:pt x="181" y="34"/>
                  </a:lnTo>
                  <a:lnTo>
                    <a:pt x="186" y="34"/>
                  </a:lnTo>
                  <a:lnTo>
                    <a:pt x="191" y="39"/>
                  </a:lnTo>
                  <a:lnTo>
                    <a:pt x="196" y="39"/>
                  </a:lnTo>
                  <a:lnTo>
                    <a:pt x="200" y="43"/>
                  </a:lnTo>
                  <a:lnTo>
                    <a:pt x="205" y="48"/>
                  </a:lnTo>
                  <a:lnTo>
                    <a:pt x="210" y="48"/>
                  </a:lnTo>
                  <a:lnTo>
                    <a:pt x="215" y="53"/>
                  </a:lnTo>
                  <a:lnTo>
                    <a:pt x="219" y="53"/>
                  </a:lnTo>
                  <a:lnTo>
                    <a:pt x="224" y="58"/>
                  </a:lnTo>
                  <a:lnTo>
                    <a:pt x="229" y="58"/>
                  </a:lnTo>
                  <a:lnTo>
                    <a:pt x="234" y="62"/>
                  </a:lnTo>
                  <a:lnTo>
                    <a:pt x="238" y="67"/>
                  </a:lnTo>
                  <a:lnTo>
                    <a:pt x="243" y="72"/>
                  </a:lnTo>
                  <a:lnTo>
                    <a:pt x="248" y="72"/>
                  </a:lnTo>
                  <a:lnTo>
                    <a:pt x="253" y="77"/>
                  </a:lnTo>
                  <a:lnTo>
                    <a:pt x="257" y="81"/>
                  </a:lnTo>
                  <a:lnTo>
                    <a:pt x="262" y="81"/>
                  </a:lnTo>
                  <a:lnTo>
                    <a:pt x="267" y="86"/>
                  </a:lnTo>
                  <a:lnTo>
                    <a:pt x="272" y="91"/>
                  </a:lnTo>
                  <a:lnTo>
                    <a:pt x="276" y="91"/>
                  </a:lnTo>
                  <a:lnTo>
                    <a:pt x="281" y="96"/>
                  </a:lnTo>
                  <a:lnTo>
                    <a:pt x="286" y="100"/>
                  </a:lnTo>
                  <a:lnTo>
                    <a:pt x="291" y="105"/>
                  </a:lnTo>
                  <a:lnTo>
                    <a:pt x="296" y="105"/>
                  </a:lnTo>
                  <a:lnTo>
                    <a:pt x="300" y="110"/>
                  </a:lnTo>
                  <a:lnTo>
                    <a:pt x="305" y="115"/>
                  </a:lnTo>
                  <a:lnTo>
                    <a:pt x="310" y="119"/>
                  </a:lnTo>
                  <a:lnTo>
                    <a:pt x="315" y="124"/>
                  </a:lnTo>
                  <a:lnTo>
                    <a:pt x="319" y="124"/>
                  </a:lnTo>
                  <a:lnTo>
                    <a:pt x="324" y="129"/>
                  </a:lnTo>
                  <a:lnTo>
                    <a:pt x="329" y="134"/>
                  </a:lnTo>
                  <a:lnTo>
                    <a:pt x="334" y="139"/>
                  </a:lnTo>
                  <a:lnTo>
                    <a:pt x="338" y="143"/>
                  </a:lnTo>
                  <a:lnTo>
                    <a:pt x="343" y="143"/>
                  </a:lnTo>
                  <a:lnTo>
                    <a:pt x="348" y="148"/>
                  </a:lnTo>
                  <a:lnTo>
                    <a:pt x="353" y="153"/>
                  </a:lnTo>
                  <a:lnTo>
                    <a:pt x="357" y="158"/>
                  </a:lnTo>
                  <a:lnTo>
                    <a:pt x="362" y="158"/>
                  </a:lnTo>
                  <a:lnTo>
                    <a:pt x="367" y="162"/>
                  </a:lnTo>
                  <a:lnTo>
                    <a:pt x="372" y="167"/>
                  </a:lnTo>
                  <a:lnTo>
                    <a:pt x="377" y="172"/>
                  </a:lnTo>
                  <a:lnTo>
                    <a:pt x="381" y="177"/>
                  </a:lnTo>
                  <a:lnTo>
                    <a:pt x="386" y="181"/>
                  </a:lnTo>
                  <a:lnTo>
                    <a:pt x="391" y="181"/>
                  </a:lnTo>
                  <a:lnTo>
                    <a:pt x="396" y="186"/>
                  </a:lnTo>
                  <a:lnTo>
                    <a:pt x="400" y="191"/>
                  </a:lnTo>
                  <a:lnTo>
                    <a:pt x="405" y="196"/>
                  </a:lnTo>
                  <a:lnTo>
                    <a:pt x="410" y="200"/>
                  </a:lnTo>
                  <a:lnTo>
                    <a:pt x="415" y="205"/>
                  </a:lnTo>
                  <a:lnTo>
                    <a:pt x="419" y="205"/>
                  </a:lnTo>
                  <a:lnTo>
                    <a:pt x="424" y="210"/>
                  </a:lnTo>
                  <a:lnTo>
                    <a:pt x="429" y="215"/>
                  </a:lnTo>
                  <a:lnTo>
                    <a:pt x="434" y="219"/>
                  </a:lnTo>
                  <a:lnTo>
                    <a:pt x="438" y="219"/>
                  </a:lnTo>
                  <a:lnTo>
                    <a:pt x="443" y="224"/>
                  </a:lnTo>
                  <a:lnTo>
                    <a:pt x="448" y="229"/>
                  </a:lnTo>
                  <a:lnTo>
                    <a:pt x="453" y="234"/>
                  </a:lnTo>
                  <a:lnTo>
                    <a:pt x="457" y="239"/>
                  </a:lnTo>
                  <a:lnTo>
                    <a:pt x="462" y="239"/>
                  </a:lnTo>
                  <a:lnTo>
                    <a:pt x="467" y="243"/>
                  </a:lnTo>
                  <a:lnTo>
                    <a:pt x="472" y="248"/>
                  </a:lnTo>
                  <a:lnTo>
                    <a:pt x="477" y="253"/>
                  </a:lnTo>
                  <a:lnTo>
                    <a:pt x="481" y="258"/>
                  </a:lnTo>
                  <a:lnTo>
                    <a:pt x="486" y="258"/>
                  </a:lnTo>
                  <a:lnTo>
                    <a:pt x="491" y="262"/>
                  </a:lnTo>
                  <a:lnTo>
                    <a:pt x="496" y="267"/>
                  </a:lnTo>
                  <a:lnTo>
                    <a:pt x="500" y="272"/>
                  </a:lnTo>
                  <a:lnTo>
                    <a:pt x="505" y="272"/>
                  </a:lnTo>
                  <a:lnTo>
                    <a:pt x="510" y="277"/>
                  </a:lnTo>
                  <a:lnTo>
                    <a:pt x="515" y="281"/>
                  </a:lnTo>
                  <a:lnTo>
                    <a:pt x="519" y="281"/>
                  </a:lnTo>
                  <a:lnTo>
                    <a:pt x="524" y="286"/>
                  </a:lnTo>
                  <a:lnTo>
                    <a:pt x="529" y="291"/>
                  </a:lnTo>
                  <a:lnTo>
                    <a:pt x="534" y="291"/>
                  </a:lnTo>
                  <a:lnTo>
                    <a:pt x="538" y="296"/>
                  </a:lnTo>
                  <a:lnTo>
                    <a:pt x="543" y="300"/>
                  </a:lnTo>
                  <a:lnTo>
                    <a:pt x="548" y="300"/>
                  </a:lnTo>
                  <a:lnTo>
                    <a:pt x="553" y="305"/>
                  </a:lnTo>
                  <a:lnTo>
                    <a:pt x="558" y="310"/>
                  </a:lnTo>
                  <a:lnTo>
                    <a:pt x="562" y="315"/>
                  </a:lnTo>
                  <a:lnTo>
                    <a:pt x="567" y="315"/>
                  </a:lnTo>
                  <a:lnTo>
                    <a:pt x="572" y="319"/>
                  </a:lnTo>
                  <a:lnTo>
                    <a:pt x="577" y="319"/>
                  </a:lnTo>
                  <a:lnTo>
                    <a:pt x="581" y="324"/>
                  </a:lnTo>
                  <a:lnTo>
                    <a:pt x="586" y="324"/>
                  </a:lnTo>
                  <a:lnTo>
                    <a:pt x="591" y="329"/>
                  </a:lnTo>
                  <a:lnTo>
                    <a:pt x="596" y="334"/>
                  </a:lnTo>
                  <a:lnTo>
                    <a:pt x="600" y="334"/>
                  </a:lnTo>
                  <a:lnTo>
                    <a:pt x="605" y="339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3" name="Freeform 17"/>
            <p:cNvSpPr>
              <a:spLocks/>
            </p:cNvSpPr>
            <p:nvPr/>
          </p:nvSpPr>
          <p:spPr bwMode="auto">
            <a:xfrm>
              <a:off x="2925" y="4022"/>
              <a:ext cx="603" cy="4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24" y="9"/>
                </a:cxn>
                <a:cxn ang="0">
                  <a:pos x="38" y="19"/>
                </a:cxn>
                <a:cxn ang="0">
                  <a:pos x="53" y="23"/>
                </a:cxn>
                <a:cxn ang="0">
                  <a:pos x="67" y="33"/>
                </a:cxn>
                <a:cxn ang="0">
                  <a:pos x="81" y="38"/>
                </a:cxn>
                <a:cxn ang="0">
                  <a:pos x="95" y="42"/>
                </a:cxn>
                <a:cxn ang="0">
                  <a:pos x="110" y="47"/>
                </a:cxn>
                <a:cxn ang="0">
                  <a:pos x="124" y="52"/>
                </a:cxn>
                <a:cxn ang="0">
                  <a:pos x="138" y="57"/>
                </a:cxn>
                <a:cxn ang="0">
                  <a:pos x="153" y="61"/>
                </a:cxn>
                <a:cxn ang="0">
                  <a:pos x="167" y="61"/>
                </a:cxn>
                <a:cxn ang="0">
                  <a:pos x="181" y="66"/>
                </a:cxn>
                <a:cxn ang="0">
                  <a:pos x="195" y="71"/>
                </a:cxn>
                <a:cxn ang="0">
                  <a:pos x="210" y="71"/>
                </a:cxn>
                <a:cxn ang="0">
                  <a:pos x="224" y="76"/>
                </a:cxn>
                <a:cxn ang="0">
                  <a:pos x="238" y="76"/>
                </a:cxn>
                <a:cxn ang="0">
                  <a:pos x="253" y="80"/>
                </a:cxn>
                <a:cxn ang="0">
                  <a:pos x="267" y="80"/>
                </a:cxn>
                <a:cxn ang="0">
                  <a:pos x="281" y="80"/>
                </a:cxn>
                <a:cxn ang="0">
                  <a:pos x="295" y="80"/>
                </a:cxn>
                <a:cxn ang="0">
                  <a:pos x="310" y="85"/>
                </a:cxn>
                <a:cxn ang="0">
                  <a:pos x="324" y="85"/>
                </a:cxn>
                <a:cxn ang="0">
                  <a:pos x="338" y="85"/>
                </a:cxn>
                <a:cxn ang="0">
                  <a:pos x="353" y="85"/>
                </a:cxn>
                <a:cxn ang="0">
                  <a:pos x="367" y="85"/>
                </a:cxn>
                <a:cxn ang="0">
                  <a:pos x="381" y="85"/>
                </a:cxn>
                <a:cxn ang="0">
                  <a:pos x="395" y="85"/>
                </a:cxn>
                <a:cxn ang="0">
                  <a:pos x="410" y="85"/>
                </a:cxn>
                <a:cxn ang="0">
                  <a:pos x="424" y="85"/>
                </a:cxn>
                <a:cxn ang="0">
                  <a:pos x="438" y="85"/>
                </a:cxn>
                <a:cxn ang="0">
                  <a:pos x="453" y="85"/>
                </a:cxn>
                <a:cxn ang="0">
                  <a:pos x="467" y="85"/>
                </a:cxn>
                <a:cxn ang="0">
                  <a:pos x="481" y="85"/>
                </a:cxn>
                <a:cxn ang="0">
                  <a:pos x="495" y="85"/>
                </a:cxn>
                <a:cxn ang="0">
                  <a:pos x="510" y="85"/>
                </a:cxn>
                <a:cxn ang="0">
                  <a:pos x="524" y="85"/>
                </a:cxn>
                <a:cxn ang="0">
                  <a:pos x="538" y="85"/>
                </a:cxn>
                <a:cxn ang="0">
                  <a:pos x="553" y="85"/>
                </a:cxn>
                <a:cxn ang="0">
                  <a:pos x="567" y="85"/>
                </a:cxn>
                <a:cxn ang="0">
                  <a:pos x="581" y="85"/>
                </a:cxn>
                <a:cxn ang="0">
                  <a:pos x="596" y="85"/>
                </a:cxn>
              </a:cxnLst>
              <a:rect l="0" t="0" r="r" b="b"/>
              <a:pathLst>
                <a:path w="605" h="85">
                  <a:moveTo>
                    <a:pt x="0" y="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9" y="14"/>
                  </a:lnTo>
                  <a:lnTo>
                    <a:pt x="33" y="14"/>
                  </a:lnTo>
                  <a:lnTo>
                    <a:pt x="38" y="19"/>
                  </a:lnTo>
                  <a:lnTo>
                    <a:pt x="43" y="19"/>
                  </a:lnTo>
                  <a:lnTo>
                    <a:pt x="48" y="23"/>
                  </a:lnTo>
                  <a:lnTo>
                    <a:pt x="53" y="23"/>
                  </a:lnTo>
                  <a:lnTo>
                    <a:pt x="57" y="28"/>
                  </a:lnTo>
                  <a:lnTo>
                    <a:pt x="62" y="28"/>
                  </a:lnTo>
                  <a:lnTo>
                    <a:pt x="67" y="33"/>
                  </a:lnTo>
                  <a:lnTo>
                    <a:pt x="72" y="33"/>
                  </a:lnTo>
                  <a:lnTo>
                    <a:pt x="76" y="33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91" y="42"/>
                  </a:lnTo>
                  <a:lnTo>
                    <a:pt x="95" y="42"/>
                  </a:lnTo>
                  <a:lnTo>
                    <a:pt x="100" y="42"/>
                  </a:lnTo>
                  <a:lnTo>
                    <a:pt x="105" y="47"/>
                  </a:lnTo>
                  <a:lnTo>
                    <a:pt x="110" y="47"/>
                  </a:lnTo>
                  <a:lnTo>
                    <a:pt x="114" y="47"/>
                  </a:lnTo>
                  <a:lnTo>
                    <a:pt x="119" y="52"/>
                  </a:lnTo>
                  <a:lnTo>
                    <a:pt x="124" y="52"/>
                  </a:lnTo>
                  <a:lnTo>
                    <a:pt x="129" y="52"/>
                  </a:lnTo>
                  <a:lnTo>
                    <a:pt x="134" y="52"/>
                  </a:lnTo>
                  <a:lnTo>
                    <a:pt x="138" y="57"/>
                  </a:lnTo>
                  <a:lnTo>
                    <a:pt x="143" y="57"/>
                  </a:lnTo>
                  <a:lnTo>
                    <a:pt x="148" y="57"/>
                  </a:lnTo>
                  <a:lnTo>
                    <a:pt x="153" y="61"/>
                  </a:lnTo>
                  <a:lnTo>
                    <a:pt x="157" y="61"/>
                  </a:lnTo>
                  <a:lnTo>
                    <a:pt x="162" y="61"/>
                  </a:lnTo>
                  <a:lnTo>
                    <a:pt x="167" y="61"/>
                  </a:lnTo>
                  <a:lnTo>
                    <a:pt x="172" y="66"/>
                  </a:lnTo>
                  <a:lnTo>
                    <a:pt x="176" y="66"/>
                  </a:lnTo>
                  <a:lnTo>
                    <a:pt x="181" y="66"/>
                  </a:lnTo>
                  <a:lnTo>
                    <a:pt x="186" y="66"/>
                  </a:lnTo>
                  <a:lnTo>
                    <a:pt x="191" y="66"/>
                  </a:lnTo>
                  <a:lnTo>
                    <a:pt x="195" y="71"/>
                  </a:lnTo>
                  <a:lnTo>
                    <a:pt x="200" y="71"/>
                  </a:lnTo>
                  <a:lnTo>
                    <a:pt x="205" y="71"/>
                  </a:lnTo>
                  <a:lnTo>
                    <a:pt x="210" y="71"/>
                  </a:lnTo>
                  <a:lnTo>
                    <a:pt x="214" y="71"/>
                  </a:lnTo>
                  <a:lnTo>
                    <a:pt x="219" y="76"/>
                  </a:lnTo>
                  <a:lnTo>
                    <a:pt x="224" y="76"/>
                  </a:lnTo>
                  <a:lnTo>
                    <a:pt x="229" y="76"/>
                  </a:lnTo>
                  <a:lnTo>
                    <a:pt x="234" y="76"/>
                  </a:lnTo>
                  <a:lnTo>
                    <a:pt x="238" y="76"/>
                  </a:lnTo>
                  <a:lnTo>
                    <a:pt x="243" y="76"/>
                  </a:lnTo>
                  <a:lnTo>
                    <a:pt x="248" y="76"/>
                  </a:lnTo>
                  <a:lnTo>
                    <a:pt x="253" y="80"/>
                  </a:lnTo>
                  <a:lnTo>
                    <a:pt x="257" y="80"/>
                  </a:lnTo>
                  <a:lnTo>
                    <a:pt x="262" y="80"/>
                  </a:lnTo>
                  <a:lnTo>
                    <a:pt x="267" y="80"/>
                  </a:lnTo>
                  <a:lnTo>
                    <a:pt x="272" y="80"/>
                  </a:lnTo>
                  <a:lnTo>
                    <a:pt x="276" y="80"/>
                  </a:lnTo>
                  <a:lnTo>
                    <a:pt x="281" y="80"/>
                  </a:lnTo>
                  <a:lnTo>
                    <a:pt x="286" y="80"/>
                  </a:lnTo>
                  <a:lnTo>
                    <a:pt x="291" y="80"/>
                  </a:lnTo>
                  <a:lnTo>
                    <a:pt x="295" y="80"/>
                  </a:lnTo>
                  <a:lnTo>
                    <a:pt x="300" y="80"/>
                  </a:lnTo>
                  <a:lnTo>
                    <a:pt x="305" y="85"/>
                  </a:lnTo>
                  <a:lnTo>
                    <a:pt x="310" y="85"/>
                  </a:lnTo>
                  <a:lnTo>
                    <a:pt x="315" y="85"/>
                  </a:lnTo>
                  <a:lnTo>
                    <a:pt x="319" y="85"/>
                  </a:lnTo>
                  <a:lnTo>
                    <a:pt x="324" y="85"/>
                  </a:lnTo>
                  <a:lnTo>
                    <a:pt x="329" y="85"/>
                  </a:lnTo>
                  <a:lnTo>
                    <a:pt x="334" y="85"/>
                  </a:lnTo>
                  <a:lnTo>
                    <a:pt x="338" y="85"/>
                  </a:lnTo>
                  <a:lnTo>
                    <a:pt x="343" y="85"/>
                  </a:lnTo>
                  <a:lnTo>
                    <a:pt x="348" y="85"/>
                  </a:lnTo>
                  <a:lnTo>
                    <a:pt x="353" y="85"/>
                  </a:lnTo>
                  <a:lnTo>
                    <a:pt x="357" y="85"/>
                  </a:lnTo>
                  <a:lnTo>
                    <a:pt x="362" y="85"/>
                  </a:lnTo>
                  <a:lnTo>
                    <a:pt x="367" y="85"/>
                  </a:lnTo>
                  <a:lnTo>
                    <a:pt x="372" y="85"/>
                  </a:lnTo>
                  <a:lnTo>
                    <a:pt x="376" y="85"/>
                  </a:lnTo>
                  <a:lnTo>
                    <a:pt x="381" y="85"/>
                  </a:lnTo>
                  <a:lnTo>
                    <a:pt x="386" y="85"/>
                  </a:lnTo>
                  <a:lnTo>
                    <a:pt x="391" y="85"/>
                  </a:lnTo>
                  <a:lnTo>
                    <a:pt x="395" y="85"/>
                  </a:lnTo>
                  <a:lnTo>
                    <a:pt x="400" y="85"/>
                  </a:lnTo>
                  <a:lnTo>
                    <a:pt x="405" y="85"/>
                  </a:lnTo>
                  <a:lnTo>
                    <a:pt x="410" y="85"/>
                  </a:lnTo>
                  <a:lnTo>
                    <a:pt x="415" y="85"/>
                  </a:lnTo>
                  <a:lnTo>
                    <a:pt x="419" y="85"/>
                  </a:lnTo>
                  <a:lnTo>
                    <a:pt x="424" y="85"/>
                  </a:lnTo>
                  <a:lnTo>
                    <a:pt x="429" y="85"/>
                  </a:lnTo>
                  <a:lnTo>
                    <a:pt x="434" y="85"/>
                  </a:lnTo>
                  <a:lnTo>
                    <a:pt x="438" y="85"/>
                  </a:lnTo>
                  <a:lnTo>
                    <a:pt x="443" y="85"/>
                  </a:lnTo>
                  <a:lnTo>
                    <a:pt x="448" y="85"/>
                  </a:lnTo>
                  <a:lnTo>
                    <a:pt x="453" y="85"/>
                  </a:lnTo>
                  <a:lnTo>
                    <a:pt x="457" y="85"/>
                  </a:lnTo>
                  <a:lnTo>
                    <a:pt x="462" y="85"/>
                  </a:lnTo>
                  <a:lnTo>
                    <a:pt x="467" y="85"/>
                  </a:lnTo>
                  <a:lnTo>
                    <a:pt x="472" y="85"/>
                  </a:lnTo>
                  <a:lnTo>
                    <a:pt x="476" y="85"/>
                  </a:lnTo>
                  <a:lnTo>
                    <a:pt x="481" y="85"/>
                  </a:lnTo>
                  <a:lnTo>
                    <a:pt x="486" y="85"/>
                  </a:lnTo>
                  <a:lnTo>
                    <a:pt x="491" y="85"/>
                  </a:lnTo>
                  <a:lnTo>
                    <a:pt x="495" y="85"/>
                  </a:lnTo>
                  <a:lnTo>
                    <a:pt x="500" y="85"/>
                  </a:lnTo>
                  <a:lnTo>
                    <a:pt x="505" y="85"/>
                  </a:lnTo>
                  <a:lnTo>
                    <a:pt x="510" y="85"/>
                  </a:lnTo>
                  <a:lnTo>
                    <a:pt x="515" y="85"/>
                  </a:lnTo>
                  <a:lnTo>
                    <a:pt x="519" y="85"/>
                  </a:lnTo>
                  <a:lnTo>
                    <a:pt x="524" y="85"/>
                  </a:lnTo>
                  <a:lnTo>
                    <a:pt x="529" y="85"/>
                  </a:lnTo>
                  <a:lnTo>
                    <a:pt x="534" y="85"/>
                  </a:lnTo>
                  <a:lnTo>
                    <a:pt x="538" y="85"/>
                  </a:lnTo>
                  <a:lnTo>
                    <a:pt x="543" y="85"/>
                  </a:lnTo>
                  <a:lnTo>
                    <a:pt x="548" y="85"/>
                  </a:lnTo>
                  <a:lnTo>
                    <a:pt x="553" y="85"/>
                  </a:lnTo>
                  <a:lnTo>
                    <a:pt x="557" y="85"/>
                  </a:lnTo>
                  <a:lnTo>
                    <a:pt x="562" y="85"/>
                  </a:lnTo>
                  <a:lnTo>
                    <a:pt x="567" y="85"/>
                  </a:lnTo>
                  <a:lnTo>
                    <a:pt x="572" y="85"/>
                  </a:lnTo>
                  <a:lnTo>
                    <a:pt x="576" y="85"/>
                  </a:lnTo>
                  <a:lnTo>
                    <a:pt x="581" y="85"/>
                  </a:lnTo>
                  <a:lnTo>
                    <a:pt x="586" y="85"/>
                  </a:lnTo>
                  <a:lnTo>
                    <a:pt x="591" y="85"/>
                  </a:lnTo>
                  <a:lnTo>
                    <a:pt x="596" y="85"/>
                  </a:lnTo>
                  <a:lnTo>
                    <a:pt x="600" y="85"/>
                  </a:lnTo>
                  <a:lnTo>
                    <a:pt x="605" y="8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4" name="Freeform 18"/>
            <p:cNvSpPr>
              <a:spLocks/>
            </p:cNvSpPr>
            <p:nvPr/>
          </p:nvSpPr>
          <p:spPr bwMode="auto">
            <a:xfrm>
              <a:off x="3528" y="4052"/>
              <a:ext cx="603" cy="15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24" y="28"/>
                </a:cxn>
                <a:cxn ang="0">
                  <a:pos x="38" y="28"/>
                </a:cxn>
                <a:cxn ang="0">
                  <a:pos x="52" y="28"/>
                </a:cxn>
                <a:cxn ang="0">
                  <a:pos x="67" y="28"/>
                </a:cxn>
                <a:cxn ang="0">
                  <a:pos x="81" y="28"/>
                </a:cxn>
                <a:cxn ang="0">
                  <a:pos x="95" y="28"/>
                </a:cxn>
                <a:cxn ang="0">
                  <a:pos x="110" y="28"/>
                </a:cxn>
                <a:cxn ang="0">
                  <a:pos x="124" y="28"/>
                </a:cxn>
                <a:cxn ang="0">
                  <a:pos x="138" y="28"/>
                </a:cxn>
                <a:cxn ang="0">
                  <a:pos x="152" y="28"/>
                </a:cxn>
                <a:cxn ang="0">
                  <a:pos x="167" y="28"/>
                </a:cxn>
                <a:cxn ang="0">
                  <a:pos x="181" y="28"/>
                </a:cxn>
                <a:cxn ang="0">
                  <a:pos x="195" y="28"/>
                </a:cxn>
                <a:cxn ang="0">
                  <a:pos x="210" y="28"/>
                </a:cxn>
                <a:cxn ang="0">
                  <a:pos x="224" y="28"/>
                </a:cxn>
                <a:cxn ang="0">
                  <a:pos x="238" y="28"/>
                </a:cxn>
                <a:cxn ang="0">
                  <a:pos x="252" y="28"/>
                </a:cxn>
                <a:cxn ang="0">
                  <a:pos x="267" y="28"/>
                </a:cxn>
                <a:cxn ang="0">
                  <a:pos x="281" y="23"/>
                </a:cxn>
                <a:cxn ang="0">
                  <a:pos x="295" y="23"/>
                </a:cxn>
                <a:cxn ang="0">
                  <a:pos x="310" y="23"/>
                </a:cxn>
                <a:cxn ang="0">
                  <a:pos x="324" y="23"/>
                </a:cxn>
                <a:cxn ang="0">
                  <a:pos x="338" y="23"/>
                </a:cxn>
                <a:cxn ang="0">
                  <a:pos x="353" y="23"/>
                </a:cxn>
                <a:cxn ang="0">
                  <a:pos x="367" y="19"/>
                </a:cxn>
                <a:cxn ang="0">
                  <a:pos x="381" y="19"/>
                </a:cxn>
                <a:cxn ang="0">
                  <a:pos x="395" y="19"/>
                </a:cxn>
                <a:cxn ang="0">
                  <a:pos x="410" y="19"/>
                </a:cxn>
                <a:cxn ang="0">
                  <a:pos x="424" y="14"/>
                </a:cxn>
                <a:cxn ang="0">
                  <a:pos x="438" y="14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1" y="9"/>
                </a:cxn>
                <a:cxn ang="0">
                  <a:pos x="495" y="9"/>
                </a:cxn>
                <a:cxn ang="0">
                  <a:pos x="510" y="9"/>
                </a:cxn>
                <a:cxn ang="0">
                  <a:pos x="524" y="9"/>
                </a:cxn>
                <a:cxn ang="0">
                  <a:pos x="538" y="4"/>
                </a:cxn>
                <a:cxn ang="0">
                  <a:pos x="553" y="4"/>
                </a:cxn>
                <a:cxn ang="0">
                  <a:pos x="567" y="4"/>
                </a:cxn>
                <a:cxn ang="0">
                  <a:pos x="581" y="4"/>
                </a:cxn>
                <a:cxn ang="0">
                  <a:pos x="595" y="0"/>
                </a:cxn>
              </a:cxnLst>
              <a:rect l="0" t="0" r="r" b="b"/>
              <a:pathLst>
                <a:path w="605" h="28">
                  <a:moveTo>
                    <a:pt x="0" y="28"/>
                  </a:moveTo>
                  <a:lnTo>
                    <a:pt x="5" y="28"/>
                  </a:lnTo>
                  <a:lnTo>
                    <a:pt x="10" y="28"/>
                  </a:lnTo>
                  <a:lnTo>
                    <a:pt x="14" y="28"/>
                  </a:lnTo>
                  <a:lnTo>
                    <a:pt x="19" y="28"/>
                  </a:lnTo>
                  <a:lnTo>
                    <a:pt x="24" y="28"/>
                  </a:lnTo>
                  <a:lnTo>
                    <a:pt x="29" y="28"/>
                  </a:lnTo>
                  <a:lnTo>
                    <a:pt x="33" y="28"/>
                  </a:lnTo>
                  <a:lnTo>
                    <a:pt x="38" y="28"/>
                  </a:lnTo>
                  <a:lnTo>
                    <a:pt x="43" y="28"/>
                  </a:lnTo>
                  <a:lnTo>
                    <a:pt x="48" y="28"/>
                  </a:lnTo>
                  <a:lnTo>
                    <a:pt x="52" y="28"/>
                  </a:lnTo>
                  <a:lnTo>
                    <a:pt x="57" y="28"/>
                  </a:lnTo>
                  <a:lnTo>
                    <a:pt x="62" y="28"/>
                  </a:lnTo>
                  <a:lnTo>
                    <a:pt x="67" y="28"/>
                  </a:lnTo>
                  <a:lnTo>
                    <a:pt x="71" y="28"/>
                  </a:lnTo>
                  <a:lnTo>
                    <a:pt x="76" y="28"/>
                  </a:lnTo>
                  <a:lnTo>
                    <a:pt x="81" y="28"/>
                  </a:lnTo>
                  <a:lnTo>
                    <a:pt x="86" y="28"/>
                  </a:lnTo>
                  <a:lnTo>
                    <a:pt x="91" y="28"/>
                  </a:lnTo>
                  <a:lnTo>
                    <a:pt x="95" y="28"/>
                  </a:lnTo>
                  <a:lnTo>
                    <a:pt x="100" y="28"/>
                  </a:lnTo>
                  <a:lnTo>
                    <a:pt x="105" y="28"/>
                  </a:lnTo>
                  <a:lnTo>
                    <a:pt x="110" y="28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8"/>
                  </a:lnTo>
                  <a:lnTo>
                    <a:pt x="129" y="28"/>
                  </a:lnTo>
                  <a:lnTo>
                    <a:pt x="133" y="28"/>
                  </a:lnTo>
                  <a:lnTo>
                    <a:pt x="138" y="28"/>
                  </a:lnTo>
                  <a:lnTo>
                    <a:pt x="143" y="28"/>
                  </a:lnTo>
                  <a:lnTo>
                    <a:pt x="148" y="28"/>
                  </a:lnTo>
                  <a:lnTo>
                    <a:pt x="152" y="28"/>
                  </a:lnTo>
                  <a:lnTo>
                    <a:pt x="157" y="28"/>
                  </a:lnTo>
                  <a:lnTo>
                    <a:pt x="162" y="28"/>
                  </a:lnTo>
                  <a:lnTo>
                    <a:pt x="167" y="28"/>
                  </a:lnTo>
                  <a:lnTo>
                    <a:pt x="172" y="28"/>
                  </a:lnTo>
                  <a:lnTo>
                    <a:pt x="176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1" y="28"/>
                  </a:lnTo>
                  <a:lnTo>
                    <a:pt x="195" y="28"/>
                  </a:lnTo>
                  <a:lnTo>
                    <a:pt x="200" y="28"/>
                  </a:lnTo>
                  <a:lnTo>
                    <a:pt x="205" y="28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9" y="28"/>
                  </a:lnTo>
                  <a:lnTo>
                    <a:pt x="224" y="28"/>
                  </a:lnTo>
                  <a:lnTo>
                    <a:pt x="229" y="28"/>
                  </a:lnTo>
                  <a:lnTo>
                    <a:pt x="233" y="28"/>
                  </a:lnTo>
                  <a:lnTo>
                    <a:pt x="238" y="28"/>
                  </a:lnTo>
                  <a:lnTo>
                    <a:pt x="243" y="28"/>
                  </a:lnTo>
                  <a:lnTo>
                    <a:pt x="248" y="28"/>
                  </a:lnTo>
                  <a:lnTo>
                    <a:pt x="252" y="28"/>
                  </a:lnTo>
                  <a:lnTo>
                    <a:pt x="257" y="28"/>
                  </a:lnTo>
                  <a:lnTo>
                    <a:pt x="262" y="28"/>
                  </a:lnTo>
                  <a:lnTo>
                    <a:pt x="267" y="28"/>
                  </a:lnTo>
                  <a:lnTo>
                    <a:pt x="272" y="28"/>
                  </a:lnTo>
                  <a:lnTo>
                    <a:pt x="276" y="28"/>
                  </a:lnTo>
                  <a:lnTo>
                    <a:pt x="281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295" y="23"/>
                  </a:lnTo>
                  <a:lnTo>
                    <a:pt x="300" y="23"/>
                  </a:lnTo>
                  <a:lnTo>
                    <a:pt x="305" y="23"/>
                  </a:lnTo>
                  <a:lnTo>
                    <a:pt x="310" y="23"/>
                  </a:lnTo>
                  <a:lnTo>
                    <a:pt x="314" y="23"/>
                  </a:lnTo>
                  <a:lnTo>
                    <a:pt x="319" y="23"/>
                  </a:lnTo>
                  <a:lnTo>
                    <a:pt x="324" y="23"/>
                  </a:lnTo>
                  <a:lnTo>
                    <a:pt x="329" y="23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8" y="23"/>
                  </a:lnTo>
                  <a:lnTo>
                    <a:pt x="353" y="23"/>
                  </a:lnTo>
                  <a:lnTo>
                    <a:pt x="357" y="23"/>
                  </a:lnTo>
                  <a:lnTo>
                    <a:pt x="362" y="19"/>
                  </a:lnTo>
                  <a:lnTo>
                    <a:pt x="367" y="19"/>
                  </a:lnTo>
                  <a:lnTo>
                    <a:pt x="372" y="19"/>
                  </a:lnTo>
                  <a:lnTo>
                    <a:pt x="376" y="19"/>
                  </a:lnTo>
                  <a:lnTo>
                    <a:pt x="381" y="19"/>
                  </a:lnTo>
                  <a:lnTo>
                    <a:pt x="386" y="19"/>
                  </a:lnTo>
                  <a:lnTo>
                    <a:pt x="391" y="19"/>
                  </a:lnTo>
                  <a:lnTo>
                    <a:pt x="395" y="19"/>
                  </a:lnTo>
                  <a:lnTo>
                    <a:pt x="400" y="19"/>
                  </a:lnTo>
                  <a:lnTo>
                    <a:pt x="405" y="19"/>
                  </a:lnTo>
                  <a:lnTo>
                    <a:pt x="410" y="19"/>
                  </a:lnTo>
                  <a:lnTo>
                    <a:pt x="414" y="19"/>
                  </a:lnTo>
                  <a:lnTo>
                    <a:pt x="419" y="19"/>
                  </a:lnTo>
                  <a:lnTo>
                    <a:pt x="424" y="14"/>
                  </a:lnTo>
                  <a:lnTo>
                    <a:pt x="429" y="14"/>
                  </a:lnTo>
                  <a:lnTo>
                    <a:pt x="433" y="14"/>
                  </a:lnTo>
                  <a:lnTo>
                    <a:pt x="438" y="14"/>
                  </a:lnTo>
                  <a:lnTo>
                    <a:pt x="443" y="14"/>
                  </a:lnTo>
                  <a:lnTo>
                    <a:pt x="448" y="14"/>
                  </a:lnTo>
                  <a:lnTo>
                    <a:pt x="453" y="14"/>
                  </a:lnTo>
                  <a:lnTo>
                    <a:pt x="457" y="14"/>
                  </a:lnTo>
                  <a:lnTo>
                    <a:pt x="462" y="14"/>
                  </a:lnTo>
                  <a:lnTo>
                    <a:pt x="467" y="14"/>
                  </a:lnTo>
                  <a:lnTo>
                    <a:pt x="472" y="14"/>
                  </a:lnTo>
                  <a:lnTo>
                    <a:pt x="476" y="14"/>
                  </a:lnTo>
                  <a:lnTo>
                    <a:pt x="481" y="9"/>
                  </a:lnTo>
                  <a:lnTo>
                    <a:pt x="486" y="9"/>
                  </a:lnTo>
                  <a:lnTo>
                    <a:pt x="491" y="9"/>
                  </a:lnTo>
                  <a:lnTo>
                    <a:pt x="495" y="9"/>
                  </a:lnTo>
                  <a:lnTo>
                    <a:pt x="500" y="9"/>
                  </a:lnTo>
                  <a:lnTo>
                    <a:pt x="505" y="9"/>
                  </a:lnTo>
                  <a:lnTo>
                    <a:pt x="510" y="9"/>
                  </a:lnTo>
                  <a:lnTo>
                    <a:pt x="514" y="9"/>
                  </a:lnTo>
                  <a:lnTo>
                    <a:pt x="519" y="9"/>
                  </a:lnTo>
                  <a:lnTo>
                    <a:pt x="524" y="9"/>
                  </a:lnTo>
                  <a:lnTo>
                    <a:pt x="529" y="9"/>
                  </a:lnTo>
                  <a:lnTo>
                    <a:pt x="534" y="4"/>
                  </a:lnTo>
                  <a:lnTo>
                    <a:pt x="538" y="4"/>
                  </a:lnTo>
                  <a:lnTo>
                    <a:pt x="543" y="4"/>
                  </a:lnTo>
                  <a:lnTo>
                    <a:pt x="548" y="4"/>
                  </a:lnTo>
                  <a:lnTo>
                    <a:pt x="553" y="4"/>
                  </a:lnTo>
                  <a:lnTo>
                    <a:pt x="557" y="4"/>
                  </a:lnTo>
                  <a:lnTo>
                    <a:pt x="562" y="4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76" y="4"/>
                  </a:lnTo>
                  <a:lnTo>
                    <a:pt x="581" y="4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5" y="0"/>
                  </a:lnTo>
                  <a:lnTo>
                    <a:pt x="600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5" name="Freeform 19"/>
            <p:cNvSpPr>
              <a:spLocks/>
            </p:cNvSpPr>
            <p:nvPr/>
          </p:nvSpPr>
          <p:spPr bwMode="auto">
            <a:xfrm>
              <a:off x="4131" y="4050"/>
              <a:ext cx="300" cy="2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14" y="5"/>
                </a:cxn>
                <a:cxn ang="0">
                  <a:pos x="24" y="5"/>
                </a:cxn>
                <a:cxn ang="0">
                  <a:pos x="33" y="5"/>
                </a:cxn>
                <a:cxn ang="0">
                  <a:pos x="43" y="5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1" y="0"/>
                </a:cxn>
                <a:cxn ang="0">
                  <a:pos x="81" y="0"/>
                </a:cxn>
                <a:cxn ang="0">
                  <a:pos x="90" y="0"/>
                </a:cxn>
                <a:cxn ang="0">
                  <a:pos x="100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9" y="0"/>
                </a:cxn>
                <a:cxn ang="0">
                  <a:pos x="138" y="0"/>
                </a:cxn>
                <a:cxn ang="0">
                  <a:pos x="148" y="0"/>
                </a:cxn>
                <a:cxn ang="0">
                  <a:pos x="157" y="0"/>
                </a:cxn>
                <a:cxn ang="0">
                  <a:pos x="167" y="0"/>
                </a:cxn>
                <a:cxn ang="0">
                  <a:pos x="176" y="0"/>
                </a:cxn>
                <a:cxn ang="0">
                  <a:pos x="186" y="0"/>
                </a:cxn>
                <a:cxn ang="0">
                  <a:pos x="195" y="0"/>
                </a:cxn>
                <a:cxn ang="0">
                  <a:pos x="205" y="0"/>
                </a:cxn>
                <a:cxn ang="0">
                  <a:pos x="214" y="0"/>
                </a:cxn>
                <a:cxn ang="0">
                  <a:pos x="224" y="0"/>
                </a:cxn>
                <a:cxn ang="0">
                  <a:pos x="233" y="0"/>
                </a:cxn>
                <a:cxn ang="0">
                  <a:pos x="243" y="0"/>
                </a:cxn>
                <a:cxn ang="0">
                  <a:pos x="252" y="0"/>
                </a:cxn>
                <a:cxn ang="0">
                  <a:pos x="262" y="0"/>
                </a:cxn>
                <a:cxn ang="0">
                  <a:pos x="271" y="0"/>
                </a:cxn>
                <a:cxn ang="0">
                  <a:pos x="281" y="0"/>
                </a:cxn>
                <a:cxn ang="0">
                  <a:pos x="290" y="0"/>
                </a:cxn>
                <a:cxn ang="0">
                  <a:pos x="300" y="0"/>
                </a:cxn>
              </a:cxnLst>
              <a:rect l="0" t="0" r="r" b="b"/>
              <a:pathLst>
                <a:path w="300" h="5">
                  <a:moveTo>
                    <a:pt x="0" y="5"/>
                  </a:moveTo>
                  <a:lnTo>
                    <a:pt x="5" y="5"/>
                  </a:lnTo>
                  <a:lnTo>
                    <a:pt x="9" y="5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4" y="5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8" y="5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8" y="0"/>
                  </a:lnTo>
                  <a:lnTo>
                    <a:pt x="143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0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9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3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7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6" name="Freeform 20"/>
            <p:cNvSpPr>
              <a:spLocks/>
            </p:cNvSpPr>
            <p:nvPr/>
          </p:nvSpPr>
          <p:spPr bwMode="auto">
            <a:xfrm>
              <a:off x="1719" y="2979"/>
              <a:ext cx="417" cy="1045"/>
            </a:xfrm>
            <a:custGeom>
              <a:avLst/>
              <a:gdLst/>
              <a:ahLst/>
              <a:cxnLst>
                <a:cxn ang="0">
                  <a:pos x="10" y="1947"/>
                </a:cxn>
                <a:cxn ang="0">
                  <a:pos x="24" y="1947"/>
                </a:cxn>
                <a:cxn ang="0">
                  <a:pos x="38" y="1947"/>
                </a:cxn>
                <a:cxn ang="0">
                  <a:pos x="53" y="1943"/>
                </a:cxn>
                <a:cxn ang="0">
                  <a:pos x="67" y="1938"/>
                </a:cxn>
                <a:cxn ang="0">
                  <a:pos x="81" y="1933"/>
                </a:cxn>
                <a:cxn ang="0">
                  <a:pos x="96" y="1923"/>
                </a:cxn>
                <a:cxn ang="0">
                  <a:pos x="110" y="1919"/>
                </a:cxn>
                <a:cxn ang="0">
                  <a:pos x="124" y="1904"/>
                </a:cxn>
                <a:cxn ang="0">
                  <a:pos x="138" y="1890"/>
                </a:cxn>
                <a:cxn ang="0">
                  <a:pos x="158" y="1871"/>
                </a:cxn>
                <a:cxn ang="0">
                  <a:pos x="162" y="1857"/>
                </a:cxn>
                <a:cxn ang="0">
                  <a:pos x="172" y="1843"/>
                </a:cxn>
                <a:cxn ang="0">
                  <a:pos x="181" y="1823"/>
                </a:cxn>
                <a:cxn ang="0">
                  <a:pos x="191" y="1804"/>
                </a:cxn>
                <a:cxn ang="0">
                  <a:pos x="196" y="1781"/>
                </a:cxn>
                <a:cxn ang="0">
                  <a:pos x="205" y="1757"/>
                </a:cxn>
                <a:cxn ang="0">
                  <a:pos x="215" y="1723"/>
                </a:cxn>
                <a:cxn ang="0">
                  <a:pos x="219" y="1685"/>
                </a:cxn>
                <a:cxn ang="0">
                  <a:pos x="229" y="1643"/>
                </a:cxn>
                <a:cxn ang="0">
                  <a:pos x="238" y="1585"/>
                </a:cxn>
                <a:cxn ang="0">
                  <a:pos x="248" y="1523"/>
                </a:cxn>
                <a:cxn ang="0">
                  <a:pos x="253" y="1443"/>
                </a:cxn>
                <a:cxn ang="0">
                  <a:pos x="262" y="1347"/>
                </a:cxn>
                <a:cxn ang="0">
                  <a:pos x="272" y="1233"/>
                </a:cxn>
                <a:cxn ang="0">
                  <a:pos x="277" y="1095"/>
                </a:cxn>
                <a:cxn ang="0">
                  <a:pos x="286" y="923"/>
                </a:cxn>
                <a:cxn ang="0">
                  <a:pos x="296" y="728"/>
                </a:cxn>
                <a:cxn ang="0">
                  <a:pos x="305" y="514"/>
                </a:cxn>
                <a:cxn ang="0">
                  <a:pos x="310" y="300"/>
                </a:cxn>
                <a:cxn ang="0">
                  <a:pos x="319" y="119"/>
                </a:cxn>
                <a:cxn ang="0">
                  <a:pos x="334" y="0"/>
                </a:cxn>
                <a:cxn ang="0">
                  <a:pos x="339" y="33"/>
                </a:cxn>
                <a:cxn ang="0">
                  <a:pos x="348" y="166"/>
                </a:cxn>
                <a:cxn ang="0">
                  <a:pos x="353" y="361"/>
                </a:cxn>
                <a:cxn ang="0">
                  <a:pos x="362" y="581"/>
                </a:cxn>
                <a:cxn ang="0">
                  <a:pos x="372" y="790"/>
                </a:cxn>
                <a:cxn ang="0">
                  <a:pos x="381" y="981"/>
                </a:cxn>
                <a:cxn ang="0">
                  <a:pos x="386" y="1138"/>
                </a:cxn>
                <a:cxn ang="0">
                  <a:pos x="396" y="1276"/>
                </a:cxn>
                <a:cxn ang="0">
                  <a:pos x="405" y="1385"/>
                </a:cxn>
                <a:cxn ang="0">
                  <a:pos x="410" y="1476"/>
                </a:cxn>
              </a:cxnLst>
              <a:rect l="0" t="0" r="r" b="b"/>
              <a:pathLst>
                <a:path w="419" h="1947">
                  <a:moveTo>
                    <a:pt x="0" y="1947"/>
                  </a:moveTo>
                  <a:lnTo>
                    <a:pt x="5" y="1947"/>
                  </a:lnTo>
                  <a:lnTo>
                    <a:pt x="10" y="1947"/>
                  </a:lnTo>
                  <a:lnTo>
                    <a:pt x="15" y="1947"/>
                  </a:lnTo>
                  <a:lnTo>
                    <a:pt x="19" y="1947"/>
                  </a:lnTo>
                  <a:lnTo>
                    <a:pt x="24" y="1947"/>
                  </a:lnTo>
                  <a:lnTo>
                    <a:pt x="29" y="1947"/>
                  </a:lnTo>
                  <a:lnTo>
                    <a:pt x="34" y="1947"/>
                  </a:lnTo>
                  <a:lnTo>
                    <a:pt x="38" y="1947"/>
                  </a:lnTo>
                  <a:lnTo>
                    <a:pt x="43" y="1943"/>
                  </a:lnTo>
                  <a:lnTo>
                    <a:pt x="48" y="1943"/>
                  </a:lnTo>
                  <a:lnTo>
                    <a:pt x="53" y="1943"/>
                  </a:lnTo>
                  <a:lnTo>
                    <a:pt x="57" y="1943"/>
                  </a:lnTo>
                  <a:lnTo>
                    <a:pt x="62" y="1938"/>
                  </a:lnTo>
                  <a:lnTo>
                    <a:pt x="67" y="1938"/>
                  </a:lnTo>
                  <a:lnTo>
                    <a:pt x="72" y="1938"/>
                  </a:lnTo>
                  <a:lnTo>
                    <a:pt x="77" y="1933"/>
                  </a:lnTo>
                  <a:lnTo>
                    <a:pt x="81" y="1933"/>
                  </a:lnTo>
                  <a:lnTo>
                    <a:pt x="86" y="1928"/>
                  </a:lnTo>
                  <a:lnTo>
                    <a:pt x="91" y="1928"/>
                  </a:lnTo>
                  <a:lnTo>
                    <a:pt x="96" y="1923"/>
                  </a:lnTo>
                  <a:lnTo>
                    <a:pt x="100" y="1923"/>
                  </a:lnTo>
                  <a:lnTo>
                    <a:pt x="105" y="1919"/>
                  </a:lnTo>
                  <a:lnTo>
                    <a:pt x="110" y="1919"/>
                  </a:lnTo>
                  <a:lnTo>
                    <a:pt x="115" y="1914"/>
                  </a:lnTo>
                  <a:lnTo>
                    <a:pt x="119" y="1909"/>
                  </a:lnTo>
                  <a:lnTo>
                    <a:pt x="124" y="1904"/>
                  </a:lnTo>
                  <a:lnTo>
                    <a:pt x="129" y="1900"/>
                  </a:lnTo>
                  <a:lnTo>
                    <a:pt x="134" y="1895"/>
                  </a:lnTo>
                  <a:lnTo>
                    <a:pt x="138" y="1890"/>
                  </a:lnTo>
                  <a:lnTo>
                    <a:pt x="143" y="1885"/>
                  </a:lnTo>
                  <a:lnTo>
                    <a:pt x="148" y="1881"/>
                  </a:lnTo>
                  <a:lnTo>
                    <a:pt x="158" y="1871"/>
                  </a:lnTo>
                  <a:lnTo>
                    <a:pt x="158" y="1866"/>
                  </a:lnTo>
                  <a:lnTo>
                    <a:pt x="162" y="1862"/>
                  </a:lnTo>
                  <a:lnTo>
                    <a:pt x="162" y="1857"/>
                  </a:lnTo>
                  <a:lnTo>
                    <a:pt x="167" y="1852"/>
                  </a:lnTo>
                  <a:lnTo>
                    <a:pt x="172" y="1847"/>
                  </a:lnTo>
                  <a:lnTo>
                    <a:pt x="172" y="1843"/>
                  </a:lnTo>
                  <a:lnTo>
                    <a:pt x="177" y="1838"/>
                  </a:lnTo>
                  <a:lnTo>
                    <a:pt x="177" y="1828"/>
                  </a:lnTo>
                  <a:lnTo>
                    <a:pt x="181" y="1823"/>
                  </a:lnTo>
                  <a:lnTo>
                    <a:pt x="181" y="1819"/>
                  </a:lnTo>
                  <a:lnTo>
                    <a:pt x="186" y="1809"/>
                  </a:lnTo>
                  <a:lnTo>
                    <a:pt x="191" y="1804"/>
                  </a:lnTo>
                  <a:lnTo>
                    <a:pt x="191" y="1800"/>
                  </a:lnTo>
                  <a:lnTo>
                    <a:pt x="196" y="1790"/>
                  </a:lnTo>
                  <a:lnTo>
                    <a:pt x="196" y="1781"/>
                  </a:lnTo>
                  <a:lnTo>
                    <a:pt x="200" y="1771"/>
                  </a:lnTo>
                  <a:lnTo>
                    <a:pt x="200" y="1766"/>
                  </a:lnTo>
                  <a:lnTo>
                    <a:pt x="205" y="1757"/>
                  </a:lnTo>
                  <a:lnTo>
                    <a:pt x="210" y="1747"/>
                  </a:lnTo>
                  <a:lnTo>
                    <a:pt x="210" y="1733"/>
                  </a:lnTo>
                  <a:lnTo>
                    <a:pt x="215" y="1723"/>
                  </a:lnTo>
                  <a:lnTo>
                    <a:pt x="215" y="1709"/>
                  </a:lnTo>
                  <a:lnTo>
                    <a:pt x="219" y="1700"/>
                  </a:lnTo>
                  <a:lnTo>
                    <a:pt x="219" y="1685"/>
                  </a:lnTo>
                  <a:lnTo>
                    <a:pt x="224" y="1671"/>
                  </a:lnTo>
                  <a:lnTo>
                    <a:pt x="229" y="1657"/>
                  </a:lnTo>
                  <a:lnTo>
                    <a:pt x="229" y="1643"/>
                  </a:lnTo>
                  <a:lnTo>
                    <a:pt x="234" y="1623"/>
                  </a:lnTo>
                  <a:lnTo>
                    <a:pt x="234" y="1604"/>
                  </a:lnTo>
                  <a:lnTo>
                    <a:pt x="238" y="1585"/>
                  </a:lnTo>
                  <a:lnTo>
                    <a:pt x="238" y="1566"/>
                  </a:lnTo>
                  <a:lnTo>
                    <a:pt x="243" y="1547"/>
                  </a:lnTo>
                  <a:lnTo>
                    <a:pt x="248" y="1523"/>
                  </a:lnTo>
                  <a:lnTo>
                    <a:pt x="248" y="1500"/>
                  </a:lnTo>
                  <a:lnTo>
                    <a:pt x="253" y="1471"/>
                  </a:lnTo>
                  <a:lnTo>
                    <a:pt x="253" y="1443"/>
                  </a:lnTo>
                  <a:lnTo>
                    <a:pt x="258" y="1414"/>
                  </a:lnTo>
                  <a:lnTo>
                    <a:pt x="258" y="1385"/>
                  </a:lnTo>
                  <a:lnTo>
                    <a:pt x="262" y="1347"/>
                  </a:lnTo>
                  <a:lnTo>
                    <a:pt x="267" y="1314"/>
                  </a:lnTo>
                  <a:lnTo>
                    <a:pt x="267" y="1276"/>
                  </a:lnTo>
                  <a:lnTo>
                    <a:pt x="272" y="1233"/>
                  </a:lnTo>
                  <a:lnTo>
                    <a:pt x="272" y="1190"/>
                  </a:lnTo>
                  <a:lnTo>
                    <a:pt x="277" y="1142"/>
                  </a:lnTo>
                  <a:lnTo>
                    <a:pt x="277" y="1095"/>
                  </a:lnTo>
                  <a:lnTo>
                    <a:pt x="281" y="1038"/>
                  </a:lnTo>
                  <a:lnTo>
                    <a:pt x="286" y="985"/>
                  </a:lnTo>
                  <a:lnTo>
                    <a:pt x="286" y="923"/>
                  </a:lnTo>
                  <a:lnTo>
                    <a:pt x="291" y="862"/>
                  </a:lnTo>
                  <a:lnTo>
                    <a:pt x="291" y="800"/>
                  </a:lnTo>
                  <a:lnTo>
                    <a:pt x="296" y="728"/>
                  </a:lnTo>
                  <a:lnTo>
                    <a:pt x="296" y="662"/>
                  </a:lnTo>
                  <a:lnTo>
                    <a:pt x="300" y="590"/>
                  </a:lnTo>
                  <a:lnTo>
                    <a:pt x="305" y="514"/>
                  </a:lnTo>
                  <a:lnTo>
                    <a:pt x="305" y="442"/>
                  </a:lnTo>
                  <a:lnTo>
                    <a:pt x="310" y="371"/>
                  </a:lnTo>
                  <a:lnTo>
                    <a:pt x="310" y="300"/>
                  </a:lnTo>
                  <a:lnTo>
                    <a:pt x="315" y="233"/>
                  </a:lnTo>
                  <a:lnTo>
                    <a:pt x="315" y="176"/>
                  </a:lnTo>
                  <a:lnTo>
                    <a:pt x="319" y="119"/>
                  </a:lnTo>
                  <a:lnTo>
                    <a:pt x="324" y="76"/>
                  </a:lnTo>
                  <a:lnTo>
                    <a:pt x="324" y="38"/>
                  </a:lnTo>
                  <a:lnTo>
                    <a:pt x="334" y="0"/>
                  </a:lnTo>
                  <a:lnTo>
                    <a:pt x="329" y="0"/>
                  </a:lnTo>
                  <a:lnTo>
                    <a:pt x="334" y="9"/>
                  </a:lnTo>
                  <a:lnTo>
                    <a:pt x="339" y="33"/>
                  </a:lnTo>
                  <a:lnTo>
                    <a:pt x="343" y="66"/>
                  </a:lnTo>
                  <a:lnTo>
                    <a:pt x="343" y="114"/>
                  </a:lnTo>
                  <a:lnTo>
                    <a:pt x="348" y="166"/>
                  </a:lnTo>
                  <a:lnTo>
                    <a:pt x="348" y="223"/>
                  </a:lnTo>
                  <a:lnTo>
                    <a:pt x="353" y="290"/>
                  </a:lnTo>
                  <a:lnTo>
                    <a:pt x="353" y="361"/>
                  </a:lnTo>
                  <a:lnTo>
                    <a:pt x="358" y="433"/>
                  </a:lnTo>
                  <a:lnTo>
                    <a:pt x="362" y="504"/>
                  </a:lnTo>
                  <a:lnTo>
                    <a:pt x="362" y="581"/>
                  </a:lnTo>
                  <a:lnTo>
                    <a:pt x="367" y="652"/>
                  </a:lnTo>
                  <a:lnTo>
                    <a:pt x="367" y="723"/>
                  </a:lnTo>
                  <a:lnTo>
                    <a:pt x="372" y="790"/>
                  </a:lnTo>
                  <a:lnTo>
                    <a:pt x="372" y="857"/>
                  </a:lnTo>
                  <a:lnTo>
                    <a:pt x="377" y="919"/>
                  </a:lnTo>
                  <a:lnTo>
                    <a:pt x="381" y="981"/>
                  </a:lnTo>
                  <a:lnTo>
                    <a:pt x="381" y="1038"/>
                  </a:lnTo>
                  <a:lnTo>
                    <a:pt x="386" y="1090"/>
                  </a:lnTo>
                  <a:lnTo>
                    <a:pt x="386" y="1138"/>
                  </a:lnTo>
                  <a:lnTo>
                    <a:pt x="391" y="1185"/>
                  </a:lnTo>
                  <a:lnTo>
                    <a:pt x="391" y="1233"/>
                  </a:lnTo>
                  <a:lnTo>
                    <a:pt x="396" y="1276"/>
                  </a:lnTo>
                  <a:lnTo>
                    <a:pt x="400" y="1314"/>
                  </a:lnTo>
                  <a:lnTo>
                    <a:pt x="400" y="1352"/>
                  </a:lnTo>
                  <a:lnTo>
                    <a:pt x="405" y="1385"/>
                  </a:lnTo>
                  <a:lnTo>
                    <a:pt x="405" y="1419"/>
                  </a:lnTo>
                  <a:lnTo>
                    <a:pt x="410" y="1447"/>
                  </a:lnTo>
                  <a:lnTo>
                    <a:pt x="410" y="1476"/>
                  </a:lnTo>
                  <a:lnTo>
                    <a:pt x="415" y="1504"/>
                  </a:lnTo>
                  <a:lnTo>
                    <a:pt x="419" y="152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7" name="Freeform 21"/>
            <p:cNvSpPr>
              <a:spLocks/>
            </p:cNvSpPr>
            <p:nvPr/>
          </p:nvSpPr>
          <p:spPr bwMode="auto">
            <a:xfrm>
              <a:off x="2136" y="3800"/>
              <a:ext cx="546" cy="252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0" y="105"/>
                </a:cxn>
                <a:cxn ang="0">
                  <a:pos x="20" y="153"/>
                </a:cxn>
                <a:cxn ang="0">
                  <a:pos x="29" y="191"/>
                </a:cxn>
                <a:cxn ang="0">
                  <a:pos x="39" y="229"/>
                </a:cxn>
                <a:cxn ang="0">
                  <a:pos x="43" y="257"/>
                </a:cxn>
                <a:cxn ang="0">
                  <a:pos x="53" y="281"/>
                </a:cxn>
                <a:cxn ang="0">
                  <a:pos x="62" y="300"/>
                </a:cxn>
                <a:cxn ang="0">
                  <a:pos x="67" y="319"/>
                </a:cxn>
                <a:cxn ang="0">
                  <a:pos x="81" y="334"/>
                </a:cxn>
                <a:cxn ang="0">
                  <a:pos x="96" y="348"/>
                </a:cxn>
                <a:cxn ang="0">
                  <a:pos x="110" y="353"/>
                </a:cxn>
                <a:cxn ang="0">
                  <a:pos x="124" y="348"/>
                </a:cxn>
                <a:cxn ang="0">
                  <a:pos x="139" y="343"/>
                </a:cxn>
                <a:cxn ang="0">
                  <a:pos x="153" y="348"/>
                </a:cxn>
                <a:cxn ang="0">
                  <a:pos x="167" y="357"/>
                </a:cxn>
                <a:cxn ang="0">
                  <a:pos x="181" y="376"/>
                </a:cxn>
                <a:cxn ang="0">
                  <a:pos x="196" y="391"/>
                </a:cxn>
                <a:cxn ang="0">
                  <a:pos x="210" y="400"/>
                </a:cxn>
                <a:cxn ang="0">
                  <a:pos x="224" y="410"/>
                </a:cxn>
                <a:cxn ang="0">
                  <a:pos x="239" y="419"/>
                </a:cxn>
                <a:cxn ang="0">
                  <a:pos x="253" y="429"/>
                </a:cxn>
                <a:cxn ang="0">
                  <a:pos x="267" y="434"/>
                </a:cxn>
                <a:cxn ang="0">
                  <a:pos x="281" y="438"/>
                </a:cxn>
                <a:cxn ang="0">
                  <a:pos x="296" y="443"/>
                </a:cxn>
                <a:cxn ang="0">
                  <a:pos x="310" y="448"/>
                </a:cxn>
                <a:cxn ang="0">
                  <a:pos x="324" y="448"/>
                </a:cxn>
                <a:cxn ang="0">
                  <a:pos x="339" y="453"/>
                </a:cxn>
                <a:cxn ang="0">
                  <a:pos x="353" y="457"/>
                </a:cxn>
                <a:cxn ang="0">
                  <a:pos x="367" y="457"/>
                </a:cxn>
                <a:cxn ang="0">
                  <a:pos x="382" y="462"/>
                </a:cxn>
                <a:cxn ang="0">
                  <a:pos x="396" y="462"/>
                </a:cxn>
                <a:cxn ang="0">
                  <a:pos x="410" y="462"/>
                </a:cxn>
                <a:cxn ang="0">
                  <a:pos x="424" y="467"/>
                </a:cxn>
                <a:cxn ang="0">
                  <a:pos x="439" y="467"/>
                </a:cxn>
                <a:cxn ang="0">
                  <a:pos x="453" y="467"/>
                </a:cxn>
                <a:cxn ang="0">
                  <a:pos x="467" y="472"/>
                </a:cxn>
                <a:cxn ang="0">
                  <a:pos x="482" y="472"/>
                </a:cxn>
                <a:cxn ang="0">
                  <a:pos x="496" y="472"/>
                </a:cxn>
                <a:cxn ang="0">
                  <a:pos x="510" y="472"/>
                </a:cxn>
                <a:cxn ang="0">
                  <a:pos x="524" y="472"/>
                </a:cxn>
                <a:cxn ang="0">
                  <a:pos x="539" y="472"/>
                </a:cxn>
              </a:cxnLst>
              <a:rect l="0" t="0" r="r" b="b"/>
              <a:pathLst>
                <a:path w="548" h="472">
                  <a:moveTo>
                    <a:pt x="0" y="0"/>
                  </a:moveTo>
                  <a:lnTo>
                    <a:pt x="0" y="24"/>
                  </a:lnTo>
                  <a:lnTo>
                    <a:pt x="5" y="43"/>
                  </a:lnTo>
                  <a:lnTo>
                    <a:pt x="5" y="67"/>
                  </a:lnTo>
                  <a:lnTo>
                    <a:pt x="10" y="86"/>
                  </a:lnTo>
                  <a:lnTo>
                    <a:pt x="10" y="105"/>
                  </a:lnTo>
                  <a:lnTo>
                    <a:pt x="15" y="119"/>
                  </a:lnTo>
                  <a:lnTo>
                    <a:pt x="20" y="138"/>
                  </a:lnTo>
                  <a:lnTo>
                    <a:pt x="20" y="153"/>
                  </a:lnTo>
                  <a:lnTo>
                    <a:pt x="24" y="167"/>
                  </a:lnTo>
                  <a:lnTo>
                    <a:pt x="24" y="181"/>
                  </a:lnTo>
                  <a:lnTo>
                    <a:pt x="29" y="191"/>
                  </a:lnTo>
                  <a:lnTo>
                    <a:pt x="29" y="205"/>
                  </a:lnTo>
                  <a:lnTo>
                    <a:pt x="34" y="215"/>
                  </a:lnTo>
                  <a:lnTo>
                    <a:pt x="39" y="229"/>
                  </a:lnTo>
                  <a:lnTo>
                    <a:pt x="39" y="238"/>
                  </a:lnTo>
                  <a:lnTo>
                    <a:pt x="43" y="248"/>
                  </a:lnTo>
                  <a:lnTo>
                    <a:pt x="43" y="257"/>
                  </a:lnTo>
                  <a:lnTo>
                    <a:pt x="48" y="262"/>
                  </a:lnTo>
                  <a:lnTo>
                    <a:pt x="48" y="272"/>
                  </a:lnTo>
                  <a:lnTo>
                    <a:pt x="53" y="281"/>
                  </a:lnTo>
                  <a:lnTo>
                    <a:pt x="58" y="286"/>
                  </a:lnTo>
                  <a:lnTo>
                    <a:pt x="58" y="295"/>
                  </a:lnTo>
                  <a:lnTo>
                    <a:pt x="62" y="300"/>
                  </a:lnTo>
                  <a:lnTo>
                    <a:pt x="62" y="305"/>
                  </a:lnTo>
                  <a:lnTo>
                    <a:pt x="67" y="310"/>
                  </a:lnTo>
                  <a:lnTo>
                    <a:pt x="67" y="319"/>
                  </a:lnTo>
                  <a:lnTo>
                    <a:pt x="77" y="324"/>
                  </a:lnTo>
                  <a:lnTo>
                    <a:pt x="77" y="329"/>
                  </a:lnTo>
                  <a:lnTo>
                    <a:pt x="81" y="334"/>
                  </a:lnTo>
                  <a:lnTo>
                    <a:pt x="81" y="338"/>
                  </a:lnTo>
                  <a:lnTo>
                    <a:pt x="86" y="343"/>
                  </a:lnTo>
                  <a:lnTo>
                    <a:pt x="96" y="348"/>
                  </a:lnTo>
                  <a:lnTo>
                    <a:pt x="101" y="353"/>
                  </a:lnTo>
                  <a:lnTo>
                    <a:pt x="105" y="353"/>
                  </a:lnTo>
                  <a:lnTo>
                    <a:pt x="110" y="353"/>
                  </a:lnTo>
                  <a:lnTo>
                    <a:pt x="115" y="353"/>
                  </a:lnTo>
                  <a:lnTo>
                    <a:pt x="120" y="348"/>
                  </a:lnTo>
                  <a:lnTo>
                    <a:pt x="124" y="348"/>
                  </a:lnTo>
                  <a:lnTo>
                    <a:pt x="129" y="348"/>
                  </a:lnTo>
                  <a:lnTo>
                    <a:pt x="134" y="343"/>
                  </a:lnTo>
                  <a:lnTo>
                    <a:pt x="139" y="343"/>
                  </a:lnTo>
                  <a:lnTo>
                    <a:pt x="143" y="343"/>
                  </a:lnTo>
                  <a:lnTo>
                    <a:pt x="148" y="343"/>
                  </a:lnTo>
                  <a:lnTo>
                    <a:pt x="153" y="348"/>
                  </a:lnTo>
                  <a:lnTo>
                    <a:pt x="158" y="353"/>
                  </a:lnTo>
                  <a:lnTo>
                    <a:pt x="162" y="357"/>
                  </a:lnTo>
                  <a:lnTo>
                    <a:pt x="167" y="357"/>
                  </a:lnTo>
                  <a:lnTo>
                    <a:pt x="172" y="362"/>
                  </a:lnTo>
                  <a:lnTo>
                    <a:pt x="177" y="372"/>
                  </a:lnTo>
                  <a:lnTo>
                    <a:pt x="181" y="376"/>
                  </a:lnTo>
                  <a:lnTo>
                    <a:pt x="186" y="376"/>
                  </a:lnTo>
                  <a:lnTo>
                    <a:pt x="191" y="381"/>
                  </a:lnTo>
                  <a:lnTo>
                    <a:pt x="196" y="391"/>
                  </a:lnTo>
                  <a:lnTo>
                    <a:pt x="201" y="395"/>
                  </a:lnTo>
                  <a:lnTo>
                    <a:pt x="205" y="395"/>
                  </a:lnTo>
                  <a:lnTo>
                    <a:pt x="210" y="400"/>
                  </a:lnTo>
                  <a:lnTo>
                    <a:pt x="215" y="405"/>
                  </a:lnTo>
                  <a:lnTo>
                    <a:pt x="220" y="410"/>
                  </a:lnTo>
                  <a:lnTo>
                    <a:pt x="224" y="410"/>
                  </a:lnTo>
                  <a:lnTo>
                    <a:pt x="229" y="415"/>
                  </a:lnTo>
                  <a:lnTo>
                    <a:pt x="234" y="419"/>
                  </a:lnTo>
                  <a:lnTo>
                    <a:pt x="239" y="419"/>
                  </a:lnTo>
                  <a:lnTo>
                    <a:pt x="243" y="419"/>
                  </a:lnTo>
                  <a:lnTo>
                    <a:pt x="248" y="424"/>
                  </a:lnTo>
                  <a:lnTo>
                    <a:pt x="253" y="429"/>
                  </a:lnTo>
                  <a:lnTo>
                    <a:pt x="258" y="429"/>
                  </a:lnTo>
                  <a:lnTo>
                    <a:pt x="262" y="429"/>
                  </a:lnTo>
                  <a:lnTo>
                    <a:pt x="267" y="434"/>
                  </a:lnTo>
                  <a:lnTo>
                    <a:pt x="272" y="434"/>
                  </a:lnTo>
                  <a:lnTo>
                    <a:pt x="277" y="438"/>
                  </a:lnTo>
                  <a:lnTo>
                    <a:pt x="281" y="438"/>
                  </a:lnTo>
                  <a:lnTo>
                    <a:pt x="286" y="438"/>
                  </a:lnTo>
                  <a:lnTo>
                    <a:pt x="291" y="443"/>
                  </a:lnTo>
                  <a:lnTo>
                    <a:pt x="296" y="443"/>
                  </a:lnTo>
                  <a:lnTo>
                    <a:pt x="301" y="443"/>
                  </a:lnTo>
                  <a:lnTo>
                    <a:pt x="305" y="443"/>
                  </a:lnTo>
                  <a:lnTo>
                    <a:pt x="310" y="448"/>
                  </a:lnTo>
                  <a:lnTo>
                    <a:pt x="315" y="448"/>
                  </a:lnTo>
                  <a:lnTo>
                    <a:pt x="320" y="448"/>
                  </a:lnTo>
                  <a:lnTo>
                    <a:pt x="324" y="448"/>
                  </a:lnTo>
                  <a:lnTo>
                    <a:pt x="329" y="453"/>
                  </a:lnTo>
                  <a:lnTo>
                    <a:pt x="334" y="453"/>
                  </a:lnTo>
                  <a:lnTo>
                    <a:pt x="339" y="453"/>
                  </a:lnTo>
                  <a:lnTo>
                    <a:pt x="343" y="453"/>
                  </a:lnTo>
                  <a:lnTo>
                    <a:pt x="348" y="457"/>
                  </a:lnTo>
                  <a:lnTo>
                    <a:pt x="353" y="457"/>
                  </a:lnTo>
                  <a:lnTo>
                    <a:pt x="358" y="457"/>
                  </a:lnTo>
                  <a:lnTo>
                    <a:pt x="362" y="457"/>
                  </a:lnTo>
                  <a:lnTo>
                    <a:pt x="367" y="457"/>
                  </a:lnTo>
                  <a:lnTo>
                    <a:pt x="372" y="457"/>
                  </a:lnTo>
                  <a:lnTo>
                    <a:pt x="377" y="457"/>
                  </a:lnTo>
                  <a:lnTo>
                    <a:pt x="382" y="462"/>
                  </a:lnTo>
                  <a:lnTo>
                    <a:pt x="386" y="462"/>
                  </a:lnTo>
                  <a:lnTo>
                    <a:pt x="391" y="462"/>
                  </a:lnTo>
                  <a:lnTo>
                    <a:pt x="396" y="462"/>
                  </a:lnTo>
                  <a:lnTo>
                    <a:pt x="401" y="462"/>
                  </a:lnTo>
                  <a:lnTo>
                    <a:pt x="405" y="462"/>
                  </a:lnTo>
                  <a:lnTo>
                    <a:pt x="410" y="462"/>
                  </a:lnTo>
                  <a:lnTo>
                    <a:pt x="415" y="467"/>
                  </a:lnTo>
                  <a:lnTo>
                    <a:pt x="420" y="467"/>
                  </a:lnTo>
                  <a:lnTo>
                    <a:pt x="424" y="467"/>
                  </a:lnTo>
                  <a:lnTo>
                    <a:pt x="429" y="467"/>
                  </a:lnTo>
                  <a:lnTo>
                    <a:pt x="434" y="467"/>
                  </a:lnTo>
                  <a:lnTo>
                    <a:pt x="439" y="467"/>
                  </a:lnTo>
                  <a:lnTo>
                    <a:pt x="443" y="467"/>
                  </a:lnTo>
                  <a:lnTo>
                    <a:pt x="448" y="467"/>
                  </a:lnTo>
                  <a:lnTo>
                    <a:pt x="453" y="467"/>
                  </a:lnTo>
                  <a:lnTo>
                    <a:pt x="458" y="467"/>
                  </a:lnTo>
                  <a:lnTo>
                    <a:pt x="462" y="467"/>
                  </a:lnTo>
                  <a:lnTo>
                    <a:pt x="467" y="472"/>
                  </a:lnTo>
                  <a:lnTo>
                    <a:pt x="472" y="472"/>
                  </a:lnTo>
                  <a:lnTo>
                    <a:pt x="477" y="472"/>
                  </a:lnTo>
                  <a:lnTo>
                    <a:pt x="482" y="472"/>
                  </a:lnTo>
                  <a:lnTo>
                    <a:pt x="486" y="472"/>
                  </a:lnTo>
                  <a:lnTo>
                    <a:pt x="491" y="472"/>
                  </a:lnTo>
                  <a:lnTo>
                    <a:pt x="496" y="472"/>
                  </a:lnTo>
                  <a:lnTo>
                    <a:pt x="501" y="472"/>
                  </a:lnTo>
                  <a:lnTo>
                    <a:pt x="505" y="472"/>
                  </a:lnTo>
                  <a:lnTo>
                    <a:pt x="510" y="472"/>
                  </a:lnTo>
                  <a:lnTo>
                    <a:pt x="515" y="472"/>
                  </a:lnTo>
                  <a:lnTo>
                    <a:pt x="520" y="472"/>
                  </a:lnTo>
                  <a:lnTo>
                    <a:pt x="524" y="472"/>
                  </a:lnTo>
                  <a:lnTo>
                    <a:pt x="529" y="472"/>
                  </a:lnTo>
                  <a:lnTo>
                    <a:pt x="534" y="472"/>
                  </a:lnTo>
                  <a:lnTo>
                    <a:pt x="539" y="472"/>
                  </a:lnTo>
                  <a:lnTo>
                    <a:pt x="543" y="472"/>
                  </a:lnTo>
                  <a:lnTo>
                    <a:pt x="548" y="47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8" name="Freeform 22"/>
            <p:cNvSpPr>
              <a:spLocks/>
            </p:cNvSpPr>
            <p:nvPr/>
          </p:nvSpPr>
          <p:spPr bwMode="auto">
            <a:xfrm>
              <a:off x="2682" y="4009"/>
              <a:ext cx="585" cy="56"/>
            </a:xfrm>
            <a:custGeom>
              <a:avLst/>
              <a:gdLst/>
              <a:ahLst/>
              <a:cxnLst>
                <a:cxn ang="0">
                  <a:pos x="10" y="85"/>
                </a:cxn>
                <a:cxn ang="0">
                  <a:pos x="24" y="85"/>
                </a:cxn>
                <a:cxn ang="0">
                  <a:pos x="38" y="85"/>
                </a:cxn>
                <a:cxn ang="0">
                  <a:pos x="53" y="85"/>
                </a:cxn>
                <a:cxn ang="0">
                  <a:pos x="67" y="85"/>
                </a:cxn>
                <a:cxn ang="0">
                  <a:pos x="81" y="85"/>
                </a:cxn>
                <a:cxn ang="0">
                  <a:pos x="95" y="85"/>
                </a:cxn>
                <a:cxn ang="0">
                  <a:pos x="110" y="85"/>
                </a:cxn>
                <a:cxn ang="0">
                  <a:pos x="124" y="85"/>
                </a:cxn>
                <a:cxn ang="0">
                  <a:pos x="138" y="85"/>
                </a:cxn>
                <a:cxn ang="0">
                  <a:pos x="153" y="81"/>
                </a:cxn>
                <a:cxn ang="0">
                  <a:pos x="167" y="81"/>
                </a:cxn>
                <a:cxn ang="0">
                  <a:pos x="181" y="81"/>
                </a:cxn>
                <a:cxn ang="0">
                  <a:pos x="196" y="81"/>
                </a:cxn>
                <a:cxn ang="0">
                  <a:pos x="210" y="76"/>
                </a:cxn>
                <a:cxn ang="0">
                  <a:pos x="224" y="76"/>
                </a:cxn>
                <a:cxn ang="0">
                  <a:pos x="238" y="76"/>
                </a:cxn>
                <a:cxn ang="0">
                  <a:pos x="253" y="81"/>
                </a:cxn>
                <a:cxn ang="0">
                  <a:pos x="267" y="81"/>
                </a:cxn>
                <a:cxn ang="0">
                  <a:pos x="281" y="85"/>
                </a:cxn>
                <a:cxn ang="0">
                  <a:pos x="296" y="85"/>
                </a:cxn>
                <a:cxn ang="0">
                  <a:pos x="310" y="85"/>
                </a:cxn>
                <a:cxn ang="0">
                  <a:pos x="324" y="85"/>
                </a:cxn>
                <a:cxn ang="0">
                  <a:pos x="338" y="81"/>
                </a:cxn>
                <a:cxn ang="0">
                  <a:pos x="353" y="81"/>
                </a:cxn>
                <a:cxn ang="0">
                  <a:pos x="367" y="76"/>
                </a:cxn>
                <a:cxn ang="0">
                  <a:pos x="381" y="71"/>
                </a:cxn>
                <a:cxn ang="0">
                  <a:pos x="396" y="62"/>
                </a:cxn>
                <a:cxn ang="0">
                  <a:pos x="410" y="52"/>
                </a:cxn>
                <a:cxn ang="0">
                  <a:pos x="424" y="38"/>
                </a:cxn>
                <a:cxn ang="0">
                  <a:pos x="438" y="24"/>
                </a:cxn>
                <a:cxn ang="0">
                  <a:pos x="453" y="9"/>
                </a:cxn>
                <a:cxn ang="0">
                  <a:pos x="467" y="0"/>
                </a:cxn>
                <a:cxn ang="0">
                  <a:pos x="481" y="9"/>
                </a:cxn>
                <a:cxn ang="0">
                  <a:pos x="496" y="24"/>
                </a:cxn>
                <a:cxn ang="0">
                  <a:pos x="500" y="38"/>
                </a:cxn>
                <a:cxn ang="0">
                  <a:pos x="510" y="52"/>
                </a:cxn>
                <a:cxn ang="0">
                  <a:pos x="529" y="76"/>
                </a:cxn>
                <a:cxn ang="0">
                  <a:pos x="534" y="81"/>
                </a:cxn>
                <a:cxn ang="0">
                  <a:pos x="548" y="90"/>
                </a:cxn>
                <a:cxn ang="0">
                  <a:pos x="562" y="100"/>
                </a:cxn>
                <a:cxn ang="0">
                  <a:pos x="577" y="104"/>
                </a:cxn>
              </a:cxnLst>
              <a:rect l="0" t="0" r="r" b="b"/>
              <a:pathLst>
                <a:path w="586" h="104">
                  <a:moveTo>
                    <a:pt x="0" y="81"/>
                  </a:moveTo>
                  <a:lnTo>
                    <a:pt x="5" y="85"/>
                  </a:lnTo>
                  <a:lnTo>
                    <a:pt x="10" y="85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24" y="85"/>
                  </a:lnTo>
                  <a:lnTo>
                    <a:pt x="29" y="85"/>
                  </a:lnTo>
                  <a:lnTo>
                    <a:pt x="34" y="85"/>
                  </a:lnTo>
                  <a:lnTo>
                    <a:pt x="38" y="85"/>
                  </a:lnTo>
                  <a:lnTo>
                    <a:pt x="43" y="85"/>
                  </a:lnTo>
                  <a:lnTo>
                    <a:pt x="48" y="85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7" y="85"/>
                  </a:lnTo>
                  <a:lnTo>
                    <a:pt x="72" y="85"/>
                  </a:lnTo>
                  <a:lnTo>
                    <a:pt x="76" y="85"/>
                  </a:lnTo>
                  <a:lnTo>
                    <a:pt x="81" y="85"/>
                  </a:lnTo>
                  <a:lnTo>
                    <a:pt x="86" y="85"/>
                  </a:lnTo>
                  <a:lnTo>
                    <a:pt x="91" y="85"/>
                  </a:lnTo>
                  <a:lnTo>
                    <a:pt x="95" y="85"/>
                  </a:lnTo>
                  <a:lnTo>
                    <a:pt x="100" y="85"/>
                  </a:lnTo>
                  <a:lnTo>
                    <a:pt x="105" y="85"/>
                  </a:lnTo>
                  <a:lnTo>
                    <a:pt x="110" y="85"/>
                  </a:lnTo>
                  <a:lnTo>
                    <a:pt x="115" y="85"/>
                  </a:lnTo>
                  <a:lnTo>
                    <a:pt x="119" y="85"/>
                  </a:lnTo>
                  <a:lnTo>
                    <a:pt x="124" y="85"/>
                  </a:lnTo>
                  <a:lnTo>
                    <a:pt x="129" y="85"/>
                  </a:lnTo>
                  <a:lnTo>
                    <a:pt x="134" y="85"/>
                  </a:lnTo>
                  <a:lnTo>
                    <a:pt x="138" y="85"/>
                  </a:lnTo>
                  <a:lnTo>
                    <a:pt x="143" y="81"/>
                  </a:lnTo>
                  <a:lnTo>
                    <a:pt x="148" y="81"/>
                  </a:lnTo>
                  <a:lnTo>
                    <a:pt x="153" y="81"/>
                  </a:lnTo>
                  <a:lnTo>
                    <a:pt x="157" y="81"/>
                  </a:lnTo>
                  <a:lnTo>
                    <a:pt x="162" y="81"/>
                  </a:lnTo>
                  <a:lnTo>
                    <a:pt x="167" y="81"/>
                  </a:lnTo>
                  <a:lnTo>
                    <a:pt x="172" y="81"/>
                  </a:lnTo>
                  <a:lnTo>
                    <a:pt x="176" y="81"/>
                  </a:lnTo>
                  <a:lnTo>
                    <a:pt x="181" y="81"/>
                  </a:lnTo>
                  <a:lnTo>
                    <a:pt x="186" y="81"/>
                  </a:lnTo>
                  <a:lnTo>
                    <a:pt x="191" y="81"/>
                  </a:lnTo>
                  <a:lnTo>
                    <a:pt x="196" y="81"/>
                  </a:lnTo>
                  <a:lnTo>
                    <a:pt x="200" y="81"/>
                  </a:lnTo>
                  <a:lnTo>
                    <a:pt x="205" y="76"/>
                  </a:lnTo>
                  <a:lnTo>
                    <a:pt x="210" y="76"/>
                  </a:lnTo>
                  <a:lnTo>
                    <a:pt x="215" y="76"/>
                  </a:lnTo>
                  <a:lnTo>
                    <a:pt x="219" y="76"/>
                  </a:lnTo>
                  <a:lnTo>
                    <a:pt x="224" y="76"/>
                  </a:lnTo>
                  <a:lnTo>
                    <a:pt x="229" y="76"/>
                  </a:lnTo>
                  <a:lnTo>
                    <a:pt x="234" y="76"/>
                  </a:lnTo>
                  <a:lnTo>
                    <a:pt x="238" y="76"/>
                  </a:lnTo>
                  <a:lnTo>
                    <a:pt x="243" y="76"/>
                  </a:lnTo>
                  <a:lnTo>
                    <a:pt x="248" y="76"/>
                  </a:lnTo>
                  <a:lnTo>
                    <a:pt x="253" y="81"/>
                  </a:lnTo>
                  <a:lnTo>
                    <a:pt x="257" y="81"/>
                  </a:lnTo>
                  <a:lnTo>
                    <a:pt x="262" y="81"/>
                  </a:lnTo>
                  <a:lnTo>
                    <a:pt x="267" y="81"/>
                  </a:lnTo>
                  <a:lnTo>
                    <a:pt x="272" y="85"/>
                  </a:lnTo>
                  <a:lnTo>
                    <a:pt x="276" y="85"/>
                  </a:lnTo>
                  <a:lnTo>
                    <a:pt x="281" y="85"/>
                  </a:lnTo>
                  <a:lnTo>
                    <a:pt x="286" y="85"/>
                  </a:lnTo>
                  <a:lnTo>
                    <a:pt x="291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5" y="85"/>
                  </a:lnTo>
                  <a:lnTo>
                    <a:pt x="310" y="85"/>
                  </a:lnTo>
                  <a:lnTo>
                    <a:pt x="315" y="85"/>
                  </a:lnTo>
                  <a:lnTo>
                    <a:pt x="319" y="85"/>
                  </a:lnTo>
                  <a:lnTo>
                    <a:pt x="324" y="85"/>
                  </a:lnTo>
                  <a:lnTo>
                    <a:pt x="329" y="85"/>
                  </a:lnTo>
                  <a:lnTo>
                    <a:pt x="334" y="81"/>
                  </a:lnTo>
                  <a:lnTo>
                    <a:pt x="338" y="81"/>
                  </a:lnTo>
                  <a:lnTo>
                    <a:pt x="343" y="81"/>
                  </a:lnTo>
                  <a:lnTo>
                    <a:pt x="348" y="81"/>
                  </a:lnTo>
                  <a:lnTo>
                    <a:pt x="353" y="81"/>
                  </a:lnTo>
                  <a:lnTo>
                    <a:pt x="357" y="76"/>
                  </a:lnTo>
                  <a:lnTo>
                    <a:pt x="362" y="76"/>
                  </a:lnTo>
                  <a:lnTo>
                    <a:pt x="367" y="76"/>
                  </a:lnTo>
                  <a:lnTo>
                    <a:pt x="372" y="71"/>
                  </a:lnTo>
                  <a:lnTo>
                    <a:pt x="377" y="71"/>
                  </a:lnTo>
                  <a:lnTo>
                    <a:pt x="381" y="71"/>
                  </a:lnTo>
                  <a:lnTo>
                    <a:pt x="386" y="66"/>
                  </a:lnTo>
                  <a:lnTo>
                    <a:pt x="391" y="62"/>
                  </a:lnTo>
                  <a:lnTo>
                    <a:pt x="396" y="62"/>
                  </a:lnTo>
                  <a:lnTo>
                    <a:pt x="400" y="57"/>
                  </a:lnTo>
                  <a:lnTo>
                    <a:pt x="405" y="57"/>
                  </a:lnTo>
                  <a:lnTo>
                    <a:pt x="410" y="52"/>
                  </a:lnTo>
                  <a:lnTo>
                    <a:pt x="415" y="47"/>
                  </a:lnTo>
                  <a:lnTo>
                    <a:pt x="419" y="43"/>
                  </a:lnTo>
                  <a:lnTo>
                    <a:pt x="424" y="38"/>
                  </a:lnTo>
                  <a:lnTo>
                    <a:pt x="429" y="33"/>
                  </a:lnTo>
                  <a:lnTo>
                    <a:pt x="434" y="28"/>
                  </a:lnTo>
                  <a:lnTo>
                    <a:pt x="438" y="24"/>
                  </a:lnTo>
                  <a:lnTo>
                    <a:pt x="443" y="19"/>
                  </a:lnTo>
                  <a:lnTo>
                    <a:pt x="448" y="14"/>
                  </a:lnTo>
                  <a:lnTo>
                    <a:pt x="453" y="9"/>
                  </a:lnTo>
                  <a:lnTo>
                    <a:pt x="457" y="4"/>
                  </a:lnTo>
                  <a:lnTo>
                    <a:pt x="462" y="0"/>
                  </a:lnTo>
                  <a:lnTo>
                    <a:pt x="467" y="0"/>
                  </a:lnTo>
                  <a:lnTo>
                    <a:pt x="472" y="0"/>
                  </a:lnTo>
                  <a:lnTo>
                    <a:pt x="477" y="4"/>
                  </a:lnTo>
                  <a:lnTo>
                    <a:pt x="481" y="9"/>
                  </a:lnTo>
                  <a:lnTo>
                    <a:pt x="486" y="14"/>
                  </a:lnTo>
                  <a:lnTo>
                    <a:pt x="491" y="19"/>
                  </a:lnTo>
                  <a:lnTo>
                    <a:pt x="496" y="24"/>
                  </a:lnTo>
                  <a:lnTo>
                    <a:pt x="496" y="28"/>
                  </a:lnTo>
                  <a:lnTo>
                    <a:pt x="500" y="33"/>
                  </a:lnTo>
                  <a:lnTo>
                    <a:pt x="500" y="38"/>
                  </a:lnTo>
                  <a:lnTo>
                    <a:pt x="505" y="43"/>
                  </a:lnTo>
                  <a:lnTo>
                    <a:pt x="505" y="47"/>
                  </a:lnTo>
                  <a:lnTo>
                    <a:pt x="510" y="52"/>
                  </a:lnTo>
                  <a:lnTo>
                    <a:pt x="519" y="62"/>
                  </a:lnTo>
                  <a:lnTo>
                    <a:pt x="519" y="66"/>
                  </a:lnTo>
                  <a:lnTo>
                    <a:pt x="529" y="76"/>
                  </a:lnTo>
                  <a:lnTo>
                    <a:pt x="524" y="76"/>
                  </a:lnTo>
                  <a:lnTo>
                    <a:pt x="529" y="76"/>
                  </a:lnTo>
                  <a:lnTo>
                    <a:pt x="534" y="81"/>
                  </a:lnTo>
                  <a:lnTo>
                    <a:pt x="538" y="85"/>
                  </a:lnTo>
                  <a:lnTo>
                    <a:pt x="543" y="90"/>
                  </a:lnTo>
                  <a:lnTo>
                    <a:pt x="548" y="90"/>
                  </a:lnTo>
                  <a:lnTo>
                    <a:pt x="553" y="95"/>
                  </a:lnTo>
                  <a:lnTo>
                    <a:pt x="558" y="95"/>
                  </a:lnTo>
                  <a:lnTo>
                    <a:pt x="562" y="100"/>
                  </a:lnTo>
                  <a:lnTo>
                    <a:pt x="567" y="100"/>
                  </a:lnTo>
                  <a:lnTo>
                    <a:pt x="572" y="100"/>
                  </a:lnTo>
                  <a:lnTo>
                    <a:pt x="577" y="104"/>
                  </a:lnTo>
                  <a:lnTo>
                    <a:pt x="581" y="104"/>
                  </a:lnTo>
                  <a:lnTo>
                    <a:pt x="586" y="104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79" name="Freeform 23"/>
            <p:cNvSpPr>
              <a:spLocks/>
            </p:cNvSpPr>
            <p:nvPr/>
          </p:nvSpPr>
          <p:spPr bwMode="auto">
            <a:xfrm>
              <a:off x="3267" y="4043"/>
              <a:ext cx="603" cy="24"/>
            </a:xfrm>
            <a:custGeom>
              <a:avLst/>
              <a:gdLst/>
              <a:ahLst/>
              <a:cxnLst>
                <a:cxn ang="0">
                  <a:pos x="10" y="42"/>
                </a:cxn>
                <a:cxn ang="0">
                  <a:pos x="24" y="47"/>
                </a:cxn>
                <a:cxn ang="0">
                  <a:pos x="38" y="47"/>
                </a:cxn>
                <a:cxn ang="0">
                  <a:pos x="52" y="47"/>
                </a:cxn>
                <a:cxn ang="0">
                  <a:pos x="67" y="47"/>
                </a:cxn>
                <a:cxn ang="0">
                  <a:pos x="81" y="47"/>
                </a:cxn>
                <a:cxn ang="0">
                  <a:pos x="95" y="47"/>
                </a:cxn>
                <a:cxn ang="0">
                  <a:pos x="110" y="47"/>
                </a:cxn>
                <a:cxn ang="0">
                  <a:pos x="124" y="47"/>
                </a:cxn>
                <a:cxn ang="0">
                  <a:pos x="138" y="47"/>
                </a:cxn>
                <a:cxn ang="0">
                  <a:pos x="152" y="47"/>
                </a:cxn>
                <a:cxn ang="0">
                  <a:pos x="167" y="47"/>
                </a:cxn>
                <a:cxn ang="0">
                  <a:pos x="181" y="47"/>
                </a:cxn>
                <a:cxn ang="0">
                  <a:pos x="195" y="47"/>
                </a:cxn>
                <a:cxn ang="0">
                  <a:pos x="210" y="47"/>
                </a:cxn>
                <a:cxn ang="0">
                  <a:pos x="224" y="47"/>
                </a:cxn>
                <a:cxn ang="0">
                  <a:pos x="238" y="47"/>
                </a:cxn>
                <a:cxn ang="0">
                  <a:pos x="253" y="47"/>
                </a:cxn>
                <a:cxn ang="0">
                  <a:pos x="267" y="47"/>
                </a:cxn>
                <a:cxn ang="0">
                  <a:pos x="281" y="47"/>
                </a:cxn>
                <a:cxn ang="0">
                  <a:pos x="295" y="47"/>
                </a:cxn>
                <a:cxn ang="0">
                  <a:pos x="310" y="47"/>
                </a:cxn>
                <a:cxn ang="0">
                  <a:pos x="324" y="47"/>
                </a:cxn>
                <a:cxn ang="0">
                  <a:pos x="338" y="47"/>
                </a:cxn>
                <a:cxn ang="0">
                  <a:pos x="353" y="47"/>
                </a:cxn>
                <a:cxn ang="0">
                  <a:pos x="367" y="47"/>
                </a:cxn>
                <a:cxn ang="0">
                  <a:pos x="381" y="47"/>
                </a:cxn>
                <a:cxn ang="0">
                  <a:pos x="395" y="47"/>
                </a:cxn>
                <a:cxn ang="0">
                  <a:pos x="410" y="47"/>
                </a:cxn>
                <a:cxn ang="0">
                  <a:pos x="424" y="47"/>
                </a:cxn>
                <a:cxn ang="0">
                  <a:pos x="438" y="47"/>
                </a:cxn>
                <a:cxn ang="0">
                  <a:pos x="453" y="42"/>
                </a:cxn>
                <a:cxn ang="0">
                  <a:pos x="467" y="42"/>
                </a:cxn>
                <a:cxn ang="0">
                  <a:pos x="481" y="42"/>
                </a:cxn>
                <a:cxn ang="0">
                  <a:pos x="495" y="38"/>
                </a:cxn>
                <a:cxn ang="0">
                  <a:pos x="510" y="28"/>
                </a:cxn>
                <a:cxn ang="0">
                  <a:pos x="524" y="19"/>
                </a:cxn>
                <a:cxn ang="0">
                  <a:pos x="538" y="9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1" y="4"/>
                </a:cxn>
                <a:cxn ang="0">
                  <a:pos x="595" y="9"/>
                </a:cxn>
              </a:cxnLst>
              <a:rect l="0" t="0" r="r" b="b"/>
              <a:pathLst>
                <a:path w="605" h="47">
                  <a:moveTo>
                    <a:pt x="0" y="42"/>
                  </a:moveTo>
                  <a:lnTo>
                    <a:pt x="5" y="42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9" y="47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3" y="47"/>
                  </a:lnTo>
                  <a:lnTo>
                    <a:pt x="38" y="47"/>
                  </a:lnTo>
                  <a:lnTo>
                    <a:pt x="43" y="47"/>
                  </a:lnTo>
                  <a:lnTo>
                    <a:pt x="48" y="47"/>
                  </a:lnTo>
                  <a:lnTo>
                    <a:pt x="52" y="47"/>
                  </a:lnTo>
                  <a:lnTo>
                    <a:pt x="57" y="47"/>
                  </a:lnTo>
                  <a:lnTo>
                    <a:pt x="62" y="47"/>
                  </a:lnTo>
                  <a:lnTo>
                    <a:pt x="67" y="47"/>
                  </a:lnTo>
                  <a:lnTo>
                    <a:pt x="72" y="47"/>
                  </a:lnTo>
                  <a:lnTo>
                    <a:pt x="76" y="47"/>
                  </a:lnTo>
                  <a:lnTo>
                    <a:pt x="81" y="47"/>
                  </a:lnTo>
                  <a:lnTo>
                    <a:pt x="86" y="47"/>
                  </a:lnTo>
                  <a:lnTo>
                    <a:pt x="91" y="47"/>
                  </a:lnTo>
                  <a:lnTo>
                    <a:pt x="95" y="47"/>
                  </a:lnTo>
                  <a:lnTo>
                    <a:pt x="100" y="47"/>
                  </a:lnTo>
                  <a:lnTo>
                    <a:pt x="105" y="47"/>
                  </a:lnTo>
                  <a:lnTo>
                    <a:pt x="110" y="47"/>
                  </a:lnTo>
                  <a:lnTo>
                    <a:pt x="114" y="47"/>
                  </a:lnTo>
                  <a:lnTo>
                    <a:pt x="119" y="47"/>
                  </a:lnTo>
                  <a:lnTo>
                    <a:pt x="124" y="47"/>
                  </a:lnTo>
                  <a:lnTo>
                    <a:pt x="129" y="47"/>
                  </a:lnTo>
                  <a:lnTo>
                    <a:pt x="133" y="47"/>
                  </a:lnTo>
                  <a:lnTo>
                    <a:pt x="138" y="47"/>
                  </a:lnTo>
                  <a:lnTo>
                    <a:pt x="143" y="47"/>
                  </a:lnTo>
                  <a:lnTo>
                    <a:pt x="148" y="47"/>
                  </a:lnTo>
                  <a:lnTo>
                    <a:pt x="152" y="47"/>
                  </a:lnTo>
                  <a:lnTo>
                    <a:pt x="157" y="47"/>
                  </a:lnTo>
                  <a:lnTo>
                    <a:pt x="162" y="47"/>
                  </a:lnTo>
                  <a:lnTo>
                    <a:pt x="167" y="47"/>
                  </a:lnTo>
                  <a:lnTo>
                    <a:pt x="172" y="47"/>
                  </a:lnTo>
                  <a:lnTo>
                    <a:pt x="176" y="47"/>
                  </a:lnTo>
                  <a:lnTo>
                    <a:pt x="181" y="47"/>
                  </a:lnTo>
                  <a:lnTo>
                    <a:pt x="186" y="47"/>
                  </a:lnTo>
                  <a:lnTo>
                    <a:pt x="191" y="47"/>
                  </a:lnTo>
                  <a:lnTo>
                    <a:pt x="195" y="47"/>
                  </a:lnTo>
                  <a:lnTo>
                    <a:pt x="200" y="47"/>
                  </a:lnTo>
                  <a:lnTo>
                    <a:pt x="205" y="47"/>
                  </a:lnTo>
                  <a:lnTo>
                    <a:pt x="210" y="47"/>
                  </a:lnTo>
                  <a:lnTo>
                    <a:pt x="214" y="47"/>
                  </a:lnTo>
                  <a:lnTo>
                    <a:pt x="219" y="47"/>
                  </a:lnTo>
                  <a:lnTo>
                    <a:pt x="224" y="47"/>
                  </a:lnTo>
                  <a:lnTo>
                    <a:pt x="229" y="47"/>
                  </a:lnTo>
                  <a:lnTo>
                    <a:pt x="233" y="47"/>
                  </a:lnTo>
                  <a:lnTo>
                    <a:pt x="238" y="47"/>
                  </a:lnTo>
                  <a:lnTo>
                    <a:pt x="243" y="47"/>
                  </a:lnTo>
                  <a:lnTo>
                    <a:pt x="248" y="47"/>
                  </a:lnTo>
                  <a:lnTo>
                    <a:pt x="253" y="47"/>
                  </a:lnTo>
                  <a:lnTo>
                    <a:pt x="257" y="47"/>
                  </a:lnTo>
                  <a:lnTo>
                    <a:pt x="262" y="47"/>
                  </a:lnTo>
                  <a:lnTo>
                    <a:pt x="267" y="47"/>
                  </a:lnTo>
                  <a:lnTo>
                    <a:pt x="272" y="47"/>
                  </a:lnTo>
                  <a:lnTo>
                    <a:pt x="276" y="47"/>
                  </a:lnTo>
                  <a:lnTo>
                    <a:pt x="281" y="47"/>
                  </a:lnTo>
                  <a:lnTo>
                    <a:pt x="286" y="47"/>
                  </a:lnTo>
                  <a:lnTo>
                    <a:pt x="291" y="47"/>
                  </a:lnTo>
                  <a:lnTo>
                    <a:pt x="295" y="47"/>
                  </a:lnTo>
                  <a:lnTo>
                    <a:pt x="300" y="47"/>
                  </a:lnTo>
                  <a:lnTo>
                    <a:pt x="305" y="47"/>
                  </a:lnTo>
                  <a:lnTo>
                    <a:pt x="310" y="47"/>
                  </a:lnTo>
                  <a:lnTo>
                    <a:pt x="314" y="47"/>
                  </a:lnTo>
                  <a:lnTo>
                    <a:pt x="319" y="47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3" y="47"/>
                  </a:lnTo>
                  <a:lnTo>
                    <a:pt x="338" y="47"/>
                  </a:lnTo>
                  <a:lnTo>
                    <a:pt x="343" y="47"/>
                  </a:lnTo>
                  <a:lnTo>
                    <a:pt x="348" y="47"/>
                  </a:lnTo>
                  <a:lnTo>
                    <a:pt x="353" y="47"/>
                  </a:lnTo>
                  <a:lnTo>
                    <a:pt x="357" y="47"/>
                  </a:lnTo>
                  <a:lnTo>
                    <a:pt x="362" y="47"/>
                  </a:lnTo>
                  <a:lnTo>
                    <a:pt x="367" y="47"/>
                  </a:lnTo>
                  <a:lnTo>
                    <a:pt x="372" y="47"/>
                  </a:lnTo>
                  <a:lnTo>
                    <a:pt x="376" y="47"/>
                  </a:lnTo>
                  <a:lnTo>
                    <a:pt x="381" y="47"/>
                  </a:lnTo>
                  <a:lnTo>
                    <a:pt x="386" y="47"/>
                  </a:lnTo>
                  <a:lnTo>
                    <a:pt x="391" y="47"/>
                  </a:lnTo>
                  <a:lnTo>
                    <a:pt x="395" y="47"/>
                  </a:lnTo>
                  <a:lnTo>
                    <a:pt x="400" y="47"/>
                  </a:lnTo>
                  <a:lnTo>
                    <a:pt x="405" y="47"/>
                  </a:lnTo>
                  <a:lnTo>
                    <a:pt x="410" y="47"/>
                  </a:lnTo>
                  <a:lnTo>
                    <a:pt x="414" y="47"/>
                  </a:lnTo>
                  <a:lnTo>
                    <a:pt x="419" y="47"/>
                  </a:lnTo>
                  <a:lnTo>
                    <a:pt x="424" y="47"/>
                  </a:lnTo>
                  <a:lnTo>
                    <a:pt x="429" y="47"/>
                  </a:lnTo>
                  <a:lnTo>
                    <a:pt x="434" y="47"/>
                  </a:lnTo>
                  <a:lnTo>
                    <a:pt x="438" y="47"/>
                  </a:lnTo>
                  <a:lnTo>
                    <a:pt x="443" y="47"/>
                  </a:lnTo>
                  <a:lnTo>
                    <a:pt x="448" y="47"/>
                  </a:lnTo>
                  <a:lnTo>
                    <a:pt x="453" y="42"/>
                  </a:lnTo>
                  <a:lnTo>
                    <a:pt x="457" y="42"/>
                  </a:lnTo>
                  <a:lnTo>
                    <a:pt x="462" y="42"/>
                  </a:lnTo>
                  <a:lnTo>
                    <a:pt x="467" y="42"/>
                  </a:lnTo>
                  <a:lnTo>
                    <a:pt x="472" y="42"/>
                  </a:lnTo>
                  <a:lnTo>
                    <a:pt x="476" y="42"/>
                  </a:lnTo>
                  <a:lnTo>
                    <a:pt x="481" y="42"/>
                  </a:lnTo>
                  <a:lnTo>
                    <a:pt x="486" y="38"/>
                  </a:lnTo>
                  <a:lnTo>
                    <a:pt x="491" y="38"/>
                  </a:lnTo>
                  <a:lnTo>
                    <a:pt x="495" y="38"/>
                  </a:lnTo>
                  <a:lnTo>
                    <a:pt x="500" y="33"/>
                  </a:lnTo>
                  <a:lnTo>
                    <a:pt x="505" y="33"/>
                  </a:lnTo>
                  <a:lnTo>
                    <a:pt x="510" y="28"/>
                  </a:lnTo>
                  <a:lnTo>
                    <a:pt x="514" y="28"/>
                  </a:lnTo>
                  <a:lnTo>
                    <a:pt x="519" y="23"/>
                  </a:lnTo>
                  <a:lnTo>
                    <a:pt x="524" y="19"/>
                  </a:lnTo>
                  <a:lnTo>
                    <a:pt x="529" y="19"/>
                  </a:lnTo>
                  <a:lnTo>
                    <a:pt x="534" y="14"/>
                  </a:lnTo>
                  <a:lnTo>
                    <a:pt x="538" y="9"/>
                  </a:lnTo>
                  <a:lnTo>
                    <a:pt x="543" y="4"/>
                  </a:lnTo>
                  <a:lnTo>
                    <a:pt x="548" y="4"/>
                  </a:lnTo>
                  <a:lnTo>
                    <a:pt x="553" y="0"/>
                  </a:lnTo>
                  <a:lnTo>
                    <a:pt x="557" y="0"/>
                  </a:lnTo>
                  <a:lnTo>
                    <a:pt x="562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81" y="4"/>
                  </a:lnTo>
                  <a:lnTo>
                    <a:pt x="586" y="4"/>
                  </a:lnTo>
                  <a:lnTo>
                    <a:pt x="591" y="9"/>
                  </a:lnTo>
                  <a:lnTo>
                    <a:pt x="595" y="9"/>
                  </a:lnTo>
                  <a:lnTo>
                    <a:pt x="600" y="14"/>
                  </a:lnTo>
                  <a:lnTo>
                    <a:pt x="605" y="19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0" name="Freeform 24"/>
            <p:cNvSpPr>
              <a:spLocks/>
            </p:cNvSpPr>
            <p:nvPr/>
          </p:nvSpPr>
          <p:spPr bwMode="auto">
            <a:xfrm>
              <a:off x="3870" y="4052"/>
              <a:ext cx="561" cy="1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4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43" y="14"/>
                </a:cxn>
                <a:cxn ang="0">
                  <a:pos x="52" y="14"/>
                </a:cxn>
                <a:cxn ang="0">
                  <a:pos x="62" y="19"/>
                </a:cxn>
                <a:cxn ang="0">
                  <a:pos x="71" y="19"/>
                </a:cxn>
                <a:cxn ang="0">
                  <a:pos x="81" y="19"/>
                </a:cxn>
                <a:cxn ang="0">
                  <a:pos x="90" y="19"/>
                </a:cxn>
                <a:cxn ang="0">
                  <a:pos x="100" y="23"/>
                </a:cxn>
                <a:cxn ang="0">
                  <a:pos x="110" y="23"/>
                </a:cxn>
                <a:cxn ang="0">
                  <a:pos x="119" y="23"/>
                </a:cxn>
                <a:cxn ang="0">
                  <a:pos x="129" y="23"/>
                </a:cxn>
                <a:cxn ang="0">
                  <a:pos x="138" y="23"/>
                </a:cxn>
                <a:cxn ang="0">
                  <a:pos x="148" y="23"/>
                </a:cxn>
                <a:cxn ang="0">
                  <a:pos x="157" y="23"/>
                </a:cxn>
                <a:cxn ang="0">
                  <a:pos x="167" y="23"/>
                </a:cxn>
                <a:cxn ang="0">
                  <a:pos x="176" y="23"/>
                </a:cxn>
                <a:cxn ang="0">
                  <a:pos x="186" y="23"/>
                </a:cxn>
                <a:cxn ang="0">
                  <a:pos x="195" y="23"/>
                </a:cxn>
                <a:cxn ang="0">
                  <a:pos x="205" y="23"/>
                </a:cxn>
                <a:cxn ang="0">
                  <a:pos x="214" y="23"/>
                </a:cxn>
                <a:cxn ang="0">
                  <a:pos x="224" y="23"/>
                </a:cxn>
                <a:cxn ang="0">
                  <a:pos x="233" y="23"/>
                </a:cxn>
                <a:cxn ang="0">
                  <a:pos x="243" y="23"/>
                </a:cxn>
                <a:cxn ang="0">
                  <a:pos x="252" y="23"/>
                </a:cxn>
                <a:cxn ang="0">
                  <a:pos x="262" y="23"/>
                </a:cxn>
                <a:cxn ang="0">
                  <a:pos x="271" y="23"/>
                </a:cxn>
                <a:cxn ang="0">
                  <a:pos x="281" y="23"/>
                </a:cxn>
                <a:cxn ang="0">
                  <a:pos x="291" y="23"/>
                </a:cxn>
                <a:cxn ang="0">
                  <a:pos x="300" y="23"/>
                </a:cxn>
                <a:cxn ang="0">
                  <a:pos x="310" y="23"/>
                </a:cxn>
                <a:cxn ang="0">
                  <a:pos x="319" y="23"/>
                </a:cxn>
                <a:cxn ang="0">
                  <a:pos x="329" y="23"/>
                </a:cxn>
                <a:cxn ang="0">
                  <a:pos x="338" y="23"/>
                </a:cxn>
                <a:cxn ang="0">
                  <a:pos x="348" y="23"/>
                </a:cxn>
                <a:cxn ang="0">
                  <a:pos x="357" y="28"/>
                </a:cxn>
                <a:cxn ang="0">
                  <a:pos x="367" y="28"/>
                </a:cxn>
                <a:cxn ang="0">
                  <a:pos x="376" y="28"/>
                </a:cxn>
                <a:cxn ang="0">
                  <a:pos x="386" y="28"/>
                </a:cxn>
                <a:cxn ang="0">
                  <a:pos x="395" y="28"/>
                </a:cxn>
                <a:cxn ang="0">
                  <a:pos x="405" y="28"/>
                </a:cxn>
                <a:cxn ang="0">
                  <a:pos x="414" y="28"/>
                </a:cxn>
                <a:cxn ang="0">
                  <a:pos x="424" y="28"/>
                </a:cxn>
                <a:cxn ang="0">
                  <a:pos x="433" y="28"/>
                </a:cxn>
                <a:cxn ang="0">
                  <a:pos x="443" y="28"/>
                </a:cxn>
                <a:cxn ang="0">
                  <a:pos x="452" y="28"/>
                </a:cxn>
                <a:cxn ang="0">
                  <a:pos x="462" y="28"/>
                </a:cxn>
                <a:cxn ang="0">
                  <a:pos x="472" y="28"/>
                </a:cxn>
                <a:cxn ang="0">
                  <a:pos x="481" y="28"/>
                </a:cxn>
                <a:cxn ang="0">
                  <a:pos x="491" y="28"/>
                </a:cxn>
                <a:cxn ang="0">
                  <a:pos x="500" y="28"/>
                </a:cxn>
                <a:cxn ang="0">
                  <a:pos x="510" y="28"/>
                </a:cxn>
                <a:cxn ang="0">
                  <a:pos x="519" y="28"/>
                </a:cxn>
                <a:cxn ang="0">
                  <a:pos x="529" y="28"/>
                </a:cxn>
                <a:cxn ang="0">
                  <a:pos x="538" y="28"/>
                </a:cxn>
                <a:cxn ang="0">
                  <a:pos x="548" y="28"/>
                </a:cxn>
                <a:cxn ang="0">
                  <a:pos x="557" y="28"/>
                </a:cxn>
              </a:cxnLst>
              <a:rect l="0" t="0" r="r" b="b"/>
              <a:pathLst>
                <a:path w="562" h="28">
                  <a:moveTo>
                    <a:pt x="0" y="0"/>
                  </a:moveTo>
                  <a:lnTo>
                    <a:pt x="5" y="0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3" y="9"/>
                  </a:lnTo>
                  <a:lnTo>
                    <a:pt x="38" y="14"/>
                  </a:lnTo>
                  <a:lnTo>
                    <a:pt x="43" y="14"/>
                  </a:lnTo>
                  <a:lnTo>
                    <a:pt x="48" y="14"/>
                  </a:lnTo>
                  <a:lnTo>
                    <a:pt x="52" y="14"/>
                  </a:lnTo>
                  <a:lnTo>
                    <a:pt x="57" y="19"/>
                  </a:lnTo>
                  <a:lnTo>
                    <a:pt x="62" y="19"/>
                  </a:lnTo>
                  <a:lnTo>
                    <a:pt x="67" y="19"/>
                  </a:lnTo>
                  <a:lnTo>
                    <a:pt x="71" y="19"/>
                  </a:lnTo>
                  <a:lnTo>
                    <a:pt x="76" y="19"/>
                  </a:lnTo>
                  <a:lnTo>
                    <a:pt x="81" y="19"/>
                  </a:lnTo>
                  <a:lnTo>
                    <a:pt x="86" y="19"/>
                  </a:lnTo>
                  <a:lnTo>
                    <a:pt x="90" y="19"/>
                  </a:lnTo>
                  <a:lnTo>
                    <a:pt x="95" y="19"/>
                  </a:lnTo>
                  <a:lnTo>
                    <a:pt x="100" y="23"/>
                  </a:lnTo>
                  <a:lnTo>
                    <a:pt x="105" y="23"/>
                  </a:lnTo>
                  <a:lnTo>
                    <a:pt x="110" y="23"/>
                  </a:lnTo>
                  <a:lnTo>
                    <a:pt x="114" y="23"/>
                  </a:lnTo>
                  <a:lnTo>
                    <a:pt x="119" y="23"/>
                  </a:lnTo>
                  <a:lnTo>
                    <a:pt x="124" y="23"/>
                  </a:lnTo>
                  <a:lnTo>
                    <a:pt x="129" y="23"/>
                  </a:lnTo>
                  <a:lnTo>
                    <a:pt x="133" y="23"/>
                  </a:lnTo>
                  <a:lnTo>
                    <a:pt x="138" y="23"/>
                  </a:lnTo>
                  <a:lnTo>
                    <a:pt x="143" y="23"/>
                  </a:lnTo>
                  <a:lnTo>
                    <a:pt x="148" y="23"/>
                  </a:lnTo>
                  <a:lnTo>
                    <a:pt x="152" y="23"/>
                  </a:lnTo>
                  <a:lnTo>
                    <a:pt x="157" y="23"/>
                  </a:lnTo>
                  <a:lnTo>
                    <a:pt x="162" y="23"/>
                  </a:lnTo>
                  <a:lnTo>
                    <a:pt x="167" y="23"/>
                  </a:lnTo>
                  <a:lnTo>
                    <a:pt x="171" y="23"/>
                  </a:lnTo>
                  <a:lnTo>
                    <a:pt x="176" y="23"/>
                  </a:lnTo>
                  <a:lnTo>
                    <a:pt x="181" y="23"/>
                  </a:lnTo>
                  <a:lnTo>
                    <a:pt x="186" y="23"/>
                  </a:lnTo>
                  <a:lnTo>
                    <a:pt x="191" y="23"/>
                  </a:lnTo>
                  <a:lnTo>
                    <a:pt x="195" y="23"/>
                  </a:lnTo>
                  <a:lnTo>
                    <a:pt x="200" y="23"/>
                  </a:lnTo>
                  <a:lnTo>
                    <a:pt x="205" y="23"/>
                  </a:lnTo>
                  <a:lnTo>
                    <a:pt x="210" y="23"/>
                  </a:lnTo>
                  <a:lnTo>
                    <a:pt x="214" y="23"/>
                  </a:lnTo>
                  <a:lnTo>
                    <a:pt x="219" y="23"/>
                  </a:lnTo>
                  <a:lnTo>
                    <a:pt x="224" y="23"/>
                  </a:lnTo>
                  <a:lnTo>
                    <a:pt x="229" y="23"/>
                  </a:lnTo>
                  <a:lnTo>
                    <a:pt x="233" y="23"/>
                  </a:lnTo>
                  <a:lnTo>
                    <a:pt x="238" y="23"/>
                  </a:lnTo>
                  <a:lnTo>
                    <a:pt x="243" y="23"/>
                  </a:lnTo>
                  <a:lnTo>
                    <a:pt x="248" y="23"/>
                  </a:lnTo>
                  <a:lnTo>
                    <a:pt x="252" y="23"/>
                  </a:lnTo>
                  <a:lnTo>
                    <a:pt x="257" y="23"/>
                  </a:lnTo>
                  <a:lnTo>
                    <a:pt x="262" y="23"/>
                  </a:lnTo>
                  <a:lnTo>
                    <a:pt x="267" y="23"/>
                  </a:lnTo>
                  <a:lnTo>
                    <a:pt x="271" y="23"/>
                  </a:lnTo>
                  <a:lnTo>
                    <a:pt x="276" y="23"/>
                  </a:lnTo>
                  <a:lnTo>
                    <a:pt x="281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295" y="23"/>
                  </a:lnTo>
                  <a:lnTo>
                    <a:pt x="300" y="23"/>
                  </a:lnTo>
                  <a:lnTo>
                    <a:pt x="305" y="23"/>
                  </a:lnTo>
                  <a:lnTo>
                    <a:pt x="310" y="23"/>
                  </a:lnTo>
                  <a:lnTo>
                    <a:pt x="314" y="23"/>
                  </a:lnTo>
                  <a:lnTo>
                    <a:pt x="319" y="23"/>
                  </a:lnTo>
                  <a:lnTo>
                    <a:pt x="324" y="23"/>
                  </a:lnTo>
                  <a:lnTo>
                    <a:pt x="329" y="23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23"/>
                  </a:lnTo>
                  <a:lnTo>
                    <a:pt x="348" y="23"/>
                  </a:lnTo>
                  <a:lnTo>
                    <a:pt x="352" y="28"/>
                  </a:lnTo>
                  <a:lnTo>
                    <a:pt x="357" y="28"/>
                  </a:lnTo>
                  <a:lnTo>
                    <a:pt x="362" y="28"/>
                  </a:lnTo>
                  <a:lnTo>
                    <a:pt x="367" y="28"/>
                  </a:lnTo>
                  <a:lnTo>
                    <a:pt x="371" y="28"/>
                  </a:lnTo>
                  <a:lnTo>
                    <a:pt x="376" y="28"/>
                  </a:lnTo>
                  <a:lnTo>
                    <a:pt x="381" y="28"/>
                  </a:lnTo>
                  <a:lnTo>
                    <a:pt x="386" y="28"/>
                  </a:lnTo>
                  <a:lnTo>
                    <a:pt x="391" y="28"/>
                  </a:lnTo>
                  <a:lnTo>
                    <a:pt x="395" y="28"/>
                  </a:lnTo>
                  <a:lnTo>
                    <a:pt x="400" y="28"/>
                  </a:lnTo>
                  <a:lnTo>
                    <a:pt x="405" y="28"/>
                  </a:lnTo>
                  <a:lnTo>
                    <a:pt x="410" y="28"/>
                  </a:lnTo>
                  <a:lnTo>
                    <a:pt x="414" y="28"/>
                  </a:lnTo>
                  <a:lnTo>
                    <a:pt x="419" y="28"/>
                  </a:lnTo>
                  <a:lnTo>
                    <a:pt x="424" y="28"/>
                  </a:lnTo>
                  <a:lnTo>
                    <a:pt x="429" y="28"/>
                  </a:lnTo>
                  <a:lnTo>
                    <a:pt x="433" y="28"/>
                  </a:lnTo>
                  <a:lnTo>
                    <a:pt x="438" y="28"/>
                  </a:lnTo>
                  <a:lnTo>
                    <a:pt x="443" y="28"/>
                  </a:lnTo>
                  <a:lnTo>
                    <a:pt x="448" y="28"/>
                  </a:lnTo>
                  <a:lnTo>
                    <a:pt x="452" y="28"/>
                  </a:lnTo>
                  <a:lnTo>
                    <a:pt x="457" y="28"/>
                  </a:lnTo>
                  <a:lnTo>
                    <a:pt x="462" y="28"/>
                  </a:lnTo>
                  <a:lnTo>
                    <a:pt x="467" y="28"/>
                  </a:lnTo>
                  <a:lnTo>
                    <a:pt x="472" y="28"/>
                  </a:lnTo>
                  <a:lnTo>
                    <a:pt x="476" y="28"/>
                  </a:lnTo>
                  <a:lnTo>
                    <a:pt x="481" y="28"/>
                  </a:lnTo>
                  <a:lnTo>
                    <a:pt x="486" y="28"/>
                  </a:lnTo>
                  <a:lnTo>
                    <a:pt x="491" y="28"/>
                  </a:lnTo>
                  <a:lnTo>
                    <a:pt x="495" y="28"/>
                  </a:lnTo>
                  <a:lnTo>
                    <a:pt x="500" y="28"/>
                  </a:lnTo>
                  <a:lnTo>
                    <a:pt x="505" y="28"/>
                  </a:lnTo>
                  <a:lnTo>
                    <a:pt x="510" y="28"/>
                  </a:lnTo>
                  <a:lnTo>
                    <a:pt x="514" y="28"/>
                  </a:lnTo>
                  <a:lnTo>
                    <a:pt x="519" y="28"/>
                  </a:lnTo>
                  <a:lnTo>
                    <a:pt x="524" y="28"/>
                  </a:lnTo>
                  <a:lnTo>
                    <a:pt x="529" y="28"/>
                  </a:lnTo>
                  <a:lnTo>
                    <a:pt x="533" y="28"/>
                  </a:lnTo>
                  <a:lnTo>
                    <a:pt x="538" y="28"/>
                  </a:lnTo>
                  <a:lnTo>
                    <a:pt x="543" y="28"/>
                  </a:lnTo>
                  <a:lnTo>
                    <a:pt x="548" y="28"/>
                  </a:lnTo>
                  <a:lnTo>
                    <a:pt x="552" y="28"/>
                  </a:lnTo>
                  <a:lnTo>
                    <a:pt x="557" y="28"/>
                  </a:lnTo>
                  <a:lnTo>
                    <a:pt x="562" y="2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1" name="Freeform 25"/>
            <p:cNvSpPr>
              <a:spLocks/>
            </p:cNvSpPr>
            <p:nvPr/>
          </p:nvSpPr>
          <p:spPr bwMode="auto">
            <a:xfrm>
              <a:off x="1719" y="3840"/>
              <a:ext cx="456" cy="227"/>
            </a:xfrm>
            <a:custGeom>
              <a:avLst/>
              <a:gdLst/>
              <a:ahLst/>
              <a:cxnLst>
                <a:cxn ang="0">
                  <a:pos x="10" y="424"/>
                </a:cxn>
                <a:cxn ang="0">
                  <a:pos x="24" y="419"/>
                </a:cxn>
                <a:cxn ang="0">
                  <a:pos x="38" y="410"/>
                </a:cxn>
                <a:cxn ang="0">
                  <a:pos x="53" y="396"/>
                </a:cxn>
                <a:cxn ang="0">
                  <a:pos x="72" y="377"/>
                </a:cxn>
                <a:cxn ang="0">
                  <a:pos x="77" y="372"/>
                </a:cxn>
                <a:cxn ang="0">
                  <a:pos x="81" y="358"/>
                </a:cxn>
                <a:cxn ang="0">
                  <a:pos x="91" y="348"/>
                </a:cxn>
                <a:cxn ang="0">
                  <a:pos x="100" y="334"/>
                </a:cxn>
                <a:cxn ang="0">
                  <a:pos x="105" y="319"/>
                </a:cxn>
                <a:cxn ang="0">
                  <a:pos x="115" y="300"/>
                </a:cxn>
                <a:cxn ang="0">
                  <a:pos x="124" y="286"/>
                </a:cxn>
                <a:cxn ang="0">
                  <a:pos x="134" y="272"/>
                </a:cxn>
                <a:cxn ang="0">
                  <a:pos x="138" y="253"/>
                </a:cxn>
                <a:cxn ang="0">
                  <a:pos x="148" y="239"/>
                </a:cxn>
                <a:cxn ang="0">
                  <a:pos x="158" y="219"/>
                </a:cxn>
                <a:cxn ang="0">
                  <a:pos x="162" y="205"/>
                </a:cxn>
                <a:cxn ang="0">
                  <a:pos x="172" y="186"/>
                </a:cxn>
                <a:cxn ang="0">
                  <a:pos x="181" y="172"/>
                </a:cxn>
                <a:cxn ang="0">
                  <a:pos x="191" y="158"/>
                </a:cxn>
                <a:cxn ang="0">
                  <a:pos x="196" y="139"/>
                </a:cxn>
                <a:cxn ang="0">
                  <a:pos x="205" y="124"/>
                </a:cxn>
                <a:cxn ang="0">
                  <a:pos x="215" y="110"/>
                </a:cxn>
                <a:cxn ang="0">
                  <a:pos x="219" y="96"/>
                </a:cxn>
                <a:cxn ang="0">
                  <a:pos x="229" y="81"/>
                </a:cxn>
                <a:cxn ang="0">
                  <a:pos x="243" y="62"/>
                </a:cxn>
                <a:cxn ang="0">
                  <a:pos x="262" y="39"/>
                </a:cxn>
                <a:cxn ang="0">
                  <a:pos x="267" y="34"/>
                </a:cxn>
                <a:cxn ang="0">
                  <a:pos x="281" y="19"/>
                </a:cxn>
                <a:cxn ang="0">
                  <a:pos x="296" y="10"/>
                </a:cxn>
                <a:cxn ang="0">
                  <a:pos x="310" y="0"/>
                </a:cxn>
                <a:cxn ang="0">
                  <a:pos x="324" y="0"/>
                </a:cxn>
                <a:cxn ang="0">
                  <a:pos x="339" y="0"/>
                </a:cxn>
                <a:cxn ang="0">
                  <a:pos x="353" y="5"/>
                </a:cxn>
                <a:cxn ang="0">
                  <a:pos x="367" y="15"/>
                </a:cxn>
                <a:cxn ang="0">
                  <a:pos x="381" y="24"/>
                </a:cxn>
                <a:cxn ang="0">
                  <a:pos x="396" y="34"/>
                </a:cxn>
                <a:cxn ang="0">
                  <a:pos x="410" y="53"/>
                </a:cxn>
                <a:cxn ang="0">
                  <a:pos x="424" y="67"/>
                </a:cxn>
                <a:cxn ang="0">
                  <a:pos x="429" y="81"/>
                </a:cxn>
                <a:cxn ang="0">
                  <a:pos x="439" y="91"/>
                </a:cxn>
                <a:cxn ang="0">
                  <a:pos x="448" y="105"/>
                </a:cxn>
              </a:cxnLst>
              <a:rect l="0" t="0" r="r" b="b"/>
              <a:pathLst>
                <a:path w="458" h="424">
                  <a:moveTo>
                    <a:pt x="0" y="424"/>
                  </a:moveTo>
                  <a:lnTo>
                    <a:pt x="5" y="424"/>
                  </a:lnTo>
                  <a:lnTo>
                    <a:pt x="10" y="424"/>
                  </a:lnTo>
                  <a:lnTo>
                    <a:pt x="15" y="424"/>
                  </a:lnTo>
                  <a:lnTo>
                    <a:pt x="19" y="419"/>
                  </a:lnTo>
                  <a:lnTo>
                    <a:pt x="24" y="419"/>
                  </a:lnTo>
                  <a:lnTo>
                    <a:pt x="29" y="415"/>
                  </a:lnTo>
                  <a:lnTo>
                    <a:pt x="34" y="415"/>
                  </a:lnTo>
                  <a:lnTo>
                    <a:pt x="38" y="410"/>
                  </a:lnTo>
                  <a:lnTo>
                    <a:pt x="43" y="405"/>
                  </a:lnTo>
                  <a:lnTo>
                    <a:pt x="48" y="400"/>
                  </a:lnTo>
                  <a:lnTo>
                    <a:pt x="53" y="396"/>
                  </a:lnTo>
                  <a:lnTo>
                    <a:pt x="57" y="391"/>
                  </a:lnTo>
                  <a:lnTo>
                    <a:pt x="62" y="386"/>
                  </a:lnTo>
                  <a:lnTo>
                    <a:pt x="72" y="377"/>
                  </a:lnTo>
                  <a:lnTo>
                    <a:pt x="67" y="377"/>
                  </a:lnTo>
                  <a:lnTo>
                    <a:pt x="72" y="377"/>
                  </a:lnTo>
                  <a:lnTo>
                    <a:pt x="77" y="372"/>
                  </a:lnTo>
                  <a:lnTo>
                    <a:pt x="77" y="367"/>
                  </a:lnTo>
                  <a:lnTo>
                    <a:pt x="81" y="362"/>
                  </a:lnTo>
                  <a:lnTo>
                    <a:pt x="81" y="358"/>
                  </a:lnTo>
                  <a:lnTo>
                    <a:pt x="91" y="348"/>
                  </a:lnTo>
                  <a:lnTo>
                    <a:pt x="86" y="348"/>
                  </a:lnTo>
                  <a:lnTo>
                    <a:pt x="91" y="348"/>
                  </a:lnTo>
                  <a:lnTo>
                    <a:pt x="96" y="343"/>
                  </a:lnTo>
                  <a:lnTo>
                    <a:pt x="96" y="339"/>
                  </a:lnTo>
                  <a:lnTo>
                    <a:pt x="100" y="334"/>
                  </a:lnTo>
                  <a:lnTo>
                    <a:pt x="100" y="329"/>
                  </a:lnTo>
                  <a:lnTo>
                    <a:pt x="105" y="324"/>
                  </a:lnTo>
                  <a:lnTo>
                    <a:pt x="105" y="319"/>
                  </a:lnTo>
                  <a:lnTo>
                    <a:pt x="110" y="315"/>
                  </a:lnTo>
                  <a:lnTo>
                    <a:pt x="115" y="310"/>
                  </a:lnTo>
                  <a:lnTo>
                    <a:pt x="115" y="300"/>
                  </a:lnTo>
                  <a:lnTo>
                    <a:pt x="119" y="296"/>
                  </a:lnTo>
                  <a:lnTo>
                    <a:pt x="119" y="291"/>
                  </a:lnTo>
                  <a:lnTo>
                    <a:pt x="124" y="286"/>
                  </a:lnTo>
                  <a:lnTo>
                    <a:pt x="124" y="281"/>
                  </a:lnTo>
                  <a:lnTo>
                    <a:pt x="129" y="277"/>
                  </a:lnTo>
                  <a:lnTo>
                    <a:pt x="134" y="272"/>
                  </a:lnTo>
                  <a:lnTo>
                    <a:pt x="134" y="267"/>
                  </a:lnTo>
                  <a:lnTo>
                    <a:pt x="138" y="262"/>
                  </a:lnTo>
                  <a:lnTo>
                    <a:pt x="138" y="253"/>
                  </a:lnTo>
                  <a:lnTo>
                    <a:pt x="143" y="248"/>
                  </a:lnTo>
                  <a:lnTo>
                    <a:pt x="143" y="243"/>
                  </a:lnTo>
                  <a:lnTo>
                    <a:pt x="148" y="239"/>
                  </a:lnTo>
                  <a:lnTo>
                    <a:pt x="153" y="234"/>
                  </a:lnTo>
                  <a:lnTo>
                    <a:pt x="153" y="229"/>
                  </a:lnTo>
                  <a:lnTo>
                    <a:pt x="158" y="219"/>
                  </a:lnTo>
                  <a:lnTo>
                    <a:pt x="158" y="215"/>
                  </a:lnTo>
                  <a:lnTo>
                    <a:pt x="162" y="210"/>
                  </a:lnTo>
                  <a:lnTo>
                    <a:pt x="162" y="205"/>
                  </a:lnTo>
                  <a:lnTo>
                    <a:pt x="167" y="200"/>
                  </a:lnTo>
                  <a:lnTo>
                    <a:pt x="172" y="196"/>
                  </a:lnTo>
                  <a:lnTo>
                    <a:pt x="172" y="186"/>
                  </a:lnTo>
                  <a:lnTo>
                    <a:pt x="177" y="181"/>
                  </a:lnTo>
                  <a:lnTo>
                    <a:pt x="177" y="177"/>
                  </a:lnTo>
                  <a:lnTo>
                    <a:pt x="181" y="172"/>
                  </a:lnTo>
                  <a:lnTo>
                    <a:pt x="181" y="167"/>
                  </a:lnTo>
                  <a:lnTo>
                    <a:pt x="186" y="162"/>
                  </a:lnTo>
                  <a:lnTo>
                    <a:pt x="191" y="158"/>
                  </a:lnTo>
                  <a:lnTo>
                    <a:pt x="191" y="148"/>
                  </a:lnTo>
                  <a:lnTo>
                    <a:pt x="196" y="143"/>
                  </a:lnTo>
                  <a:lnTo>
                    <a:pt x="196" y="139"/>
                  </a:lnTo>
                  <a:lnTo>
                    <a:pt x="200" y="134"/>
                  </a:lnTo>
                  <a:lnTo>
                    <a:pt x="200" y="129"/>
                  </a:lnTo>
                  <a:lnTo>
                    <a:pt x="205" y="124"/>
                  </a:lnTo>
                  <a:lnTo>
                    <a:pt x="210" y="119"/>
                  </a:lnTo>
                  <a:lnTo>
                    <a:pt x="210" y="115"/>
                  </a:lnTo>
                  <a:lnTo>
                    <a:pt x="215" y="110"/>
                  </a:lnTo>
                  <a:lnTo>
                    <a:pt x="215" y="105"/>
                  </a:lnTo>
                  <a:lnTo>
                    <a:pt x="219" y="100"/>
                  </a:lnTo>
                  <a:lnTo>
                    <a:pt x="219" y="96"/>
                  </a:lnTo>
                  <a:lnTo>
                    <a:pt x="224" y="91"/>
                  </a:lnTo>
                  <a:lnTo>
                    <a:pt x="229" y="86"/>
                  </a:lnTo>
                  <a:lnTo>
                    <a:pt x="229" y="81"/>
                  </a:lnTo>
                  <a:lnTo>
                    <a:pt x="238" y="72"/>
                  </a:lnTo>
                  <a:lnTo>
                    <a:pt x="238" y="67"/>
                  </a:lnTo>
                  <a:lnTo>
                    <a:pt x="243" y="62"/>
                  </a:lnTo>
                  <a:lnTo>
                    <a:pt x="253" y="53"/>
                  </a:lnTo>
                  <a:lnTo>
                    <a:pt x="253" y="48"/>
                  </a:lnTo>
                  <a:lnTo>
                    <a:pt x="262" y="39"/>
                  </a:lnTo>
                  <a:lnTo>
                    <a:pt x="258" y="39"/>
                  </a:lnTo>
                  <a:lnTo>
                    <a:pt x="262" y="39"/>
                  </a:lnTo>
                  <a:lnTo>
                    <a:pt x="267" y="34"/>
                  </a:lnTo>
                  <a:lnTo>
                    <a:pt x="277" y="24"/>
                  </a:lnTo>
                  <a:lnTo>
                    <a:pt x="277" y="19"/>
                  </a:lnTo>
                  <a:lnTo>
                    <a:pt x="281" y="19"/>
                  </a:lnTo>
                  <a:lnTo>
                    <a:pt x="286" y="15"/>
                  </a:lnTo>
                  <a:lnTo>
                    <a:pt x="291" y="10"/>
                  </a:lnTo>
                  <a:lnTo>
                    <a:pt x="296" y="10"/>
                  </a:lnTo>
                  <a:lnTo>
                    <a:pt x="300" y="5"/>
                  </a:lnTo>
                  <a:lnTo>
                    <a:pt x="305" y="5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19" y="0"/>
                  </a:lnTo>
                  <a:lnTo>
                    <a:pt x="324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5"/>
                  </a:lnTo>
                  <a:lnTo>
                    <a:pt x="353" y="5"/>
                  </a:lnTo>
                  <a:lnTo>
                    <a:pt x="358" y="5"/>
                  </a:lnTo>
                  <a:lnTo>
                    <a:pt x="362" y="10"/>
                  </a:lnTo>
                  <a:lnTo>
                    <a:pt x="367" y="15"/>
                  </a:lnTo>
                  <a:lnTo>
                    <a:pt x="372" y="15"/>
                  </a:lnTo>
                  <a:lnTo>
                    <a:pt x="377" y="19"/>
                  </a:lnTo>
                  <a:lnTo>
                    <a:pt x="381" y="24"/>
                  </a:lnTo>
                  <a:lnTo>
                    <a:pt x="386" y="29"/>
                  </a:lnTo>
                  <a:lnTo>
                    <a:pt x="391" y="34"/>
                  </a:lnTo>
                  <a:lnTo>
                    <a:pt x="396" y="34"/>
                  </a:lnTo>
                  <a:lnTo>
                    <a:pt x="400" y="43"/>
                  </a:lnTo>
                  <a:lnTo>
                    <a:pt x="405" y="48"/>
                  </a:lnTo>
                  <a:lnTo>
                    <a:pt x="410" y="53"/>
                  </a:lnTo>
                  <a:lnTo>
                    <a:pt x="415" y="58"/>
                  </a:lnTo>
                  <a:lnTo>
                    <a:pt x="419" y="62"/>
                  </a:lnTo>
                  <a:lnTo>
                    <a:pt x="424" y="67"/>
                  </a:lnTo>
                  <a:lnTo>
                    <a:pt x="424" y="72"/>
                  </a:lnTo>
                  <a:lnTo>
                    <a:pt x="434" y="81"/>
                  </a:lnTo>
                  <a:lnTo>
                    <a:pt x="429" y="81"/>
                  </a:lnTo>
                  <a:lnTo>
                    <a:pt x="434" y="81"/>
                  </a:lnTo>
                  <a:lnTo>
                    <a:pt x="439" y="86"/>
                  </a:lnTo>
                  <a:lnTo>
                    <a:pt x="439" y="91"/>
                  </a:lnTo>
                  <a:lnTo>
                    <a:pt x="443" y="96"/>
                  </a:lnTo>
                  <a:lnTo>
                    <a:pt x="443" y="100"/>
                  </a:lnTo>
                  <a:lnTo>
                    <a:pt x="448" y="105"/>
                  </a:lnTo>
                  <a:lnTo>
                    <a:pt x="453" y="110"/>
                  </a:lnTo>
                  <a:lnTo>
                    <a:pt x="458" y="115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2" name="Freeform 26"/>
            <p:cNvSpPr>
              <a:spLocks/>
            </p:cNvSpPr>
            <p:nvPr/>
          </p:nvSpPr>
          <p:spPr bwMode="auto">
            <a:xfrm>
              <a:off x="2175" y="3902"/>
              <a:ext cx="542" cy="165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9" y="24"/>
                </a:cxn>
                <a:cxn ang="0">
                  <a:pos x="23" y="38"/>
                </a:cxn>
                <a:cxn ang="0">
                  <a:pos x="28" y="52"/>
                </a:cxn>
                <a:cxn ang="0">
                  <a:pos x="38" y="66"/>
                </a:cxn>
                <a:cxn ang="0">
                  <a:pos x="47" y="81"/>
                </a:cxn>
                <a:cxn ang="0">
                  <a:pos x="62" y="100"/>
                </a:cxn>
                <a:cxn ang="0">
                  <a:pos x="66" y="114"/>
                </a:cxn>
                <a:cxn ang="0">
                  <a:pos x="76" y="128"/>
                </a:cxn>
                <a:cxn ang="0">
                  <a:pos x="85" y="143"/>
                </a:cxn>
                <a:cxn ang="0">
                  <a:pos x="95" y="157"/>
                </a:cxn>
                <a:cxn ang="0">
                  <a:pos x="109" y="176"/>
                </a:cxn>
                <a:cxn ang="0">
                  <a:pos x="128" y="200"/>
                </a:cxn>
                <a:cxn ang="0">
                  <a:pos x="138" y="209"/>
                </a:cxn>
                <a:cxn ang="0">
                  <a:pos x="147" y="224"/>
                </a:cxn>
                <a:cxn ang="0">
                  <a:pos x="162" y="238"/>
                </a:cxn>
                <a:cxn ang="0">
                  <a:pos x="176" y="252"/>
                </a:cxn>
                <a:cxn ang="0">
                  <a:pos x="190" y="262"/>
                </a:cxn>
                <a:cxn ang="0">
                  <a:pos x="204" y="271"/>
                </a:cxn>
                <a:cxn ang="0">
                  <a:pos x="219" y="281"/>
                </a:cxn>
                <a:cxn ang="0">
                  <a:pos x="233" y="290"/>
                </a:cxn>
                <a:cxn ang="0">
                  <a:pos x="247" y="295"/>
                </a:cxn>
                <a:cxn ang="0">
                  <a:pos x="262" y="300"/>
                </a:cxn>
                <a:cxn ang="0">
                  <a:pos x="276" y="304"/>
                </a:cxn>
                <a:cxn ang="0">
                  <a:pos x="290" y="304"/>
                </a:cxn>
                <a:cxn ang="0">
                  <a:pos x="304" y="309"/>
                </a:cxn>
                <a:cxn ang="0">
                  <a:pos x="319" y="309"/>
                </a:cxn>
                <a:cxn ang="0">
                  <a:pos x="333" y="309"/>
                </a:cxn>
                <a:cxn ang="0">
                  <a:pos x="347" y="309"/>
                </a:cxn>
                <a:cxn ang="0">
                  <a:pos x="362" y="309"/>
                </a:cxn>
                <a:cxn ang="0">
                  <a:pos x="376" y="309"/>
                </a:cxn>
                <a:cxn ang="0">
                  <a:pos x="390" y="309"/>
                </a:cxn>
                <a:cxn ang="0">
                  <a:pos x="404" y="309"/>
                </a:cxn>
                <a:cxn ang="0">
                  <a:pos x="419" y="309"/>
                </a:cxn>
                <a:cxn ang="0">
                  <a:pos x="433" y="309"/>
                </a:cxn>
                <a:cxn ang="0">
                  <a:pos x="447" y="309"/>
                </a:cxn>
                <a:cxn ang="0">
                  <a:pos x="462" y="309"/>
                </a:cxn>
                <a:cxn ang="0">
                  <a:pos x="476" y="309"/>
                </a:cxn>
                <a:cxn ang="0">
                  <a:pos x="490" y="309"/>
                </a:cxn>
                <a:cxn ang="0">
                  <a:pos x="504" y="309"/>
                </a:cxn>
                <a:cxn ang="0">
                  <a:pos x="519" y="309"/>
                </a:cxn>
                <a:cxn ang="0">
                  <a:pos x="533" y="309"/>
                </a:cxn>
              </a:cxnLst>
              <a:rect l="0" t="0" r="r" b="b"/>
              <a:pathLst>
                <a:path w="543" h="309">
                  <a:moveTo>
                    <a:pt x="0" y="0"/>
                  </a:moveTo>
                  <a:lnTo>
                    <a:pt x="0" y="4"/>
                  </a:lnTo>
                  <a:lnTo>
                    <a:pt x="4" y="9"/>
                  </a:lnTo>
                  <a:lnTo>
                    <a:pt x="4" y="14"/>
                  </a:lnTo>
                  <a:lnTo>
                    <a:pt x="9" y="19"/>
                  </a:lnTo>
                  <a:lnTo>
                    <a:pt x="9" y="24"/>
                  </a:lnTo>
                  <a:lnTo>
                    <a:pt x="14" y="28"/>
                  </a:lnTo>
                  <a:lnTo>
                    <a:pt x="19" y="33"/>
                  </a:lnTo>
                  <a:lnTo>
                    <a:pt x="23" y="38"/>
                  </a:lnTo>
                  <a:lnTo>
                    <a:pt x="23" y="43"/>
                  </a:lnTo>
                  <a:lnTo>
                    <a:pt x="28" y="47"/>
                  </a:lnTo>
                  <a:lnTo>
                    <a:pt x="28" y="52"/>
                  </a:lnTo>
                  <a:lnTo>
                    <a:pt x="33" y="57"/>
                  </a:lnTo>
                  <a:lnTo>
                    <a:pt x="38" y="62"/>
                  </a:lnTo>
                  <a:lnTo>
                    <a:pt x="38" y="66"/>
                  </a:lnTo>
                  <a:lnTo>
                    <a:pt x="42" y="71"/>
                  </a:lnTo>
                  <a:lnTo>
                    <a:pt x="42" y="76"/>
                  </a:lnTo>
                  <a:lnTo>
                    <a:pt x="47" y="81"/>
                  </a:lnTo>
                  <a:lnTo>
                    <a:pt x="47" y="85"/>
                  </a:lnTo>
                  <a:lnTo>
                    <a:pt x="52" y="90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6" y="109"/>
                  </a:lnTo>
                  <a:lnTo>
                    <a:pt x="66" y="114"/>
                  </a:lnTo>
                  <a:lnTo>
                    <a:pt x="71" y="119"/>
                  </a:lnTo>
                  <a:lnTo>
                    <a:pt x="76" y="124"/>
                  </a:lnTo>
                  <a:lnTo>
                    <a:pt x="76" y="128"/>
                  </a:lnTo>
                  <a:lnTo>
                    <a:pt x="81" y="133"/>
                  </a:lnTo>
                  <a:lnTo>
                    <a:pt x="81" y="138"/>
                  </a:lnTo>
                  <a:lnTo>
                    <a:pt x="85" y="143"/>
                  </a:lnTo>
                  <a:lnTo>
                    <a:pt x="90" y="147"/>
                  </a:lnTo>
                  <a:lnTo>
                    <a:pt x="95" y="152"/>
                  </a:lnTo>
                  <a:lnTo>
                    <a:pt x="95" y="157"/>
                  </a:lnTo>
                  <a:lnTo>
                    <a:pt x="104" y="166"/>
                  </a:lnTo>
                  <a:lnTo>
                    <a:pt x="104" y="171"/>
                  </a:lnTo>
                  <a:lnTo>
                    <a:pt x="109" y="176"/>
                  </a:lnTo>
                  <a:lnTo>
                    <a:pt x="119" y="185"/>
                  </a:lnTo>
                  <a:lnTo>
                    <a:pt x="119" y="190"/>
                  </a:lnTo>
                  <a:lnTo>
                    <a:pt x="128" y="200"/>
                  </a:lnTo>
                  <a:lnTo>
                    <a:pt x="123" y="200"/>
                  </a:lnTo>
                  <a:lnTo>
                    <a:pt x="128" y="200"/>
                  </a:lnTo>
                  <a:lnTo>
                    <a:pt x="138" y="209"/>
                  </a:lnTo>
                  <a:lnTo>
                    <a:pt x="138" y="214"/>
                  </a:lnTo>
                  <a:lnTo>
                    <a:pt x="142" y="219"/>
                  </a:lnTo>
                  <a:lnTo>
                    <a:pt x="147" y="224"/>
                  </a:lnTo>
                  <a:lnTo>
                    <a:pt x="152" y="228"/>
                  </a:lnTo>
                  <a:lnTo>
                    <a:pt x="157" y="233"/>
                  </a:lnTo>
                  <a:lnTo>
                    <a:pt x="162" y="238"/>
                  </a:lnTo>
                  <a:lnTo>
                    <a:pt x="166" y="243"/>
                  </a:lnTo>
                  <a:lnTo>
                    <a:pt x="171" y="247"/>
                  </a:lnTo>
                  <a:lnTo>
                    <a:pt x="176" y="252"/>
                  </a:lnTo>
                  <a:lnTo>
                    <a:pt x="181" y="257"/>
                  </a:lnTo>
                  <a:lnTo>
                    <a:pt x="185" y="257"/>
                  </a:lnTo>
                  <a:lnTo>
                    <a:pt x="190" y="262"/>
                  </a:lnTo>
                  <a:lnTo>
                    <a:pt x="195" y="266"/>
                  </a:lnTo>
                  <a:lnTo>
                    <a:pt x="200" y="271"/>
                  </a:lnTo>
                  <a:lnTo>
                    <a:pt x="204" y="271"/>
                  </a:lnTo>
                  <a:lnTo>
                    <a:pt x="209" y="276"/>
                  </a:lnTo>
                  <a:lnTo>
                    <a:pt x="214" y="281"/>
                  </a:lnTo>
                  <a:lnTo>
                    <a:pt x="219" y="281"/>
                  </a:lnTo>
                  <a:lnTo>
                    <a:pt x="223" y="285"/>
                  </a:lnTo>
                  <a:lnTo>
                    <a:pt x="228" y="285"/>
                  </a:lnTo>
                  <a:lnTo>
                    <a:pt x="233" y="290"/>
                  </a:lnTo>
                  <a:lnTo>
                    <a:pt x="238" y="290"/>
                  </a:lnTo>
                  <a:lnTo>
                    <a:pt x="242" y="295"/>
                  </a:lnTo>
                  <a:lnTo>
                    <a:pt x="247" y="295"/>
                  </a:lnTo>
                  <a:lnTo>
                    <a:pt x="252" y="295"/>
                  </a:lnTo>
                  <a:lnTo>
                    <a:pt x="257" y="300"/>
                  </a:lnTo>
                  <a:lnTo>
                    <a:pt x="262" y="300"/>
                  </a:lnTo>
                  <a:lnTo>
                    <a:pt x="266" y="300"/>
                  </a:lnTo>
                  <a:lnTo>
                    <a:pt x="271" y="304"/>
                  </a:lnTo>
                  <a:lnTo>
                    <a:pt x="276" y="304"/>
                  </a:lnTo>
                  <a:lnTo>
                    <a:pt x="281" y="304"/>
                  </a:lnTo>
                  <a:lnTo>
                    <a:pt x="285" y="304"/>
                  </a:lnTo>
                  <a:lnTo>
                    <a:pt x="290" y="304"/>
                  </a:lnTo>
                  <a:lnTo>
                    <a:pt x="295" y="304"/>
                  </a:lnTo>
                  <a:lnTo>
                    <a:pt x="300" y="309"/>
                  </a:lnTo>
                  <a:lnTo>
                    <a:pt x="304" y="309"/>
                  </a:lnTo>
                  <a:lnTo>
                    <a:pt x="309" y="309"/>
                  </a:lnTo>
                  <a:lnTo>
                    <a:pt x="314" y="309"/>
                  </a:lnTo>
                  <a:lnTo>
                    <a:pt x="319" y="309"/>
                  </a:lnTo>
                  <a:lnTo>
                    <a:pt x="323" y="309"/>
                  </a:lnTo>
                  <a:lnTo>
                    <a:pt x="328" y="309"/>
                  </a:lnTo>
                  <a:lnTo>
                    <a:pt x="333" y="309"/>
                  </a:lnTo>
                  <a:lnTo>
                    <a:pt x="338" y="309"/>
                  </a:lnTo>
                  <a:lnTo>
                    <a:pt x="343" y="309"/>
                  </a:lnTo>
                  <a:lnTo>
                    <a:pt x="347" y="309"/>
                  </a:lnTo>
                  <a:lnTo>
                    <a:pt x="352" y="309"/>
                  </a:lnTo>
                  <a:lnTo>
                    <a:pt x="357" y="309"/>
                  </a:lnTo>
                  <a:lnTo>
                    <a:pt x="362" y="309"/>
                  </a:lnTo>
                  <a:lnTo>
                    <a:pt x="366" y="309"/>
                  </a:lnTo>
                  <a:lnTo>
                    <a:pt x="371" y="309"/>
                  </a:lnTo>
                  <a:lnTo>
                    <a:pt x="376" y="309"/>
                  </a:lnTo>
                  <a:lnTo>
                    <a:pt x="381" y="309"/>
                  </a:lnTo>
                  <a:lnTo>
                    <a:pt x="385" y="309"/>
                  </a:lnTo>
                  <a:lnTo>
                    <a:pt x="390" y="309"/>
                  </a:lnTo>
                  <a:lnTo>
                    <a:pt x="395" y="309"/>
                  </a:lnTo>
                  <a:lnTo>
                    <a:pt x="400" y="309"/>
                  </a:lnTo>
                  <a:lnTo>
                    <a:pt x="404" y="309"/>
                  </a:lnTo>
                  <a:lnTo>
                    <a:pt x="409" y="309"/>
                  </a:lnTo>
                  <a:lnTo>
                    <a:pt x="414" y="309"/>
                  </a:lnTo>
                  <a:lnTo>
                    <a:pt x="419" y="309"/>
                  </a:lnTo>
                  <a:lnTo>
                    <a:pt x="423" y="309"/>
                  </a:lnTo>
                  <a:lnTo>
                    <a:pt x="428" y="309"/>
                  </a:lnTo>
                  <a:lnTo>
                    <a:pt x="433" y="309"/>
                  </a:lnTo>
                  <a:lnTo>
                    <a:pt x="438" y="309"/>
                  </a:lnTo>
                  <a:lnTo>
                    <a:pt x="443" y="309"/>
                  </a:lnTo>
                  <a:lnTo>
                    <a:pt x="447" y="309"/>
                  </a:lnTo>
                  <a:lnTo>
                    <a:pt x="452" y="309"/>
                  </a:lnTo>
                  <a:lnTo>
                    <a:pt x="457" y="309"/>
                  </a:lnTo>
                  <a:lnTo>
                    <a:pt x="462" y="309"/>
                  </a:lnTo>
                  <a:lnTo>
                    <a:pt x="466" y="309"/>
                  </a:lnTo>
                  <a:lnTo>
                    <a:pt x="471" y="309"/>
                  </a:lnTo>
                  <a:lnTo>
                    <a:pt x="476" y="309"/>
                  </a:lnTo>
                  <a:lnTo>
                    <a:pt x="481" y="309"/>
                  </a:lnTo>
                  <a:lnTo>
                    <a:pt x="485" y="309"/>
                  </a:lnTo>
                  <a:lnTo>
                    <a:pt x="490" y="309"/>
                  </a:lnTo>
                  <a:lnTo>
                    <a:pt x="495" y="309"/>
                  </a:lnTo>
                  <a:lnTo>
                    <a:pt x="500" y="309"/>
                  </a:lnTo>
                  <a:lnTo>
                    <a:pt x="504" y="309"/>
                  </a:lnTo>
                  <a:lnTo>
                    <a:pt x="509" y="309"/>
                  </a:lnTo>
                  <a:lnTo>
                    <a:pt x="514" y="309"/>
                  </a:lnTo>
                  <a:lnTo>
                    <a:pt x="519" y="309"/>
                  </a:lnTo>
                  <a:lnTo>
                    <a:pt x="524" y="309"/>
                  </a:lnTo>
                  <a:lnTo>
                    <a:pt x="528" y="309"/>
                  </a:lnTo>
                  <a:lnTo>
                    <a:pt x="533" y="309"/>
                  </a:lnTo>
                  <a:lnTo>
                    <a:pt x="538" y="309"/>
                  </a:lnTo>
                  <a:lnTo>
                    <a:pt x="543" y="30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3" name="Freeform 27"/>
            <p:cNvSpPr>
              <a:spLocks/>
            </p:cNvSpPr>
            <p:nvPr/>
          </p:nvSpPr>
          <p:spPr bwMode="auto">
            <a:xfrm>
              <a:off x="2717" y="4050"/>
              <a:ext cx="602" cy="17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23" y="33"/>
                </a:cxn>
                <a:cxn ang="0">
                  <a:pos x="38" y="33"/>
                </a:cxn>
                <a:cxn ang="0">
                  <a:pos x="52" y="28"/>
                </a:cxn>
                <a:cxn ang="0">
                  <a:pos x="66" y="28"/>
                </a:cxn>
                <a:cxn ang="0">
                  <a:pos x="81" y="28"/>
                </a:cxn>
                <a:cxn ang="0">
                  <a:pos x="95" y="24"/>
                </a:cxn>
                <a:cxn ang="0">
                  <a:pos x="109" y="24"/>
                </a:cxn>
                <a:cxn ang="0">
                  <a:pos x="123" y="19"/>
                </a:cxn>
                <a:cxn ang="0">
                  <a:pos x="138" y="19"/>
                </a:cxn>
                <a:cxn ang="0">
                  <a:pos x="152" y="14"/>
                </a:cxn>
                <a:cxn ang="0">
                  <a:pos x="166" y="14"/>
                </a:cxn>
                <a:cxn ang="0">
                  <a:pos x="181" y="9"/>
                </a:cxn>
                <a:cxn ang="0">
                  <a:pos x="195" y="9"/>
                </a:cxn>
                <a:cxn ang="0">
                  <a:pos x="209" y="5"/>
                </a:cxn>
                <a:cxn ang="0">
                  <a:pos x="223" y="5"/>
                </a:cxn>
                <a:cxn ang="0">
                  <a:pos x="238" y="0"/>
                </a:cxn>
                <a:cxn ang="0">
                  <a:pos x="252" y="0"/>
                </a:cxn>
                <a:cxn ang="0">
                  <a:pos x="266" y="0"/>
                </a:cxn>
                <a:cxn ang="0">
                  <a:pos x="281" y="0"/>
                </a:cxn>
                <a:cxn ang="0">
                  <a:pos x="295" y="0"/>
                </a:cxn>
                <a:cxn ang="0">
                  <a:pos x="309" y="0"/>
                </a:cxn>
                <a:cxn ang="0">
                  <a:pos x="323" y="0"/>
                </a:cxn>
                <a:cxn ang="0">
                  <a:pos x="338" y="0"/>
                </a:cxn>
                <a:cxn ang="0">
                  <a:pos x="352" y="0"/>
                </a:cxn>
                <a:cxn ang="0">
                  <a:pos x="366" y="0"/>
                </a:cxn>
                <a:cxn ang="0">
                  <a:pos x="381" y="5"/>
                </a:cxn>
                <a:cxn ang="0">
                  <a:pos x="395" y="5"/>
                </a:cxn>
                <a:cxn ang="0">
                  <a:pos x="409" y="9"/>
                </a:cxn>
                <a:cxn ang="0">
                  <a:pos x="423" y="9"/>
                </a:cxn>
                <a:cxn ang="0">
                  <a:pos x="438" y="14"/>
                </a:cxn>
                <a:cxn ang="0">
                  <a:pos x="452" y="14"/>
                </a:cxn>
                <a:cxn ang="0">
                  <a:pos x="466" y="19"/>
                </a:cxn>
                <a:cxn ang="0">
                  <a:pos x="481" y="19"/>
                </a:cxn>
                <a:cxn ang="0">
                  <a:pos x="495" y="19"/>
                </a:cxn>
                <a:cxn ang="0">
                  <a:pos x="509" y="24"/>
                </a:cxn>
                <a:cxn ang="0">
                  <a:pos x="524" y="24"/>
                </a:cxn>
                <a:cxn ang="0">
                  <a:pos x="538" y="28"/>
                </a:cxn>
                <a:cxn ang="0">
                  <a:pos x="552" y="28"/>
                </a:cxn>
                <a:cxn ang="0">
                  <a:pos x="566" y="28"/>
                </a:cxn>
                <a:cxn ang="0">
                  <a:pos x="581" y="33"/>
                </a:cxn>
                <a:cxn ang="0">
                  <a:pos x="595" y="33"/>
                </a:cxn>
              </a:cxnLst>
              <a:rect l="0" t="0" r="r" b="b"/>
              <a:pathLst>
                <a:path w="604" h="33">
                  <a:moveTo>
                    <a:pt x="0" y="33"/>
                  </a:moveTo>
                  <a:lnTo>
                    <a:pt x="4" y="33"/>
                  </a:lnTo>
                  <a:lnTo>
                    <a:pt x="9" y="33"/>
                  </a:lnTo>
                  <a:lnTo>
                    <a:pt x="14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8" y="33"/>
                  </a:lnTo>
                  <a:lnTo>
                    <a:pt x="33" y="33"/>
                  </a:lnTo>
                  <a:lnTo>
                    <a:pt x="38" y="33"/>
                  </a:lnTo>
                  <a:lnTo>
                    <a:pt x="42" y="33"/>
                  </a:lnTo>
                  <a:lnTo>
                    <a:pt x="47" y="28"/>
                  </a:lnTo>
                  <a:lnTo>
                    <a:pt x="52" y="28"/>
                  </a:lnTo>
                  <a:lnTo>
                    <a:pt x="57" y="28"/>
                  </a:lnTo>
                  <a:lnTo>
                    <a:pt x="61" y="28"/>
                  </a:lnTo>
                  <a:lnTo>
                    <a:pt x="66" y="28"/>
                  </a:lnTo>
                  <a:lnTo>
                    <a:pt x="71" y="28"/>
                  </a:lnTo>
                  <a:lnTo>
                    <a:pt x="76" y="28"/>
                  </a:lnTo>
                  <a:lnTo>
                    <a:pt x="81" y="28"/>
                  </a:lnTo>
                  <a:lnTo>
                    <a:pt x="85" y="24"/>
                  </a:lnTo>
                  <a:lnTo>
                    <a:pt x="90" y="24"/>
                  </a:lnTo>
                  <a:lnTo>
                    <a:pt x="95" y="24"/>
                  </a:lnTo>
                  <a:lnTo>
                    <a:pt x="100" y="24"/>
                  </a:lnTo>
                  <a:lnTo>
                    <a:pt x="104" y="24"/>
                  </a:lnTo>
                  <a:lnTo>
                    <a:pt x="109" y="24"/>
                  </a:lnTo>
                  <a:lnTo>
                    <a:pt x="114" y="24"/>
                  </a:lnTo>
                  <a:lnTo>
                    <a:pt x="119" y="19"/>
                  </a:lnTo>
                  <a:lnTo>
                    <a:pt x="123" y="19"/>
                  </a:lnTo>
                  <a:lnTo>
                    <a:pt x="128" y="19"/>
                  </a:lnTo>
                  <a:lnTo>
                    <a:pt x="133" y="19"/>
                  </a:lnTo>
                  <a:lnTo>
                    <a:pt x="138" y="19"/>
                  </a:lnTo>
                  <a:lnTo>
                    <a:pt x="142" y="19"/>
                  </a:lnTo>
                  <a:lnTo>
                    <a:pt x="147" y="14"/>
                  </a:lnTo>
                  <a:lnTo>
                    <a:pt x="152" y="14"/>
                  </a:lnTo>
                  <a:lnTo>
                    <a:pt x="157" y="14"/>
                  </a:lnTo>
                  <a:lnTo>
                    <a:pt x="162" y="14"/>
                  </a:lnTo>
                  <a:lnTo>
                    <a:pt x="166" y="14"/>
                  </a:lnTo>
                  <a:lnTo>
                    <a:pt x="171" y="14"/>
                  </a:lnTo>
                  <a:lnTo>
                    <a:pt x="176" y="9"/>
                  </a:lnTo>
                  <a:lnTo>
                    <a:pt x="181" y="9"/>
                  </a:lnTo>
                  <a:lnTo>
                    <a:pt x="185" y="9"/>
                  </a:lnTo>
                  <a:lnTo>
                    <a:pt x="190" y="9"/>
                  </a:lnTo>
                  <a:lnTo>
                    <a:pt x="195" y="9"/>
                  </a:lnTo>
                  <a:lnTo>
                    <a:pt x="200" y="5"/>
                  </a:lnTo>
                  <a:lnTo>
                    <a:pt x="204" y="5"/>
                  </a:lnTo>
                  <a:lnTo>
                    <a:pt x="209" y="5"/>
                  </a:lnTo>
                  <a:lnTo>
                    <a:pt x="214" y="5"/>
                  </a:lnTo>
                  <a:lnTo>
                    <a:pt x="219" y="5"/>
                  </a:lnTo>
                  <a:lnTo>
                    <a:pt x="223" y="5"/>
                  </a:lnTo>
                  <a:lnTo>
                    <a:pt x="228" y="5"/>
                  </a:lnTo>
                  <a:lnTo>
                    <a:pt x="233" y="5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7" y="0"/>
                  </a:lnTo>
                  <a:lnTo>
                    <a:pt x="262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6" y="0"/>
                  </a:lnTo>
                  <a:lnTo>
                    <a:pt x="281" y="0"/>
                  </a:lnTo>
                  <a:lnTo>
                    <a:pt x="285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9" y="0"/>
                  </a:lnTo>
                  <a:lnTo>
                    <a:pt x="314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8" y="0"/>
                  </a:lnTo>
                  <a:lnTo>
                    <a:pt x="333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2" y="0"/>
                  </a:lnTo>
                  <a:lnTo>
                    <a:pt x="366" y="0"/>
                  </a:lnTo>
                  <a:lnTo>
                    <a:pt x="371" y="5"/>
                  </a:lnTo>
                  <a:lnTo>
                    <a:pt x="376" y="5"/>
                  </a:lnTo>
                  <a:lnTo>
                    <a:pt x="381" y="5"/>
                  </a:lnTo>
                  <a:lnTo>
                    <a:pt x="385" y="5"/>
                  </a:lnTo>
                  <a:lnTo>
                    <a:pt x="390" y="5"/>
                  </a:lnTo>
                  <a:lnTo>
                    <a:pt x="395" y="5"/>
                  </a:lnTo>
                  <a:lnTo>
                    <a:pt x="400" y="5"/>
                  </a:lnTo>
                  <a:lnTo>
                    <a:pt x="404" y="5"/>
                  </a:lnTo>
                  <a:lnTo>
                    <a:pt x="409" y="9"/>
                  </a:lnTo>
                  <a:lnTo>
                    <a:pt x="414" y="9"/>
                  </a:lnTo>
                  <a:lnTo>
                    <a:pt x="419" y="9"/>
                  </a:lnTo>
                  <a:lnTo>
                    <a:pt x="423" y="9"/>
                  </a:lnTo>
                  <a:lnTo>
                    <a:pt x="428" y="9"/>
                  </a:lnTo>
                  <a:lnTo>
                    <a:pt x="433" y="9"/>
                  </a:lnTo>
                  <a:lnTo>
                    <a:pt x="438" y="14"/>
                  </a:lnTo>
                  <a:lnTo>
                    <a:pt x="443" y="14"/>
                  </a:lnTo>
                  <a:lnTo>
                    <a:pt x="447" y="14"/>
                  </a:lnTo>
                  <a:lnTo>
                    <a:pt x="452" y="14"/>
                  </a:lnTo>
                  <a:lnTo>
                    <a:pt x="457" y="14"/>
                  </a:lnTo>
                  <a:lnTo>
                    <a:pt x="462" y="14"/>
                  </a:lnTo>
                  <a:lnTo>
                    <a:pt x="466" y="19"/>
                  </a:lnTo>
                  <a:lnTo>
                    <a:pt x="471" y="19"/>
                  </a:lnTo>
                  <a:lnTo>
                    <a:pt x="476" y="19"/>
                  </a:lnTo>
                  <a:lnTo>
                    <a:pt x="481" y="19"/>
                  </a:lnTo>
                  <a:lnTo>
                    <a:pt x="485" y="19"/>
                  </a:lnTo>
                  <a:lnTo>
                    <a:pt x="490" y="19"/>
                  </a:lnTo>
                  <a:lnTo>
                    <a:pt x="495" y="19"/>
                  </a:lnTo>
                  <a:lnTo>
                    <a:pt x="500" y="24"/>
                  </a:lnTo>
                  <a:lnTo>
                    <a:pt x="504" y="24"/>
                  </a:lnTo>
                  <a:lnTo>
                    <a:pt x="509" y="24"/>
                  </a:lnTo>
                  <a:lnTo>
                    <a:pt x="514" y="24"/>
                  </a:lnTo>
                  <a:lnTo>
                    <a:pt x="519" y="24"/>
                  </a:lnTo>
                  <a:lnTo>
                    <a:pt x="524" y="24"/>
                  </a:lnTo>
                  <a:lnTo>
                    <a:pt x="528" y="24"/>
                  </a:lnTo>
                  <a:lnTo>
                    <a:pt x="533" y="28"/>
                  </a:lnTo>
                  <a:lnTo>
                    <a:pt x="538" y="28"/>
                  </a:lnTo>
                  <a:lnTo>
                    <a:pt x="543" y="28"/>
                  </a:lnTo>
                  <a:lnTo>
                    <a:pt x="547" y="28"/>
                  </a:lnTo>
                  <a:lnTo>
                    <a:pt x="552" y="28"/>
                  </a:lnTo>
                  <a:lnTo>
                    <a:pt x="557" y="28"/>
                  </a:lnTo>
                  <a:lnTo>
                    <a:pt x="562" y="28"/>
                  </a:lnTo>
                  <a:lnTo>
                    <a:pt x="566" y="28"/>
                  </a:lnTo>
                  <a:lnTo>
                    <a:pt x="571" y="28"/>
                  </a:lnTo>
                  <a:lnTo>
                    <a:pt x="576" y="33"/>
                  </a:lnTo>
                  <a:lnTo>
                    <a:pt x="581" y="33"/>
                  </a:lnTo>
                  <a:lnTo>
                    <a:pt x="585" y="33"/>
                  </a:lnTo>
                  <a:lnTo>
                    <a:pt x="590" y="33"/>
                  </a:lnTo>
                  <a:lnTo>
                    <a:pt x="595" y="33"/>
                  </a:lnTo>
                  <a:lnTo>
                    <a:pt x="600" y="33"/>
                  </a:lnTo>
                  <a:lnTo>
                    <a:pt x="604" y="33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4" name="Freeform 28"/>
            <p:cNvSpPr>
              <a:spLocks/>
            </p:cNvSpPr>
            <p:nvPr/>
          </p:nvSpPr>
          <p:spPr bwMode="auto">
            <a:xfrm>
              <a:off x="3319" y="4062"/>
              <a:ext cx="603" cy="5"/>
            </a:xfrm>
            <a:custGeom>
              <a:avLst/>
              <a:gdLst/>
              <a:ahLst/>
              <a:cxnLst>
                <a:cxn ang="0">
                  <a:pos x="10" y="9"/>
                </a:cxn>
                <a:cxn ang="0">
                  <a:pos x="24" y="9"/>
                </a:cxn>
                <a:cxn ang="0">
                  <a:pos x="39" y="9"/>
                </a:cxn>
                <a:cxn ang="0">
                  <a:pos x="53" y="9"/>
                </a:cxn>
                <a:cxn ang="0">
                  <a:pos x="67" y="9"/>
                </a:cxn>
                <a:cxn ang="0">
                  <a:pos x="81" y="9"/>
                </a:cxn>
                <a:cxn ang="0">
                  <a:pos x="96" y="9"/>
                </a:cxn>
                <a:cxn ang="0">
                  <a:pos x="110" y="9"/>
                </a:cxn>
                <a:cxn ang="0">
                  <a:pos x="124" y="9"/>
                </a:cxn>
                <a:cxn ang="0">
                  <a:pos x="139" y="9"/>
                </a:cxn>
                <a:cxn ang="0">
                  <a:pos x="153" y="9"/>
                </a:cxn>
                <a:cxn ang="0">
                  <a:pos x="167" y="9"/>
                </a:cxn>
                <a:cxn ang="0">
                  <a:pos x="181" y="9"/>
                </a:cxn>
                <a:cxn ang="0">
                  <a:pos x="196" y="9"/>
                </a:cxn>
                <a:cxn ang="0">
                  <a:pos x="210" y="9"/>
                </a:cxn>
                <a:cxn ang="0">
                  <a:pos x="224" y="9"/>
                </a:cxn>
                <a:cxn ang="0">
                  <a:pos x="239" y="9"/>
                </a:cxn>
                <a:cxn ang="0">
                  <a:pos x="253" y="9"/>
                </a:cxn>
                <a:cxn ang="0">
                  <a:pos x="267" y="9"/>
                </a:cxn>
                <a:cxn ang="0">
                  <a:pos x="281" y="9"/>
                </a:cxn>
                <a:cxn ang="0">
                  <a:pos x="296" y="9"/>
                </a:cxn>
                <a:cxn ang="0">
                  <a:pos x="310" y="9"/>
                </a:cxn>
                <a:cxn ang="0">
                  <a:pos x="324" y="9"/>
                </a:cxn>
                <a:cxn ang="0">
                  <a:pos x="339" y="9"/>
                </a:cxn>
                <a:cxn ang="0">
                  <a:pos x="353" y="9"/>
                </a:cxn>
                <a:cxn ang="0">
                  <a:pos x="367" y="9"/>
                </a:cxn>
                <a:cxn ang="0">
                  <a:pos x="382" y="9"/>
                </a:cxn>
                <a:cxn ang="0">
                  <a:pos x="396" y="9"/>
                </a:cxn>
                <a:cxn ang="0">
                  <a:pos x="410" y="4"/>
                </a:cxn>
                <a:cxn ang="0">
                  <a:pos x="424" y="4"/>
                </a:cxn>
                <a:cxn ang="0">
                  <a:pos x="439" y="4"/>
                </a:cxn>
                <a:cxn ang="0">
                  <a:pos x="453" y="4"/>
                </a:cxn>
                <a:cxn ang="0">
                  <a:pos x="467" y="4"/>
                </a:cxn>
                <a:cxn ang="0">
                  <a:pos x="482" y="4"/>
                </a:cxn>
                <a:cxn ang="0">
                  <a:pos x="496" y="0"/>
                </a:cxn>
                <a:cxn ang="0">
                  <a:pos x="510" y="0"/>
                </a:cxn>
                <a:cxn ang="0">
                  <a:pos x="524" y="0"/>
                </a:cxn>
                <a:cxn ang="0">
                  <a:pos x="539" y="0"/>
                </a:cxn>
                <a:cxn ang="0">
                  <a:pos x="553" y="0"/>
                </a:cxn>
                <a:cxn ang="0">
                  <a:pos x="567" y="0"/>
                </a:cxn>
                <a:cxn ang="0">
                  <a:pos x="582" y="0"/>
                </a:cxn>
                <a:cxn ang="0">
                  <a:pos x="596" y="0"/>
                </a:cxn>
              </a:cxnLst>
              <a:rect l="0" t="0" r="r" b="b"/>
              <a:pathLst>
                <a:path w="605" h="9">
                  <a:moveTo>
                    <a:pt x="0" y="9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5" y="9"/>
                  </a:lnTo>
                  <a:lnTo>
                    <a:pt x="20" y="9"/>
                  </a:lnTo>
                  <a:lnTo>
                    <a:pt x="24" y="9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9" y="9"/>
                  </a:lnTo>
                  <a:lnTo>
                    <a:pt x="43" y="9"/>
                  </a:lnTo>
                  <a:lnTo>
                    <a:pt x="48" y="9"/>
                  </a:lnTo>
                  <a:lnTo>
                    <a:pt x="53" y="9"/>
                  </a:lnTo>
                  <a:lnTo>
                    <a:pt x="58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2" y="9"/>
                  </a:lnTo>
                  <a:lnTo>
                    <a:pt x="77" y="9"/>
                  </a:lnTo>
                  <a:lnTo>
                    <a:pt x="81" y="9"/>
                  </a:lnTo>
                  <a:lnTo>
                    <a:pt x="86" y="9"/>
                  </a:lnTo>
                  <a:lnTo>
                    <a:pt x="91" y="9"/>
                  </a:lnTo>
                  <a:lnTo>
                    <a:pt x="96" y="9"/>
                  </a:lnTo>
                  <a:lnTo>
                    <a:pt x="100" y="9"/>
                  </a:lnTo>
                  <a:lnTo>
                    <a:pt x="105" y="9"/>
                  </a:lnTo>
                  <a:lnTo>
                    <a:pt x="110" y="9"/>
                  </a:lnTo>
                  <a:lnTo>
                    <a:pt x="115" y="9"/>
                  </a:lnTo>
                  <a:lnTo>
                    <a:pt x="120" y="9"/>
                  </a:lnTo>
                  <a:lnTo>
                    <a:pt x="124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9" y="9"/>
                  </a:lnTo>
                  <a:lnTo>
                    <a:pt x="143" y="9"/>
                  </a:lnTo>
                  <a:lnTo>
                    <a:pt x="148" y="9"/>
                  </a:lnTo>
                  <a:lnTo>
                    <a:pt x="153" y="9"/>
                  </a:lnTo>
                  <a:lnTo>
                    <a:pt x="158" y="9"/>
                  </a:lnTo>
                  <a:lnTo>
                    <a:pt x="162" y="9"/>
                  </a:lnTo>
                  <a:lnTo>
                    <a:pt x="167" y="9"/>
                  </a:lnTo>
                  <a:lnTo>
                    <a:pt x="172" y="9"/>
                  </a:lnTo>
                  <a:lnTo>
                    <a:pt x="177" y="9"/>
                  </a:lnTo>
                  <a:lnTo>
                    <a:pt x="181" y="9"/>
                  </a:lnTo>
                  <a:lnTo>
                    <a:pt x="186" y="9"/>
                  </a:lnTo>
                  <a:lnTo>
                    <a:pt x="191" y="9"/>
                  </a:lnTo>
                  <a:lnTo>
                    <a:pt x="196" y="9"/>
                  </a:lnTo>
                  <a:lnTo>
                    <a:pt x="201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5" y="9"/>
                  </a:lnTo>
                  <a:lnTo>
                    <a:pt x="220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9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8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7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6" y="9"/>
                  </a:lnTo>
                  <a:lnTo>
                    <a:pt x="301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5" y="9"/>
                  </a:lnTo>
                  <a:lnTo>
                    <a:pt x="320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4" y="9"/>
                  </a:lnTo>
                  <a:lnTo>
                    <a:pt x="339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8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82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6" y="9"/>
                  </a:lnTo>
                  <a:lnTo>
                    <a:pt x="401" y="9"/>
                  </a:lnTo>
                  <a:lnTo>
                    <a:pt x="405" y="9"/>
                  </a:lnTo>
                  <a:lnTo>
                    <a:pt x="410" y="4"/>
                  </a:lnTo>
                  <a:lnTo>
                    <a:pt x="415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9" y="4"/>
                  </a:lnTo>
                  <a:lnTo>
                    <a:pt x="434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8" y="4"/>
                  </a:lnTo>
                  <a:lnTo>
                    <a:pt x="453" y="4"/>
                  </a:lnTo>
                  <a:lnTo>
                    <a:pt x="458" y="4"/>
                  </a:lnTo>
                  <a:lnTo>
                    <a:pt x="462" y="4"/>
                  </a:lnTo>
                  <a:lnTo>
                    <a:pt x="467" y="4"/>
                  </a:lnTo>
                  <a:lnTo>
                    <a:pt x="472" y="4"/>
                  </a:lnTo>
                  <a:lnTo>
                    <a:pt x="477" y="4"/>
                  </a:lnTo>
                  <a:lnTo>
                    <a:pt x="482" y="4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0"/>
                  </a:lnTo>
                  <a:lnTo>
                    <a:pt x="501" y="0"/>
                  </a:lnTo>
                  <a:lnTo>
                    <a:pt x="505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20" y="0"/>
                  </a:lnTo>
                  <a:lnTo>
                    <a:pt x="524" y="0"/>
                  </a:lnTo>
                  <a:lnTo>
                    <a:pt x="529" y="0"/>
                  </a:lnTo>
                  <a:lnTo>
                    <a:pt x="534" y="0"/>
                  </a:lnTo>
                  <a:lnTo>
                    <a:pt x="539" y="0"/>
                  </a:lnTo>
                  <a:lnTo>
                    <a:pt x="543" y="0"/>
                  </a:lnTo>
                  <a:lnTo>
                    <a:pt x="548" y="0"/>
                  </a:lnTo>
                  <a:lnTo>
                    <a:pt x="553" y="0"/>
                  </a:lnTo>
                  <a:lnTo>
                    <a:pt x="558" y="0"/>
                  </a:lnTo>
                  <a:lnTo>
                    <a:pt x="563" y="0"/>
                  </a:lnTo>
                  <a:lnTo>
                    <a:pt x="567" y="0"/>
                  </a:lnTo>
                  <a:lnTo>
                    <a:pt x="572" y="0"/>
                  </a:lnTo>
                  <a:lnTo>
                    <a:pt x="577" y="0"/>
                  </a:lnTo>
                  <a:lnTo>
                    <a:pt x="582" y="0"/>
                  </a:lnTo>
                  <a:lnTo>
                    <a:pt x="586" y="0"/>
                  </a:lnTo>
                  <a:lnTo>
                    <a:pt x="591" y="0"/>
                  </a:lnTo>
                  <a:lnTo>
                    <a:pt x="596" y="0"/>
                  </a:lnTo>
                  <a:lnTo>
                    <a:pt x="601" y="0"/>
                  </a:lnTo>
                  <a:lnTo>
                    <a:pt x="60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4285" name="Freeform 29"/>
            <p:cNvSpPr>
              <a:spLocks/>
            </p:cNvSpPr>
            <p:nvPr/>
          </p:nvSpPr>
          <p:spPr bwMode="auto">
            <a:xfrm>
              <a:off x="3922" y="4062"/>
              <a:ext cx="509" cy="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5" y="0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53" y="0"/>
                </a:cxn>
                <a:cxn ang="0">
                  <a:pos x="62" y="0"/>
                </a:cxn>
                <a:cxn ang="0">
                  <a:pos x="72" y="0"/>
                </a:cxn>
                <a:cxn ang="0">
                  <a:pos x="81" y="0"/>
                </a:cxn>
                <a:cxn ang="0">
                  <a:pos x="91" y="0"/>
                </a:cxn>
                <a:cxn ang="0">
                  <a:pos x="100" y="0"/>
                </a:cxn>
                <a:cxn ang="0">
                  <a:pos x="110" y="0"/>
                </a:cxn>
                <a:cxn ang="0">
                  <a:pos x="119" y="4"/>
                </a:cxn>
                <a:cxn ang="0">
                  <a:pos x="129" y="4"/>
                </a:cxn>
                <a:cxn ang="0">
                  <a:pos x="139" y="4"/>
                </a:cxn>
                <a:cxn ang="0">
                  <a:pos x="148" y="4"/>
                </a:cxn>
                <a:cxn ang="0">
                  <a:pos x="158" y="4"/>
                </a:cxn>
                <a:cxn ang="0">
                  <a:pos x="167" y="4"/>
                </a:cxn>
                <a:cxn ang="0">
                  <a:pos x="177" y="4"/>
                </a:cxn>
                <a:cxn ang="0">
                  <a:pos x="186" y="4"/>
                </a:cxn>
                <a:cxn ang="0">
                  <a:pos x="196" y="9"/>
                </a:cxn>
                <a:cxn ang="0">
                  <a:pos x="205" y="9"/>
                </a:cxn>
                <a:cxn ang="0">
                  <a:pos x="215" y="9"/>
                </a:cxn>
                <a:cxn ang="0">
                  <a:pos x="224" y="9"/>
                </a:cxn>
                <a:cxn ang="0">
                  <a:pos x="234" y="9"/>
                </a:cxn>
                <a:cxn ang="0">
                  <a:pos x="243" y="9"/>
                </a:cxn>
                <a:cxn ang="0">
                  <a:pos x="253" y="9"/>
                </a:cxn>
                <a:cxn ang="0">
                  <a:pos x="262" y="9"/>
                </a:cxn>
                <a:cxn ang="0">
                  <a:pos x="272" y="9"/>
                </a:cxn>
                <a:cxn ang="0">
                  <a:pos x="281" y="9"/>
                </a:cxn>
                <a:cxn ang="0">
                  <a:pos x="291" y="9"/>
                </a:cxn>
                <a:cxn ang="0">
                  <a:pos x="300" y="9"/>
                </a:cxn>
                <a:cxn ang="0">
                  <a:pos x="310" y="9"/>
                </a:cxn>
                <a:cxn ang="0">
                  <a:pos x="319" y="9"/>
                </a:cxn>
                <a:cxn ang="0">
                  <a:pos x="329" y="9"/>
                </a:cxn>
                <a:cxn ang="0">
                  <a:pos x="339" y="9"/>
                </a:cxn>
                <a:cxn ang="0">
                  <a:pos x="348" y="9"/>
                </a:cxn>
                <a:cxn ang="0">
                  <a:pos x="358" y="9"/>
                </a:cxn>
                <a:cxn ang="0">
                  <a:pos x="367" y="9"/>
                </a:cxn>
                <a:cxn ang="0">
                  <a:pos x="377" y="9"/>
                </a:cxn>
                <a:cxn ang="0">
                  <a:pos x="386" y="9"/>
                </a:cxn>
                <a:cxn ang="0">
                  <a:pos x="396" y="9"/>
                </a:cxn>
                <a:cxn ang="0">
                  <a:pos x="405" y="9"/>
                </a:cxn>
                <a:cxn ang="0">
                  <a:pos x="415" y="9"/>
                </a:cxn>
                <a:cxn ang="0">
                  <a:pos x="424" y="9"/>
                </a:cxn>
                <a:cxn ang="0">
                  <a:pos x="434" y="9"/>
                </a:cxn>
                <a:cxn ang="0">
                  <a:pos x="443" y="9"/>
                </a:cxn>
                <a:cxn ang="0">
                  <a:pos x="453" y="9"/>
                </a:cxn>
                <a:cxn ang="0">
                  <a:pos x="462" y="9"/>
                </a:cxn>
                <a:cxn ang="0">
                  <a:pos x="472" y="9"/>
                </a:cxn>
                <a:cxn ang="0">
                  <a:pos x="481" y="9"/>
                </a:cxn>
                <a:cxn ang="0">
                  <a:pos x="491" y="9"/>
                </a:cxn>
                <a:cxn ang="0">
                  <a:pos x="500" y="9"/>
                </a:cxn>
                <a:cxn ang="0">
                  <a:pos x="510" y="9"/>
                </a:cxn>
              </a:cxnLst>
              <a:rect l="0" t="0" r="r" b="b"/>
              <a:pathLst>
                <a:path w="510" h="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4" y="4"/>
                  </a:lnTo>
                  <a:lnTo>
                    <a:pt x="129" y="4"/>
                  </a:lnTo>
                  <a:lnTo>
                    <a:pt x="134" y="4"/>
                  </a:lnTo>
                  <a:lnTo>
                    <a:pt x="139" y="4"/>
                  </a:lnTo>
                  <a:lnTo>
                    <a:pt x="143" y="4"/>
                  </a:lnTo>
                  <a:lnTo>
                    <a:pt x="148" y="4"/>
                  </a:lnTo>
                  <a:lnTo>
                    <a:pt x="153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7" y="4"/>
                  </a:lnTo>
                  <a:lnTo>
                    <a:pt x="172" y="4"/>
                  </a:lnTo>
                  <a:lnTo>
                    <a:pt x="177" y="4"/>
                  </a:lnTo>
                  <a:lnTo>
                    <a:pt x="181" y="4"/>
                  </a:lnTo>
                  <a:lnTo>
                    <a:pt x="186" y="4"/>
                  </a:lnTo>
                  <a:lnTo>
                    <a:pt x="191" y="4"/>
                  </a:lnTo>
                  <a:lnTo>
                    <a:pt x="196" y="9"/>
                  </a:lnTo>
                  <a:lnTo>
                    <a:pt x="200" y="9"/>
                  </a:lnTo>
                  <a:lnTo>
                    <a:pt x="205" y="9"/>
                  </a:lnTo>
                  <a:lnTo>
                    <a:pt x="210" y="9"/>
                  </a:lnTo>
                  <a:lnTo>
                    <a:pt x="215" y="9"/>
                  </a:lnTo>
                  <a:lnTo>
                    <a:pt x="219" y="9"/>
                  </a:lnTo>
                  <a:lnTo>
                    <a:pt x="224" y="9"/>
                  </a:lnTo>
                  <a:lnTo>
                    <a:pt x="229" y="9"/>
                  </a:lnTo>
                  <a:lnTo>
                    <a:pt x="234" y="9"/>
                  </a:lnTo>
                  <a:lnTo>
                    <a:pt x="239" y="9"/>
                  </a:lnTo>
                  <a:lnTo>
                    <a:pt x="243" y="9"/>
                  </a:lnTo>
                  <a:lnTo>
                    <a:pt x="248" y="9"/>
                  </a:lnTo>
                  <a:lnTo>
                    <a:pt x="253" y="9"/>
                  </a:lnTo>
                  <a:lnTo>
                    <a:pt x="258" y="9"/>
                  </a:lnTo>
                  <a:lnTo>
                    <a:pt x="262" y="9"/>
                  </a:lnTo>
                  <a:lnTo>
                    <a:pt x="267" y="9"/>
                  </a:lnTo>
                  <a:lnTo>
                    <a:pt x="272" y="9"/>
                  </a:lnTo>
                  <a:lnTo>
                    <a:pt x="277" y="9"/>
                  </a:lnTo>
                  <a:lnTo>
                    <a:pt x="281" y="9"/>
                  </a:lnTo>
                  <a:lnTo>
                    <a:pt x="286" y="9"/>
                  </a:lnTo>
                  <a:lnTo>
                    <a:pt x="291" y="9"/>
                  </a:lnTo>
                  <a:lnTo>
                    <a:pt x="296" y="9"/>
                  </a:lnTo>
                  <a:lnTo>
                    <a:pt x="300" y="9"/>
                  </a:lnTo>
                  <a:lnTo>
                    <a:pt x="305" y="9"/>
                  </a:lnTo>
                  <a:lnTo>
                    <a:pt x="310" y="9"/>
                  </a:lnTo>
                  <a:lnTo>
                    <a:pt x="315" y="9"/>
                  </a:lnTo>
                  <a:lnTo>
                    <a:pt x="319" y="9"/>
                  </a:lnTo>
                  <a:lnTo>
                    <a:pt x="324" y="9"/>
                  </a:lnTo>
                  <a:lnTo>
                    <a:pt x="329" y="9"/>
                  </a:lnTo>
                  <a:lnTo>
                    <a:pt x="334" y="9"/>
                  </a:lnTo>
                  <a:lnTo>
                    <a:pt x="339" y="9"/>
                  </a:lnTo>
                  <a:lnTo>
                    <a:pt x="343" y="9"/>
                  </a:lnTo>
                  <a:lnTo>
                    <a:pt x="348" y="9"/>
                  </a:lnTo>
                  <a:lnTo>
                    <a:pt x="353" y="9"/>
                  </a:lnTo>
                  <a:lnTo>
                    <a:pt x="358" y="9"/>
                  </a:lnTo>
                  <a:lnTo>
                    <a:pt x="362" y="9"/>
                  </a:lnTo>
                  <a:lnTo>
                    <a:pt x="367" y="9"/>
                  </a:lnTo>
                  <a:lnTo>
                    <a:pt x="372" y="9"/>
                  </a:lnTo>
                  <a:lnTo>
                    <a:pt x="377" y="9"/>
                  </a:lnTo>
                  <a:lnTo>
                    <a:pt x="381" y="9"/>
                  </a:lnTo>
                  <a:lnTo>
                    <a:pt x="386" y="9"/>
                  </a:lnTo>
                  <a:lnTo>
                    <a:pt x="391" y="9"/>
                  </a:lnTo>
                  <a:lnTo>
                    <a:pt x="396" y="9"/>
                  </a:lnTo>
                  <a:lnTo>
                    <a:pt x="400" y="9"/>
                  </a:lnTo>
                  <a:lnTo>
                    <a:pt x="405" y="9"/>
                  </a:lnTo>
                  <a:lnTo>
                    <a:pt x="410" y="9"/>
                  </a:lnTo>
                  <a:lnTo>
                    <a:pt x="415" y="9"/>
                  </a:lnTo>
                  <a:lnTo>
                    <a:pt x="420" y="9"/>
                  </a:lnTo>
                  <a:lnTo>
                    <a:pt x="424" y="9"/>
                  </a:lnTo>
                  <a:lnTo>
                    <a:pt x="429" y="9"/>
                  </a:lnTo>
                  <a:lnTo>
                    <a:pt x="434" y="9"/>
                  </a:lnTo>
                  <a:lnTo>
                    <a:pt x="439" y="9"/>
                  </a:lnTo>
                  <a:lnTo>
                    <a:pt x="443" y="9"/>
                  </a:lnTo>
                  <a:lnTo>
                    <a:pt x="448" y="9"/>
                  </a:lnTo>
                  <a:lnTo>
                    <a:pt x="453" y="9"/>
                  </a:lnTo>
                  <a:lnTo>
                    <a:pt x="458" y="9"/>
                  </a:lnTo>
                  <a:lnTo>
                    <a:pt x="462" y="9"/>
                  </a:lnTo>
                  <a:lnTo>
                    <a:pt x="467" y="9"/>
                  </a:lnTo>
                  <a:lnTo>
                    <a:pt x="472" y="9"/>
                  </a:lnTo>
                  <a:lnTo>
                    <a:pt x="477" y="9"/>
                  </a:lnTo>
                  <a:lnTo>
                    <a:pt x="481" y="9"/>
                  </a:lnTo>
                  <a:lnTo>
                    <a:pt x="486" y="9"/>
                  </a:lnTo>
                  <a:lnTo>
                    <a:pt x="491" y="9"/>
                  </a:lnTo>
                  <a:lnTo>
                    <a:pt x="496" y="9"/>
                  </a:lnTo>
                  <a:lnTo>
                    <a:pt x="500" y="9"/>
                  </a:lnTo>
                  <a:lnTo>
                    <a:pt x="505" y="9"/>
                  </a:lnTo>
                  <a:lnTo>
                    <a:pt x="510" y="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3169" name="Object 1"/>
            <p:cNvGraphicFramePr>
              <a:graphicFrameLocks noChangeAspect="1"/>
            </p:cNvGraphicFramePr>
            <p:nvPr/>
          </p:nvGraphicFramePr>
          <p:xfrm>
            <a:off x="1718" y="2784"/>
            <a:ext cx="453" cy="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439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8" y="2784"/>
                          <a:ext cx="453" cy="1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4287" name="Text Box 31"/>
            <p:cNvSpPr txBox="1">
              <a:spLocks noChangeArrowheads="1"/>
            </p:cNvSpPr>
            <p:nvPr/>
          </p:nvSpPr>
          <p:spPr bwMode="auto">
            <a:xfrm>
              <a:off x="2806" y="3401"/>
              <a:ext cx="6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chemeClr val="tx1"/>
                  </a:solidFill>
                </a:rPr>
                <a:t>AMI code</a:t>
              </a:r>
            </a:p>
          </p:txBody>
        </p:sp>
        <p:sp>
          <p:nvSpPr>
            <p:cNvPr id="224288" name="Text Box 32"/>
            <p:cNvSpPr txBox="1">
              <a:spLocks noChangeArrowheads="1"/>
            </p:cNvSpPr>
            <p:nvPr/>
          </p:nvSpPr>
          <p:spPr bwMode="auto">
            <a:xfrm>
              <a:off x="2806" y="3144"/>
              <a:ext cx="7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rgbClr val="00FF00"/>
                  </a:solidFill>
                </a:rPr>
                <a:t>Miller’s code</a:t>
              </a:r>
            </a:p>
          </p:txBody>
        </p:sp>
        <p:sp>
          <p:nvSpPr>
            <p:cNvPr id="224289" name="Text Box 33"/>
            <p:cNvSpPr txBox="1">
              <a:spLocks noChangeArrowheads="1"/>
            </p:cNvSpPr>
            <p:nvPr/>
          </p:nvSpPr>
          <p:spPr bwMode="auto">
            <a:xfrm>
              <a:off x="2806" y="3273"/>
              <a:ext cx="71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rgbClr val="0000FF"/>
                  </a:solidFill>
                </a:rPr>
                <a:t>Bipolar code</a:t>
              </a:r>
            </a:p>
          </p:txBody>
        </p:sp>
        <p:sp>
          <p:nvSpPr>
            <p:cNvPr id="224290" name="Text Box 34"/>
            <p:cNvSpPr txBox="1">
              <a:spLocks noChangeArrowheads="1"/>
            </p:cNvSpPr>
            <p:nvPr/>
          </p:nvSpPr>
          <p:spPr bwMode="auto">
            <a:xfrm>
              <a:off x="2806" y="3530"/>
              <a:ext cx="7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>
                  <a:solidFill>
                    <a:srgbClr val="FF3300"/>
                  </a:solidFill>
                </a:rPr>
                <a:t>Biphase code</a:t>
              </a:r>
            </a:p>
          </p:txBody>
        </p:sp>
        <p:sp>
          <p:nvSpPr>
            <p:cNvPr id="224291" name="Line 35"/>
            <p:cNvSpPr>
              <a:spLocks noChangeShapeType="1"/>
            </p:cNvSpPr>
            <p:nvPr/>
          </p:nvSpPr>
          <p:spPr bwMode="auto">
            <a:xfrm>
              <a:off x="2085" y="3164"/>
              <a:ext cx="735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2" name="Line 36"/>
            <p:cNvSpPr>
              <a:spLocks noChangeShapeType="1"/>
            </p:cNvSpPr>
            <p:nvPr/>
          </p:nvSpPr>
          <p:spPr bwMode="auto">
            <a:xfrm flipH="1">
              <a:off x="2509" y="3607"/>
              <a:ext cx="328" cy="2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3" name="Line 37"/>
            <p:cNvSpPr>
              <a:spLocks noChangeShapeType="1"/>
            </p:cNvSpPr>
            <p:nvPr/>
          </p:nvSpPr>
          <p:spPr bwMode="auto">
            <a:xfrm flipH="1">
              <a:off x="1831" y="3350"/>
              <a:ext cx="1006" cy="3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4" name="Line 38"/>
            <p:cNvSpPr>
              <a:spLocks noChangeShapeType="1"/>
            </p:cNvSpPr>
            <p:nvPr/>
          </p:nvSpPr>
          <p:spPr bwMode="auto">
            <a:xfrm flipV="1">
              <a:off x="2028" y="3478"/>
              <a:ext cx="809" cy="3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4295" name="Rectangle 39"/>
            <p:cNvSpPr>
              <a:spLocks noChangeArrowheads="1"/>
            </p:cNvSpPr>
            <p:nvPr/>
          </p:nvSpPr>
          <p:spPr bwMode="auto">
            <a:xfrm>
              <a:off x="1491" y="2784"/>
              <a:ext cx="3053" cy="1389"/>
            </a:xfrm>
            <a:prstGeom prst="rect">
              <a:avLst/>
            </a:prstGeom>
            <a:noFill/>
            <a:ln w="190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63170" name="Object 2"/>
            <p:cNvGraphicFramePr>
              <a:graphicFrameLocks noChangeAspect="1"/>
            </p:cNvGraphicFramePr>
            <p:nvPr/>
          </p:nvGraphicFramePr>
          <p:xfrm>
            <a:off x="3938" y="2784"/>
            <a:ext cx="607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440" name="Równanie" r:id="rId7" imgW="482400" imgH="203040" progId="Equation.3">
                    <p:embed/>
                  </p:oleObj>
                </mc:Choice>
                <mc:Fallback>
                  <p:oleObj name="Równanie" r:id="rId7" imgW="48240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8" y="2784"/>
                          <a:ext cx="607" cy="168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4416" name="Text Box 160"/>
          <p:cNvSpPr txBox="1">
            <a:spLocks noChangeArrowheads="1"/>
          </p:cNvSpPr>
          <p:nvPr/>
        </p:nvSpPr>
        <p:spPr bwMode="auto">
          <a:xfrm>
            <a:off x="788455" y="4968329"/>
            <a:ext cx="8024289" cy="120251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Bandwidth</a:t>
            </a:r>
            <a:r>
              <a:rPr lang="pl-PL" sz="1800" b="1" dirty="0" smtClean="0"/>
              <a:t> of AMI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almost</a:t>
            </a:r>
            <a:r>
              <a:rPr lang="pl-PL" sz="1800" b="1" dirty="0" smtClean="0"/>
              <a:t> the same as for a </a:t>
            </a:r>
            <a:r>
              <a:rPr lang="pl-PL" sz="1800" b="1" dirty="0" err="1" smtClean="0"/>
              <a:t>bipolar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with </a:t>
            </a:r>
            <a:r>
              <a:rPr lang="pl-PL" sz="1800" b="1" dirty="0" err="1" smtClean="0"/>
              <a:t>low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dirty="0" err="1" smtClean="0"/>
              <a:t>frequencies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attenuated</a:t>
            </a:r>
            <a:r>
              <a:rPr lang="pl-PL" sz="1800" b="1" dirty="0"/>
              <a:t> </a:t>
            </a:r>
            <a:r>
              <a:rPr lang="pl-PL" sz="1800" b="1" dirty="0" smtClean="0"/>
              <a:t>(</a:t>
            </a:r>
            <a:r>
              <a:rPr lang="pl-PL" sz="1800" b="1" dirty="0" err="1" smtClean="0"/>
              <a:t>properties</a:t>
            </a:r>
            <a:r>
              <a:rPr lang="pl-PL" sz="1800" b="1" dirty="0" smtClean="0"/>
              <a:t> 1, 2, and 4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met).</a:t>
            </a:r>
          </a:p>
          <a:p>
            <a:pPr algn="l"/>
            <a:r>
              <a:rPr lang="pl-PL" sz="1800" b="1" dirty="0" err="1" smtClean="0"/>
              <a:t>More</a:t>
            </a:r>
            <a:r>
              <a:rPr lang="pl-PL" sz="1800" b="1" dirty="0" smtClean="0"/>
              <a:t> timing </a:t>
            </a:r>
            <a:r>
              <a:rPr lang="pl-PL" sz="1800" b="1" dirty="0" err="1" smtClean="0"/>
              <a:t>content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inbuilt</a:t>
            </a:r>
            <a:r>
              <a:rPr lang="pl-PL" sz="1800" b="1" dirty="0" smtClean="0"/>
              <a:t> in </a:t>
            </a:r>
            <a:r>
              <a:rPr lang="pl-PL" sz="1800" b="1" dirty="0"/>
              <a:t>the HDB-3 (</a:t>
            </a:r>
            <a:r>
              <a:rPr lang="pl-PL" sz="1800" b="1" dirty="0" smtClean="0"/>
              <a:t>High </a:t>
            </a:r>
            <a:r>
              <a:rPr lang="pl-PL" sz="1800" b="1" dirty="0" err="1" smtClean="0"/>
              <a:t>Density</a:t>
            </a:r>
            <a:r>
              <a:rPr lang="pl-PL" sz="1800" b="1" dirty="0" smtClean="0"/>
              <a:t> </a:t>
            </a:r>
            <a:r>
              <a:rPr lang="pl-PL" sz="1800" b="1" dirty="0" err="1"/>
              <a:t>Bipolar</a:t>
            </a:r>
            <a:r>
              <a:rPr lang="pl-PL" sz="1800" b="1" dirty="0" smtClean="0"/>
              <a:t>) </a:t>
            </a:r>
            <a:r>
              <a:rPr lang="pl-PL" sz="1800" b="1" dirty="0" err="1" smtClean="0"/>
              <a:t>code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dirty="0" smtClean="0"/>
              <a:t>as </a:t>
            </a:r>
            <a:r>
              <a:rPr lang="pl-PL" sz="1800" b="1" dirty="0" err="1" smtClean="0"/>
              <a:t>sequences</a:t>
            </a:r>
            <a:r>
              <a:rPr lang="pl-PL" sz="1800" b="1" dirty="0" smtClean="0"/>
              <a:t> of 4 </a:t>
            </a:r>
            <a:r>
              <a:rPr lang="pl-PL" sz="1800" b="1" dirty="0" err="1" smtClean="0"/>
              <a:t>zeros</a:t>
            </a:r>
            <a:r>
              <a:rPr lang="pl-PL" sz="1800" b="1" dirty="0" smtClean="0"/>
              <a:t> („0000”)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eliminated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while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preserving</a:t>
            </a:r>
            <a:r>
              <a:rPr lang="pl-PL" sz="1800" b="1" dirty="0" smtClean="0"/>
              <a:t> error </a:t>
            </a:r>
            <a:r>
              <a:rPr lang="pl-PL" sz="1800" b="1" dirty="0" err="1" smtClean="0"/>
              <a:t>resilience</a:t>
            </a:r>
            <a:r>
              <a:rPr lang="pl-PL" sz="1800" b="1" dirty="0" smtClean="0"/>
              <a:t>.</a:t>
            </a:r>
            <a:endParaRPr lang="pl-PL" sz="1800" b="1" dirty="0"/>
          </a:p>
        </p:txBody>
      </p:sp>
      <p:sp>
        <p:nvSpPr>
          <p:cNvPr id="15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450850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LINE CODE AMI</a:t>
            </a:r>
            <a: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Alternate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Mark </a:t>
            </a:r>
            <a:r>
              <a:rPr lang="pl-PL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Inversion</a:t>
            </a:r>
            <a:r>
              <a:rPr lang="pl-P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382000" cy="720725"/>
          </a:xfrm>
        </p:spPr>
        <p:txBody>
          <a:bodyPr/>
          <a:lstStyle/>
          <a:p>
            <a:pPr algn="r"/>
            <a:r>
              <a:rPr lang="pl-P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PARTIAL RESPONSE SIGNALING (PRS)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64192" name="Object 0"/>
          <p:cNvGraphicFramePr>
            <a:graphicFrameLocks noChangeAspect="1"/>
          </p:cNvGraphicFramePr>
          <p:nvPr/>
        </p:nvGraphicFramePr>
        <p:xfrm>
          <a:off x="7172325" y="1143000"/>
          <a:ext cx="1905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822" name="Równanie" r:id="rId3" imgW="1447560" imgH="393480" progId="Equation.3">
                  <p:embed/>
                </p:oleObj>
              </mc:Choice>
              <mc:Fallback>
                <p:oleObj name="Równanie" r:id="rId3" imgW="14475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325" y="1143000"/>
                        <a:ext cx="1905000" cy="5476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3" name="Object 1"/>
          <p:cNvGraphicFramePr>
            <a:graphicFrameLocks noChangeAspect="1"/>
          </p:cNvGraphicFramePr>
          <p:nvPr/>
        </p:nvGraphicFramePr>
        <p:xfrm>
          <a:off x="6867525" y="1828800"/>
          <a:ext cx="2209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823" name="Równanie" r:id="rId5" imgW="1523880" imgH="393480" progId="Equation.3">
                  <p:embed/>
                </p:oleObj>
              </mc:Choice>
              <mc:Fallback>
                <p:oleObj name="Równanie" r:id="rId5" imgW="15238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828800"/>
                        <a:ext cx="2209800" cy="6032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5" name="Rectangle 95"/>
          <p:cNvSpPr>
            <a:spLocks noChangeArrowheads="1"/>
          </p:cNvSpPr>
          <p:nvPr/>
        </p:nvSpPr>
        <p:spPr bwMode="auto">
          <a:xfrm>
            <a:off x="971550" y="2619375"/>
            <a:ext cx="77724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buFont typeface="Monotype Sorts" charset="2"/>
              <a:buNone/>
            </a:pPr>
            <a:r>
              <a:rPr kumimoji="1" lang="pl-PL" sz="1800" dirty="0" smtClean="0">
                <a:solidFill>
                  <a:schemeClr val="tx1"/>
                </a:solidFill>
                <a:latin typeface="Arial" pitchFamily="34" charset="0"/>
              </a:rPr>
              <a:t>Power spectra </a:t>
            </a:r>
            <a:r>
              <a:rPr kumimoji="1" lang="pl-PL" sz="1800" dirty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kumimoji="1" lang="pl-PL" sz="1800" i="1" dirty="0">
                <a:solidFill>
                  <a:schemeClr val="tx1"/>
                </a:solidFill>
                <a:latin typeface="Arial" pitchFamily="34" charset="0"/>
              </a:rPr>
              <a:t>p</a:t>
            </a:r>
            <a:r>
              <a:rPr kumimoji="1" lang="pl-PL" sz="1800" dirty="0">
                <a:solidFill>
                  <a:schemeClr val="tx1"/>
                </a:solidFill>
                <a:latin typeface="Arial" pitchFamily="34" charset="0"/>
              </a:rPr>
              <a:t> = 0.5</a:t>
            </a:r>
            <a:r>
              <a:rPr kumimoji="1" lang="pl-PL" sz="1800" dirty="0" smtClean="0">
                <a:solidFill>
                  <a:schemeClr val="tx1"/>
                </a:solidFill>
                <a:latin typeface="Arial" pitchFamily="34" charset="0"/>
              </a:rPr>
              <a:t>):</a:t>
            </a:r>
            <a:endParaRPr kumimoji="1" lang="pl-PL" sz="180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64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649527"/>
              </p:ext>
            </p:extLst>
          </p:nvPr>
        </p:nvGraphicFramePr>
        <p:xfrm>
          <a:off x="6261100" y="2865904"/>
          <a:ext cx="28829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824" name="Równanie" r:id="rId7" imgW="1638000" imgH="393480" progId="Equation.3">
                  <p:embed/>
                </p:oleObj>
              </mc:Choice>
              <mc:Fallback>
                <p:oleObj name="Równanie" r:id="rId7" imgW="1638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1100" y="2865904"/>
                        <a:ext cx="2882900" cy="6397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039059"/>
              </p:ext>
            </p:extLst>
          </p:nvPr>
        </p:nvGraphicFramePr>
        <p:xfrm>
          <a:off x="2057400" y="3113554"/>
          <a:ext cx="1787525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825" name="Równanie" r:id="rId9" imgW="1041120" imgH="241200" progId="Equation.3">
                  <p:embed/>
                </p:oleObj>
              </mc:Choice>
              <mc:Fallback>
                <p:oleObj name="Równanie" r:id="rId9" imgW="10411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113554"/>
                        <a:ext cx="1787525" cy="3921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434" name="Group 154"/>
          <p:cNvGrpSpPr>
            <a:grpSpLocks/>
          </p:cNvGrpSpPr>
          <p:nvPr/>
        </p:nvGrpSpPr>
        <p:grpSpPr bwMode="auto">
          <a:xfrm>
            <a:off x="1066800" y="3657600"/>
            <a:ext cx="4906963" cy="2882900"/>
            <a:chOff x="1377" y="2358"/>
            <a:chExt cx="3091" cy="1816"/>
          </a:xfrm>
        </p:grpSpPr>
        <p:sp>
          <p:nvSpPr>
            <p:cNvPr id="225385" name="Freeform 105"/>
            <p:cNvSpPr>
              <a:spLocks/>
            </p:cNvSpPr>
            <p:nvPr/>
          </p:nvSpPr>
          <p:spPr bwMode="auto">
            <a:xfrm>
              <a:off x="1592" y="2375"/>
              <a:ext cx="1" cy="1629"/>
            </a:xfrm>
            <a:custGeom>
              <a:avLst/>
              <a:gdLst/>
              <a:ahLst/>
              <a:cxnLst>
                <a:cxn ang="0">
                  <a:pos x="0" y="4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0">
                  <a:moveTo>
                    <a:pt x="0" y="4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6" name="Freeform 106"/>
            <p:cNvSpPr>
              <a:spLocks/>
            </p:cNvSpPr>
            <p:nvPr/>
          </p:nvSpPr>
          <p:spPr bwMode="auto">
            <a:xfrm>
              <a:off x="1592" y="4004"/>
              <a:ext cx="283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5" y="0"/>
                </a:cxn>
                <a:cxn ang="0">
                  <a:pos x="595" y="0"/>
                </a:cxn>
              </a:cxnLst>
              <a:rect l="0" t="0" r="r" b="b"/>
              <a:pathLst>
                <a:path w="595">
                  <a:moveTo>
                    <a:pt x="0" y="0"/>
                  </a:moveTo>
                  <a:lnTo>
                    <a:pt x="595" y="0"/>
                  </a:lnTo>
                  <a:lnTo>
                    <a:pt x="595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7" name="Freeform 107"/>
            <p:cNvSpPr>
              <a:spLocks/>
            </p:cNvSpPr>
            <p:nvPr/>
          </p:nvSpPr>
          <p:spPr bwMode="auto">
            <a:xfrm>
              <a:off x="1592" y="3412"/>
              <a:ext cx="480" cy="39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" y="0"/>
                </a:cxn>
                <a:cxn ang="0">
                  <a:pos x="33" y="4"/>
                </a:cxn>
                <a:cxn ang="0">
                  <a:pos x="45" y="8"/>
                </a:cxn>
                <a:cxn ang="0">
                  <a:pos x="57" y="12"/>
                </a:cxn>
                <a:cxn ang="0">
                  <a:pos x="69" y="20"/>
                </a:cxn>
                <a:cxn ang="0">
                  <a:pos x="81" y="24"/>
                </a:cxn>
                <a:cxn ang="0">
                  <a:pos x="94" y="32"/>
                </a:cxn>
                <a:cxn ang="0">
                  <a:pos x="106" y="44"/>
                </a:cxn>
                <a:cxn ang="0">
                  <a:pos x="118" y="53"/>
                </a:cxn>
                <a:cxn ang="0">
                  <a:pos x="130" y="65"/>
                </a:cxn>
                <a:cxn ang="0">
                  <a:pos x="142" y="77"/>
                </a:cxn>
                <a:cxn ang="0">
                  <a:pos x="159" y="93"/>
                </a:cxn>
                <a:cxn ang="0">
                  <a:pos x="167" y="101"/>
                </a:cxn>
                <a:cxn ang="0">
                  <a:pos x="175" y="114"/>
                </a:cxn>
                <a:cxn ang="0">
                  <a:pos x="187" y="130"/>
                </a:cxn>
                <a:cxn ang="0">
                  <a:pos x="199" y="142"/>
                </a:cxn>
                <a:cxn ang="0">
                  <a:pos x="207" y="154"/>
                </a:cxn>
                <a:cxn ang="0">
                  <a:pos x="215" y="166"/>
                </a:cxn>
                <a:cxn ang="0">
                  <a:pos x="224" y="178"/>
                </a:cxn>
                <a:cxn ang="0">
                  <a:pos x="232" y="191"/>
                </a:cxn>
                <a:cxn ang="0">
                  <a:pos x="240" y="199"/>
                </a:cxn>
                <a:cxn ang="0">
                  <a:pos x="248" y="211"/>
                </a:cxn>
                <a:cxn ang="0">
                  <a:pos x="256" y="223"/>
                </a:cxn>
                <a:cxn ang="0">
                  <a:pos x="264" y="235"/>
                </a:cxn>
                <a:cxn ang="0">
                  <a:pos x="268" y="248"/>
                </a:cxn>
                <a:cxn ang="0">
                  <a:pos x="276" y="256"/>
                </a:cxn>
                <a:cxn ang="0">
                  <a:pos x="284" y="268"/>
                </a:cxn>
                <a:cxn ang="0">
                  <a:pos x="293" y="280"/>
                </a:cxn>
                <a:cxn ang="0">
                  <a:pos x="301" y="292"/>
                </a:cxn>
                <a:cxn ang="0">
                  <a:pos x="309" y="304"/>
                </a:cxn>
                <a:cxn ang="0">
                  <a:pos x="317" y="317"/>
                </a:cxn>
                <a:cxn ang="0">
                  <a:pos x="325" y="329"/>
                </a:cxn>
                <a:cxn ang="0">
                  <a:pos x="333" y="341"/>
                </a:cxn>
                <a:cxn ang="0">
                  <a:pos x="341" y="353"/>
                </a:cxn>
                <a:cxn ang="0">
                  <a:pos x="349" y="369"/>
                </a:cxn>
                <a:cxn ang="0">
                  <a:pos x="358" y="382"/>
                </a:cxn>
                <a:cxn ang="0">
                  <a:pos x="366" y="394"/>
                </a:cxn>
                <a:cxn ang="0">
                  <a:pos x="374" y="406"/>
                </a:cxn>
                <a:cxn ang="0">
                  <a:pos x="382" y="418"/>
                </a:cxn>
                <a:cxn ang="0">
                  <a:pos x="390" y="430"/>
                </a:cxn>
                <a:cxn ang="0">
                  <a:pos x="402" y="446"/>
                </a:cxn>
              </a:cxnLst>
              <a:rect l="0" t="0" r="r" b="b"/>
              <a:pathLst>
                <a:path w="410" h="45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5" y="8"/>
                  </a:lnTo>
                  <a:lnTo>
                    <a:pt x="49" y="8"/>
                  </a:lnTo>
                  <a:lnTo>
                    <a:pt x="53" y="12"/>
                  </a:lnTo>
                  <a:lnTo>
                    <a:pt x="57" y="12"/>
                  </a:lnTo>
                  <a:lnTo>
                    <a:pt x="61" y="12"/>
                  </a:lnTo>
                  <a:lnTo>
                    <a:pt x="65" y="16"/>
                  </a:lnTo>
                  <a:lnTo>
                    <a:pt x="69" y="20"/>
                  </a:lnTo>
                  <a:lnTo>
                    <a:pt x="73" y="20"/>
                  </a:lnTo>
                  <a:lnTo>
                    <a:pt x="77" y="24"/>
                  </a:lnTo>
                  <a:lnTo>
                    <a:pt x="81" y="24"/>
                  </a:lnTo>
                  <a:lnTo>
                    <a:pt x="85" y="28"/>
                  </a:lnTo>
                  <a:lnTo>
                    <a:pt x="89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2" y="40"/>
                  </a:lnTo>
                  <a:lnTo>
                    <a:pt x="106" y="44"/>
                  </a:lnTo>
                  <a:lnTo>
                    <a:pt x="110" y="44"/>
                  </a:lnTo>
                  <a:lnTo>
                    <a:pt x="114" y="49"/>
                  </a:lnTo>
                  <a:lnTo>
                    <a:pt x="118" y="53"/>
                  </a:lnTo>
                  <a:lnTo>
                    <a:pt x="122" y="57"/>
                  </a:lnTo>
                  <a:lnTo>
                    <a:pt x="126" y="61"/>
                  </a:lnTo>
                  <a:lnTo>
                    <a:pt x="130" y="65"/>
                  </a:lnTo>
                  <a:lnTo>
                    <a:pt x="134" y="69"/>
                  </a:lnTo>
                  <a:lnTo>
                    <a:pt x="138" y="73"/>
                  </a:lnTo>
                  <a:lnTo>
                    <a:pt x="142" y="77"/>
                  </a:lnTo>
                  <a:lnTo>
                    <a:pt x="146" y="81"/>
                  </a:lnTo>
                  <a:lnTo>
                    <a:pt x="150" y="85"/>
                  </a:lnTo>
                  <a:lnTo>
                    <a:pt x="159" y="93"/>
                  </a:lnTo>
                  <a:lnTo>
                    <a:pt x="154" y="93"/>
                  </a:lnTo>
                  <a:lnTo>
                    <a:pt x="159" y="93"/>
                  </a:lnTo>
                  <a:lnTo>
                    <a:pt x="167" y="101"/>
                  </a:lnTo>
                  <a:lnTo>
                    <a:pt x="167" y="105"/>
                  </a:lnTo>
                  <a:lnTo>
                    <a:pt x="171" y="109"/>
                  </a:lnTo>
                  <a:lnTo>
                    <a:pt x="175" y="114"/>
                  </a:lnTo>
                  <a:lnTo>
                    <a:pt x="179" y="118"/>
                  </a:lnTo>
                  <a:lnTo>
                    <a:pt x="187" y="126"/>
                  </a:lnTo>
                  <a:lnTo>
                    <a:pt x="187" y="130"/>
                  </a:lnTo>
                  <a:lnTo>
                    <a:pt x="191" y="134"/>
                  </a:lnTo>
                  <a:lnTo>
                    <a:pt x="195" y="138"/>
                  </a:lnTo>
                  <a:lnTo>
                    <a:pt x="199" y="142"/>
                  </a:lnTo>
                  <a:lnTo>
                    <a:pt x="199" y="146"/>
                  </a:lnTo>
                  <a:lnTo>
                    <a:pt x="203" y="150"/>
                  </a:lnTo>
                  <a:lnTo>
                    <a:pt x="207" y="154"/>
                  </a:lnTo>
                  <a:lnTo>
                    <a:pt x="211" y="158"/>
                  </a:lnTo>
                  <a:lnTo>
                    <a:pt x="211" y="162"/>
                  </a:lnTo>
                  <a:lnTo>
                    <a:pt x="215" y="166"/>
                  </a:lnTo>
                  <a:lnTo>
                    <a:pt x="219" y="170"/>
                  </a:lnTo>
                  <a:lnTo>
                    <a:pt x="219" y="174"/>
                  </a:lnTo>
                  <a:lnTo>
                    <a:pt x="224" y="178"/>
                  </a:lnTo>
                  <a:lnTo>
                    <a:pt x="228" y="183"/>
                  </a:lnTo>
                  <a:lnTo>
                    <a:pt x="232" y="187"/>
                  </a:lnTo>
                  <a:lnTo>
                    <a:pt x="232" y="191"/>
                  </a:lnTo>
                  <a:lnTo>
                    <a:pt x="240" y="199"/>
                  </a:lnTo>
                  <a:lnTo>
                    <a:pt x="236" y="199"/>
                  </a:lnTo>
                  <a:lnTo>
                    <a:pt x="240" y="199"/>
                  </a:lnTo>
                  <a:lnTo>
                    <a:pt x="244" y="203"/>
                  </a:lnTo>
                  <a:lnTo>
                    <a:pt x="244" y="207"/>
                  </a:lnTo>
                  <a:lnTo>
                    <a:pt x="248" y="211"/>
                  </a:lnTo>
                  <a:lnTo>
                    <a:pt x="248" y="215"/>
                  </a:lnTo>
                  <a:lnTo>
                    <a:pt x="252" y="219"/>
                  </a:lnTo>
                  <a:lnTo>
                    <a:pt x="256" y="223"/>
                  </a:lnTo>
                  <a:lnTo>
                    <a:pt x="260" y="227"/>
                  </a:lnTo>
                  <a:lnTo>
                    <a:pt x="260" y="231"/>
                  </a:lnTo>
                  <a:lnTo>
                    <a:pt x="264" y="235"/>
                  </a:lnTo>
                  <a:lnTo>
                    <a:pt x="264" y="239"/>
                  </a:lnTo>
                  <a:lnTo>
                    <a:pt x="272" y="248"/>
                  </a:lnTo>
                  <a:lnTo>
                    <a:pt x="268" y="248"/>
                  </a:lnTo>
                  <a:lnTo>
                    <a:pt x="272" y="248"/>
                  </a:lnTo>
                  <a:lnTo>
                    <a:pt x="276" y="252"/>
                  </a:lnTo>
                  <a:lnTo>
                    <a:pt x="276" y="256"/>
                  </a:lnTo>
                  <a:lnTo>
                    <a:pt x="280" y="260"/>
                  </a:lnTo>
                  <a:lnTo>
                    <a:pt x="280" y="264"/>
                  </a:lnTo>
                  <a:lnTo>
                    <a:pt x="284" y="268"/>
                  </a:lnTo>
                  <a:lnTo>
                    <a:pt x="284" y="272"/>
                  </a:lnTo>
                  <a:lnTo>
                    <a:pt x="293" y="276"/>
                  </a:lnTo>
                  <a:lnTo>
                    <a:pt x="293" y="280"/>
                  </a:lnTo>
                  <a:lnTo>
                    <a:pt x="297" y="284"/>
                  </a:lnTo>
                  <a:lnTo>
                    <a:pt x="297" y="288"/>
                  </a:lnTo>
                  <a:lnTo>
                    <a:pt x="301" y="292"/>
                  </a:lnTo>
                  <a:lnTo>
                    <a:pt x="301" y="296"/>
                  </a:lnTo>
                  <a:lnTo>
                    <a:pt x="305" y="300"/>
                  </a:lnTo>
                  <a:lnTo>
                    <a:pt x="309" y="304"/>
                  </a:lnTo>
                  <a:lnTo>
                    <a:pt x="313" y="308"/>
                  </a:lnTo>
                  <a:lnTo>
                    <a:pt x="313" y="312"/>
                  </a:lnTo>
                  <a:lnTo>
                    <a:pt x="317" y="317"/>
                  </a:lnTo>
                  <a:lnTo>
                    <a:pt x="317" y="321"/>
                  </a:lnTo>
                  <a:lnTo>
                    <a:pt x="321" y="325"/>
                  </a:lnTo>
                  <a:lnTo>
                    <a:pt x="325" y="329"/>
                  </a:lnTo>
                  <a:lnTo>
                    <a:pt x="325" y="333"/>
                  </a:lnTo>
                  <a:lnTo>
                    <a:pt x="329" y="337"/>
                  </a:lnTo>
                  <a:lnTo>
                    <a:pt x="333" y="341"/>
                  </a:lnTo>
                  <a:lnTo>
                    <a:pt x="333" y="345"/>
                  </a:lnTo>
                  <a:lnTo>
                    <a:pt x="337" y="349"/>
                  </a:lnTo>
                  <a:lnTo>
                    <a:pt x="341" y="353"/>
                  </a:lnTo>
                  <a:lnTo>
                    <a:pt x="341" y="357"/>
                  </a:lnTo>
                  <a:lnTo>
                    <a:pt x="349" y="365"/>
                  </a:lnTo>
                  <a:lnTo>
                    <a:pt x="349" y="369"/>
                  </a:lnTo>
                  <a:lnTo>
                    <a:pt x="353" y="373"/>
                  </a:lnTo>
                  <a:lnTo>
                    <a:pt x="358" y="377"/>
                  </a:lnTo>
                  <a:lnTo>
                    <a:pt x="358" y="382"/>
                  </a:lnTo>
                  <a:lnTo>
                    <a:pt x="362" y="386"/>
                  </a:lnTo>
                  <a:lnTo>
                    <a:pt x="362" y="390"/>
                  </a:lnTo>
                  <a:lnTo>
                    <a:pt x="366" y="394"/>
                  </a:lnTo>
                  <a:lnTo>
                    <a:pt x="370" y="398"/>
                  </a:lnTo>
                  <a:lnTo>
                    <a:pt x="374" y="402"/>
                  </a:lnTo>
                  <a:lnTo>
                    <a:pt x="374" y="406"/>
                  </a:lnTo>
                  <a:lnTo>
                    <a:pt x="378" y="410"/>
                  </a:lnTo>
                  <a:lnTo>
                    <a:pt x="378" y="414"/>
                  </a:lnTo>
                  <a:lnTo>
                    <a:pt x="382" y="418"/>
                  </a:lnTo>
                  <a:lnTo>
                    <a:pt x="386" y="422"/>
                  </a:lnTo>
                  <a:lnTo>
                    <a:pt x="390" y="426"/>
                  </a:lnTo>
                  <a:lnTo>
                    <a:pt x="390" y="430"/>
                  </a:lnTo>
                  <a:lnTo>
                    <a:pt x="398" y="438"/>
                  </a:lnTo>
                  <a:lnTo>
                    <a:pt x="398" y="442"/>
                  </a:lnTo>
                  <a:lnTo>
                    <a:pt x="402" y="446"/>
                  </a:lnTo>
                  <a:lnTo>
                    <a:pt x="410" y="455"/>
                  </a:lnTo>
                  <a:lnTo>
                    <a:pt x="410" y="459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8" name="Freeform 108"/>
            <p:cNvSpPr>
              <a:spLocks/>
            </p:cNvSpPr>
            <p:nvPr/>
          </p:nvSpPr>
          <p:spPr bwMode="auto">
            <a:xfrm>
              <a:off x="2072" y="3803"/>
              <a:ext cx="587" cy="198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21" y="24"/>
                </a:cxn>
                <a:cxn ang="0">
                  <a:pos x="29" y="36"/>
                </a:cxn>
                <a:cxn ang="0">
                  <a:pos x="37" y="48"/>
                </a:cxn>
                <a:cxn ang="0">
                  <a:pos x="49" y="65"/>
                </a:cxn>
                <a:cxn ang="0">
                  <a:pos x="61" y="77"/>
                </a:cxn>
                <a:cxn ang="0">
                  <a:pos x="73" y="93"/>
                </a:cxn>
                <a:cxn ang="0">
                  <a:pos x="90" y="109"/>
                </a:cxn>
                <a:cxn ang="0">
                  <a:pos x="94" y="113"/>
                </a:cxn>
                <a:cxn ang="0">
                  <a:pos x="102" y="126"/>
                </a:cxn>
                <a:cxn ang="0">
                  <a:pos x="114" y="134"/>
                </a:cxn>
                <a:cxn ang="0">
                  <a:pos x="126" y="146"/>
                </a:cxn>
                <a:cxn ang="0">
                  <a:pos x="138" y="154"/>
                </a:cxn>
                <a:cxn ang="0">
                  <a:pos x="151" y="166"/>
                </a:cxn>
                <a:cxn ang="0">
                  <a:pos x="163" y="174"/>
                </a:cxn>
                <a:cxn ang="0">
                  <a:pos x="175" y="182"/>
                </a:cxn>
                <a:cxn ang="0">
                  <a:pos x="187" y="191"/>
                </a:cxn>
                <a:cxn ang="0">
                  <a:pos x="199" y="199"/>
                </a:cxn>
                <a:cxn ang="0">
                  <a:pos x="212" y="203"/>
                </a:cxn>
                <a:cxn ang="0">
                  <a:pos x="224" y="211"/>
                </a:cxn>
                <a:cxn ang="0">
                  <a:pos x="236" y="215"/>
                </a:cxn>
                <a:cxn ang="0">
                  <a:pos x="248" y="219"/>
                </a:cxn>
                <a:cxn ang="0">
                  <a:pos x="260" y="223"/>
                </a:cxn>
                <a:cxn ang="0">
                  <a:pos x="272" y="227"/>
                </a:cxn>
                <a:cxn ang="0">
                  <a:pos x="285" y="227"/>
                </a:cxn>
                <a:cxn ang="0">
                  <a:pos x="297" y="231"/>
                </a:cxn>
                <a:cxn ang="0">
                  <a:pos x="309" y="231"/>
                </a:cxn>
                <a:cxn ang="0">
                  <a:pos x="321" y="231"/>
                </a:cxn>
                <a:cxn ang="0">
                  <a:pos x="333" y="231"/>
                </a:cxn>
                <a:cxn ang="0">
                  <a:pos x="346" y="231"/>
                </a:cxn>
                <a:cxn ang="0">
                  <a:pos x="358" y="231"/>
                </a:cxn>
                <a:cxn ang="0">
                  <a:pos x="370" y="231"/>
                </a:cxn>
                <a:cxn ang="0">
                  <a:pos x="382" y="231"/>
                </a:cxn>
                <a:cxn ang="0">
                  <a:pos x="394" y="231"/>
                </a:cxn>
                <a:cxn ang="0">
                  <a:pos x="406" y="231"/>
                </a:cxn>
                <a:cxn ang="0">
                  <a:pos x="419" y="227"/>
                </a:cxn>
                <a:cxn ang="0">
                  <a:pos x="431" y="227"/>
                </a:cxn>
                <a:cxn ang="0">
                  <a:pos x="443" y="223"/>
                </a:cxn>
                <a:cxn ang="0">
                  <a:pos x="455" y="223"/>
                </a:cxn>
                <a:cxn ang="0">
                  <a:pos x="467" y="223"/>
                </a:cxn>
                <a:cxn ang="0">
                  <a:pos x="480" y="219"/>
                </a:cxn>
                <a:cxn ang="0">
                  <a:pos x="492" y="219"/>
                </a:cxn>
              </a:cxnLst>
              <a:rect l="0" t="0" r="r" b="b"/>
              <a:pathLst>
                <a:path w="500" h="231">
                  <a:moveTo>
                    <a:pt x="0" y="0"/>
                  </a:moveTo>
                  <a:lnTo>
                    <a:pt x="4" y="4"/>
                  </a:lnTo>
                  <a:lnTo>
                    <a:pt x="4" y="8"/>
                  </a:lnTo>
                  <a:lnTo>
                    <a:pt x="13" y="12"/>
                  </a:lnTo>
                  <a:lnTo>
                    <a:pt x="13" y="16"/>
                  </a:lnTo>
                  <a:lnTo>
                    <a:pt x="21" y="24"/>
                  </a:lnTo>
                  <a:lnTo>
                    <a:pt x="21" y="28"/>
                  </a:lnTo>
                  <a:lnTo>
                    <a:pt x="25" y="32"/>
                  </a:lnTo>
                  <a:lnTo>
                    <a:pt x="29" y="36"/>
                  </a:lnTo>
                  <a:lnTo>
                    <a:pt x="33" y="40"/>
                  </a:lnTo>
                  <a:lnTo>
                    <a:pt x="33" y="44"/>
                  </a:lnTo>
                  <a:lnTo>
                    <a:pt x="37" y="48"/>
                  </a:lnTo>
                  <a:lnTo>
                    <a:pt x="41" y="52"/>
                  </a:lnTo>
                  <a:lnTo>
                    <a:pt x="49" y="61"/>
                  </a:lnTo>
                  <a:lnTo>
                    <a:pt x="49" y="65"/>
                  </a:lnTo>
                  <a:lnTo>
                    <a:pt x="53" y="69"/>
                  </a:lnTo>
                  <a:lnTo>
                    <a:pt x="57" y="73"/>
                  </a:lnTo>
                  <a:lnTo>
                    <a:pt x="61" y="77"/>
                  </a:lnTo>
                  <a:lnTo>
                    <a:pt x="69" y="85"/>
                  </a:lnTo>
                  <a:lnTo>
                    <a:pt x="69" y="89"/>
                  </a:lnTo>
                  <a:lnTo>
                    <a:pt x="73" y="93"/>
                  </a:lnTo>
                  <a:lnTo>
                    <a:pt x="77" y="97"/>
                  </a:lnTo>
                  <a:lnTo>
                    <a:pt x="82" y="101"/>
                  </a:lnTo>
                  <a:lnTo>
                    <a:pt x="90" y="109"/>
                  </a:lnTo>
                  <a:lnTo>
                    <a:pt x="86" y="109"/>
                  </a:lnTo>
                  <a:lnTo>
                    <a:pt x="90" y="109"/>
                  </a:lnTo>
                  <a:lnTo>
                    <a:pt x="94" y="113"/>
                  </a:lnTo>
                  <a:lnTo>
                    <a:pt x="98" y="117"/>
                  </a:lnTo>
                  <a:lnTo>
                    <a:pt x="106" y="126"/>
                  </a:lnTo>
                  <a:lnTo>
                    <a:pt x="102" y="126"/>
                  </a:lnTo>
                  <a:lnTo>
                    <a:pt x="106" y="126"/>
                  </a:lnTo>
                  <a:lnTo>
                    <a:pt x="110" y="130"/>
                  </a:lnTo>
                  <a:lnTo>
                    <a:pt x="114" y="134"/>
                  </a:lnTo>
                  <a:lnTo>
                    <a:pt x="118" y="138"/>
                  </a:lnTo>
                  <a:lnTo>
                    <a:pt x="122" y="142"/>
                  </a:lnTo>
                  <a:lnTo>
                    <a:pt x="126" y="146"/>
                  </a:lnTo>
                  <a:lnTo>
                    <a:pt x="130" y="150"/>
                  </a:lnTo>
                  <a:lnTo>
                    <a:pt x="134" y="154"/>
                  </a:lnTo>
                  <a:lnTo>
                    <a:pt x="138" y="154"/>
                  </a:lnTo>
                  <a:lnTo>
                    <a:pt x="142" y="158"/>
                  </a:lnTo>
                  <a:lnTo>
                    <a:pt x="147" y="162"/>
                  </a:lnTo>
                  <a:lnTo>
                    <a:pt x="151" y="166"/>
                  </a:lnTo>
                  <a:lnTo>
                    <a:pt x="155" y="170"/>
                  </a:lnTo>
                  <a:lnTo>
                    <a:pt x="159" y="170"/>
                  </a:lnTo>
                  <a:lnTo>
                    <a:pt x="163" y="174"/>
                  </a:lnTo>
                  <a:lnTo>
                    <a:pt x="167" y="178"/>
                  </a:lnTo>
                  <a:lnTo>
                    <a:pt x="171" y="178"/>
                  </a:lnTo>
                  <a:lnTo>
                    <a:pt x="175" y="182"/>
                  </a:lnTo>
                  <a:lnTo>
                    <a:pt x="179" y="186"/>
                  </a:lnTo>
                  <a:lnTo>
                    <a:pt x="183" y="191"/>
                  </a:lnTo>
                  <a:lnTo>
                    <a:pt x="187" y="191"/>
                  </a:lnTo>
                  <a:lnTo>
                    <a:pt x="191" y="195"/>
                  </a:lnTo>
                  <a:lnTo>
                    <a:pt x="195" y="195"/>
                  </a:lnTo>
                  <a:lnTo>
                    <a:pt x="199" y="199"/>
                  </a:lnTo>
                  <a:lnTo>
                    <a:pt x="203" y="199"/>
                  </a:lnTo>
                  <a:lnTo>
                    <a:pt x="207" y="203"/>
                  </a:lnTo>
                  <a:lnTo>
                    <a:pt x="212" y="203"/>
                  </a:lnTo>
                  <a:lnTo>
                    <a:pt x="216" y="207"/>
                  </a:lnTo>
                  <a:lnTo>
                    <a:pt x="220" y="207"/>
                  </a:lnTo>
                  <a:lnTo>
                    <a:pt x="224" y="211"/>
                  </a:lnTo>
                  <a:lnTo>
                    <a:pt x="228" y="211"/>
                  </a:lnTo>
                  <a:lnTo>
                    <a:pt x="232" y="215"/>
                  </a:lnTo>
                  <a:lnTo>
                    <a:pt x="236" y="215"/>
                  </a:lnTo>
                  <a:lnTo>
                    <a:pt x="240" y="215"/>
                  </a:lnTo>
                  <a:lnTo>
                    <a:pt x="244" y="219"/>
                  </a:lnTo>
                  <a:lnTo>
                    <a:pt x="248" y="219"/>
                  </a:lnTo>
                  <a:lnTo>
                    <a:pt x="252" y="219"/>
                  </a:lnTo>
                  <a:lnTo>
                    <a:pt x="256" y="223"/>
                  </a:lnTo>
                  <a:lnTo>
                    <a:pt x="260" y="223"/>
                  </a:lnTo>
                  <a:lnTo>
                    <a:pt x="264" y="223"/>
                  </a:lnTo>
                  <a:lnTo>
                    <a:pt x="268" y="223"/>
                  </a:lnTo>
                  <a:lnTo>
                    <a:pt x="272" y="227"/>
                  </a:lnTo>
                  <a:lnTo>
                    <a:pt x="276" y="227"/>
                  </a:lnTo>
                  <a:lnTo>
                    <a:pt x="281" y="227"/>
                  </a:lnTo>
                  <a:lnTo>
                    <a:pt x="285" y="227"/>
                  </a:lnTo>
                  <a:lnTo>
                    <a:pt x="289" y="227"/>
                  </a:lnTo>
                  <a:lnTo>
                    <a:pt x="293" y="231"/>
                  </a:lnTo>
                  <a:lnTo>
                    <a:pt x="297" y="231"/>
                  </a:lnTo>
                  <a:lnTo>
                    <a:pt x="301" y="231"/>
                  </a:lnTo>
                  <a:lnTo>
                    <a:pt x="305" y="231"/>
                  </a:lnTo>
                  <a:lnTo>
                    <a:pt x="309" y="231"/>
                  </a:lnTo>
                  <a:lnTo>
                    <a:pt x="313" y="231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5" y="231"/>
                  </a:lnTo>
                  <a:lnTo>
                    <a:pt x="329" y="231"/>
                  </a:lnTo>
                  <a:lnTo>
                    <a:pt x="333" y="231"/>
                  </a:lnTo>
                  <a:lnTo>
                    <a:pt x="337" y="231"/>
                  </a:lnTo>
                  <a:lnTo>
                    <a:pt x="341" y="231"/>
                  </a:lnTo>
                  <a:lnTo>
                    <a:pt x="346" y="231"/>
                  </a:lnTo>
                  <a:lnTo>
                    <a:pt x="350" y="231"/>
                  </a:lnTo>
                  <a:lnTo>
                    <a:pt x="354" y="231"/>
                  </a:lnTo>
                  <a:lnTo>
                    <a:pt x="358" y="231"/>
                  </a:lnTo>
                  <a:lnTo>
                    <a:pt x="362" y="231"/>
                  </a:lnTo>
                  <a:lnTo>
                    <a:pt x="366" y="231"/>
                  </a:lnTo>
                  <a:lnTo>
                    <a:pt x="370" y="231"/>
                  </a:lnTo>
                  <a:lnTo>
                    <a:pt x="374" y="231"/>
                  </a:lnTo>
                  <a:lnTo>
                    <a:pt x="378" y="231"/>
                  </a:lnTo>
                  <a:lnTo>
                    <a:pt x="382" y="231"/>
                  </a:lnTo>
                  <a:lnTo>
                    <a:pt x="386" y="231"/>
                  </a:lnTo>
                  <a:lnTo>
                    <a:pt x="390" y="231"/>
                  </a:lnTo>
                  <a:lnTo>
                    <a:pt x="394" y="231"/>
                  </a:lnTo>
                  <a:lnTo>
                    <a:pt x="398" y="231"/>
                  </a:lnTo>
                  <a:lnTo>
                    <a:pt x="402" y="231"/>
                  </a:lnTo>
                  <a:lnTo>
                    <a:pt x="406" y="231"/>
                  </a:lnTo>
                  <a:lnTo>
                    <a:pt x="411" y="227"/>
                  </a:lnTo>
                  <a:lnTo>
                    <a:pt x="415" y="227"/>
                  </a:lnTo>
                  <a:lnTo>
                    <a:pt x="419" y="227"/>
                  </a:lnTo>
                  <a:lnTo>
                    <a:pt x="423" y="227"/>
                  </a:lnTo>
                  <a:lnTo>
                    <a:pt x="427" y="227"/>
                  </a:lnTo>
                  <a:lnTo>
                    <a:pt x="431" y="227"/>
                  </a:lnTo>
                  <a:lnTo>
                    <a:pt x="435" y="227"/>
                  </a:lnTo>
                  <a:lnTo>
                    <a:pt x="439" y="227"/>
                  </a:lnTo>
                  <a:lnTo>
                    <a:pt x="443" y="223"/>
                  </a:lnTo>
                  <a:lnTo>
                    <a:pt x="447" y="223"/>
                  </a:lnTo>
                  <a:lnTo>
                    <a:pt x="451" y="223"/>
                  </a:lnTo>
                  <a:lnTo>
                    <a:pt x="455" y="223"/>
                  </a:lnTo>
                  <a:lnTo>
                    <a:pt x="459" y="223"/>
                  </a:lnTo>
                  <a:lnTo>
                    <a:pt x="463" y="223"/>
                  </a:lnTo>
                  <a:lnTo>
                    <a:pt x="467" y="223"/>
                  </a:lnTo>
                  <a:lnTo>
                    <a:pt x="471" y="219"/>
                  </a:lnTo>
                  <a:lnTo>
                    <a:pt x="475" y="219"/>
                  </a:lnTo>
                  <a:lnTo>
                    <a:pt x="480" y="219"/>
                  </a:lnTo>
                  <a:lnTo>
                    <a:pt x="484" y="219"/>
                  </a:lnTo>
                  <a:lnTo>
                    <a:pt x="488" y="219"/>
                  </a:lnTo>
                  <a:lnTo>
                    <a:pt x="492" y="219"/>
                  </a:lnTo>
                  <a:lnTo>
                    <a:pt x="496" y="215"/>
                  </a:lnTo>
                  <a:lnTo>
                    <a:pt x="500" y="215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9" name="Freeform 109"/>
            <p:cNvSpPr>
              <a:spLocks/>
            </p:cNvSpPr>
            <p:nvPr/>
          </p:nvSpPr>
          <p:spPr bwMode="auto">
            <a:xfrm>
              <a:off x="2659" y="3973"/>
              <a:ext cx="605" cy="2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0" y="16"/>
                </a:cxn>
                <a:cxn ang="0">
                  <a:pos x="32" y="12"/>
                </a:cxn>
                <a:cxn ang="0">
                  <a:pos x="45" y="12"/>
                </a:cxn>
                <a:cxn ang="0">
                  <a:pos x="57" y="8"/>
                </a:cxn>
                <a:cxn ang="0">
                  <a:pos x="69" y="8"/>
                </a:cxn>
                <a:cxn ang="0">
                  <a:pos x="81" y="8"/>
                </a:cxn>
                <a:cxn ang="0">
                  <a:pos x="93" y="4"/>
                </a:cxn>
                <a:cxn ang="0">
                  <a:pos x="105" y="4"/>
                </a:cxn>
                <a:cxn ang="0">
                  <a:pos x="118" y="4"/>
                </a:cxn>
                <a:cxn ang="0">
                  <a:pos x="130" y="4"/>
                </a:cxn>
                <a:cxn ang="0">
                  <a:pos x="142" y="4"/>
                </a:cxn>
                <a:cxn ang="0">
                  <a:pos x="154" y="0"/>
                </a:cxn>
                <a:cxn ang="0">
                  <a:pos x="166" y="0"/>
                </a:cxn>
                <a:cxn ang="0">
                  <a:pos x="179" y="0"/>
                </a:cxn>
                <a:cxn ang="0">
                  <a:pos x="191" y="0"/>
                </a:cxn>
                <a:cxn ang="0">
                  <a:pos x="203" y="4"/>
                </a:cxn>
                <a:cxn ang="0">
                  <a:pos x="215" y="4"/>
                </a:cxn>
                <a:cxn ang="0">
                  <a:pos x="227" y="4"/>
                </a:cxn>
                <a:cxn ang="0">
                  <a:pos x="239" y="4"/>
                </a:cxn>
                <a:cxn ang="0">
                  <a:pos x="252" y="4"/>
                </a:cxn>
                <a:cxn ang="0">
                  <a:pos x="264" y="4"/>
                </a:cxn>
                <a:cxn ang="0">
                  <a:pos x="276" y="8"/>
                </a:cxn>
                <a:cxn ang="0">
                  <a:pos x="288" y="8"/>
                </a:cxn>
                <a:cxn ang="0">
                  <a:pos x="300" y="8"/>
                </a:cxn>
                <a:cxn ang="0">
                  <a:pos x="313" y="12"/>
                </a:cxn>
                <a:cxn ang="0">
                  <a:pos x="325" y="12"/>
                </a:cxn>
                <a:cxn ang="0">
                  <a:pos x="337" y="12"/>
                </a:cxn>
                <a:cxn ang="0">
                  <a:pos x="349" y="16"/>
                </a:cxn>
                <a:cxn ang="0">
                  <a:pos x="361" y="16"/>
                </a:cxn>
                <a:cxn ang="0">
                  <a:pos x="373" y="16"/>
                </a:cxn>
                <a:cxn ang="0">
                  <a:pos x="386" y="20"/>
                </a:cxn>
                <a:cxn ang="0">
                  <a:pos x="398" y="20"/>
                </a:cxn>
                <a:cxn ang="0">
                  <a:pos x="410" y="24"/>
                </a:cxn>
                <a:cxn ang="0">
                  <a:pos x="422" y="24"/>
                </a:cxn>
                <a:cxn ang="0">
                  <a:pos x="434" y="24"/>
                </a:cxn>
                <a:cxn ang="0">
                  <a:pos x="447" y="24"/>
                </a:cxn>
                <a:cxn ang="0">
                  <a:pos x="459" y="28"/>
                </a:cxn>
                <a:cxn ang="0">
                  <a:pos x="471" y="28"/>
                </a:cxn>
                <a:cxn ang="0">
                  <a:pos x="483" y="28"/>
                </a:cxn>
                <a:cxn ang="0">
                  <a:pos x="495" y="32"/>
                </a:cxn>
                <a:cxn ang="0">
                  <a:pos x="508" y="32"/>
                </a:cxn>
              </a:cxnLst>
              <a:rect l="0" t="0" r="r" b="b"/>
              <a:pathLst>
                <a:path w="516" h="32">
                  <a:moveTo>
                    <a:pt x="0" y="16"/>
                  </a:moveTo>
                  <a:lnTo>
                    <a:pt x="4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9" y="12"/>
                  </a:lnTo>
                  <a:lnTo>
                    <a:pt x="53" y="8"/>
                  </a:lnTo>
                  <a:lnTo>
                    <a:pt x="57" y="8"/>
                  </a:lnTo>
                  <a:lnTo>
                    <a:pt x="61" y="8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4"/>
                  </a:lnTo>
                  <a:lnTo>
                    <a:pt x="203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23" y="4"/>
                  </a:lnTo>
                  <a:lnTo>
                    <a:pt x="227" y="4"/>
                  </a:lnTo>
                  <a:lnTo>
                    <a:pt x="231" y="4"/>
                  </a:lnTo>
                  <a:lnTo>
                    <a:pt x="235" y="4"/>
                  </a:lnTo>
                  <a:lnTo>
                    <a:pt x="239" y="4"/>
                  </a:lnTo>
                  <a:lnTo>
                    <a:pt x="244" y="4"/>
                  </a:lnTo>
                  <a:lnTo>
                    <a:pt x="248" y="4"/>
                  </a:lnTo>
                  <a:lnTo>
                    <a:pt x="252" y="4"/>
                  </a:lnTo>
                  <a:lnTo>
                    <a:pt x="256" y="4"/>
                  </a:lnTo>
                  <a:lnTo>
                    <a:pt x="260" y="4"/>
                  </a:lnTo>
                  <a:lnTo>
                    <a:pt x="264" y="4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8" y="8"/>
                  </a:lnTo>
                  <a:lnTo>
                    <a:pt x="292" y="8"/>
                  </a:lnTo>
                  <a:lnTo>
                    <a:pt x="296" y="8"/>
                  </a:lnTo>
                  <a:lnTo>
                    <a:pt x="300" y="8"/>
                  </a:lnTo>
                  <a:lnTo>
                    <a:pt x="304" y="8"/>
                  </a:lnTo>
                  <a:lnTo>
                    <a:pt x="309" y="12"/>
                  </a:lnTo>
                  <a:lnTo>
                    <a:pt x="313" y="12"/>
                  </a:lnTo>
                  <a:lnTo>
                    <a:pt x="317" y="12"/>
                  </a:lnTo>
                  <a:lnTo>
                    <a:pt x="321" y="12"/>
                  </a:lnTo>
                  <a:lnTo>
                    <a:pt x="325" y="12"/>
                  </a:lnTo>
                  <a:lnTo>
                    <a:pt x="329" y="12"/>
                  </a:lnTo>
                  <a:lnTo>
                    <a:pt x="333" y="12"/>
                  </a:lnTo>
                  <a:lnTo>
                    <a:pt x="337" y="12"/>
                  </a:lnTo>
                  <a:lnTo>
                    <a:pt x="341" y="12"/>
                  </a:lnTo>
                  <a:lnTo>
                    <a:pt x="345" y="16"/>
                  </a:lnTo>
                  <a:lnTo>
                    <a:pt x="349" y="16"/>
                  </a:lnTo>
                  <a:lnTo>
                    <a:pt x="353" y="16"/>
                  </a:lnTo>
                  <a:lnTo>
                    <a:pt x="357" y="16"/>
                  </a:lnTo>
                  <a:lnTo>
                    <a:pt x="361" y="16"/>
                  </a:lnTo>
                  <a:lnTo>
                    <a:pt x="365" y="16"/>
                  </a:lnTo>
                  <a:lnTo>
                    <a:pt x="369" y="16"/>
                  </a:lnTo>
                  <a:lnTo>
                    <a:pt x="373" y="16"/>
                  </a:lnTo>
                  <a:lnTo>
                    <a:pt x="378" y="20"/>
                  </a:lnTo>
                  <a:lnTo>
                    <a:pt x="382" y="20"/>
                  </a:lnTo>
                  <a:lnTo>
                    <a:pt x="386" y="20"/>
                  </a:lnTo>
                  <a:lnTo>
                    <a:pt x="390" y="20"/>
                  </a:lnTo>
                  <a:lnTo>
                    <a:pt x="394" y="20"/>
                  </a:lnTo>
                  <a:lnTo>
                    <a:pt x="398" y="20"/>
                  </a:lnTo>
                  <a:lnTo>
                    <a:pt x="402" y="20"/>
                  </a:lnTo>
                  <a:lnTo>
                    <a:pt x="406" y="20"/>
                  </a:lnTo>
                  <a:lnTo>
                    <a:pt x="410" y="24"/>
                  </a:lnTo>
                  <a:lnTo>
                    <a:pt x="414" y="24"/>
                  </a:lnTo>
                  <a:lnTo>
                    <a:pt x="418" y="24"/>
                  </a:lnTo>
                  <a:lnTo>
                    <a:pt x="422" y="24"/>
                  </a:lnTo>
                  <a:lnTo>
                    <a:pt x="426" y="24"/>
                  </a:lnTo>
                  <a:lnTo>
                    <a:pt x="430" y="24"/>
                  </a:lnTo>
                  <a:lnTo>
                    <a:pt x="434" y="24"/>
                  </a:lnTo>
                  <a:lnTo>
                    <a:pt x="438" y="24"/>
                  </a:lnTo>
                  <a:lnTo>
                    <a:pt x="443" y="24"/>
                  </a:lnTo>
                  <a:lnTo>
                    <a:pt x="447" y="24"/>
                  </a:lnTo>
                  <a:lnTo>
                    <a:pt x="451" y="28"/>
                  </a:lnTo>
                  <a:lnTo>
                    <a:pt x="455" y="28"/>
                  </a:lnTo>
                  <a:lnTo>
                    <a:pt x="459" y="28"/>
                  </a:lnTo>
                  <a:lnTo>
                    <a:pt x="463" y="28"/>
                  </a:lnTo>
                  <a:lnTo>
                    <a:pt x="467" y="28"/>
                  </a:lnTo>
                  <a:lnTo>
                    <a:pt x="471" y="28"/>
                  </a:lnTo>
                  <a:lnTo>
                    <a:pt x="475" y="28"/>
                  </a:lnTo>
                  <a:lnTo>
                    <a:pt x="479" y="28"/>
                  </a:lnTo>
                  <a:lnTo>
                    <a:pt x="483" y="28"/>
                  </a:lnTo>
                  <a:lnTo>
                    <a:pt x="487" y="28"/>
                  </a:lnTo>
                  <a:lnTo>
                    <a:pt x="491" y="28"/>
                  </a:lnTo>
                  <a:lnTo>
                    <a:pt x="495" y="32"/>
                  </a:lnTo>
                  <a:lnTo>
                    <a:pt x="499" y="32"/>
                  </a:lnTo>
                  <a:lnTo>
                    <a:pt x="503" y="32"/>
                  </a:lnTo>
                  <a:lnTo>
                    <a:pt x="508" y="32"/>
                  </a:lnTo>
                  <a:lnTo>
                    <a:pt x="512" y="32"/>
                  </a:lnTo>
                  <a:lnTo>
                    <a:pt x="516" y="32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0" name="Freeform 110"/>
            <p:cNvSpPr>
              <a:spLocks/>
            </p:cNvSpPr>
            <p:nvPr/>
          </p:nvSpPr>
          <p:spPr bwMode="auto">
            <a:xfrm>
              <a:off x="3264" y="3994"/>
              <a:ext cx="604" cy="7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20" y="8"/>
                </a:cxn>
                <a:cxn ang="0">
                  <a:pos x="32" y="8"/>
                </a:cxn>
                <a:cxn ang="0">
                  <a:pos x="44" y="8"/>
                </a:cxn>
                <a:cxn ang="0">
                  <a:pos x="56" y="8"/>
                </a:cxn>
                <a:cxn ang="0">
                  <a:pos x="69" y="8"/>
                </a:cxn>
                <a:cxn ang="0">
                  <a:pos x="81" y="8"/>
                </a:cxn>
                <a:cxn ang="0">
                  <a:pos x="93" y="8"/>
                </a:cxn>
                <a:cxn ang="0">
                  <a:pos x="105" y="8"/>
                </a:cxn>
                <a:cxn ang="0">
                  <a:pos x="117" y="8"/>
                </a:cxn>
                <a:cxn ang="0">
                  <a:pos x="130" y="8"/>
                </a:cxn>
                <a:cxn ang="0">
                  <a:pos x="142" y="8"/>
                </a:cxn>
                <a:cxn ang="0">
                  <a:pos x="154" y="8"/>
                </a:cxn>
                <a:cxn ang="0">
                  <a:pos x="166" y="8"/>
                </a:cxn>
                <a:cxn ang="0">
                  <a:pos x="178" y="8"/>
                </a:cxn>
                <a:cxn ang="0">
                  <a:pos x="191" y="8"/>
                </a:cxn>
                <a:cxn ang="0">
                  <a:pos x="203" y="8"/>
                </a:cxn>
                <a:cxn ang="0">
                  <a:pos x="215" y="8"/>
                </a:cxn>
                <a:cxn ang="0">
                  <a:pos x="227" y="4"/>
                </a:cxn>
                <a:cxn ang="0">
                  <a:pos x="239" y="4"/>
                </a:cxn>
                <a:cxn ang="0">
                  <a:pos x="251" y="4"/>
                </a:cxn>
                <a:cxn ang="0">
                  <a:pos x="264" y="4"/>
                </a:cxn>
                <a:cxn ang="0">
                  <a:pos x="276" y="4"/>
                </a:cxn>
                <a:cxn ang="0">
                  <a:pos x="288" y="4"/>
                </a:cxn>
                <a:cxn ang="0">
                  <a:pos x="300" y="4"/>
                </a:cxn>
                <a:cxn ang="0">
                  <a:pos x="312" y="0"/>
                </a:cxn>
                <a:cxn ang="0">
                  <a:pos x="325" y="0"/>
                </a:cxn>
                <a:cxn ang="0">
                  <a:pos x="337" y="0"/>
                </a:cxn>
                <a:cxn ang="0">
                  <a:pos x="349" y="0"/>
                </a:cxn>
                <a:cxn ang="0">
                  <a:pos x="361" y="0"/>
                </a:cxn>
                <a:cxn ang="0">
                  <a:pos x="373" y="0"/>
                </a:cxn>
                <a:cxn ang="0">
                  <a:pos x="385" y="0"/>
                </a:cxn>
                <a:cxn ang="0">
                  <a:pos x="398" y="0"/>
                </a:cxn>
                <a:cxn ang="0">
                  <a:pos x="410" y="0"/>
                </a:cxn>
                <a:cxn ang="0">
                  <a:pos x="422" y="0"/>
                </a:cxn>
                <a:cxn ang="0">
                  <a:pos x="434" y="0"/>
                </a:cxn>
                <a:cxn ang="0">
                  <a:pos x="446" y="0"/>
                </a:cxn>
                <a:cxn ang="0">
                  <a:pos x="459" y="0"/>
                </a:cxn>
                <a:cxn ang="0">
                  <a:pos x="471" y="0"/>
                </a:cxn>
                <a:cxn ang="0">
                  <a:pos x="483" y="0"/>
                </a:cxn>
                <a:cxn ang="0">
                  <a:pos x="495" y="0"/>
                </a:cxn>
                <a:cxn ang="0">
                  <a:pos x="507" y="0"/>
                </a:cxn>
              </a:cxnLst>
              <a:rect l="0" t="0" r="r" b="b"/>
              <a:pathLst>
                <a:path w="515" h="8">
                  <a:moveTo>
                    <a:pt x="0" y="8"/>
                  </a:move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61" y="8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81" y="8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101" y="8"/>
                  </a:lnTo>
                  <a:lnTo>
                    <a:pt x="105" y="8"/>
                  </a:lnTo>
                  <a:lnTo>
                    <a:pt x="109" y="8"/>
                  </a:lnTo>
                  <a:lnTo>
                    <a:pt x="113" y="8"/>
                  </a:lnTo>
                  <a:lnTo>
                    <a:pt x="117" y="8"/>
                  </a:lnTo>
                  <a:lnTo>
                    <a:pt x="121" y="8"/>
                  </a:lnTo>
                  <a:lnTo>
                    <a:pt x="126" y="8"/>
                  </a:lnTo>
                  <a:lnTo>
                    <a:pt x="130" y="8"/>
                  </a:lnTo>
                  <a:lnTo>
                    <a:pt x="134" y="8"/>
                  </a:lnTo>
                  <a:lnTo>
                    <a:pt x="138" y="8"/>
                  </a:lnTo>
                  <a:lnTo>
                    <a:pt x="142" y="8"/>
                  </a:lnTo>
                  <a:lnTo>
                    <a:pt x="146" y="8"/>
                  </a:lnTo>
                  <a:lnTo>
                    <a:pt x="150" y="8"/>
                  </a:lnTo>
                  <a:lnTo>
                    <a:pt x="154" y="8"/>
                  </a:lnTo>
                  <a:lnTo>
                    <a:pt x="158" y="8"/>
                  </a:lnTo>
                  <a:lnTo>
                    <a:pt x="162" y="8"/>
                  </a:lnTo>
                  <a:lnTo>
                    <a:pt x="166" y="8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6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3" y="8"/>
                  </a:lnTo>
                  <a:lnTo>
                    <a:pt x="227" y="4"/>
                  </a:lnTo>
                  <a:lnTo>
                    <a:pt x="231" y="4"/>
                  </a:lnTo>
                  <a:lnTo>
                    <a:pt x="235" y="4"/>
                  </a:lnTo>
                  <a:lnTo>
                    <a:pt x="239" y="4"/>
                  </a:lnTo>
                  <a:lnTo>
                    <a:pt x="243" y="4"/>
                  </a:lnTo>
                  <a:lnTo>
                    <a:pt x="247" y="4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60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0" y="4"/>
                  </a:lnTo>
                  <a:lnTo>
                    <a:pt x="284" y="4"/>
                  </a:lnTo>
                  <a:lnTo>
                    <a:pt x="288" y="4"/>
                  </a:lnTo>
                  <a:lnTo>
                    <a:pt x="292" y="4"/>
                  </a:lnTo>
                  <a:lnTo>
                    <a:pt x="296" y="4"/>
                  </a:lnTo>
                  <a:lnTo>
                    <a:pt x="300" y="4"/>
                  </a:lnTo>
                  <a:lnTo>
                    <a:pt x="304" y="4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7" y="0"/>
                  </a:lnTo>
                  <a:lnTo>
                    <a:pt x="341" y="0"/>
                  </a:lnTo>
                  <a:lnTo>
                    <a:pt x="345" y="0"/>
                  </a:lnTo>
                  <a:lnTo>
                    <a:pt x="349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5" y="0"/>
                  </a:lnTo>
                  <a:lnTo>
                    <a:pt x="390" y="0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6" y="0"/>
                  </a:lnTo>
                  <a:lnTo>
                    <a:pt x="430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2" y="0"/>
                  </a:lnTo>
                  <a:lnTo>
                    <a:pt x="446" y="0"/>
                  </a:lnTo>
                  <a:lnTo>
                    <a:pt x="450" y="0"/>
                  </a:lnTo>
                  <a:lnTo>
                    <a:pt x="454" y="0"/>
                  </a:lnTo>
                  <a:lnTo>
                    <a:pt x="459" y="0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1" y="0"/>
                  </a:lnTo>
                  <a:lnTo>
                    <a:pt x="515" y="0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1" name="Freeform 111"/>
            <p:cNvSpPr>
              <a:spLocks/>
            </p:cNvSpPr>
            <p:nvPr/>
          </p:nvSpPr>
          <p:spPr bwMode="auto">
            <a:xfrm>
              <a:off x="3868" y="3994"/>
              <a:ext cx="443" cy="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3" y="0"/>
                </a:cxn>
                <a:cxn ang="0">
                  <a:pos x="21" y="0"/>
                </a:cxn>
                <a:cxn ang="0">
                  <a:pos x="29" y="0"/>
                </a:cxn>
                <a:cxn ang="0">
                  <a:pos x="37" y="0"/>
                </a:cxn>
                <a:cxn ang="0">
                  <a:pos x="45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69" y="4"/>
                </a:cxn>
                <a:cxn ang="0">
                  <a:pos x="78" y="4"/>
                </a:cxn>
                <a:cxn ang="0">
                  <a:pos x="86" y="4"/>
                </a:cxn>
                <a:cxn ang="0">
                  <a:pos x="94" y="4"/>
                </a:cxn>
                <a:cxn ang="0">
                  <a:pos x="102" y="4"/>
                </a:cxn>
                <a:cxn ang="0">
                  <a:pos x="110" y="4"/>
                </a:cxn>
                <a:cxn ang="0">
                  <a:pos x="118" y="4"/>
                </a:cxn>
                <a:cxn ang="0">
                  <a:pos x="126" y="4"/>
                </a:cxn>
                <a:cxn ang="0">
                  <a:pos x="134" y="4"/>
                </a:cxn>
                <a:cxn ang="0">
                  <a:pos x="143" y="4"/>
                </a:cxn>
                <a:cxn ang="0">
                  <a:pos x="151" y="4"/>
                </a:cxn>
                <a:cxn ang="0">
                  <a:pos x="159" y="4"/>
                </a:cxn>
                <a:cxn ang="0">
                  <a:pos x="167" y="8"/>
                </a:cxn>
                <a:cxn ang="0">
                  <a:pos x="175" y="8"/>
                </a:cxn>
                <a:cxn ang="0">
                  <a:pos x="183" y="8"/>
                </a:cxn>
                <a:cxn ang="0">
                  <a:pos x="191" y="8"/>
                </a:cxn>
                <a:cxn ang="0">
                  <a:pos x="199" y="8"/>
                </a:cxn>
                <a:cxn ang="0">
                  <a:pos x="208" y="8"/>
                </a:cxn>
                <a:cxn ang="0">
                  <a:pos x="216" y="8"/>
                </a:cxn>
                <a:cxn ang="0">
                  <a:pos x="224" y="8"/>
                </a:cxn>
                <a:cxn ang="0">
                  <a:pos x="232" y="8"/>
                </a:cxn>
                <a:cxn ang="0">
                  <a:pos x="240" y="8"/>
                </a:cxn>
                <a:cxn ang="0">
                  <a:pos x="248" y="8"/>
                </a:cxn>
                <a:cxn ang="0">
                  <a:pos x="256" y="8"/>
                </a:cxn>
                <a:cxn ang="0">
                  <a:pos x="264" y="8"/>
                </a:cxn>
                <a:cxn ang="0">
                  <a:pos x="273" y="8"/>
                </a:cxn>
                <a:cxn ang="0">
                  <a:pos x="281" y="8"/>
                </a:cxn>
                <a:cxn ang="0">
                  <a:pos x="289" y="8"/>
                </a:cxn>
                <a:cxn ang="0">
                  <a:pos x="297" y="8"/>
                </a:cxn>
                <a:cxn ang="0">
                  <a:pos x="305" y="8"/>
                </a:cxn>
                <a:cxn ang="0">
                  <a:pos x="313" y="8"/>
                </a:cxn>
                <a:cxn ang="0">
                  <a:pos x="321" y="8"/>
                </a:cxn>
                <a:cxn ang="0">
                  <a:pos x="329" y="8"/>
                </a:cxn>
                <a:cxn ang="0">
                  <a:pos x="337" y="8"/>
                </a:cxn>
                <a:cxn ang="0">
                  <a:pos x="346" y="8"/>
                </a:cxn>
                <a:cxn ang="0">
                  <a:pos x="354" y="8"/>
                </a:cxn>
                <a:cxn ang="0">
                  <a:pos x="362" y="8"/>
                </a:cxn>
                <a:cxn ang="0">
                  <a:pos x="370" y="8"/>
                </a:cxn>
                <a:cxn ang="0">
                  <a:pos x="378" y="8"/>
                </a:cxn>
              </a:cxnLst>
              <a:rect l="0" t="0" r="r" b="b"/>
              <a:pathLst>
                <a:path w="378" h="8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4"/>
                  </a:lnTo>
                  <a:lnTo>
                    <a:pt x="69" y="4"/>
                  </a:lnTo>
                  <a:lnTo>
                    <a:pt x="74" y="4"/>
                  </a:lnTo>
                  <a:lnTo>
                    <a:pt x="78" y="4"/>
                  </a:lnTo>
                  <a:lnTo>
                    <a:pt x="82" y="4"/>
                  </a:lnTo>
                  <a:lnTo>
                    <a:pt x="86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3" y="4"/>
                  </a:lnTo>
                  <a:lnTo>
                    <a:pt x="147" y="4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63" y="8"/>
                  </a:lnTo>
                  <a:lnTo>
                    <a:pt x="167" y="8"/>
                  </a:lnTo>
                  <a:lnTo>
                    <a:pt x="171" y="8"/>
                  </a:lnTo>
                  <a:lnTo>
                    <a:pt x="175" y="8"/>
                  </a:lnTo>
                  <a:lnTo>
                    <a:pt x="179" y="8"/>
                  </a:lnTo>
                  <a:lnTo>
                    <a:pt x="183" y="8"/>
                  </a:lnTo>
                  <a:lnTo>
                    <a:pt x="187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8" y="8"/>
                  </a:lnTo>
                  <a:lnTo>
                    <a:pt x="212" y="8"/>
                  </a:lnTo>
                  <a:lnTo>
                    <a:pt x="216" y="8"/>
                  </a:lnTo>
                  <a:lnTo>
                    <a:pt x="220" y="8"/>
                  </a:lnTo>
                  <a:lnTo>
                    <a:pt x="224" y="8"/>
                  </a:lnTo>
                  <a:lnTo>
                    <a:pt x="228" y="8"/>
                  </a:lnTo>
                  <a:lnTo>
                    <a:pt x="232" y="8"/>
                  </a:lnTo>
                  <a:lnTo>
                    <a:pt x="236" y="8"/>
                  </a:lnTo>
                  <a:lnTo>
                    <a:pt x="240" y="8"/>
                  </a:lnTo>
                  <a:lnTo>
                    <a:pt x="244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3" y="8"/>
                  </a:lnTo>
                  <a:lnTo>
                    <a:pt x="277" y="8"/>
                  </a:lnTo>
                  <a:lnTo>
                    <a:pt x="281" y="8"/>
                  </a:lnTo>
                  <a:lnTo>
                    <a:pt x="285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7" y="8"/>
                  </a:lnTo>
                  <a:lnTo>
                    <a:pt x="301" y="8"/>
                  </a:lnTo>
                  <a:lnTo>
                    <a:pt x="305" y="8"/>
                  </a:lnTo>
                  <a:lnTo>
                    <a:pt x="309" y="8"/>
                  </a:lnTo>
                  <a:lnTo>
                    <a:pt x="313" y="8"/>
                  </a:lnTo>
                  <a:lnTo>
                    <a:pt x="317" y="8"/>
                  </a:lnTo>
                  <a:lnTo>
                    <a:pt x="321" y="8"/>
                  </a:lnTo>
                  <a:lnTo>
                    <a:pt x="325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2" y="8"/>
                  </a:lnTo>
                  <a:lnTo>
                    <a:pt x="346" y="8"/>
                  </a:lnTo>
                  <a:lnTo>
                    <a:pt x="350" y="8"/>
                  </a:lnTo>
                  <a:lnTo>
                    <a:pt x="354" y="8"/>
                  </a:lnTo>
                  <a:lnTo>
                    <a:pt x="358" y="8"/>
                  </a:lnTo>
                  <a:lnTo>
                    <a:pt x="362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4" y="8"/>
                  </a:lnTo>
                  <a:lnTo>
                    <a:pt x="378" y="8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2" name="Freeform 112"/>
            <p:cNvSpPr>
              <a:spLocks/>
            </p:cNvSpPr>
            <p:nvPr/>
          </p:nvSpPr>
          <p:spPr bwMode="auto">
            <a:xfrm>
              <a:off x="1592" y="3696"/>
              <a:ext cx="605" cy="305"/>
            </a:xfrm>
            <a:custGeom>
              <a:avLst/>
              <a:gdLst/>
              <a:ahLst/>
              <a:cxnLst>
                <a:cxn ang="0">
                  <a:pos x="8" y="357"/>
                </a:cxn>
                <a:cxn ang="0">
                  <a:pos x="20" y="357"/>
                </a:cxn>
                <a:cxn ang="0">
                  <a:pos x="33" y="357"/>
                </a:cxn>
                <a:cxn ang="0">
                  <a:pos x="45" y="353"/>
                </a:cxn>
                <a:cxn ang="0">
                  <a:pos x="57" y="349"/>
                </a:cxn>
                <a:cxn ang="0">
                  <a:pos x="69" y="345"/>
                </a:cxn>
                <a:cxn ang="0">
                  <a:pos x="81" y="337"/>
                </a:cxn>
                <a:cxn ang="0">
                  <a:pos x="94" y="333"/>
                </a:cxn>
                <a:cxn ang="0">
                  <a:pos x="106" y="325"/>
                </a:cxn>
                <a:cxn ang="0">
                  <a:pos x="118" y="317"/>
                </a:cxn>
                <a:cxn ang="0">
                  <a:pos x="130" y="308"/>
                </a:cxn>
                <a:cxn ang="0">
                  <a:pos x="142" y="300"/>
                </a:cxn>
                <a:cxn ang="0">
                  <a:pos x="154" y="292"/>
                </a:cxn>
                <a:cxn ang="0">
                  <a:pos x="167" y="280"/>
                </a:cxn>
                <a:cxn ang="0">
                  <a:pos x="179" y="272"/>
                </a:cxn>
                <a:cxn ang="0">
                  <a:pos x="191" y="260"/>
                </a:cxn>
                <a:cxn ang="0">
                  <a:pos x="203" y="248"/>
                </a:cxn>
                <a:cxn ang="0">
                  <a:pos x="215" y="235"/>
                </a:cxn>
                <a:cxn ang="0">
                  <a:pos x="228" y="223"/>
                </a:cxn>
                <a:cxn ang="0">
                  <a:pos x="240" y="211"/>
                </a:cxn>
                <a:cxn ang="0">
                  <a:pos x="252" y="199"/>
                </a:cxn>
                <a:cxn ang="0">
                  <a:pos x="264" y="187"/>
                </a:cxn>
                <a:cxn ang="0">
                  <a:pos x="276" y="174"/>
                </a:cxn>
                <a:cxn ang="0">
                  <a:pos x="288" y="162"/>
                </a:cxn>
                <a:cxn ang="0">
                  <a:pos x="301" y="150"/>
                </a:cxn>
                <a:cxn ang="0">
                  <a:pos x="313" y="138"/>
                </a:cxn>
                <a:cxn ang="0">
                  <a:pos x="325" y="126"/>
                </a:cxn>
                <a:cxn ang="0">
                  <a:pos x="337" y="113"/>
                </a:cxn>
                <a:cxn ang="0">
                  <a:pos x="349" y="101"/>
                </a:cxn>
                <a:cxn ang="0">
                  <a:pos x="362" y="89"/>
                </a:cxn>
                <a:cxn ang="0">
                  <a:pos x="374" y="81"/>
                </a:cxn>
                <a:cxn ang="0">
                  <a:pos x="386" y="73"/>
                </a:cxn>
                <a:cxn ang="0">
                  <a:pos x="398" y="61"/>
                </a:cxn>
                <a:cxn ang="0">
                  <a:pos x="410" y="53"/>
                </a:cxn>
                <a:cxn ang="0">
                  <a:pos x="423" y="44"/>
                </a:cxn>
                <a:cxn ang="0">
                  <a:pos x="435" y="36"/>
                </a:cxn>
                <a:cxn ang="0">
                  <a:pos x="447" y="28"/>
                </a:cxn>
                <a:cxn ang="0">
                  <a:pos x="459" y="20"/>
                </a:cxn>
                <a:cxn ang="0">
                  <a:pos x="471" y="16"/>
                </a:cxn>
                <a:cxn ang="0">
                  <a:pos x="483" y="12"/>
                </a:cxn>
                <a:cxn ang="0">
                  <a:pos x="496" y="4"/>
                </a:cxn>
                <a:cxn ang="0">
                  <a:pos x="508" y="4"/>
                </a:cxn>
              </a:cxnLst>
              <a:rect l="0" t="0" r="r" b="b"/>
              <a:pathLst>
                <a:path w="516" h="357">
                  <a:moveTo>
                    <a:pt x="0" y="357"/>
                  </a:moveTo>
                  <a:lnTo>
                    <a:pt x="4" y="357"/>
                  </a:lnTo>
                  <a:lnTo>
                    <a:pt x="8" y="357"/>
                  </a:lnTo>
                  <a:lnTo>
                    <a:pt x="12" y="357"/>
                  </a:lnTo>
                  <a:lnTo>
                    <a:pt x="16" y="357"/>
                  </a:lnTo>
                  <a:lnTo>
                    <a:pt x="20" y="357"/>
                  </a:lnTo>
                  <a:lnTo>
                    <a:pt x="25" y="357"/>
                  </a:lnTo>
                  <a:lnTo>
                    <a:pt x="29" y="357"/>
                  </a:lnTo>
                  <a:lnTo>
                    <a:pt x="33" y="357"/>
                  </a:lnTo>
                  <a:lnTo>
                    <a:pt x="37" y="353"/>
                  </a:lnTo>
                  <a:lnTo>
                    <a:pt x="41" y="353"/>
                  </a:lnTo>
                  <a:lnTo>
                    <a:pt x="45" y="353"/>
                  </a:lnTo>
                  <a:lnTo>
                    <a:pt x="49" y="353"/>
                  </a:lnTo>
                  <a:lnTo>
                    <a:pt x="53" y="349"/>
                  </a:lnTo>
                  <a:lnTo>
                    <a:pt x="57" y="349"/>
                  </a:lnTo>
                  <a:lnTo>
                    <a:pt x="61" y="349"/>
                  </a:lnTo>
                  <a:lnTo>
                    <a:pt x="65" y="345"/>
                  </a:lnTo>
                  <a:lnTo>
                    <a:pt x="69" y="345"/>
                  </a:lnTo>
                  <a:lnTo>
                    <a:pt x="73" y="341"/>
                  </a:lnTo>
                  <a:lnTo>
                    <a:pt x="77" y="341"/>
                  </a:lnTo>
                  <a:lnTo>
                    <a:pt x="81" y="337"/>
                  </a:lnTo>
                  <a:lnTo>
                    <a:pt x="85" y="337"/>
                  </a:lnTo>
                  <a:lnTo>
                    <a:pt x="89" y="333"/>
                  </a:lnTo>
                  <a:lnTo>
                    <a:pt x="94" y="333"/>
                  </a:lnTo>
                  <a:lnTo>
                    <a:pt x="98" y="329"/>
                  </a:lnTo>
                  <a:lnTo>
                    <a:pt x="102" y="329"/>
                  </a:lnTo>
                  <a:lnTo>
                    <a:pt x="106" y="325"/>
                  </a:lnTo>
                  <a:lnTo>
                    <a:pt x="110" y="325"/>
                  </a:lnTo>
                  <a:lnTo>
                    <a:pt x="114" y="321"/>
                  </a:lnTo>
                  <a:lnTo>
                    <a:pt x="118" y="317"/>
                  </a:lnTo>
                  <a:lnTo>
                    <a:pt x="122" y="317"/>
                  </a:lnTo>
                  <a:lnTo>
                    <a:pt x="126" y="312"/>
                  </a:lnTo>
                  <a:lnTo>
                    <a:pt x="130" y="308"/>
                  </a:lnTo>
                  <a:lnTo>
                    <a:pt x="134" y="304"/>
                  </a:lnTo>
                  <a:lnTo>
                    <a:pt x="138" y="304"/>
                  </a:lnTo>
                  <a:lnTo>
                    <a:pt x="142" y="300"/>
                  </a:lnTo>
                  <a:lnTo>
                    <a:pt x="146" y="296"/>
                  </a:lnTo>
                  <a:lnTo>
                    <a:pt x="150" y="292"/>
                  </a:lnTo>
                  <a:lnTo>
                    <a:pt x="154" y="292"/>
                  </a:lnTo>
                  <a:lnTo>
                    <a:pt x="159" y="288"/>
                  </a:lnTo>
                  <a:lnTo>
                    <a:pt x="163" y="284"/>
                  </a:lnTo>
                  <a:lnTo>
                    <a:pt x="167" y="280"/>
                  </a:lnTo>
                  <a:lnTo>
                    <a:pt x="171" y="276"/>
                  </a:lnTo>
                  <a:lnTo>
                    <a:pt x="175" y="276"/>
                  </a:lnTo>
                  <a:lnTo>
                    <a:pt x="179" y="272"/>
                  </a:lnTo>
                  <a:lnTo>
                    <a:pt x="183" y="268"/>
                  </a:lnTo>
                  <a:lnTo>
                    <a:pt x="187" y="264"/>
                  </a:lnTo>
                  <a:lnTo>
                    <a:pt x="191" y="260"/>
                  </a:lnTo>
                  <a:lnTo>
                    <a:pt x="195" y="256"/>
                  </a:lnTo>
                  <a:lnTo>
                    <a:pt x="199" y="252"/>
                  </a:lnTo>
                  <a:lnTo>
                    <a:pt x="203" y="248"/>
                  </a:lnTo>
                  <a:lnTo>
                    <a:pt x="207" y="243"/>
                  </a:lnTo>
                  <a:lnTo>
                    <a:pt x="211" y="239"/>
                  </a:lnTo>
                  <a:lnTo>
                    <a:pt x="215" y="235"/>
                  </a:lnTo>
                  <a:lnTo>
                    <a:pt x="219" y="231"/>
                  </a:lnTo>
                  <a:lnTo>
                    <a:pt x="224" y="227"/>
                  </a:lnTo>
                  <a:lnTo>
                    <a:pt x="228" y="223"/>
                  </a:lnTo>
                  <a:lnTo>
                    <a:pt x="232" y="219"/>
                  </a:lnTo>
                  <a:lnTo>
                    <a:pt x="236" y="215"/>
                  </a:lnTo>
                  <a:lnTo>
                    <a:pt x="240" y="211"/>
                  </a:lnTo>
                  <a:lnTo>
                    <a:pt x="244" y="207"/>
                  </a:lnTo>
                  <a:lnTo>
                    <a:pt x="248" y="203"/>
                  </a:lnTo>
                  <a:lnTo>
                    <a:pt x="252" y="199"/>
                  </a:lnTo>
                  <a:lnTo>
                    <a:pt x="256" y="195"/>
                  </a:lnTo>
                  <a:lnTo>
                    <a:pt x="260" y="191"/>
                  </a:lnTo>
                  <a:lnTo>
                    <a:pt x="264" y="187"/>
                  </a:lnTo>
                  <a:lnTo>
                    <a:pt x="268" y="183"/>
                  </a:lnTo>
                  <a:lnTo>
                    <a:pt x="272" y="178"/>
                  </a:lnTo>
                  <a:lnTo>
                    <a:pt x="276" y="174"/>
                  </a:lnTo>
                  <a:lnTo>
                    <a:pt x="280" y="170"/>
                  </a:lnTo>
                  <a:lnTo>
                    <a:pt x="284" y="166"/>
                  </a:lnTo>
                  <a:lnTo>
                    <a:pt x="288" y="162"/>
                  </a:lnTo>
                  <a:lnTo>
                    <a:pt x="293" y="158"/>
                  </a:lnTo>
                  <a:lnTo>
                    <a:pt x="297" y="154"/>
                  </a:lnTo>
                  <a:lnTo>
                    <a:pt x="301" y="150"/>
                  </a:lnTo>
                  <a:lnTo>
                    <a:pt x="305" y="146"/>
                  </a:lnTo>
                  <a:lnTo>
                    <a:pt x="309" y="142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1" y="130"/>
                  </a:lnTo>
                  <a:lnTo>
                    <a:pt x="325" y="126"/>
                  </a:lnTo>
                  <a:lnTo>
                    <a:pt x="329" y="122"/>
                  </a:lnTo>
                  <a:lnTo>
                    <a:pt x="333" y="118"/>
                  </a:lnTo>
                  <a:lnTo>
                    <a:pt x="337" y="113"/>
                  </a:lnTo>
                  <a:lnTo>
                    <a:pt x="341" y="109"/>
                  </a:lnTo>
                  <a:lnTo>
                    <a:pt x="345" y="105"/>
                  </a:lnTo>
                  <a:lnTo>
                    <a:pt x="349" y="101"/>
                  </a:lnTo>
                  <a:lnTo>
                    <a:pt x="353" y="101"/>
                  </a:lnTo>
                  <a:lnTo>
                    <a:pt x="358" y="93"/>
                  </a:lnTo>
                  <a:lnTo>
                    <a:pt x="362" y="89"/>
                  </a:lnTo>
                  <a:lnTo>
                    <a:pt x="366" y="85"/>
                  </a:lnTo>
                  <a:lnTo>
                    <a:pt x="370" y="85"/>
                  </a:lnTo>
                  <a:lnTo>
                    <a:pt x="374" y="81"/>
                  </a:lnTo>
                  <a:lnTo>
                    <a:pt x="378" y="77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90" y="69"/>
                  </a:lnTo>
                  <a:lnTo>
                    <a:pt x="394" y="65"/>
                  </a:lnTo>
                  <a:lnTo>
                    <a:pt x="398" y="61"/>
                  </a:lnTo>
                  <a:lnTo>
                    <a:pt x="402" y="57"/>
                  </a:lnTo>
                  <a:lnTo>
                    <a:pt x="406" y="57"/>
                  </a:lnTo>
                  <a:lnTo>
                    <a:pt x="410" y="53"/>
                  </a:lnTo>
                  <a:lnTo>
                    <a:pt x="414" y="49"/>
                  </a:lnTo>
                  <a:lnTo>
                    <a:pt x="418" y="44"/>
                  </a:lnTo>
                  <a:lnTo>
                    <a:pt x="423" y="44"/>
                  </a:lnTo>
                  <a:lnTo>
                    <a:pt x="427" y="40"/>
                  </a:lnTo>
                  <a:lnTo>
                    <a:pt x="431" y="36"/>
                  </a:lnTo>
                  <a:lnTo>
                    <a:pt x="435" y="36"/>
                  </a:lnTo>
                  <a:lnTo>
                    <a:pt x="439" y="32"/>
                  </a:lnTo>
                  <a:lnTo>
                    <a:pt x="443" y="28"/>
                  </a:lnTo>
                  <a:lnTo>
                    <a:pt x="447" y="28"/>
                  </a:lnTo>
                  <a:lnTo>
                    <a:pt x="451" y="24"/>
                  </a:lnTo>
                  <a:lnTo>
                    <a:pt x="455" y="24"/>
                  </a:lnTo>
                  <a:lnTo>
                    <a:pt x="459" y="20"/>
                  </a:lnTo>
                  <a:lnTo>
                    <a:pt x="463" y="20"/>
                  </a:lnTo>
                  <a:lnTo>
                    <a:pt x="467" y="16"/>
                  </a:lnTo>
                  <a:lnTo>
                    <a:pt x="471" y="16"/>
                  </a:lnTo>
                  <a:lnTo>
                    <a:pt x="475" y="12"/>
                  </a:lnTo>
                  <a:lnTo>
                    <a:pt x="479" y="12"/>
                  </a:lnTo>
                  <a:lnTo>
                    <a:pt x="483" y="12"/>
                  </a:lnTo>
                  <a:lnTo>
                    <a:pt x="487" y="8"/>
                  </a:lnTo>
                  <a:lnTo>
                    <a:pt x="492" y="8"/>
                  </a:lnTo>
                  <a:lnTo>
                    <a:pt x="496" y="4"/>
                  </a:lnTo>
                  <a:lnTo>
                    <a:pt x="500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0"/>
                  </a:lnTo>
                  <a:lnTo>
                    <a:pt x="51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3" name="Freeform 113"/>
            <p:cNvSpPr>
              <a:spLocks/>
            </p:cNvSpPr>
            <p:nvPr/>
          </p:nvSpPr>
          <p:spPr bwMode="auto">
            <a:xfrm>
              <a:off x="2197" y="3692"/>
              <a:ext cx="605" cy="246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0" y="0"/>
                </a:cxn>
                <a:cxn ang="0">
                  <a:pos x="32" y="0"/>
                </a:cxn>
                <a:cxn ang="0">
                  <a:pos x="45" y="0"/>
                </a:cxn>
                <a:cxn ang="0">
                  <a:pos x="57" y="0"/>
                </a:cxn>
                <a:cxn ang="0">
                  <a:pos x="69" y="0"/>
                </a:cxn>
                <a:cxn ang="0">
                  <a:pos x="81" y="4"/>
                </a:cxn>
                <a:cxn ang="0">
                  <a:pos x="93" y="4"/>
                </a:cxn>
                <a:cxn ang="0">
                  <a:pos x="106" y="8"/>
                </a:cxn>
                <a:cxn ang="0">
                  <a:pos x="118" y="12"/>
                </a:cxn>
                <a:cxn ang="0">
                  <a:pos x="130" y="16"/>
                </a:cxn>
                <a:cxn ang="0">
                  <a:pos x="142" y="24"/>
                </a:cxn>
                <a:cxn ang="0">
                  <a:pos x="154" y="28"/>
                </a:cxn>
                <a:cxn ang="0">
                  <a:pos x="166" y="32"/>
                </a:cxn>
                <a:cxn ang="0">
                  <a:pos x="179" y="40"/>
                </a:cxn>
                <a:cxn ang="0">
                  <a:pos x="191" y="48"/>
                </a:cxn>
                <a:cxn ang="0">
                  <a:pos x="203" y="57"/>
                </a:cxn>
                <a:cxn ang="0">
                  <a:pos x="215" y="65"/>
                </a:cxn>
                <a:cxn ang="0">
                  <a:pos x="227" y="73"/>
                </a:cxn>
                <a:cxn ang="0">
                  <a:pos x="240" y="81"/>
                </a:cxn>
                <a:cxn ang="0">
                  <a:pos x="252" y="89"/>
                </a:cxn>
                <a:cxn ang="0">
                  <a:pos x="264" y="101"/>
                </a:cxn>
                <a:cxn ang="0">
                  <a:pos x="276" y="109"/>
                </a:cxn>
                <a:cxn ang="0">
                  <a:pos x="288" y="122"/>
                </a:cxn>
                <a:cxn ang="0">
                  <a:pos x="300" y="130"/>
                </a:cxn>
                <a:cxn ang="0">
                  <a:pos x="313" y="138"/>
                </a:cxn>
                <a:cxn ang="0">
                  <a:pos x="325" y="150"/>
                </a:cxn>
                <a:cxn ang="0">
                  <a:pos x="337" y="158"/>
                </a:cxn>
                <a:cxn ang="0">
                  <a:pos x="349" y="170"/>
                </a:cxn>
                <a:cxn ang="0">
                  <a:pos x="361" y="178"/>
                </a:cxn>
                <a:cxn ang="0">
                  <a:pos x="374" y="187"/>
                </a:cxn>
                <a:cxn ang="0">
                  <a:pos x="386" y="199"/>
                </a:cxn>
                <a:cxn ang="0">
                  <a:pos x="398" y="207"/>
                </a:cxn>
                <a:cxn ang="0">
                  <a:pos x="410" y="219"/>
                </a:cxn>
                <a:cxn ang="0">
                  <a:pos x="422" y="227"/>
                </a:cxn>
                <a:cxn ang="0">
                  <a:pos x="434" y="235"/>
                </a:cxn>
                <a:cxn ang="0">
                  <a:pos x="447" y="243"/>
                </a:cxn>
                <a:cxn ang="0">
                  <a:pos x="459" y="252"/>
                </a:cxn>
                <a:cxn ang="0">
                  <a:pos x="471" y="260"/>
                </a:cxn>
                <a:cxn ang="0">
                  <a:pos x="483" y="268"/>
                </a:cxn>
                <a:cxn ang="0">
                  <a:pos x="495" y="276"/>
                </a:cxn>
                <a:cxn ang="0">
                  <a:pos x="508" y="284"/>
                </a:cxn>
              </a:cxnLst>
              <a:rect l="0" t="0" r="r" b="b"/>
              <a:pathLst>
                <a:path w="516" h="288"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4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1" y="8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4" y="12"/>
                  </a:lnTo>
                  <a:lnTo>
                    <a:pt x="118" y="12"/>
                  </a:lnTo>
                  <a:lnTo>
                    <a:pt x="122" y="12"/>
                  </a:lnTo>
                  <a:lnTo>
                    <a:pt x="126" y="16"/>
                  </a:lnTo>
                  <a:lnTo>
                    <a:pt x="130" y="16"/>
                  </a:lnTo>
                  <a:lnTo>
                    <a:pt x="134" y="20"/>
                  </a:lnTo>
                  <a:lnTo>
                    <a:pt x="138" y="20"/>
                  </a:lnTo>
                  <a:lnTo>
                    <a:pt x="142" y="24"/>
                  </a:lnTo>
                  <a:lnTo>
                    <a:pt x="146" y="24"/>
                  </a:lnTo>
                  <a:lnTo>
                    <a:pt x="150" y="24"/>
                  </a:lnTo>
                  <a:lnTo>
                    <a:pt x="154" y="28"/>
                  </a:lnTo>
                  <a:lnTo>
                    <a:pt x="158" y="28"/>
                  </a:lnTo>
                  <a:lnTo>
                    <a:pt x="162" y="32"/>
                  </a:lnTo>
                  <a:lnTo>
                    <a:pt x="166" y="32"/>
                  </a:lnTo>
                  <a:lnTo>
                    <a:pt x="170" y="36"/>
                  </a:lnTo>
                  <a:lnTo>
                    <a:pt x="175" y="40"/>
                  </a:lnTo>
                  <a:lnTo>
                    <a:pt x="179" y="40"/>
                  </a:lnTo>
                  <a:lnTo>
                    <a:pt x="183" y="44"/>
                  </a:lnTo>
                  <a:lnTo>
                    <a:pt x="187" y="44"/>
                  </a:lnTo>
                  <a:lnTo>
                    <a:pt x="191" y="48"/>
                  </a:lnTo>
                  <a:lnTo>
                    <a:pt x="195" y="48"/>
                  </a:lnTo>
                  <a:lnTo>
                    <a:pt x="199" y="53"/>
                  </a:lnTo>
                  <a:lnTo>
                    <a:pt x="203" y="57"/>
                  </a:lnTo>
                  <a:lnTo>
                    <a:pt x="207" y="61"/>
                  </a:lnTo>
                  <a:lnTo>
                    <a:pt x="211" y="61"/>
                  </a:lnTo>
                  <a:lnTo>
                    <a:pt x="215" y="65"/>
                  </a:lnTo>
                  <a:lnTo>
                    <a:pt x="219" y="69"/>
                  </a:lnTo>
                  <a:lnTo>
                    <a:pt x="223" y="69"/>
                  </a:lnTo>
                  <a:lnTo>
                    <a:pt x="227" y="73"/>
                  </a:lnTo>
                  <a:lnTo>
                    <a:pt x="231" y="77"/>
                  </a:lnTo>
                  <a:lnTo>
                    <a:pt x="235" y="77"/>
                  </a:lnTo>
                  <a:lnTo>
                    <a:pt x="240" y="81"/>
                  </a:lnTo>
                  <a:lnTo>
                    <a:pt x="244" y="85"/>
                  </a:lnTo>
                  <a:lnTo>
                    <a:pt x="248" y="89"/>
                  </a:lnTo>
                  <a:lnTo>
                    <a:pt x="252" y="89"/>
                  </a:lnTo>
                  <a:lnTo>
                    <a:pt x="256" y="93"/>
                  </a:lnTo>
                  <a:lnTo>
                    <a:pt x="260" y="97"/>
                  </a:lnTo>
                  <a:lnTo>
                    <a:pt x="264" y="101"/>
                  </a:lnTo>
                  <a:lnTo>
                    <a:pt x="268" y="105"/>
                  </a:lnTo>
                  <a:lnTo>
                    <a:pt x="272" y="105"/>
                  </a:lnTo>
                  <a:lnTo>
                    <a:pt x="276" y="109"/>
                  </a:lnTo>
                  <a:lnTo>
                    <a:pt x="280" y="113"/>
                  </a:lnTo>
                  <a:lnTo>
                    <a:pt x="284" y="117"/>
                  </a:lnTo>
                  <a:lnTo>
                    <a:pt x="288" y="122"/>
                  </a:lnTo>
                  <a:lnTo>
                    <a:pt x="292" y="122"/>
                  </a:lnTo>
                  <a:lnTo>
                    <a:pt x="296" y="126"/>
                  </a:lnTo>
                  <a:lnTo>
                    <a:pt x="300" y="130"/>
                  </a:lnTo>
                  <a:lnTo>
                    <a:pt x="305" y="134"/>
                  </a:lnTo>
                  <a:lnTo>
                    <a:pt x="309" y="134"/>
                  </a:lnTo>
                  <a:lnTo>
                    <a:pt x="313" y="138"/>
                  </a:lnTo>
                  <a:lnTo>
                    <a:pt x="317" y="142"/>
                  </a:lnTo>
                  <a:lnTo>
                    <a:pt x="321" y="146"/>
                  </a:lnTo>
                  <a:lnTo>
                    <a:pt x="325" y="150"/>
                  </a:lnTo>
                  <a:lnTo>
                    <a:pt x="329" y="154"/>
                  </a:lnTo>
                  <a:lnTo>
                    <a:pt x="333" y="154"/>
                  </a:lnTo>
                  <a:lnTo>
                    <a:pt x="337" y="158"/>
                  </a:lnTo>
                  <a:lnTo>
                    <a:pt x="341" y="162"/>
                  </a:lnTo>
                  <a:lnTo>
                    <a:pt x="345" y="166"/>
                  </a:lnTo>
                  <a:lnTo>
                    <a:pt x="349" y="170"/>
                  </a:lnTo>
                  <a:lnTo>
                    <a:pt x="353" y="174"/>
                  </a:lnTo>
                  <a:lnTo>
                    <a:pt x="357" y="174"/>
                  </a:lnTo>
                  <a:lnTo>
                    <a:pt x="361" y="178"/>
                  </a:lnTo>
                  <a:lnTo>
                    <a:pt x="365" y="182"/>
                  </a:lnTo>
                  <a:lnTo>
                    <a:pt x="369" y="187"/>
                  </a:lnTo>
                  <a:lnTo>
                    <a:pt x="374" y="187"/>
                  </a:lnTo>
                  <a:lnTo>
                    <a:pt x="378" y="191"/>
                  </a:lnTo>
                  <a:lnTo>
                    <a:pt x="382" y="195"/>
                  </a:lnTo>
                  <a:lnTo>
                    <a:pt x="386" y="199"/>
                  </a:lnTo>
                  <a:lnTo>
                    <a:pt x="390" y="203"/>
                  </a:lnTo>
                  <a:lnTo>
                    <a:pt x="394" y="203"/>
                  </a:lnTo>
                  <a:lnTo>
                    <a:pt x="398" y="207"/>
                  </a:lnTo>
                  <a:lnTo>
                    <a:pt x="402" y="211"/>
                  </a:lnTo>
                  <a:lnTo>
                    <a:pt x="406" y="215"/>
                  </a:lnTo>
                  <a:lnTo>
                    <a:pt x="410" y="219"/>
                  </a:lnTo>
                  <a:lnTo>
                    <a:pt x="414" y="219"/>
                  </a:lnTo>
                  <a:lnTo>
                    <a:pt x="418" y="223"/>
                  </a:lnTo>
                  <a:lnTo>
                    <a:pt x="422" y="227"/>
                  </a:lnTo>
                  <a:lnTo>
                    <a:pt x="426" y="231"/>
                  </a:lnTo>
                  <a:lnTo>
                    <a:pt x="430" y="231"/>
                  </a:lnTo>
                  <a:lnTo>
                    <a:pt x="434" y="235"/>
                  </a:lnTo>
                  <a:lnTo>
                    <a:pt x="439" y="239"/>
                  </a:lnTo>
                  <a:lnTo>
                    <a:pt x="443" y="239"/>
                  </a:lnTo>
                  <a:lnTo>
                    <a:pt x="447" y="243"/>
                  </a:lnTo>
                  <a:lnTo>
                    <a:pt x="451" y="247"/>
                  </a:lnTo>
                  <a:lnTo>
                    <a:pt x="455" y="247"/>
                  </a:lnTo>
                  <a:lnTo>
                    <a:pt x="459" y="252"/>
                  </a:lnTo>
                  <a:lnTo>
                    <a:pt x="463" y="256"/>
                  </a:lnTo>
                  <a:lnTo>
                    <a:pt x="467" y="256"/>
                  </a:lnTo>
                  <a:lnTo>
                    <a:pt x="471" y="260"/>
                  </a:lnTo>
                  <a:lnTo>
                    <a:pt x="475" y="264"/>
                  </a:lnTo>
                  <a:lnTo>
                    <a:pt x="479" y="268"/>
                  </a:lnTo>
                  <a:lnTo>
                    <a:pt x="483" y="268"/>
                  </a:lnTo>
                  <a:lnTo>
                    <a:pt x="487" y="272"/>
                  </a:lnTo>
                  <a:lnTo>
                    <a:pt x="491" y="272"/>
                  </a:lnTo>
                  <a:lnTo>
                    <a:pt x="495" y="276"/>
                  </a:lnTo>
                  <a:lnTo>
                    <a:pt x="499" y="276"/>
                  </a:lnTo>
                  <a:lnTo>
                    <a:pt x="504" y="280"/>
                  </a:lnTo>
                  <a:lnTo>
                    <a:pt x="508" y="284"/>
                  </a:lnTo>
                  <a:lnTo>
                    <a:pt x="512" y="284"/>
                  </a:lnTo>
                  <a:lnTo>
                    <a:pt x="516" y="288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4" name="Freeform 114"/>
            <p:cNvSpPr>
              <a:spLocks/>
            </p:cNvSpPr>
            <p:nvPr/>
          </p:nvSpPr>
          <p:spPr bwMode="auto">
            <a:xfrm>
              <a:off x="2802" y="3938"/>
              <a:ext cx="604" cy="63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0" y="8"/>
                </a:cxn>
                <a:cxn ang="0">
                  <a:pos x="32" y="16"/>
                </a:cxn>
                <a:cxn ang="0">
                  <a:pos x="44" y="20"/>
                </a:cxn>
                <a:cxn ang="0">
                  <a:pos x="57" y="28"/>
                </a:cxn>
                <a:cxn ang="0">
                  <a:pos x="69" y="33"/>
                </a:cxn>
                <a:cxn ang="0">
                  <a:pos x="81" y="37"/>
                </a:cxn>
                <a:cxn ang="0">
                  <a:pos x="93" y="41"/>
                </a:cxn>
                <a:cxn ang="0">
                  <a:pos x="105" y="45"/>
                </a:cxn>
                <a:cxn ang="0">
                  <a:pos x="117" y="49"/>
                </a:cxn>
                <a:cxn ang="0">
                  <a:pos x="130" y="53"/>
                </a:cxn>
                <a:cxn ang="0">
                  <a:pos x="142" y="53"/>
                </a:cxn>
                <a:cxn ang="0">
                  <a:pos x="154" y="57"/>
                </a:cxn>
                <a:cxn ang="0">
                  <a:pos x="166" y="61"/>
                </a:cxn>
                <a:cxn ang="0">
                  <a:pos x="178" y="61"/>
                </a:cxn>
                <a:cxn ang="0">
                  <a:pos x="191" y="65"/>
                </a:cxn>
                <a:cxn ang="0">
                  <a:pos x="203" y="65"/>
                </a:cxn>
                <a:cxn ang="0">
                  <a:pos x="215" y="69"/>
                </a:cxn>
                <a:cxn ang="0">
                  <a:pos x="227" y="69"/>
                </a:cxn>
                <a:cxn ang="0">
                  <a:pos x="239" y="69"/>
                </a:cxn>
                <a:cxn ang="0">
                  <a:pos x="251" y="69"/>
                </a:cxn>
                <a:cxn ang="0">
                  <a:pos x="264" y="73"/>
                </a:cxn>
                <a:cxn ang="0">
                  <a:pos x="276" y="73"/>
                </a:cxn>
                <a:cxn ang="0">
                  <a:pos x="288" y="73"/>
                </a:cxn>
                <a:cxn ang="0">
                  <a:pos x="300" y="73"/>
                </a:cxn>
                <a:cxn ang="0">
                  <a:pos x="312" y="73"/>
                </a:cxn>
                <a:cxn ang="0">
                  <a:pos x="325" y="73"/>
                </a:cxn>
                <a:cxn ang="0">
                  <a:pos x="337" y="73"/>
                </a:cxn>
                <a:cxn ang="0">
                  <a:pos x="349" y="73"/>
                </a:cxn>
                <a:cxn ang="0">
                  <a:pos x="361" y="73"/>
                </a:cxn>
                <a:cxn ang="0">
                  <a:pos x="373" y="73"/>
                </a:cxn>
                <a:cxn ang="0">
                  <a:pos x="386" y="73"/>
                </a:cxn>
                <a:cxn ang="0">
                  <a:pos x="398" y="73"/>
                </a:cxn>
                <a:cxn ang="0">
                  <a:pos x="410" y="73"/>
                </a:cxn>
                <a:cxn ang="0">
                  <a:pos x="422" y="73"/>
                </a:cxn>
                <a:cxn ang="0">
                  <a:pos x="434" y="73"/>
                </a:cxn>
                <a:cxn ang="0">
                  <a:pos x="446" y="73"/>
                </a:cxn>
                <a:cxn ang="0">
                  <a:pos x="459" y="73"/>
                </a:cxn>
                <a:cxn ang="0">
                  <a:pos x="471" y="73"/>
                </a:cxn>
                <a:cxn ang="0">
                  <a:pos x="483" y="73"/>
                </a:cxn>
                <a:cxn ang="0">
                  <a:pos x="495" y="73"/>
                </a:cxn>
                <a:cxn ang="0">
                  <a:pos x="507" y="73"/>
                </a:cxn>
              </a:cxnLst>
              <a:rect l="0" t="0" r="r" b="b"/>
              <a:pathLst>
                <a:path w="515" h="73">
                  <a:moveTo>
                    <a:pt x="0" y="0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6" y="16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8" y="24"/>
                  </a:lnTo>
                  <a:lnTo>
                    <a:pt x="52" y="24"/>
                  </a:lnTo>
                  <a:lnTo>
                    <a:pt x="57" y="28"/>
                  </a:lnTo>
                  <a:lnTo>
                    <a:pt x="61" y="28"/>
                  </a:lnTo>
                  <a:lnTo>
                    <a:pt x="65" y="28"/>
                  </a:lnTo>
                  <a:lnTo>
                    <a:pt x="69" y="33"/>
                  </a:lnTo>
                  <a:lnTo>
                    <a:pt x="73" y="33"/>
                  </a:lnTo>
                  <a:lnTo>
                    <a:pt x="77" y="37"/>
                  </a:lnTo>
                  <a:lnTo>
                    <a:pt x="81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93" y="41"/>
                  </a:lnTo>
                  <a:lnTo>
                    <a:pt x="97" y="41"/>
                  </a:lnTo>
                  <a:lnTo>
                    <a:pt x="101" y="45"/>
                  </a:lnTo>
                  <a:lnTo>
                    <a:pt x="105" y="45"/>
                  </a:lnTo>
                  <a:lnTo>
                    <a:pt x="109" y="45"/>
                  </a:lnTo>
                  <a:lnTo>
                    <a:pt x="113" y="45"/>
                  </a:lnTo>
                  <a:lnTo>
                    <a:pt x="117" y="49"/>
                  </a:lnTo>
                  <a:lnTo>
                    <a:pt x="122" y="49"/>
                  </a:lnTo>
                  <a:lnTo>
                    <a:pt x="126" y="49"/>
                  </a:lnTo>
                  <a:lnTo>
                    <a:pt x="130" y="53"/>
                  </a:lnTo>
                  <a:lnTo>
                    <a:pt x="134" y="53"/>
                  </a:lnTo>
                  <a:lnTo>
                    <a:pt x="138" y="53"/>
                  </a:lnTo>
                  <a:lnTo>
                    <a:pt x="142" y="53"/>
                  </a:lnTo>
                  <a:lnTo>
                    <a:pt x="146" y="57"/>
                  </a:lnTo>
                  <a:lnTo>
                    <a:pt x="150" y="57"/>
                  </a:lnTo>
                  <a:lnTo>
                    <a:pt x="154" y="57"/>
                  </a:lnTo>
                  <a:lnTo>
                    <a:pt x="158" y="57"/>
                  </a:lnTo>
                  <a:lnTo>
                    <a:pt x="162" y="57"/>
                  </a:lnTo>
                  <a:lnTo>
                    <a:pt x="166" y="61"/>
                  </a:lnTo>
                  <a:lnTo>
                    <a:pt x="170" y="61"/>
                  </a:lnTo>
                  <a:lnTo>
                    <a:pt x="174" y="61"/>
                  </a:lnTo>
                  <a:lnTo>
                    <a:pt x="178" y="61"/>
                  </a:lnTo>
                  <a:lnTo>
                    <a:pt x="182" y="61"/>
                  </a:lnTo>
                  <a:lnTo>
                    <a:pt x="187" y="65"/>
                  </a:lnTo>
                  <a:lnTo>
                    <a:pt x="191" y="65"/>
                  </a:lnTo>
                  <a:lnTo>
                    <a:pt x="195" y="65"/>
                  </a:lnTo>
                  <a:lnTo>
                    <a:pt x="199" y="65"/>
                  </a:lnTo>
                  <a:lnTo>
                    <a:pt x="203" y="65"/>
                  </a:lnTo>
                  <a:lnTo>
                    <a:pt x="207" y="65"/>
                  </a:lnTo>
                  <a:lnTo>
                    <a:pt x="211" y="65"/>
                  </a:lnTo>
                  <a:lnTo>
                    <a:pt x="215" y="69"/>
                  </a:lnTo>
                  <a:lnTo>
                    <a:pt x="219" y="69"/>
                  </a:lnTo>
                  <a:lnTo>
                    <a:pt x="223" y="69"/>
                  </a:lnTo>
                  <a:lnTo>
                    <a:pt x="227" y="69"/>
                  </a:lnTo>
                  <a:lnTo>
                    <a:pt x="231" y="69"/>
                  </a:lnTo>
                  <a:lnTo>
                    <a:pt x="235" y="69"/>
                  </a:lnTo>
                  <a:lnTo>
                    <a:pt x="239" y="69"/>
                  </a:lnTo>
                  <a:lnTo>
                    <a:pt x="243" y="69"/>
                  </a:lnTo>
                  <a:lnTo>
                    <a:pt x="247" y="69"/>
                  </a:lnTo>
                  <a:lnTo>
                    <a:pt x="251" y="69"/>
                  </a:lnTo>
                  <a:lnTo>
                    <a:pt x="256" y="69"/>
                  </a:lnTo>
                  <a:lnTo>
                    <a:pt x="260" y="73"/>
                  </a:lnTo>
                  <a:lnTo>
                    <a:pt x="264" y="73"/>
                  </a:lnTo>
                  <a:lnTo>
                    <a:pt x="268" y="73"/>
                  </a:lnTo>
                  <a:lnTo>
                    <a:pt x="272" y="73"/>
                  </a:lnTo>
                  <a:lnTo>
                    <a:pt x="276" y="73"/>
                  </a:lnTo>
                  <a:lnTo>
                    <a:pt x="280" y="73"/>
                  </a:lnTo>
                  <a:lnTo>
                    <a:pt x="284" y="73"/>
                  </a:lnTo>
                  <a:lnTo>
                    <a:pt x="288" y="73"/>
                  </a:lnTo>
                  <a:lnTo>
                    <a:pt x="292" y="73"/>
                  </a:lnTo>
                  <a:lnTo>
                    <a:pt x="296" y="73"/>
                  </a:lnTo>
                  <a:lnTo>
                    <a:pt x="300" y="73"/>
                  </a:lnTo>
                  <a:lnTo>
                    <a:pt x="304" y="73"/>
                  </a:lnTo>
                  <a:lnTo>
                    <a:pt x="308" y="73"/>
                  </a:lnTo>
                  <a:lnTo>
                    <a:pt x="312" y="73"/>
                  </a:lnTo>
                  <a:lnTo>
                    <a:pt x="316" y="73"/>
                  </a:lnTo>
                  <a:lnTo>
                    <a:pt x="321" y="73"/>
                  </a:lnTo>
                  <a:lnTo>
                    <a:pt x="325" y="73"/>
                  </a:lnTo>
                  <a:lnTo>
                    <a:pt x="329" y="73"/>
                  </a:lnTo>
                  <a:lnTo>
                    <a:pt x="333" y="73"/>
                  </a:lnTo>
                  <a:lnTo>
                    <a:pt x="337" y="73"/>
                  </a:lnTo>
                  <a:lnTo>
                    <a:pt x="341" y="73"/>
                  </a:lnTo>
                  <a:lnTo>
                    <a:pt x="345" y="73"/>
                  </a:lnTo>
                  <a:lnTo>
                    <a:pt x="349" y="73"/>
                  </a:lnTo>
                  <a:lnTo>
                    <a:pt x="353" y="73"/>
                  </a:lnTo>
                  <a:lnTo>
                    <a:pt x="357" y="73"/>
                  </a:lnTo>
                  <a:lnTo>
                    <a:pt x="361" y="73"/>
                  </a:lnTo>
                  <a:lnTo>
                    <a:pt x="365" y="73"/>
                  </a:lnTo>
                  <a:lnTo>
                    <a:pt x="369" y="73"/>
                  </a:lnTo>
                  <a:lnTo>
                    <a:pt x="373" y="73"/>
                  </a:lnTo>
                  <a:lnTo>
                    <a:pt x="377" y="73"/>
                  </a:lnTo>
                  <a:lnTo>
                    <a:pt x="381" y="73"/>
                  </a:lnTo>
                  <a:lnTo>
                    <a:pt x="386" y="73"/>
                  </a:lnTo>
                  <a:lnTo>
                    <a:pt x="390" y="73"/>
                  </a:lnTo>
                  <a:lnTo>
                    <a:pt x="394" y="73"/>
                  </a:lnTo>
                  <a:lnTo>
                    <a:pt x="398" y="73"/>
                  </a:lnTo>
                  <a:lnTo>
                    <a:pt x="402" y="73"/>
                  </a:lnTo>
                  <a:lnTo>
                    <a:pt x="406" y="73"/>
                  </a:lnTo>
                  <a:lnTo>
                    <a:pt x="410" y="73"/>
                  </a:lnTo>
                  <a:lnTo>
                    <a:pt x="414" y="73"/>
                  </a:lnTo>
                  <a:lnTo>
                    <a:pt x="418" y="73"/>
                  </a:lnTo>
                  <a:lnTo>
                    <a:pt x="422" y="73"/>
                  </a:lnTo>
                  <a:lnTo>
                    <a:pt x="426" y="73"/>
                  </a:lnTo>
                  <a:lnTo>
                    <a:pt x="430" y="73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2" y="73"/>
                  </a:lnTo>
                  <a:lnTo>
                    <a:pt x="446" y="73"/>
                  </a:lnTo>
                  <a:lnTo>
                    <a:pt x="450" y="73"/>
                  </a:lnTo>
                  <a:lnTo>
                    <a:pt x="455" y="73"/>
                  </a:lnTo>
                  <a:lnTo>
                    <a:pt x="459" y="73"/>
                  </a:lnTo>
                  <a:lnTo>
                    <a:pt x="463" y="73"/>
                  </a:lnTo>
                  <a:lnTo>
                    <a:pt x="467" y="73"/>
                  </a:lnTo>
                  <a:lnTo>
                    <a:pt x="471" y="73"/>
                  </a:lnTo>
                  <a:lnTo>
                    <a:pt x="475" y="73"/>
                  </a:lnTo>
                  <a:lnTo>
                    <a:pt x="479" y="73"/>
                  </a:lnTo>
                  <a:lnTo>
                    <a:pt x="483" y="73"/>
                  </a:lnTo>
                  <a:lnTo>
                    <a:pt x="487" y="73"/>
                  </a:lnTo>
                  <a:lnTo>
                    <a:pt x="491" y="73"/>
                  </a:lnTo>
                  <a:lnTo>
                    <a:pt x="495" y="73"/>
                  </a:lnTo>
                  <a:lnTo>
                    <a:pt x="499" y="73"/>
                  </a:lnTo>
                  <a:lnTo>
                    <a:pt x="503" y="73"/>
                  </a:lnTo>
                  <a:lnTo>
                    <a:pt x="507" y="73"/>
                  </a:lnTo>
                  <a:lnTo>
                    <a:pt x="511" y="73"/>
                  </a:lnTo>
                  <a:lnTo>
                    <a:pt x="515" y="73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5" name="Freeform 115"/>
            <p:cNvSpPr>
              <a:spLocks/>
            </p:cNvSpPr>
            <p:nvPr/>
          </p:nvSpPr>
          <p:spPr bwMode="auto">
            <a:xfrm>
              <a:off x="3406" y="3980"/>
              <a:ext cx="605" cy="21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21" y="24"/>
                </a:cxn>
                <a:cxn ang="0">
                  <a:pos x="33" y="24"/>
                </a:cxn>
                <a:cxn ang="0">
                  <a:pos x="45" y="24"/>
                </a:cxn>
                <a:cxn ang="0">
                  <a:pos x="57" y="24"/>
                </a:cxn>
                <a:cxn ang="0">
                  <a:pos x="70" y="24"/>
                </a:cxn>
                <a:cxn ang="0">
                  <a:pos x="82" y="24"/>
                </a:cxn>
                <a:cxn ang="0">
                  <a:pos x="94" y="24"/>
                </a:cxn>
                <a:cxn ang="0">
                  <a:pos x="106" y="24"/>
                </a:cxn>
                <a:cxn ang="0">
                  <a:pos x="118" y="24"/>
                </a:cxn>
                <a:cxn ang="0">
                  <a:pos x="130" y="24"/>
                </a:cxn>
                <a:cxn ang="0">
                  <a:pos x="143" y="24"/>
                </a:cxn>
                <a:cxn ang="0">
                  <a:pos x="155" y="24"/>
                </a:cxn>
                <a:cxn ang="0">
                  <a:pos x="167" y="24"/>
                </a:cxn>
                <a:cxn ang="0">
                  <a:pos x="179" y="24"/>
                </a:cxn>
                <a:cxn ang="0">
                  <a:pos x="191" y="24"/>
                </a:cxn>
                <a:cxn ang="0">
                  <a:pos x="204" y="24"/>
                </a:cxn>
                <a:cxn ang="0">
                  <a:pos x="216" y="24"/>
                </a:cxn>
                <a:cxn ang="0">
                  <a:pos x="228" y="24"/>
                </a:cxn>
                <a:cxn ang="0">
                  <a:pos x="240" y="20"/>
                </a:cxn>
                <a:cxn ang="0">
                  <a:pos x="252" y="20"/>
                </a:cxn>
                <a:cxn ang="0">
                  <a:pos x="264" y="20"/>
                </a:cxn>
                <a:cxn ang="0">
                  <a:pos x="277" y="20"/>
                </a:cxn>
                <a:cxn ang="0">
                  <a:pos x="289" y="20"/>
                </a:cxn>
                <a:cxn ang="0">
                  <a:pos x="301" y="20"/>
                </a:cxn>
                <a:cxn ang="0">
                  <a:pos x="313" y="16"/>
                </a:cxn>
                <a:cxn ang="0">
                  <a:pos x="325" y="16"/>
                </a:cxn>
                <a:cxn ang="0">
                  <a:pos x="338" y="16"/>
                </a:cxn>
                <a:cxn ang="0">
                  <a:pos x="350" y="16"/>
                </a:cxn>
                <a:cxn ang="0">
                  <a:pos x="362" y="12"/>
                </a:cxn>
                <a:cxn ang="0">
                  <a:pos x="374" y="12"/>
                </a:cxn>
                <a:cxn ang="0">
                  <a:pos x="386" y="12"/>
                </a:cxn>
                <a:cxn ang="0">
                  <a:pos x="398" y="12"/>
                </a:cxn>
                <a:cxn ang="0">
                  <a:pos x="411" y="8"/>
                </a:cxn>
                <a:cxn ang="0">
                  <a:pos x="423" y="8"/>
                </a:cxn>
                <a:cxn ang="0">
                  <a:pos x="435" y="8"/>
                </a:cxn>
                <a:cxn ang="0">
                  <a:pos x="447" y="8"/>
                </a:cxn>
                <a:cxn ang="0">
                  <a:pos x="459" y="4"/>
                </a:cxn>
                <a:cxn ang="0">
                  <a:pos x="472" y="4"/>
                </a:cxn>
                <a:cxn ang="0">
                  <a:pos x="484" y="4"/>
                </a:cxn>
                <a:cxn ang="0">
                  <a:pos x="496" y="4"/>
                </a:cxn>
                <a:cxn ang="0">
                  <a:pos x="508" y="0"/>
                </a:cxn>
              </a:cxnLst>
              <a:rect l="0" t="0" r="r" b="b"/>
              <a:pathLst>
                <a:path w="516" h="24">
                  <a:moveTo>
                    <a:pt x="0" y="24"/>
                  </a:moveTo>
                  <a:lnTo>
                    <a:pt x="5" y="24"/>
                  </a:lnTo>
                  <a:lnTo>
                    <a:pt x="9" y="24"/>
                  </a:lnTo>
                  <a:lnTo>
                    <a:pt x="13" y="24"/>
                  </a:lnTo>
                  <a:lnTo>
                    <a:pt x="17" y="24"/>
                  </a:lnTo>
                  <a:lnTo>
                    <a:pt x="21" y="24"/>
                  </a:lnTo>
                  <a:lnTo>
                    <a:pt x="25" y="24"/>
                  </a:lnTo>
                  <a:lnTo>
                    <a:pt x="29" y="24"/>
                  </a:lnTo>
                  <a:lnTo>
                    <a:pt x="33" y="24"/>
                  </a:lnTo>
                  <a:lnTo>
                    <a:pt x="37" y="24"/>
                  </a:lnTo>
                  <a:lnTo>
                    <a:pt x="41" y="24"/>
                  </a:lnTo>
                  <a:lnTo>
                    <a:pt x="45" y="24"/>
                  </a:lnTo>
                  <a:lnTo>
                    <a:pt x="49" y="24"/>
                  </a:lnTo>
                  <a:lnTo>
                    <a:pt x="53" y="24"/>
                  </a:lnTo>
                  <a:lnTo>
                    <a:pt x="57" y="24"/>
                  </a:lnTo>
                  <a:lnTo>
                    <a:pt x="61" y="24"/>
                  </a:lnTo>
                  <a:lnTo>
                    <a:pt x="65" y="24"/>
                  </a:lnTo>
                  <a:lnTo>
                    <a:pt x="70" y="24"/>
                  </a:lnTo>
                  <a:lnTo>
                    <a:pt x="74" y="24"/>
                  </a:lnTo>
                  <a:lnTo>
                    <a:pt x="78" y="24"/>
                  </a:lnTo>
                  <a:lnTo>
                    <a:pt x="82" y="24"/>
                  </a:lnTo>
                  <a:lnTo>
                    <a:pt x="86" y="24"/>
                  </a:lnTo>
                  <a:lnTo>
                    <a:pt x="90" y="24"/>
                  </a:lnTo>
                  <a:lnTo>
                    <a:pt x="94" y="24"/>
                  </a:lnTo>
                  <a:lnTo>
                    <a:pt x="98" y="24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10" y="24"/>
                  </a:lnTo>
                  <a:lnTo>
                    <a:pt x="114" y="24"/>
                  </a:lnTo>
                  <a:lnTo>
                    <a:pt x="118" y="24"/>
                  </a:lnTo>
                  <a:lnTo>
                    <a:pt x="122" y="24"/>
                  </a:lnTo>
                  <a:lnTo>
                    <a:pt x="126" y="24"/>
                  </a:lnTo>
                  <a:lnTo>
                    <a:pt x="130" y="24"/>
                  </a:lnTo>
                  <a:lnTo>
                    <a:pt x="134" y="24"/>
                  </a:lnTo>
                  <a:lnTo>
                    <a:pt x="139" y="24"/>
                  </a:lnTo>
                  <a:lnTo>
                    <a:pt x="143" y="24"/>
                  </a:lnTo>
                  <a:lnTo>
                    <a:pt x="147" y="24"/>
                  </a:lnTo>
                  <a:lnTo>
                    <a:pt x="151" y="24"/>
                  </a:lnTo>
                  <a:lnTo>
                    <a:pt x="155" y="24"/>
                  </a:lnTo>
                  <a:lnTo>
                    <a:pt x="159" y="24"/>
                  </a:lnTo>
                  <a:lnTo>
                    <a:pt x="163" y="24"/>
                  </a:lnTo>
                  <a:lnTo>
                    <a:pt x="167" y="24"/>
                  </a:lnTo>
                  <a:lnTo>
                    <a:pt x="171" y="24"/>
                  </a:lnTo>
                  <a:lnTo>
                    <a:pt x="175" y="24"/>
                  </a:lnTo>
                  <a:lnTo>
                    <a:pt x="179" y="24"/>
                  </a:lnTo>
                  <a:lnTo>
                    <a:pt x="183" y="24"/>
                  </a:lnTo>
                  <a:lnTo>
                    <a:pt x="187" y="24"/>
                  </a:lnTo>
                  <a:lnTo>
                    <a:pt x="191" y="24"/>
                  </a:lnTo>
                  <a:lnTo>
                    <a:pt x="195" y="24"/>
                  </a:lnTo>
                  <a:lnTo>
                    <a:pt x="199" y="24"/>
                  </a:lnTo>
                  <a:lnTo>
                    <a:pt x="204" y="24"/>
                  </a:lnTo>
                  <a:lnTo>
                    <a:pt x="208" y="24"/>
                  </a:lnTo>
                  <a:lnTo>
                    <a:pt x="212" y="24"/>
                  </a:lnTo>
                  <a:lnTo>
                    <a:pt x="216" y="24"/>
                  </a:lnTo>
                  <a:lnTo>
                    <a:pt x="220" y="24"/>
                  </a:lnTo>
                  <a:lnTo>
                    <a:pt x="224" y="24"/>
                  </a:lnTo>
                  <a:lnTo>
                    <a:pt x="228" y="24"/>
                  </a:lnTo>
                  <a:lnTo>
                    <a:pt x="232" y="24"/>
                  </a:lnTo>
                  <a:lnTo>
                    <a:pt x="236" y="24"/>
                  </a:lnTo>
                  <a:lnTo>
                    <a:pt x="240" y="20"/>
                  </a:lnTo>
                  <a:lnTo>
                    <a:pt x="244" y="20"/>
                  </a:lnTo>
                  <a:lnTo>
                    <a:pt x="248" y="20"/>
                  </a:lnTo>
                  <a:lnTo>
                    <a:pt x="252" y="20"/>
                  </a:lnTo>
                  <a:lnTo>
                    <a:pt x="256" y="20"/>
                  </a:lnTo>
                  <a:lnTo>
                    <a:pt x="260" y="20"/>
                  </a:lnTo>
                  <a:lnTo>
                    <a:pt x="264" y="20"/>
                  </a:lnTo>
                  <a:lnTo>
                    <a:pt x="269" y="20"/>
                  </a:lnTo>
                  <a:lnTo>
                    <a:pt x="273" y="20"/>
                  </a:lnTo>
                  <a:lnTo>
                    <a:pt x="277" y="20"/>
                  </a:lnTo>
                  <a:lnTo>
                    <a:pt x="281" y="20"/>
                  </a:lnTo>
                  <a:lnTo>
                    <a:pt x="285" y="20"/>
                  </a:lnTo>
                  <a:lnTo>
                    <a:pt x="289" y="20"/>
                  </a:lnTo>
                  <a:lnTo>
                    <a:pt x="293" y="20"/>
                  </a:lnTo>
                  <a:lnTo>
                    <a:pt x="297" y="20"/>
                  </a:lnTo>
                  <a:lnTo>
                    <a:pt x="301" y="20"/>
                  </a:lnTo>
                  <a:lnTo>
                    <a:pt x="305" y="20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7" y="16"/>
                  </a:lnTo>
                  <a:lnTo>
                    <a:pt x="321" y="16"/>
                  </a:lnTo>
                  <a:lnTo>
                    <a:pt x="325" y="16"/>
                  </a:lnTo>
                  <a:lnTo>
                    <a:pt x="329" y="16"/>
                  </a:lnTo>
                  <a:lnTo>
                    <a:pt x="333" y="16"/>
                  </a:lnTo>
                  <a:lnTo>
                    <a:pt x="338" y="16"/>
                  </a:lnTo>
                  <a:lnTo>
                    <a:pt x="342" y="16"/>
                  </a:lnTo>
                  <a:lnTo>
                    <a:pt x="346" y="16"/>
                  </a:lnTo>
                  <a:lnTo>
                    <a:pt x="350" y="16"/>
                  </a:lnTo>
                  <a:lnTo>
                    <a:pt x="354" y="16"/>
                  </a:lnTo>
                  <a:lnTo>
                    <a:pt x="358" y="16"/>
                  </a:lnTo>
                  <a:lnTo>
                    <a:pt x="362" y="12"/>
                  </a:lnTo>
                  <a:lnTo>
                    <a:pt x="366" y="12"/>
                  </a:lnTo>
                  <a:lnTo>
                    <a:pt x="370" y="12"/>
                  </a:lnTo>
                  <a:lnTo>
                    <a:pt x="374" y="12"/>
                  </a:lnTo>
                  <a:lnTo>
                    <a:pt x="378" y="12"/>
                  </a:lnTo>
                  <a:lnTo>
                    <a:pt x="382" y="12"/>
                  </a:lnTo>
                  <a:lnTo>
                    <a:pt x="386" y="12"/>
                  </a:lnTo>
                  <a:lnTo>
                    <a:pt x="390" y="12"/>
                  </a:lnTo>
                  <a:lnTo>
                    <a:pt x="394" y="12"/>
                  </a:lnTo>
                  <a:lnTo>
                    <a:pt x="398" y="12"/>
                  </a:lnTo>
                  <a:lnTo>
                    <a:pt x="403" y="12"/>
                  </a:lnTo>
                  <a:lnTo>
                    <a:pt x="407" y="12"/>
                  </a:lnTo>
                  <a:lnTo>
                    <a:pt x="411" y="8"/>
                  </a:lnTo>
                  <a:lnTo>
                    <a:pt x="415" y="8"/>
                  </a:lnTo>
                  <a:lnTo>
                    <a:pt x="419" y="8"/>
                  </a:lnTo>
                  <a:lnTo>
                    <a:pt x="423" y="8"/>
                  </a:lnTo>
                  <a:lnTo>
                    <a:pt x="427" y="8"/>
                  </a:lnTo>
                  <a:lnTo>
                    <a:pt x="431" y="8"/>
                  </a:lnTo>
                  <a:lnTo>
                    <a:pt x="435" y="8"/>
                  </a:lnTo>
                  <a:lnTo>
                    <a:pt x="439" y="8"/>
                  </a:lnTo>
                  <a:lnTo>
                    <a:pt x="443" y="8"/>
                  </a:lnTo>
                  <a:lnTo>
                    <a:pt x="447" y="8"/>
                  </a:lnTo>
                  <a:lnTo>
                    <a:pt x="451" y="8"/>
                  </a:lnTo>
                  <a:lnTo>
                    <a:pt x="455" y="4"/>
                  </a:lnTo>
                  <a:lnTo>
                    <a:pt x="459" y="4"/>
                  </a:lnTo>
                  <a:lnTo>
                    <a:pt x="463" y="4"/>
                  </a:lnTo>
                  <a:lnTo>
                    <a:pt x="468" y="4"/>
                  </a:lnTo>
                  <a:lnTo>
                    <a:pt x="472" y="4"/>
                  </a:lnTo>
                  <a:lnTo>
                    <a:pt x="476" y="4"/>
                  </a:lnTo>
                  <a:lnTo>
                    <a:pt x="480" y="4"/>
                  </a:lnTo>
                  <a:lnTo>
                    <a:pt x="484" y="4"/>
                  </a:lnTo>
                  <a:lnTo>
                    <a:pt x="488" y="4"/>
                  </a:lnTo>
                  <a:lnTo>
                    <a:pt x="492" y="4"/>
                  </a:lnTo>
                  <a:lnTo>
                    <a:pt x="496" y="4"/>
                  </a:lnTo>
                  <a:lnTo>
                    <a:pt x="500" y="0"/>
                  </a:lnTo>
                  <a:lnTo>
                    <a:pt x="504" y="0"/>
                  </a:lnTo>
                  <a:lnTo>
                    <a:pt x="508" y="0"/>
                  </a:lnTo>
                  <a:lnTo>
                    <a:pt x="512" y="0"/>
                  </a:lnTo>
                  <a:lnTo>
                    <a:pt x="51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6" name="Freeform 116"/>
            <p:cNvSpPr>
              <a:spLocks/>
            </p:cNvSpPr>
            <p:nvPr/>
          </p:nvSpPr>
          <p:spPr bwMode="auto">
            <a:xfrm>
              <a:off x="4011" y="3977"/>
              <a:ext cx="300" cy="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12" y="4"/>
                </a:cxn>
                <a:cxn ang="0">
                  <a:pos x="21" y="4"/>
                </a:cxn>
                <a:cxn ang="0">
                  <a:pos x="29" y="4"/>
                </a:cxn>
                <a:cxn ang="0">
                  <a:pos x="37" y="4"/>
                </a:cxn>
                <a:cxn ang="0">
                  <a:pos x="45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69" y="0"/>
                </a:cxn>
                <a:cxn ang="0">
                  <a:pos x="77" y="0"/>
                </a:cxn>
                <a:cxn ang="0">
                  <a:pos x="86" y="0"/>
                </a:cxn>
                <a:cxn ang="0">
                  <a:pos x="94" y="0"/>
                </a:cxn>
                <a:cxn ang="0">
                  <a:pos x="102" y="0"/>
                </a:cxn>
                <a:cxn ang="0">
                  <a:pos x="110" y="0"/>
                </a:cxn>
                <a:cxn ang="0">
                  <a:pos x="118" y="0"/>
                </a:cxn>
                <a:cxn ang="0">
                  <a:pos x="126" y="0"/>
                </a:cxn>
                <a:cxn ang="0">
                  <a:pos x="134" y="0"/>
                </a:cxn>
                <a:cxn ang="0">
                  <a:pos x="142" y="0"/>
                </a:cxn>
                <a:cxn ang="0">
                  <a:pos x="151" y="0"/>
                </a:cxn>
                <a:cxn ang="0">
                  <a:pos x="159" y="0"/>
                </a:cxn>
                <a:cxn ang="0">
                  <a:pos x="167" y="0"/>
                </a:cxn>
                <a:cxn ang="0">
                  <a:pos x="175" y="0"/>
                </a:cxn>
                <a:cxn ang="0">
                  <a:pos x="183" y="0"/>
                </a:cxn>
                <a:cxn ang="0">
                  <a:pos x="191" y="0"/>
                </a:cxn>
                <a:cxn ang="0">
                  <a:pos x="199" y="0"/>
                </a:cxn>
                <a:cxn ang="0">
                  <a:pos x="207" y="0"/>
                </a:cxn>
                <a:cxn ang="0">
                  <a:pos x="215" y="0"/>
                </a:cxn>
                <a:cxn ang="0">
                  <a:pos x="224" y="0"/>
                </a:cxn>
                <a:cxn ang="0">
                  <a:pos x="232" y="0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256" y="0"/>
                </a:cxn>
              </a:cxnLst>
              <a:rect l="0" t="0" r="r" b="b"/>
              <a:pathLst>
                <a:path w="256" h="4"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1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1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2" y="0"/>
                  </a:lnTo>
                  <a:lnTo>
                    <a:pt x="236" y="0"/>
                  </a:lnTo>
                  <a:lnTo>
                    <a:pt x="240" y="0"/>
                  </a:lnTo>
                  <a:lnTo>
                    <a:pt x="244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7" name="Freeform 117"/>
            <p:cNvSpPr>
              <a:spLocks/>
            </p:cNvSpPr>
            <p:nvPr/>
          </p:nvSpPr>
          <p:spPr bwMode="auto">
            <a:xfrm>
              <a:off x="1592" y="2524"/>
              <a:ext cx="419" cy="1418"/>
            </a:xfrm>
            <a:custGeom>
              <a:avLst/>
              <a:gdLst/>
              <a:ahLst/>
              <a:cxnLst>
                <a:cxn ang="0">
                  <a:pos x="8" y="1661"/>
                </a:cxn>
                <a:cxn ang="0">
                  <a:pos x="20" y="1661"/>
                </a:cxn>
                <a:cxn ang="0">
                  <a:pos x="33" y="1661"/>
                </a:cxn>
                <a:cxn ang="0">
                  <a:pos x="45" y="1657"/>
                </a:cxn>
                <a:cxn ang="0">
                  <a:pos x="57" y="1653"/>
                </a:cxn>
                <a:cxn ang="0">
                  <a:pos x="69" y="1649"/>
                </a:cxn>
                <a:cxn ang="0">
                  <a:pos x="81" y="1641"/>
                </a:cxn>
                <a:cxn ang="0">
                  <a:pos x="94" y="1637"/>
                </a:cxn>
                <a:cxn ang="0">
                  <a:pos x="106" y="1625"/>
                </a:cxn>
                <a:cxn ang="0">
                  <a:pos x="118" y="1612"/>
                </a:cxn>
                <a:cxn ang="0">
                  <a:pos x="134" y="1596"/>
                </a:cxn>
                <a:cxn ang="0">
                  <a:pos x="138" y="1584"/>
                </a:cxn>
                <a:cxn ang="0">
                  <a:pos x="146" y="1572"/>
                </a:cxn>
                <a:cxn ang="0">
                  <a:pos x="154" y="1556"/>
                </a:cxn>
                <a:cxn ang="0">
                  <a:pos x="163" y="1539"/>
                </a:cxn>
                <a:cxn ang="0">
                  <a:pos x="167" y="1519"/>
                </a:cxn>
                <a:cxn ang="0">
                  <a:pos x="175" y="1499"/>
                </a:cxn>
                <a:cxn ang="0">
                  <a:pos x="183" y="1470"/>
                </a:cxn>
                <a:cxn ang="0">
                  <a:pos x="187" y="1438"/>
                </a:cxn>
                <a:cxn ang="0">
                  <a:pos x="195" y="1401"/>
                </a:cxn>
                <a:cxn ang="0">
                  <a:pos x="203" y="1352"/>
                </a:cxn>
                <a:cxn ang="0">
                  <a:pos x="211" y="1300"/>
                </a:cxn>
                <a:cxn ang="0">
                  <a:pos x="215" y="1231"/>
                </a:cxn>
                <a:cxn ang="0">
                  <a:pos x="224" y="1149"/>
                </a:cxn>
                <a:cxn ang="0">
                  <a:pos x="232" y="1052"/>
                </a:cxn>
                <a:cxn ang="0">
                  <a:pos x="236" y="934"/>
                </a:cxn>
                <a:cxn ang="0">
                  <a:pos x="244" y="788"/>
                </a:cxn>
                <a:cxn ang="0">
                  <a:pos x="252" y="622"/>
                </a:cxn>
                <a:cxn ang="0">
                  <a:pos x="260" y="439"/>
                </a:cxn>
                <a:cxn ang="0">
                  <a:pos x="264" y="256"/>
                </a:cxn>
                <a:cxn ang="0">
                  <a:pos x="272" y="102"/>
                </a:cxn>
                <a:cxn ang="0">
                  <a:pos x="284" y="0"/>
                </a:cxn>
                <a:cxn ang="0">
                  <a:pos x="288" y="29"/>
                </a:cxn>
                <a:cxn ang="0">
                  <a:pos x="297" y="142"/>
                </a:cxn>
                <a:cxn ang="0">
                  <a:pos x="301" y="309"/>
                </a:cxn>
                <a:cxn ang="0">
                  <a:pos x="309" y="496"/>
                </a:cxn>
                <a:cxn ang="0">
                  <a:pos x="317" y="674"/>
                </a:cxn>
                <a:cxn ang="0">
                  <a:pos x="325" y="837"/>
                </a:cxn>
                <a:cxn ang="0">
                  <a:pos x="329" y="971"/>
                </a:cxn>
                <a:cxn ang="0">
                  <a:pos x="337" y="1089"/>
                </a:cxn>
                <a:cxn ang="0">
                  <a:pos x="345" y="1182"/>
                </a:cxn>
                <a:cxn ang="0">
                  <a:pos x="349" y="1259"/>
                </a:cxn>
              </a:cxnLst>
              <a:rect l="0" t="0" r="r" b="b"/>
              <a:pathLst>
                <a:path w="358" h="1661">
                  <a:moveTo>
                    <a:pt x="0" y="1661"/>
                  </a:moveTo>
                  <a:lnTo>
                    <a:pt x="4" y="1661"/>
                  </a:lnTo>
                  <a:lnTo>
                    <a:pt x="8" y="1661"/>
                  </a:lnTo>
                  <a:lnTo>
                    <a:pt x="12" y="1661"/>
                  </a:lnTo>
                  <a:lnTo>
                    <a:pt x="16" y="1661"/>
                  </a:lnTo>
                  <a:lnTo>
                    <a:pt x="20" y="1661"/>
                  </a:lnTo>
                  <a:lnTo>
                    <a:pt x="25" y="1661"/>
                  </a:lnTo>
                  <a:lnTo>
                    <a:pt x="29" y="1661"/>
                  </a:lnTo>
                  <a:lnTo>
                    <a:pt x="33" y="1661"/>
                  </a:lnTo>
                  <a:lnTo>
                    <a:pt x="37" y="1657"/>
                  </a:lnTo>
                  <a:lnTo>
                    <a:pt x="41" y="1657"/>
                  </a:lnTo>
                  <a:lnTo>
                    <a:pt x="45" y="1657"/>
                  </a:lnTo>
                  <a:lnTo>
                    <a:pt x="49" y="1657"/>
                  </a:lnTo>
                  <a:lnTo>
                    <a:pt x="53" y="1653"/>
                  </a:lnTo>
                  <a:lnTo>
                    <a:pt x="57" y="1653"/>
                  </a:lnTo>
                  <a:lnTo>
                    <a:pt x="61" y="1653"/>
                  </a:lnTo>
                  <a:lnTo>
                    <a:pt x="65" y="1649"/>
                  </a:lnTo>
                  <a:lnTo>
                    <a:pt x="69" y="1649"/>
                  </a:lnTo>
                  <a:lnTo>
                    <a:pt x="73" y="1645"/>
                  </a:lnTo>
                  <a:lnTo>
                    <a:pt x="77" y="1645"/>
                  </a:lnTo>
                  <a:lnTo>
                    <a:pt x="81" y="1641"/>
                  </a:lnTo>
                  <a:lnTo>
                    <a:pt x="85" y="1641"/>
                  </a:lnTo>
                  <a:lnTo>
                    <a:pt x="89" y="1637"/>
                  </a:lnTo>
                  <a:lnTo>
                    <a:pt x="94" y="1637"/>
                  </a:lnTo>
                  <a:lnTo>
                    <a:pt x="98" y="1633"/>
                  </a:lnTo>
                  <a:lnTo>
                    <a:pt x="102" y="1629"/>
                  </a:lnTo>
                  <a:lnTo>
                    <a:pt x="106" y="1625"/>
                  </a:lnTo>
                  <a:lnTo>
                    <a:pt x="110" y="1621"/>
                  </a:lnTo>
                  <a:lnTo>
                    <a:pt x="114" y="1616"/>
                  </a:lnTo>
                  <a:lnTo>
                    <a:pt x="118" y="1612"/>
                  </a:lnTo>
                  <a:lnTo>
                    <a:pt x="122" y="1608"/>
                  </a:lnTo>
                  <a:lnTo>
                    <a:pt x="126" y="1604"/>
                  </a:lnTo>
                  <a:lnTo>
                    <a:pt x="134" y="1596"/>
                  </a:lnTo>
                  <a:lnTo>
                    <a:pt x="134" y="1592"/>
                  </a:lnTo>
                  <a:lnTo>
                    <a:pt x="138" y="1588"/>
                  </a:lnTo>
                  <a:lnTo>
                    <a:pt x="138" y="1584"/>
                  </a:lnTo>
                  <a:lnTo>
                    <a:pt x="142" y="1580"/>
                  </a:lnTo>
                  <a:lnTo>
                    <a:pt x="146" y="1576"/>
                  </a:lnTo>
                  <a:lnTo>
                    <a:pt x="146" y="1572"/>
                  </a:lnTo>
                  <a:lnTo>
                    <a:pt x="150" y="1568"/>
                  </a:lnTo>
                  <a:lnTo>
                    <a:pt x="150" y="1560"/>
                  </a:lnTo>
                  <a:lnTo>
                    <a:pt x="154" y="1556"/>
                  </a:lnTo>
                  <a:lnTo>
                    <a:pt x="154" y="1551"/>
                  </a:lnTo>
                  <a:lnTo>
                    <a:pt x="159" y="1543"/>
                  </a:lnTo>
                  <a:lnTo>
                    <a:pt x="163" y="1539"/>
                  </a:lnTo>
                  <a:lnTo>
                    <a:pt x="163" y="1535"/>
                  </a:lnTo>
                  <a:lnTo>
                    <a:pt x="167" y="1527"/>
                  </a:lnTo>
                  <a:lnTo>
                    <a:pt x="167" y="1519"/>
                  </a:lnTo>
                  <a:lnTo>
                    <a:pt x="171" y="1511"/>
                  </a:lnTo>
                  <a:lnTo>
                    <a:pt x="171" y="1507"/>
                  </a:lnTo>
                  <a:lnTo>
                    <a:pt x="175" y="1499"/>
                  </a:lnTo>
                  <a:lnTo>
                    <a:pt x="179" y="1491"/>
                  </a:lnTo>
                  <a:lnTo>
                    <a:pt x="179" y="1478"/>
                  </a:lnTo>
                  <a:lnTo>
                    <a:pt x="183" y="1470"/>
                  </a:lnTo>
                  <a:lnTo>
                    <a:pt x="183" y="1458"/>
                  </a:lnTo>
                  <a:lnTo>
                    <a:pt x="187" y="1450"/>
                  </a:lnTo>
                  <a:lnTo>
                    <a:pt x="187" y="1438"/>
                  </a:lnTo>
                  <a:lnTo>
                    <a:pt x="191" y="1426"/>
                  </a:lnTo>
                  <a:lnTo>
                    <a:pt x="195" y="1413"/>
                  </a:lnTo>
                  <a:lnTo>
                    <a:pt x="195" y="1401"/>
                  </a:lnTo>
                  <a:lnTo>
                    <a:pt x="199" y="1385"/>
                  </a:lnTo>
                  <a:lnTo>
                    <a:pt x="199" y="1369"/>
                  </a:lnTo>
                  <a:lnTo>
                    <a:pt x="203" y="1352"/>
                  </a:lnTo>
                  <a:lnTo>
                    <a:pt x="203" y="1336"/>
                  </a:lnTo>
                  <a:lnTo>
                    <a:pt x="207" y="1320"/>
                  </a:lnTo>
                  <a:lnTo>
                    <a:pt x="211" y="1300"/>
                  </a:lnTo>
                  <a:lnTo>
                    <a:pt x="211" y="1279"/>
                  </a:lnTo>
                  <a:lnTo>
                    <a:pt x="215" y="1255"/>
                  </a:lnTo>
                  <a:lnTo>
                    <a:pt x="215" y="1231"/>
                  </a:lnTo>
                  <a:lnTo>
                    <a:pt x="219" y="1206"/>
                  </a:lnTo>
                  <a:lnTo>
                    <a:pt x="219" y="1182"/>
                  </a:lnTo>
                  <a:lnTo>
                    <a:pt x="224" y="1149"/>
                  </a:lnTo>
                  <a:lnTo>
                    <a:pt x="228" y="1121"/>
                  </a:lnTo>
                  <a:lnTo>
                    <a:pt x="228" y="1089"/>
                  </a:lnTo>
                  <a:lnTo>
                    <a:pt x="232" y="1052"/>
                  </a:lnTo>
                  <a:lnTo>
                    <a:pt x="232" y="1015"/>
                  </a:lnTo>
                  <a:lnTo>
                    <a:pt x="236" y="975"/>
                  </a:lnTo>
                  <a:lnTo>
                    <a:pt x="236" y="934"/>
                  </a:lnTo>
                  <a:lnTo>
                    <a:pt x="240" y="886"/>
                  </a:lnTo>
                  <a:lnTo>
                    <a:pt x="244" y="841"/>
                  </a:lnTo>
                  <a:lnTo>
                    <a:pt x="244" y="788"/>
                  </a:lnTo>
                  <a:lnTo>
                    <a:pt x="248" y="735"/>
                  </a:lnTo>
                  <a:lnTo>
                    <a:pt x="248" y="682"/>
                  </a:lnTo>
                  <a:lnTo>
                    <a:pt x="252" y="622"/>
                  </a:lnTo>
                  <a:lnTo>
                    <a:pt x="252" y="565"/>
                  </a:lnTo>
                  <a:lnTo>
                    <a:pt x="256" y="504"/>
                  </a:lnTo>
                  <a:lnTo>
                    <a:pt x="260" y="439"/>
                  </a:lnTo>
                  <a:lnTo>
                    <a:pt x="260" y="378"/>
                  </a:lnTo>
                  <a:lnTo>
                    <a:pt x="264" y="317"/>
                  </a:lnTo>
                  <a:lnTo>
                    <a:pt x="264" y="256"/>
                  </a:lnTo>
                  <a:lnTo>
                    <a:pt x="268" y="199"/>
                  </a:lnTo>
                  <a:lnTo>
                    <a:pt x="268" y="151"/>
                  </a:lnTo>
                  <a:lnTo>
                    <a:pt x="272" y="102"/>
                  </a:lnTo>
                  <a:lnTo>
                    <a:pt x="276" y="65"/>
                  </a:lnTo>
                  <a:lnTo>
                    <a:pt x="276" y="33"/>
                  </a:lnTo>
                  <a:lnTo>
                    <a:pt x="284" y="0"/>
                  </a:lnTo>
                  <a:lnTo>
                    <a:pt x="280" y="0"/>
                  </a:lnTo>
                  <a:lnTo>
                    <a:pt x="284" y="8"/>
                  </a:lnTo>
                  <a:lnTo>
                    <a:pt x="288" y="29"/>
                  </a:lnTo>
                  <a:lnTo>
                    <a:pt x="293" y="57"/>
                  </a:lnTo>
                  <a:lnTo>
                    <a:pt x="293" y="98"/>
                  </a:lnTo>
                  <a:lnTo>
                    <a:pt x="297" y="142"/>
                  </a:lnTo>
                  <a:lnTo>
                    <a:pt x="297" y="191"/>
                  </a:lnTo>
                  <a:lnTo>
                    <a:pt x="301" y="248"/>
                  </a:lnTo>
                  <a:lnTo>
                    <a:pt x="301" y="309"/>
                  </a:lnTo>
                  <a:lnTo>
                    <a:pt x="305" y="370"/>
                  </a:lnTo>
                  <a:lnTo>
                    <a:pt x="309" y="431"/>
                  </a:lnTo>
                  <a:lnTo>
                    <a:pt x="309" y="496"/>
                  </a:lnTo>
                  <a:lnTo>
                    <a:pt x="313" y="557"/>
                  </a:lnTo>
                  <a:lnTo>
                    <a:pt x="313" y="617"/>
                  </a:lnTo>
                  <a:lnTo>
                    <a:pt x="317" y="674"/>
                  </a:lnTo>
                  <a:lnTo>
                    <a:pt x="317" y="731"/>
                  </a:lnTo>
                  <a:lnTo>
                    <a:pt x="321" y="784"/>
                  </a:lnTo>
                  <a:lnTo>
                    <a:pt x="325" y="837"/>
                  </a:lnTo>
                  <a:lnTo>
                    <a:pt x="325" y="886"/>
                  </a:lnTo>
                  <a:lnTo>
                    <a:pt x="329" y="930"/>
                  </a:lnTo>
                  <a:lnTo>
                    <a:pt x="329" y="971"/>
                  </a:lnTo>
                  <a:lnTo>
                    <a:pt x="333" y="1011"/>
                  </a:lnTo>
                  <a:lnTo>
                    <a:pt x="333" y="1052"/>
                  </a:lnTo>
                  <a:lnTo>
                    <a:pt x="337" y="1089"/>
                  </a:lnTo>
                  <a:lnTo>
                    <a:pt x="341" y="1121"/>
                  </a:lnTo>
                  <a:lnTo>
                    <a:pt x="341" y="1154"/>
                  </a:lnTo>
                  <a:lnTo>
                    <a:pt x="345" y="1182"/>
                  </a:lnTo>
                  <a:lnTo>
                    <a:pt x="345" y="1210"/>
                  </a:lnTo>
                  <a:lnTo>
                    <a:pt x="349" y="1235"/>
                  </a:lnTo>
                  <a:lnTo>
                    <a:pt x="349" y="1259"/>
                  </a:lnTo>
                  <a:lnTo>
                    <a:pt x="353" y="1283"/>
                  </a:lnTo>
                  <a:lnTo>
                    <a:pt x="358" y="1304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8" name="Freeform 118"/>
            <p:cNvSpPr>
              <a:spLocks/>
            </p:cNvSpPr>
            <p:nvPr/>
          </p:nvSpPr>
          <p:spPr bwMode="auto">
            <a:xfrm>
              <a:off x="2011" y="3637"/>
              <a:ext cx="548" cy="34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8" y="89"/>
                </a:cxn>
                <a:cxn ang="0">
                  <a:pos x="16" y="130"/>
                </a:cxn>
                <a:cxn ang="0">
                  <a:pos x="24" y="162"/>
                </a:cxn>
                <a:cxn ang="0">
                  <a:pos x="32" y="195"/>
                </a:cxn>
                <a:cxn ang="0">
                  <a:pos x="36" y="219"/>
                </a:cxn>
                <a:cxn ang="0">
                  <a:pos x="44" y="239"/>
                </a:cxn>
                <a:cxn ang="0">
                  <a:pos x="52" y="256"/>
                </a:cxn>
                <a:cxn ang="0">
                  <a:pos x="56" y="272"/>
                </a:cxn>
                <a:cxn ang="0">
                  <a:pos x="69" y="284"/>
                </a:cxn>
                <a:cxn ang="0">
                  <a:pos x="81" y="296"/>
                </a:cxn>
                <a:cxn ang="0">
                  <a:pos x="93" y="300"/>
                </a:cxn>
                <a:cxn ang="0">
                  <a:pos x="105" y="296"/>
                </a:cxn>
                <a:cxn ang="0">
                  <a:pos x="117" y="292"/>
                </a:cxn>
                <a:cxn ang="0">
                  <a:pos x="129" y="296"/>
                </a:cxn>
                <a:cxn ang="0">
                  <a:pos x="142" y="304"/>
                </a:cxn>
                <a:cxn ang="0">
                  <a:pos x="154" y="321"/>
                </a:cxn>
                <a:cxn ang="0">
                  <a:pos x="166" y="333"/>
                </a:cxn>
                <a:cxn ang="0">
                  <a:pos x="178" y="341"/>
                </a:cxn>
                <a:cxn ang="0">
                  <a:pos x="190" y="349"/>
                </a:cxn>
                <a:cxn ang="0">
                  <a:pos x="203" y="357"/>
                </a:cxn>
                <a:cxn ang="0">
                  <a:pos x="215" y="365"/>
                </a:cxn>
                <a:cxn ang="0">
                  <a:pos x="227" y="369"/>
                </a:cxn>
                <a:cxn ang="0">
                  <a:pos x="239" y="373"/>
                </a:cxn>
                <a:cxn ang="0">
                  <a:pos x="251" y="377"/>
                </a:cxn>
                <a:cxn ang="0">
                  <a:pos x="264" y="381"/>
                </a:cxn>
                <a:cxn ang="0">
                  <a:pos x="276" y="381"/>
                </a:cxn>
                <a:cxn ang="0">
                  <a:pos x="288" y="386"/>
                </a:cxn>
                <a:cxn ang="0">
                  <a:pos x="300" y="390"/>
                </a:cxn>
                <a:cxn ang="0">
                  <a:pos x="312" y="390"/>
                </a:cxn>
                <a:cxn ang="0">
                  <a:pos x="324" y="394"/>
                </a:cxn>
                <a:cxn ang="0">
                  <a:pos x="337" y="394"/>
                </a:cxn>
                <a:cxn ang="0">
                  <a:pos x="349" y="394"/>
                </a:cxn>
                <a:cxn ang="0">
                  <a:pos x="361" y="398"/>
                </a:cxn>
                <a:cxn ang="0">
                  <a:pos x="373" y="398"/>
                </a:cxn>
                <a:cxn ang="0">
                  <a:pos x="385" y="398"/>
                </a:cxn>
                <a:cxn ang="0">
                  <a:pos x="398" y="402"/>
                </a:cxn>
                <a:cxn ang="0">
                  <a:pos x="410" y="402"/>
                </a:cxn>
                <a:cxn ang="0">
                  <a:pos x="422" y="402"/>
                </a:cxn>
                <a:cxn ang="0">
                  <a:pos x="434" y="402"/>
                </a:cxn>
                <a:cxn ang="0">
                  <a:pos x="446" y="402"/>
                </a:cxn>
                <a:cxn ang="0">
                  <a:pos x="458" y="402"/>
                </a:cxn>
              </a:cxnLst>
              <a:rect l="0" t="0" r="r" b="b"/>
              <a:pathLst>
                <a:path w="467" h="402">
                  <a:moveTo>
                    <a:pt x="0" y="0"/>
                  </a:moveTo>
                  <a:lnTo>
                    <a:pt x="0" y="20"/>
                  </a:lnTo>
                  <a:lnTo>
                    <a:pt x="4" y="36"/>
                  </a:lnTo>
                  <a:lnTo>
                    <a:pt x="4" y="57"/>
                  </a:lnTo>
                  <a:lnTo>
                    <a:pt x="8" y="73"/>
                  </a:lnTo>
                  <a:lnTo>
                    <a:pt x="8" y="89"/>
                  </a:lnTo>
                  <a:lnTo>
                    <a:pt x="12" y="101"/>
                  </a:lnTo>
                  <a:lnTo>
                    <a:pt x="16" y="118"/>
                  </a:lnTo>
                  <a:lnTo>
                    <a:pt x="16" y="130"/>
                  </a:lnTo>
                  <a:lnTo>
                    <a:pt x="20" y="142"/>
                  </a:lnTo>
                  <a:lnTo>
                    <a:pt x="20" y="154"/>
                  </a:lnTo>
                  <a:lnTo>
                    <a:pt x="24" y="162"/>
                  </a:lnTo>
                  <a:lnTo>
                    <a:pt x="24" y="174"/>
                  </a:lnTo>
                  <a:lnTo>
                    <a:pt x="28" y="182"/>
                  </a:lnTo>
                  <a:lnTo>
                    <a:pt x="32" y="195"/>
                  </a:lnTo>
                  <a:lnTo>
                    <a:pt x="32" y="203"/>
                  </a:lnTo>
                  <a:lnTo>
                    <a:pt x="36" y="211"/>
                  </a:lnTo>
                  <a:lnTo>
                    <a:pt x="36" y="219"/>
                  </a:lnTo>
                  <a:lnTo>
                    <a:pt x="40" y="223"/>
                  </a:lnTo>
                  <a:lnTo>
                    <a:pt x="40" y="231"/>
                  </a:lnTo>
                  <a:lnTo>
                    <a:pt x="44" y="239"/>
                  </a:lnTo>
                  <a:lnTo>
                    <a:pt x="48" y="243"/>
                  </a:lnTo>
                  <a:lnTo>
                    <a:pt x="48" y="252"/>
                  </a:lnTo>
                  <a:lnTo>
                    <a:pt x="52" y="256"/>
                  </a:lnTo>
                  <a:lnTo>
                    <a:pt x="52" y="260"/>
                  </a:lnTo>
                  <a:lnTo>
                    <a:pt x="56" y="264"/>
                  </a:lnTo>
                  <a:lnTo>
                    <a:pt x="56" y="272"/>
                  </a:lnTo>
                  <a:lnTo>
                    <a:pt x="65" y="276"/>
                  </a:lnTo>
                  <a:lnTo>
                    <a:pt x="65" y="280"/>
                  </a:lnTo>
                  <a:lnTo>
                    <a:pt x="69" y="284"/>
                  </a:lnTo>
                  <a:lnTo>
                    <a:pt x="69" y="288"/>
                  </a:lnTo>
                  <a:lnTo>
                    <a:pt x="73" y="292"/>
                  </a:lnTo>
                  <a:lnTo>
                    <a:pt x="81" y="296"/>
                  </a:lnTo>
                  <a:lnTo>
                    <a:pt x="85" y="300"/>
                  </a:lnTo>
                  <a:lnTo>
                    <a:pt x="89" y="300"/>
                  </a:lnTo>
                  <a:lnTo>
                    <a:pt x="93" y="300"/>
                  </a:lnTo>
                  <a:lnTo>
                    <a:pt x="97" y="300"/>
                  </a:lnTo>
                  <a:lnTo>
                    <a:pt x="101" y="296"/>
                  </a:lnTo>
                  <a:lnTo>
                    <a:pt x="105" y="296"/>
                  </a:lnTo>
                  <a:lnTo>
                    <a:pt x="109" y="296"/>
                  </a:lnTo>
                  <a:lnTo>
                    <a:pt x="113" y="292"/>
                  </a:lnTo>
                  <a:lnTo>
                    <a:pt x="117" y="292"/>
                  </a:lnTo>
                  <a:lnTo>
                    <a:pt x="121" y="292"/>
                  </a:lnTo>
                  <a:lnTo>
                    <a:pt x="125" y="292"/>
                  </a:lnTo>
                  <a:lnTo>
                    <a:pt x="129" y="296"/>
                  </a:lnTo>
                  <a:lnTo>
                    <a:pt x="134" y="300"/>
                  </a:lnTo>
                  <a:lnTo>
                    <a:pt x="138" y="304"/>
                  </a:lnTo>
                  <a:lnTo>
                    <a:pt x="142" y="304"/>
                  </a:lnTo>
                  <a:lnTo>
                    <a:pt x="146" y="308"/>
                  </a:lnTo>
                  <a:lnTo>
                    <a:pt x="150" y="317"/>
                  </a:lnTo>
                  <a:lnTo>
                    <a:pt x="154" y="321"/>
                  </a:lnTo>
                  <a:lnTo>
                    <a:pt x="158" y="321"/>
                  </a:lnTo>
                  <a:lnTo>
                    <a:pt x="162" y="325"/>
                  </a:lnTo>
                  <a:lnTo>
                    <a:pt x="166" y="333"/>
                  </a:lnTo>
                  <a:lnTo>
                    <a:pt x="170" y="337"/>
                  </a:lnTo>
                  <a:lnTo>
                    <a:pt x="174" y="337"/>
                  </a:lnTo>
                  <a:lnTo>
                    <a:pt x="178" y="341"/>
                  </a:lnTo>
                  <a:lnTo>
                    <a:pt x="182" y="345"/>
                  </a:lnTo>
                  <a:lnTo>
                    <a:pt x="186" y="349"/>
                  </a:lnTo>
                  <a:lnTo>
                    <a:pt x="190" y="349"/>
                  </a:lnTo>
                  <a:lnTo>
                    <a:pt x="194" y="353"/>
                  </a:lnTo>
                  <a:lnTo>
                    <a:pt x="199" y="357"/>
                  </a:lnTo>
                  <a:lnTo>
                    <a:pt x="203" y="357"/>
                  </a:lnTo>
                  <a:lnTo>
                    <a:pt x="207" y="357"/>
                  </a:lnTo>
                  <a:lnTo>
                    <a:pt x="211" y="361"/>
                  </a:lnTo>
                  <a:lnTo>
                    <a:pt x="215" y="365"/>
                  </a:lnTo>
                  <a:lnTo>
                    <a:pt x="219" y="365"/>
                  </a:lnTo>
                  <a:lnTo>
                    <a:pt x="223" y="365"/>
                  </a:lnTo>
                  <a:lnTo>
                    <a:pt x="227" y="369"/>
                  </a:lnTo>
                  <a:lnTo>
                    <a:pt x="231" y="369"/>
                  </a:lnTo>
                  <a:lnTo>
                    <a:pt x="235" y="373"/>
                  </a:lnTo>
                  <a:lnTo>
                    <a:pt x="239" y="373"/>
                  </a:lnTo>
                  <a:lnTo>
                    <a:pt x="243" y="373"/>
                  </a:lnTo>
                  <a:lnTo>
                    <a:pt x="247" y="377"/>
                  </a:lnTo>
                  <a:lnTo>
                    <a:pt x="251" y="377"/>
                  </a:lnTo>
                  <a:lnTo>
                    <a:pt x="255" y="377"/>
                  </a:lnTo>
                  <a:lnTo>
                    <a:pt x="259" y="377"/>
                  </a:lnTo>
                  <a:lnTo>
                    <a:pt x="264" y="381"/>
                  </a:lnTo>
                  <a:lnTo>
                    <a:pt x="268" y="381"/>
                  </a:lnTo>
                  <a:lnTo>
                    <a:pt x="272" y="381"/>
                  </a:lnTo>
                  <a:lnTo>
                    <a:pt x="276" y="381"/>
                  </a:lnTo>
                  <a:lnTo>
                    <a:pt x="280" y="386"/>
                  </a:lnTo>
                  <a:lnTo>
                    <a:pt x="284" y="386"/>
                  </a:lnTo>
                  <a:lnTo>
                    <a:pt x="288" y="386"/>
                  </a:lnTo>
                  <a:lnTo>
                    <a:pt x="292" y="386"/>
                  </a:lnTo>
                  <a:lnTo>
                    <a:pt x="296" y="390"/>
                  </a:lnTo>
                  <a:lnTo>
                    <a:pt x="300" y="390"/>
                  </a:lnTo>
                  <a:lnTo>
                    <a:pt x="304" y="390"/>
                  </a:lnTo>
                  <a:lnTo>
                    <a:pt x="308" y="390"/>
                  </a:lnTo>
                  <a:lnTo>
                    <a:pt x="312" y="390"/>
                  </a:lnTo>
                  <a:lnTo>
                    <a:pt x="316" y="390"/>
                  </a:lnTo>
                  <a:lnTo>
                    <a:pt x="320" y="390"/>
                  </a:lnTo>
                  <a:lnTo>
                    <a:pt x="324" y="394"/>
                  </a:lnTo>
                  <a:lnTo>
                    <a:pt x="328" y="394"/>
                  </a:lnTo>
                  <a:lnTo>
                    <a:pt x="333" y="394"/>
                  </a:lnTo>
                  <a:lnTo>
                    <a:pt x="337" y="394"/>
                  </a:lnTo>
                  <a:lnTo>
                    <a:pt x="341" y="394"/>
                  </a:lnTo>
                  <a:lnTo>
                    <a:pt x="345" y="394"/>
                  </a:lnTo>
                  <a:lnTo>
                    <a:pt x="349" y="394"/>
                  </a:lnTo>
                  <a:lnTo>
                    <a:pt x="353" y="398"/>
                  </a:lnTo>
                  <a:lnTo>
                    <a:pt x="357" y="398"/>
                  </a:lnTo>
                  <a:lnTo>
                    <a:pt x="361" y="398"/>
                  </a:lnTo>
                  <a:lnTo>
                    <a:pt x="365" y="398"/>
                  </a:lnTo>
                  <a:lnTo>
                    <a:pt x="369" y="398"/>
                  </a:lnTo>
                  <a:lnTo>
                    <a:pt x="373" y="398"/>
                  </a:lnTo>
                  <a:lnTo>
                    <a:pt x="377" y="398"/>
                  </a:lnTo>
                  <a:lnTo>
                    <a:pt x="381" y="398"/>
                  </a:lnTo>
                  <a:lnTo>
                    <a:pt x="385" y="398"/>
                  </a:lnTo>
                  <a:lnTo>
                    <a:pt x="389" y="398"/>
                  </a:lnTo>
                  <a:lnTo>
                    <a:pt x="393" y="398"/>
                  </a:lnTo>
                  <a:lnTo>
                    <a:pt x="398" y="402"/>
                  </a:lnTo>
                  <a:lnTo>
                    <a:pt x="402" y="402"/>
                  </a:lnTo>
                  <a:lnTo>
                    <a:pt x="406" y="402"/>
                  </a:lnTo>
                  <a:lnTo>
                    <a:pt x="410" y="402"/>
                  </a:lnTo>
                  <a:lnTo>
                    <a:pt x="414" y="402"/>
                  </a:lnTo>
                  <a:lnTo>
                    <a:pt x="418" y="402"/>
                  </a:lnTo>
                  <a:lnTo>
                    <a:pt x="422" y="402"/>
                  </a:lnTo>
                  <a:lnTo>
                    <a:pt x="426" y="402"/>
                  </a:lnTo>
                  <a:lnTo>
                    <a:pt x="430" y="402"/>
                  </a:lnTo>
                  <a:lnTo>
                    <a:pt x="434" y="402"/>
                  </a:lnTo>
                  <a:lnTo>
                    <a:pt x="438" y="402"/>
                  </a:lnTo>
                  <a:lnTo>
                    <a:pt x="442" y="402"/>
                  </a:lnTo>
                  <a:lnTo>
                    <a:pt x="446" y="402"/>
                  </a:lnTo>
                  <a:lnTo>
                    <a:pt x="450" y="402"/>
                  </a:lnTo>
                  <a:lnTo>
                    <a:pt x="454" y="402"/>
                  </a:lnTo>
                  <a:lnTo>
                    <a:pt x="458" y="402"/>
                  </a:lnTo>
                  <a:lnTo>
                    <a:pt x="463" y="402"/>
                  </a:lnTo>
                  <a:lnTo>
                    <a:pt x="467" y="402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9" name="Freeform 119"/>
            <p:cNvSpPr>
              <a:spLocks/>
            </p:cNvSpPr>
            <p:nvPr/>
          </p:nvSpPr>
          <p:spPr bwMode="auto">
            <a:xfrm>
              <a:off x="2559" y="3921"/>
              <a:ext cx="585" cy="76"/>
            </a:xfrm>
            <a:custGeom>
              <a:avLst/>
              <a:gdLst/>
              <a:ahLst/>
              <a:cxnLst>
                <a:cxn ang="0">
                  <a:pos x="8" y="73"/>
                </a:cxn>
                <a:cxn ang="0">
                  <a:pos x="20" y="73"/>
                </a:cxn>
                <a:cxn ang="0">
                  <a:pos x="32" y="73"/>
                </a:cxn>
                <a:cxn ang="0">
                  <a:pos x="44" y="73"/>
                </a:cxn>
                <a:cxn ang="0">
                  <a:pos x="56" y="73"/>
                </a:cxn>
                <a:cxn ang="0">
                  <a:pos x="69" y="73"/>
                </a:cxn>
                <a:cxn ang="0">
                  <a:pos x="81" y="73"/>
                </a:cxn>
                <a:cxn ang="0">
                  <a:pos x="93" y="73"/>
                </a:cxn>
                <a:cxn ang="0">
                  <a:pos x="105" y="73"/>
                </a:cxn>
                <a:cxn ang="0">
                  <a:pos x="117" y="73"/>
                </a:cxn>
                <a:cxn ang="0">
                  <a:pos x="130" y="69"/>
                </a:cxn>
                <a:cxn ang="0">
                  <a:pos x="142" y="69"/>
                </a:cxn>
                <a:cxn ang="0">
                  <a:pos x="154" y="69"/>
                </a:cxn>
                <a:cxn ang="0">
                  <a:pos x="166" y="69"/>
                </a:cxn>
                <a:cxn ang="0">
                  <a:pos x="178" y="65"/>
                </a:cxn>
                <a:cxn ang="0">
                  <a:pos x="190" y="65"/>
                </a:cxn>
                <a:cxn ang="0">
                  <a:pos x="203" y="65"/>
                </a:cxn>
                <a:cxn ang="0">
                  <a:pos x="215" y="69"/>
                </a:cxn>
                <a:cxn ang="0">
                  <a:pos x="227" y="69"/>
                </a:cxn>
                <a:cxn ang="0">
                  <a:pos x="239" y="73"/>
                </a:cxn>
                <a:cxn ang="0">
                  <a:pos x="251" y="73"/>
                </a:cxn>
                <a:cxn ang="0">
                  <a:pos x="264" y="73"/>
                </a:cxn>
                <a:cxn ang="0">
                  <a:pos x="276" y="73"/>
                </a:cxn>
                <a:cxn ang="0">
                  <a:pos x="288" y="69"/>
                </a:cxn>
                <a:cxn ang="0">
                  <a:pos x="300" y="69"/>
                </a:cxn>
                <a:cxn ang="0">
                  <a:pos x="312" y="65"/>
                </a:cxn>
                <a:cxn ang="0">
                  <a:pos x="324" y="61"/>
                </a:cxn>
                <a:cxn ang="0">
                  <a:pos x="337" y="53"/>
                </a:cxn>
                <a:cxn ang="0">
                  <a:pos x="349" y="44"/>
                </a:cxn>
                <a:cxn ang="0">
                  <a:pos x="361" y="32"/>
                </a:cxn>
                <a:cxn ang="0">
                  <a:pos x="373" y="20"/>
                </a:cxn>
                <a:cxn ang="0">
                  <a:pos x="385" y="8"/>
                </a:cxn>
                <a:cxn ang="0">
                  <a:pos x="398" y="0"/>
                </a:cxn>
                <a:cxn ang="0">
                  <a:pos x="410" y="8"/>
                </a:cxn>
                <a:cxn ang="0">
                  <a:pos x="422" y="20"/>
                </a:cxn>
                <a:cxn ang="0">
                  <a:pos x="426" y="32"/>
                </a:cxn>
                <a:cxn ang="0">
                  <a:pos x="434" y="44"/>
                </a:cxn>
                <a:cxn ang="0">
                  <a:pos x="450" y="65"/>
                </a:cxn>
                <a:cxn ang="0">
                  <a:pos x="454" y="69"/>
                </a:cxn>
                <a:cxn ang="0">
                  <a:pos x="467" y="77"/>
                </a:cxn>
                <a:cxn ang="0">
                  <a:pos x="479" y="85"/>
                </a:cxn>
                <a:cxn ang="0">
                  <a:pos x="491" y="89"/>
                </a:cxn>
              </a:cxnLst>
              <a:rect l="0" t="0" r="r" b="b"/>
              <a:pathLst>
                <a:path w="499" h="89">
                  <a:moveTo>
                    <a:pt x="0" y="69"/>
                  </a:moveTo>
                  <a:lnTo>
                    <a:pt x="4" y="73"/>
                  </a:lnTo>
                  <a:lnTo>
                    <a:pt x="8" y="73"/>
                  </a:lnTo>
                  <a:lnTo>
                    <a:pt x="12" y="73"/>
                  </a:lnTo>
                  <a:lnTo>
                    <a:pt x="16" y="73"/>
                  </a:lnTo>
                  <a:lnTo>
                    <a:pt x="20" y="73"/>
                  </a:lnTo>
                  <a:lnTo>
                    <a:pt x="24" y="73"/>
                  </a:lnTo>
                  <a:lnTo>
                    <a:pt x="28" y="73"/>
                  </a:lnTo>
                  <a:lnTo>
                    <a:pt x="32" y="73"/>
                  </a:lnTo>
                  <a:lnTo>
                    <a:pt x="36" y="73"/>
                  </a:lnTo>
                  <a:lnTo>
                    <a:pt x="40" y="73"/>
                  </a:lnTo>
                  <a:lnTo>
                    <a:pt x="44" y="73"/>
                  </a:lnTo>
                  <a:lnTo>
                    <a:pt x="48" y="73"/>
                  </a:lnTo>
                  <a:lnTo>
                    <a:pt x="52" y="73"/>
                  </a:lnTo>
                  <a:lnTo>
                    <a:pt x="56" y="73"/>
                  </a:lnTo>
                  <a:lnTo>
                    <a:pt x="60" y="73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73" y="73"/>
                  </a:lnTo>
                  <a:lnTo>
                    <a:pt x="77" y="73"/>
                  </a:lnTo>
                  <a:lnTo>
                    <a:pt x="81" y="73"/>
                  </a:lnTo>
                  <a:lnTo>
                    <a:pt x="85" y="73"/>
                  </a:lnTo>
                  <a:lnTo>
                    <a:pt x="89" y="73"/>
                  </a:lnTo>
                  <a:lnTo>
                    <a:pt x="93" y="73"/>
                  </a:lnTo>
                  <a:lnTo>
                    <a:pt x="97" y="73"/>
                  </a:lnTo>
                  <a:lnTo>
                    <a:pt x="101" y="73"/>
                  </a:lnTo>
                  <a:lnTo>
                    <a:pt x="105" y="73"/>
                  </a:lnTo>
                  <a:lnTo>
                    <a:pt x="109" y="73"/>
                  </a:lnTo>
                  <a:lnTo>
                    <a:pt x="113" y="73"/>
                  </a:lnTo>
                  <a:lnTo>
                    <a:pt x="117" y="73"/>
                  </a:lnTo>
                  <a:lnTo>
                    <a:pt x="121" y="69"/>
                  </a:lnTo>
                  <a:lnTo>
                    <a:pt x="125" y="69"/>
                  </a:lnTo>
                  <a:lnTo>
                    <a:pt x="130" y="69"/>
                  </a:lnTo>
                  <a:lnTo>
                    <a:pt x="134" y="69"/>
                  </a:lnTo>
                  <a:lnTo>
                    <a:pt x="138" y="69"/>
                  </a:lnTo>
                  <a:lnTo>
                    <a:pt x="142" y="69"/>
                  </a:lnTo>
                  <a:lnTo>
                    <a:pt x="146" y="69"/>
                  </a:lnTo>
                  <a:lnTo>
                    <a:pt x="150" y="69"/>
                  </a:lnTo>
                  <a:lnTo>
                    <a:pt x="154" y="69"/>
                  </a:lnTo>
                  <a:lnTo>
                    <a:pt x="158" y="69"/>
                  </a:lnTo>
                  <a:lnTo>
                    <a:pt x="162" y="69"/>
                  </a:lnTo>
                  <a:lnTo>
                    <a:pt x="166" y="69"/>
                  </a:lnTo>
                  <a:lnTo>
                    <a:pt x="170" y="69"/>
                  </a:lnTo>
                  <a:lnTo>
                    <a:pt x="174" y="65"/>
                  </a:lnTo>
                  <a:lnTo>
                    <a:pt x="178" y="65"/>
                  </a:lnTo>
                  <a:lnTo>
                    <a:pt x="182" y="65"/>
                  </a:lnTo>
                  <a:lnTo>
                    <a:pt x="186" y="65"/>
                  </a:lnTo>
                  <a:lnTo>
                    <a:pt x="190" y="65"/>
                  </a:lnTo>
                  <a:lnTo>
                    <a:pt x="195" y="65"/>
                  </a:lnTo>
                  <a:lnTo>
                    <a:pt x="199" y="65"/>
                  </a:lnTo>
                  <a:lnTo>
                    <a:pt x="203" y="65"/>
                  </a:lnTo>
                  <a:lnTo>
                    <a:pt x="207" y="65"/>
                  </a:lnTo>
                  <a:lnTo>
                    <a:pt x="211" y="65"/>
                  </a:lnTo>
                  <a:lnTo>
                    <a:pt x="215" y="69"/>
                  </a:lnTo>
                  <a:lnTo>
                    <a:pt x="219" y="69"/>
                  </a:lnTo>
                  <a:lnTo>
                    <a:pt x="223" y="69"/>
                  </a:lnTo>
                  <a:lnTo>
                    <a:pt x="227" y="69"/>
                  </a:lnTo>
                  <a:lnTo>
                    <a:pt x="231" y="73"/>
                  </a:lnTo>
                  <a:lnTo>
                    <a:pt x="235" y="73"/>
                  </a:lnTo>
                  <a:lnTo>
                    <a:pt x="239" y="73"/>
                  </a:lnTo>
                  <a:lnTo>
                    <a:pt x="243" y="73"/>
                  </a:lnTo>
                  <a:lnTo>
                    <a:pt x="247" y="73"/>
                  </a:lnTo>
                  <a:lnTo>
                    <a:pt x="251" y="73"/>
                  </a:lnTo>
                  <a:lnTo>
                    <a:pt x="255" y="73"/>
                  </a:lnTo>
                  <a:lnTo>
                    <a:pt x="259" y="73"/>
                  </a:lnTo>
                  <a:lnTo>
                    <a:pt x="264" y="73"/>
                  </a:lnTo>
                  <a:lnTo>
                    <a:pt x="268" y="73"/>
                  </a:lnTo>
                  <a:lnTo>
                    <a:pt x="272" y="73"/>
                  </a:lnTo>
                  <a:lnTo>
                    <a:pt x="276" y="73"/>
                  </a:lnTo>
                  <a:lnTo>
                    <a:pt x="280" y="73"/>
                  </a:lnTo>
                  <a:lnTo>
                    <a:pt x="284" y="69"/>
                  </a:lnTo>
                  <a:lnTo>
                    <a:pt x="288" y="69"/>
                  </a:lnTo>
                  <a:lnTo>
                    <a:pt x="292" y="69"/>
                  </a:lnTo>
                  <a:lnTo>
                    <a:pt x="296" y="69"/>
                  </a:lnTo>
                  <a:lnTo>
                    <a:pt x="300" y="69"/>
                  </a:lnTo>
                  <a:lnTo>
                    <a:pt x="304" y="65"/>
                  </a:lnTo>
                  <a:lnTo>
                    <a:pt x="308" y="65"/>
                  </a:lnTo>
                  <a:lnTo>
                    <a:pt x="312" y="65"/>
                  </a:lnTo>
                  <a:lnTo>
                    <a:pt x="316" y="61"/>
                  </a:lnTo>
                  <a:lnTo>
                    <a:pt x="320" y="61"/>
                  </a:lnTo>
                  <a:lnTo>
                    <a:pt x="324" y="61"/>
                  </a:lnTo>
                  <a:lnTo>
                    <a:pt x="329" y="57"/>
                  </a:lnTo>
                  <a:lnTo>
                    <a:pt x="333" y="53"/>
                  </a:lnTo>
                  <a:lnTo>
                    <a:pt x="337" y="53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9" y="44"/>
                  </a:lnTo>
                  <a:lnTo>
                    <a:pt x="353" y="40"/>
                  </a:lnTo>
                  <a:lnTo>
                    <a:pt x="357" y="36"/>
                  </a:lnTo>
                  <a:lnTo>
                    <a:pt x="361" y="32"/>
                  </a:lnTo>
                  <a:lnTo>
                    <a:pt x="365" y="28"/>
                  </a:lnTo>
                  <a:lnTo>
                    <a:pt x="369" y="24"/>
                  </a:lnTo>
                  <a:lnTo>
                    <a:pt x="373" y="20"/>
                  </a:lnTo>
                  <a:lnTo>
                    <a:pt x="377" y="16"/>
                  </a:lnTo>
                  <a:lnTo>
                    <a:pt x="381" y="12"/>
                  </a:lnTo>
                  <a:lnTo>
                    <a:pt x="385" y="8"/>
                  </a:lnTo>
                  <a:lnTo>
                    <a:pt x="389" y="4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4"/>
                  </a:lnTo>
                  <a:lnTo>
                    <a:pt x="410" y="8"/>
                  </a:lnTo>
                  <a:lnTo>
                    <a:pt x="414" y="12"/>
                  </a:lnTo>
                  <a:lnTo>
                    <a:pt x="418" y="16"/>
                  </a:lnTo>
                  <a:lnTo>
                    <a:pt x="422" y="20"/>
                  </a:lnTo>
                  <a:lnTo>
                    <a:pt x="422" y="24"/>
                  </a:lnTo>
                  <a:lnTo>
                    <a:pt x="426" y="28"/>
                  </a:lnTo>
                  <a:lnTo>
                    <a:pt x="426" y="32"/>
                  </a:lnTo>
                  <a:lnTo>
                    <a:pt x="430" y="36"/>
                  </a:lnTo>
                  <a:lnTo>
                    <a:pt x="430" y="40"/>
                  </a:lnTo>
                  <a:lnTo>
                    <a:pt x="434" y="44"/>
                  </a:lnTo>
                  <a:lnTo>
                    <a:pt x="442" y="53"/>
                  </a:lnTo>
                  <a:lnTo>
                    <a:pt x="442" y="57"/>
                  </a:lnTo>
                  <a:lnTo>
                    <a:pt x="450" y="65"/>
                  </a:lnTo>
                  <a:lnTo>
                    <a:pt x="446" y="65"/>
                  </a:lnTo>
                  <a:lnTo>
                    <a:pt x="450" y="65"/>
                  </a:lnTo>
                  <a:lnTo>
                    <a:pt x="454" y="69"/>
                  </a:lnTo>
                  <a:lnTo>
                    <a:pt x="458" y="73"/>
                  </a:lnTo>
                  <a:lnTo>
                    <a:pt x="463" y="77"/>
                  </a:lnTo>
                  <a:lnTo>
                    <a:pt x="467" y="77"/>
                  </a:lnTo>
                  <a:lnTo>
                    <a:pt x="471" y="81"/>
                  </a:lnTo>
                  <a:lnTo>
                    <a:pt x="475" y="81"/>
                  </a:lnTo>
                  <a:lnTo>
                    <a:pt x="479" y="85"/>
                  </a:lnTo>
                  <a:lnTo>
                    <a:pt x="483" y="85"/>
                  </a:lnTo>
                  <a:lnTo>
                    <a:pt x="487" y="85"/>
                  </a:lnTo>
                  <a:lnTo>
                    <a:pt x="491" y="89"/>
                  </a:lnTo>
                  <a:lnTo>
                    <a:pt x="495" y="89"/>
                  </a:lnTo>
                  <a:lnTo>
                    <a:pt x="499" y="89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0" name="Freeform 120"/>
            <p:cNvSpPr>
              <a:spLocks/>
            </p:cNvSpPr>
            <p:nvPr/>
          </p:nvSpPr>
          <p:spPr bwMode="auto">
            <a:xfrm>
              <a:off x="3144" y="3967"/>
              <a:ext cx="605" cy="34"/>
            </a:xfrm>
            <a:custGeom>
              <a:avLst/>
              <a:gdLst/>
              <a:ahLst/>
              <a:cxnLst>
                <a:cxn ang="0">
                  <a:pos x="8" y="36"/>
                </a:cxn>
                <a:cxn ang="0">
                  <a:pos x="20" y="40"/>
                </a:cxn>
                <a:cxn ang="0">
                  <a:pos x="33" y="40"/>
                </a:cxn>
                <a:cxn ang="0">
                  <a:pos x="45" y="40"/>
                </a:cxn>
                <a:cxn ang="0">
                  <a:pos x="57" y="40"/>
                </a:cxn>
                <a:cxn ang="0">
                  <a:pos x="69" y="40"/>
                </a:cxn>
                <a:cxn ang="0">
                  <a:pos x="81" y="40"/>
                </a:cxn>
                <a:cxn ang="0">
                  <a:pos x="94" y="40"/>
                </a:cxn>
                <a:cxn ang="0">
                  <a:pos x="106" y="40"/>
                </a:cxn>
                <a:cxn ang="0">
                  <a:pos x="118" y="40"/>
                </a:cxn>
                <a:cxn ang="0">
                  <a:pos x="130" y="40"/>
                </a:cxn>
                <a:cxn ang="0">
                  <a:pos x="142" y="40"/>
                </a:cxn>
                <a:cxn ang="0">
                  <a:pos x="154" y="40"/>
                </a:cxn>
                <a:cxn ang="0">
                  <a:pos x="167" y="40"/>
                </a:cxn>
                <a:cxn ang="0">
                  <a:pos x="179" y="40"/>
                </a:cxn>
                <a:cxn ang="0">
                  <a:pos x="191" y="40"/>
                </a:cxn>
                <a:cxn ang="0">
                  <a:pos x="203" y="40"/>
                </a:cxn>
                <a:cxn ang="0">
                  <a:pos x="215" y="40"/>
                </a:cxn>
                <a:cxn ang="0">
                  <a:pos x="228" y="40"/>
                </a:cxn>
                <a:cxn ang="0">
                  <a:pos x="240" y="40"/>
                </a:cxn>
                <a:cxn ang="0">
                  <a:pos x="252" y="40"/>
                </a:cxn>
                <a:cxn ang="0">
                  <a:pos x="264" y="40"/>
                </a:cxn>
                <a:cxn ang="0">
                  <a:pos x="276" y="40"/>
                </a:cxn>
                <a:cxn ang="0">
                  <a:pos x="288" y="40"/>
                </a:cxn>
                <a:cxn ang="0">
                  <a:pos x="301" y="40"/>
                </a:cxn>
                <a:cxn ang="0">
                  <a:pos x="313" y="40"/>
                </a:cxn>
                <a:cxn ang="0">
                  <a:pos x="325" y="40"/>
                </a:cxn>
                <a:cxn ang="0">
                  <a:pos x="337" y="40"/>
                </a:cxn>
                <a:cxn ang="0">
                  <a:pos x="349" y="40"/>
                </a:cxn>
                <a:cxn ang="0">
                  <a:pos x="362" y="40"/>
                </a:cxn>
                <a:cxn ang="0">
                  <a:pos x="374" y="40"/>
                </a:cxn>
                <a:cxn ang="0">
                  <a:pos x="386" y="36"/>
                </a:cxn>
                <a:cxn ang="0">
                  <a:pos x="398" y="36"/>
                </a:cxn>
                <a:cxn ang="0">
                  <a:pos x="410" y="36"/>
                </a:cxn>
                <a:cxn ang="0">
                  <a:pos x="422" y="32"/>
                </a:cxn>
                <a:cxn ang="0">
                  <a:pos x="435" y="24"/>
                </a:cxn>
                <a:cxn ang="0">
                  <a:pos x="447" y="16"/>
                </a:cxn>
                <a:cxn ang="0">
                  <a:pos x="459" y="8"/>
                </a:cxn>
                <a:cxn ang="0">
                  <a:pos x="471" y="0"/>
                </a:cxn>
                <a:cxn ang="0">
                  <a:pos x="483" y="0"/>
                </a:cxn>
                <a:cxn ang="0">
                  <a:pos x="496" y="4"/>
                </a:cxn>
                <a:cxn ang="0">
                  <a:pos x="508" y="8"/>
                </a:cxn>
              </a:cxnLst>
              <a:rect l="0" t="0" r="r" b="b"/>
              <a:pathLst>
                <a:path w="516" h="40">
                  <a:moveTo>
                    <a:pt x="0" y="36"/>
                  </a:moveTo>
                  <a:lnTo>
                    <a:pt x="4" y="36"/>
                  </a:lnTo>
                  <a:lnTo>
                    <a:pt x="8" y="36"/>
                  </a:lnTo>
                  <a:lnTo>
                    <a:pt x="12" y="36"/>
                  </a:lnTo>
                  <a:lnTo>
                    <a:pt x="16" y="40"/>
                  </a:lnTo>
                  <a:lnTo>
                    <a:pt x="20" y="40"/>
                  </a:lnTo>
                  <a:lnTo>
                    <a:pt x="24" y="40"/>
                  </a:lnTo>
                  <a:lnTo>
                    <a:pt x="29" y="40"/>
                  </a:lnTo>
                  <a:lnTo>
                    <a:pt x="33" y="40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40"/>
                  </a:lnTo>
                  <a:lnTo>
                    <a:pt x="49" y="40"/>
                  </a:lnTo>
                  <a:lnTo>
                    <a:pt x="53" y="40"/>
                  </a:lnTo>
                  <a:lnTo>
                    <a:pt x="57" y="40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9" y="40"/>
                  </a:lnTo>
                  <a:lnTo>
                    <a:pt x="73" y="40"/>
                  </a:lnTo>
                  <a:lnTo>
                    <a:pt x="77" y="40"/>
                  </a:lnTo>
                  <a:lnTo>
                    <a:pt x="81" y="40"/>
                  </a:lnTo>
                  <a:lnTo>
                    <a:pt x="85" y="40"/>
                  </a:lnTo>
                  <a:lnTo>
                    <a:pt x="89" y="40"/>
                  </a:lnTo>
                  <a:lnTo>
                    <a:pt x="94" y="40"/>
                  </a:lnTo>
                  <a:lnTo>
                    <a:pt x="98" y="40"/>
                  </a:lnTo>
                  <a:lnTo>
                    <a:pt x="102" y="40"/>
                  </a:lnTo>
                  <a:lnTo>
                    <a:pt x="106" y="40"/>
                  </a:lnTo>
                  <a:lnTo>
                    <a:pt x="110" y="40"/>
                  </a:lnTo>
                  <a:lnTo>
                    <a:pt x="114" y="40"/>
                  </a:lnTo>
                  <a:lnTo>
                    <a:pt x="118" y="40"/>
                  </a:lnTo>
                  <a:lnTo>
                    <a:pt x="122" y="40"/>
                  </a:lnTo>
                  <a:lnTo>
                    <a:pt x="126" y="40"/>
                  </a:lnTo>
                  <a:lnTo>
                    <a:pt x="130" y="40"/>
                  </a:lnTo>
                  <a:lnTo>
                    <a:pt x="134" y="40"/>
                  </a:lnTo>
                  <a:lnTo>
                    <a:pt x="138" y="40"/>
                  </a:lnTo>
                  <a:lnTo>
                    <a:pt x="142" y="40"/>
                  </a:lnTo>
                  <a:lnTo>
                    <a:pt x="146" y="40"/>
                  </a:lnTo>
                  <a:lnTo>
                    <a:pt x="150" y="40"/>
                  </a:lnTo>
                  <a:lnTo>
                    <a:pt x="154" y="40"/>
                  </a:lnTo>
                  <a:lnTo>
                    <a:pt x="158" y="40"/>
                  </a:lnTo>
                  <a:lnTo>
                    <a:pt x="163" y="40"/>
                  </a:lnTo>
                  <a:lnTo>
                    <a:pt x="167" y="40"/>
                  </a:lnTo>
                  <a:lnTo>
                    <a:pt x="171" y="40"/>
                  </a:lnTo>
                  <a:lnTo>
                    <a:pt x="175" y="40"/>
                  </a:lnTo>
                  <a:lnTo>
                    <a:pt x="179" y="40"/>
                  </a:lnTo>
                  <a:lnTo>
                    <a:pt x="183" y="40"/>
                  </a:lnTo>
                  <a:lnTo>
                    <a:pt x="187" y="40"/>
                  </a:lnTo>
                  <a:lnTo>
                    <a:pt x="191" y="40"/>
                  </a:lnTo>
                  <a:lnTo>
                    <a:pt x="195" y="40"/>
                  </a:lnTo>
                  <a:lnTo>
                    <a:pt x="199" y="40"/>
                  </a:lnTo>
                  <a:lnTo>
                    <a:pt x="203" y="40"/>
                  </a:lnTo>
                  <a:lnTo>
                    <a:pt x="207" y="40"/>
                  </a:lnTo>
                  <a:lnTo>
                    <a:pt x="211" y="40"/>
                  </a:lnTo>
                  <a:lnTo>
                    <a:pt x="215" y="40"/>
                  </a:lnTo>
                  <a:lnTo>
                    <a:pt x="219" y="40"/>
                  </a:lnTo>
                  <a:lnTo>
                    <a:pt x="223" y="40"/>
                  </a:lnTo>
                  <a:lnTo>
                    <a:pt x="228" y="40"/>
                  </a:lnTo>
                  <a:lnTo>
                    <a:pt x="232" y="40"/>
                  </a:lnTo>
                  <a:lnTo>
                    <a:pt x="236" y="40"/>
                  </a:lnTo>
                  <a:lnTo>
                    <a:pt x="240" y="40"/>
                  </a:lnTo>
                  <a:lnTo>
                    <a:pt x="244" y="40"/>
                  </a:lnTo>
                  <a:lnTo>
                    <a:pt x="248" y="40"/>
                  </a:lnTo>
                  <a:lnTo>
                    <a:pt x="252" y="40"/>
                  </a:lnTo>
                  <a:lnTo>
                    <a:pt x="256" y="40"/>
                  </a:lnTo>
                  <a:lnTo>
                    <a:pt x="260" y="40"/>
                  </a:lnTo>
                  <a:lnTo>
                    <a:pt x="264" y="40"/>
                  </a:lnTo>
                  <a:lnTo>
                    <a:pt x="268" y="40"/>
                  </a:lnTo>
                  <a:lnTo>
                    <a:pt x="272" y="40"/>
                  </a:lnTo>
                  <a:lnTo>
                    <a:pt x="276" y="40"/>
                  </a:lnTo>
                  <a:lnTo>
                    <a:pt x="280" y="40"/>
                  </a:lnTo>
                  <a:lnTo>
                    <a:pt x="284" y="40"/>
                  </a:lnTo>
                  <a:lnTo>
                    <a:pt x="288" y="40"/>
                  </a:lnTo>
                  <a:lnTo>
                    <a:pt x="293" y="40"/>
                  </a:lnTo>
                  <a:lnTo>
                    <a:pt x="297" y="40"/>
                  </a:lnTo>
                  <a:lnTo>
                    <a:pt x="301" y="40"/>
                  </a:lnTo>
                  <a:lnTo>
                    <a:pt x="305" y="40"/>
                  </a:lnTo>
                  <a:lnTo>
                    <a:pt x="309" y="40"/>
                  </a:lnTo>
                  <a:lnTo>
                    <a:pt x="313" y="40"/>
                  </a:lnTo>
                  <a:lnTo>
                    <a:pt x="317" y="40"/>
                  </a:lnTo>
                  <a:lnTo>
                    <a:pt x="321" y="40"/>
                  </a:lnTo>
                  <a:lnTo>
                    <a:pt x="325" y="40"/>
                  </a:lnTo>
                  <a:lnTo>
                    <a:pt x="329" y="40"/>
                  </a:lnTo>
                  <a:lnTo>
                    <a:pt x="333" y="40"/>
                  </a:lnTo>
                  <a:lnTo>
                    <a:pt x="337" y="40"/>
                  </a:lnTo>
                  <a:lnTo>
                    <a:pt x="341" y="40"/>
                  </a:lnTo>
                  <a:lnTo>
                    <a:pt x="345" y="40"/>
                  </a:lnTo>
                  <a:lnTo>
                    <a:pt x="349" y="40"/>
                  </a:lnTo>
                  <a:lnTo>
                    <a:pt x="353" y="40"/>
                  </a:lnTo>
                  <a:lnTo>
                    <a:pt x="357" y="40"/>
                  </a:lnTo>
                  <a:lnTo>
                    <a:pt x="362" y="40"/>
                  </a:lnTo>
                  <a:lnTo>
                    <a:pt x="366" y="40"/>
                  </a:lnTo>
                  <a:lnTo>
                    <a:pt x="370" y="40"/>
                  </a:lnTo>
                  <a:lnTo>
                    <a:pt x="374" y="40"/>
                  </a:lnTo>
                  <a:lnTo>
                    <a:pt x="378" y="40"/>
                  </a:lnTo>
                  <a:lnTo>
                    <a:pt x="382" y="40"/>
                  </a:lnTo>
                  <a:lnTo>
                    <a:pt x="386" y="36"/>
                  </a:lnTo>
                  <a:lnTo>
                    <a:pt x="390" y="36"/>
                  </a:lnTo>
                  <a:lnTo>
                    <a:pt x="394" y="36"/>
                  </a:lnTo>
                  <a:lnTo>
                    <a:pt x="398" y="36"/>
                  </a:lnTo>
                  <a:lnTo>
                    <a:pt x="402" y="36"/>
                  </a:lnTo>
                  <a:lnTo>
                    <a:pt x="406" y="36"/>
                  </a:lnTo>
                  <a:lnTo>
                    <a:pt x="410" y="36"/>
                  </a:lnTo>
                  <a:lnTo>
                    <a:pt x="414" y="32"/>
                  </a:lnTo>
                  <a:lnTo>
                    <a:pt x="418" y="32"/>
                  </a:lnTo>
                  <a:lnTo>
                    <a:pt x="422" y="32"/>
                  </a:lnTo>
                  <a:lnTo>
                    <a:pt x="427" y="28"/>
                  </a:lnTo>
                  <a:lnTo>
                    <a:pt x="431" y="28"/>
                  </a:lnTo>
                  <a:lnTo>
                    <a:pt x="435" y="24"/>
                  </a:lnTo>
                  <a:lnTo>
                    <a:pt x="439" y="24"/>
                  </a:lnTo>
                  <a:lnTo>
                    <a:pt x="443" y="20"/>
                  </a:lnTo>
                  <a:lnTo>
                    <a:pt x="447" y="16"/>
                  </a:lnTo>
                  <a:lnTo>
                    <a:pt x="451" y="16"/>
                  </a:lnTo>
                  <a:lnTo>
                    <a:pt x="455" y="12"/>
                  </a:lnTo>
                  <a:lnTo>
                    <a:pt x="459" y="8"/>
                  </a:lnTo>
                  <a:lnTo>
                    <a:pt x="463" y="4"/>
                  </a:lnTo>
                  <a:lnTo>
                    <a:pt x="467" y="4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2" y="0"/>
                  </a:lnTo>
                  <a:lnTo>
                    <a:pt x="496" y="4"/>
                  </a:lnTo>
                  <a:lnTo>
                    <a:pt x="500" y="4"/>
                  </a:lnTo>
                  <a:lnTo>
                    <a:pt x="504" y="8"/>
                  </a:lnTo>
                  <a:lnTo>
                    <a:pt x="508" y="8"/>
                  </a:lnTo>
                  <a:lnTo>
                    <a:pt x="512" y="12"/>
                  </a:lnTo>
                  <a:lnTo>
                    <a:pt x="516" y="16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1" name="Freeform 121"/>
            <p:cNvSpPr>
              <a:spLocks/>
            </p:cNvSpPr>
            <p:nvPr/>
          </p:nvSpPr>
          <p:spPr bwMode="auto">
            <a:xfrm>
              <a:off x="3749" y="3980"/>
              <a:ext cx="562" cy="2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4"/>
                </a:cxn>
                <a:cxn ang="0">
                  <a:pos x="20" y="8"/>
                </a:cxn>
                <a:cxn ang="0">
                  <a:pos x="28" y="8"/>
                </a:cxn>
                <a:cxn ang="0">
                  <a:pos x="36" y="12"/>
                </a:cxn>
                <a:cxn ang="0">
                  <a:pos x="45" y="12"/>
                </a:cxn>
                <a:cxn ang="0">
                  <a:pos x="53" y="16"/>
                </a:cxn>
                <a:cxn ang="0">
                  <a:pos x="61" y="16"/>
                </a:cxn>
                <a:cxn ang="0">
                  <a:pos x="69" y="16"/>
                </a:cxn>
                <a:cxn ang="0">
                  <a:pos x="77" y="16"/>
                </a:cxn>
                <a:cxn ang="0">
                  <a:pos x="85" y="20"/>
                </a:cxn>
                <a:cxn ang="0">
                  <a:pos x="93" y="20"/>
                </a:cxn>
                <a:cxn ang="0">
                  <a:pos x="101" y="20"/>
                </a:cxn>
                <a:cxn ang="0">
                  <a:pos x="110" y="20"/>
                </a:cxn>
                <a:cxn ang="0">
                  <a:pos x="118" y="20"/>
                </a:cxn>
                <a:cxn ang="0">
                  <a:pos x="126" y="20"/>
                </a:cxn>
                <a:cxn ang="0">
                  <a:pos x="134" y="20"/>
                </a:cxn>
                <a:cxn ang="0">
                  <a:pos x="142" y="20"/>
                </a:cxn>
                <a:cxn ang="0">
                  <a:pos x="150" y="20"/>
                </a:cxn>
                <a:cxn ang="0">
                  <a:pos x="158" y="20"/>
                </a:cxn>
                <a:cxn ang="0">
                  <a:pos x="166" y="20"/>
                </a:cxn>
                <a:cxn ang="0">
                  <a:pos x="175" y="20"/>
                </a:cxn>
                <a:cxn ang="0">
                  <a:pos x="183" y="20"/>
                </a:cxn>
                <a:cxn ang="0">
                  <a:pos x="191" y="20"/>
                </a:cxn>
                <a:cxn ang="0">
                  <a:pos x="199" y="20"/>
                </a:cxn>
                <a:cxn ang="0">
                  <a:pos x="207" y="20"/>
                </a:cxn>
                <a:cxn ang="0">
                  <a:pos x="215" y="20"/>
                </a:cxn>
                <a:cxn ang="0">
                  <a:pos x="223" y="20"/>
                </a:cxn>
                <a:cxn ang="0">
                  <a:pos x="231" y="20"/>
                </a:cxn>
                <a:cxn ang="0">
                  <a:pos x="239" y="20"/>
                </a:cxn>
                <a:cxn ang="0">
                  <a:pos x="248" y="20"/>
                </a:cxn>
                <a:cxn ang="0">
                  <a:pos x="256" y="20"/>
                </a:cxn>
                <a:cxn ang="0">
                  <a:pos x="264" y="20"/>
                </a:cxn>
                <a:cxn ang="0">
                  <a:pos x="272" y="20"/>
                </a:cxn>
                <a:cxn ang="0">
                  <a:pos x="280" y="20"/>
                </a:cxn>
                <a:cxn ang="0">
                  <a:pos x="288" y="20"/>
                </a:cxn>
                <a:cxn ang="0">
                  <a:pos x="296" y="20"/>
                </a:cxn>
                <a:cxn ang="0">
                  <a:pos x="304" y="24"/>
                </a:cxn>
                <a:cxn ang="0">
                  <a:pos x="313" y="24"/>
                </a:cxn>
                <a:cxn ang="0">
                  <a:pos x="321" y="24"/>
                </a:cxn>
                <a:cxn ang="0">
                  <a:pos x="329" y="24"/>
                </a:cxn>
                <a:cxn ang="0">
                  <a:pos x="337" y="24"/>
                </a:cxn>
                <a:cxn ang="0">
                  <a:pos x="345" y="24"/>
                </a:cxn>
                <a:cxn ang="0">
                  <a:pos x="353" y="24"/>
                </a:cxn>
                <a:cxn ang="0">
                  <a:pos x="361" y="24"/>
                </a:cxn>
                <a:cxn ang="0">
                  <a:pos x="369" y="24"/>
                </a:cxn>
                <a:cxn ang="0">
                  <a:pos x="378" y="24"/>
                </a:cxn>
                <a:cxn ang="0">
                  <a:pos x="386" y="24"/>
                </a:cxn>
                <a:cxn ang="0">
                  <a:pos x="394" y="24"/>
                </a:cxn>
                <a:cxn ang="0">
                  <a:pos x="402" y="24"/>
                </a:cxn>
                <a:cxn ang="0">
                  <a:pos x="410" y="24"/>
                </a:cxn>
                <a:cxn ang="0">
                  <a:pos x="418" y="24"/>
                </a:cxn>
                <a:cxn ang="0">
                  <a:pos x="426" y="24"/>
                </a:cxn>
                <a:cxn ang="0">
                  <a:pos x="434" y="24"/>
                </a:cxn>
                <a:cxn ang="0">
                  <a:pos x="443" y="24"/>
                </a:cxn>
                <a:cxn ang="0">
                  <a:pos x="451" y="24"/>
                </a:cxn>
                <a:cxn ang="0">
                  <a:pos x="459" y="24"/>
                </a:cxn>
                <a:cxn ang="0">
                  <a:pos x="467" y="24"/>
                </a:cxn>
                <a:cxn ang="0">
                  <a:pos x="475" y="24"/>
                </a:cxn>
              </a:cxnLst>
              <a:rect l="0" t="0" r="r" b="b"/>
              <a:pathLst>
                <a:path w="479" h="24">
                  <a:moveTo>
                    <a:pt x="0" y="0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9" y="16"/>
                  </a:lnTo>
                  <a:lnTo>
                    <a:pt x="53" y="16"/>
                  </a:lnTo>
                  <a:lnTo>
                    <a:pt x="57" y="16"/>
                  </a:lnTo>
                  <a:lnTo>
                    <a:pt x="61" y="16"/>
                  </a:lnTo>
                  <a:lnTo>
                    <a:pt x="65" y="16"/>
                  </a:lnTo>
                  <a:lnTo>
                    <a:pt x="69" y="16"/>
                  </a:lnTo>
                  <a:lnTo>
                    <a:pt x="73" y="16"/>
                  </a:lnTo>
                  <a:lnTo>
                    <a:pt x="77" y="16"/>
                  </a:lnTo>
                  <a:lnTo>
                    <a:pt x="81" y="16"/>
                  </a:lnTo>
                  <a:lnTo>
                    <a:pt x="85" y="20"/>
                  </a:lnTo>
                  <a:lnTo>
                    <a:pt x="89" y="20"/>
                  </a:lnTo>
                  <a:lnTo>
                    <a:pt x="93" y="20"/>
                  </a:lnTo>
                  <a:lnTo>
                    <a:pt x="97" y="20"/>
                  </a:lnTo>
                  <a:lnTo>
                    <a:pt x="101" y="20"/>
                  </a:lnTo>
                  <a:lnTo>
                    <a:pt x="105" y="20"/>
                  </a:lnTo>
                  <a:lnTo>
                    <a:pt x="110" y="20"/>
                  </a:lnTo>
                  <a:lnTo>
                    <a:pt x="114" y="20"/>
                  </a:lnTo>
                  <a:lnTo>
                    <a:pt x="118" y="20"/>
                  </a:lnTo>
                  <a:lnTo>
                    <a:pt x="122" y="20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4" y="20"/>
                  </a:lnTo>
                  <a:lnTo>
                    <a:pt x="138" y="20"/>
                  </a:lnTo>
                  <a:lnTo>
                    <a:pt x="142" y="20"/>
                  </a:lnTo>
                  <a:lnTo>
                    <a:pt x="146" y="20"/>
                  </a:lnTo>
                  <a:lnTo>
                    <a:pt x="150" y="20"/>
                  </a:lnTo>
                  <a:lnTo>
                    <a:pt x="154" y="20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66" y="20"/>
                  </a:lnTo>
                  <a:lnTo>
                    <a:pt x="170" y="20"/>
                  </a:lnTo>
                  <a:lnTo>
                    <a:pt x="175" y="20"/>
                  </a:lnTo>
                  <a:lnTo>
                    <a:pt x="179" y="20"/>
                  </a:lnTo>
                  <a:lnTo>
                    <a:pt x="183" y="20"/>
                  </a:lnTo>
                  <a:lnTo>
                    <a:pt x="187" y="20"/>
                  </a:lnTo>
                  <a:lnTo>
                    <a:pt x="191" y="20"/>
                  </a:lnTo>
                  <a:lnTo>
                    <a:pt x="195" y="20"/>
                  </a:lnTo>
                  <a:lnTo>
                    <a:pt x="199" y="20"/>
                  </a:lnTo>
                  <a:lnTo>
                    <a:pt x="203" y="20"/>
                  </a:lnTo>
                  <a:lnTo>
                    <a:pt x="207" y="20"/>
                  </a:lnTo>
                  <a:lnTo>
                    <a:pt x="211" y="20"/>
                  </a:lnTo>
                  <a:lnTo>
                    <a:pt x="215" y="20"/>
                  </a:lnTo>
                  <a:lnTo>
                    <a:pt x="219" y="20"/>
                  </a:lnTo>
                  <a:lnTo>
                    <a:pt x="223" y="20"/>
                  </a:lnTo>
                  <a:lnTo>
                    <a:pt x="227" y="20"/>
                  </a:lnTo>
                  <a:lnTo>
                    <a:pt x="231" y="20"/>
                  </a:lnTo>
                  <a:lnTo>
                    <a:pt x="235" y="20"/>
                  </a:lnTo>
                  <a:lnTo>
                    <a:pt x="239" y="20"/>
                  </a:lnTo>
                  <a:lnTo>
                    <a:pt x="244" y="20"/>
                  </a:lnTo>
                  <a:lnTo>
                    <a:pt x="248" y="20"/>
                  </a:lnTo>
                  <a:lnTo>
                    <a:pt x="252" y="20"/>
                  </a:lnTo>
                  <a:lnTo>
                    <a:pt x="256" y="20"/>
                  </a:lnTo>
                  <a:lnTo>
                    <a:pt x="260" y="20"/>
                  </a:lnTo>
                  <a:lnTo>
                    <a:pt x="264" y="20"/>
                  </a:lnTo>
                  <a:lnTo>
                    <a:pt x="268" y="20"/>
                  </a:lnTo>
                  <a:lnTo>
                    <a:pt x="272" y="20"/>
                  </a:lnTo>
                  <a:lnTo>
                    <a:pt x="276" y="20"/>
                  </a:lnTo>
                  <a:lnTo>
                    <a:pt x="280" y="20"/>
                  </a:lnTo>
                  <a:lnTo>
                    <a:pt x="284" y="20"/>
                  </a:lnTo>
                  <a:lnTo>
                    <a:pt x="288" y="20"/>
                  </a:lnTo>
                  <a:lnTo>
                    <a:pt x="292" y="20"/>
                  </a:lnTo>
                  <a:lnTo>
                    <a:pt x="296" y="20"/>
                  </a:lnTo>
                  <a:lnTo>
                    <a:pt x="300" y="24"/>
                  </a:lnTo>
                  <a:lnTo>
                    <a:pt x="304" y="24"/>
                  </a:lnTo>
                  <a:lnTo>
                    <a:pt x="309" y="24"/>
                  </a:lnTo>
                  <a:lnTo>
                    <a:pt x="313" y="24"/>
                  </a:lnTo>
                  <a:lnTo>
                    <a:pt x="317" y="24"/>
                  </a:lnTo>
                  <a:lnTo>
                    <a:pt x="321" y="24"/>
                  </a:lnTo>
                  <a:lnTo>
                    <a:pt x="325" y="24"/>
                  </a:lnTo>
                  <a:lnTo>
                    <a:pt x="329" y="24"/>
                  </a:lnTo>
                  <a:lnTo>
                    <a:pt x="333" y="24"/>
                  </a:lnTo>
                  <a:lnTo>
                    <a:pt x="337" y="24"/>
                  </a:lnTo>
                  <a:lnTo>
                    <a:pt x="341" y="24"/>
                  </a:lnTo>
                  <a:lnTo>
                    <a:pt x="345" y="24"/>
                  </a:lnTo>
                  <a:lnTo>
                    <a:pt x="349" y="24"/>
                  </a:lnTo>
                  <a:lnTo>
                    <a:pt x="353" y="24"/>
                  </a:lnTo>
                  <a:lnTo>
                    <a:pt x="357" y="24"/>
                  </a:lnTo>
                  <a:lnTo>
                    <a:pt x="361" y="24"/>
                  </a:lnTo>
                  <a:lnTo>
                    <a:pt x="365" y="24"/>
                  </a:lnTo>
                  <a:lnTo>
                    <a:pt x="369" y="24"/>
                  </a:lnTo>
                  <a:lnTo>
                    <a:pt x="374" y="24"/>
                  </a:lnTo>
                  <a:lnTo>
                    <a:pt x="378" y="24"/>
                  </a:lnTo>
                  <a:lnTo>
                    <a:pt x="382" y="24"/>
                  </a:lnTo>
                  <a:lnTo>
                    <a:pt x="386" y="24"/>
                  </a:lnTo>
                  <a:lnTo>
                    <a:pt x="390" y="24"/>
                  </a:lnTo>
                  <a:lnTo>
                    <a:pt x="394" y="24"/>
                  </a:lnTo>
                  <a:lnTo>
                    <a:pt x="398" y="24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0" y="24"/>
                  </a:lnTo>
                  <a:lnTo>
                    <a:pt x="414" y="24"/>
                  </a:lnTo>
                  <a:lnTo>
                    <a:pt x="418" y="24"/>
                  </a:lnTo>
                  <a:lnTo>
                    <a:pt x="422" y="24"/>
                  </a:lnTo>
                  <a:lnTo>
                    <a:pt x="426" y="24"/>
                  </a:lnTo>
                  <a:lnTo>
                    <a:pt x="430" y="24"/>
                  </a:lnTo>
                  <a:lnTo>
                    <a:pt x="434" y="24"/>
                  </a:lnTo>
                  <a:lnTo>
                    <a:pt x="438" y="24"/>
                  </a:lnTo>
                  <a:lnTo>
                    <a:pt x="443" y="24"/>
                  </a:lnTo>
                  <a:lnTo>
                    <a:pt x="447" y="24"/>
                  </a:lnTo>
                  <a:lnTo>
                    <a:pt x="451" y="24"/>
                  </a:lnTo>
                  <a:lnTo>
                    <a:pt x="455" y="24"/>
                  </a:lnTo>
                  <a:lnTo>
                    <a:pt x="459" y="24"/>
                  </a:lnTo>
                  <a:lnTo>
                    <a:pt x="463" y="24"/>
                  </a:lnTo>
                  <a:lnTo>
                    <a:pt x="467" y="24"/>
                  </a:lnTo>
                  <a:lnTo>
                    <a:pt x="471" y="24"/>
                  </a:lnTo>
                  <a:lnTo>
                    <a:pt x="475" y="24"/>
                  </a:lnTo>
                  <a:lnTo>
                    <a:pt x="479" y="24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2" name="Freeform 122"/>
            <p:cNvSpPr>
              <a:spLocks/>
            </p:cNvSpPr>
            <p:nvPr/>
          </p:nvSpPr>
          <p:spPr bwMode="auto">
            <a:xfrm>
              <a:off x="1592" y="3692"/>
              <a:ext cx="457" cy="309"/>
            </a:xfrm>
            <a:custGeom>
              <a:avLst/>
              <a:gdLst/>
              <a:ahLst/>
              <a:cxnLst>
                <a:cxn ang="0">
                  <a:pos x="8" y="361"/>
                </a:cxn>
                <a:cxn ang="0">
                  <a:pos x="20" y="357"/>
                </a:cxn>
                <a:cxn ang="0">
                  <a:pos x="33" y="349"/>
                </a:cxn>
                <a:cxn ang="0">
                  <a:pos x="45" y="337"/>
                </a:cxn>
                <a:cxn ang="0">
                  <a:pos x="61" y="321"/>
                </a:cxn>
                <a:cxn ang="0">
                  <a:pos x="65" y="316"/>
                </a:cxn>
                <a:cxn ang="0">
                  <a:pos x="69" y="304"/>
                </a:cxn>
                <a:cxn ang="0">
                  <a:pos x="77" y="296"/>
                </a:cxn>
                <a:cxn ang="0">
                  <a:pos x="85" y="284"/>
                </a:cxn>
                <a:cxn ang="0">
                  <a:pos x="89" y="272"/>
                </a:cxn>
                <a:cxn ang="0">
                  <a:pos x="98" y="256"/>
                </a:cxn>
                <a:cxn ang="0">
                  <a:pos x="106" y="243"/>
                </a:cxn>
                <a:cxn ang="0">
                  <a:pos x="114" y="231"/>
                </a:cxn>
                <a:cxn ang="0">
                  <a:pos x="118" y="215"/>
                </a:cxn>
                <a:cxn ang="0">
                  <a:pos x="126" y="203"/>
                </a:cxn>
                <a:cxn ang="0">
                  <a:pos x="134" y="187"/>
                </a:cxn>
                <a:cxn ang="0">
                  <a:pos x="138" y="174"/>
                </a:cxn>
                <a:cxn ang="0">
                  <a:pos x="146" y="158"/>
                </a:cxn>
                <a:cxn ang="0">
                  <a:pos x="154" y="146"/>
                </a:cxn>
                <a:cxn ang="0">
                  <a:pos x="163" y="134"/>
                </a:cxn>
                <a:cxn ang="0">
                  <a:pos x="167" y="117"/>
                </a:cxn>
                <a:cxn ang="0">
                  <a:pos x="175" y="105"/>
                </a:cxn>
                <a:cxn ang="0">
                  <a:pos x="183" y="93"/>
                </a:cxn>
                <a:cxn ang="0">
                  <a:pos x="187" y="81"/>
                </a:cxn>
                <a:cxn ang="0">
                  <a:pos x="195" y="69"/>
                </a:cxn>
                <a:cxn ang="0">
                  <a:pos x="207" y="53"/>
                </a:cxn>
                <a:cxn ang="0">
                  <a:pos x="224" y="32"/>
                </a:cxn>
                <a:cxn ang="0">
                  <a:pos x="228" y="28"/>
                </a:cxn>
                <a:cxn ang="0">
                  <a:pos x="240" y="16"/>
                </a:cxn>
                <a:cxn ang="0">
                  <a:pos x="252" y="8"/>
                </a:cxn>
                <a:cxn ang="0">
                  <a:pos x="264" y="0"/>
                </a:cxn>
                <a:cxn ang="0">
                  <a:pos x="276" y="0"/>
                </a:cxn>
                <a:cxn ang="0">
                  <a:pos x="288" y="0"/>
                </a:cxn>
                <a:cxn ang="0">
                  <a:pos x="301" y="4"/>
                </a:cxn>
                <a:cxn ang="0">
                  <a:pos x="313" y="12"/>
                </a:cxn>
                <a:cxn ang="0">
                  <a:pos x="325" y="20"/>
                </a:cxn>
                <a:cxn ang="0">
                  <a:pos x="337" y="28"/>
                </a:cxn>
                <a:cxn ang="0">
                  <a:pos x="349" y="44"/>
                </a:cxn>
                <a:cxn ang="0">
                  <a:pos x="362" y="57"/>
                </a:cxn>
                <a:cxn ang="0">
                  <a:pos x="366" y="69"/>
                </a:cxn>
                <a:cxn ang="0">
                  <a:pos x="374" y="77"/>
                </a:cxn>
                <a:cxn ang="0">
                  <a:pos x="382" y="89"/>
                </a:cxn>
              </a:cxnLst>
              <a:rect l="0" t="0" r="r" b="b"/>
              <a:pathLst>
                <a:path w="390" h="361">
                  <a:moveTo>
                    <a:pt x="0" y="361"/>
                  </a:moveTo>
                  <a:lnTo>
                    <a:pt x="4" y="361"/>
                  </a:lnTo>
                  <a:lnTo>
                    <a:pt x="8" y="361"/>
                  </a:lnTo>
                  <a:lnTo>
                    <a:pt x="12" y="361"/>
                  </a:lnTo>
                  <a:lnTo>
                    <a:pt x="16" y="357"/>
                  </a:lnTo>
                  <a:lnTo>
                    <a:pt x="20" y="357"/>
                  </a:lnTo>
                  <a:lnTo>
                    <a:pt x="25" y="353"/>
                  </a:lnTo>
                  <a:lnTo>
                    <a:pt x="29" y="353"/>
                  </a:lnTo>
                  <a:lnTo>
                    <a:pt x="33" y="349"/>
                  </a:lnTo>
                  <a:lnTo>
                    <a:pt x="37" y="345"/>
                  </a:lnTo>
                  <a:lnTo>
                    <a:pt x="41" y="341"/>
                  </a:lnTo>
                  <a:lnTo>
                    <a:pt x="45" y="337"/>
                  </a:lnTo>
                  <a:lnTo>
                    <a:pt x="49" y="333"/>
                  </a:lnTo>
                  <a:lnTo>
                    <a:pt x="53" y="329"/>
                  </a:lnTo>
                  <a:lnTo>
                    <a:pt x="61" y="321"/>
                  </a:lnTo>
                  <a:lnTo>
                    <a:pt x="57" y="321"/>
                  </a:lnTo>
                  <a:lnTo>
                    <a:pt x="61" y="321"/>
                  </a:lnTo>
                  <a:lnTo>
                    <a:pt x="65" y="316"/>
                  </a:lnTo>
                  <a:lnTo>
                    <a:pt x="65" y="312"/>
                  </a:lnTo>
                  <a:lnTo>
                    <a:pt x="69" y="308"/>
                  </a:lnTo>
                  <a:lnTo>
                    <a:pt x="69" y="304"/>
                  </a:lnTo>
                  <a:lnTo>
                    <a:pt x="77" y="296"/>
                  </a:lnTo>
                  <a:lnTo>
                    <a:pt x="73" y="296"/>
                  </a:lnTo>
                  <a:lnTo>
                    <a:pt x="77" y="296"/>
                  </a:lnTo>
                  <a:lnTo>
                    <a:pt x="81" y="292"/>
                  </a:lnTo>
                  <a:lnTo>
                    <a:pt x="81" y="288"/>
                  </a:lnTo>
                  <a:lnTo>
                    <a:pt x="85" y="284"/>
                  </a:lnTo>
                  <a:lnTo>
                    <a:pt x="85" y="280"/>
                  </a:lnTo>
                  <a:lnTo>
                    <a:pt x="89" y="276"/>
                  </a:lnTo>
                  <a:lnTo>
                    <a:pt x="89" y="272"/>
                  </a:lnTo>
                  <a:lnTo>
                    <a:pt x="94" y="268"/>
                  </a:lnTo>
                  <a:lnTo>
                    <a:pt x="98" y="264"/>
                  </a:lnTo>
                  <a:lnTo>
                    <a:pt x="98" y="256"/>
                  </a:lnTo>
                  <a:lnTo>
                    <a:pt x="102" y="252"/>
                  </a:lnTo>
                  <a:lnTo>
                    <a:pt x="102" y="247"/>
                  </a:lnTo>
                  <a:lnTo>
                    <a:pt x="106" y="243"/>
                  </a:lnTo>
                  <a:lnTo>
                    <a:pt x="106" y="239"/>
                  </a:lnTo>
                  <a:lnTo>
                    <a:pt x="110" y="235"/>
                  </a:lnTo>
                  <a:lnTo>
                    <a:pt x="114" y="231"/>
                  </a:lnTo>
                  <a:lnTo>
                    <a:pt x="114" y="227"/>
                  </a:lnTo>
                  <a:lnTo>
                    <a:pt x="118" y="223"/>
                  </a:lnTo>
                  <a:lnTo>
                    <a:pt x="118" y="215"/>
                  </a:lnTo>
                  <a:lnTo>
                    <a:pt x="122" y="211"/>
                  </a:lnTo>
                  <a:lnTo>
                    <a:pt x="122" y="207"/>
                  </a:lnTo>
                  <a:lnTo>
                    <a:pt x="126" y="203"/>
                  </a:lnTo>
                  <a:lnTo>
                    <a:pt x="130" y="199"/>
                  </a:lnTo>
                  <a:lnTo>
                    <a:pt x="130" y="195"/>
                  </a:lnTo>
                  <a:lnTo>
                    <a:pt x="134" y="187"/>
                  </a:lnTo>
                  <a:lnTo>
                    <a:pt x="134" y="182"/>
                  </a:lnTo>
                  <a:lnTo>
                    <a:pt x="138" y="178"/>
                  </a:lnTo>
                  <a:lnTo>
                    <a:pt x="138" y="174"/>
                  </a:lnTo>
                  <a:lnTo>
                    <a:pt x="142" y="170"/>
                  </a:lnTo>
                  <a:lnTo>
                    <a:pt x="146" y="166"/>
                  </a:lnTo>
                  <a:lnTo>
                    <a:pt x="146" y="158"/>
                  </a:lnTo>
                  <a:lnTo>
                    <a:pt x="150" y="154"/>
                  </a:lnTo>
                  <a:lnTo>
                    <a:pt x="150" y="150"/>
                  </a:lnTo>
                  <a:lnTo>
                    <a:pt x="154" y="146"/>
                  </a:lnTo>
                  <a:lnTo>
                    <a:pt x="154" y="142"/>
                  </a:lnTo>
                  <a:lnTo>
                    <a:pt x="159" y="138"/>
                  </a:lnTo>
                  <a:lnTo>
                    <a:pt x="163" y="134"/>
                  </a:lnTo>
                  <a:lnTo>
                    <a:pt x="163" y="126"/>
                  </a:lnTo>
                  <a:lnTo>
                    <a:pt x="167" y="122"/>
                  </a:lnTo>
                  <a:lnTo>
                    <a:pt x="167" y="117"/>
                  </a:lnTo>
                  <a:lnTo>
                    <a:pt x="171" y="113"/>
                  </a:lnTo>
                  <a:lnTo>
                    <a:pt x="171" y="109"/>
                  </a:lnTo>
                  <a:lnTo>
                    <a:pt x="175" y="105"/>
                  </a:lnTo>
                  <a:lnTo>
                    <a:pt x="179" y="101"/>
                  </a:lnTo>
                  <a:lnTo>
                    <a:pt x="179" y="97"/>
                  </a:lnTo>
                  <a:lnTo>
                    <a:pt x="183" y="93"/>
                  </a:lnTo>
                  <a:lnTo>
                    <a:pt x="183" y="89"/>
                  </a:lnTo>
                  <a:lnTo>
                    <a:pt x="187" y="85"/>
                  </a:lnTo>
                  <a:lnTo>
                    <a:pt x="187" y="81"/>
                  </a:lnTo>
                  <a:lnTo>
                    <a:pt x="191" y="77"/>
                  </a:lnTo>
                  <a:lnTo>
                    <a:pt x="195" y="73"/>
                  </a:lnTo>
                  <a:lnTo>
                    <a:pt x="195" y="69"/>
                  </a:lnTo>
                  <a:lnTo>
                    <a:pt x="203" y="61"/>
                  </a:lnTo>
                  <a:lnTo>
                    <a:pt x="203" y="57"/>
                  </a:lnTo>
                  <a:lnTo>
                    <a:pt x="207" y="53"/>
                  </a:lnTo>
                  <a:lnTo>
                    <a:pt x="215" y="44"/>
                  </a:lnTo>
                  <a:lnTo>
                    <a:pt x="215" y="40"/>
                  </a:lnTo>
                  <a:lnTo>
                    <a:pt x="224" y="32"/>
                  </a:lnTo>
                  <a:lnTo>
                    <a:pt x="219" y="32"/>
                  </a:lnTo>
                  <a:lnTo>
                    <a:pt x="224" y="32"/>
                  </a:lnTo>
                  <a:lnTo>
                    <a:pt x="228" y="28"/>
                  </a:lnTo>
                  <a:lnTo>
                    <a:pt x="236" y="20"/>
                  </a:lnTo>
                  <a:lnTo>
                    <a:pt x="236" y="16"/>
                  </a:lnTo>
                  <a:lnTo>
                    <a:pt x="240" y="16"/>
                  </a:lnTo>
                  <a:lnTo>
                    <a:pt x="244" y="12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4"/>
                  </a:lnTo>
                  <a:lnTo>
                    <a:pt x="260" y="4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7" y="4"/>
                  </a:lnTo>
                  <a:lnTo>
                    <a:pt x="301" y="4"/>
                  </a:lnTo>
                  <a:lnTo>
                    <a:pt x="305" y="4"/>
                  </a:lnTo>
                  <a:lnTo>
                    <a:pt x="309" y="8"/>
                  </a:lnTo>
                  <a:lnTo>
                    <a:pt x="313" y="12"/>
                  </a:lnTo>
                  <a:lnTo>
                    <a:pt x="317" y="12"/>
                  </a:lnTo>
                  <a:lnTo>
                    <a:pt x="321" y="16"/>
                  </a:lnTo>
                  <a:lnTo>
                    <a:pt x="325" y="20"/>
                  </a:lnTo>
                  <a:lnTo>
                    <a:pt x="329" y="24"/>
                  </a:lnTo>
                  <a:lnTo>
                    <a:pt x="333" y="28"/>
                  </a:lnTo>
                  <a:lnTo>
                    <a:pt x="337" y="28"/>
                  </a:lnTo>
                  <a:lnTo>
                    <a:pt x="341" y="36"/>
                  </a:lnTo>
                  <a:lnTo>
                    <a:pt x="345" y="40"/>
                  </a:lnTo>
                  <a:lnTo>
                    <a:pt x="349" y="44"/>
                  </a:lnTo>
                  <a:lnTo>
                    <a:pt x="353" y="48"/>
                  </a:lnTo>
                  <a:lnTo>
                    <a:pt x="358" y="53"/>
                  </a:lnTo>
                  <a:lnTo>
                    <a:pt x="362" y="57"/>
                  </a:lnTo>
                  <a:lnTo>
                    <a:pt x="362" y="61"/>
                  </a:lnTo>
                  <a:lnTo>
                    <a:pt x="370" y="69"/>
                  </a:lnTo>
                  <a:lnTo>
                    <a:pt x="366" y="69"/>
                  </a:lnTo>
                  <a:lnTo>
                    <a:pt x="370" y="69"/>
                  </a:lnTo>
                  <a:lnTo>
                    <a:pt x="374" y="73"/>
                  </a:lnTo>
                  <a:lnTo>
                    <a:pt x="374" y="77"/>
                  </a:lnTo>
                  <a:lnTo>
                    <a:pt x="378" y="81"/>
                  </a:lnTo>
                  <a:lnTo>
                    <a:pt x="378" y="85"/>
                  </a:lnTo>
                  <a:lnTo>
                    <a:pt x="382" y="89"/>
                  </a:lnTo>
                  <a:lnTo>
                    <a:pt x="386" y="93"/>
                  </a:lnTo>
                  <a:lnTo>
                    <a:pt x="390" y="97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3" name="Freeform 123"/>
            <p:cNvSpPr>
              <a:spLocks/>
            </p:cNvSpPr>
            <p:nvPr/>
          </p:nvSpPr>
          <p:spPr bwMode="auto">
            <a:xfrm>
              <a:off x="2049" y="3775"/>
              <a:ext cx="543" cy="226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8" y="20"/>
                </a:cxn>
                <a:cxn ang="0">
                  <a:pos x="20" y="33"/>
                </a:cxn>
                <a:cxn ang="0">
                  <a:pos x="24" y="45"/>
                </a:cxn>
                <a:cxn ang="0">
                  <a:pos x="33" y="57"/>
                </a:cxn>
                <a:cxn ang="0">
                  <a:pos x="41" y="69"/>
                </a:cxn>
                <a:cxn ang="0">
                  <a:pos x="53" y="85"/>
                </a:cxn>
                <a:cxn ang="0">
                  <a:pos x="57" y="98"/>
                </a:cxn>
                <a:cxn ang="0">
                  <a:pos x="65" y="110"/>
                </a:cxn>
                <a:cxn ang="0">
                  <a:pos x="73" y="122"/>
                </a:cxn>
                <a:cxn ang="0">
                  <a:pos x="81" y="134"/>
                </a:cxn>
                <a:cxn ang="0">
                  <a:pos x="93" y="150"/>
                </a:cxn>
                <a:cxn ang="0">
                  <a:pos x="110" y="171"/>
                </a:cxn>
                <a:cxn ang="0">
                  <a:pos x="118" y="179"/>
                </a:cxn>
                <a:cxn ang="0">
                  <a:pos x="126" y="191"/>
                </a:cxn>
                <a:cxn ang="0">
                  <a:pos x="138" y="203"/>
                </a:cxn>
                <a:cxn ang="0">
                  <a:pos x="150" y="215"/>
                </a:cxn>
                <a:cxn ang="0">
                  <a:pos x="162" y="224"/>
                </a:cxn>
                <a:cxn ang="0">
                  <a:pos x="175" y="232"/>
                </a:cxn>
                <a:cxn ang="0">
                  <a:pos x="187" y="240"/>
                </a:cxn>
                <a:cxn ang="0">
                  <a:pos x="199" y="248"/>
                </a:cxn>
                <a:cxn ang="0">
                  <a:pos x="211" y="252"/>
                </a:cxn>
                <a:cxn ang="0">
                  <a:pos x="223" y="256"/>
                </a:cxn>
                <a:cxn ang="0">
                  <a:pos x="236" y="260"/>
                </a:cxn>
                <a:cxn ang="0">
                  <a:pos x="248" y="260"/>
                </a:cxn>
                <a:cxn ang="0">
                  <a:pos x="260" y="264"/>
                </a:cxn>
                <a:cxn ang="0">
                  <a:pos x="272" y="264"/>
                </a:cxn>
                <a:cxn ang="0">
                  <a:pos x="284" y="264"/>
                </a:cxn>
                <a:cxn ang="0">
                  <a:pos x="296" y="264"/>
                </a:cxn>
                <a:cxn ang="0">
                  <a:pos x="309" y="264"/>
                </a:cxn>
                <a:cxn ang="0">
                  <a:pos x="321" y="264"/>
                </a:cxn>
                <a:cxn ang="0">
                  <a:pos x="333" y="264"/>
                </a:cxn>
                <a:cxn ang="0">
                  <a:pos x="345" y="264"/>
                </a:cxn>
                <a:cxn ang="0">
                  <a:pos x="357" y="264"/>
                </a:cxn>
                <a:cxn ang="0">
                  <a:pos x="370" y="264"/>
                </a:cxn>
                <a:cxn ang="0">
                  <a:pos x="382" y="264"/>
                </a:cxn>
                <a:cxn ang="0">
                  <a:pos x="394" y="264"/>
                </a:cxn>
                <a:cxn ang="0">
                  <a:pos x="406" y="264"/>
                </a:cxn>
                <a:cxn ang="0">
                  <a:pos x="418" y="264"/>
                </a:cxn>
                <a:cxn ang="0">
                  <a:pos x="431" y="264"/>
                </a:cxn>
                <a:cxn ang="0">
                  <a:pos x="443" y="264"/>
                </a:cxn>
                <a:cxn ang="0">
                  <a:pos x="455" y="264"/>
                </a:cxn>
              </a:cxnLst>
              <a:rect l="0" t="0" r="r" b="b"/>
              <a:pathLst>
                <a:path w="463" h="264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8" y="20"/>
                  </a:lnTo>
                  <a:lnTo>
                    <a:pt x="12" y="25"/>
                  </a:lnTo>
                  <a:lnTo>
                    <a:pt x="16" y="29"/>
                  </a:lnTo>
                  <a:lnTo>
                    <a:pt x="20" y="33"/>
                  </a:lnTo>
                  <a:lnTo>
                    <a:pt x="20" y="37"/>
                  </a:lnTo>
                  <a:lnTo>
                    <a:pt x="24" y="41"/>
                  </a:lnTo>
                  <a:lnTo>
                    <a:pt x="24" y="45"/>
                  </a:lnTo>
                  <a:lnTo>
                    <a:pt x="28" y="49"/>
                  </a:lnTo>
                  <a:lnTo>
                    <a:pt x="33" y="53"/>
                  </a:lnTo>
                  <a:lnTo>
                    <a:pt x="33" y="57"/>
                  </a:lnTo>
                  <a:lnTo>
                    <a:pt x="37" y="61"/>
                  </a:lnTo>
                  <a:lnTo>
                    <a:pt x="37" y="65"/>
                  </a:lnTo>
                  <a:lnTo>
                    <a:pt x="41" y="69"/>
                  </a:lnTo>
                  <a:lnTo>
                    <a:pt x="41" y="73"/>
                  </a:lnTo>
                  <a:lnTo>
                    <a:pt x="45" y="77"/>
                  </a:lnTo>
                  <a:lnTo>
                    <a:pt x="53" y="85"/>
                  </a:lnTo>
                  <a:lnTo>
                    <a:pt x="53" y="90"/>
                  </a:lnTo>
                  <a:lnTo>
                    <a:pt x="57" y="94"/>
                  </a:lnTo>
                  <a:lnTo>
                    <a:pt x="57" y="98"/>
                  </a:lnTo>
                  <a:lnTo>
                    <a:pt x="61" y="102"/>
                  </a:lnTo>
                  <a:lnTo>
                    <a:pt x="65" y="106"/>
                  </a:lnTo>
                  <a:lnTo>
                    <a:pt x="65" y="110"/>
                  </a:lnTo>
                  <a:lnTo>
                    <a:pt x="69" y="114"/>
                  </a:lnTo>
                  <a:lnTo>
                    <a:pt x="69" y="118"/>
                  </a:lnTo>
                  <a:lnTo>
                    <a:pt x="73" y="122"/>
                  </a:lnTo>
                  <a:lnTo>
                    <a:pt x="77" y="126"/>
                  </a:lnTo>
                  <a:lnTo>
                    <a:pt x="81" y="130"/>
                  </a:lnTo>
                  <a:lnTo>
                    <a:pt x="81" y="134"/>
                  </a:lnTo>
                  <a:lnTo>
                    <a:pt x="89" y="142"/>
                  </a:lnTo>
                  <a:lnTo>
                    <a:pt x="89" y="146"/>
                  </a:lnTo>
                  <a:lnTo>
                    <a:pt x="93" y="150"/>
                  </a:lnTo>
                  <a:lnTo>
                    <a:pt x="102" y="159"/>
                  </a:lnTo>
                  <a:lnTo>
                    <a:pt x="102" y="163"/>
                  </a:lnTo>
                  <a:lnTo>
                    <a:pt x="110" y="171"/>
                  </a:lnTo>
                  <a:lnTo>
                    <a:pt x="106" y="171"/>
                  </a:lnTo>
                  <a:lnTo>
                    <a:pt x="110" y="171"/>
                  </a:lnTo>
                  <a:lnTo>
                    <a:pt x="118" y="179"/>
                  </a:lnTo>
                  <a:lnTo>
                    <a:pt x="118" y="183"/>
                  </a:lnTo>
                  <a:lnTo>
                    <a:pt x="122" y="187"/>
                  </a:lnTo>
                  <a:lnTo>
                    <a:pt x="126" y="191"/>
                  </a:lnTo>
                  <a:lnTo>
                    <a:pt x="130" y="195"/>
                  </a:lnTo>
                  <a:lnTo>
                    <a:pt x="134" y="199"/>
                  </a:lnTo>
                  <a:lnTo>
                    <a:pt x="138" y="203"/>
                  </a:lnTo>
                  <a:lnTo>
                    <a:pt x="142" y="207"/>
                  </a:lnTo>
                  <a:lnTo>
                    <a:pt x="146" y="211"/>
                  </a:lnTo>
                  <a:lnTo>
                    <a:pt x="150" y="215"/>
                  </a:lnTo>
                  <a:lnTo>
                    <a:pt x="154" y="219"/>
                  </a:lnTo>
                  <a:lnTo>
                    <a:pt x="158" y="219"/>
                  </a:lnTo>
                  <a:lnTo>
                    <a:pt x="162" y="224"/>
                  </a:lnTo>
                  <a:lnTo>
                    <a:pt x="167" y="228"/>
                  </a:lnTo>
                  <a:lnTo>
                    <a:pt x="171" y="232"/>
                  </a:lnTo>
                  <a:lnTo>
                    <a:pt x="175" y="232"/>
                  </a:lnTo>
                  <a:lnTo>
                    <a:pt x="179" y="236"/>
                  </a:lnTo>
                  <a:lnTo>
                    <a:pt x="183" y="240"/>
                  </a:lnTo>
                  <a:lnTo>
                    <a:pt x="187" y="240"/>
                  </a:lnTo>
                  <a:lnTo>
                    <a:pt x="191" y="244"/>
                  </a:lnTo>
                  <a:lnTo>
                    <a:pt x="195" y="244"/>
                  </a:lnTo>
                  <a:lnTo>
                    <a:pt x="199" y="248"/>
                  </a:lnTo>
                  <a:lnTo>
                    <a:pt x="203" y="248"/>
                  </a:lnTo>
                  <a:lnTo>
                    <a:pt x="207" y="252"/>
                  </a:lnTo>
                  <a:lnTo>
                    <a:pt x="211" y="252"/>
                  </a:lnTo>
                  <a:lnTo>
                    <a:pt x="215" y="252"/>
                  </a:lnTo>
                  <a:lnTo>
                    <a:pt x="219" y="256"/>
                  </a:lnTo>
                  <a:lnTo>
                    <a:pt x="223" y="256"/>
                  </a:lnTo>
                  <a:lnTo>
                    <a:pt x="227" y="256"/>
                  </a:lnTo>
                  <a:lnTo>
                    <a:pt x="232" y="260"/>
                  </a:lnTo>
                  <a:lnTo>
                    <a:pt x="236" y="260"/>
                  </a:lnTo>
                  <a:lnTo>
                    <a:pt x="240" y="260"/>
                  </a:lnTo>
                  <a:lnTo>
                    <a:pt x="244" y="260"/>
                  </a:lnTo>
                  <a:lnTo>
                    <a:pt x="248" y="260"/>
                  </a:lnTo>
                  <a:lnTo>
                    <a:pt x="252" y="260"/>
                  </a:lnTo>
                  <a:lnTo>
                    <a:pt x="256" y="264"/>
                  </a:lnTo>
                  <a:lnTo>
                    <a:pt x="260" y="264"/>
                  </a:lnTo>
                  <a:lnTo>
                    <a:pt x="264" y="264"/>
                  </a:lnTo>
                  <a:lnTo>
                    <a:pt x="268" y="264"/>
                  </a:lnTo>
                  <a:lnTo>
                    <a:pt x="272" y="264"/>
                  </a:lnTo>
                  <a:lnTo>
                    <a:pt x="276" y="264"/>
                  </a:lnTo>
                  <a:lnTo>
                    <a:pt x="280" y="264"/>
                  </a:lnTo>
                  <a:lnTo>
                    <a:pt x="284" y="264"/>
                  </a:lnTo>
                  <a:lnTo>
                    <a:pt x="288" y="264"/>
                  </a:lnTo>
                  <a:lnTo>
                    <a:pt x="292" y="264"/>
                  </a:lnTo>
                  <a:lnTo>
                    <a:pt x="296" y="264"/>
                  </a:lnTo>
                  <a:lnTo>
                    <a:pt x="301" y="264"/>
                  </a:lnTo>
                  <a:lnTo>
                    <a:pt x="305" y="264"/>
                  </a:lnTo>
                  <a:lnTo>
                    <a:pt x="309" y="264"/>
                  </a:lnTo>
                  <a:lnTo>
                    <a:pt x="313" y="264"/>
                  </a:lnTo>
                  <a:lnTo>
                    <a:pt x="317" y="264"/>
                  </a:lnTo>
                  <a:lnTo>
                    <a:pt x="321" y="264"/>
                  </a:lnTo>
                  <a:lnTo>
                    <a:pt x="325" y="264"/>
                  </a:lnTo>
                  <a:lnTo>
                    <a:pt x="329" y="264"/>
                  </a:lnTo>
                  <a:lnTo>
                    <a:pt x="333" y="264"/>
                  </a:lnTo>
                  <a:lnTo>
                    <a:pt x="337" y="264"/>
                  </a:lnTo>
                  <a:lnTo>
                    <a:pt x="341" y="264"/>
                  </a:lnTo>
                  <a:lnTo>
                    <a:pt x="345" y="264"/>
                  </a:lnTo>
                  <a:lnTo>
                    <a:pt x="349" y="264"/>
                  </a:lnTo>
                  <a:lnTo>
                    <a:pt x="353" y="264"/>
                  </a:lnTo>
                  <a:lnTo>
                    <a:pt x="357" y="264"/>
                  </a:lnTo>
                  <a:lnTo>
                    <a:pt x="361" y="264"/>
                  </a:lnTo>
                  <a:lnTo>
                    <a:pt x="366" y="264"/>
                  </a:lnTo>
                  <a:lnTo>
                    <a:pt x="370" y="264"/>
                  </a:lnTo>
                  <a:lnTo>
                    <a:pt x="374" y="264"/>
                  </a:lnTo>
                  <a:lnTo>
                    <a:pt x="378" y="264"/>
                  </a:lnTo>
                  <a:lnTo>
                    <a:pt x="382" y="264"/>
                  </a:lnTo>
                  <a:lnTo>
                    <a:pt x="386" y="264"/>
                  </a:lnTo>
                  <a:lnTo>
                    <a:pt x="390" y="264"/>
                  </a:lnTo>
                  <a:lnTo>
                    <a:pt x="394" y="264"/>
                  </a:lnTo>
                  <a:lnTo>
                    <a:pt x="398" y="264"/>
                  </a:lnTo>
                  <a:lnTo>
                    <a:pt x="402" y="264"/>
                  </a:lnTo>
                  <a:lnTo>
                    <a:pt x="406" y="264"/>
                  </a:lnTo>
                  <a:lnTo>
                    <a:pt x="410" y="264"/>
                  </a:lnTo>
                  <a:lnTo>
                    <a:pt x="414" y="264"/>
                  </a:lnTo>
                  <a:lnTo>
                    <a:pt x="418" y="264"/>
                  </a:lnTo>
                  <a:lnTo>
                    <a:pt x="422" y="264"/>
                  </a:lnTo>
                  <a:lnTo>
                    <a:pt x="426" y="264"/>
                  </a:lnTo>
                  <a:lnTo>
                    <a:pt x="431" y="264"/>
                  </a:lnTo>
                  <a:lnTo>
                    <a:pt x="435" y="264"/>
                  </a:lnTo>
                  <a:lnTo>
                    <a:pt x="439" y="264"/>
                  </a:lnTo>
                  <a:lnTo>
                    <a:pt x="443" y="264"/>
                  </a:lnTo>
                  <a:lnTo>
                    <a:pt x="447" y="264"/>
                  </a:lnTo>
                  <a:lnTo>
                    <a:pt x="451" y="264"/>
                  </a:lnTo>
                  <a:lnTo>
                    <a:pt x="455" y="264"/>
                  </a:lnTo>
                  <a:lnTo>
                    <a:pt x="459" y="264"/>
                  </a:lnTo>
                  <a:lnTo>
                    <a:pt x="463" y="26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4" name="Freeform 124"/>
            <p:cNvSpPr>
              <a:spLocks/>
            </p:cNvSpPr>
            <p:nvPr/>
          </p:nvSpPr>
          <p:spPr bwMode="auto">
            <a:xfrm>
              <a:off x="2592" y="3977"/>
              <a:ext cx="605" cy="24"/>
            </a:xfrm>
            <a:custGeom>
              <a:avLst/>
              <a:gdLst/>
              <a:ahLst/>
              <a:cxnLst>
                <a:cxn ang="0">
                  <a:pos x="8" y="28"/>
                </a:cxn>
                <a:cxn ang="0">
                  <a:pos x="20" y="28"/>
                </a:cxn>
                <a:cxn ang="0">
                  <a:pos x="32" y="28"/>
                </a:cxn>
                <a:cxn ang="0">
                  <a:pos x="45" y="24"/>
                </a:cxn>
                <a:cxn ang="0">
                  <a:pos x="57" y="24"/>
                </a:cxn>
                <a:cxn ang="0">
                  <a:pos x="69" y="24"/>
                </a:cxn>
                <a:cxn ang="0">
                  <a:pos x="81" y="20"/>
                </a:cxn>
                <a:cxn ang="0">
                  <a:pos x="93" y="20"/>
                </a:cxn>
                <a:cxn ang="0">
                  <a:pos x="106" y="16"/>
                </a:cxn>
                <a:cxn ang="0">
                  <a:pos x="118" y="16"/>
                </a:cxn>
                <a:cxn ang="0">
                  <a:pos x="130" y="12"/>
                </a:cxn>
                <a:cxn ang="0">
                  <a:pos x="142" y="12"/>
                </a:cxn>
                <a:cxn ang="0">
                  <a:pos x="154" y="8"/>
                </a:cxn>
                <a:cxn ang="0">
                  <a:pos x="167" y="8"/>
                </a:cxn>
                <a:cxn ang="0">
                  <a:pos x="179" y="4"/>
                </a:cxn>
                <a:cxn ang="0">
                  <a:pos x="191" y="4"/>
                </a:cxn>
                <a:cxn ang="0">
                  <a:pos x="203" y="0"/>
                </a:cxn>
                <a:cxn ang="0">
                  <a:pos x="215" y="0"/>
                </a:cxn>
                <a:cxn ang="0">
                  <a:pos x="227" y="0"/>
                </a:cxn>
                <a:cxn ang="0">
                  <a:pos x="240" y="0"/>
                </a:cxn>
                <a:cxn ang="0">
                  <a:pos x="252" y="0"/>
                </a:cxn>
                <a:cxn ang="0">
                  <a:pos x="264" y="0"/>
                </a:cxn>
                <a:cxn ang="0">
                  <a:pos x="276" y="0"/>
                </a:cxn>
                <a:cxn ang="0">
                  <a:pos x="288" y="0"/>
                </a:cxn>
                <a:cxn ang="0">
                  <a:pos x="301" y="0"/>
                </a:cxn>
                <a:cxn ang="0">
                  <a:pos x="313" y="0"/>
                </a:cxn>
                <a:cxn ang="0">
                  <a:pos x="325" y="4"/>
                </a:cxn>
                <a:cxn ang="0">
                  <a:pos x="337" y="4"/>
                </a:cxn>
                <a:cxn ang="0">
                  <a:pos x="349" y="8"/>
                </a:cxn>
                <a:cxn ang="0">
                  <a:pos x="361" y="8"/>
                </a:cxn>
                <a:cxn ang="0">
                  <a:pos x="374" y="12"/>
                </a:cxn>
                <a:cxn ang="0">
                  <a:pos x="386" y="12"/>
                </a:cxn>
                <a:cxn ang="0">
                  <a:pos x="398" y="16"/>
                </a:cxn>
                <a:cxn ang="0">
                  <a:pos x="410" y="16"/>
                </a:cxn>
                <a:cxn ang="0">
                  <a:pos x="422" y="16"/>
                </a:cxn>
                <a:cxn ang="0">
                  <a:pos x="435" y="20"/>
                </a:cxn>
                <a:cxn ang="0">
                  <a:pos x="447" y="20"/>
                </a:cxn>
                <a:cxn ang="0">
                  <a:pos x="459" y="24"/>
                </a:cxn>
                <a:cxn ang="0">
                  <a:pos x="471" y="24"/>
                </a:cxn>
                <a:cxn ang="0">
                  <a:pos x="483" y="24"/>
                </a:cxn>
                <a:cxn ang="0">
                  <a:pos x="495" y="28"/>
                </a:cxn>
                <a:cxn ang="0">
                  <a:pos x="508" y="28"/>
                </a:cxn>
              </a:cxnLst>
              <a:rect l="0" t="0" r="r" b="b"/>
              <a:pathLst>
                <a:path w="516" h="28">
                  <a:moveTo>
                    <a:pt x="0" y="28"/>
                  </a:moveTo>
                  <a:lnTo>
                    <a:pt x="4" y="28"/>
                  </a:lnTo>
                  <a:lnTo>
                    <a:pt x="8" y="28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7" y="28"/>
                  </a:lnTo>
                  <a:lnTo>
                    <a:pt x="41" y="24"/>
                  </a:lnTo>
                  <a:lnTo>
                    <a:pt x="45" y="24"/>
                  </a:lnTo>
                  <a:lnTo>
                    <a:pt x="49" y="24"/>
                  </a:lnTo>
                  <a:lnTo>
                    <a:pt x="53" y="24"/>
                  </a:lnTo>
                  <a:lnTo>
                    <a:pt x="57" y="24"/>
                  </a:lnTo>
                  <a:lnTo>
                    <a:pt x="61" y="24"/>
                  </a:lnTo>
                  <a:lnTo>
                    <a:pt x="65" y="24"/>
                  </a:lnTo>
                  <a:lnTo>
                    <a:pt x="69" y="24"/>
                  </a:lnTo>
                  <a:lnTo>
                    <a:pt x="73" y="20"/>
                  </a:lnTo>
                  <a:lnTo>
                    <a:pt x="77" y="20"/>
                  </a:lnTo>
                  <a:lnTo>
                    <a:pt x="81" y="20"/>
                  </a:lnTo>
                  <a:lnTo>
                    <a:pt x="85" y="20"/>
                  </a:lnTo>
                  <a:lnTo>
                    <a:pt x="89" y="20"/>
                  </a:lnTo>
                  <a:lnTo>
                    <a:pt x="93" y="20"/>
                  </a:lnTo>
                  <a:lnTo>
                    <a:pt x="97" y="20"/>
                  </a:lnTo>
                  <a:lnTo>
                    <a:pt x="102" y="16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4" y="16"/>
                  </a:lnTo>
                  <a:lnTo>
                    <a:pt x="118" y="16"/>
                  </a:lnTo>
                  <a:lnTo>
                    <a:pt x="122" y="16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2"/>
                  </a:lnTo>
                  <a:lnTo>
                    <a:pt x="138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0" y="8"/>
                  </a:lnTo>
                  <a:lnTo>
                    <a:pt x="154" y="8"/>
                  </a:lnTo>
                  <a:lnTo>
                    <a:pt x="158" y="8"/>
                  </a:lnTo>
                  <a:lnTo>
                    <a:pt x="162" y="8"/>
                  </a:lnTo>
                  <a:lnTo>
                    <a:pt x="167" y="8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87" y="4"/>
                  </a:lnTo>
                  <a:lnTo>
                    <a:pt x="191" y="4"/>
                  </a:lnTo>
                  <a:lnTo>
                    <a:pt x="195" y="4"/>
                  </a:lnTo>
                  <a:lnTo>
                    <a:pt x="199" y="4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6" y="0"/>
                  </a:lnTo>
                  <a:lnTo>
                    <a:pt x="240" y="0"/>
                  </a:lnTo>
                  <a:lnTo>
                    <a:pt x="244" y="0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3" y="0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41" y="4"/>
                  </a:lnTo>
                  <a:lnTo>
                    <a:pt x="345" y="4"/>
                  </a:lnTo>
                  <a:lnTo>
                    <a:pt x="349" y="8"/>
                  </a:lnTo>
                  <a:lnTo>
                    <a:pt x="353" y="8"/>
                  </a:lnTo>
                  <a:lnTo>
                    <a:pt x="357" y="8"/>
                  </a:lnTo>
                  <a:lnTo>
                    <a:pt x="361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4" y="12"/>
                  </a:lnTo>
                  <a:lnTo>
                    <a:pt x="378" y="12"/>
                  </a:lnTo>
                  <a:lnTo>
                    <a:pt x="382" y="12"/>
                  </a:lnTo>
                  <a:lnTo>
                    <a:pt x="386" y="12"/>
                  </a:lnTo>
                  <a:lnTo>
                    <a:pt x="390" y="12"/>
                  </a:lnTo>
                  <a:lnTo>
                    <a:pt x="394" y="12"/>
                  </a:lnTo>
                  <a:lnTo>
                    <a:pt x="398" y="16"/>
                  </a:lnTo>
                  <a:lnTo>
                    <a:pt x="402" y="16"/>
                  </a:lnTo>
                  <a:lnTo>
                    <a:pt x="406" y="16"/>
                  </a:lnTo>
                  <a:lnTo>
                    <a:pt x="410" y="16"/>
                  </a:lnTo>
                  <a:lnTo>
                    <a:pt x="414" y="16"/>
                  </a:lnTo>
                  <a:lnTo>
                    <a:pt x="418" y="16"/>
                  </a:lnTo>
                  <a:lnTo>
                    <a:pt x="422" y="16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5" y="20"/>
                  </a:lnTo>
                  <a:lnTo>
                    <a:pt x="439" y="20"/>
                  </a:lnTo>
                  <a:lnTo>
                    <a:pt x="443" y="20"/>
                  </a:lnTo>
                  <a:lnTo>
                    <a:pt x="447" y="20"/>
                  </a:lnTo>
                  <a:lnTo>
                    <a:pt x="451" y="20"/>
                  </a:lnTo>
                  <a:lnTo>
                    <a:pt x="455" y="24"/>
                  </a:lnTo>
                  <a:lnTo>
                    <a:pt x="459" y="24"/>
                  </a:lnTo>
                  <a:lnTo>
                    <a:pt x="463" y="24"/>
                  </a:lnTo>
                  <a:lnTo>
                    <a:pt x="467" y="24"/>
                  </a:lnTo>
                  <a:lnTo>
                    <a:pt x="471" y="24"/>
                  </a:lnTo>
                  <a:lnTo>
                    <a:pt x="475" y="24"/>
                  </a:lnTo>
                  <a:lnTo>
                    <a:pt x="479" y="24"/>
                  </a:lnTo>
                  <a:lnTo>
                    <a:pt x="483" y="24"/>
                  </a:lnTo>
                  <a:lnTo>
                    <a:pt x="487" y="24"/>
                  </a:lnTo>
                  <a:lnTo>
                    <a:pt x="491" y="28"/>
                  </a:lnTo>
                  <a:lnTo>
                    <a:pt x="495" y="28"/>
                  </a:lnTo>
                  <a:lnTo>
                    <a:pt x="500" y="28"/>
                  </a:lnTo>
                  <a:lnTo>
                    <a:pt x="504" y="28"/>
                  </a:lnTo>
                  <a:lnTo>
                    <a:pt x="508" y="28"/>
                  </a:lnTo>
                  <a:lnTo>
                    <a:pt x="512" y="28"/>
                  </a:lnTo>
                  <a:lnTo>
                    <a:pt x="516" y="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5" name="Freeform 125"/>
            <p:cNvSpPr>
              <a:spLocks/>
            </p:cNvSpPr>
            <p:nvPr/>
          </p:nvSpPr>
          <p:spPr bwMode="auto">
            <a:xfrm>
              <a:off x="3197" y="3994"/>
              <a:ext cx="605" cy="7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20" y="8"/>
                </a:cxn>
                <a:cxn ang="0">
                  <a:pos x="32" y="8"/>
                </a:cxn>
                <a:cxn ang="0">
                  <a:pos x="44" y="8"/>
                </a:cxn>
                <a:cxn ang="0">
                  <a:pos x="57" y="8"/>
                </a:cxn>
                <a:cxn ang="0">
                  <a:pos x="69" y="8"/>
                </a:cxn>
                <a:cxn ang="0">
                  <a:pos x="81" y="8"/>
                </a:cxn>
                <a:cxn ang="0">
                  <a:pos x="93" y="8"/>
                </a:cxn>
                <a:cxn ang="0">
                  <a:pos x="105" y="8"/>
                </a:cxn>
                <a:cxn ang="0">
                  <a:pos x="118" y="8"/>
                </a:cxn>
                <a:cxn ang="0">
                  <a:pos x="130" y="8"/>
                </a:cxn>
                <a:cxn ang="0">
                  <a:pos x="142" y="8"/>
                </a:cxn>
                <a:cxn ang="0">
                  <a:pos x="154" y="8"/>
                </a:cxn>
                <a:cxn ang="0">
                  <a:pos x="166" y="8"/>
                </a:cxn>
                <a:cxn ang="0">
                  <a:pos x="178" y="8"/>
                </a:cxn>
                <a:cxn ang="0">
                  <a:pos x="191" y="8"/>
                </a:cxn>
                <a:cxn ang="0">
                  <a:pos x="203" y="8"/>
                </a:cxn>
                <a:cxn ang="0">
                  <a:pos x="215" y="8"/>
                </a:cxn>
                <a:cxn ang="0">
                  <a:pos x="227" y="8"/>
                </a:cxn>
                <a:cxn ang="0">
                  <a:pos x="239" y="8"/>
                </a:cxn>
                <a:cxn ang="0">
                  <a:pos x="252" y="8"/>
                </a:cxn>
                <a:cxn ang="0">
                  <a:pos x="264" y="8"/>
                </a:cxn>
                <a:cxn ang="0">
                  <a:pos x="276" y="8"/>
                </a:cxn>
                <a:cxn ang="0">
                  <a:pos x="288" y="8"/>
                </a:cxn>
                <a:cxn ang="0">
                  <a:pos x="300" y="8"/>
                </a:cxn>
                <a:cxn ang="0">
                  <a:pos x="312" y="8"/>
                </a:cxn>
                <a:cxn ang="0">
                  <a:pos x="325" y="8"/>
                </a:cxn>
                <a:cxn ang="0">
                  <a:pos x="337" y="8"/>
                </a:cxn>
                <a:cxn ang="0">
                  <a:pos x="349" y="4"/>
                </a:cxn>
                <a:cxn ang="0">
                  <a:pos x="361" y="4"/>
                </a:cxn>
                <a:cxn ang="0">
                  <a:pos x="373" y="4"/>
                </a:cxn>
                <a:cxn ang="0">
                  <a:pos x="386" y="4"/>
                </a:cxn>
                <a:cxn ang="0">
                  <a:pos x="398" y="4"/>
                </a:cxn>
                <a:cxn ang="0">
                  <a:pos x="410" y="4"/>
                </a:cxn>
                <a:cxn ang="0">
                  <a:pos x="422" y="0"/>
                </a:cxn>
                <a:cxn ang="0">
                  <a:pos x="434" y="0"/>
                </a:cxn>
                <a:cxn ang="0">
                  <a:pos x="447" y="0"/>
                </a:cxn>
                <a:cxn ang="0">
                  <a:pos x="459" y="0"/>
                </a:cxn>
                <a:cxn ang="0">
                  <a:pos x="471" y="0"/>
                </a:cxn>
                <a:cxn ang="0">
                  <a:pos x="483" y="0"/>
                </a:cxn>
                <a:cxn ang="0">
                  <a:pos x="495" y="0"/>
                </a:cxn>
                <a:cxn ang="0">
                  <a:pos x="507" y="0"/>
                </a:cxn>
              </a:cxnLst>
              <a:rect l="0" t="0" r="r" b="b"/>
              <a:pathLst>
                <a:path w="516" h="8">
                  <a:moveTo>
                    <a:pt x="0" y="8"/>
                  </a:move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9" y="8"/>
                  </a:lnTo>
                  <a:lnTo>
                    <a:pt x="53" y="8"/>
                  </a:lnTo>
                  <a:lnTo>
                    <a:pt x="57" y="8"/>
                  </a:lnTo>
                  <a:lnTo>
                    <a:pt x="61" y="8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81" y="8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101" y="8"/>
                  </a:lnTo>
                  <a:lnTo>
                    <a:pt x="105" y="8"/>
                  </a:lnTo>
                  <a:lnTo>
                    <a:pt x="109" y="8"/>
                  </a:lnTo>
                  <a:lnTo>
                    <a:pt x="113" y="8"/>
                  </a:lnTo>
                  <a:lnTo>
                    <a:pt x="118" y="8"/>
                  </a:lnTo>
                  <a:lnTo>
                    <a:pt x="122" y="8"/>
                  </a:lnTo>
                  <a:lnTo>
                    <a:pt x="126" y="8"/>
                  </a:lnTo>
                  <a:lnTo>
                    <a:pt x="130" y="8"/>
                  </a:lnTo>
                  <a:lnTo>
                    <a:pt x="134" y="8"/>
                  </a:lnTo>
                  <a:lnTo>
                    <a:pt x="138" y="8"/>
                  </a:lnTo>
                  <a:lnTo>
                    <a:pt x="142" y="8"/>
                  </a:lnTo>
                  <a:lnTo>
                    <a:pt x="146" y="8"/>
                  </a:lnTo>
                  <a:lnTo>
                    <a:pt x="150" y="8"/>
                  </a:lnTo>
                  <a:lnTo>
                    <a:pt x="154" y="8"/>
                  </a:lnTo>
                  <a:lnTo>
                    <a:pt x="158" y="8"/>
                  </a:lnTo>
                  <a:lnTo>
                    <a:pt x="162" y="8"/>
                  </a:lnTo>
                  <a:lnTo>
                    <a:pt x="166" y="8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3" y="8"/>
                  </a:lnTo>
                  <a:lnTo>
                    <a:pt x="187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3" y="8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5" y="8"/>
                  </a:lnTo>
                  <a:lnTo>
                    <a:pt x="239" y="8"/>
                  </a:lnTo>
                  <a:lnTo>
                    <a:pt x="243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8" y="8"/>
                  </a:lnTo>
                  <a:lnTo>
                    <a:pt x="292" y="8"/>
                  </a:lnTo>
                  <a:lnTo>
                    <a:pt x="296" y="8"/>
                  </a:lnTo>
                  <a:lnTo>
                    <a:pt x="300" y="8"/>
                  </a:lnTo>
                  <a:lnTo>
                    <a:pt x="304" y="8"/>
                  </a:lnTo>
                  <a:lnTo>
                    <a:pt x="308" y="8"/>
                  </a:lnTo>
                  <a:lnTo>
                    <a:pt x="312" y="8"/>
                  </a:lnTo>
                  <a:lnTo>
                    <a:pt x="317" y="8"/>
                  </a:lnTo>
                  <a:lnTo>
                    <a:pt x="321" y="8"/>
                  </a:lnTo>
                  <a:lnTo>
                    <a:pt x="325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5" y="8"/>
                  </a:lnTo>
                  <a:lnTo>
                    <a:pt x="349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69" y="4"/>
                  </a:lnTo>
                  <a:lnTo>
                    <a:pt x="373" y="4"/>
                  </a:lnTo>
                  <a:lnTo>
                    <a:pt x="377" y="4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4" y="4"/>
                  </a:lnTo>
                  <a:lnTo>
                    <a:pt x="398" y="4"/>
                  </a:lnTo>
                  <a:lnTo>
                    <a:pt x="402" y="4"/>
                  </a:lnTo>
                  <a:lnTo>
                    <a:pt x="406" y="4"/>
                  </a:lnTo>
                  <a:lnTo>
                    <a:pt x="410" y="4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6" y="0"/>
                  </a:lnTo>
                  <a:lnTo>
                    <a:pt x="430" y="0"/>
                  </a:lnTo>
                  <a:lnTo>
                    <a:pt x="434" y="0"/>
                  </a:lnTo>
                  <a:lnTo>
                    <a:pt x="438" y="0"/>
                  </a:lnTo>
                  <a:lnTo>
                    <a:pt x="442" y="0"/>
                  </a:lnTo>
                  <a:lnTo>
                    <a:pt x="447" y="0"/>
                  </a:lnTo>
                  <a:lnTo>
                    <a:pt x="451" y="0"/>
                  </a:lnTo>
                  <a:lnTo>
                    <a:pt x="455" y="0"/>
                  </a:lnTo>
                  <a:lnTo>
                    <a:pt x="459" y="0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91" y="0"/>
                  </a:lnTo>
                  <a:lnTo>
                    <a:pt x="495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1" y="0"/>
                  </a:lnTo>
                  <a:lnTo>
                    <a:pt x="516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6" name="Freeform 126"/>
            <p:cNvSpPr>
              <a:spLocks/>
            </p:cNvSpPr>
            <p:nvPr/>
          </p:nvSpPr>
          <p:spPr bwMode="auto">
            <a:xfrm>
              <a:off x="3802" y="3994"/>
              <a:ext cx="509" cy="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2" y="0"/>
                </a:cxn>
                <a:cxn ang="0">
                  <a:pos x="60" y="0"/>
                </a:cxn>
                <a:cxn ang="0">
                  <a:pos x="69" y="0"/>
                </a:cxn>
                <a:cxn ang="0">
                  <a:pos x="77" y="0"/>
                </a:cxn>
                <a:cxn ang="0">
                  <a:pos x="85" y="0"/>
                </a:cxn>
                <a:cxn ang="0">
                  <a:pos x="93" y="0"/>
                </a:cxn>
                <a:cxn ang="0">
                  <a:pos x="101" y="4"/>
                </a:cxn>
                <a:cxn ang="0">
                  <a:pos x="109" y="4"/>
                </a:cxn>
                <a:cxn ang="0">
                  <a:pos x="117" y="4"/>
                </a:cxn>
                <a:cxn ang="0">
                  <a:pos x="125" y="4"/>
                </a:cxn>
                <a:cxn ang="0">
                  <a:pos x="134" y="4"/>
                </a:cxn>
                <a:cxn ang="0">
                  <a:pos x="142" y="4"/>
                </a:cxn>
                <a:cxn ang="0">
                  <a:pos x="150" y="4"/>
                </a:cxn>
                <a:cxn ang="0">
                  <a:pos x="158" y="4"/>
                </a:cxn>
                <a:cxn ang="0">
                  <a:pos x="166" y="8"/>
                </a:cxn>
                <a:cxn ang="0">
                  <a:pos x="174" y="8"/>
                </a:cxn>
                <a:cxn ang="0">
                  <a:pos x="182" y="8"/>
                </a:cxn>
                <a:cxn ang="0">
                  <a:pos x="190" y="8"/>
                </a:cxn>
                <a:cxn ang="0">
                  <a:pos x="199" y="8"/>
                </a:cxn>
                <a:cxn ang="0">
                  <a:pos x="207" y="8"/>
                </a:cxn>
                <a:cxn ang="0">
                  <a:pos x="215" y="8"/>
                </a:cxn>
                <a:cxn ang="0">
                  <a:pos x="223" y="8"/>
                </a:cxn>
                <a:cxn ang="0">
                  <a:pos x="231" y="8"/>
                </a:cxn>
                <a:cxn ang="0">
                  <a:pos x="239" y="8"/>
                </a:cxn>
                <a:cxn ang="0">
                  <a:pos x="247" y="8"/>
                </a:cxn>
                <a:cxn ang="0">
                  <a:pos x="255" y="8"/>
                </a:cxn>
                <a:cxn ang="0">
                  <a:pos x="264" y="8"/>
                </a:cxn>
                <a:cxn ang="0">
                  <a:pos x="272" y="8"/>
                </a:cxn>
                <a:cxn ang="0">
                  <a:pos x="280" y="8"/>
                </a:cxn>
                <a:cxn ang="0">
                  <a:pos x="288" y="8"/>
                </a:cxn>
                <a:cxn ang="0">
                  <a:pos x="296" y="8"/>
                </a:cxn>
                <a:cxn ang="0">
                  <a:pos x="304" y="8"/>
                </a:cxn>
                <a:cxn ang="0">
                  <a:pos x="312" y="8"/>
                </a:cxn>
                <a:cxn ang="0">
                  <a:pos x="320" y="8"/>
                </a:cxn>
                <a:cxn ang="0">
                  <a:pos x="329" y="8"/>
                </a:cxn>
                <a:cxn ang="0">
                  <a:pos x="337" y="8"/>
                </a:cxn>
                <a:cxn ang="0">
                  <a:pos x="345" y="8"/>
                </a:cxn>
                <a:cxn ang="0">
                  <a:pos x="353" y="8"/>
                </a:cxn>
                <a:cxn ang="0">
                  <a:pos x="361" y="8"/>
                </a:cxn>
                <a:cxn ang="0">
                  <a:pos x="369" y="8"/>
                </a:cxn>
                <a:cxn ang="0">
                  <a:pos x="377" y="8"/>
                </a:cxn>
                <a:cxn ang="0">
                  <a:pos x="385" y="8"/>
                </a:cxn>
                <a:cxn ang="0">
                  <a:pos x="393" y="8"/>
                </a:cxn>
                <a:cxn ang="0">
                  <a:pos x="402" y="8"/>
                </a:cxn>
                <a:cxn ang="0">
                  <a:pos x="410" y="8"/>
                </a:cxn>
                <a:cxn ang="0">
                  <a:pos x="418" y="8"/>
                </a:cxn>
                <a:cxn ang="0">
                  <a:pos x="426" y="8"/>
                </a:cxn>
                <a:cxn ang="0">
                  <a:pos x="434" y="8"/>
                </a:cxn>
              </a:cxnLst>
              <a:rect l="0" t="0" r="r" b="b"/>
              <a:pathLst>
                <a:path w="434" h="8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09" y="4"/>
                  </a:lnTo>
                  <a:lnTo>
                    <a:pt x="113" y="4"/>
                  </a:lnTo>
                  <a:lnTo>
                    <a:pt x="117" y="4"/>
                  </a:lnTo>
                  <a:lnTo>
                    <a:pt x="121" y="4"/>
                  </a:lnTo>
                  <a:lnTo>
                    <a:pt x="125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6" y="8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6" y="8"/>
                  </a:lnTo>
                  <a:lnTo>
                    <a:pt x="190" y="8"/>
                  </a:lnTo>
                  <a:lnTo>
                    <a:pt x="194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3" y="8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5" y="8"/>
                  </a:lnTo>
                  <a:lnTo>
                    <a:pt x="239" y="8"/>
                  </a:lnTo>
                  <a:lnTo>
                    <a:pt x="243" y="8"/>
                  </a:lnTo>
                  <a:lnTo>
                    <a:pt x="247" y="8"/>
                  </a:lnTo>
                  <a:lnTo>
                    <a:pt x="251" y="8"/>
                  </a:lnTo>
                  <a:lnTo>
                    <a:pt x="255" y="8"/>
                  </a:lnTo>
                  <a:lnTo>
                    <a:pt x="259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8" y="8"/>
                  </a:lnTo>
                  <a:lnTo>
                    <a:pt x="292" y="8"/>
                  </a:lnTo>
                  <a:lnTo>
                    <a:pt x="296" y="8"/>
                  </a:lnTo>
                  <a:lnTo>
                    <a:pt x="300" y="8"/>
                  </a:lnTo>
                  <a:lnTo>
                    <a:pt x="304" y="8"/>
                  </a:lnTo>
                  <a:lnTo>
                    <a:pt x="308" y="8"/>
                  </a:lnTo>
                  <a:lnTo>
                    <a:pt x="312" y="8"/>
                  </a:lnTo>
                  <a:lnTo>
                    <a:pt x="316" y="8"/>
                  </a:lnTo>
                  <a:lnTo>
                    <a:pt x="320" y="8"/>
                  </a:lnTo>
                  <a:lnTo>
                    <a:pt x="324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5" y="8"/>
                  </a:lnTo>
                  <a:lnTo>
                    <a:pt x="349" y="8"/>
                  </a:lnTo>
                  <a:lnTo>
                    <a:pt x="353" y="8"/>
                  </a:lnTo>
                  <a:lnTo>
                    <a:pt x="357" y="8"/>
                  </a:lnTo>
                  <a:lnTo>
                    <a:pt x="361" y="8"/>
                  </a:lnTo>
                  <a:lnTo>
                    <a:pt x="365" y="8"/>
                  </a:lnTo>
                  <a:lnTo>
                    <a:pt x="369" y="8"/>
                  </a:lnTo>
                  <a:lnTo>
                    <a:pt x="373" y="8"/>
                  </a:lnTo>
                  <a:lnTo>
                    <a:pt x="377" y="8"/>
                  </a:lnTo>
                  <a:lnTo>
                    <a:pt x="381" y="8"/>
                  </a:lnTo>
                  <a:lnTo>
                    <a:pt x="385" y="8"/>
                  </a:lnTo>
                  <a:lnTo>
                    <a:pt x="389" y="8"/>
                  </a:lnTo>
                  <a:lnTo>
                    <a:pt x="393" y="8"/>
                  </a:lnTo>
                  <a:lnTo>
                    <a:pt x="398" y="8"/>
                  </a:lnTo>
                  <a:lnTo>
                    <a:pt x="402" y="8"/>
                  </a:lnTo>
                  <a:lnTo>
                    <a:pt x="406" y="8"/>
                  </a:lnTo>
                  <a:lnTo>
                    <a:pt x="410" y="8"/>
                  </a:lnTo>
                  <a:lnTo>
                    <a:pt x="414" y="8"/>
                  </a:lnTo>
                  <a:lnTo>
                    <a:pt x="418" y="8"/>
                  </a:lnTo>
                  <a:lnTo>
                    <a:pt x="422" y="8"/>
                  </a:lnTo>
                  <a:lnTo>
                    <a:pt x="426" y="8"/>
                  </a:lnTo>
                  <a:lnTo>
                    <a:pt x="430" y="8"/>
                  </a:lnTo>
                  <a:lnTo>
                    <a:pt x="434" y="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7" name="Freeform 127"/>
            <p:cNvSpPr>
              <a:spLocks/>
            </p:cNvSpPr>
            <p:nvPr/>
          </p:nvSpPr>
          <p:spPr bwMode="auto">
            <a:xfrm>
              <a:off x="1592" y="3412"/>
              <a:ext cx="409" cy="58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" y="8"/>
                </a:cxn>
                <a:cxn ang="0">
                  <a:pos x="33" y="16"/>
                </a:cxn>
                <a:cxn ang="0">
                  <a:pos x="45" y="32"/>
                </a:cxn>
                <a:cxn ang="0">
                  <a:pos x="57" y="49"/>
                </a:cxn>
                <a:cxn ang="0">
                  <a:pos x="65" y="61"/>
                </a:cxn>
                <a:cxn ang="0">
                  <a:pos x="69" y="77"/>
                </a:cxn>
                <a:cxn ang="0">
                  <a:pos x="77" y="93"/>
                </a:cxn>
                <a:cxn ang="0">
                  <a:pos x="85" y="109"/>
                </a:cxn>
                <a:cxn ang="0">
                  <a:pos x="89" y="126"/>
                </a:cxn>
                <a:cxn ang="0">
                  <a:pos x="98" y="142"/>
                </a:cxn>
                <a:cxn ang="0">
                  <a:pos x="106" y="162"/>
                </a:cxn>
                <a:cxn ang="0">
                  <a:pos x="114" y="183"/>
                </a:cxn>
                <a:cxn ang="0">
                  <a:pos x="118" y="199"/>
                </a:cxn>
                <a:cxn ang="0">
                  <a:pos x="126" y="219"/>
                </a:cxn>
                <a:cxn ang="0">
                  <a:pos x="134" y="243"/>
                </a:cxn>
                <a:cxn ang="0">
                  <a:pos x="138" y="264"/>
                </a:cxn>
                <a:cxn ang="0">
                  <a:pos x="146" y="284"/>
                </a:cxn>
                <a:cxn ang="0">
                  <a:pos x="154" y="304"/>
                </a:cxn>
                <a:cxn ang="0">
                  <a:pos x="163" y="329"/>
                </a:cxn>
                <a:cxn ang="0">
                  <a:pos x="167" y="349"/>
                </a:cxn>
                <a:cxn ang="0">
                  <a:pos x="175" y="369"/>
                </a:cxn>
                <a:cxn ang="0">
                  <a:pos x="183" y="394"/>
                </a:cxn>
                <a:cxn ang="0">
                  <a:pos x="187" y="414"/>
                </a:cxn>
                <a:cxn ang="0">
                  <a:pos x="195" y="434"/>
                </a:cxn>
                <a:cxn ang="0">
                  <a:pos x="203" y="455"/>
                </a:cxn>
                <a:cxn ang="0">
                  <a:pos x="211" y="471"/>
                </a:cxn>
                <a:cxn ang="0">
                  <a:pos x="215" y="491"/>
                </a:cxn>
                <a:cxn ang="0">
                  <a:pos x="224" y="507"/>
                </a:cxn>
                <a:cxn ang="0">
                  <a:pos x="232" y="528"/>
                </a:cxn>
                <a:cxn ang="0">
                  <a:pos x="236" y="544"/>
                </a:cxn>
                <a:cxn ang="0">
                  <a:pos x="244" y="560"/>
                </a:cxn>
                <a:cxn ang="0">
                  <a:pos x="252" y="572"/>
                </a:cxn>
                <a:cxn ang="0">
                  <a:pos x="260" y="589"/>
                </a:cxn>
                <a:cxn ang="0">
                  <a:pos x="264" y="601"/>
                </a:cxn>
                <a:cxn ang="0">
                  <a:pos x="272" y="613"/>
                </a:cxn>
                <a:cxn ang="0">
                  <a:pos x="284" y="629"/>
                </a:cxn>
                <a:cxn ang="0">
                  <a:pos x="297" y="645"/>
                </a:cxn>
                <a:cxn ang="0">
                  <a:pos x="305" y="658"/>
                </a:cxn>
                <a:cxn ang="0">
                  <a:pos x="317" y="670"/>
                </a:cxn>
                <a:cxn ang="0">
                  <a:pos x="329" y="678"/>
                </a:cxn>
                <a:cxn ang="0">
                  <a:pos x="341" y="686"/>
                </a:cxn>
              </a:cxnLst>
              <a:rect l="0" t="0" r="r" b="b"/>
              <a:pathLst>
                <a:path w="349" h="690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5" y="12"/>
                  </a:lnTo>
                  <a:lnTo>
                    <a:pt x="29" y="12"/>
                  </a:lnTo>
                  <a:lnTo>
                    <a:pt x="33" y="16"/>
                  </a:lnTo>
                  <a:lnTo>
                    <a:pt x="37" y="24"/>
                  </a:lnTo>
                  <a:lnTo>
                    <a:pt x="41" y="28"/>
                  </a:lnTo>
                  <a:lnTo>
                    <a:pt x="45" y="32"/>
                  </a:lnTo>
                  <a:lnTo>
                    <a:pt x="53" y="40"/>
                  </a:lnTo>
                  <a:lnTo>
                    <a:pt x="53" y="44"/>
                  </a:lnTo>
                  <a:lnTo>
                    <a:pt x="57" y="49"/>
                  </a:lnTo>
                  <a:lnTo>
                    <a:pt x="57" y="53"/>
                  </a:lnTo>
                  <a:lnTo>
                    <a:pt x="61" y="57"/>
                  </a:lnTo>
                  <a:lnTo>
                    <a:pt x="65" y="61"/>
                  </a:lnTo>
                  <a:lnTo>
                    <a:pt x="65" y="69"/>
                  </a:lnTo>
                  <a:lnTo>
                    <a:pt x="69" y="73"/>
                  </a:lnTo>
                  <a:lnTo>
                    <a:pt x="69" y="77"/>
                  </a:lnTo>
                  <a:lnTo>
                    <a:pt x="73" y="81"/>
                  </a:lnTo>
                  <a:lnTo>
                    <a:pt x="73" y="85"/>
                  </a:lnTo>
                  <a:lnTo>
                    <a:pt x="77" y="93"/>
                  </a:lnTo>
                  <a:lnTo>
                    <a:pt x="81" y="97"/>
                  </a:lnTo>
                  <a:lnTo>
                    <a:pt x="81" y="101"/>
                  </a:lnTo>
                  <a:lnTo>
                    <a:pt x="85" y="109"/>
                  </a:lnTo>
                  <a:lnTo>
                    <a:pt x="85" y="114"/>
                  </a:lnTo>
                  <a:lnTo>
                    <a:pt x="89" y="118"/>
                  </a:lnTo>
                  <a:lnTo>
                    <a:pt x="89" y="126"/>
                  </a:lnTo>
                  <a:lnTo>
                    <a:pt x="94" y="130"/>
                  </a:lnTo>
                  <a:lnTo>
                    <a:pt x="98" y="138"/>
                  </a:lnTo>
                  <a:lnTo>
                    <a:pt x="98" y="142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6" y="162"/>
                  </a:lnTo>
                  <a:lnTo>
                    <a:pt x="106" y="166"/>
                  </a:lnTo>
                  <a:lnTo>
                    <a:pt x="110" y="174"/>
                  </a:lnTo>
                  <a:lnTo>
                    <a:pt x="114" y="183"/>
                  </a:lnTo>
                  <a:lnTo>
                    <a:pt x="114" y="187"/>
                  </a:lnTo>
                  <a:lnTo>
                    <a:pt x="118" y="195"/>
                  </a:lnTo>
                  <a:lnTo>
                    <a:pt x="118" y="199"/>
                  </a:lnTo>
                  <a:lnTo>
                    <a:pt x="122" y="207"/>
                  </a:lnTo>
                  <a:lnTo>
                    <a:pt x="122" y="215"/>
                  </a:lnTo>
                  <a:lnTo>
                    <a:pt x="126" y="219"/>
                  </a:lnTo>
                  <a:lnTo>
                    <a:pt x="130" y="227"/>
                  </a:lnTo>
                  <a:lnTo>
                    <a:pt x="130" y="235"/>
                  </a:lnTo>
                  <a:lnTo>
                    <a:pt x="134" y="243"/>
                  </a:lnTo>
                  <a:lnTo>
                    <a:pt x="134" y="248"/>
                  </a:lnTo>
                  <a:lnTo>
                    <a:pt x="138" y="256"/>
                  </a:lnTo>
                  <a:lnTo>
                    <a:pt x="138" y="264"/>
                  </a:lnTo>
                  <a:lnTo>
                    <a:pt x="142" y="272"/>
                  </a:lnTo>
                  <a:lnTo>
                    <a:pt x="146" y="276"/>
                  </a:lnTo>
                  <a:lnTo>
                    <a:pt x="146" y="284"/>
                  </a:lnTo>
                  <a:lnTo>
                    <a:pt x="150" y="292"/>
                  </a:lnTo>
                  <a:lnTo>
                    <a:pt x="150" y="300"/>
                  </a:lnTo>
                  <a:lnTo>
                    <a:pt x="154" y="304"/>
                  </a:lnTo>
                  <a:lnTo>
                    <a:pt x="154" y="312"/>
                  </a:lnTo>
                  <a:lnTo>
                    <a:pt x="159" y="321"/>
                  </a:lnTo>
                  <a:lnTo>
                    <a:pt x="163" y="329"/>
                  </a:lnTo>
                  <a:lnTo>
                    <a:pt x="163" y="337"/>
                  </a:lnTo>
                  <a:lnTo>
                    <a:pt x="167" y="341"/>
                  </a:lnTo>
                  <a:lnTo>
                    <a:pt x="167" y="349"/>
                  </a:lnTo>
                  <a:lnTo>
                    <a:pt x="171" y="357"/>
                  </a:lnTo>
                  <a:lnTo>
                    <a:pt x="171" y="365"/>
                  </a:lnTo>
                  <a:lnTo>
                    <a:pt x="175" y="369"/>
                  </a:lnTo>
                  <a:lnTo>
                    <a:pt x="179" y="377"/>
                  </a:lnTo>
                  <a:lnTo>
                    <a:pt x="179" y="386"/>
                  </a:lnTo>
                  <a:lnTo>
                    <a:pt x="183" y="394"/>
                  </a:lnTo>
                  <a:lnTo>
                    <a:pt x="183" y="398"/>
                  </a:lnTo>
                  <a:lnTo>
                    <a:pt x="187" y="406"/>
                  </a:lnTo>
                  <a:lnTo>
                    <a:pt x="187" y="414"/>
                  </a:lnTo>
                  <a:lnTo>
                    <a:pt x="191" y="418"/>
                  </a:lnTo>
                  <a:lnTo>
                    <a:pt x="195" y="426"/>
                  </a:lnTo>
                  <a:lnTo>
                    <a:pt x="195" y="434"/>
                  </a:lnTo>
                  <a:lnTo>
                    <a:pt x="199" y="438"/>
                  </a:lnTo>
                  <a:lnTo>
                    <a:pt x="199" y="446"/>
                  </a:lnTo>
                  <a:lnTo>
                    <a:pt x="203" y="455"/>
                  </a:lnTo>
                  <a:lnTo>
                    <a:pt x="203" y="459"/>
                  </a:lnTo>
                  <a:lnTo>
                    <a:pt x="207" y="467"/>
                  </a:lnTo>
                  <a:lnTo>
                    <a:pt x="211" y="471"/>
                  </a:lnTo>
                  <a:lnTo>
                    <a:pt x="211" y="479"/>
                  </a:lnTo>
                  <a:lnTo>
                    <a:pt x="215" y="483"/>
                  </a:lnTo>
                  <a:lnTo>
                    <a:pt x="215" y="491"/>
                  </a:lnTo>
                  <a:lnTo>
                    <a:pt x="219" y="495"/>
                  </a:lnTo>
                  <a:lnTo>
                    <a:pt x="219" y="503"/>
                  </a:lnTo>
                  <a:lnTo>
                    <a:pt x="224" y="507"/>
                  </a:lnTo>
                  <a:lnTo>
                    <a:pt x="228" y="516"/>
                  </a:lnTo>
                  <a:lnTo>
                    <a:pt x="228" y="520"/>
                  </a:lnTo>
                  <a:lnTo>
                    <a:pt x="232" y="528"/>
                  </a:lnTo>
                  <a:lnTo>
                    <a:pt x="232" y="532"/>
                  </a:lnTo>
                  <a:lnTo>
                    <a:pt x="236" y="536"/>
                  </a:lnTo>
                  <a:lnTo>
                    <a:pt x="236" y="544"/>
                  </a:lnTo>
                  <a:lnTo>
                    <a:pt x="240" y="548"/>
                  </a:lnTo>
                  <a:lnTo>
                    <a:pt x="244" y="552"/>
                  </a:lnTo>
                  <a:lnTo>
                    <a:pt x="244" y="560"/>
                  </a:lnTo>
                  <a:lnTo>
                    <a:pt x="248" y="564"/>
                  </a:lnTo>
                  <a:lnTo>
                    <a:pt x="248" y="568"/>
                  </a:lnTo>
                  <a:lnTo>
                    <a:pt x="252" y="572"/>
                  </a:lnTo>
                  <a:lnTo>
                    <a:pt x="252" y="576"/>
                  </a:lnTo>
                  <a:lnTo>
                    <a:pt x="256" y="585"/>
                  </a:lnTo>
                  <a:lnTo>
                    <a:pt x="260" y="589"/>
                  </a:lnTo>
                  <a:lnTo>
                    <a:pt x="260" y="593"/>
                  </a:lnTo>
                  <a:lnTo>
                    <a:pt x="264" y="597"/>
                  </a:lnTo>
                  <a:lnTo>
                    <a:pt x="264" y="601"/>
                  </a:lnTo>
                  <a:lnTo>
                    <a:pt x="268" y="605"/>
                  </a:lnTo>
                  <a:lnTo>
                    <a:pt x="268" y="609"/>
                  </a:lnTo>
                  <a:lnTo>
                    <a:pt x="272" y="613"/>
                  </a:lnTo>
                  <a:lnTo>
                    <a:pt x="276" y="617"/>
                  </a:lnTo>
                  <a:lnTo>
                    <a:pt x="276" y="621"/>
                  </a:lnTo>
                  <a:lnTo>
                    <a:pt x="284" y="629"/>
                  </a:lnTo>
                  <a:lnTo>
                    <a:pt x="284" y="633"/>
                  </a:lnTo>
                  <a:lnTo>
                    <a:pt x="288" y="637"/>
                  </a:lnTo>
                  <a:lnTo>
                    <a:pt x="297" y="645"/>
                  </a:lnTo>
                  <a:lnTo>
                    <a:pt x="297" y="650"/>
                  </a:lnTo>
                  <a:lnTo>
                    <a:pt x="301" y="654"/>
                  </a:lnTo>
                  <a:lnTo>
                    <a:pt x="305" y="658"/>
                  </a:lnTo>
                  <a:lnTo>
                    <a:pt x="309" y="662"/>
                  </a:lnTo>
                  <a:lnTo>
                    <a:pt x="313" y="666"/>
                  </a:lnTo>
                  <a:lnTo>
                    <a:pt x="317" y="670"/>
                  </a:lnTo>
                  <a:lnTo>
                    <a:pt x="321" y="674"/>
                  </a:lnTo>
                  <a:lnTo>
                    <a:pt x="325" y="674"/>
                  </a:lnTo>
                  <a:lnTo>
                    <a:pt x="329" y="678"/>
                  </a:lnTo>
                  <a:lnTo>
                    <a:pt x="333" y="682"/>
                  </a:lnTo>
                  <a:lnTo>
                    <a:pt x="337" y="682"/>
                  </a:lnTo>
                  <a:lnTo>
                    <a:pt x="341" y="686"/>
                  </a:lnTo>
                  <a:lnTo>
                    <a:pt x="345" y="686"/>
                  </a:lnTo>
                  <a:lnTo>
                    <a:pt x="349" y="690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8" name="Freeform 128"/>
            <p:cNvSpPr>
              <a:spLocks/>
            </p:cNvSpPr>
            <p:nvPr/>
          </p:nvSpPr>
          <p:spPr bwMode="auto">
            <a:xfrm>
              <a:off x="2001" y="3973"/>
              <a:ext cx="605" cy="28"/>
            </a:xfrm>
            <a:custGeom>
              <a:avLst/>
              <a:gdLst/>
              <a:ahLst/>
              <a:cxnLst>
                <a:cxn ang="0">
                  <a:pos x="9" y="32"/>
                </a:cxn>
                <a:cxn ang="0">
                  <a:pos x="21" y="32"/>
                </a:cxn>
                <a:cxn ang="0">
                  <a:pos x="33" y="32"/>
                </a:cxn>
                <a:cxn ang="0">
                  <a:pos x="45" y="32"/>
                </a:cxn>
                <a:cxn ang="0">
                  <a:pos x="57" y="32"/>
                </a:cxn>
                <a:cxn ang="0">
                  <a:pos x="69" y="28"/>
                </a:cxn>
                <a:cxn ang="0">
                  <a:pos x="82" y="24"/>
                </a:cxn>
                <a:cxn ang="0">
                  <a:pos x="94" y="20"/>
                </a:cxn>
                <a:cxn ang="0">
                  <a:pos x="106" y="16"/>
                </a:cxn>
                <a:cxn ang="0">
                  <a:pos x="118" y="12"/>
                </a:cxn>
                <a:cxn ang="0">
                  <a:pos x="130" y="8"/>
                </a:cxn>
                <a:cxn ang="0">
                  <a:pos x="143" y="8"/>
                </a:cxn>
                <a:cxn ang="0">
                  <a:pos x="155" y="4"/>
                </a:cxn>
                <a:cxn ang="0">
                  <a:pos x="167" y="4"/>
                </a:cxn>
                <a:cxn ang="0">
                  <a:pos x="179" y="4"/>
                </a:cxn>
                <a:cxn ang="0">
                  <a:pos x="191" y="0"/>
                </a:cxn>
                <a:cxn ang="0">
                  <a:pos x="203" y="4"/>
                </a:cxn>
                <a:cxn ang="0">
                  <a:pos x="216" y="4"/>
                </a:cxn>
                <a:cxn ang="0">
                  <a:pos x="228" y="4"/>
                </a:cxn>
                <a:cxn ang="0">
                  <a:pos x="240" y="8"/>
                </a:cxn>
                <a:cxn ang="0">
                  <a:pos x="252" y="8"/>
                </a:cxn>
                <a:cxn ang="0">
                  <a:pos x="264" y="12"/>
                </a:cxn>
                <a:cxn ang="0">
                  <a:pos x="277" y="16"/>
                </a:cxn>
                <a:cxn ang="0">
                  <a:pos x="289" y="16"/>
                </a:cxn>
                <a:cxn ang="0">
                  <a:pos x="301" y="20"/>
                </a:cxn>
                <a:cxn ang="0">
                  <a:pos x="313" y="24"/>
                </a:cxn>
                <a:cxn ang="0">
                  <a:pos x="325" y="24"/>
                </a:cxn>
                <a:cxn ang="0">
                  <a:pos x="337" y="28"/>
                </a:cxn>
                <a:cxn ang="0">
                  <a:pos x="350" y="28"/>
                </a:cxn>
                <a:cxn ang="0">
                  <a:pos x="362" y="32"/>
                </a:cxn>
                <a:cxn ang="0">
                  <a:pos x="374" y="32"/>
                </a:cxn>
                <a:cxn ang="0">
                  <a:pos x="386" y="32"/>
                </a:cxn>
                <a:cxn ang="0">
                  <a:pos x="398" y="32"/>
                </a:cxn>
                <a:cxn ang="0">
                  <a:pos x="411" y="32"/>
                </a:cxn>
                <a:cxn ang="0">
                  <a:pos x="423" y="32"/>
                </a:cxn>
                <a:cxn ang="0">
                  <a:pos x="435" y="32"/>
                </a:cxn>
                <a:cxn ang="0">
                  <a:pos x="447" y="32"/>
                </a:cxn>
                <a:cxn ang="0">
                  <a:pos x="459" y="32"/>
                </a:cxn>
                <a:cxn ang="0">
                  <a:pos x="472" y="32"/>
                </a:cxn>
                <a:cxn ang="0">
                  <a:pos x="484" y="28"/>
                </a:cxn>
                <a:cxn ang="0">
                  <a:pos x="496" y="28"/>
                </a:cxn>
                <a:cxn ang="0">
                  <a:pos x="508" y="28"/>
                </a:cxn>
              </a:cxnLst>
              <a:rect l="0" t="0" r="r" b="b"/>
              <a:pathLst>
                <a:path w="516" h="32">
                  <a:moveTo>
                    <a:pt x="0" y="32"/>
                  </a:moveTo>
                  <a:lnTo>
                    <a:pt x="4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7" y="32"/>
                  </a:lnTo>
                  <a:lnTo>
                    <a:pt x="21" y="32"/>
                  </a:lnTo>
                  <a:lnTo>
                    <a:pt x="25" y="32"/>
                  </a:lnTo>
                  <a:lnTo>
                    <a:pt x="29" y="32"/>
                  </a:lnTo>
                  <a:lnTo>
                    <a:pt x="33" y="32"/>
                  </a:lnTo>
                  <a:lnTo>
                    <a:pt x="37" y="32"/>
                  </a:lnTo>
                  <a:lnTo>
                    <a:pt x="41" y="32"/>
                  </a:lnTo>
                  <a:lnTo>
                    <a:pt x="45" y="32"/>
                  </a:lnTo>
                  <a:lnTo>
                    <a:pt x="49" y="32"/>
                  </a:lnTo>
                  <a:lnTo>
                    <a:pt x="53" y="32"/>
                  </a:lnTo>
                  <a:lnTo>
                    <a:pt x="57" y="32"/>
                  </a:lnTo>
                  <a:lnTo>
                    <a:pt x="61" y="28"/>
                  </a:lnTo>
                  <a:lnTo>
                    <a:pt x="65" y="28"/>
                  </a:lnTo>
                  <a:lnTo>
                    <a:pt x="69" y="28"/>
                  </a:lnTo>
                  <a:lnTo>
                    <a:pt x="74" y="28"/>
                  </a:lnTo>
                  <a:lnTo>
                    <a:pt x="78" y="24"/>
                  </a:lnTo>
                  <a:lnTo>
                    <a:pt x="82" y="24"/>
                  </a:lnTo>
                  <a:lnTo>
                    <a:pt x="86" y="24"/>
                  </a:lnTo>
                  <a:lnTo>
                    <a:pt x="90" y="20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102" y="20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4" y="16"/>
                  </a:lnTo>
                  <a:lnTo>
                    <a:pt x="118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8"/>
                  </a:lnTo>
                  <a:lnTo>
                    <a:pt x="134" y="8"/>
                  </a:lnTo>
                  <a:lnTo>
                    <a:pt x="138" y="8"/>
                  </a:lnTo>
                  <a:lnTo>
                    <a:pt x="143" y="8"/>
                  </a:lnTo>
                  <a:lnTo>
                    <a:pt x="147" y="4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4"/>
                  </a:lnTo>
                  <a:lnTo>
                    <a:pt x="208" y="4"/>
                  </a:lnTo>
                  <a:lnTo>
                    <a:pt x="212" y="4"/>
                  </a:lnTo>
                  <a:lnTo>
                    <a:pt x="216" y="4"/>
                  </a:lnTo>
                  <a:lnTo>
                    <a:pt x="220" y="4"/>
                  </a:lnTo>
                  <a:lnTo>
                    <a:pt x="224" y="4"/>
                  </a:lnTo>
                  <a:lnTo>
                    <a:pt x="228" y="4"/>
                  </a:lnTo>
                  <a:lnTo>
                    <a:pt x="232" y="4"/>
                  </a:lnTo>
                  <a:lnTo>
                    <a:pt x="236" y="4"/>
                  </a:lnTo>
                  <a:lnTo>
                    <a:pt x="240" y="8"/>
                  </a:lnTo>
                  <a:lnTo>
                    <a:pt x="244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12"/>
                  </a:lnTo>
                  <a:lnTo>
                    <a:pt x="264" y="12"/>
                  </a:lnTo>
                  <a:lnTo>
                    <a:pt x="268" y="12"/>
                  </a:lnTo>
                  <a:lnTo>
                    <a:pt x="273" y="12"/>
                  </a:lnTo>
                  <a:lnTo>
                    <a:pt x="277" y="16"/>
                  </a:lnTo>
                  <a:lnTo>
                    <a:pt x="281" y="16"/>
                  </a:lnTo>
                  <a:lnTo>
                    <a:pt x="285" y="16"/>
                  </a:lnTo>
                  <a:lnTo>
                    <a:pt x="289" y="16"/>
                  </a:lnTo>
                  <a:lnTo>
                    <a:pt x="293" y="20"/>
                  </a:lnTo>
                  <a:lnTo>
                    <a:pt x="297" y="20"/>
                  </a:lnTo>
                  <a:lnTo>
                    <a:pt x="301" y="20"/>
                  </a:lnTo>
                  <a:lnTo>
                    <a:pt x="305" y="20"/>
                  </a:lnTo>
                  <a:lnTo>
                    <a:pt x="309" y="24"/>
                  </a:lnTo>
                  <a:lnTo>
                    <a:pt x="313" y="24"/>
                  </a:lnTo>
                  <a:lnTo>
                    <a:pt x="317" y="24"/>
                  </a:lnTo>
                  <a:lnTo>
                    <a:pt x="321" y="24"/>
                  </a:lnTo>
                  <a:lnTo>
                    <a:pt x="325" y="24"/>
                  </a:lnTo>
                  <a:lnTo>
                    <a:pt x="329" y="28"/>
                  </a:lnTo>
                  <a:lnTo>
                    <a:pt x="333" y="28"/>
                  </a:lnTo>
                  <a:lnTo>
                    <a:pt x="337" y="28"/>
                  </a:lnTo>
                  <a:lnTo>
                    <a:pt x="342" y="28"/>
                  </a:lnTo>
                  <a:lnTo>
                    <a:pt x="346" y="28"/>
                  </a:lnTo>
                  <a:lnTo>
                    <a:pt x="350" y="28"/>
                  </a:lnTo>
                  <a:lnTo>
                    <a:pt x="354" y="32"/>
                  </a:lnTo>
                  <a:lnTo>
                    <a:pt x="358" y="32"/>
                  </a:lnTo>
                  <a:lnTo>
                    <a:pt x="362" y="32"/>
                  </a:lnTo>
                  <a:lnTo>
                    <a:pt x="366" y="32"/>
                  </a:lnTo>
                  <a:lnTo>
                    <a:pt x="370" y="32"/>
                  </a:lnTo>
                  <a:lnTo>
                    <a:pt x="374" y="32"/>
                  </a:lnTo>
                  <a:lnTo>
                    <a:pt x="378" y="32"/>
                  </a:lnTo>
                  <a:lnTo>
                    <a:pt x="382" y="32"/>
                  </a:lnTo>
                  <a:lnTo>
                    <a:pt x="386" y="32"/>
                  </a:lnTo>
                  <a:lnTo>
                    <a:pt x="390" y="32"/>
                  </a:lnTo>
                  <a:lnTo>
                    <a:pt x="394" y="32"/>
                  </a:lnTo>
                  <a:lnTo>
                    <a:pt x="398" y="32"/>
                  </a:lnTo>
                  <a:lnTo>
                    <a:pt x="402" y="32"/>
                  </a:lnTo>
                  <a:lnTo>
                    <a:pt x="407" y="32"/>
                  </a:lnTo>
                  <a:lnTo>
                    <a:pt x="411" y="32"/>
                  </a:lnTo>
                  <a:lnTo>
                    <a:pt x="415" y="32"/>
                  </a:lnTo>
                  <a:lnTo>
                    <a:pt x="419" y="32"/>
                  </a:lnTo>
                  <a:lnTo>
                    <a:pt x="423" y="32"/>
                  </a:lnTo>
                  <a:lnTo>
                    <a:pt x="427" y="32"/>
                  </a:lnTo>
                  <a:lnTo>
                    <a:pt x="431" y="32"/>
                  </a:lnTo>
                  <a:lnTo>
                    <a:pt x="435" y="32"/>
                  </a:lnTo>
                  <a:lnTo>
                    <a:pt x="439" y="32"/>
                  </a:lnTo>
                  <a:lnTo>
                    <a:pt x="443" y="32"/>
                  </a:lnTo>
                  <a:lnTo>
                    <a:pt x="447" y="32"/>
                  </a:lnTo>
                  <a:lnTo>
                    <a:pt x="451" y="32"/>
                  </a:lnTo>
                  <a:lnTo>
                    <a:pt x="455" y="32"/>
                  </a:lnTo>
                  <a:lnTo>
                    <a:pt x="459" y="32"/>
                  </a:lnTo>
                  <a:lnTo>
                    <a:pt x="463" y="32"/>
                  </a:lnTo>
                  <a:lnTo>
                    <a:pt x="467" y="32"/>
                  </a:lnTo>
                  <a:lnTo>
                    <a:pt x="472" y="32"/>
                  </a:lnTo>
                  <a:lnTo>
                    <a:pt x="476" y="28"/>
                  </a:lnTo>
                  <a:lnTo>
                    <a:pt x="480" y="28"/>
                  </a:lnTo>
                  <a:lnTo>
                    <a:pt x="484" y="28"/>
                  </a:lnTo>
                  <a:lnTo>
                    <a:pt x="488" y="28"/>
                  </a:lnTo>
                  <a:lnTo>
                    <a:pt x="492" y="28"/>
                  </a:lnTo>
                  <a:lnTo>
                    <a:pt x="496" y="28"/>
                  </a:lnTo>
                  <a:lnTo>
                    <a:pt x="500" y="28"/>
                  </a:lnTo>
                  <a:lnTo>
                    <a:pt x="504" y="28"/>
                  </a:lnTo>
                  <a:lnTo>
                    <a:pt x="508" y="28"/>
                  </a:lnTo>
                  <a:lnTo>
                    <a:pt x="512" y="28"/>
                  </a:lnTo>
                  <a:lnTo>
                    <a:pt x="516" y="24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9" name="Freeform 129"/>
            <p:cNvSpPr>
              <a:spLocks/>
            </p:cNvSpPr>
            <p:nvPr/>
          </p:nvSpPr>
          <p:spPr bwMode="auto">
            <a:xfrm>
              <a:off x="2606" y="3994"/>
              <a:ext cx="605" cy="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0" y="0"/>
                </a:cxn>
                <a:cxn ang="0">
                  <a:pos x="33" y="0"/>
                </a:cxn>
                <a:cxn ang="0">
                  <a:pos x="45" y="0"/>
                </a:cxn>
                <a:cxn ang="0">
                  <a:pos x="57" y="0"/>
                </a:cxn>
                <a:cxn ang="0">
                  <a:pos x="69" y="0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106" y="0"/>
                </a:cxn>
                <a:cxn ang="0">
                  <a:pos x="118" y="0"/>
                </a:cxn>
                <a:cxn ang="0">
                  <a:pos x="130" y="0"/>
                </a:cxn>
                <a:cxn ang="0">
                  <a:pos x="142" y="4"/>
                </a:cxn>
                <a:cxn ang="0">
                  <a:pos x="155" y="4"/>
                </a:cxn>
                <a:cxn ang="0">
                  <a:pos x="167" y="4"/>
                </a:cxn>
                <a:cxn ang="0">
                  <a:pos x="179" y="4"/>
                </a:cxn>
                <a:cxn ang="0">
                  <a:pos x="191" y="8"/>
                </a:cxn>
                <a:cxn ang="0">
                  <a:pos x="203" y="8"/>
                </a:cxn>
                <a:cxn ang="0">
                  <a:pos x="215" y="8"/>
                </a:cxn>
                <a:cxn ang="0">
                  <a:pos x="228" y="8"/>
                </a:cxn>
                <a:cxn ang="0">
                  <a:pos x="240" y="8"/>
                </a:cxn>
                <a:cxn ang="0">
                  <a:pos x="252" y="8"/>
                </a:cxn>
                <a:cxn ang="0">
                  <a:pos x="264" y="8"/>
                </a:cxn>
                <a:cxn ang="0">
                  <a:pos x="276" y="8"/>
                </a:cxn>
                <a:cxn ang="0">
                  <a:pos x="289" y="8"/>
                </a:cxn>
                <a:cxn ang="0">
                  <a:pos x="301" y="8"/>
                </a:cxn>
                <a:cxn ang="0">
                  <a:pos x="313" y="8"/>
                </a:cxn>
                <a:cxn ang="0">
                  <a:pos x="325" y="8"/>
                </a:cxn>
                <a:cxn ang="0">
                  <a:pos x="337" y="8"/>
                </a:cxn>
                <a:cxn ang="0">
                  <a:pos x="349" y="8"/>
                </a:cxn>
                <a:cxn ang="0">
                  <a:pos x="362" y="8"/>
                </a:cxn>
                <a:cxn ang="0">
                  <a:pos x="374" y="8"/>
                </a:cxn>
                <a:cxn ang="0">
                  <a:pos x="386" y="4"/>
                </a:cxn>
                <a:cxn ang="0">
                  <a:pos x="398" y="4"/>
                </a:cxn>
                <a:cxn ang="0">
                  <a:pos x="410" y="4"/>
                </a:cxn>
                <a:cxn ang="0">
                  <a:pos x="423" y="4"/>
                </a:cxn>
                <a:cxn ang="0">
                  <a:pos x="435" y="4"/>
                </a:cxn>
                <a:cxn ang="0">
                  <a:pos x="447" y="4"/>
                </a:cxn>
                <a:cxn ang="0">
                  <a:pos x="459" y="4"/>
                </a:cxn>
                <a:cxn ang="0">
                  <a:pos x="471" y="4"/>
                </a:cxn>
                <a:cxn ang="0">
                  <a:pos x="483" y="4"/>
                </a:cxn>
                <a:cxn ang="0">
                  <a:pos x="496" y="4"/>
                </a:cxn>
                <a:cxn ang="0">
                  <a:pos x="508" y="4"/>
                </a:cxn>
              </a:cxnLst>
              <a:rect l="0" t="0" r="r" b="b"/>
              <a:pathLst>
                <a:path w="516" h="8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2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87" y="8"/>
                  </a:lnTo>
                  <a:lnTo>
                    <a:pt x="191" y="8"/>
                  </a:lnTo>
                  <a:lnTo>
                    <a:pt x="195" y="8"/>
                  </a:lnTo>
                  <a:lnTo>
                    <a:pt x="199" y="8"/>
                  </a:lnTo>
                  <a:lnTo>
                    <a:pt x="203" y="8"/>
                  </a:lnTo>
                  <a:lnTo>
                    <a:pt x="207" y="8"/>
                  </a:lnTo>
                  <a:lnTo>
                    <a:pt x="211" y="8"/>
                  </a:lnTo>
                  <a:lnTo>
                    <a:pt x="215" y="8"/>
                  </a:lnTo>
                  <a:lnTo>
                    <a:pt x="219" y="8"/>
                  </a:lnTo>
                  <a:lnTo>
                    <a:pt x="224" y="8"/>
                  </a:lnTo>
                  <a:lnTo>
                    <a:pt x="228" y="8"/>
                  </a:lnTo>
                  <a:lnTo>
                    <a:pt x="232" y="8"/>
                  </a:lnTo>
                  <a:lnTo>
                    <a:pt x="236" y="8"/>
                  </a:lnTo>
                  <a:lnTo>
                    <a:pt x="240" y="8"/>
                  </a:lnTo>
                  <a:lnTo>
                    <a:pt x="244" y="8"/>
                  </a:lnTo>
                  <a:lnTo>
                    <a:pt x="248" y="8"/>
                  </a:lnTo>
                  <a:lnTo>
                    <a:pt x="252" y="8"/>
                  </a:lnTo>
                  <a:lnTo>
                    <a:pt x="256" y="8"/>
                  </a:lnTo>
                  <a:lnTo>
                    <a:pt x="260" y="8"/>
                  </a:lnTo>
                  <a:lnTo>
                    <a:pt x="264" y="8"/>
                  </a:lnTo>
                  <a:lnTo>
                    <a:pt x="268" y="8"/>
                  </a:lnTo>
                  <a:lnTo>
                    <a:pt x="272" y="8"/>
                  </a:lnTo>
                  <a:lnTo>
                    <a:pt x="276" y="8"/>
                  </a:lnTo>
                  <a:lnTo>
                    <a:pt x="280" y="8"/>
                  </a:lnTo>
                  <a:lnTo>
                    <a:pt x="284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7" y="8"/>
                  </a:lnTo>
                  <a:lnTo>
                    <a:pt x="301" y="8"/>
                  </a:lnTo>
                  <a:lnTo>
                    <a:pt x="305" y="8"/>
                  </a:lnTo>
                  <a:lnTo>
                    <a:pt x="309" y="8"/>
                  </a:lnTo>
                  <a:lnTo>
                    <a:pt x="313" y="8"/>
                  </a:lnTo>
                  <a:lnTo>
                    <a:pt x="317" y="8"/>
                  </a:lnTo>
                  <a:lnTo>
                    <a:pt x="321" y="8"/>
                  </a:lnTo>
                  <a:lnTo>
                    <a:pt x="325" y="8"/>
                  </a:lnTo>
                  <a:lnTo>
                    <a:pt x="329" y="8"/>
                  </a:lnTo>
                  <a:lnTo>
                    <a:pt x="333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5" y="8"/>
                  </a:lnTo>
                  <a:lnTo>
                    <a:pt x="349" y="8"/>
                  </a:lnTo>
                  <a:lnTo>
                    <a:pt x="354" y="8"/>
                  </a:lnTo>
                  <a:lnTo>
                    <a:pt x="358" y="8"/>
                  </a:lnTo>
                  <a:lnTo>
                    <a:pt x="362" y="8"/>
                  </a:lnTo>
                  <a:lnTo>
                    <a:pt x="366" y="8"/>
                  </a:lnTo>
                  <a:lnTo>
                    <a:pt x="370" y="8"/>
                  </a:lnTo>
                  <a:lnTo>
                    <a:pt x="374" y="8"/>
                  </a:lnTo>
                  <a:lnTo>
                    <a:pt x="378" y="8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4" y="4"/>
                  </a:lnTo>
                  <a:lnTo>
                    <a:pt x="398" y="4"/>
                  </a:lnTo>
                  <a:lnTo>
                    <a:pt x="402" y="4"/>
                  </a:lnTo>
                  <a:lnTo>
                    <a:pt x="406" y="4"/>
                  </a:lnTo>
                  <a:lnTo>
                    <a:pt x="410" y="4"/>
                  </a:lnTo>
                  <a:lnTo>
                    <a:pt x="414" y="4"/>
                  </a:lnTo>
                  <a:lnTo>
                    <a:pt x="418" y="4"/>
                  </a:lnTo>
                  <a:lnTo>
                    <a:pt x="423" y="4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7" y="4"/>
                  </a:lnTo>
                  <a:lnTo>
                    <a:pt x="451" y="4"/>
                  </a:lnTo>
                  <a:lnTo>
                    <a:pt x="455" y="4"/>
                  </a:lnTo>
                  <a:lnTo>
                    <a:pt x="459" y="4"/>
                  </a:lnTo>
                  <a:lnTo>
                    <a:pt x="463" y="4"/>
                  </a:lnTo>
                  <a:lnTo>
                    <a:pt x="467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3" y="4"/>
                  </a:lnTo>
                  <a:lnTo>
                    <a:pt x="488" y="4"/>
                  </a:lnTo>
                  <a:lnTo>
                    <a:pt x="492" y="4"/>
                  </a:lnTo>
                  <a:lnTo>
                    <a:pt x="496" y="4"/>
                  </a:lnTo>
                  <a:lnTo>
                    <a:pt x="500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4"/>
                  </a:lnTo>
                  <a:lnTo>
                    <a:pt x="516" y="4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0" name="Freeform 130"/>
            <p:cNvSpPr>
              <a:spLocks/>
            </p:cNvSpPr>
            <p:nvPr/>
          </p:nvSpPr>
          <p:spPr bwMode="auto">
            <a:xfrm>
              <a:off x="3211" y="3997"/>
              <a:ext cx="605" cy="4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20" y="4"/>
                </a:cxn>
                <a:cxn ang="0">
                  <a:pos x="32" y="4"/>
                </a:cxn>
                <a:cxn ang="0">
                  <a:pos x="45" y="4"/>
                </a:cxn>
                <a:cxn ang="0">
                  <a:pos x="57" y="4"/>
                </a:cxn>
                <a:cxn ang="0">
                  <a:pos x="69" y="4"/>
                </a:cxn>
                <a:cxn ang="0">
                  <a:pos x="81" y="4"/>
                </a:cxn>
                <a:cxn ang="0">
                  <a:pos x="93" y="4"/>
                </a:cxn>
                <a:cxn ang="0">
                  <a:pos x="106" y="4"/>
                </a:cxn>
                <a:cxn ang="0">
                  <a:pos x="118" y="4"/>
                </a:cxn>
                <a:cxn ang="0">
                  <a:pos x="130" y="4"/>
                </a:cxn>
                <a:cxn ang="0">
                  <a:pos x="142" y="4"/>
                </a:cxn>
                <a:cxn ang="0">
                  <a:pos x="154" y="4"/>
                </a:cxn>
                <a:cxn ang="0">
                  <a:pos x="166" y="4"/>
                </a:cxn>
                <a:cxn ang="0">
                  <a:pos x="179" y="4"/>
                </a:cxn>
                <a:cxn ang="0">
                  <a:pos x="191" y="4"/>
                </a:cxn>
                <a:cxn ang="0">
                  <a:pos x="203" y="4"/>
                </a:cxn>
                <a:cxn ang="0">
                  <a:pos x="215" y="4"/>
                </a:cxn>
                <a:cxn ang="0">
                  <a:pos x="227" y="4"/>
                </a:cxn>
                <a:cxn ang="0">
                  <a:pos x="240" y="4"/>
                </a:cxn>
                <a:cxn ang="0">
                  <a:pos x="252" y="4"/>
                </a:cxn>
                <a:cxn ang="0">
                  <a:pos x="264" y="4"/>
                </a:cxn>
                <a:cxn ang="0">
                  <a:pos x="276" y="4"/>
                </a:cxn>
                <a:cxn ang="0">
                  <a:pos x="288" y="4"/>
                </a:cxn>
                <a:cxn ang="0">
                  <a:pos x="300" y="4"/>
                </a:cxn>
                <a:cxn ang="0">
                  <a:pos x="313" y="4"/>
                </a:cxn>
                <a:cxn ang="0">
                  <a:pos x="325" y="4"/>
                </a:cxn>
                <a:cxn ang="0">
                  <a:pos x="337" y="4"/>
                </a:cxn>
                <a:cxn ang="0">
                  <a:pos x="349" y="4"/>
                </a:cxn>
                <a:cxn ang="0">
                  <a:pos x="361" y="4"/>
                </a:cxn>
                <a:cxn ang="0">
                  <a:pos x="374" y="4"/>
                </a:cxn>
                <a:cxn ang="0">
                  <a:pos x="386" y="4"/>
                </a:cxn>
                <a:cxn ang="0">
                  <a:pos x="398" y="4"/>
                </a:cxn>
                <a:cxn ang="0">
                  <a:pos x="410" y="4"/>
                </a:cxn>
                <a:cxn ang="0">
                  <a:pos x="422" y="4"/>
                </a:cxn>
                <a:cxn ang="0">
                  <a:pos x="435" y="4"/>
                </a:cxn>
                <a:cxn ang="0">
                  <a:pos x="447" y="4"/>
                </a:cxn>
                <a:cxn ang="0">
                  <a:pos x="459" y="4"/>
                </a:cxn>
                <a:cxn ang="0">
                  <a:pos x="471" y="4"/>
                </a:cxn>
                <a:cxn ang="0">
                  <a:pos x="483" y="4"/>
                </a:cxn>
                <a:cxn ang="0">
                  <a:pos x="495" y="4"/>
                </a:cxn>
                <a:cxn ang="0">
                  <a:pos x="508" y="4"/>
                </a:cxn>
              </a:cxnLst>
              <a:rect l="0" t="0" r="r" b="b"/>
              <a:pathLst>
                <a:path w="516" h="4">
                  <a:moveTo>
                    <a:pt x="0" y="0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9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5" y="4"/>
                  </a:lnTo>
                  <a:lnTo>
                    <a:pt x="69" y="4"/>
                  </a:lnTo>
                  <a:lnTo>
                    <a:pt x="73" y="4"/>
                  </a:lnTo>
                  <a:lnTo>
                    <a:pt x="77" y="4"/>
                  </a:lnTo>
                  <a:lnTo>
                    <a:pt x="81" y="4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8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4" y="4"/>
                  </a:lnTo>
                  <a:lnTo>
                    <a:pt x="138" y="4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2" y="4"/>
                  </a:lnTo>
                  <a:lnTo>
                    <a:pt x="166" y="4"/>
                  </a:lnTo>
                  <a:lnTo>
                    <a:pt x="171" y="4"/>
                  </a:lnTo>
                  <a:lnTo>
                    <a:pt x="175" y="4"/>
                  </a:lnTo>
                  <a:lnTo>
                    <a:pt x="179" y="4"/>
                  </a:lnTo>
                  <a:lnTo>
                    <a:pt x="183" y="4"/>
                  </a:lnTo>
                  <a:lnTo>
                    <a:pt x="187" y="4"/>
                  </a:lnTo>
                  <a:lnTo>
                    <a:pt x="191" y="4"/>
                  </a:lnTo>
                  <a:lnTo>
                    <a:pt x="195" y="4"/>
                  </a:lnTo>
                  <a:lnTo>
                    <a:pt x="199" y="4"/>
                  </a:lnTo>
                  <a:lnTo>
                    <a:pt x="203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23" y="4"/>
                  </a:lnTo>
                  <a:lnTo>
                    <a:pt x="227" y="4"/>
                  </a:lnTo>
                  <a:lnTo>
                    <a:pt x="231" y="4"/>
                  </a:lnTo>
                  <a:lnTo>
                    <a:pt x="236" y="4"/>
                  </a:lnTo>
                  <a:lnTo>
                    <a:pt x="240" y="4"/>
                  </a:lnTo>
                  <a:lnTo>
                    <a:pt x="244" y="4"/>
                  </a:lnTo>
                  <a:lnTo>
                    <a:pt x="248" y="4"/>
                  </a:lnTo>
                  <a:lnTo>
                    <a:pt x="252" y="4"/>
                  </a:lnTo>
                  <a:lnTo>
                    <a:pt x="256" y="4"/>
                  </a:lnTo>
                  <a:lnTo>
                    <a:pt x="260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2" y="4"/>
                  </a:lnTo>
                  <a:lnTo>
                    <a:pt x="276" y="4"/>
                  </a:lnTo>
                  <a:lnTo>
                    <a:pt x="280" y="4"/>
                  </a:lnTo>
                  <a:lnTo>
                    <a:pt x="284" y="4"/>
                  </a:lnTo>
                  <a:lnTo>
                    <a:pt x="288" y="4"/>
                  </a:lnTo>
                  <a:lnTo>
                    <a:pt x="292" y="4"/>
                  </a:lnTo>
                  <a:lnTo>
                    <a:pt x="296" y="4"/>
                  </a:lnTo>
                  <a:lnTo>
                    <a:pt x="300" y="4"/>
                  </a:lnTo>
                  <a:lnTo>
                    <a:pt x="305" y="4"/>
                  </a:lnTo>
                  <a:lnTo>
                    <a:pt x="309" y="4"/>
                  </a:lnTo>
                  <a:lnTo>
                    <a:pt x="313" y="4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41" y="4"/>
                  </a:lnTo>
                  <a:lnTo>
                    <a:pt x="345" y="4"/>
                  </a:lnTo>
                  <a:lnTo>
                    <a:pt x="349" y="4"/>
                  </a:lnTo>
                  <a:lnTo>
                    <a:pt x="353" y="4"/>
                  </a:lnTo>
                  <a:lnTo>
                    <a:pt x="357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70" y="4"/>
                  </a:lnTo>
                  <a:lnTo>
                    <a:pt x="374" y="4"/>
                  </a:lnTo>
                  <a:lnTo>
                    <a:pt x="378" y="4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4" y="4"/>
                  </a:lnTo>
                  <a:lnTo>
                    <a:pt x="398" y="4"/>
                  </a:lnTo>
                  <a:lnTo>
                    <a:pt x="402" y="4"/>
                  </a:lnTo>
                  <a:lnTo>
                    <a:pt x="406" y="4"/>
                  </a:lnTo>
                  <a:lnTo>
                    <a:pt x="410" y="4"/>
                  </a:lnTo>
                  <a:lnTo>
                    <a:pt x="414" y="4"/>
                  </a:lnTo>
                  <a:lnTo>
                    <a:pt x="418" y="4"/>
                  </a:lnTo>
                  <a:lnTo>
                    <a:pt x="422" y="4"/>
                  </a:lnTo>
                  <a:lnTo>
                    <a:pt x="426" y="4"/>
                  </a:lnTo>
                  <a:lnTo>
                    <a:pt x="430" y="4"/>
                  </a:lnTo>
                  <a:lnTo>
                    <a:pt x="435" y="4"/>
                  </a:lnTo>
                  <a:lnTo>
                    <a:pt x="439" y="4"/>
                  </a:lnTo>
                  <a:lnTo>
                    <a:pt x="443" y="4"/>
                  </a:lnTo>
                  <a:lnTo>
                    <a:pt x="447" y="4"/>
                  </a:lnTo>
                  <a:lnTo>
                    <a:pt x="451" y="4"/>
                  </a:lnTo>
                  <a:lnTo>
                    <a:pt x="455" y="4"/>
                  </a:lnTo>
                  <a:lnTo>
                    <a:pt x="459" y="4"/>
                  </a:lnTo>
                  <a:lnTo>
                    <a:pt x="463" y="4"/>
                  </a:lnTo>
                  <a:lnTo>
                    <a:pt x="467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3" y="4"/>
                  </a:lnTo>
                  <a:lnTo>
                    <a:pt x="487" y="4"/>
                  </a:lnTo>
                  <a:lnTo>
                    <a:pt x="491" y="4"/>
                  </a:lnTo>
                  <a:lnTo>
                    <a:pt x="495" y="4"/>
                  </a:lnTo>
                  <a:lnTo>
                    <a:pt x="499" y="4"/>
                  </a:lnTo>
                  <a:lnTo>
                    <a:pt x="504" y="4"/>
                  </a:lnTo>
                  <a:lnTo>
                    <a:pt x="508" y="4"/>
                  </a:lnTo>
                  <a:lnTo>
                    <a:pt x="512" y="4"/>
                  </a:lnTo>
                  <a:lnTo>
                    <a:pt x="516" y="4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1" name="Freeform 131"/>
            <p:cNvSpPr>
              <a:spLocks/>
            </p:cNvSpPr>
            <p:nvPr/>
          </p:nvSpPr>
          <p:spPr bwMode="auto">
            <a:xfrm>
              <a:off x="3816" y="4001"/>
              <a:ext cx="495" cy="1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3" y="0"/>
                </a:cxn>
                <a:cxn ang="0">
                  <a:pos x="61" y="0"/>
                </a:cxn>
                <a:cxn ang="0">
                  <a:pos x="69" y="0"/>
                </a:cxn>
                <a:cxn ang="0">
                  <a:pos x="77" y="0"/>
                </a:cxn>
                <a:cxn ang="0">
                  <a:pos x="85" y="0"/>
                </a:cxn>
                <a:cxn ang="0">
                  <a:pos x="93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18" y="0"/>
                </a:cxn>
                <a:cxn ang="0">
                  <a:pos x="126" y="0"/>
                </a:cxn>
                <a:cxn ang="0">
                  <a:pos x="134" y="0"/>
                </a:cxn>
                <a:cxn ang="0">
                  <a:pos x="142" y="0"/>
                </a:cxn>
                <a:cxn ang="0">
                  <a:pos x="150" y="0"/>
                </a:cxn>
                <a:cxn ang="0">
                  <a:pos x="158" y="0"/>
                </a:cxn>
                <a:cxn ang="0">
                  <a:pos x="166" y="0"/>
                </a:cxn>
                <a:cxn ang="0">
                  <a:pos x="174" y="0"/>
                </a:cxn>
                <a:cxn ang="0">
                  <a:pos x="182" y="0"/>
                </a:cxn>
                <a:cxn ang="0">
                  <a:pos x="191" y="0"/>
                </a:cxn>
                <a:cxn ang="0">
                  <a:pos x="199" y="0"/>
                </a:cxn>
                <a:cxn ang="0">
                  <a:pos x="207" y="0"/>
                </a:cxn>
                <a:cxn ang="0">
                  <a:pos x="215" y="0"/>
                </a:cxn>
                <a:cxn ang="0">
                  <a:pos x="223" y="0"/>
                </a:cxn>
                <a:cxn ang="0">
                  <a:pos x="231" y="0"/>
                </a:cxn>
                <a:cxn ang="0">
                  <a:pos x="239" y="0"/>
                </a:cxn>
                <a:cxn ang="0">
                  <a:pos x="247" y="0"/>
                </a:cxn>
                <a:cxn ang="0">
                  <a:pos x="256" y="0"/>
                </a:cxn>
                <a:cxn ang="0">
                  <a:pos x="264" y="0"/>
                </a:cxn>
                <a:cxn ang="0">
                  <a:pos x="272" y="0"/>
                </a:cxn>
                <a:cxn ang="0">
                  <a:pos x="280" y="0"/>
                </a:cxn>
                <a:cxn ang="0">
                  <a:pos x="288" y="0"/>
                </a:cxn>
                <a:cxn ang="0">
                  <a:pos x="296" y="0"/>
                </a:cxn>
                <a:cxn ang="0">
                  <a:pos x="304" y="0"/>
                </a:cxn>
                <a:cxn ang="0">
                  <a:pos x="312" y="0"/>
                </a:cxn>
                <a:cxn ang="0">
                  <a:pos x="321" y="0"/>
                </a:cxn>
                <a:cxn ang="0">
                  <a:pos x="329" y="0"/>
                </a:cxn>
                <a:cxn ang="0">
                  <a:pos x="337" y="0"/>
                </a:cxn>
                <a:cxn ang="0">
                  <a:pos x="345" y="0"/>
                </a:cxn>
                <a:cxn ang="0">
                  <a:pos x="353" y="0"/>
                </a:cxn>
                <a:cxn ang="0">
                  <a:pos x="361" y="0"/>
                </a:cxn>
                <a:cxn ang="0">
                  <a:pos x="369" y="0"/>
                </a:cxn>
                <a:cxn ang="0">
                  <a:pos x="377" y="0"/>
                </a:cxn>
                <a:cxn ang="0">
                  <a:pos x="386" y="0"/>
                </a:cxn>
                <a:cxn ang="0">
                  <a:pos x="394" y="0"/>
                </a:cxn>
                <a:cxn ang="0">
                  <a:pos x="402" y="0"/>
                </a:cxn>
                <a:cxn ang="0">
                  <a:pos x="410" y="0"/>
                </a:cxn>
                <a:cxn ang="0">
                  <a:pos x="418" y="0"/>
                </a:cxn>
              </a:cxnLst>
              <a:rect l="0" t="0" r="r" b="b"/>
              <a:pathLst>
                <a:path w="422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6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7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19" y="0"/>
                  </a:lnTo>
                  <a:lnTo>
                    <a:pt x="223" y="0"/>
                  </a:lnTo>
                  <a:lnTo>
                    <a:pt x="227" y="0"/>
                  </a:lnTo>
                  <a:lnTo>
                    <a:pt x="231" y="0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7" y="0"/>
                  </a:lnTo>
                  <a:lnTo>
                    <a:pt x="252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0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300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3" y="0"/>
                  </a:lnTo>
                  <a:lnTo>
                    <a:pt x="337" y="0"/>
                  </a:lnTo>
                  <a:lnTo>
                    <a:pt x="341" y="0"/>
                  </a:lnTo>
                  <a:lnTo>
                    <a:pt x="345" y="0"/>
                  </a:lnTo>
                  <a:lnTo>
                    <a:pt x="349" y="0"/>
                  </a:lnTo>
                  <a:lnTo>
                    <a:pt x="353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7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0" y="0"/>
                  </a:lnTo>
                  <a:lnTo>
                    <a:pt x="394" y="0"/>
                  </a:lnTo>
                  <a:lnTo>
                    <a:pt x="398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10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</a:path>
              </a:pathLst>
            </a:custGeom>
            <a:noFill/>
            <a:ln w="1587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64196" name="Object 4"/>
            <p:cNvGraphicFramePr>
              <a:graphicFrameLocks noChangeAspect="1"/>
            </p:cNvGraphicFramePr>
            <p:nvPr/>
          </p:nvGraphicFramePr>
          <p:xfrm>
            <a:off x="1610" y="2358"/>
            <a:ext cx="448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826" name="Równanie" r:id="rId11" imgW="406080" imgH="228600" progId="Equation.3">
                    <p:embed/>
                  </p:oleObj>
                </mc:Choice>
                <mc:Fallback>
                  <p:oleObj name="Równanie" r:id="rId11" imgW="40608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0" y="2358"/>
                          <a:ext cx="448" cy="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4197" name="Object 5"/>
            <p:cNvGraphicFramePr>
              <a:graphicFrameLocks noChangeAspect="1"/>
            </p:cNvGraphicFramePr>
            <p:nvPr/>
          </p:nvGraphicFramePr>
          <p:xfrm>
            <a:off x="4236" y="4028"/>
            <a:ext cx="232" cy="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827" name="Równanie" r:id="rId13" imgW="152280" imgH="139680" progId="Equation.3">
                    <p:embed/>
                  </p:oleObj>
                </mc:Choice>
                <mc:Fallback>
                  <p:oleObj name="Równanie" r:id="rId13" imgW="152280" imgH="1396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6" y="4028"/>
                          <a:ext cx="232" cy="1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414" name="Rectangle 134"/>
            <p:cNvSpPr>
              <a:spLocks noChangeArrowheads="1"/>
            </p:cNvSpPr>
            <p:nvPr/>
          </p:nvSpPr>
          <p:spPr bwMode="auto">
            <a:xfrm>
              <a:off x="1377" y="2383"/>
              <a:ext cx="3058" cy="1791"/>
            </a:xfrm>
            <a:prstGeom prst="rect">
              <a:avLst/>
            </a:prstGeom>
            <a:noFill/>
            <a:ln w="1587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64198" name="Object 6"/>
            <p:cNvGraphicFramePr>
              <a:graphicFrameLocks noChangeAspect="1"/>
            </p:cNvGraphicFramePr>
            <p:nvPr/>
          </p:nvGraphicFramePr>
          <p:xfrm>
            <a:off x="3844" y="2383"/>
            <a:ext cx="591" cy="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828" name="Równanie" r:id="rId15" imgW="482400" imgH="203040" progId="Equation.3">
                    <p:embed/>
                  </p:oleObj>
                </mc:Choice>
                <mc:Fallback>
                  <p:oleObj name="Równanie" r:id="rId15" imgW="482400" imgH="2030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4" y="2383"/>
                          <a:ext cx="591" cy="164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416" name="Text Box 136"/>
            <p:cNvSpPr txBox="1">
              <a:spLocks noChangeArrowheads="1"/>
            </p:cNvSpPr>
            <p:nvPr/>
          </p:nvSpPr>
          <p:spPr bwMode="auto">
            <a:xfrm>
              <a:off x="2541" y="3326"/>
              <a:ext cx="189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smtClean="0">
                  <a:solidFill>
                    <a:schemeClr val="tx1"/>
                  </a:solidFill>
                </a:rPr>
                <a:t>AMI, PRS </a:t>
              </a:r>
              <a:r>
                <a:rPr lang="pl-PL" sz="1200" b="1" dirty="0" err="1" smtClean="0">
                  <a:solidFill>
                    <a:schemeClr val="tx1"/>
                  </a:solidFill>
                </a:rPr>
                <a:t>duobinarny</a:t>
              </a:r>
              <a:r>
                <a:rPr lang="pl-PL" sz="1200" b="1" dirty="0">
                  <a:solidFill>
                    <a:schemeClr val="tx1"/>
                  </a:solidFill>
                </a:rPr>
                <a:t> </a:t>
              </a:r>
              <a:r>
                <a:rPr lang="pl-PL" sz="1200" b="1" dirty="0" err="1" smtClean="0">
                  <a:solidFill>
                    <a:schemeClr val="tx1"/>
                  </a:solidFill>
                </a:rPr>
                <a:t>modified</a:t>
              </a:r>
              <a:endParaRPr lang="pl-PL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25417" name="Text Box 137"/>
            <p:cNvSpPr txBox="1">
              <a:spLocks noChangeArrowheads="1"/>
            </p:cNvSpPr>
            <p:nvPr/>
          </p:nvSpPr>
          <p:spPr bwMode="auto">
            <a:xfrm>
              <a:off x="2541" y="2955"/>
              <a:ext cx="7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err="1" smtClean="0">
                  <a:solidFill>
                    <a:srgbClr val="00FF00"/>
                  </a:solidFill>
                </a:rPr>
                <a:t>Mille’s</a:t>
              </a:r>
              <a:r>
                <a:rPr lang="pl-PL" sz="1200" b="1" dirty="0" smtClean="0">
                  <a:solidFill>
                    <a:srgbClr val="00FF00"/>
                  </a:solidFill>
                </a:rPr>
                <a:t> </a:t>
              </a:r>
              <a:r>
                <a:rPr lang="pl-PL" sz="1200" b="1" dirty="0" err="1" smtClean="0">
                  <a:solidFill>
                    <a:srgbClr val="00FF00"/>
                  </a:solidFill>
                </a:rPr>
                <a:t>code</a:t>
              </a:r>
              <a:endParaRPr lang="pl-PL" sz="1200" b="1" dirty="0">
                <a:solidFill>
                  <a:srgbClr val="00FF00"/>
                </a:solidFill>
              </a:endParaRPr>
            </a:p>
          </p:txBody>
        </p:sp>
        <p:sp>
          <p:nvSpPr>
            <p:cNvPr id="225418" name="Text Box 138"/>
            <p:cNvSpPr txBox="1">
              <a:spLocks noChangeArrowheads="1"/>
            </p:cNvSpPr>
            <p:nvPr/>
          </p:nvSpPr>
          <p:spPr bwMode="auto">
            <a:xfrm>
              <a:off x="2541" y="3081"/>
              <a:ext cx="84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err="1" smtClean="0">
                  <a:solidFill>
                    <a:srgbClr val="0000FF"/>
                  </a:solidFill>
                </a:rPr>
                <a:t>Bipolar</a:t>
              </a:r>
              <a:r>
                <a:rPr lang="pl-PL" sz="12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200" b="1" dirty="0" err="1" smtClean="0">
                  <a:solidFill>
                    <a:srgbClr val="0000FF"/>
                  </a:solidFill>
                </a:rPr>
                <a:t>code</a:t>
              </a:r>
              <a:endParaRPr lang="pl-PL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225419" name="Text Box 139"/>
            <p:cNvSpPr txBox="1">
              <a:spLocks noChangeArrowheads="1"/>
            </p:cNvSpPr>
            <p:nvPr/>
          </p:nvSpPr>
          <p:spPr bwMode="auto">
            <a:xfrm>
              <a:off x="2791" y="3603"/>
              <a:ext cx="7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err="1" smtClean="0">
                  <a:solidFill>
                    <a:srgbClr val="FF3300"/>
                  </a:solidFill>
                </a:rPr>
                <a:t>Biphase</a:t>
              </a:r>
              <a:r>
                <a:rPr lang="pl-PL" sz="1200" b="1" dirty="0" smtClean="0">
                  <a:solidFill>
                    <a:srgbClr val="FF3300"/>
                  </a:solidFill>
                </a:rPr>
                <a:t> </a:t>
              </a:r>
              <a:r>
                <a:rPr lang="pl-PL" sz="1200" b="1" dirty="0" err="1" smtClean="0">
                  <a:solidFill>
                    <a:srgbClr val="FF3300"/>
                  </a:solidFill>
                </a:rPr>
                <a:t>code</a:t>
              </a:r>
              <a:endParaRPr lang="pl-PL" sz="1200" b="1" dirty="0">
                <a:solidFill>
                  <a:srgbClr val="FF3300"/>
                </a:solidFill>
              </a:endParaRPr>
            </a:p>
          </p:txBody>
        </p:sp>
        <p:sp>
          <p:nvSpPr>
            <p:cNvPr id="225420" name="Text Box 140"/>
            <p:cNvSpPr txBox="1">
              <a:spLocks noChangeArrowheads="1"/>
            </p:cNvSpPr>
            <p:nvPr/>
          </p:nvSpPr>
          <p:spPr bwMode="auto">
            <a:xfrm>
              <a:off x="2541" y="3206"/>
              <a:ext cx="107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200" b="1" dirty="0" smtClean="0">
                  <a:solidFill>
                    <a:srgbClr val="D60093"/>
                  </a:solidFill>
                </a:rPr>
                <a:t>PRS </a:t>
              </a:r>
              <a:r>
                <a:rPr lang="pl-PL" sz="1200" b="1" dirty="0" err="1" smtClean="0">
                  <a:solidFill>
                    <a:srgbClr val="D60093"/>
                  </a:solidFill>
                </a:rPr>
                <a:t>duobinarny</a:t>
              </a:r>
              <a:endParaRPr lang="pl-PL" sz="1200" b="1" dirty="0">
                <a:solidFill>
                  <a:srgbClr val="D60093"/>
                </a:solidFill>
              </a:endParaRPr>
            </a:p>
          </p:txBody>
        </p:sp>
        <p:sp>
          <p:nvSpPr>
            <p:cNvPr id="225421" name="Line 141"/>
            <p:cNvSpPr>
              <a:spLocks noChangeShapeType="1"/>
            </p:cNvSpPr>
            <p:nvPr/>
          </p:nvSpPr>
          <p:spPr bwMode="auto">
            <a:xfrm flipH="1" flipV="1">
              <a:off x="1942" y="2842"/>
              <a:ext cx="632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2" name="Line 142"/>
            <p:cNvSpPr>
              <a:spLocks noChangeShapeType="1"/>
            </p:cNvSpPr>
            <p:nvPr/>
          </p:nvSpPr>
          <p:spPr bwMode="auto">
            <a:xfrm flipH="1">
              <a:off x="1743" y="3157"/>
              <a:ext cx="864" cy="2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3" name="Line 143"/>
            <p:cNvSpPr>
              <a:spLocks noChangeShapeType="1"/>
            </p:cNvSpPr>
            <p:nvPr/>
          </p:nvSpPr>
          <p:spPr bwMode="auto">
            <a:xfrm flipH="1">
              <a:off x="1743" y="3278"/>
              <a:ext cx="831" cy="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4" name="Line 144"/>
            <p:cNvSpPr>
              <a:spLocks noChangeShapeType="1"/>
            </p:cNvSpPr>
            <p:nvPr/>
          </p:nvSpPr>
          <p:spPr bwMode="auto">
            <a:xfrm flipH="1">
              <a:off x="1909" y="3399"/>
              <a:ext cx="665" cy="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5" name="Line 145"/>
            <p:cNvSpPr>
              <a:spLocks noChangeShapeType="1"/>
            </p:cNvSpPr>
            <p:nvPr/>
          </p:nvSpPr>
          <p:spPr bwMode="auto">
            <a:xfrm flipH="1">
              <a:off x="2658" y="3670"/>
              <a:ext cx="166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5683251" y="1835780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modified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25303" name="Text Box 23"/>
          <p:cNvSpPr txBox="1">
            <a:spLocks noChangeArrowheads="1"/>
          </p:cNvSpPr>
          <p:nvPr/>
        </p:nvSpPr>
        <p:spPr bwMode="auto">
          <a:xfrm>
            <a:off x="1524000" y="609600"/>
            <a:ext cx="728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 i="1">
                <a:solidFill>
                  <a:schemeClr val="tx1"/>
                </a:solidFill>
              </a:rPr>
              <a:t>x</a:t>
            </a:r>
            <a:r>
              <a:rPr lang="pl-PL" sz="1800" b="1">
                <a:solidFill>
                  <a:schemeClr val="tx1"/>
                </a:solidFill>
              </a:rPr>
              <a:t>’(</a:t>
            </a:r>
            <a:r>
              <a:rPr lang="pl-PL" sz="1800" b="1" i="1">
                <a:solidFill>
                  <a:schemeClr val="tx1"/>
                </a:solidFill>
              </a:rPr>
              <a:t>t</a:t>
            </a:r>
            <a:r>
              <a:rPr lang="pl-PL" sz="18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25347" name="Text Box 67"/>
          <p:cNvSpPr txBox="1">
            <a:spLocks noChangeArrowheads="1"/>
          </p:cNvSpPr>
          <p:nvPr/>
        </p:nvSpPr>
        <p:spPr bwMode="auto">
          <a:xfrm>
            <a:off x="5683251" y="1143981"/>
            <a:ext cx="135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grpSp>
        <p:nvGrpSpPr>
          <p:cNvPr id="225433" name="Group 153"/>
          <p:cNvGrpSpPr>
            <a:grpSpLocks/>
          </p:cNvGrpSpPr>
          <p:nvPr/>
        </p:nvGrpSpPr>
        <p:grpSpPr bwMode="auto">
          <a:xfrm>
            <a:off x="1150938" y="790575"/>
            <a:ext cx="4552950" cy="1895475"/>
            <a:chOff x="725" y="498"/>
            <a:chExt cx="2868" cy="1194"/>
          </a:xfrm>
        </p:grpSpPr>
        <p:sp>
          <p:nvSpPr>
            <p:cNvPr id="225286" name="Line 6"/>
            <p:cNvSpPr>
              <a:spLocks noChangeShapeType="1"/>
            </p:cNvSpPr>
            <p:nvPr/>
          </p:nvSpPr>
          <p:spPr bwMode="auto">
            <a:xfrm>
              <a:off x="1093" y="913"/>
              <a:ext cx="246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87" name="Line 7"/>
            <p:cNvSpPr>
              <a:spLocks noChangeShapeType="1"/>
            </p:cNvSpPr>
            <p:nvPr/>
          </p:nvSpPr>
          <p:spPr bwMode="auto">
            <a:xfrm flipV="1">
              <a:off x="963" y="498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88" name="Line 8"/>
            <p:cNvSpPr>
              <a:spLocks noChangeShapeType="1"/>
            </p:cNvSpPr>
            <p:nvPr/>
          </p:nvSpPr>
          <p:spPr bwMode="auto">
            <a:xfrm>
              <a:off x="2709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89" name="Line 9"/>
            <p:cNvSpPr>
              <a:spLocks noChangeShapeType="1"/>
            </p:cNvSpPr>
            <p:nvPr/>
          </p:nvSpPr>
          <p:spPr bwMode="auto">
            <a:xfrm>
              <a:off x="14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0" name="Line 10"/>
            <p:cNvSpPr>
              <a:spLocks noChangeShapeType="1"/>
            </p:cNvSpPr>
            <p:nvPr/>
          </p:nvSpPr>
          <p:spPr bwMode="auto">
            <a:xfrm>
              <a:off x="1688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1" name="Line 11"/>
            <p:cNvSpPr>
              <a:spLocks noChangeShapeType="1"/>
            </p:cNvSpPr>
            <p:nvPr/>
          </p:nvSpPr>
          <p:spPr bwMode="auto">
            <a:xfrm rot="5400000">
              <a:off x="1478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2" name="Line 12"/>
            <p:cNvSpPr>
              <a:spLocks noChangeShapeType="1"/>
            </p:cNvSpPr>
            <p:nvPr/>
          </p:nvSpPr>
          <p:spPr bwMode="auto">
            <a:xfrm>
              <a:off x="2426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3" name="Line 13"/>
            <p:cNvSpPr>
              <a:spLocks noChangeShapeType="1"/>
            </p:cNvSpPr>
            <p:nvPr/>
          </p:nvSpPr>
          <p:spPr bwMode="auto">
            <a:xfrm>
              <a:off x="183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4" name="Line 14"/>
            <p:cNvSpPr>
              <a:spLocks noChangeShapeType="1"/>
            </p:cNvSpPr>
            <p:nvPr/>
          </p:nvSpPr>
          <p:spPr bwMode="auto">
            <a:xfrm>
              <a:off x="256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295" name="Text Box 15"/>
            <p:cNvSpPr txBox="1">
              <a:spLocks noChangeArrowheads="1"/>
            </p:cNvSpPr>
            <p:nvPr/>
          </p:nvSpPr>
          <p:spPr bwMode="auto">
            <a:xfrm>
              <a:off x="950" y="550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296" name="Text Box 16"/>
            <p:cNvSpPr txBox="1">
              <a:spLocks noChangeArrowheads="1"/>
            </p:cNvSpPr>
            <p:nvPr/>
          </p:nvSpPr>
          <p:spPr bwMode="auto">
            <a:xfrm>
              <a:off x="1968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297" name="Text Box 17"/>
            <p:cNvSpPr txBox="1">
              <a:spLocks noChangeArrowheads="1"/>
            </p:cNvSpPr>
            <p:nvPr/>
          </p:nvSpPr>
          <p:spPr bwMode="auto">
            <a:xfrm>
              <a:off x="1820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298" name="Text Box 18"/>
            <p:cNvSpPr txBox="1">
              <a:spLocks noChangeArrowheads="1"/>
            </p:cNvSpPr>
            <p:nvPr/>
          </p:nvSpPr>
          <p:spPr bwMode="auto">
            <a:xfrm>
              <a:off x="167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299" name="Text Box 19"/>
            <p:cNvSpPr txBox="1">
              <a:spLocks noChangeArrowheads="1"/>
            </p:cNvSpPr>
            <p:nvPr/>
          </p:nvSpPr>
          <p:spPr bwMode="auto">
            <a:xfrm>
              <a:off x="1082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00" name="Text Box 20"/>
            <p:cNvSpPr txBox="1">
              <a:spLocks noChangeArrowheads="1"/>
            </p:cNvSpPr>
            <p:nvPr/>
          </p:nvSpPr>
          <p:spPr bwMode="auto">
            <a:xfrm>
              <a:off x="1151" y="88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01" name="Text Box 21"/>
            <p:cNvSpPr txBox="1">
              <a:spLocks noChangeArrowheads="1"/>
            </p:cNvSpPr>
            <p:nvPr/>
          </p:nvSpPr>
          <p:spPr bwMode="auto">
            <a:xfrm>
              <a:off x="1009" y="88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02" name="Text Box 22"/>
            <p:cNvSpPr txBox="1">
              <a:spLocks noChangeArrowheads="1"/>
            </p:cNvSpPr>
            <p:nvPr/>
          </p:nvSpPr>
          <p:spPr bwMode="auto">
            <a:xfrm>
              <a:off x="3446" y="142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04" name="Line 24"/>
            <p:cNvSpPr>
              <a:spLocks noChangeShapeType="1"/>
            </p:cNvSpPr>
            <p:nvPr/>
          </p:nvSpPr>
          <p:spPr bwMode="auto">
            <a:xfrm>
              <a:off x="1258" y="881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5" name="Line 25"/>
            <p:cNvSpPr>
              <a:spLocks noChangeShapeType="1"/>
            </p:cNvSpPr>
            <p:nvPr/>
          </p:nvSpPr>
          <p:spPr bwMode="auto">
            <a:xfrm flipV="1">
              <a:off x="109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6" name="Line 26"/>
            <p:cNvSpPr>
              <a:spLocks noChangeShapeType="1"/>
            </p:cNvSpPr>
            <p:nvPr/>
          </p:nvSpPr>
          <p:spPr bwMode="auto">
            <a:xfrm>
              <a:off x="3021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7" name="Text Box 27"/>
            <p:cNvSpPr txBox="1">
              <a:spLocks noChangeArrowheads="1"/>
            </p:cNvSpPr>
            <p:nvPr/>
          </p:nvSpPr>
          <p:spPr bwMode="auto">
            <a:xfrm>
              <a:off x="753" y="60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08" name="Line 28"/>
            <p:cNvSpPr>
              <a:spLocks noChangeShapeType="1"/>
            </p:cNvSpPr>
            <p:nvPr/>
          </p:nvSpPr>
          <p:spPr bwMode="auto">
            <a:xfrm rot="5400000">
              <a:off x="953" y="1053"/>
              <a:ext cx="0" cy="6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09" name="Text Box 29"/>
            <p:cNvSpPr txBox="1">
              <a:spLocks noChangeArrowheads="1"/>
            </p:cNvSpPr>
            <p:nvPr/>
          </p:nvSpPr>
          <p:spPr bwMode="auto">
            <a:xfrm>
              <a:off x="725" y="969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10" name="Line 30"/>
            <p:cNvSpPr>
              <a:spLocks noChangeShapeType="1"/>
            </p:cNvSpPr>
            <p:nvPr/>
          </p:nvSpPr>
          <p:spPr bwMode="auto">
            <a:xfrm rot="5400000">
              <a:off x="3237" y="64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1" name="Line 31"/>
            <p:cNvSpPr>
              <a:spLocks noChangeShapeType="1"/>
            </p:cNvSpPr>
            <p:nvPr/>
          </p:nvSpPr>
          <p:spPr bwMode="auto">
            <a:xfrm rot="5400000">
              <a:off x="1762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2" name="Line 32"/>
            <p:cNvSpPr>
              <a:spLocks noChangeShapeType="1"/>
            </p:cNvSpPr>
            <p:nvPr/>
          </p:nvSpPr>
          <p:spPr bwMode="auto">
            <a:xfrm rot="5400000">
              <a:off x="1915" y="998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3" name="Line 33"/>
            <p:cNvSpPr>
              <a:spLocks noChangeShapeType="1"/>
            </p:cNvSpPr>
            <p:nvPr/>
          </p:nvSpPr>
          <p:spPr bwMode="auto">
            <a:xfrm rot="5400000">
              <a:off x="2070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4" name="Line 34"/>
            <p:cNvSpPr>
              <a:spLocks noChangeShapeType="1"/>
            </p:cNvSpPr>
            <p:nvPr/>
          </p:nvSpPr>
          <p:spPr bwMode="auto">
            <a:xfrm rot="5400000">
              <a:off x="3094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5" name="Line 35"/>
            <p:cNvSpPr>
              <a:spLocks noChangeShapeType="1"/>
            </p:cNvSpPr>
            <p:nvPr/>
          </p:nvSpPr>
          <p:spPr bwMode="auto">
            <a:xfrm flipV="1">
              <a:off x="2142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6" name="Line 36"/>
            <p:cNvSpPr>
              <a:spLocks noChangeShapeType="1"/>
            </p:cNvSpPr>
            <p:nvPr/>
          </p:nvSpPr>
          <p:spPr bwMode="auto">
            <a:xfrm flipV="1">
              <a:off x="2291" y="881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7" name="Line 37"/>
            <p:cNvSpPr>
              <a:spLocks noChangeShapeType="1"/>
            </p:cNvSpPr>
            <p:nvPr/>
          </p:nvSpPr>
          <p:spPr bwMode="auto">
            <a:xfrm flipV="1">
              <a:off x="2851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8" name="Line 38"/>
            <p:cNvSpPr>
              <a:spLocks noChangeShapeType="1"/>
            </p:cNvSpPr>
            <p:nvPr/>
          </p:nvSpPr>
          <p:spPr bwMode="auto">
            <a:xfrm flipV="1">
              <a:off x="316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19" name="Line 39"/>
            <p:cNvSpPr>
              <a:spLocks noChangeShapeType="1"/>
            </p:cNvSpPr>
            <p:nvPr/>
          </p:nvSpPr>
          <p:spPr bwMode="auto">
            <a:xfrm>
              <a:off x="1263" y="1395"/>
              <a:ext cx="229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0" name="Line 40"/>
            <p:cNvSpPr>
              <a:spLocks noChangeShapeType="1"/>
            </p:cNvSpPr>
            <p:nvPr/>
          </p:nvSpPr>
          <p:spPr bwMode="auto">
            <a:xfrm>
              <a:off x="33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1" name="Line 41"/>
            <p:cNvSpPr>
              <a:spLocks noChangeShapeType="1"/>
            </p:cNvSpPr>
            <p:nvPr/>
          </p:nvSpPr>
          <p:spPr bwMode="auto">
            <a:xfrm>
              <a:off x="1405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2" name="Line 42"/>
            <p:cNvSpPr>
              <a:spLocks noChangeShapeType="1"/>
            </p:cNvSpPr>
            <p:nvPr/>
          </p:nvSpPr>
          <p:spPr bwMode="auto">
            <a:xfrm>
              <a:off x="1547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3" name="Line 43"/>
            <p:cNvSpPr>
              <a:spLocks noChangeShapeType="1"/>
            </p:cNvSpPr>
            <p:nvPr/>
          </p:nvSpPr>
          <p:spPr bwMode="auto">
            <a:xfrm rot="5400000">
              <a:off x="1478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4" name="Line 44"/>
            <p:cNvSpPr>
              <a:spLocks noChangeShapeType="1"/>
            </p:cNvSpPr>
            <p:nvPr/>
          </p:nvSpPr>
          <p:spPr bwMode="auto">
            <a:xfrm>
              <a:off x="2426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5" name="Line 45"/>
            <p:cNvSpPr>
              <a:spLocks noChangeShapeType="1"/>
            </p:cNvSpPr>
            <p:nvPr/>
          </p:nvSpPr>
          <p:spPr bwMode="auto">
            <a:xfrm>
              <a:off x="3163" y="1395"/>
              <a:ext cx="5" cy="2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6" name="Line 46"/>
            <p:cNvSpPr>
              <a:spLocks noChangeShapeType="1"/>
            </p:cNvSpPr>
            <p:nvPr/>
          </p:nvSpPr>
          <p:spPr bwMode="auto">
            <a:xfrm>
              <a:off x="1830" y="1224"/>
              <a:ext cx="1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7" name="Line 47"/>
            <p:cNvSpPr>
              <a:spLocks noChangeShapeType="1"/>
            </p:cNvSpPr>
            <p:nvPr/>
          </p:nvSpPr>
          <p:spPr bwMode="auto">
            <a:xfrm>
              <a:off x="1258" y="137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8" name="Line 48"/>
            <p:cNvSpPr>
              <a:spLocks noChangeShapeType="1"/>
            </p:cNvSpPr>
            <p:nvPr/>
          </p:nvSpPr>
          <p:spPr bwMode="auto">
            <a:xfrm flipV="1">
              <a:off x="1093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29" name="Line 49"/>
            <p:cNvSpPr>
              <a:spLocks noChangeShapeType="1"/>
            </p:cNvSpPr>
            <p:nvPr/>
          </p:nvSpPr>
          <p:spPr bwMode="auto">
            <a:xfrm rot="5400000">
              <a:off x="3094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0" name="Line 50"/>
            <p:cNvSpPr>
              <a:spLocks noChangeShapeType="1"/>
            </p:cNvSpPr>
            <p:nvPr/>
          </p:nvSpPr>
          <p:spPr bwMode="auto">
            <a:xfrm rot="5400000">
              <a:off x="1762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1" name="Line 51"/>
            <p:cNvSpPr>
              <a:spLocks noChangeShapeType="1"/>
            </p:cNvSpPr>
            <p:nvPr/>
          </p:nvSpPr>
          <p:spPr bwMode="auto">
            <a:xfrm rot="5400000">
              <a:off x="2497" y="1522"/>
              <a:ext cx="0" cy="14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2" name="Line 52"/>
            <p:cNvSpPr>
              <a:spLocks noChangeShapeType="1"/>
            </p:cNvSpPr>
            <p:nvPr/>
          </p:nvSpPr>
          <p:spPr bwMode="auto">
            <a:xfrm rot="5400000">
              <a:off x="1025" y="839"/>
              <a:ext cx="0" cy="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3" name="Line 53"/>
            <p:cNvSpPr>
              <a:spLocks noChangeShapeType="1"/>
            </p:cNvSpPr>
            <p:nvPr/>
          </p:nvSpPr>
          <p:spPr bwMode="auto">
            <a:xfrm flipV="1">
              <a:off x="2000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4" name="Line 54"/>
            <p:cNvSpPr>
              <a:spLocks noChangeShapeType="1"/>
            </p:cNvSpPr>
            <p:nvPr/>
          </p:nvSpPr>
          <p:spPr bwMode="auto">
            <a:xfrm flipH="1" flipV="1">
              <a:off x="2284" y="1366"/>
              <a:ext cx="7" cy="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5" name="Line 55"/>
            <p:cNvSpPr>
              <a:spLocks noChangeShapeType="1"/>
            </p:cNvSpPr>
            <p:nvPr/>
          </p:nvSpPr>
          <p:spPr bwMode="auto">
            <a:xfrm flipV="1">
              <a:off x="2142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6" name="Line 56"/>
            <p:cNvSpPr>
              <a:spLocks noChangeShapeType="1"/>
            </p:cNvSpPr>
            <p:nvPr/>
          </p:nvSpPr>
          <p:spPr bwMode="auto">
            <a:xfrm>
              <a:off x="3021" y="1395"/>
              <a:ext cx="0" cy="20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7" name="Line 57"/>
            <p:cNvSpPr>
              <a:spLocks noChangeShapeType="1"/>
            </p:cNvSpPr>
            <p:nvPr/>
          </p:nvSpPr>
          <p:spPr bwMode="auto">
            <a:xfrm>
              <a:off x="1547" y="1224"/>
              <a:ext cx="0" cy="1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8" name="Line 58"/>
            <p:cNvSpPr>
              <a:spLocks noChangeShapeType="1"/>
            </p:cNvSpPr>
            <p:nvPr/>
          </p:nvSpPr>
          <p:spPr bwMode="auto">
            <a:xfrm rot="5400000">
              <a:off x="1621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39" name="Line 59"/>
            <p:cNvSpPr>
              <a:spLocks noChangeShapeType="1"/>
            </p:cNvSpPr>
            <p:nvPr/>
          </p:nvSpPr>
          <p:spPr bwMode="auto">
            <a:xfrm>
              <a:off x="2709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0" name="Line 60"/>
            <p:cNvSpPr>
              <a:spLocks noChangeShapeType="1"/>
            </p:cNvSpPr>
            <p:nvPr/>
          </p:nvSpPr>
          <p:spPr bwMode="auto">
            <a:xfrm rot="5400000">
              <a:off x="2639" y="152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1" name="Line 61"/>
            <p:cNvSpPr>
              <a:spLocks noChangeShapeType="1"/>
            </p:cNvSpPr>
            <p:nvPr/>
          </p:nvSpPr>
          <p:spPr bwMode="auto">
            <a:xfrm>
              <a:off x="2851" y="1224"/>
              <a:ext cx="0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2" name="Line 62"/>
            <p:cNvSpPr>
              <a:spLocks noChangeShapeType="1"/>
            </p:cNvSpPr>
            <p:nvPr/>
          </p:nvSpPr>
          <p:spPr bwMode="auto">
            <a:xfrm rot="5400000">
              <a:off x="2783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3" name="Line 63"/>
            <p:cNvSpPr>
              <a:spLocks noChangeShapeType="1"/>
            </p:cNvSpPr>
            <p:nvPr/>
          </p:nvSpPr>
          <p:spPr bwMode="auto">
            <a:xfrm>
              <a:off x="2709" y="1224"/>
              <a:ext cx="0" cy="18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4" name="Text Box 64"/>
            <p:cNvSpPr txBox="1">
              <a:spLocks noChangeArrowheads="1"/>
            </p:cNvSpPr>
            <p:nvPr/>
          </p:nvSpPr>
          <p:spPr bwMode="auto">
            <a:xfrm>
              <a:off x="753" y="111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45" name="Text Box 65"/>
            <p:cNvSpPr txBox="1">
              <a:spLocks noChangeArrowheads="1"/>
            </p:cNvSpPr>
            <p:nvPr/>
          </p:nvSpPr>
          <p:spPr bwMode="auto">
            <a:xfrm>
              <a:off x="725" y="1480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25346" name="Line 66"/>
            <p:cNvSpPr>
              <a:spLocks noChangeShapeType="1"/>
            </p:cNvSpPr>
            <p:nvPr/>
          </p:nvSpPr>
          <p:spPr bwMode="auto">
            <a:xfrm>
              <a:off x="923" y="1593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48" name="Text Box 68"/>
            <p:cNvSpPr txBox="1">
              <a:spLocks noChangeArrowheads="1"/>
            </p:cNvSpPr>
            <p:nvPr/>
          </p:nvSpPr>
          <p:spPr bwMode="auto">
            <a:xfrm>
              <a:off x="122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49" name="Text Box 69"/>
            <p:cNvSpPr txBox="1">
              <a:spLocks noChangeArrowheads="1"/>
            </p:cNvSpPr>
            <p:nvPr/>
          </p:nvSpPr>
          <p:spPr bwMode="auto">
            <a:xfrm>
              <a:off x="1377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0" name="Text Box 70"/>
            <p:cNvSpPr txBox="1">
              <a:spLocks noChangeArrowheads="1"/>
            </p:cNvSpPr>
            <p:nvPr/>
          </p:nvSpPr>
          <p:spPr bwMode="auto">
            <a:xfrm>
              <a:off x="1525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1" name="Text Box 71"/>
            <p:cNvSpPr txBox="1">
              <a:spLocks noChangeArrowheads="1"/>
            </p:cNvSpPr>
            <p:nvPr/>
          </p:nvSpPr>
          <p:spPr bwMode="auto">
            <a:xfrm>
              <a:off x="211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2" name="Text Box 72"/>
            <p:cNvSpPr txBox="1">
              <a:spLocks noChangeArrowheads="1"/>
            </p:cNvSpPr>
            <p:nvPr/>
          </p:nvSpPr>
          <p:spPr bwMode="auto">
            <a:xfrm>
              <a:off x="226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3" name="Text Box 73"/>
            <p:cNvSpPr txBox="1">
              <a:spLocks noChangeArrowheads="1"/>
            </p:cNvSpPr>
            <p:nvPr/>
          </p:nvSpPr>
          <p:spPr bwMode="auto">
            <a:xfrm>
              <a:off x="241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4" name="Text Box 74"/>
            <p:cNvSpPr txBox="1">
              <a:spLocks noChangeArrowheads="1"/>
            </p:cNvSpPr>
            <p:nvPr/>
          </p:nvSpPr>
          <p:spPr bwMode="auto">
            <a:xfrm>
              <a:off x="255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5" name="Text Box 75"/>
            <p:cNvSpPr txBox="1">
              <a:spLocks noChangeArrowheads="1"/>
            </p:cNvSpPr>
            <p:nvPr/>
          </p:nvSpPr>
          <p:spPr bwMode="auto">
            <a:xfrm>
              <a:off x="270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5356" name="Text Box 76"/>
            <p:cNvSpPr txBox="1">
              <a:spLocks noChangeArrowheads="1"/>
            </p:cNvSpPr>
            <p:nvPr/>
          </p:nvSpPr>
          <p:spPr bwMode="auto">
            <a:xfrm>
              <a:off x="285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7" name="Text Box 77"/>
            <p:cNvSpPr txBox="1">
              <a:spLocks noChangeArrowheads="1"/>
            </p:cNvSpPr>
            <p:nvPr/>
          </p:nvSpPr>
          <p:spPr bwMode="auto">
            <a:xfrm>
              <a:off x="299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8" name="Text Box 78"/>
            <p:cNvSpPr txBox="1">
              <a:spLocks noChangeArrowheads="1"/>
            </p:cNvSpPr>
            <p:nvPr/>
          </p:nvSpPr>
          <p:spPr bwMode="auto">
            <a:xfrm>
              <a:off x="314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25359" name="Text Box 79"/>
            <p:cNvSpPr txBox="1">
              <a:spLocks noChangeArrowheads="1"/>
            </p:cNvSpPr>
            <p:nvPr/>
          </p:nvSpPr>
          <p:spPr bwMode="auto">
            <a:xfrm>
              <a:off x="3446" y="91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360" name="Line 80"/>
            <p:cNvSpPr>
              <a:spLocks noChangeShapeType="1"/>
            </p:cNvSpPr>
            <p:nvPr/>
          </p:nvSpPr>
          <p:spPr bwMode="auto">
            <a:xfrm>
              <a:off x="154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1" name="Line 81"/>
            <p:cNvSpPr>
              <a:spLocks noChangeShapeType="1"/>
            </p:cNvSpPr>
            <p:nvPr/>
          </p:nvSpPr>
          <p:spPr bwMode="auto">
            <a:xfrm>
              <a:off x="200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2" name="Line 82"/>
            <p:cNvSpPr>
              <a:spLocks noChangeShapeType="1"/>
            </p:cNvSpPr>
            <p:nvPr/>
          </p:nvSpPr>
          <p:spPr bwMode="auto">
            <a:xfrm rot="5400000">
              <a:off x="2216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3" name="Line 83"/>
            <p:cNvSpPr>
              <a:spLocks noChangeShapeType="1"/>
            </p:cNvSpPr>
            <p:nvPr/>
          </p:nvSpPr>
          <p:spPr bwMode="auto">
            <a:xfrm rot="5400000">
              <a:off x="2358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4" name="Line 84"/>
            <p:cNvSpPr>
              <a:spLocks noChangeShapeType="1"/>
            </p:cNvSpPr>
            <p:nvPr/>
          </p:nvSpPr>
          <p:spPr bwMode="auto">
            <a:xfrm rot="5400000">
              <a:off x="2640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5" name="Line 85"/>
            <p:cNvSpPr>
              <a:spLocks noChangeShapeType="1"/>
            </p:cNvSpPr>
            <p:nvPr/>
          </p:nvSpPr>
          <p:spPr bwMode="auto">
            <a:xfrm rot="5400000">
              <a:off x="1036" y="1310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6" name="Line 86"/>
            <p:cNvSpPr>
              <a:spLocks noChangeShapeType="1"/>
            </p:cNvSpPr>
            <p:nvPr/>
          </p:nvSpPr>
          <p:spPr bwMode="auto">
            <a:xfrm rot="5400000">
              <a:off x="1192" y="1324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7" name="Line 87"/>
            <p:cNvSpPr>
              <a:spLocks noChangeShapeType="1"/>
            </p:cNvSpPr>
            <p:nvPr/>
          </p:nvSpPr>
          <p:spPr bwMode="auto">
            <a:xfrm>
              <a:off x="923" y="122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8" name="Line 88"/>
            <p:cNvSpPr>
              <a:spLocks noChangeShapeType="1"/>
            </p:cNvSpPr>
            <p:nvPr/>
          </p:nvSpPr>
          <p:spPr bwMode="auto">
            <a:xfrm>
              <a:off x="923" y="71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69" name="Line 89"/>
            <p:cNvSpPr>
              <a:spLocks noChangeShapeType="1"/>
            </p:cNvSpPr>
            <p:nvPr/>
          </p:nvSpPr>
          <p:spPr bwMode="auto">
            <a:xfrm flipH="1" flipV="1">
              <a:off x="3305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70" name="Line 90"/>
            <p:cNvSpPr>
              <a:spLocks noChangeShapeType="1"/>
            </p:cNvSpPr>
            <p:nvPr/>
          </p:nvSpPr>
          <p:spPr bwMode="auto">
            <a:xfrm flipH="1" flipV="1">
              <a:off x="256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371" name="Line 91"/>
            <p:cNvSpPr>
              <a:spLocks noChangeShapeType="1"/>
            </p:cNvSpPr>
            <p:nvPr/>
          </p:nvSpPr>
          <p:spPr bwMode="auto">
            <a:xfrm flipH="1" flipV="1">
              <a:off x="168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25427" name="Text Box 147"/>
            <p:cNvSpPr txBox="1">
              <a:spLocks noChangeArrowheads="1"/>
            </p:cNvSpPr>
            <p:nvPr/>
          </p:nvSpPr>
          <p:spPr bwMode="auto">
            <a:xfrm>
              <a:off x="1151" y="136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25428" name="Text Box 148"/>
            <p:cNvSpPr txBox="1">
              <a:spLocks noChangeArrowheads="1"/>
            </p:cNvSpPr>
            <p:nvPr/>
          </p:nvSpPr>
          <p:spPr bwMode="auto">
            <a:xfrm>
              <a:off x="1009" y="1366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</p:grpSp>
      <p:sp>
        <p:nvSpPr>
          <p:cNvPr id="225435" name="Text Box 155"/>
          <p:cNvSpPr txBox="1">
            <a:spLocks noChangeArrowheads="1"/>
          </p:cNvSpPr>
          <p:nvPr/>
        </p:nvSpPr>
        <p:spPr bwMode="auto">
          <a:xfrm>
            <a:off x="5875564" y="685800"/>
            <a:ext cx="1771424" cy="34073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pl-PL" sz="1600" b="1" i="1" dirty="0"/>
              <a:t>x</a:t>
            </a:r>
            <a:r>
              <a:rPr lang="pl-PL" sz="1600" b="1" dirty="0"/>
              <a:t>(</a:t>
            </a:r>
            <a:r>
              <a:rPr lang="pl-PL" sz="1600" b="1" i="1" dirty="0"/>
              <a:t>t</a:t>
            </a:r>
            <a:r>
              <a:rPr lang="pl-PL" sz="1600" b="1" dirty="0"/>
              <a:t>) – </a:t>
            </a:r>
            <a:r>
              <a:rPr lang="pl-PL" sz="1600" b="1" dirty="0" err="1" smtClean="0"/>
              <a:t>bipolar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code</a:t>
            </a:r>
            <a:endParaRPr lang="pl-PL" sz="1600" b="1" dirty="0"/>
          </a:p>
        </p:txBody>
      </p:sp>
      <p:sp>
        <p:nvSpPr>
          <p:cNvPr id="225436" name="Text Box 156"/>
          <p:cNvSpPr txBox="1">
            <a:spLocks noChangeArrowheads="1"/>
          </p:cNvSpPr>
          <p:nvPr/>
        </p:nvSpPr>
        <p:spPr bwMode="auto">
          <a:xfrm>
            <a:off x="4595720" y="3996333"/>
            <a:ext cx="4371046" cy="120251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pl-PL" sz="1800" b="1" dirty="0" err="1" smtClean="0"/>
              <a:t>Bipolar</a:t>
            </a:r>
            <a:r>
              <a:rPr lang="pl-PL" sz="1800" b="1" dirty="0" smtClean="0"/>
              <a:t> and PRS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use</a:t>
            </a:r>
            <a:r>
              <a:rPr lang="pl-PL" sz="1800" b="1" dirty="0" smtClean="0"/>
              <a:t> same </a:t>
            </a:r>
            <a:r>
              <a:rPr lang="pl-PL" sz="1800" b="1" dirty="0" err="1" smtClean="0"/>
              <a:t>pulses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though</a:t>
            </a:r>
            <a:r>
              <a:rPr lang="pl-PL" sz="1800" b="1" dirty="0" smtClean="0"/>
              <a:t> PRS </a:t>
            </a:r>
            <a:r>
              <a:rPr lang="pl-PL" sz="1800" b="1" dirty="0" err="1" smtClean="0"/>
              <a:t>bandwidth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twice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narrower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pPr algn="l"/>
            <a:r>
              <a:rPr lang="pl-PL" sz="1800" b="1" dirty="0" err="1" smtClean="0"/>
              <a:t>Duobinary</a:t>
            </a:r>
            <a:r>
              <a:rPr lang="pl-PL" sz="1800" b="1" dirty="0" smtClean="0"/>
              <a:t> PRS </a:t>
            </a:r>
            <a:r>
              <a:rPr lang="pl-PL" sz="1800" b="1" dirty="0" err="1" smtClean="0"/>
              <a:t>code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does</a:t>
            </a:r>
            <a:r>
              <a:rPr lang="pl-PL" sz="1800" b="1" dirty="0" smtClean="0"/>
              <a:t> not </a:t>
            </a:r>
            <a:r>
              <a:rPr lang="pl-PL" sz="1800" b="1" dirty="0" err="1" smtClean="0"/>
              <a:t>contain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low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frequencies</a:t>
            </a:r>
            <a:r>
              <a:rPr lang="pl-PL" sz="1800" b="1" dirty="0"/>
              <a:t>,</a:t>
            </a:r>
            <a:r>
              <a:rPr lang="pl-PL" sz="1800" b="1" dirty="0" smtClean="0"/>
              <a:t> </a:t>
            </a:r>
            <a:endParaRPr lang="pl-PL" sz="1800" b="1" dirty="0"/>
          </a:p>
        </p:txBody>
      </p:sp>
      <p:sp>
        <p:nvSpPr>
          <p:cNvPr id="147" name="Text Box 67"/>
          <p:cNvSpPr txBox="1">
            <a:spLocks noChangeArrowheads="1"/>
          </p:cNvSpPr>
          <p:nvPr/>
        </p:nvSpPr>
        <p:spPr bwMode="auto">
          <a:xfrm>
            <a:off x="828676" y="2982447"/>
            <a:ext cx="1358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48" name="Text Box 5"/>
          <p:cNvSpPr txBox="1">
            <a:spLocks noChangeArrowheads="1"/>
          </p:cNvSpPr>
          <p:nvPr/>
        </p:nvSpPr>
        <p:spPr bwMode="auto">
          <a:xfrm>
            <a:off x="4397376" y="2982447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modified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aphicFrame>
        <p:nvGraphicFramePr>
          <p:cNvPr id="265216" name="Object 0"/>
          <p:cNvGraphicFramePr>
            <a:graphicFrameLocks noChangeAspect="1"/>
          </p:cNvGraphicFramePr>
          <p:nvPr/>
        </p:nvGraphicFramePr>
        <p:xfrm>
          <a:off x="7172325" y="1143000"/>
          <a:ext cx="1905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46" name="Równanie" r:id="rId3" imgW="1447560" imgH="393480" progId="Equation.3">
                  <p:embed/>
                </p:oleObj>
              </mc:Choice>
              <mc:Fallback>
                <p:oleObj name="Równanie" r:id="rId3" imgW="14475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325" y="1143000"/>
                        <a:ext cx="1905000" cy="5476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5217" name="Object 1"/>
          <p:cNvGraphicFramePr>
            <a:graphicFrameLocks noChangeAspect="1"/>
          </p:cNvGraphicFramePr>
          <p:nvPr/>
        </p:nvGraphicFramePr>
        <p:xfrm>
          <a:off x="6867525" y="1828800"/>
          <a:ext cx="2209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47" name="Równanie" r:id="rId5" imgW="1523880" imgH="393480" progId="Equation.3">
                  <p:embed/>
                </p:oleObj>
              </mc:Choice>
              <mc:Fallback>
                <p:oleObj name="Równanie" r:id="rId5" imgW="15238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1828800"/>
                        <a:ext cx="2209800" cy="6032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764" name="Text Box 52"/>
          <p:cNvSpPr txBox="1">
            <a:spLocks noChangeArrowheads="1"/>
          </p:cNvSpPr>
          <p:nvPr/>
        </p:nvSpPr>
        <p:spPr bwMode="auto">
          <a:xfrm>
            <a:off x="1524000" y="609600"/>
            <a:ext cx="728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b="1" i="1">
                <a:solidFill>
                  <a:schemeClr val="tx1"/>
                </a:solidFill>
              </a:rPr>
              <a:t>x</a:t>
            </a:r>
            <a:r>
              <a:rPr lang="pl-PL" sz="1800" b="1">
                <a:solidFill>
                  <a:schemeClr val="tx1"/>
                </a:solidFill>
              </a:rPr>
              <a:t>’(</a:t>
            </a:r>
            <a:r>
              <a:rPr lang="pl-PL" sz="1800" b="1" i="1">
                <a:solidFill>
                  <a:schemeClr val="tx1"/>
                </a:solidFill>
              </a:rPr>
              <a:t>t</a:t>
            </a:r>
            <a:r>
              <a:rPr lang="pl-PL" sz="1800" b="1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243766" name="Group 54"/>
          <p:cNvGrpSpPr>
            <a:grpSpLocks/>
          </p:cNvGrpSpPr>
          <p:nvPr/>
        </p:nvGrpSpPr>
        <p:grpSpPr bwMode="auto">
          <a:xfrm>
            <a:off x="1150938" y="790575"/>
            <a:ext cx="4552950" cy="1895475"/>
            <a:chOff x="725" y="498"/>
            <a:chExt cx="2868" cy="1194"/>
          </a:xfrm>
        </p:grpSpPr>
        <p:sp>
          <p:nvSpPr>
            <p:cNvPr id="243767" name="Line 55"/>
            <p:cNvSpPr>
              <a:spLocks noChangeShapeType="1"/>
            </p:cNvSpPr>
            <p:nvPr/>
          </p:nvSpPr>
          <p:spPr bwMode="auto">
            <a:xfrm>
              <a:off x="1093" y="913"/>
              <a:ext cx="246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68" name="Line 56"/>
            <p:cNvSpPr>
              <a:spLocks noChangeShapeType="1"/>
            </p:cNvSpPr>
            <p:nvPr/>
          </p:nvSpPr>
          <p:spPr bwMode="auto">
            <a:xfrm flipV="1">
              <a:off x="963" y="498"/>
              <a:ext cx="0" cy="112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69" name="Line 57"/>
            <p:cNvSpPr>
              <a:spLocks noChangeShapeType="1"/>
            </p:cNvSpPr>
            <p:nvPr/>
          </p:nvSpPr>
          <p:spPr bwMode="auto">
            <a:xfrm>
              <a:off x="2709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0" name="Line 58"/>
            <p:cNvSpPr>
              <a:spLocks noChangeShapeType="1"/>
            </p:cNvSpPr>
            <p:nvPr/>
          </p:nvSpPr>
          <p:spPr bwMode="auto">
            <a:xfrm>
              <a:off x="14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1" name="Line 59"/>
            <p:cNvSpPr>
              <a:spLocks noChangeShapeType="1"/>
            </p:cNvSpPr>
            <p:nvPr/>
          </p:nvSpPr>
          <p:spPr bwMode="auto">
            <a:xfrm>
              <a:off x="1688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2" name="Line 60"/>
            <p:cNvSpPr>
              <a:spLocks noChangeShapeType="1"/>
            </p:cNvSpPr>
            <p:nvPr/>
          </p:nvSpPr>
          <p:spPr bwMode="auto">
            <a:xfrm rot="5400000">
              <a:off x="1478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3" name="Line 61"/>
            <p:cNvSpPr>
              <a:spLocks noChangeShapeType="1"/>
            </p:cNvSpPr>
            <p:nvPr/>
          </p:nvSpPr>
          <p:spPr bwMode="auto">
            <a:xfrm>
              <a:off x="2426" y="913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4" name="Line 62"/>
            <p:cNvSpPr>
              <a:spLocks noChangeShapeType="1"/>
            </p:cNvSpPr>
            <p:nvPr/>
          </p:nvSpPr>
          <p:spPr bwMode="auto">
            <a:xfrm>
              <a:off x="183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5" name="Line 63"/>
            <p:cNvSpPr>
              <a:spLocks noChangeShapeType="1"/>
            </p:cNvSpPr>
            <p:nvPr/>
          </p:nvSpPr>
          <p:spPr bwMode="auto">
            <a:xfrm>
              <a:off x="256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76" name="Text Box 64"/>
            <p:cNvSpPr txBox="1">
              <a:spLocks noChangeArrowheads="1"/>
            </p:cNvSpPr>
            <p:nvPr/>
          </p:nvSpPr>
          <p:spPr bwMode="auto">
            <a:xfrm>
              <a:off x="950" y="550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777" name="Text Box 65"/>
            <p:cNvSpPr txBox="1">
              <a:spLocks noChangeArrowheads="1"/>
            </p:cNvSpPr>
            <p:nvPr/>
          </p:nvSpPr>
          <p:spPr bwMode="auto">
            <a:xfrm>
              <a:off x="1968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78" name="Text Box 66"/>
            <p:cNvSpPr txBox="1">
              <a:spLocks noChangeArrowheads="1"/>
            </p:cNvSpPr>
            <p:nvPr/>
          </p:nvSpPr>
          <p:spPr bwMode="auto">
            <a:xfrm>
              <a:off x="1820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79" name="Text Box 67"/>
            <p:cNvSpPr txBox="1">
              <a:spLocks noChangeArrowheads="1"/>
            </p:cNvSpPr>
            <p:nvPr/>
          </p:nvSpPr>
          <p:spPr bwMode="auto">
            <a:xfrm>
              <a:off x="167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80" name="Text Box 68"/>
            <p:cNvSpPr txBox="1">
              <a:spLocks noChangeArrowheads="1"/>
            </p:cNvSpPr>
            <p:nvPr/>
          </p:nvSpPr>
          <p:spPr bwMode="auto">
            <a:xfrm>
              <a:off x="1082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781" name="Text Box 69"/>
            <p:cNvSpPr txBox="1">
              <a:spLocks noChangeArrowheads="1"/>
            </p:cNvSpPr>
            <p:nvPr/>
          </p:nvSpPr>
          <p:spPr bwMode="auto">
            <a:xfrm>
              <a:off x="1151" y="884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782" name="Text Box 70"/>
            <p:cNvSpPr txBox="1">
              <a:spLocks noChangeArrowheads="1"/>
            </p:cNvSpPr>
            <p:nvPr/>
          </p:nvSpPr>
          <p:spPr bwMode="auto">
            <a:xfrm>
              <a:off x="1009" y="88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783" name="Text Box 71"/>
            <p:cNvSpPr txBox="1">
              <a:spLocks noChangeArrowheads="1"/>
            </p:cNvSpPr>
            <p:nvPr/>
          </p:nvSpPr>
          <p:spPr bwMode="auto">
            <a:xfrm>
              <a:off x="3446" y="142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784" name="Line 72"/>
            <p:cNvSpPr>
              <a:spLocks noChangeShapeType="1"/>
            </p:cNvSpPr>
            <p:nvPr/>
          </p:nvSpPr>
          <p:spPr bwMode="auto">
            <a:xfrm>
              <a:off x="1258" y="881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5" name="Line 73"/>
            <p:cNvSpPr>
              <a:spLocks noChangeShapeType="1"/>
            </p:cNvSpPr>
            <p:nvPr/>
          </p:nvSpPr>
          <p:spPr bwMode="auto">
            <a:xfrm flipV="1">
              <a:off x="109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6" name="Line 74"/>
            <p:cNvSpPr>
              <a:spLocks noChangeShapeType="1"/>
            </p:cNvSpPr>
            <p:nvPr/>
          </p:nvSpPr>
          <p:spPr bwMode="auto">
            <a:xfrm>
              <a:off x="3021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7" name="Text Box 75"/>
            <p:cNvSpPr txBox="1">
              <a:spLocks noChangeArrowheads="1"/>
            </p:cNvSpPr>
            <p:nvPr/>
          </p:nvSpPr>
          <p:spPr bwMode="auto">
            <a:xfrm>
              <a:off x="753" y="60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788" name="Line 76"/>
            <p:cNvSpPr>
              <a:spLocks noChangeShapeType="1"/>
            </p:cNvSpPr>
            <p:nvPr/>
          </p:nvSpPr>
          <p:spPr bwMode="auto">
            <a:xfrm rot="5400000">
              <a:off x="953" y="1053"/>
              <a:ext cx="0" cy="6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89" name="Text Box 77"/>
            <p:cNvSpPr txBox="1">
              <a:spLocks noChangeArrowheads="1"/>
            </p:cNvSpPr>
            <p:nvPr/>
          </p:nvSpPr>
          <p:spPr bwMode="auto">
            <a:xfrm>
              <a:off x="725" y="969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790" name="Line 78"/>
            <p:cNvSpPr>
              <a:spLocks noChangeShapeType="1"/>
            </p:cNvSpPr>
            <p:nvPr/>
          </p:nvSpPr>
          <p:spPr bwMode="auto">
            <a:xfrm rot="5400000">
              <a:off x="3237" y="64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1" name="Line 79"/>
            <p:cNvSpPr>
              <a:spLocks noChangeShapeType="1"/>
            </p:cNvSpPr>
            <p:nvPr/>
          </p:nvSpPr>
          <p:spPr bwMode="auto">
            <a:xfrm rot="5400000">
              <a:off x="1762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2" name="Line 80"/>
            <p:cNvSpPr>
              <a:spLocks noChangeShapeType="1"/>
            </p:cNvSpPr>
            <p:nvPr/>
          </p:nvSpPr>
          <p:spPr bwMode="auto">
            <a:xfrm rot="5400000">
              <a:off x="1915" y="998"/>
              <a:ext cx="0" cy="17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3" name="Line 81"/>
            <p:cNvSpPr>
              <a:spLocks noChangeShapeType="1"/>
            </p:cNvSpPr>
            <p:nvPr/>
          </p:nvSpPr>
          <p:spPr bwMode="auto">
            <a:xfrm rot="5400000">
              <a:off x="2070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4" name="Line 82"/>
            <p:cNvSpPr>
              <a:spLocks noChangeShapeType="1"/>
            </p:cNvSpPr>
            <p:nvPr/>
          </p:nvSpPr>
          <p:spPr bwMode="auto">
            <a:xfrm rot="5400000">
              <a:off x="3094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5" name="Line 83"/>
            <p:cNvSpPr>
              <a:spLocks noChangeShapeType="1"/>
            </p:cNvSpPr>
            <p:nvPr/>
          </p:nvSpPr>
          <p:spPr bwMode="auto">
            <a:xfrm flipV="1">
              <a:off x="2142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6" name="Line 84"/>
            <p:cNvSpPr>
              <a:spLocks noChangeShapeType="1"/>
            </p:cNvSpPr>
            <p:nvPr/>
          </p:nvSpPr>
          <p:spPr bwMode="auto">
            <a:xfrm flipV="1">
              <a:off x="2291" y="881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7" name="Line 85"/>
            <p:cNvSpPr>
              <a:spLocks noChangeShapeType="1"/>
            </p:cNvSpPr>
            <p:nvPr/>
          </p:nvSpPr>
          <p:spPr bwMode="auto">
            <a:xfrm flipV="1">
              <a:off x="2851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8" name="Line 86"/>
            <p:cNvSpPr>
              <a:spLocks noChangeShapeType="1"/>
            </p:cNvSpPr>
            <p:nvPr/>
          </p:nvSpPr>
          <p:spPr bwMode="auto">
            <a:xfrm flipV="1">
              <a:off x="3163" y="884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799" name="Line 87"/>
            <p:cNvSpPr>
              <a:spLocks noChangeShapeType="1"/>
            </p:cNvSpPr>
            <p:nvPr/>
          </p:nvSpPr>
          <p:spPr bwMode="auto">
            <a:xfrm>
              <a:off x="1263" y="1395"/>
              <a:ext cx="229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0" name="Line 88"/>
            <p:cNvSpPr>
              <a:spLocks noChangeShapeType="1"/>
            </p:cNvSpPr>
            <p:nvPr/>
          </p:nvSpPr>
          <p:spPr bwMode="auto">
            <a:xfrm>
              <a:off x="3305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1" name="Line 89"/>
            <p:cNvSpPr>
              <a:spLocks noChangeShapeType="1"/>
            </p:cNvSpPr>
            <p:nvPr/>
          </p:nvSpPr>
          <p:spPr bwMode="auto">
            <a:xfrm>
              <a:off x="1405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2" name="Line 90"/>
            <p:cNvSpPr>
              <a:spLocks noChangeShapeType="1"/>
            </p:cNvSpPr>
            <p:nvPr/>
          </p:nvSpPr>
          <p:spPr bwMode="auto">
            <a:xfrm>
              <a:off x="1547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3" name="Line 91"/>
            <p:cNvSpPr>
              <a:spLocks noChangeShapeType="1"/>
            </p:cNvSpPr>
            <p:nvPr/>
          </p:nvSpPr>
          <p:spPr bwMode="auto">
            <a:xfrm rot="5400000">
              <a:off x="1478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4" name="Line 92"/>
            <p:cNvSpPr>
              <a:spLocks noChangeShapeType="1"/>
            </p:cNvSpPr>
            <p:nvPr/>
          </p:nvSpPr>
          <p:spPr bwMode="auto">
            <a:xfrm>
              <a:off x="2426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5" name="Line 93"/>
            <p:cNvSpPr>
              <a:spLocks noChangeShapeType="1"/>
            </p:cNvSpPr>
            <p:nvPr/>
          </p:nvSpPr>
          <p:spPr bwMode="auto">
            <a:xfrm>
              <a:off x="3163" y="1395"/>
              <a:ext cx="5" cy="2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6" name="Line 94"/>
            <p:cNvSpPr>
              <a:spLocks noChangeShapeType="1"/>
            </p:cNvSpPr>
            <p:nvPr/>
          </p:nvSpPr>
          <p:spPr bwMode="auto">
            <a:xfrm>
              <a:off x="1830" y="1224"/>
              <a:ext cx="1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7" name="Line 95"/>
            <p:cNvSpPr>
              <a:spLocks noChangeShapeType="1"/>
            </p:cNvSpPr>
            <p:nvPr/>
          </p:nvSpPr>
          <p:spPr bwMode="auto">
            <a:xfrm>
              <a:off x="1258" y="1376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8" name="Line 96"/>
            <p:cNvSpPr>
              <a:spLocks noChangeShapeType="1"/>
            </p:cNvSpPr>
            <p:nvPr/>
          </p:nvSpPr>
          <p:spPr bwMode="auto">
            <a:xfrm flipV="1">
              <a:off x="1093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09" name="Line 97"/>
            <p:cNvSpPr>
              <a:spLocks noChangeShapeType="1"/>
            </p:cNvSpPr>
            <p:nvPr/>
          </p:nvSpPr>
          <p:spPr bwMode="auto">
            <a:xfrm rot="5400000">
              <a:off x="3094" y="1520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0" name="Line 98"/>
            <p:cNvSpPr>
              <a:spLocks noChangeShapeType="1"/>
            </p:cNvSpPr>
            <p:nvPr/>
          </p:nvSpPr>
          <p:spPr bwMode="auto">
            <a:xfrm rot="5400000">
              <a:off x="1762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1" name="Line 99"/>
            <p:cNvSpPr>
              <a:spLocks noChangeShapeType="1"/>
            </p:cNvSpPr>
            <p:nvPr/>
          </p:nvSpPr>
          <p:spPr bwMode="auto">
            <a:xfrm rot="5400000">
              <a:off x="2497" y="1522"/>
              <a:ext cx="0" cy="14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2" name="Line 100"/>
            <p:cNvSpPr>
              <a:spLocks noChangeShapeType="1"/>
            </p:cNvSpPr>
            <p:nvPr/>
          </p:nvSpPr>
          <p:spPr bwMode="auto">
            <a:xfrm rot="5400000">
              <a:off x="1025" y="839"/>
              <a:ext cx="0" cy="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3" name="Line 101"/>
            <p:cNvSpPr>
              <a:spLocks noChangeShapeType="1"/>
            </p:cNvSpPr>
            <p:nvPr/>
          </p:nvSpPr>
          <p:spPr bwMode="auto">
            <a:xfrm flipV="1">
              <a:off x="2000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4" name="Line 102"/>
            <p:cNvSpPr>
              <a:spLocks noChangeShapeType="1"/>
            </p:cNvSpPr>
            <p:nvPr/>
          </p:nvSpPr>
          <p:spPr bwMode="auto">
            <a:xfrm flipH="1" flipV="1">
              <a:off x="2284" y="1366"/>
              <a:ext cx="7" cy="3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5" name="Line 103"/>
            <p:cNvSpPr>
              <a:spLocks noChangeShapeType="1"/>
            </p:cNvSpPr>
            <p:nvPr/>
          </p:nvSpPr>
          <p:spPr bwMode="auto">
            <a:xfrm flipV="1">
              <a:off x="2142" y="1366"/>
              <a:ext cx="0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6" name="Line 104"/>
            <p:cNvSpPr>
              <a:spLocks noChangeShapeType="1"/>
            </p:cNvSpPr>
            <p:nvPr/>
          </p:nvSpPr>
          <p:spPr bwMode="auto">
            <a:xfrm>
              <a:off x="3021" y="1395"/>
              <a:ext cx="0" cy="20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7" name="Line 105"/>
            <p:cNvSpPr>
              <a:spLocks noChangeShapeType="1"/>
            </p:cNvSpPr>
            <p:nvPr/>
          </p:nvSpPr>
          <p:spPr bwMode="auto">
            <a:xfrm>
              <a:off x="1547" y="1224"/>
              <a:ext cx="0" cy="1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8" name="Line 106"/>
            <p:cNvSpPr>
              <a:spLocks noChangeShapeType="1"/>
            </p:cNvSpPr>
            <p:nvPr/>
          </p:nvSpPr>
          <p:spPr bwMode="auto">
            <a:xfrm rot="5400000">
              <a:off x="1621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19" name="Line 107"/>
            <p:cNvSpPr>
              <a:spLocks noChangeShapeType="1"/>
            </p:cNvSpPr>
            <p:nvPr/>
          </p:nvSpPr>
          <p:spPr bwMode="auto">
            <a:xfrm>
              <a:off x="2709" y="1395"/>
              <a:ext cx="0" cy="19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0" name="Line 108"/>
            <p:cNvSpPr>
              <a:spLocks noChangeShapeType="1"/>
            </p:cNvSpPr>
            <p:nvPr/>
          </p:nvSpPr>
          <p:spPr bwMode="auto">
            <a:xfrm rot="5400000">
              <a:off x="2639" y="1522"/>
              <a:ext cx="0" cy="14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1" name="Line 109"/>
            <p:cNvSpPr>
              <a:spLocks noChangeShapeType="1"/>
            </p:cNvSpPr>
            <p:nvPr/>
          </p:nvSpPr>
          <p:spPr bwMode="auto">
            <a:xfrm>
              <a:off x="2851" y="1224"/>
              <a:ext cx="0" cy="17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2" name="Line 110"/>
            <p:cNvSpPr>
              <a:spLocks noChangeShapeType="1"/>
            </p:cNvSpPr>
            <p:nvPr/>
          </p:nvSpPr>
          <p:spPr bwMode="auto">
            <a:xfrm rot="5400000">
              <a:off x="2783" y="1150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3" name="Line 111"/>
            <p:cNvSpPr>
              <a:spLocks noChangeShapeType="1"/>
            </p:cNvSpPr>
            <p:nvPr/>
          </p:nvSpPr>
          <p:spPr bwMode="auto">
            <a:xfrm>
              <a:off x="2709" y="1224"/>
              <a:ext cx="0" cy="18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4" name="Text Box 112"/>
            <p:cNvSpPr txBox="1">
              <a:spLocks noChangeArrowheads="1"/>
            </p:cNvSpPr>
            <p:nvPr/>
          </p:nvSpPr>
          <p:spPr bwMode="auto">
            <a:xfrm>
              <a:off x="753" y="1111"/>
              <a:ext cx="2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825" name="Text Box 113"/>
            <p:cNvSpPr txBox="1">
              <a:spLocks noChangeArrowheads="1"/>
            </p:cNvSpPr>
            <p:nvPr/>
          </p:nvSpPr>
          <p:spPr bwMode="auto">
            <a:xfrm>
              <a:off x="725" y="1480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-</a:t>
              </a:r>
              <a:r>
                <a:rPr lang="pl-PL" sz="1600" i="1">
                  <a:solidFill>
                    <a:schemeClr val="tx1"/>
                  </a:solidFill>
                </a:rPr>
                <a:t>1</a:t>
              </a:r>
              <a:endParaRPr lang="pl-PL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43826" name="Line 114"/>
            <p:cNvSpPr>
              <a:spLocks noChangeShapeType="1"/>
            </p:cNvSpPr>
            <p:nvPr/>
          </p:nvSpPr>
          <p:spPr bwMode="auto">
            <a:xfrm>
              <a:off x="923" y="1593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27" name="Text Box 115"/>
            <p:cNvSpPr txBox="1">
              <a:spLocks noChangeArrowheads="1"/>
            </p:cNvSpPr>
            <p:nvPr/>
          </p:nvSpPr>
          <p:spPr bwMode="auto">
            <a:xfrm>
              <a:off x="122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28" name="Text Box 116"/>
            <p:cNvSpPr txBox="1">
              <a:spLocks noChangeArrowheads="1"/>
            </p:cNvSpPr>
            <p:nvPr/>
          </p:nvSpPr>
          <p:spPr bwMode="auto">
            <a:xfrm>
              <a:off x="1377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29" name="Text Box 117"/>
            <p:cNvSpPr txBox="1">
              <a:spLocks noChangeArrowheads="1"/>
            </p:cNvSpPr>
            <p:nvPr/>
          </p:nvSpPr>
          <p:spPr bwMode="auto">
            <a:xfrm>
              <a:off x="1525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0" name="Text Box 118"/>
            <p:cNvSpPr txBox="1">
              <a:spLocks noChangeArrowheads="1"/>
            </p:cNvSpPr>
            <p:nvPr/>
          </p:nvSpPr>
          <p:spPr bwMode="auto">
            <a:xfrm>
              <a:off x="211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1" name="Text Box 119"/>
            <p:cNvSpPr txBox="1">
              <a:spLocks noChangeArrowheads="1"/>
            </p:cNvSpPr>
            <p:nvPr/>
          </p:nvSpPr>
          <p:spPr bwMode="auto">
            <a:xfrm>
              <a:off x="226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2" name="Text Box 120"/>
            <p:cNvSpPr txBox="1">
              <a:spLocks noChangeArrowheads="1"/>
            </p:cNvSpPr>
            <p:nvPr/>
          </p:nvSpPr>
          <p:spPr bwMode="auto">
            <a:xfrm>
              <a:off x="241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3" name="Text Box 121"/>
            <p:cNvSpPr txBox="1">
              <a:spLocks noChangeArrowheads="1"/>
            </p:cNvSpPr>
            <p:nvPr/>
          </p:nvSpPr>
          <p:spPr bwMode="auto">
            <a:xfrm>
              <a:off x="2559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4" name="Text Box 122"/>
            <p:cNvSpPr txBox="1">
              <a:spLocks noChangeArrowheads="1"/>
            </p:cNvSpPr>
            <p:nvPr/>
          </p:nvSpPr>
          <p:spPr bwMode="auto">
            <a:xfrm>
              <a:off x="2706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3835" name="Text Box 123"/>
            <p:cNvSpPr txBox="1">
              <a:spLocks noChangeArrowheads="1"/>
            </p:cNvSpPr>
            <p:nvPr/>
          </p:nvSpPr>
          <p:spPr bwMode="auto">
            <a:xfrm>
              <a:off x="285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6" name="Text Box 124"/>
            <p:cNvSpPr txBox="1">
              <a:spLocks noChangeArrowheads="1"/>
            </p:cNvSpPr>
            <p:nvPr/>
          </p:nvSpPr>
          <p:spPr bwMode="auto">
            <a:xfrm>
              <a:off x="2993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7" name="Text Box 125"/>
            <p:cNvSpPr txBox="1">
              <a:spLocks noChangeArrowheads="1"/>
            </p:cNvSpPr>
            <p:nvPr/>
          </p:nvSpPr>
          <p:spPr bwMode="auto">
            <a:xfrm>
              <a:off x="3141" y="544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43838" name="Text Box 126"/>
            <p:cNvSpPr txBox="1">
              <a:spLocks noChangeArrowheads="1"/>
            </p:cNvSpPr>
            <p:nvPr/>
          </p:nvSpPr>
          <p:spPr bwMode="auto">
            <a:xfrm>
              <a:off x="3446" y="913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400" b="1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839" name="Line 127"/>
            <p:cNvSpPr>
              <a:spLocks noChangeShapeType="1"/>
            </p:cNvSpPr>
            <p:nvPr/>
          </p:nvSpPr>
          <p:spPr bwMode="auto">
            <a:xfrm>
              <a:off x="1547" y="714"/>
              <a:ext cx="0" cy="1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0" name="Line 128"/>
            <p:cNvSpPr>
              <a:spLocks noChangeShapeType="1"/>
            </p:cNvSpPr>
            <p:nvPr/>
          </p:nvSpPr>
          <p:spPr bwMode="auto">
            <a:xfrm>
              <a:off x="2000" y="884"/>
              <a:ext cx="1" cy="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1" name="Line 129"/>
            <p:cNvSpPr>
              <a:spLocks noChangeShapeType="1"/>
            </p:cNvSpPr>
            <p:nvPr/>
          </p:nvSpPr>
          <p:spPr bwMode="auto">
            <a:xfrm rot="5400000">
              <a:off x="2216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2" name="Line 130"/>
            <p:cNvSpPr>
              <a:spLocks noChangeShapeType="1"/>
            </p:cNvSpPr>
            <p:nvPr/>
          </p:nvSpPr>
          <p:spPr bwMode="auto">
            <a:xfrm rot="5400000">
              <a:off x="2358" y="1009"/>
              <a:ext cx="0" cy="14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3" name="Line 131"/>
            <p:cNvSpPr>
              <a:spLocks noChangeShapeType="1"/>
            </p:cNvSpPr>
            <p:nvPr/>
          </p:nvSpPr>
          <p:spPr bwMode="auto">
            <a:xfrm rot="5400000">
              <a:off x="2640" y="641"/>
              <a:ext cx="0" cy="14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4" name="Line 132"/>
            <p:cNvSpPr>
              <a:spLocks noChangeShapeType="1"/>
            </p:cNvSpPr>
            <p:nvPr/>
          </p:nvSpPr>
          <p:spPr bwMode="auto">
            <a:xfrm rot="5400000">
              <a:off x="1036" y="1310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5" name="Line 133"/>
            <p:cNvSpPr>
              <a:spLocks noChangeShapeType="1"/>
            </p:cNvSpPr>
            <p:nvPr/>
          </p:nvSpPr>
          <p:spPr bwMode="auto">
            <a:xfrm rot="5400000">
              <a:off x="1192" y="1324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6" name="Line 134"/>
            <p:cNvSpPr>
              <a:spLocks noChangeShapeType="1"/>
            </p:cNvSpPr>
            <p:nvPr/>
          </p:nvSpPr>
          <p:spPr bwMode="auto">
            <a:xfrm>
              <a:off x="923" y="122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7" name="Line 135"/>
            <p:cNvSpPr>
              <a:spLocks noChangeShapeType="1"/>
            </p:cNvSpPr>
            <p:nvPr/>
          </p:nvSpPr>
          <p:spPr bwMode="auto">
            <a:xfrm>
              <a:off x="923" y="714"/>
              <a:ext cx="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8" name="Line 136"/>
            <p:cNvSpPr>
              <a:spLocks noChangeShapeType="1"/>
            </p:cNvSpPr>
            <p:nvPr/>
          </p:nvSpPr>
          <p:spPr bwMode="auto">
            <a:xfrm flipH="1" flipV="1">
              <a:off x="3305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49" name="Line 137"/>
            <p:cNvSpPr>
              <a:spLocks noChangeShapeType="1"/>
            </p:cNvSpPr>
            <p:nvPr/>
          </p:nvSpPr>
          <p:spPr bwMode="auto">
            <a:xfrm flipH="1" flipV="1">
              <a:off x="256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50" name="Line 138"/>
            <p:cNvSpPr>
              <a:spLocks noChangeShapeType="1"/>
            </p:cNvSpPr>
            <p:nvPr/>
          </p:nvSpPr>
          <p:spPr bwMode="auto">
            <a:xfrm flipH="1" flipV="1">
              <a:off x="1688" y="1366"/>
              <a:ext cx="0" cy="2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43851" name="Text Box 139"/>
            <p:cNvSpPr txBox="1">
              <a:spLocks noChangeArrowheads="1"/>
            </p:cNvSpPr>
            <p:nvPr/>
          </p:nvSpPr>
          <p:spPr bwMode="auto">
            <a:xfrm>
              <a:off x="1151" y="1366"/>
              <a:ext cx="2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>
                  <a:solidFill>
                    <a:schemeClr val="tx1"/>
                  </a:solidFill>
                </a:rPr>
                <a:t>2</a:t>
              </a: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43852" name="Text Box 140"/>
            <p:cNvSpPr txBox="1">
              <a:spLocks noChangeArrowheads="1"/>
            </p:cNvSpPr>
            <p:nvPr/>
          </p:nvSpPr>
          <p:spPr bwMode="auto">
            <a:xfrm>
              <a:off x="1009" y="1366"/>
              <a:ext cx="1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600" i="1">
                  <a:solidFill>
                    <a:schemeClr val="tx1"/>
                  </a:solidFill>
                </a:rPr>
                <a:t>T</a:t>
              </a:r>
            </a:p>
          </p:txBody>
        </p:sp>
      </p:grpSp>
      <p:graphicFrame>
        <p:nvGraphicFramePr>
          <p:cNvPr id="265218" name="Object 2"/>
          <p:cNvGraphicFramePr>
            <a:graphicFrameLocks noChangeAspect="1"/>
          </p:cNvGraphicFramePr>
          <p:nvPr/>
        </p:nvGraphicFramePr>
        <p:xfrm>
          <a:off x="2286000" y="2895600"/>
          <a:ext cx="5024438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48" name="Równanie" r:id="rId7" imgW="2946240" imgH="393480" progId="Equation.3">
                  <p:embed/>
                </p:oleObj>
              </mc:Choice>
              <mc:Fallback>
                <p:oleObj name="Równanie" r:id="rId7" imgW="2946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95600"/>
                        <a:ext cx="5024438" cy="7096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5875">
                            <a:solidFill>
                              <a:srgbClr val="FF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3862" name="Group 150"/>
          <p:cNvGrpSpPr>
            <a:grpSpLocks/>
          </p:cNvGrpSpPr>
          <p:nvPr/>
        </p:nvGrpSpPr>
        <p:grpSpPr bwMode="auto">
          <a:xfrm>
            <a:off x="2743200" y="3733800"/>
            <a:ext cx="4256088" cy="992188"/>
            <a:chOff x="1728" y="2352"/>
            <a:chExt cx="2681" cy="625"/>
          </a:xfrm>
        </p:grpSpPr>
        <p:graphicFrame>
          <p:nvGraphicFramePr>
            <p:cNvPr id="265220" name="Object 4"/>
            <p:cNvGraphicFramePr>
              <a:graphicFrameLocks noChangeAspect="1"/>
            </p:cNvGraphicFramePr>
            <p:nvPr/>
          </p:nvGraphicFramePr>
          <p:xfrm>
            <a:off x="2392" y="2407"/>
            <a:ext cx="1415" cy="5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849" name="Równanie" r:id="rId9" imgW="1130040" imgH="431640" progId="Equation.3">
                    <p:embed/>
                  </p:oleObj>
                </mc:Choice>
                <mc:Fallback>
                  <p:oleObj name="Równanie" r:id="rId9" imgW="1130040" imgH="431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2" y="2407"/>
                          <a:ext cx="1415" cy="570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3857" name="Line 145"/>
            <p:cNvSpPr>
              <a:spLocks noChangeShapeType="1"/>
            </p:cNvSpPr>
            <p:nvPr/>
          </p:nvSpPr>
          <p:spPr bwMode="auto">
            <a:xfrm>
              <a:off x="1824" y="268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243858" name="Line 146"/>
            <p:cNvSpPr>
              <a:spLocks noChangeShapeType="1"/>
            </p:cNvSpPr>
            <p:nvPr/>
          </p:nvSpPr>
          <p:spPr bwMode="auto">
            <a:xfrm>
              <a:off x="3822" y="268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graphicFrame>
          <p:nvGraphicFramePr>
            <p:cNvPr id="265221" name="Object 5"/>
            <p:cNvGraphicFramePr>
              <a:graphicFrameLocks noChangeAspect="1"/>
            </p:cNvGraphicFramePr>
            <p:nvPr/>
          </p:nvGraphicFramePr>
          <p:xfrm>
            <a:off x="1728" y="2352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850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52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5222" name="Object 6"/>
            <p:cNvGraphicFramePr>
              <a:graphicFrameLocks noChangeAspect="1"/>
            </p:cNvGraphicFramePr>
            <p:nvPr/>
          </p:nvGraphicFramePr>
          <p:xfrm>
            <a:off x="3984" y="2352"/>
            <a:ext cx="425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851" name="Równanie" r:id="rId13" imgW="304560" imgH="215640" progId="Equation.3">
                    <p:embed/>
                  </p:oleObj>
                </mc:Choice>
                <mc:Fallback>
                  <p:oleObj name="Równanie" r:id="rId13" imgW="30456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2352"/>
                          <a:ext cx="425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5219" name="Object 3"/>
          <p:cNvGraphicFramePr>
            <a:graphicFrameLocks noChangeAspect="1"/>
          </p:cNvGraphicFramePr>
          <p:nvPr/>
        </p:nvGraphicFramePr>
        <p:xfrm>
          <a:off x="2590800" y="4953000"/>
          <a:ext cx="4495800" cy="13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52" name="Równanie" r:id="rId15" imgW="2133360" imgH="634680" progId="Equation.3">
                  <p:embed/>
                </p:oleObj>
              </mc:Choice>
              <mc:Fallback>
                <p:oleObj name="Równanie" r:id="rId15" imgW="213336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953000"/>
                        <a:ext cx="4495800" cy="13382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865" name="Rectangle 153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382000" cy="720725"/>
          </a:xfrm>
          <a:noFill/>
          <a:ln/>
        </p:spPr>
        <p:txBody>
          <a:bodyPr/>
          <a:lstStyle/>
          <a:p>
            <a:pPr algn="r"/>
            <a:r>
              <a:rPr lang="pl-PL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PARTIAL RESPONSE SIGNALING (PRS)</a:t>
            </a:r>
          </a:p>
        </p:txBody>
      </p:sp>
      <p:sp>
        <p:nvSpPr>
          <p:cNvPr id="106" name="Text Box 5"/>
          <p:cNvSpPr txBox="1">
            <a:spLocks noChangeArrowheads="1"/>
          </p:cNvSpPr>
          <p:nvPr/>
        </p:nvSpPr>
        <p:spPr bwMode="auto">
          <a:xfrm>
            <a:off x="5683251" y="1835780"/>
            <a:ext cx="1716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modified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07" name="Text Box 67"/>
          <p:cNvSpPr txBox="1">
            <a:spLocks noChangeArrowheads="1"/>
          </p:cNvSpPr>
          <p:nvPr/>
        </p:nvSpPr>
        <p:spPr bwMode="auto">
          <a:xfrm>
            <a:off x="5683251" y="1143981"/>
            <a:ext cx="135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400" dirty="0" smtClean="0">
                <a:solidFill>
                  <a:schemeClr val="tx1"/>
                </a:solidFill>
              </a:rPr>
              <a:t>PRS </a:t>
            </a:r>
            <a:r>
              <a:rPr lang="pl-PL" sz="1400" dirty="0" err="1" smtClean="0">
                <a:solidFill>
                  <a:schemeClr val="tx1"/>
                </a:solidFill>
              </a:rPr>
              <a:t>duobinarny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233363"/>
            <a:ext cx="7830520" cy="1143000"/>
          </a:xfrm>
        </p:spPr>
        <p:txBody>
          <a:bodyPr/>
          <a:lstStyle/>
          <a:p>
            <a:pPr algn="ctr"/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DIGITAL</a:t>
            </a:r>
            <a:b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TELECOMMUNICATION SYSTEM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6132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14400" y="2209800"/>
            <a:ext cx="900113" cy="584200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</a:rPr>
              <a:t>S</a:t>
            </a:r>
            <a:r>
              <a:rPr lang="pl-PL" sz="1400" dirty="0" err="1" smtClean="0">
                <a:solidFill>
                  <a:schemeClr val="tx1"/>
                </a:solidFill>
              </a:rPr>
              <a:t>ampling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33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62163" y="2209800"/>
            <a:ext cx="99060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Quanti</a:t>
            </a:r>
            <a:r>
              <a:rPr lang="pl-PL" sz="1400" dirty="0" smtClean="0">
                <a:solidFill>
                  <a:schemeClr val="tx1"/>
                </a:solidFill>
              </a:rPr>
              <a:t>-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zation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0" name="Rectangle 1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677150" y="2214563"/>
            <a:ext cx="1125538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Encyption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smtClean="0">
                <a:solidFill>
                  <a:schemeClr val="tx1"/>
                </a:solidFill>
              </a:rPr>
              <a:t>(</a:t>
            </a:r>
            <a:r>
              <a:rPr lang="pl-PL" sz="1400" dirty="0" err="1" smtClean="0">
                <a:solidFill>
                  <a:schemeClr val="tx1"/>
                </a:solidFill>
              </a:rPr>
              <a:t>ciphers</a:t>
            </a:r>
            <a:r>
              <a:rPr lang="pl-PL" sz="1400" dirty="0" smtClean="0">
                <a:solidFill>
                  <a:schemeClr val="tx1"/>
                </a:solidFill>
              </a:rPr>
              <a:t>)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1" name="Rectangle 1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8200" y="2209800"/>
            <a:ext cx="121920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Source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2" name="Rectangle 1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352800" y="2209800"/>
            <a:ext cx="106680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Binary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3" name="Rectangle 1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066800" y="3822022"/>
            <a:ext cx="1350963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Descrambling</a:t>
            </a: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76144" name="Rectangle 1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6172200" y="2209800"/>
            <a:ext cx="1214438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Error </a:t>
            </a:r>
            <a:r>
              <a:rPr lang="pl-PL" sz="1400" dirty="0" err="1" smtClean="0">
                <a:solidFill>
                  <a:schemeClr val="tx1"/>
                </a:solidFill>
              </a:rPr>
              <a:t>control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5" name="Rectangle 1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2895601" y="3822022"/>
            <a:ext cx="86631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Detection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6" name="Rectangle 1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301970" y="3822022"/>
            <a:ext cx="94615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Transmission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smtClean="0">
                <a:solidFill>
                  <a:schemeClr val="tx1"/>
                </a:solidFill>
              </a:rPr>
              <a:t>channel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8" name="Rectangle 20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1066800" y="4824413"/>
            <a:ext cx="1079500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De-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ciphering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49" name="Rectangle 21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2362200" y="4824413"/>
            <a:ext cx="1214438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Error </a:t>
            </a:r>
            <a:r>
              <a:rPr lang="pl-PL" sz="1400" dirty="0" err="1" smtClean="0">
                <a:solidFill>
                  <a:schemeClr val="tx1"/>
                </a:solidFill>
              </a:rPr>
              <a:t>control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>
                <a:solidFill>
                  <a:schemeClr val="tx1"/>
                </a:solidFill>
              </a:rPr>
              <a:t>d</a:t>
            </a:r>
            <a:r>
              <a:rPr lang="pl-PL" sz="1400" dirty="0" err="1" smtClean="0">
                <a:solidFill>
                  <a:schemeClr val="tx1"/>
                </a:solidFill>
              </a:rPr>
              <a:t>ecoding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76151" name="Rectangle 23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5427663" y="4824413"/>
            <a:ext cx="946150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Binary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decoding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52" name="Rectangle 24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642100" y="4824413"/>
            <a:ext cx="945235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Pulse</a:t>
            </a:r>
            <a:r>
              <a:rPr lang="pl-PL" sz="1400" dirty="0">
                <a:solidFill>
                  <a:schemeClr val="tx1"/>
                </a:solidFill>
              </a:rPr>
              <a:t/>
            </a:r>
            <a:br>
              <a:rPr lang="pl-PL" sz="1400" dirty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formatting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53" name="Rectangle 25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974012" y="4824155"/>
            <a:ext cx="1169988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 smtClean="0">
                <a:solidFill>
                  <a:schemeClr val="tx1"/>
                </a:solidFill>
              </a:rPr>
              <a:t>Lowpass</a:t>
            </a:r>
            <a:r>
              <a:rPr lang="pl-PL" sz="1400" dirty="0" smtClean="0">
                <a:solidFill>
                  <a:schemeClr val="tx1"/>
                </a:solidFill>
              </a:rPr>
              <a:t/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filter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169" name="AutoShape 41"/>
          <p:cNvSpPr>
            <a:spLocks/>
          </p:cNvSpPr>
          <p:nvPr/>
        </p:nvSpPr>
        <p:spPr bwMode="auto">
          <a:xfrm rot="5400000">
            <a:off x="6553200" y="-127000"/>
            <a:ext cx="314325" cy="4276725"/>
          </a:xfrm>
          <a:prstGeom prst="leftBrace">
            <a:avLst>
              <a:gd name="adj1" fmla="val 113384"/>
              <a:gd name="adj2" fmla="val 50000"/>
            </a:avLst>
          </a:prstGeom>
          <a:noFill/>
          <a:ln w="28575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70" name="Text Box 42"/>
          <p:cNvSpPr txBox="1">
            <a:spLocks noChangeArrowheads="1"/>
          </p:cNvSpPr>
          <p:nvPr/>
        </p:nvSpPr>
        <p:spPr bwMode="auto">
          <a:xfrm>
            <a:off x="6096000" y="1447800"/>
            <a:ext cx="1219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err="1" smtClean="0">
                <a:solidFill>
                  <a:srgbClr val="9900CC"/>
                </a:solidFill>
              </a:rPr>
              <a:t>Coder</a:t>
            </a:r>
            <a:endParaRPr lang="pl-PL" sz="2000" b="1" dirty="0">
              <a:solidFill>
                <a:srgbClr val="9900CC"/>
              </a:solidFill>
            </a:endParaRPr>
          </a:p>
        </p:txBody>
      </p:sp>
      <p:sp>
        <p:nvSpPr>
          <p:cNvPr id="176181" name="AutoShape 53"/>
          <p:cNvSpPr>
            <a:spLocks/>
          </p:cNvSpPr>
          <p:nvPr/>
        </p:nvSpPr>
        <p:spPr bwMode="auto">
          <a:xfrm rot="16200000">
            <a:off x="2935287" y="3541713"/>
            <a:ext cx="225425" cy="4267200"/>
          </a:xfrm>
          <a:prstGeom prst="leftBrace">
            <a:avLst>
              <a:gd name="adj1" fmla="val 157746"/>
              <a:gd name="adj2" fmla="val 49759"/>
            </a:avLst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82" name="Text Box 54"/>
          <p:cNvSpPr txBox="1">
            <a:spLocks noChangeArrowheads="1"/>
          </p:cNvSpPr>
          <p:nvPr/>
        </p:nvSpPr>
        <p:spPr bwMode="auto">
          <a:xfrm>
            <a:off x="2514600" y="5867400"/>
            <a:ext cx="112553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err="1" smtClean="0">
                <a:solidFill>
                  <a:srgbClr val="008000"/>
                </a:solidFill>
              </a:rPr>
              <a:t>Decoder</a:t>
            </a:r>
            <a:endParaRPr lang="pl-PL" sz="2000" b="1" dirty="0">
              <a:solidFill>
                <a:srgbClr val="008000"/>
              </a:solidFill>
            </a:endParaRPr>
          </a:p>
        </p:txBody>
      </p:sp>
      <p:sp>
        <p:nvSpPr>
          <p:cNvPr id="176183" name="Text Box 5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cxnSp>
        <p:nvCxnSpPr>
          <p:cNvPr id="176187" name="AutoShape 59"/>
          <p:cNvCxnSpPr>
            <a:cxnSpLocks noChangeShapeType="1"/>
            <a:stCxn id="176132" idx="3"/>
            <a:endCxn id="176133" idx="1"/>
          </p:cNvCxnSpPr>
          <p:nvPr/>
        </p:nvCxnSpPr>
        <p:spPr bwMode="auto">
          <a:xfrm>
            <a:off x="1828800" y="2501900"/>
            <a:ext cx="219075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6191" name="Rectangle 6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832140" y="3822022"/>
            <a:ext cx="1710190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76192" name="AutoShape 64"/>
          <p:cNvSpPr>
            <a:spLocks/>
          </p:cNvSpPr>
          <p:nvPr/>
        </p:nvSpPr>
        <p:spPr bwMode="auto">
          <a:xfrm rot="16200000">
            <a:off x="7050087" y="3922713"/>
            <a:ext cx="225425" cy="3505200"/>
          </a:xfrm>
          <a:prstGeom prst="leftBrace">
            <a:avLst>
              <a:gd name="adj1" fmla="val 129577"/>
              <a:gd name="adj2" fmla="val 49759"/>
            </a:avLst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93" name="Text Box 65"/>
          <p:cNvSpPr txBox="1">
            <a:spLocks noChangeArrowheads="1"/>
          </p:cNvSpPr>
          <p:nvPr/>
        </p:nvSpPr>
        <p:spPr bwMode="auto">
          <a:xfrm>
            <a:off x="6248399" y="5867400"/>
            <a:ext cx="214902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smtClean="0">
                <a:solidFill>
                  <a:srgbClr val="3333CC"/>
                </a:solidFill>
              </a:rPr>
              <a:t>D/A </a:t>
            </a:r>
            <a:r>
              <a:rPr lang="pl-PL" sz="2000" b="1" dirty="0" err="1" smtClean="0">
                <a:solidFill>
                  <a:srgbClr val="3333CC"/>
                </a:solidFill>
              </a:rPr>
              <a:t>converter</a:t>
            </a:r>
            <a:endParaRPr lang="pl-PL" sz="2000" b="1" dirty="0">
              <a:solidFill>
                <a:srgbClr val="3333CC"/>
              </a:solidFill>
            </a:endParaRPr>
          </a:p>
        </p:txBody>
      </p:sp>
      <p:sp>
        <p:nvSpPr>
          <p:cNvPr id="176194" name="AutoShape 66"/>
          <p:cNvSpPr>
            <a:spLocks/>
          </p:cNvSpPr>
          <p:nvPr/>
        </p:nvSpPr>
        <p:spPr bwMode="auto">
          <a:xfrm rot="5400000">
            <a:off x="2547937" y="296863"/>
            <a:ext cx="314325" cy="3429000"/>
          </a:xfrm>
          <a:prstGeom prst="leftBrace">
            <a:avLst>
              <a:gd name="adj1" fmla="val 90909"/>
              <a:gd name="adj2" fmla="val 50000"/>
            </a:avLst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6195" name="Text Box 6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904999" y="1447800"/>
            <a:ext cx="217194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000" b="1" dirty="0" smtClean="0">
                <a:solidFill>
                  <a:srgbClr val="3333CC"/>
                </a:solidFill>
              </a:rPr>
              <a:t>A/D </a:t>
            </a:r>
            <a:r>
              <a:rPr lang="pl-PL" sz="2000" b="1" dirty="0" err="1" smtClean="0">
                <a:solidFill>
                  <a:srgbClr val="3333CC"/>
                </a:solidFill>
              </a:rPr>
              <a:t>converter</a:t>
            </a:r>
            <a:endParaRPr lang="pl-PL" sz="2000" b="1" dirty="0">
              <a:solidFill>
                <a:srgbClr val="3333CC"/>
              </a:solidFill>
            </a:endParaRPr>
          </a:p>
        </p:txBody>
      </p:sp>
      <p:cxnSp>
        <p:nvCxnSpPr>
          <p:cNvPr id="176204" name="AutoShape 76"/>
          <p:cNvCxnSpPr>
            <a:cxnSpLocks noChangeShapeType="1"/>
            <a:stCxn id="176151" idx="3"/>
            <a:endCxn id="176152" idx="1"/>
          </p:cNvCxnSpPr>
          <p:nvPr/>
        </p:nvCxnSpPr>
        <p:spPr bwMode="auto">
          <a:xfrm>
            <a:off x="6373813" y="5117307"/>
            <a:ext cx="2682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05" name="AutoShape 77"/>
          <p:cNvCxnSpPr>
            <a:cxnSpLocks noChangeShapeType="1"/>
            <a:stCxn id="176152" idx="3"/>
            <a:endCxn id="176153" idx="1"/>
          </p:cNvCxnSpPr>
          <p:nvPr/>
        </p:nvCxnSpPr>
        <p:spPr bwMode="auto">
          <a:xfrm flipV="1">
            <a:off x="7587335" y="5117049"/>
            <a:ext cx="386677" cy="25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06" name="AutoShape 78"/>
          <p:cNvCxnSpPr>
            <a:cxnSpLocks noChangeShapeType="1"/>
            <a:stCxn id="176133" idx="3"/>
            <a:endCxn id="176142" idx="1"/>
          </p:cNvCxnSpPr>
          <p:nvPr/>
        </p:nvCxnSpPr>
        <p:spPr bwMode="auto">
          <a:xfrm>
            <a:off x="3067050" y="2503488"/>
            <a:ext cx="271463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6207" name="Rectangle 7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677150" y="3822022"/>
            <a:ext cx="1125538" cy="585788"/>
          </a:xfrm>
          <a:prstGeom prst="rect">
            <a:avLst/>
          </a:prstGeom>
          <a:solidFill>
            <a:schemeClr val="bg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</a:rPr>
              <a:t>Scrambling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76208" name="Rectangle 80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886200" y="4824413"/>
            <a:ext cx="1079500" cy="585787"/>
          </a:xfrm>
          <a:prstGeom prst="rect">
            <a:avLst/>
          </a:prstGeom>
          <a:solidFill>
            <a:schemeClr val="bg1"/>
          </a:solidFill>
          <a:ln w="2857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Source</a:t>
            </a:r>
            <a:br>
              <a:rPr lang="pl-PL" sz="1400" dirty="0" smtClean="0">
                <a:solidFill>
                  <a:schemeClr val="tx1"/>
                </a:solidFill>
              </a:rPr>
            </a:br>
            <a:r>
              <a:rPr lang="pl-PL" sz="1400" dirty="0" err="1" smtClean="0">
                <a:solidFill>
                  <a:schemeClr val="tx1"/>
                </a:solidFill>
              </a:rPr>
              <a:t>decoding</a:t>
            </a:r>
            <a:endParaRPr lang="pl-PL" sz="1400" dirty="0">
              <a:solidFill>
                <a:schemeClr val="tx1"/>
              </a:solidFill>
            </a:endParaRPr>
          </a:p>
        </p:txBody>
      </p:sp>
      <p:cxnSp>
        <p:nvCxnSpPr>
          <p:cNvPr id="176209" name="AutoShape 81"/>
          <p:cNvCxnSpPr>
            <a:cxnSpLocks noChangeShapeType="1"/>
            <a:stCxn id="176142" idx="3"/>
            <a:endCxn id="176141" idx="1"/>
          </p:cNvCxnSpPr>
          <p:nvPr/>
        </p:nvCxnSpPr>
        <p:spPr bwMode="auto">
          <a:xfrm>
            <a:off x="4433888" y="2503488"/>
            <a:ext cx="2000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1" name="AutoShape 83"/>
          <p:cNvCxnSpPr>
            <a:cxnSpLocks noChangeShapeType="1"/>
            <a:stCxn id="176144" idx="3"/>
            <a:endCxn id="176140" idx="1"/>
          </p:cNvCxnSpPr>
          <p:nvPr/>
        </p:nvCxnSpPr>
        <p:spPr bwMode="auto">
          <a:xfrm>
            <a:off x="7400925" y="2503488"/>
            <a:ext cx="261938" cy="47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2" name="AutoShape 84"/>
          <p:cNvCxnSpPr>
            <a:cxnSpLocks noChangeShapeType="1"/>
            <a:stCxn id="176140" idx="3"/>
            <a:endCxn id="176207" idx="3"/>
          </p:cNvCxnSpPr>
          <p:nvPr/>
        </p:nvCxnSpPr>
        <p:spPr bwMode="auto">
          <a:xfrm>
            <a:off x="8802688" y="2507457"/>
            <a:ext cx="12700" cy="1607459"/>
          </a:xfrm>
          <a:prstGeom prst="bentConnector3">
            <a:avLst>
              <a:gd name="adj1" fmla="val 1800000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213" name="AutoShape 85"/>
          <p:cNvCxnSpPr>
            <a:cxnSpLocks noChangeShapeType="1"/>
            <a:stCxn id="176207" idx="1"/>
            <a:endCxn id="176191" idx="3"/>
          </p:cNvCxnSpPr>
          <p:nvPr/>
        </p:nvCxnSpPr>
        <p:spPr bwMode="auto">
          <a:xfrm flipH="1">
            <a:off x="7542330" y="4114916"/>
            <a:ext cx="13482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4" name="AutoShape 86"/>
          <p:cNvCxnSpPr>
            <a:cxnSpLocks noChangeShapeType="1"/>
            <a:stCxn id="176191" idx="1"/>
            <a:endCxn id="176146" idx="3"/>
          </p:cNvCxnSpPr>
          <p:nvPr/>
        </p:nvCxnSpPr>
        <p:spPr bwMode="auto">
          <a:xfrm flipH="1">
            <a:off x="5248120" y="4114916"/>
            <a:ext cx="58402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5" name="AutoShape 87"/>
          <p:cNvCxnSpPr>
            <a:cxnSpLocks noChangeShapeType="1"/>
            <a:stCxn id="176146" idx="1"/>
          </p:cNvCxnSpPr>
          <p:nvPr/>
        </p:nvCxnSpPr>
        <p:spPr bwMode="auto">
          <a:xfrm flipH="1" flipV="1">
            <a:off x="3761911" y="4104075"/>
            <a:ext cx="540059" cy="10841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6" name="AutoShape 88"/>
          <p:cNvCxnSpPr>
            <a:cxnSpLocks noChangeShapeType="1"/>
            <a:stCxn id="176145" idx="1"/>
            <a:endCxn id="176143" idx="3"/>
          </p:cNvCxnSpPr>
          <p:nvPr/>
        </p:nvCxnSpPr>
        <p:spPr bwMode="auto">
          <a:xfrm flipH="1">
            <a:off x="2417763" y="4114916"/>
            <a:ext cx="4778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7" name="AutoShape 89"/>
          <p:cNvCxnSpPr>
            <a:cxnSpLocks noChangeShapeType="1"/>
            <a:stCxn id="176143" idx="1"/>
            <a:endCxn id="176148" idx="1"/>
          </p:cNvCxnSpPr>
          <p:nvPr/>
        </p:nvCxnSpPr>
        <p:spPr bwMode="auto">
          <a:xfrm rot="10800000" flipV="1">
            <a:off x="1066800" y="4114915"/>
            <a:ext cx="12700" cy="1002391"/>
          </a:xfrm>
          <a:prstGeom prst="bentConnector3">
            <a:avLst>
              <a:gd name="adj1" fmla="val 1800000"/>
            </a:avLst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6218" name="AutoShape 90"/>
          <p:cNvCxnSpPr>
            <a:cxnSpLocks noChangeShapeType="1"/>
            <a:stCxn id="176148" idx="3"/>
            <a:endCxn id="176149" idx="1"/>
          </p:cNvCxnSpPr>
          <p:nvPr/>
        </p:nvCxnSpPr>
        <p:spPr bwMode="auto">
          <a:xfrm>
            <a:off x="2160588" y="5118100"/>
            <a:ext cx="187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19" name="AutoShape 91"/>
          <p:cNvCxnSpPr>
            <a:cxnSpLocks noChangeShapeType="1"/>
            <a:stCxn id="176149" idx="3"/>
            <a:endCxn id="176208" idx="1"/>
          </p:cNvCxnSpPr>
          <p:nvPr/>
        </p:nvCxnSpPr>
        <p:spPr bwMode="auto">
          <a:xfrm>
            <a:off x="3590925" y="5118100"/>
            <a:ext cx="28098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21" name="AutoShape 93"/>
          <p:cNvCxnSpPr>
            <a:cxnSpLocks noChangeShapeType="1"/>
            <a:stCxn id="176208" idx="3"/>
            <a:endCxn id="176151" idx="1"/>
          </p:cNvCxnSpPr>
          <p:nvPr/>
        </p:nvCxnSpPr>
        <p:spPr bwMode="auto">
          <a:xfrm>
            <a:off x="4979988" y="5118100"/>
            <a:ext cx="4333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6222" name="AutoShape 94"/>
          <p:cNvCxnSpPr>
            <a:cxnSpLocks noChangeShapeType="1"/>
            <a:stCxn id="176141" idx="3"/>
            <a:endCxn id="176144" idx="1"/>
          </p:cNvCxnSpPr>
          <p:nvPr/>
        </p:nvCxnSpPr>
        <p:spPr bwMode="auto">
          <a:xfrm>
            <a:off x="5881688" y="2503488"/>
            <a:ext cx="2762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47" name="Obiek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850287"/>
              </p:ext>
            </p:extLst>
          </p:nvPr>
        </p:nvGraphicFramePr>
        <p:xfrm>
          <a:off x="5883275" y="3878263"/>
          <a:ext cx="1587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79" name="Równanie" r:id="rId14" imgW="1587240" imgH="457200" progId="Equation.3">
                  <p:embed/>
                </p:oleObj>
              </mc:Choice>
              <mc:Fallback>
                <p:oleObj name="Równanie" r:id="rId14" imgW="158724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3878263"/>
                        <a:ext cx="15875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720725"/>
          </a:xfrm>
        </p:spPr>
        <p:txBody>
          <a:bodyPr/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  <a:endParaRPr lang="pl-PL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39759" name="Text Box 143"/>
          <p:cNvSpPr txBox="1">
            <a:spLocks noChangeArrowheads="1"/>
          </p:cNvSpPr>
          <p:nvPr/>
        </p:nvSpPr>
        <p:spPr bwMode="auto">
          <a:xfrm>
            <a:off x="1106615" y="863715"/>
            <a:ext cx="7965171" cy="52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pl-PL" sz="2400" b="1" dirty="0"/>
              <a:t> </a:t>
            </a:r>
            <a:r>
              <a:rPr lang="pl-PL" sz="2400" b="1" dirty="0" err="1" smtClean="0"/>
              <a:t>Transmission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code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is</a:t>
            </a:r>
            <a:r>
              <a:rPr lang="pl-PL" sz="2400" b="1" dirty="0" smtClean="0"/>
              <a:t> a </a:t>
            </a:r>
            <a:r>
              <a:rPr lang="pl-PL" sz="2400" b="1" dirty="0" err="1" smtClean="0"/>
              <a:t>mapping</a:t>
            </a:r>
            <a:r>
              <a:rPr lang="pl-PL" sz="2400" b="1" dirty="0" smtClean="0"/>
              <a:t> of a </a:t>
            </a:r>
            <a:r>
              <a:rPr lang="pl-PL" sz="2400" b="1" dirty="0" err="1" smtClean="0"/>
              <a:t>binary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signal</a:t>
            </a:r>
            <a:r>
              <a:rPr lang="pl-PL" sz="2400" b="1" dirty="0"/>
              <a:t/>
            </a:r>
            <a:br>
              <a:rPr lang="pl-PL" sz="2400" b="1" dirty="0"/>
            </a:br>
            <a:r>
              <a:rPr lang="pl-PL" sz="2400" b="1" dirty="0" smtClean="0"/>
              <a:t>  </a:t>
            </a:r>
            <a:r>
              <a:rPr lang="pl-PL" sz="2400" b="1" dirty="0" err="1" smtClean="0"/>
              <a:t>into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an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electrical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signal</a:t>
            </a:r>
            <a:r>
              <a:rPr lang="pl-PL" sz="2400" b="1" dirty="0" smtClean="0"/>
              <a:t>.</a:t>
            </a:r>
          </a:p>
          <a:p>
            <a:pPr algn="l">
              <a:buFontTx/>
              <a:buChar char="•"/>
            </a:pPr>
            <a:endParaRPr lang="pl-PL" sz="2400" b="1" dirty="0" smtClean="0"/>
          </a:p>
          <a:p>
            <a:pPr algn="l">
              <a:buFontTx/>
              <a:buChar char="•"/>
            </a:pPr>
            <a:r>
              <a:rPr lang="pl-PL" sz="2400" b="1" dirty="0"/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Desired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properties</a:t>
            </a:r>
            <a:r>
              <a:rPr lang="pl-PL" sz="2400" b="1" dirty="0" smtClean="0">
                <a:solidFill>
                  <a:srgbClr val="003300"/>
                </a:solidFill>
              </a:rPr>
              <a:t> of </a:t>
            </a:r>
            <a:r>
              <a:rPr lang="pl-PL" sz="2400" b="1" dirty="0" err="1" smtClean="0">
                <a:solidFill>
                  <a:srgbClr val="003300"/>
                </a:solidFill>
              </a:rPr>
              <a:t>each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transmission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code</a:t>
            </a:r>
            <a:r>
              <a:rPr lang="pl-PL" sz="2400" b="1" dirty="0" smtClean="0">
                <a:solidFill>
                  <a:srgbClr val="003300"/>
                </a:solidFill>
              </a:rPr>
              <a:t>: </a:t>
            </a:r>
            <a:r>
              <a:rPr lang="pl-PL" sz="2400" b="1" dirty="0" err="1" smtClean="0">
                <a:solidFill>
                  <a:srgbClr val="003300"/>
                </a:solidFill>
              </a:rPr>
              <a:t>narrow</a:t>
            </a:r>
            <a:r>
              <a:rPr lang="pl-PL" sz="2400" b="1" dirty="0">
                <a:solidFill>
                  <a:srgbClr val="003300"/>
                </a:solidFill>
              </a:rPr>
              <a:t/>
            </a:r>
            <a:br>
              <a:rPr lang="pl-PL" sz="2400" b="1" dirty="0">
                <a:solidFill>
                  <a:srgbClr val="003300"/>
                </a:solidFill>
              </a:rPr>
            </a:br>
            <a:r>
              <a:rPr lang="pl-PL" sz="2400" b="1" dirty="0" smtClean="0">
                <a:solidFill>
                  <a:srgbClr val="003300"/>
                </a:solidFill>
              </a:rPr>
              <a:t>  </a:t>
            </a:r>
            <a:r>
              <a:rPr lang="pl-PL" sz="2400" b="1" dirty="0" err="1" smtClean="0">
                <a:solidFill>
                  <a:srgbClr val="003300"/>
                </a:solidFill>
              </a:rPr>
              <a:t>bandwidth</a:t>
            </a:r>
            <a:r>
              <a:rPr lang="pl-PL" sz="2400" b="1" dirty="0" smtClean="0">
                <a:solidFill>
                  <a:srgbClr val="003300"/>
                </a:solidFill>
              </a:rPr>
              <a:t>, no dc component, </a:t>
            </a:r>
            <a:r>
              <a:rPr lang="pl-PL" sz="2400" b="1" dirty="0" err="1" smtClean="0">
                <a:solidFill>
                  <a:srgbClr val="003300"/>
                </a:solidFill>
              </a:rPr>
              <a:t>low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level</a:t>
            </a:r>
            <a:r>
              <a:rPr lang="pl-PL" sz="2400" b="1" dirty="0" smtClean="0">
                <a:solidFill>
                  <a:srgbClr val="003300"/>
                </a:solidFill>
              </a:rPr>
              <a:t> of </a:t>
            </a:r>
            <a:r>
              <a:rPr lang="pl-PL" sz="2400" b="1" dirty="0" err="1" smtClean="0">
                <a:solidFill>
                  <a:srgbClr val="003300"/>
                </a:solidFill>
              </a:rPr>
              <a:t>low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frequencies</a:t>
            </a:r>
            <a:r>
              <a:rPr lang="pl-PL" sz="2400" b="1" dirty="0" smtClean="0">
                <a:solidFill>
                  <a:srgbClr val="003300"/>
                </a:solidFill>
              </a:rPr>
              <a:t>,</a:t>
            </a:r>
            <a:br>
              <a:rPr lang="pl-PL" sz="2400" b="1" dirty="0" smtClean="0">
                <a:solidFill>
                  <a:srgbClr val="003300"/>
                </a:solidFill>
              </a:rPr>
            </a:br>
            <a:r>
              <a:rPr lang="pl-PL" sz="2400" b="1" dirty="0" smtClean="0">
                <a:solidFill>
                  <a:srgbClr val="003300"/>
                </a:solidFill>
              </a:rPr>
              <a:t>  and </a:t>
            </a:r>
            <a:r>
              <a:rPr lang="pl-PL" sz="2400" b="1" dirty="0" err="1" smtClean="0">
                <a:solidFill>
                  <a:srgbClr val="003300"/>
                </a:solidFill>
              </a:rPr>
              <a:t>considerable</a:t>
            </a:r>
            <a:r>
              <a:rPr lang="pl-PL" sz="2400" b="1" dirty="0" smtClean="0">
                <a:solidFill>
                  <a:srgbClr val="003300"/>
                </a:solidFill>
              </a:rPr>
              <a:t> timing </a:t>
            </a:r>
            <a:r>
              <a:rPr lang="pl-PL" sz="2400" b="1" dirty="0" err="1" smtClean="0">
                <a:solidFill>
                  <a:srgbClr val="003300"/>
                </a:solidFill>
              </a:rPr>
              <a:t>content</a:t>
            </a:r>
            <a:r>
              <a:rPr lang="pl-PL" sz="2400" b="1" dirty="0" smtClean="0">
                <a:solidFill>
                  <a:srgbClr val="003300"/>
                </a:solidFill>
              </a:rPr>
              <a:t>.</a:t>
            </a:r>
          </a:p>
          <a:p>
            <a:pPr algn="l">
              <a:buFontTx/>
              <a:buChar char="•"/>
            </a:pPr>
            <a:endParaRPr lang="pl-PL" sz="2400" b="1" dirty="0" smtClean="0">
              <a:solidFill>
                <a:srgbClr val="003300"/>
              </a:solidFill>
            </a:endParaRPr>
          </a:p>
          <a:p>
            <a:pPr algn="l">
              <a:buFontTx/>
              <a:buChar char="•"/>
            </a:pPr>
            <a:r>
              <a:rPr lang="pl-PL" sz="2400" b="1" dirty="0" smtClean="0"/>
              <a:t> </a:t>
            </a:r>
            <a:r>
              <a:rPr lang="pl-PL" sz="2400" b="1" dirty="0" err="1" smtClean="0"/>
              <a:t>Properties</a:t>
            </a:r>
            <a:r>
              <a:rPr lang="pl-PL" sz="2400" b="1" dirty="0" smtClean="0"/>
              <a:t> of a </a:t>
            </a:r>
            <a:r>
              <a:rPr lang="pl-PL" sz="2400" b="1" dirty="0" err="1" smtClean="0"/>
              <a:t>transmission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code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may</a:t>
            </a:r>
            <a:r>
              <a:rPr lang="pl-PL" sz="2400" b="1" dirty="0" smtClean="0"/>
              <a:t> be </a:t>
            </a:r>
            <a:r>
              <a:rPr lang="pl-PL" sz="2400" b="1" dirty="0" err="1" smtClean="0"/>
              <a:t>assessed</a:t>
            </a:r>
            <a:r>
              <a:rPr lang="pl-PL" sz="2400" b="1" dirty="0" smtClean="0"/>
              <a:t> by </a:t>
            </a:r>
            <a:r>
              <a:rPr lang="pl-PL" sz="2400" b="1" dirty="0" err="1" smtClean="0"/>
              <a:t>its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  </a:t>
            </a:r>
            <a:r>
              <a:rPr lang="pl-PL" sz="2400" b="1" dirty="0" err="1" smtClean="0"/>
              <a:t>spectral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analysis</a:t>
            </a:r>
            <a:r>
              <a:rPr lang="pl-PL" sz="2400" b="1" dirty="0" smtClean="0"/>
              <a:t>.</a:t>
            </a:r>
          </a:p>
          <a:p>
            <a:pPr algn="l">
              <a:buFontTx/>
              <a:buChar char="•"/>
            </a:pPr>
            <a:endParaRPr lang="pl-PL" sz="2400" b="1" dirty="0" smtClean="0"/>
          </a:p>
          <a:p>
            <a:pPr algn="l">
              <a:buFontTx/>
              <a:buChar char="•"/>
            </a:pPr>
            <a:r>
              <a:rPr lang="pl-PL" sz="2400" b="1" dirty="0" smtClean="0"/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Properties</a:t>
            </a:r>
            <a:r>
              <a:rPr lang="pl-PL" sz="2400" b="1" dirty="0" smtClean="0">
                <a:solidFill>
                  <a:srgbClr val="003300"/>
                </a:solidFill>
              </a:rPr>
              <a:t> of a </a:t>
            </a:r>
            <a:r>
              <a:rPr lang="pl-PL" sz="2400" b="1" dirty="0" err="1" smtClean="0">
                <a:solidFill>
                  <a:srgbClr val="003300"/>
                </a:solidFill>
              </a:rPr>
              <a:t>transmission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code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may</a:t>
            </a:r>
            <a:r>
              <a:rPr lang="pl-PL" sz="2400" b="1" dirty="0" smtClean="0">
                <a:solidFill>
                  <a:srgbClr val="003300"/>
                </a:solidFill>
              </a:rPr>
              <a:t> be </a:t>
            </a:r>
            <a:r>
              <a:rPr lang="pl-PL" sz="2400" b="1" dirty="0" err="1" smtClean="0">
                <a:solidFill>
                  <a:srgbClr val="003300"/>
                </a:solidFill>
              </a:rPr>
              <a:t>tuned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either</a:t>
            </a:r>
            <a:r>
              <a:rPr lang="pl-PL" sz="2400" b="1" dirty="0">
                <a:solidFill>
                  <a:srgbClr val="003300"/>
                </a:solidFill>
              </a:rPr>
              <a:t/>
            </a:r>
            <a:br>
              <a:rPr lang="pl-PL" sz="2400" b="1" dirty="0">
                <a:solidFill>
                  <a:srgbClr val="003300"/>
                </a:solidFill>
              </a:rPr>
            </a:br>
            <a:r>
              <a:rPr lang="pl-PL" sz="2400" b="1" dirty="0" smtClean="0">
                <a:solidFill>
                  <a:srgbClr val="003300"/>
                </a:solidFill>
              </a:rPr>
              <a:t>  by and </a:t>
            </a:r>
            <a:r>
              <a:rPr lang="pl-PL" sz="2400" b="1" dirty="0" err="1" smtClean="0">
                <a:solidFill>
                  <a:srgbClr val="003300"/>
                </a:solidFill>
              </a:rPr>
              <a:t>impulse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shape</a:t>
            </a:r>
            <a:r>
              <a:rPr lang="pl-PL" sz="2400" b="1" dirty="0" smtClean="0">
                <a:solidFill>
                  <a:srgbClr val="003300"/>
                </a:solidFill>
              </a:rPr>
              <a:t> and/</a:t>
            </a:r>
            <a:r>
              <a:rPr lang="pl-PL" sz="2400" b="1" dirty="0" err="1" smtClean="0">
                <a:solidFill>
                  <a:srgbClr val="003300"/>
                </a:solidFill>
              </a:rPr>
              <a:t>or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coding</a:t>
            </a:r>
            <a:r>
              <a:rPr lang="pl-PL" sz="2400" b="1" dirty="0" smtClean="0">
                <a:solidFill>
                  <a:srgbClr val="003300"/>
                </a:solidFill>
              </a:rPr>
              <a:t> </a:t>
            </a:r>
            <a:r>
              <a:rPr lang="pl-PL" sz="2400" b="1" dirty="0" err="1" smtClean="0">
                <a:solidFill>
                  <a:srgbClr val="003300"/>
                </a:solidFill>
              </a:rPr>
              <a:t>rule</a:t>
            </a:r>
            <a:r>
              <a:rPr lang="pl-PL" sz="2400" b="1" dirty="0" smtClean="0">
                <a:solidFill>
                  <a:srgbClr val="003300"/>
                </a:solidFill>
              </a:rPr>
              <a:t>.</a:t>
            </a:r>
          </a:p>
          <a:p>
            <a:pPr algn="l">
              <a:buFontTx/>
              <a:buChar char="•"/>
            </a:pPr>
            <a:endParaRPr lang="pl-PL" sz="2400" b="1" dirty="0">
              <a:solidFill>
                <a:srgbClr val="003300"/>
              </a:solidFill>
            </a:endParaRPr>
          </a:p>
          <a:p>
            <a:pPr algn="l">
              <a:buFontTx/>
              <a:buChar char="•"/>
            </a:pPr>
            <a:r>
              <a:rPr lang="pl-PL" sz="2400" b="1" dirty="0"/>
              <a:t> </a:t>
            </a:r>
            <a:r>
              <a:rPr lang="pl-PL" sz="2400" b="1" dirty="0" err="1" smtClean="0"/>
              <a:t>Differential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precoding</a:t>
            </a:r>
            <a:r>
              <a:rPr lang="pl-PL" sz="2400" b="1" dirty="0" smtClean="0"/>
              <a:t> </a:t>
            </a:r>
            <a:r>
              <a:rPr lang="pl-PL" sz="2400" b="1" dirty="0" err="1" smtClean="0"/>
              <a:t>eliminates</a:t>
            </a:r>
            <a:r>
              <a:rPr lang="pl-PL" sz="2400" b="1" dirty="0" smtClean="0"/>
              <a:t> dc component.</a:t>
            </a:r>
            <a:endParaRPr lang="pl-PL" sz="24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F664-CE75-4480-A8AE-22AAA6A583F9}" type="slidenum">
              <a:rPr lang="pl-PL" smtClean="0"/>
              <a:pPr/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83" name="Text Box 55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4</a:t>
            </a:fld>
            <a:endParaRPr lang="pl-PL" dirty="0"/>
          </a:p>
        </p:txBody>
      </p:sp>
      <p:graphicFrame>
        <p:nvGraphicFramePr>
          <p:cNvPr id="208" name="Tabela 2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331906"/>
              </p:ext>
            </p:extLst>
          </p:nvPr>
        </p:nvGraphicFramePr>
        <p:xfrm>
          <a:off x="789266" y="754500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9" name="Dowolny kształt 208"/>
          <p:cNvSpPr/>
          <p:nvPr/>
        </p:nvSpPr>
        <p:spPr>
          <a:xfrm>
            <a:off x="783493" y="906143"/>
            <a:ext cx="8104909" cy="4053982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4053982">
                <a:moveTo>
                  <a:pt x="0" y="4053982"/>
                </a:moveTo>
                <a:cubicBezTo>
                  <a:pt x="562841" y="3052125"/>
                  <a:pt x="973854" y="1676196"/>
                  <a:pt x="1533544" y="1591337"/>
                </a:cubicBezTo>
                <a:cubicBezTo>
                  <a:pt x="2093234" y="1506478"/>
                  <a:pt x="2860095" y="3700691"/>
                  <a:pt x="3358140" y="3544827"/>
                </a:cubicBezTo>
                <a:cubicBezTo>
                  <a:pt x="3856185" y="3388963"/>
                  <a:pt x="4109437" y="1246705"/>
                  <a:pt x="4521816" y="656155"/>
                </a:cubicBezTo>
                <a:cubicBezTo>
                  <a:pt x="4934195" y="65605"/>
                  <a:pt x="5443482" y="29236"/>
                  <a:pt x="5832414" y="1527"/>
                </a:cubicBezTo>
                <a:cubicBezTo>
                  <a:pt x="6221346" y="-26182"/>
                  <a:pt x="6644328" y="330574"/>
                  <a:pt x="6855406" y="489901"/>
                </a:cubicBezTo>
                <a:cubicBezTo>
                  <a:pt x="7066484" y="649228"/>
                  <a:pt x="6954615" y="836264"/>
                  <a:pt x="7098881" y="957491"/>
                </a:cubicBezTo>
                <a:cubicBezTo>
                  <a:pt x="7243147" y="1078718"/>
                  <a:pt x="7509925" y="988664"/>
                  <a:pt x="7721003" y="1217264"/>
                </a:cubicBezTo>
                <a:cubicBezTo>
                  <a:pt x="7937480" y="1792228"/>
                  <a:pt x="8541245" y="1736811"/>
                  <a:pt x="8665300" y="2142056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0" name="Elipsa 209"/>
          <p:cNvSpPr/>
          <p:nvPr/>
        </p:nvSpPr>
        <p:spPr>
          <a:xfrm>
            <a:off x="2101751" y="24881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1" name="Elipsa 210"/>
          <p:cNvSpPr/>
          <p:nvPr/>
        </p:nvSpPr>
        <p:spPr>
          <a:xfrm>
            <a:off x="738465" y="491509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2" name="Elipsa 211"/>
          <p:cNvSpPr/>
          <p:nvPr/>
        </p:nvSpPr>
        <p:spPr>
          <a:xfrm>
            <a:off x="6169447" y="87753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3" name="Elipsa 212"/>
          <p:cNvSpPr/>
          <p:nvPr/>
        </p:nvSpPr>
        <p:spPr>
          <a:xfrm>
            <a:off x="4817937" y="188545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4" name="Elipsa 213"/>
          <p:cNvSpPr/>
          <p:nvPr/>
        </p:nvSpPr>
        <p:spPr>
          <a:xfrm>
            <a:off x="3457074" y="413266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5" name="Elipsa 214"/>
          <p:cNvSpPr/>
          <p:nvPr/>
        </p:nvSpPr>
        <p:spPr>
          <a:xfrm>
            <a:off x="7515416" y="188441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6" name="Prostokąt 215"/>
          <p:cNvSpPr/>
          <p:nvPr/>
        </p:nvSpPr>
        <p:spPr>
          <a:xfrm>
            <a:off x="738465" y="526146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7" name="Prostokąt 216"/>
          <p:cNvSpPr/>
          <p:nvPr/>
        </p:nvSpPr>
        <p:spPr>
          <a:xfrm>
            <a:off x="8869351" y="27704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8" name="Prostokąt 217"/>
          <p:cNvSpPr/>
          <p:nvPr/>
        </p:nvSpPr>
        <p:spPr>
          <a:xfrm>
            <a:off x="4817937" y="19883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9" name="Prostokąt 218"/>
          <p:cNvSpPr/>
          <p:nvPr/>
        </p:nvSpPr>
        <p:spPr>
          <a:xfrm>
            <a:off x="6169447" y="116259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0" name="Prostokąt 219"/>
          <p:cNvSpPr/>
          <p:nvPr/>
        </p:nvSpPr>
        <p:spPr>
          <a:xfrm>
            <a:off x="7515416" y="19883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1" name="Prostokąt 220"/>
          <p:cNvSpPr/>
          <p:nvPr/>
        </p:nvSpPr>
        <p:spPr>
          <a:xfrm>
            <a:off x="2102096" y="281717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2" name="Elipsa 221"/>
          <p:cNvSpPr/>
          <p:nvPr/>
        </p:nvSpPr>
        <p:spPr>
          <a:xfrm>
            <a:off x="8864156" y="299693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3" name="Prostokąt 222"/>
          <p:cNvSpPr/>
          <p:nvPr/>
        </p:nvSpPr>
        <p:spPr>
          <a:xfrm>
            <a:off x="3457074" y="442568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4" name="Dowolny kształt 223"/>
          <p:cNvSpPr/>
          <p:nvPr/>
        </p:nvSpPr>
        <p:spPr>
          <a:xfrm>
            <a:off x="776566" y="1208314"/>
            <a:ext cx="8656320" cy="4099560"/>
          </a:xfrm>
          <a:custGeom>
            <a:avLst/>
            <a:gdLst>
              <a:gd name="connsiteX0" fmla="*/ 0 w 8656320"/>
              <a:gd name="connsiteY0" fmla="*/ 4099560 h 4099560"/>
              <a:gd name="connsiteX1" fmla="*/ 1371600 w 8656320"/>
              <a:gd name="connsiteY1" fmla="*/ 4091940 h 4099560"/>
              <a:gd name="connsiteX2" fmla="*/ 1371600 w 8656320"/>
              <a:gd name="connsiteY2" fmla="*/ 1645920 h 4099560"/>
              <a:gd name="connsiteX3" fmla="*/ 2720340 w 8656320"/>
              <a:gd name="connsiteY3" fmla="*/ 1645920 h 4099560"/>
              <a:gd name="connsiteX4" fmla="*/ 2720340 w 8656320"/>
              <a:gd name="connsiteY4" fmla="*/ 3268980 h 4099560"/>
              <a:gd name="connsiteX5" fmla="*/ 4076700 w 8656320"/>
              <a:gd name="connsiteY5" fmla="*/ 3261360 h 4099560"/>
              <a:gd name="connsiteX6" fmla="*/ 4084320 w 8656320"/>
              <a:gd name="connsiteY6" fmla="*/ 830580 h 4099560"/>
              <a:gd name="connsiteX7" fmla="*/ 5425440 w 8656320"/>
              <a:gd name="connsiteY7" fmla="*/ 822960 h 4099560"/>
              <a:gd name="connsiteX8" fmla="*/ 5433060 w 8656320"/>
              <a:gd name="connsiteY8" fmla="*/ 0 h 4099560"/>
              <a:gd name="connsiteX9" fmla="*/ 6797040 w 8656320"/>
              <a:gd name="connsiteY9" fmla="*/ 0 h 4099560"/>
              <a:gd name="connsiteX10" fmla="*/ 6797040 w 8656320"/>
              <a:gd name="connsiteY10" fmla="*/ 822960 h 4099560"/>
              <a:gd name="connsiteX11" fmla="*/ 8130540 w 8656320"/>
              <a:gd name="connsiteY11" fmla="*/ 838200 h 4099560"/>
              <a:gd name="connsiteX12" fmla="*/ 8138160 w 8656320"/>
              <a:gd name="connsiteY12" fmla="*/ 1600200 h 4099560"/>
              <a:gd name="connsiteX13" fmla="*/ 8656320 w 8656320"/>
              <a:gd name="connsiteY13" fmla="*/ 159258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56320" h="4099560">
                <a:moveTo>
                  <a:pt x="0" y="4099560"/>
                </a:moveTo>
                <a:lnTo>
                  <a:pt x="1371600" y="4091940"/>
                </a:lnTo>
                <a:lnTo>
                  <a:pt x="1371600" y="1645920"/>
                </a:lnTo>
                <a:lnTo>
                  <a:pt x="2720340" y="1645920"/>
                </a:lnTo>
                <a:lnTo>
                  <a:pt x="2720340" y="3268980"/>
                </a:lnTo>
                <a:lnTo>
                  <a:pt x="4076700" y="3261360"/>
                </a:lnTo>
                <a:lnTo>
                  <a:pt x="4084320" y="830580"/>
                </a:lnTo>
                <a:lnTo>
                  <a:pt x="5425440" y="822960"/>
                </a:lnTo>
                <a:lnTo>
                  <a:pt x="5433060" y="0"/>
                </a:lnTo>
                <a:lnTo>
                  <a:pt x="6797040" y="0"/>
                </a:lnTo>
                <a:lnTo>
                  <a:pt x="6797040" y="822960"/>
                </a:lnTo>
                <a:lnTo>
                  <a:pt x="8130540" y="838200"/>
                </a:lnTo>
                <a:lnTo>
                  <a:pt x="8138160" y="1600200"/>
                </a:lnTo>
                <a:lnTo>
                  <a:pt x="8656320" y="1592580"/>
                </a:lnTo>
              </a:path>
            </a:pathLst>
          </a:cu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5" name="pole tekstowe 224"/>
          <p:cNvSpPr txBox="1"/>
          <p:nvPr/>
        </p:nvSpPr>
        <p:spPr>
          <a:xfrm>
            <a:off x="1117788" y="1788889"/>
            <a:ext cx="287931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70C0"/>
                </a:solidFill>
              </a:rPr>
              <a:t>Analog </a:t>
            </a:r>
            <a:r>
              <a:rPr lang="pl-PL" sz="2800" b="1" dirty="0" err="1" smtClean="0">
                <a:solidFill>
                  <a:srgbClr val="0070C0"/>
                </a:solidFill>
              </a:rPr>
              <a:t>signal</a:t>
            </a:r>
            <a:r>
              <a:rPr lang="pl-PL" sz="2800" b="1" dirty="0" smtClean="0">
                <a:solidFill>
                  <a:srgbClr val="0070C0"/>
                </a:solidFill>
              </a:rPr>
              <a:t> </a:t>
            </a:r>
            <a:r>
              <a:rPr lang="pl-PL" sz="2800" b="1" i="1" dirty="0" smtClean="0">
                <a:solidFill>
                  <a:srgbClr val="0070C0"/>
                </a:solidFill>
              </a:rPr>
              <a:t>x</a:t>
            </a:r>
            <a:r>
              <a:rPr lang="pl-PL" sz="2800" b="1" dirty="0" smtClean="0">
                <a:solidFill>
                  <a:srgbClr val="0070C0"/>
                </a:solidFill>
              </a:rPr>
              <a:t>(</a:t>
            </a:r>
            <a:r>
              <a:rPr lang="pl-PL" sz="2800" b="1" i="1" dirty="0" smtClean="0">
                <a:solidFill>
                  <a:srgbClr val="0070C0"/>
                </a:solidFill>
              </a:rPr>
              <a:t>t</a:t>
            </a:r>
            <a:r>
              <a:rPr lang="pl-PL" sz="2800" b="1" dirty="0" smtClean="0">
                <a:solidFill>
                  <a:srgbClr val="0070C0"/>
                </a:solidFill>
              </a:rPr>
              <a:t>)</a:t>
            </a:r>
            <a:endParaRPr lang="pl-PL" sz="2800" b="1" dirty="0">
              <a:solidFill>
                <a:srgbClr val="0070C0"/>
              </a:solidFill>
            </a:endParaRPr>
          </a:p>
        </p:txBody>
      </p:sp>
      <p:sp>
        <p:nvSpPr>
          <p:cNvPr id="226" name="pole tekstowe 225"/>
          <p:cNvSpPr txBox="1"/>
          <p:nvPr/>
        </p:nvSpPr>
        <p:spPr>
          <a:xfrm>
            <a:off x="1731127" y="777152"/>
            <a:ext cx="335700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800" b="1" dirty="0" err="1" smtClean="0">
                <a:solidFill>
                  <a:srgbClr val="006600"/>
                </a:solidFill>
              </a:rPr>
              <a:t>Quantized</a:t>
            </a:r>
            <a:r>
              <a:rPr lang="pl-PL" sz="2800" b="1" dirty="0" smtClean="0">
                <a:solidFill>
                  <a:srgbClr val="006600"/>
                </a:solidFill>
              </a:rPr>
              <a:t> </a:t>
            </a:r>
            <a:r>
              <a:rPr lang="pl-PL" sz="2800" b="1" dirty="0" err="1" smtClean="0">
                <a:solidFill>
                  <a:srgbClr val="006600"/>
                </a:solidFill>
              </a:rPr>
              <a:t>signal</a:t>
            </a:r>
            <a:r>
              <a:rPr lang="pl-PL" sz="2800" b="1" dirty="0" smtClean="0">
                <a:solidFill>
                  <a:srgbClr val="006600"/>
                </a:solidFill>
              </a:rPr>
              <a:t> </a:t>
            </a:r>
            <a:r>
              <a:rPr lang="pl-PL" sz="2800" b="1" i="1" dirty="0" smtClean="0">
                <a:solidFill>
                  <a:srgbClr val="006600"/>
                </a:solidFill>
              </a:rPr>
              <a:t>v</a:t>
            </a:r>
            <a:r>
              <a:rPr lang="pl-PL" sz="2800" b="1" dirty="0" smtClean="0">
                <a:solidFill>
                  <a:srgbClr val="006600"/>
                </a:solidFill>
              </a:rPr>
              <a:t>(</a:t>
            </a:r>
            <a:r>
              <a:rPr lang="pl-PL" sz="2800" b="1" i="1" dirty="0" smtClean="0">
                <a:solidFill>
                  <a:srgbClr val="006600"/>
                </a:solidFill>
              </a:rPr>
              <a:t>t</a:t>
            </a:r>
            <a:r>
              <a:rPr lang="pl-PL" sz="2800" b="1" dirty="0" smtClean="0">
                <a:solidFill>
                  <a:srgbClr val="006600"/>
                </a:solidFill>
              </a:rPr>
              <a:t>)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227" name="pole tekstowe 226"/>
          <p:cNvSpPr txBox="1"/>
          <p:nvPr/>
        </p:nvSpPr>
        <p:spPr>
          <a:xfrm>
            <a:off x="845776" y="-9596"/>
            <a:ext cx="5865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pl-PL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Signal</a:t>
            </a:r>
            <a:r>
              <a:rPr kumimoji="1" lang="pl-PL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kumimoji="1" lang="pl-P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quantization</a:t>
            </a:r>
            <a:r>
              <a:rPr kumimoji="1" lang="pl-P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(8 </a:t>
            </a:r>
            <a:r>
              <a:rPr kumimoji="1" lang="pl-P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levels</a:t>
            </a:r>
            <a:r>
              <a:rPr kumimoji="1" lang="pl-P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)</a:t>
            </a:r>
            <a:endParaRPr kumimoji="1" lang="pl-PL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9" name="Prostokąt 228"/>
          <p:cNvSpPr/>
          <p:nvPr/>
        </p:nvSpPr>
        <p:spPr>
          <a:xfrm>
            <a:off x="752258" y="5607827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0" name="Prostokąt 229"/>
          <p:cNvSpPr/>
          <p:nvPr/>
        </p:nvSpPr>
        <p:spPr>
          <a:xfrm>
            <a:off x="752258" y="71890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1" name="Prostokąt 230"/>
          <p:cNvSpPr/>
          <p:nvPr/>
        </p:nvSpPr>
        <p:spPr>
          <a:xfrm>
            <a:off x="752258" y="15266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2" name="Prostokąt 231"/>
          <p:cNvSpPr/>
          <p:nvPr/>
        </p:nvSpPr>
        <p:spPr>
          <a:xfrm>
            <a:off x="752258" y="234196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3" name="Prostokąt 232"/>
          <p:cNvSpPr/>
          <p:nvPr/>
        </p:nvSpPr>
        <p:spPr>
          <a:xfrm>
            <a:off x="752258" y="31649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4" name="Prostokąt 233"/>
          <p:cNvSpPr/>
          <p:nvPr/>
        </p:nvSpPr>
        <p:spPr>
          <a:xfrm>
            <a:off x="752258" y="39650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752258" y="477274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5155251" y="3526169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8" name="Elipsa 237"/>
          <p:cNvSpPr/>
          <p:nvPr/>
        </p:nvSpPr>
        <p:spPr>
          <a:xfrm>
            <a:off x="5167418" y="388259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0" name="Prostokąt 239"/>
          <p:cNvSpPr/>
          <p:nvPr/>
        </p:nvSpPr>
        <p:spPr>
          <a:xfrm>
            <a:off x="5155252" y="434562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42" name="pole tekstowe 241"/>
          <p:cNvSpPr txBox="1"/>
          <p:nvPr/>
        </p:nvSpPr>
        <p:spPr>
          <a:xfrm>
            <a:off x="866209" y="5096041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243" name="pole tekstowe 242"/>
          <p:cNvSpPr txBox="1"/>
          <p:nvPr/>
        </p:nvSpPr>
        <p:spPr>
          <a:xfrm>
            <a:off x="866209" y="431267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244" name="pole tekstowe 243"/>
          <p:cNvSpPr txBox="1"/>
          <p:nvPr/>
        </p:nvSpPr>
        <p:spPr>
          <a:xfrm>
            <a:off x="866209" y="343359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245" name="pole tekstowe 244"/>
          <p:cNvSpPr txBox="1"/>
          <p:nvPr/>
        </p:nvSpPr>
        <p:spPr>
          <a:xfrm>
            <a:off x="866209" y="261344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246" name="pole tekstowe 245"/>
          <p:cNvSpPr txBox="1"/>
          <p:nvPr/>
        </p:nvSpPr>
        <p:spPr>
          <a:xfrm>
            <a:off x="866209" y="180162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247" name="pole tekstowe 246"/>
          <p:cNvSpPr txBox="1"/>
          <p:nvPr/>
        </p:nvSpPr>
        <p:spPr>
          <a:xfrm>
            <a:off x="866209" y="99007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249" name="pole tekstowe 248"/>
          <p:cNvSpPr txBox="1"/>
          <p:nvPr/>
        </p:nvSpPr>
        <p:spPr>
          <a:xfrm>
            <a:off x="5349411" y="3326114"/>
            <a:ext cx="228139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006600"/>
                </a:solidFill>
              </a:rPr>
              <a:t>Quantization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levels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250" name="pole tekstowe 249"/>
          <p:cNvSpPr txBox="1"/>
          <p:nvPr/>
        </p:nvSpPr>
        <p:spPr>
          <a:xfrm>
            <a:off x="5349411" y="3744563"/>
            <a:ext cx="109517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FF0000"/>
                </a:solidFill>
              </a:rPr>
              <a:t>Samples</a:t>
            </a:r>
            <a:endParaRPr lang="pl-PL" sz="1600" b="1" dirty="0">
              <a:solidFill>
                <a:srgbClr val="FF0000"/>
              </a:solidFill>
            </a:endParaRPr>
          </a:p>
        </p:txBody>
      </p:sp>
      <p:sp>
        <p:nvSpPr>
          <p:cNvPr id="251" name="pole tekstowe 250"/>
          <p:cNvSpPr txBox="1"/>
          <p:nvPr/>
        </p:nvSpPr>
        <p:spPr>
          <a:xfrm>
            <a:off x="5349411" y="4140457"/>
            <a:ext cx="291797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err="1" smtClean="0">
                <a:solidFill>
                  <a:srgbClr val="333399"/>
                </a:solidFill>
              </a:rPr>
              <a:t>Quantization</a:t>
            </a:r>
            <a:r>
              <a:rPr lang="pl-PL" sz="2000" b="1" dirty="0" smtClean="0">
                <a:solidFill>
                  <a:srgbClr val="333399"/>
                </a:solidFill>
              </a:rPr>
              <a:t> </a:t>
            </a:r>
            <a:r>
              <a:rPr lang="pl-PL" sz="2000" b="1" dirty="0" err="1" smtClean="0">
                <a:solidFill>
                  <a:srgbClr val="333399"/>
                </a:solidFill>
              </a:rPr>
              <a:t>thresholds</a:t>
            </a:r>
            <a:endParaRPr lang="pl-PL" sz="1600" b="1" dirty="0">
              <a:solidFill>
                <a:srgbClr val="3333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70119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0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000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3" name="pole tekstowe 252"/>
          <p:cNvSpPr txBox="1"/>
          <p:nvPr/>
        </p:nvSpPr>
        <p:spPr>
          <a:xfrm>
            <a:off x="2456765" y="5799313"/>
            <a:ext cx="555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>
                <a:solidFill>
                  <a:srgbClr val="003300"/>
                </a:solidFill>
              </a:rPr>
              <a:t>3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011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4" name="pole tekstowe 253"/>
          <p:cNvSpPr txBox="1"/>
          <p:nvPr/>
        </p:nvSpPr>
        <p:spPr>
          <a:xfrm>
            <a:off x="3934889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1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001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5" name="pole tekstowe 254"/>
          <p:cNvSpPr txBox="1"/>
          <p:nvPr/>
        </p:nvSpPr>
        <p:spPr>
          <a:xfrm>
            <a:off x="5349411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4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100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6" name="pole tekstowe 255"/>
          <p:cNvSpPr txBox="1"/>
          <p:nvPr/>
        </p:nvSpPr>
        <p:spPr>
          <a:xfrm>
            <a:off x="6614797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5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101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257" name="pole tekstowe 256"/>
          <p:cNvSpPr txBox="1"/>
          <p:nvPr/>
        </p:nvSpPr>
        <p:spPr>
          <a:xfrm>
            <a:off x="7927355" y="5799313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dirty="0" smtClean="0">
                <a:solidFill>
                  <a:srgbClr val="003300"/>
                </a:solidFill>
              </a:rPr>
              <a:t>4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100</a:t>
            </a:r>
            <a:endParaRPr lang="pl-PL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7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620" y="-261410"/>
            <a:ext cx="7772400" cy="1143000"/>
          </a:xfrm>
        </p:spPr>
        <p:txBody>
          <a:bodyPr/>
          <a:lstStyle/>
          <a:p>
            <a:pPr algn="ctr"/>
            <a:r>
              <a:rPr lang="pl-PL" dirty="0" smtClean="0"/>
              <a:t>A/D </a:t>
            </a:r>
            <a:r>
              <a:rPr lang="pl-PL" smtClean="0"/>
              <a:t>converter</a:t>
            </a:r>
            <a:endParaRPr lang="pl-PL" dirty="0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142601" name="Group 265"/>
          <p:cNvGrpSpPr>
            <a:grpSpLocks/>
          </p:cNvGrpSpPr>
          <p:nvPr/>
        </p:nvGrpSpPr>
        <p:grpSpPr bwMode="auto">
          <a:xfrm>
            <a:off x="1601670" y="638690"/>
            <a:ext cx="6643688" cy="4051301"/>
            <a:chOff x="1008" y="576"/>
            <a:chExt cx="4185" cy="2552"/>
          </a:xfrm>
        </p:grpSpPr>
        <p:grpSp>
          <p:nvGrpSpPr>
            <p:cNvPr id="142600" name="Group 264"/>
            <p:cNvGrpSpPr>
              <a:grpSpLocks/>
            </p:cNvGrpSpPr>
            <p:nvPr/>
          </p:nvGrpSpPr>
          <p:grpSpPr bwMode="auto">
            <a:xfrm>
              <a:off x="1008" y="2616"/>
              <a:ext cx="4185" cy="512"/>
              <a:chOff x="1008" y="2616"/>
              <a:chExt cx="4185" cy="512"/>
            </a:xfrm>
          </p:grpSpPr>
          <p:sp>
            <p:nvSpPr>
              <p:cNvPr id="142506" name="Rectangle 170"/>
              <p:cNvSpPr>
                <a:spLocks noChangeArrowheads="1"/>
              </p:cNvSpPr>
              <p:nvPr/>
            </p:nvSpPr>
            <p:spPr bwMode="auto">
              <a:xfrm>
                <a:off x="1008" y="2616"/>
                <a:ext cx="4185" cy="51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08" name="Line 172"/>
              <p:cNvSpPr>
                <a:spLocks noChangeShapeType="1"/>
              </p:cNvSpPr>
              <p:nvPr/>
            </p:nvSpPr>
            <p:spPr bwMode="auto">
              <a:xfrm>
                <a:off x="1053" y="2861"/>
                <a:ext cx="413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09" name="Line 173"/>
              <p:cNvSpPr>
                <a:spLocks noChangeShapeType="1"/>
              </p:cNvSpPr>
              <p:nvPr/>
            </p:nvSpPr>
            <p:spPr bwMode="auto">
              <a:xfrm flipV="1">
                <a:off x="1053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0" name="Line 174"/>
              <p:cNvSpPr>
                <a:spLocks noChangeShapeType="1"/>
              </p:cNvSpPr>
              <p:nvPr/>
            </p:nvSpPr>
            <p:spPr bwMode="auto">
              <a:xfrm flipV="1">
                <a:off x="1700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1" name="Line 175"/>
              <p:cNvSpPr>
                <a:spLocks noChangeShapeType="1"/>
              </p:cNvSpPr>
              <p:nvPr/>
            </p:nvSpPr>
            <p:spPr bwMode="auto">
              <a:xfrm flipV="1">
                <a:off x="2346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2" name="Line 176"/>
              <p:cNvSpPr>
                <a:spLocks noChangeShapeType="1"/>
              </p:cNvSpPr>
              <p:nvPr/>
            </p:nvSpPr>
            <p:spPr bwMode="auto">
              <a:xfrm flipV="1">
                <a:off x="2989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3" name="Line 177"/>
              <p:cNvSpPr>
                <a:spLocks noChangeShapeType="1"/>
              </p:cNvSpPr>
              <p:nvPr/>
            </p:nvSpPr>
            <p:spPr bwMode="auto">
              <a:xfrm flipV="1">
                <a:off x="3635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4" name="Line 178"/>
              <p:cNvSpPr>
                <a:spLocks noChangeShapeType="1"/>
              </p:cNvSpPr>
              <p:nvPr/>
            </p:nvSpPr>
            <p:spPr bwMode="auto">
              <a:xfrm flipV="1">
                <a:off x="4282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5" name="Line 179"/>
              <p:cNvSpPr>
                <a:spLocks noChangeShapeType="1"/>
              </p:cNvSpPr>
              <p:nvPr/>
            </p:nvSpPr>
            <p:spPr bwMode="auto">
              <a:xfrm flipV="1">
                <a:off x="4928" y="2861"/>
                <a:ext cx="1" cy="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6" name="Line 180"/>
              <p:cNvSpPr>
                <a:spLocks noChangeShapeType="1"/>
              </p:cNvSpPr>
              <p:nvPr/>
            </p:nvSpPr>
            <p:spPr bwMode="auto">
              <a:xfrm flipV="1">
                <a:off x="1053" y="2761"/>
                <a:ext cx="82" cy="10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7" name="Line 181"/>
              <p:cNvSpPr>
                <a:spLocks noChangeShapeType="1"/>
              </p:cNvSpPr>
              <p:nvPr/>
            </p:nvSpPr>
            <p:spPr bwMode="auto">
              <a:xfrm>
                <a:off x="1135" y="2761"/>
                <a:ext cx="1" cy="20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8" name="Line 182"/>
              <p:cNvSpPr>
                <a:spLocks noChangeShapeType="1"/>
              </p:cNvSpPr>
              <p:nvPr/>
            </p:nvSpPr>
            <p:spPr bwMode="auto">
              <a:xfrm flipV="1">
                <a:off x="1135" y="2764"/>
                <a:ext cx="159" cy="197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19" name="Line 183"/>
              <p:cNvSpPr>
                <a:spLocks noChangeShapeType="1"/>
              </p:cNvSpPr>
              <p:nvPr/>
            </p:nvSpPr>
            <p:spPr bwMode="auto">
              <a:xfrm>
                <a:off x="1294" y="2764"/>
                <a:ext cx="1" cy="20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0" name="Line 184"/>
              <p:cNvSpPr>
                <a:spLocks noChangeShapeType="1"/>
              </p:cNvSpPr>
              <p:nvPr/>
            </p:nvSpPr>
            <p:spPr bwMode="auto">
              <a:xfrm flipV="1">
                <a:off x="1294" y="2790"/>
                <a:ext cx="161" cy="179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1" name="Line 185"/>
              <p:cNvSpPr>
                <a:spLocks noChangeShapeType="1"/>
              </p:cNvSpPr>
              <p:nvPr/>
            </p:nvSpPr>
            <p:spPr bwMode="auto">
              <a:xfrm>
                <a:off x="1455" y="2790"/>
                <a:ext cx="4" cy="20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2" name="Line 186"/>
              <p:cNvSpPr>
                <a:spLocks noChangeShapeType="1"/>
              </p:cNvSpPr>
              <p:nvPr/>
            </p:nvSpPr>
            <p:spPr bwMode="auto">
              <a:xfrm flipV="1">
                <a:off x="1459" y="2846"/>
                <a:ext cx="159" cy="149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3" name="Line 187"/>
              <p:cNvSpPr>
                <a:spLocks noChangeShapeType="1"/>
              </p:cNvSpPr>
              <p:nvPr/>
            </p:nvSpPr>
            <p:spPr bwMode="auto">
              <a:xfrm>
                <a:off x="1618" y="284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4" name="Line 188"/>
              <p:cNvSpPr>
                <a:spLocks noChangeShapeType="1"/>
              </p:cNvSpPr>
              <p:nvPr/>
            </p:nvSpPr>
            <p:spPr bwMode="auto">
              <a:xfrm flipV="1">
                <a:off x="1618" y="2734"/>
                <a:ext cx="159" cy="112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5" name="Line 189"/>
              <p:cNvSpPr>
                <a:spLocks noChangeShapeType="1"/>
              </p:cNvSpPr>
              <p:nvPr/>
            </p:nvSpPr>
            <p:spPr bwMode="auto">
              <a:xfrm>
                <a:off x="1777" y="2734"/>
                <a:ext cx="5" cy="20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6" name="Line 190"/>
              <p:cNvSpPr>
                <a:spLocks noChangeShapeType="1"/>
              </p:cNvSpPr>
              <p:nvPr/>
            </p:nvSpPr>
            <p:spPr bwMode="auto">
              <a:xfrm flipV="1">
                <a:off x="1782" y="2876"/>
                <a:ext cx="159" cy="63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7" name="Line 191"/>
              <p:cNvSpPr>
                <a:spLocks noChangeShapeType="1"/>
              </p:cNvSpPr>
              <p:nvPr/>
            </p:nvSpPr>
            <p:spPr bwMode="auto">
              <a:xfrm>
                <a:off x="1941" y="287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8" name="Line 192"/>
              <p:cNvSpPr>
                <a:spLocks noChangeShapeType="1"/>
              </p:cNvSpPr>
              <p:nvPr/>
            </p:nvSpPr>
            <p:spPr bwMode="auto">
              <a:xfrm flipV="1">
                <a:off x="1941" y="2861"/>
                <a:ext cx="160" cy="1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29" name="Line 193"/>
              <p:cNvSpPr>
                <a:spLocks noChangeShapeType="1"/>
              </p:cNvSpPr>
              <p:nvPr/>
            </p:nvSpPr>
            <p:spPr bwMode="auto">
              <a:xfrm>
                <a:off x="2101" y="286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0" name="Line 194"/>
              <p:cNvSpPr>
                <a:spLocks noChangeShapeType="1"/>
              </p:cNvSpPr>
              <p:nvPr/>
            </p:nvSpPr>
            <p:spPr bwMode="auto">
              <a:xfrm>
                <a:off x="2101" y="2861"/>
                <a:ext cx="164" cy="33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1" name="Line 195"/>
              <p:cNvSpPr>
                <a:spLocks noChangeShapeType="1"/>
              </p:cNvSpPr>
              <p:nvPr/>
            </p:nvSpPr>
            <p:spPr bwMode="auto">
              <a:xfrm>
                <a:off x="2265" y="2894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2" name="Line 196"/>
              <p:cNvSpPr>
                <a:spLocks noChangeShapeType="1"/>
              </p:cNvSpPr>
              <p:nvPr/>
            </p:nvSpPr>
            <p:spPr bwMode="auto">
              <a:xfrm>
                <a:off x="2265" y="2898"/>
                <a:ext cx="159" cy="82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3" name="Line 197"/>
              <p:cNvSpPr>
                <a:spLocks noChangeShapeType="1"/>
              </p:cNvSpPr>
              <p:nvPr/>
            </p:nvSpPr>
            <p:spPr bwMode="auto">
              <a:xfrm flipV="1">
                <a:off x="2424" y="2779"/>
                <a:ext cx="1" cy="20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4" name="Line 198"/>
              <p:cNvSpPr>
                <a:spLocks noChangeShapeType="1"/>
              </p:cNvSpPr>
              <p:nvPr/>
            </p:nvSpPr>
            <p:spPr bwMode="auto">
              <a:xfrm>
                <a:off x="2424" y="2779"/>
                <a:ext cx="163" cy="126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5" name="Line 199"/>
              <p:cNvSpPr>
                <a:spLocks noChangeShapeType="1"/>
              </p:cNvSpPr>
              <p:nvPr/>
            </p:nvSpPr>
            <p:spPr bwMode="auto">
              <a:xfrm flipV="1">
                <a:off x="2587" y="2701"/>
                <a:ext cx="1" cy="204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6" name="Line 200"/>
              <p:cNvSpPr>
                <a:spLocks noChangeShapeType="1"/>
              </p:cNvSpPr>
              <p:nvPr/>
            </p:nvSpPr>
            <p:spPr bwMode="auto">
              <a:xfrm>
                <a:off x="2587" y="2701"/>
                <a:ext cx="160" cy="164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7" name="Line 201"/>
              <p:cNvSpPr>
                <a:spLocks noChangeShapeType="1"/>
              </p:cNvSpPr>
              <p:nvPr/>
            </p:nvSpPr>
            <p:spPr bwMode="auto">
              <a:xfrm>
                <a:off x="2747" y="286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8" name="Line 202"/>
              <p:cNvSpPr>
                <a:spLocks noChangeShapeType="1"/>
              </p:cNvSpPr>
              <p:nvPr/>
            </p:nvSpPr>
            <p:spPr bwMode="auto">
              <a:xfrm>
                <a:off x="2747" y="2865"/>
                <a:ext cx="164" cy="18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39" name="Line 203"/>
              <p:cNvSpPr>
                <a:spLocks noChangeShapeType="1"/>
              </p:cNvSpPr>
              <p:nvPr/>
            </p:nvSpPr>
            <p:spPr bwMode="auto">
              <a:xfrm flipV="1">
                <a:off x="2911" y="2850"/>
                <a:ext cx="1" cy="20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0" name="Line 204"/>
              <p:cNvSpPr>
                <a:spLocks noChangeShapeType="1"/>
              </p:cNvSpPr>
              <p:nvPr/>
            </p:nvSpPr>
            <p:spPr bwMode="auto">
              <a:xfrm>
                <a:off x="2911" y="2850"/>
                <a:ext cx="159" cy="197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1" name="Line 205"/>
              <p:cNvSpPr>
                <a:spLocks noChangeShapeType="1"/>
              </p:cNvSpPr>
              <p:nvPr/>
            </p:nvSpPr>
            <p:spPr bwMode="auto">
              <a:xfrm flipV="1">
                <a:off x="3070" y="2846"/>
                <a:ext cx="1" cy="20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2" name="Line 206"/>
              <p:cNvSpPr>
                <a:spLocks noChangeShapeType="1"/>
              </p:cNvSpPr>
              <p:nvPr/>
            </p:nvSpPr>
            <p:spPr bwMode="auto">
              <a:xfrm>
                <a:off x="3070" y="2846"/>
                <a:ext cx="160" cy="20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3" name="Line 207"/>
              <p:cNvSpPr>
                <a:spLocks noChangeShapeType="1"/>
              </p:cNvSpPr>
              <p:nvPr/>
            </p:nvSpPr>
            <p:spPr bwMode="auto">
              <a:xfrm flipV="1">
                <a:off x="3230" y="2842"/>
                <a:ext cx="4" cy="20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4" name="Line 208"/>
              <p:cNvSpPr>
                <a:spLocks noChangeShapeType="1"/>
              </p:cNvSpPr>
              <p:nvPr/>
            </p:nvSpPr>
            <p:spPr bwMode="auto">
              <a:xfrm>
                <a:off x="3234" y="2842"/>
                <a:ext cx="159" cy="19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5" name="Line 209"/>
              <p:cNvSpPr>
                <a:spLocks noChangeShapeType="1"/>
              </p:cNvSpPr>
              <p:nvPr/>
            </p:nvSpPr>
            <p:spPr bwMode="auto">
              <a:xfrm flipV="1">
                <a:off x="3393" y="2831"/>
                <a:ext cx="1" cy="20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6" name="Line 210"/>
              <p:cNvSpPr>
                <a:spLocks noChangeShapeType="1"/>
              </p:cNvSpPr>
              <p:nvPr/>
            </p:nvSpPr>
            <p:spPr bwMode="auto">
              <a:xfrm>
                <a:off x="3393" y="2831"/>
                <a:ext cx="160" cy="164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7" name="Line 211"/>
              <p:cNvSpPr>
                <a:spLocks noChangeShapeType="1"/>
              </p:cNvSpPr>
              <p:nvPr/>
            </p:nvSpPr>
            <p:spPr bwMode="auto">
              <a:xfrm flipV="1">
                <a:off x="3553" y="2794"/>
                <a:ext cx="4" cy="20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8" name="Line 212"/>
              <p:cNvSpPr>
                <a:spLocks noChangeShapeType="1"/>
              </p:cNvSpPr>
              <p:nvPr/>
            </p:nvSpPr>
            <p:spPr bwMode="auto">
              <a:xfrm>
                <a:off x="3557" y="2794"/>
                <a:ext cx="160" cy="13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49" name="Line 213"/>
              <p:cNvSpPr>
                <a:spLocks noChangeShapeType="1"/>
              </p:cNvSpPr>
              <p:nvPr/>
            </p:nvSpPr>
            <p:spPr bwMode="auto">
              <a:xfrm>
                <a:off x="3717" y="2924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0" name="Line 214"/>
              <p:cNvSpPr>
                <a:spLocks noChangeShapeType="1"/>
              </p:cNvSpPr>
              <p:nvPr/>
            </p:nvSpPr>
            <p:spPr bwMode="auto">
              <a:xfrm>
                <a:off x="3717" y="2928"/>
                <a:ext cx="159" cy="89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1" name="Line 215"/>
              <p:cNvSpPr>
                <a:spLocks noChangeShapeType="1"/>
              </p:cNvSpPr>
              <p:nvPr/>
            </p:nvSpPr>
            <p:spPr bwMode="auto">
              <a:xfrm>
                <a:off x="3876" y="301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2" name="Line 216"/>
              <p:cNvSpPr>
                <a:spLocks noChangeShapeType="1"/>
              </p:cNvSpPr>
              <p:nvPr/>
            </p:nvSpPr>
            <p:spPr bwMode="auto">
              <a:xfrm>
                <a:off x="3876" y="3017"/>
                <a:ext cx="163" cy="4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3" name="Line 217"/>
              <p:cNvSpPr>
                <a:spLocks noChangeShapeType="1"/>
              </p:cNvSpPr>
              <p:nvPr/>
            </p:nvSpPr>
            <p:spPr bwMode="auto">
              <a:xfrm>
                <a:off x="4039" y="305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4" name="Line 218"/>
              <p:cNvSpPr>
                <a:spLocks noChangeShapeType="1"/>
              </p:cNvSpPr>
              <p:nvPr/>
            </p:nvSpPr>
            <p:spPr bwMode="auto">
              <a:xfrm flipV="1">
                <a:off x="4039" y="3050"/>
                <a:ext cx="161" cy="8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5" name="Line 219"/>
              <p:cNvSpPr>
                <a:spLocks noChangeShapeType="1"/>
              </p:cNvSpPr>
              <p:nvPr/>
            </p:nvSpPr>
            <p:spPr bwMode="auto">
              <a:xfrm>
                <a:off x="4200" y="305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6" name="Line 220"/>
              <p:cNvSpPr>
                <a:spLocks noChangeShapeType="1"/>
              </p:cNvSpPr>
              <p:nvPr/>
            </p:nvSpPr>
            <p:spPr bwMode="auto">
              <a:xfrm flipV="1">
                <a:off x="4200" y="2995"/>
                <a:ext cx="163" cy="5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7" name="Line 221"/>
              <p:cNvSpPr>
                <a:spLocks noChangeShapeType="1"/>
              </p:cNvSpPr>
              <p:nvPr/>
            </p:nvSpPr>
            <p:spPr bwMode="auto">
              <a:xfrm>
                <a:off x="4363" y="299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8" name="Line 222"/>
              <p:cNvSpPr>
                <a:spLocks noChangeShapeType="1"/>
              </p:cNvSpPr>
              <p:nvPr/>
            </p:nvSpPr>
            <p:spPr bwMode="auto">
              <a:xfrm flipV="1">
                <a:off x="4363" y="2891"/>
                <a:ext cx="160" cy="104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59" name="Line 223"/>
              <p:cNvSpPr>
                <a:spLocks noChangeShapeType="1"/>
              </p:cNvSpPr>
              <p:nvPr/>
            </p:nvSpPr>
            <p:spPr bwMode="auto">
              <a:xfrm>
                <a:off x="4523" y="289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0" name="Line 224"/>
              <p:cNvSpPr>
                <a:spLocks noChangeShapeType="1"/>
              </p:cNvSpPr>
              <p:nvPr/>
            </p:nvSpPr>
            <p:spPr bwMode="auto">
              <a:xfrm flipV="1">
                <a:off x="4523" y="2749"/>
                <a:ext cx="163" cy="142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1" name="Line 225"/>
              <p:cNvSpPr>
                <a:spLocks noChangeShapeType="1"/>
              </p:cNvSpPr>
              <p:nvPr/>
            </p:nvSpPr>
            <p:spPr bwMode="auto">
              <a:xfrm>
                <a:off x="4686" y="2749"/>
                <a:ext cx="1" cy="20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2" name="Line 226"/>
              <p:cNvSpPr>
                <a:spLocks noChangeShapeType="1"/>
              </p:cNvSpPr>
              <p:nvPr/>
            </p:nvSpPr>
            <p:spPr bwMode="auto">
              <a:xfrm flipV="1">
                <a:off x="4686" y="2775"/>
                <a:ext cx="160" cy="17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3" name="Line 227"/>
              <p:cNvSpPr>
                <a:spLocks noChangeShapeType="1"/>
              </p:cNvSpPr>
              <p:nvPr/>
            </p:nvSpPr>
            <p:spPr bwMode="auto">
              <a:xfrm>
                <a:off x="4846" y="2775"/>
                <a:ext cx="1" cy="205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4" name="Line 228"/>
              <p:cNvSpPr>
                <a:spLocks noChangeShapeType="1"/>
              </p:cNvSpPr>
              <p:nvPr/>
            </p:nvSpPr>
            <p:spPr bwMode="auto">
              <a:xfrm flipV="1">
                <a:off x="4846" y="2787"/>
                <a:ext cx="160" cy="193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5" name="Line 229"/>
              <p:cNvSpPr>
                <a:spLocks noChangeShapeType="1"/>
              </p:cNvSpPr>
              <p:nvPr/>
            </p:nvSpPr>
            <p:spPr bwMode="auto">
              <a:xfrm>
                <a:off x="5006" y="2787"/>
                <a:ext cx="4" cy="20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6" name="Line 230"/>
              <p:cNvSpPr>
                <a:spLocks noChangeShapeType="1"/>
              </p:cNvSpPr>
              <p:nvPr/>
            </p:nvSpPr>
            <p:spPr bwMode="auto">
              <a:xfrm flipV="1">
                <a:off x="5010" y="2787"/>
                <a:ext cx="159" cy="200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67" name="Line 231"/>
              <p:cNvSpPr>
                <a:spLocks noChangeShapeType="1"/>
              </p:cNvSpPr>
              <p:nvPr/>
            </p:nvSpPr>
            <p:spPr bwMode="auto">
              <a:xfrm>
                <a:off x="5169" y="278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575" name="Rectangle 239"/>
              <p:cNvSpPr>
                <a:spLocks noChangeArrowheads="1"/>
              </p:cNvSpPr>
              <p:nvPr/>
            </p:nvSpPr>
            <p:spPr bwMode="auto">
              <a:xfrm>
                <a:off x="1008" y="2616"/>
                <a:ext cx="4185" cy="512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42599" name="Group 263"/>
            <p:cNvGrpSpPr>
              <a:grpSpLocks/>
            </p:cNvGrpSpPr>
            <p:nvPr/>
          </p:nvGrpSpPr>
          <p:grpSpPr bwMode="auto">
            <a:xfrm>
              <a:off x="1008" y="576"/>
              <a:ext cx="4185" cy="2181"/>
              <a:chOff x="1008" y="576"/>
              <a:chExt cx="4185" cy="2181"/>
            </a:xfrm>
          </p:grpSpPr>
          <p:grpSp>
            <p:nvGrpSpPr>
              <p:cNvPr id="142577" name="Group 241"/>
              <p:cNvGrpSpPr>
                <a:grpSpLocks/>
              </p:cNvGrpSpPr>
              <p:nvPr/>
            </p:nvGrpSpPr>
            <p:grpSpPr bwMode="auto">
              <a:xfrm>
                <a:off x="1008" y="576"/>
                <a:ext cx="4185" cy="2038"/>
                <a:chOff x="1028" y="970"/>
                <a:chExt cx="4185" cy="2038"/>
              </a:xfrm>
            </p:grpSpPr>
            <p:sp>
              <p:nvSpPr>
                <p:cNvPr id="142347" name="Rectangle 11"/>
                <p:cNvSpPr>
                  <a:spLocks noChangeArrowheads="1"/>
                </p:cNvSpPr>
                <p:nvPr/>
              </p:nvSpPr>
              <p:spPr bwMode="auto">
                <a:xfrm>
                  <a:off x="1028" y="970"/>
                  <a:ext cx="4185" cy="2038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48" name="Rectangle 12"/>
                <p:cNvSpPr>
                  <a:spLocks noChangeArrowheads="1"/>
                </p:cNvSpPr>
                <p:nvPr/>
              </p:nvSpPr>
              <p:spPr bwMode="auto">
                <a:xfrm>
                  <a:off x="1069" y="1002"/>
                  <a:ext cx="4108" cy="197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49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069" y="1881"/>
                  <a:ext cx="82" cy="11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0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151" y="1772"/>
                  <a:ext cx="78" cy="10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1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1229" y="1669"/>
                  <a:ext cx="82" cy="10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2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311" y="1569"/>
                  <a:ext cx="77" cy="10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388" y="1476"/>
                  <a:ext cx="82" cy="9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4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470" y="1392"/>
                  <a:ext cx="82" cy="8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5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552" y="1315"/>
                  <a:ext cx="78" cy="77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6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630" y="1250"/>
                  <a:ext cx="82" cy="65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7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1712" y="1199"/>
                  <a:ext cx="77" cy="51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789" y="1157"/>
                  <a:ext cx="82" cy="42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59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1" y="1128"/>
                  <a:ext cx="82" cy="2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953" y="1115"/>
                  <a:ext cx="78" cy="13"/>
                </a:xfrm>
                <a:prstGeom prst="line">
                  <a:avLst/>
                </a:prstGeom>
                <a:noFill/>
                <a:ln w="12700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031" y="1112"/>
                  <a:ext cx="82" cy="3"/>
                </a:xfrm>
                <a:prstGeom prst="line">
                  <a:avLst/>
                </a:prstGeom>
                <a:noFill/>
                <a:ln w="127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2" name="Line 26"/>
                <p:cNvSpPr>
                  <a:spLocks noChangeShapeType="1"/>
                </p:cNvSpPr>
                <p:nvPr/>
              </p:nvSpPr>
              <p:spPr bwMode="auto">
                <a:xfrm>
                  <a:off x="2113" y="1112"/>
                  <a:ext cx="81" cy="13"/>
                </a:xfrm>
                <a:prstGeom prst="line">
                  <a:avLst/>
                </a:prstGeom>
                <a:noFill/>
                <a:ln w="127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3" name="Line 27"/>
                <p:cNvSpPr>
                  <a:spLocks noChangeShapeType="1"/>
                </p:cNvSpPr>
                <p:nvPr/>
              </p:nvSpPr>
              <p:spPr bwMode="auto">
                <a:xfrm>
                  <a:off x="2194" y="1125"/>
                  <a:ext cx="78" cy="2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4" name="Line 28"/>
                <p:cNvSpPr>
                  <a:spLocks noChangeShapeType="1"/>
                </p:cNvSpPr>
                <p:nvPr/>
              </p:nvSpPr>
              <p:spPr bwMode="auto">
                <a:xfrm>
                  <a:off x="2272" y="1154"/>
                  <a:ext cx="82" cy="38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5" name="Line 29"/>
                <p:cNvSpPr>
                  <a:spLocks noChangeShapeType="1"/>
                </p:cNvSpPr>
                <p:nvPr/>
              </p:nvSpPr>
              <p:spPr bwMode="auto">
                <a:xfrm>
                  <a:off x="2354" y="1192"/>
                  <a:ext cx="78" cy="52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6" name="Line 30"/>
                <p:cNvSpPr>
                  <a:spLocks noChangeShapeType="1"/>
                </p:cNvSpPr>
                <p:nvPr/>
              </p:nvSpPr>
              <p:spPr bwMode="auto">
                <a:xfrm>
                  <a:off x="2432" y="1244"/>
                  <a:ext cx="81" cy="6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7" name="Line 31"/>
                <p:cNvSpPr>
                  <a:spLocks noChangeShapeType="1"/>
                </p:cNvSpPr>
                <p:nvPr/>
              </p:nvSpPr>
              <p:spPr bwMode="auto">
                <a:xfrm>
                  <a:off x="2513" y="1308"/>
                  <a:ext cx="82" cy="7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8" name="Line 32"/>
                <p:cNvSpPr>
                  <a:spLocks noChangeShapeType="1"/>
                </p:cNvSpPr>
                <p:nvPr/>
              </p:nvSpPr>
              <p:spPr bwMode="auto">
                <a:xfrm>
                  <a:off x="2595" y="1382"/>
                  <a:ext cx="78" cy="81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69" name="Line 33"/>
                <p:cNvSpPr>
                  <a:spLocks noChangeShapeType="1"/>
                </p:cNvSpPr>
                <p:nvPr/>
              </p:nvSpPr>
              <p:spPr bwMode="auto">
                <a:xfrm>
                  <a:off x="2673" y="1463"/>
                  <a:ext cx="82" cy="9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0" name="Line 34"/>
                <p:cNvSpPr>
                  <a:spLocks noChangeShapeType="1"/>
                </p:cNvSpPr>
                <p:nvPr/>
              </p:nvSpPr>
              <p:spPr bwMode="auto">
                <a:xfrm>
                  <a:off x="2755" y="1556"/>
                  <a:ext cx="78" cy="10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1" name="Line 35"/>
                <p:cNvSpPr>
                  <a:spLocks noChangeShapeType="1"/>
                </p:cNvSpPr>
                <p:nvPr/>
              </p:nvSpPr>
              <p:spPr bwMode="auto">
                <a:xfrm>
                  <a:off x="2833" y="1656"/>
                  <a:ext cx="81" cy="10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2" name="Line 36"/>
                <p:cNvSpPr>
                  <a:spLocks noChangeShapeType="1"/>
                </p:cNvSpPr>
                <p:nvPr/>
              </p:nvSpPr>
              <p:spPr bwMode="auto">
                <a:xfrm>
                  <a:off x="2914" y="1759"/>
                  <a:ext cx="82" cy="106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3" name="Line 37"/>
                <p:cNvSpPr>
                  <a:spLocks noChangeShapeType="1"/>
                </p:cNvSpPr>
                <p:nvPr/>
              </p:nvSpPr>
              <p:spPr bwMode="auto">
                <a:xfrm>
                  <a:off x="2996" y="1865"/>
                  <a:ext cx="78" cy="11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4" name="Line 38"/>
                <p:cNvSpPr>
                  <a:spLocks noChangeShapeType="1"/>
                </p:cNvSpPr>
                <p:nvPr/>
              </p:nvSpPr>
              <p:spPr bwMode="auto">
                <a:xfrm>
                  <a:off x="3074" y="1975"/>
                  <a:ext cx="82" cy="10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5" name="Line 39"/>
                <p:cNvSpPr>
                  <a:spLocks noChangeShapeType="1"/>
                </p:cNvSpPr>
                <p:nvPr/>
              </p:nvSpPr>
              <p:spPr bwMode="auto">
                <a:xfrm>
                  <a:off x="3156" y="2084"/>
                  <a:ext cx="77" cy="10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6" name="Line 40"/>
                <p:cNvSpPr>
                  <a:spLocks noChangeShapeType="1"/>
                </p:cNvSpPr>
                <p:nvPr/>
              </p:nvSpPr>
              <p:spPr bwMode="auto">
                <a:xfrm>
                  <a:off x="3233" y="2193"/>
                  <a:ext cx="82" cy="10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7" name="Line 41"/>
                <p:cNvSpPr>
                  <a:spLocks noChangeShapeType="1"/>
                </p:cNvSpPr>
                <p:nvPr/>
              </p:nvSpPr>
              <p:spPr bwMode="auto">
                <a:xfrm>
                  <a:off x="3315" y="2296"/>
                  <a:ext cx="82" cy="10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8" name="Line 42"/>
                <p:cNvSpPr>
                  <a:spLocks noChangeShapeType="1"/>
                </p:cNvSpPr>
                <p:nvPr/>
              </p:nvSpPr>
              <p:spPr bwMode="auto">
                <a:xfrm>
                  <a:off x="3397" y="2396"/>
                  <a:ext cx="78" cy="9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79" name="Line 43"/>
                <p:cNvSpPr>
                  <a:spLocks noChangeShapeType="1"/>
                </p:cNvSpPr>
                <p:nvPr/>
              </p:nvSpPr>
              <p:spPr bwMode="auto">
                <a:xfrm>
                  <a:off x="3475" y="2490"/>
                  <a:ext cx="82" cy="87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0" name="Line 44"/>
                <p:cNvSpPr>
                  <a:spLocks noChangeShapeType="1"/>
                </p:cNvSpPr>
                <p:nvPr/>
              </p:nvSpPr>
              <p:spPr bwMode="auto">
                <a:xfrm>
                  <a:off x="3557" y="2577"/>
                  <a:ext cx="81" cy="77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1" name="Line 45"/>
                <p:cNvSpPr>
                  <a:spLocks noChangeShapeType="1"/>
                </p:cNvSpPr>
                <p:nvPr/>
              </p:nvSpPr>
              <p:spPr bwMode="auto">
                <a:xfrm>
                  <a:off x="3638" y="2654"/>
                  <a:ext cx="78" cy="6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2" name="Line 46"/>
                <p:cNvSpPr>
                  <a:spLocks noChangeShapeType="1"/>
                </p:cNvSpPr>
                <p:nvPr/>
              </p:nvSpPr>
              <p:spPr bwMode="auto">
                <a:xfrm>
                  <a:off x="3716" y="2718"/>
                  <a:ext cx="82" cy="55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3" name="Line 47"/>
                <p:cNvSpPr>
                  <a:spLocks noChangeShapeType="1"/>
                </p:cNvSpPr>
                <p:nvPr/>
              </p:nvSpPr>
              <p:spPr bwMode="auto">
                <a:xfrm>
                  <a:off x="3798" y="2773"/>
                  <a:ext cx="78" cy="45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4" name="Line 48"/>
                <p:cNvSpPr>
                  <a:spLocks noChangeShapeType="1"/>
                </p:cNvSpPr>
                <p:nvPr/>
              </p:nvSpPr>
              <p:spPr bwMode="auto">
                <a:xfrm>
                  <a:off x="3876" y="2818"/>
                  <a:ext cx="82" cy="2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5" name="Line 49"/>
                <p:cNvSpPr>
                  <a:spLocks noChangeShapeType="1"/>
                </p:cNvSpPr>
                <p:nvPr/>
              </p:nvSpPr>
              <p:spPr bwMode="auto">
                <a:xfrm>
                  <a:off x="3958" y="2847"/>
                  <a:ext cx="81" cy="16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6" name="Line 50"/>
                <p:cNvSpPr>
                  <a:spLocks noChangeShapeType="1"/>
                </p:cNvSpPr>
                <p:nvPr/>
              </p:nvSpPr>
              <p:spPr bwMode="auto">
                <a:xfrm>
                  <a:off x="4039" y="2863"/>
                  <a:ext cx="78" cy="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7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4117" y="2853"/>
                  <a:ext cx="82" cy="1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4199" y="2831"/>
                  <a:ext cx="78" cy="22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89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4277" y="2792"/>
                  <a:ext cx="81" cy="3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0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4358" y="2744"/>
                  <a:ext cx="82" cy="48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1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4440" y="2680"/>
                  <a:ext cx="78" cy="6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2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4518" y="2609"/>
                  <a:ext cx="82" cy="71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3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4600" y="2525"/>
                  <a:ext cx="78" cy="84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4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4678" y="2435"/>
                  <a:ext cx="81" cy="9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5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4759" y="2338"/>
                  <a:ext cx="82" cy="97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6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4841" y="2235"/>
                  <a:ext cx="78" cy="103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7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4919" y="2126"/>
                  <a:ext cx="82" cy="109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8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5001" y="2020"/>
                  <a:ext cx="77" cy="106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399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5078" y="1910"/>
                  <a:ext cx="82" cy="110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0" name="Line 64"/>
                <p:cNvSpPr>
                  <a:spLocks noChangeShapeType="1"/>
                </p:cNvSpPr>
                <p:nvPr/>
              </p:nvSpPr>
              <p:spPr bwMode="auto">
                <a:xfrm>
                  <a:off x="1069" y="1991"/>
                  <a:ext cx="78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1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1147" y="1768"/>
                  <a:ext cx="4" cy="22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2" name="Line 66"/>
                <p:cNvSpPr>
                  <a:spLocks noChangeShapeType="1"/>
                </p:cNvSpPr>
                <p:nvPr/>
              </p:nvSpPr>
              <p:spPr bwMode="auto">
                <a:xfrm>
                  <a:off x="1151" y="1768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311" y="1550"/>
                  <a:ext cx="1" cy="2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4" name="Line 68"/>
                <p:cNvSpPr>
                  <a:spLocks noChangeShapeType="1"/>
                </p:cNvSpPr>
                <p:nvPr/>
              </p:nvSpPr>
              <p:spPr bwMode="auto">
                <a:xfrm>
                  <a:off x="1311" y="1550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5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70" y="1331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6" name="Line 70"/>
                <p:cNvSpPr>
                  <a:spLocks noChangeShapeType="1"/>
                </p:cNvSpPr>
                <p:nvPr/>
              </p:nvSpPr>
              <p:spPr bwMode="auto">
                <a:xfrm>
                  <a:off x="1470" y="1331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7" name="Line 71"/>
                <p:cNvSpPr>
                  <a:spLocks noChangeShapeType="1"/>
                </p:cNvSpPr>
                <p:nvPr/>
              </p:nvSpPr>
              <p:spPr bwMode="auto">
                <a:xfrm>
                  <a:off x="1630" y="133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8" name="Line 72"/>
                <p:cNvSpPr>
                  <a:spLocks noChangeShapeType="1"/>
                </p:cNvSpPr>
                <p:nvPr/>
              </p:nvSpPr>
              <p:spPr bwMode="auto">
                <a:xfrm>
                  <a:off x="1630" y="1331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09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1789" y="1112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0" name="Line 74"/>
                <p:cNvSpPr>
                  <a:spLocks noChangeShapeType="1"/>
                </p:cNvSpPr>
                <p:nvPr/>
              </p:nvSpPr>
              <p:spPr bwMode="auto">
                <a:xfrm>
                  <a:off x="1789" y="1112"/>
                  <a:ext cx="16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1" name="Line 75"/>
                <p:cNvSpPr>
                  <a:spLocks noChangeShapeType="1"/>
                </p:cNvSpPr>
                <p:nvPr/>
              </p:nvSpPr>
              <p:spPr bwMode="auto">
                <a:xfrm>
                  <a:off x="1953" y="111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2" name="Line 76"/>
                <p:cNvSpPr>
                  <a:spLocks noChangeShapeType="1"/>
                </p:cNvSpPr>
                <p:nvPr/>
              </p:nvSpPr>
              <p:spPr bwMode="auto">
                <a:xfrm>
                  <a:off x="1953" y="1112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3" name="Line 77"/>
                <p:cNvSpPr>
                  <a:spLocks noChangeShapeType="1"/>
                </p:cNvSpPr>
                <p:nvPr/>
              </p:nvSpPr>
              <p:spPr bwMode="auto">
                <a:xfrm>
                  <a:off x="2113" y="111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4" name="Line 78"/>
                <p:cNvSpPr>
                  <a:spLocks noChangeShapeType="1"/>
                </p:cNvSpPr>
                <p:nvPr/>
              </p:nvSpPr>
              <p:spPr bwMode="auto">
                <a:xfrm>
                  <a:off x="2113" y="1112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5" name="Line 79"/>
                <p:cNvSpPr>
                  <a:spLocks noChangeShapeType="1"/>
                </p:cNvSpPr>
                <p:nvPr/>
              </p:nvSpPr>
              <p:spPr bwMode="auto">
                <a:xfrm>
                  <a:off x="2272" y="111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6" name="Line 80"/>
                <p:cNvSpPr>
                  <a:spLocks noChangeShapeType="1"/>
                </p:cNvSpPr>
                <p:nvPr/>
              </p:nvSpPr>
              <p:spPr bwMode="auto">
                <a:xfrm>
                  <a:off x="2272" y="1112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7" name="Line 81"/>
                <p:cNvSpPr>
                  <a:spLocks noChangeShapeType="1"/>
                </p:cNvSpPr>
                <p:nvPr/>
              </p:nvSpPr>
              <p:spPr bwMode="auto">
                <a:xfrm>
                  <a:off x="2432" y="1112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8" name="Line 82"/>
                <p:cNvSpPr>
                  <a:spLocks noChangeShapeType="1"/>
                </p:cNvSpPr>
                <p:nvPr/>
              </p:nvSpPr>
              <p:spPr bwMode="auto">
                <a:xfrm>
                  <a:off x="2432" y="1331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19" name="Line 83"/>
                <p:cNvSpPr>
                  <a:spLocks noChangeShapeType="1"/>
                </p:cNvSpPr>
                <p:nvPr/>
              </p:nvSpPr>
              <p:spPr bwMode="auto">
                <a:xfrm>
                  <a:off x="2591" y="1331"/>
                  <a:ext cx="4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0" name="Line 84"/>
                <p:cNvSpPr>
                  <a:spLocks noChangeShapeType="1"/>
                </p:cNvSpPr>
                <p:nvPr/>
              </p:nvSpPr>
              <p:spPr bwMode="auto">
                <a:xfrm>
                  <a:off x="2595" y="1550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1" name="Line 85"/>
                <p:cNvSpPr>
                  <a:spLocks noChangeShapeType="1"/>
                </p:cNvSpPr>
                <p:nvPr/>
              </p:nvSpPr>
              <p:spPr bwMode="auto">
                <a:xfrm>
                  <a:off x="2755" y="155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2" name="Line 86"/>
                <p:cNvSpPr>
                  <a:spLocks noChangeShapeType="1"/>
                </p:cNvSpPr>
                <p:nvPr/>
              </p:nvSpPr>
              <p:spPr bwMode="auto">
                <a:xfrm>
                  <a:off x="2755" y="1550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3" name="Line 87"/>
                <p:cNvSpPr>
                  <a:spLocks noChangeShapeType="1"/>
                </p:cNvSpPr>
                <p:nvPr/>
              </p:nvSpPr>
              <p:spPr bwMode="auto">
                <a:xfrm>
                  <a:off x="2914" y="1550"/>
                  <a:ext cx="1" cy="2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4" name="Line 88"/>
                <p:cNvSpPr>
                  <a:spLocks noChangeShapeType="1"/>
                </p:cNvSpPr>
                <p:nvPr/>
              </p:nvSpPr>
              <p:spPr bwMode="auto">
                <a:xfrm>
                  <a:off x="2914" y="1768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5" name="Line 89"/>
                <p:cNvSpPr>
                  <a:spLocks noChangeShapeType="1"/>
                </p:cNvSpPr>
                <p:nvPr/>
              </p:nvSpPr>
              <p:spPr bwMode="auto">
                <a:xfrm>
                  <a:off x="3074" y="1768"/>
                  <a:ext cx="1" cy="22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6" name="Line 90"/>
                <p:cNvSpPr>
                  <a:spLocks noChangeShapeType="1"/>
                </p:cNvSpPr>
                <p:nvPr/>
              </p:nvSpPr>
              <p:spPr bwMode="auto">
                <a:xfrm>
                  <a:off x="3074" y="1991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7" name="Line 91"/>
                <p:cNvSpPr>
                  <a:spLocks noChangeShapeType="1"/>
                </p:cNvSpPr>
                <p:nvPr/>
              </p:nvSpPr>
              <p:spPr bwMode="auto">
                <a:xfrm>
                  <a:off x="3233" y="1991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8" name="Line 92"/>
                <p:cNvSpPr>
                  <a:spLocks noChangeShapeType="1"/>
                </p:cNvSpPr>
                <p:nvPr/>
              </p:nvSpPr>
              <p:spPr bwMode="auto">
                <a:xfrm>
                  <a:off x="3233" y="2210"/>
                  <a:ext cx="16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29" name="Line 93"/>
                <p:cNvSpPr>
                  <a:spLocks noChangeShapeType="1"/>
                </p:cNvSpPr>
                <p:nvPr/>
              </p:nvSpPr>
              <p:spPr bwMode="auto">
                <a:xfrm>
                  <a:off x="3397" y="2210"/>
                  <a:ext cx="1" cy="2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0" name="Line 94"/>
                <p:cNvSpPr>
                  <a:spLocks noChangeShapeType="1"/>
                </p:cNvSpPr>
                <p:nvPr/>
              </p:nvSpPr>
              <p:spPr bwMode="auto">
                <a:xfrm>
                  <a:off x="3397" y="2428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1" name="Line 95"/>
                <p:cNvSpPr>
                  <a:spLocks noChangeShapeType="1"/>
                </p:cNvSpPr>
                <p:nvPr/>
              </p:nvSpPr>
              <p:spPr bwMode="auto">
                <a:xfrm>
                  <a:off x="3557" y="2428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2" name="Line 96"/>
                <p:cNvSpPr>
                  <a:spLocks noChangeShapeType="1"/>
                </p:cNvSpPr>
                <p:nvPr/>
              </p:nvSpPr>
              <p:spPr bwMode="auto">
                <a:xfrm>
                  <a:off x="3557" y="2647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3" name="Line 97"/>
                <p:cNvSpPr>
                  <a:spLocks noChangeShapeType="1"/>
                </p:cNvSpPr>
                <p:nvPr/>
              </p:nvSpPr>
              <p:spPr bwMode="auto">
                <a:xfrm>
                  <a:off x="3716" y="26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4" name="Line 98"/>
                <p:cNvSpPr>
                  <a:spLocks noChangeShapeType="1"/>
                </p:cNvSpPr>
                <p:nvPr/>
              </p:nvSpPr>
              <p:spPr bwMode="auto">
                <a:xfrm>
                  <a:off x="3716" y="2647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5" name="Line 99"/>
                <p:cNvSpPr>
                  <a:spLocks noChangeShapeType="1"/>
                </p:cNvSpPr>
                <p:nvPr/>
              </p:nvSpPr>
              <p:spPr bwMode="auto">
                <a:xfrm>
                  <a:off x="3876" y="26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6" name="Line 100"/>
                <p:cNvSpPr>
                  <a:spLocks noChangeShapeType="1"/>
                </p:cNvSpPr>
                <p:nvPr/>
              </p:nvSpPr>
              <p:spPr bwMode="auto">
                <a:xfrm>
                  <a:off x="3876" y="2647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7" name="Line 101"/>
                <p:cNvSpPr>
                  <a:spLocks noChangeShapeType="1"/>
                </p:cNvSpPr>
                <p:nvPr/>
              </p:nvSpPr>
              <p:spPr bwMode="auto">
                <a:xfrm>
                  <a:off x="4035" y="2647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8" name="Line 102"/>
                <p:cNvSpPr>
                  <a:spLocks noChangeShapeType="1"/>
                </p:cNvSpPr>
                <p:nvPr/>
              </p:nvSpPr>
              <p:spPr bwMode="auto">
                <a:xfrm>
                  <a:off x="4039" y="2647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39" name="Line 103"/>
                <p:cNvSpPr>
                  <a:spLocks noChangeShapeType="1"/>
                </p:cNvSpPr>
                <p:nvPr/>
              </p:nvSpPr>
              <p:spPr bwMode="auto">
                <a:xfrm>
                  <a:off x="4199" y="26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0" name="Line 104"/>
                <p:cNvSpPr>
                  <a:spLocks noChangeShapeType="1"/>
                </p:cNvSpPr>
                <p:nvPr/>
              </p:nvSpPr>
              <p:spPr bwMode="auto">
                <a:xfrm>
                  <a:off x="4199" y="2647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1" name="Line 105"/>
                <p:cNvSpPr>
                  <a:spLocks noChangeShapeType="1"/>
                </p:cNvSpPr>
                <p:nvPr/>
              </p:nvSpPr>
              <p:spPr bwMode="auto">
                <a:xfrm>
                  <a:off x="4358" y="26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2" name="Line 106"/>
                <p:cNvSpPr>
                  <a:spLocks noChangeShapeType="1"/>
                </p:cNvSpPr>
                <p:nvPr/>
              </p:nvSpPr>
              <p:spPr bwMode="auto">
                <a:xfrm>
                  <a:off x="4358" y="2647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3" name="Line 107"/>
                <p:cNvSpPr>
                  <a:spLocks noChangeShapeType="1"/>
                </p:cNvSpPr>
                <p:nvPr/>
              </p:nvSpPr>
              <p:spPr bwMode="auto">
                <a:xfrm>
                  <a:off x="4518" y="26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4" name="Line 108"/>
                <p:cNvSpPr>
                  <a:spLocks noChangeShapeType="1"/>
                </p:cNvSpPr>
                <p:nvPr/>
              </p:nvSpPr>
              <p:spPr bwMode="auto">
                <a:xfrm>
                  <a:off x="4518" y="2647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5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4678" y="2428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6" name="Line 110"/>
                <p:cNvSpPr>
                  <a:spLocks noChangeShapeType="1"/>
                </p:cNvSpPr>
                <p:nvPr/>
              </p:nvSpPr>
              <p:spPr bwMode="auto">
                <a:xfrm>
                  <a:off x="4678" y="2428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7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4837" y="2210"/>
                  <a:ext cx="4" cy="2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8" name="Line 112"/>
                <p:cNvSpPr>
                  <a:spLocks noChangeShapeType="1"/>
                </p:cNvSpPr>
                <p:nvPr/>
              </p:nvSpPr>
              <p:spPr bwMode="auto">
                <a:xfrm>
                  <a:off x="4841" y="2210"/>
                  <a:ext cx="160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49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5001" y="1991"/>
                  <a:ext cx="1" cy="21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0" name="Line 114"/>
                <p:cNvSpPr>
                  <a:spLocks noChangeShapeType="1"/>
                </p:cNvSpPr>
                <p:nvPr/>
              </p:nvSpPr>
              <p:spPr bwMode="auto">
                <a:xfrm>
                  <a:off x="5001" y="1991"/>
                  <a:ext cx="159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1" name="Line 115"/>
                <p:cNvSpPr>
                  <a:spLocks noChangeShapeType="1"/>
                </p:cNvSpPr>
                <p:nvPr/>
              </p:nvSpPr>
              <p:spPr bwMode="auto">
                <a:xfrm>
                  <a:off x="5160" y="199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2" name="Rectangle 116"/>
                <p:cNvSpPr>
                  <a:spLocks noChangeArrowheads="1"/>
                </p:cNvSpPr>
                <p:nvPr/>
              </p:nvSpPr>
              <p:spPr bwMode="auto">
                <a:xfrm>
                  <a:off x="1065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3" name="Rectangle 117"/>
                <p:cNvSpPr>
                  <a:spLocks noChangeArrowheads="1"/>
                </p:cNvSpPr>
                <p:nvPr/>
              </p:nvSpPr>
              <p:spPr bwMode="auto">
                <a:xfrm>
                  <a:off x="1143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4" name="Rectangle 118"/>
                <p:cNvSpPr>
                  <a:spLocks noChangeArrowheads="1"/>
                </p:cNvSpPr>
                <p:nvPr/>
              </p:nvSpPr>
              <p:spPr bwMode="auto">
                <a:xfrm>
                  <a:off x="1147" y="176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5" name="Rectangle 119"/>
                <p:cNvSpPr>
                  <a:spLocks noChangeArrowheads="1"/>
                </p:cNvSpPr>
                <p:nvPr/>
              </p:nvSpPr>
              <p:spPr bwMode="auto">
                <a:xfrm>
                  <a:off x="1307" y="176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6" name="Rectangle 120"/>
                <p:cNvSpPr>
                  <a:spLocks noChangeArrowheads="1"/>
                </p:cNvSpPr>
                <p:nvPr/>
              </p:nvSpPr>
              <p:spPr bwMode="auto">
                <a:xfrm>
                  <a:off x="1307" y="154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7" name="Rectangle 121"/>
                <p:cNvSpPr>
                  <a:spLocks noChangeArrowheads="1"/>
                </p:cNvSpPr>
                <p:nvPr/>
              </p:nvSpPr>
              <p:spPr bwMode="auto">
                <a:xfrm>
                  <a:off x="1466" y="154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8" name="Rectangle 122"/>
                <p:cNvSpPr>
                  <a:spLocks noChangeArrowheads="1"/>
                </p:cNvSpPr>
                <p:nvPr/>
              </p:nvSpPr>
              <p:spPr bwMode="auto">
                <a:xfrm>
                  <a:off x="1466" y="132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59" name="Rectangle 123"/>
                <p:cNvSpPr>
                  <a:spLocks noChangeArrowheads="1"/>
                </p:cNvSpPr>
                <p:nvPr/>
              </p:nvSpPr>
              <p:spPr bwMode="auto">
                <a:xfrm>
                  <a:off x="1626" y="132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0" name="Rectangle 124"/>
                <p:cNvSpPr>
                  <a:spLocks noChangeArrowheads="1"/>
                </p:cNvSpPr>
                <p:nvPr/>
              </p:nvSpPr>
              <p:spPr bwMode="auto">
                <a:xfrm>
                  <a:off x="1626" y="132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1" name="Rectangle 125"/>
                <p:cNvSpPr>
                  <a:spLocks noChangeArrowheads="1"/>
                </p:cNvSpPr>
                <p:nvPr/>
              </p:nvSpPr>
              <p:spPr bwMode="auto">
                <a:xfrm>
                  <a:off x="1785" y="132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2" name="Rectangle 126"/>
                <p:cNvSpPr>
                  <a:spLocks noChangeArrowheads="1"/>
                </p:cNvSpPr>
                <p:nvPr/>
              </p:nvSpPr>
              <p:spPr bwMode="auto">
                <a:xfrm>
                  <a:off x="1785" y="1109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3" name="Rectangle 127"/>
                <p:cNvSpPr>
                  <a:spLocks noChangeArrowheads="1"/>
                </p:cNvSpPr>
                <p:nvPr/>
              </p:nvSpPr>
              <p:spPr bwMode="auto">
                <a:xfrm>
                  <a:off x="1949" y="1109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4" name="Rectangle 128"/>
                <p:cNvSpPr>
                  <a:spLocks noChangeArrowheads="1"/>
                </p:cNvSpPr>
                <p:nvPr/>
              </p:nvSpPr>
              <p:spPr bwMode="auto">
                <a:xfrm>
                  <a:off x="1949" y="1109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5" name="Rectangle 129"/>
                <p:cNvSpPr>
                  <a:spLocks noChangeArrowheads="1"/>
                </p:cNvSpPr>
                <p:nvPr/>
              </p:nvSpPr>
              <p:spPr bwMode="auto">
                <a:xfrm>
                  <a:off x="2108" y="1109"/>
                  <a:ext cx="5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6" name="Rectangle 130"/>
                <p:cNvSpPr>
                  <a:spLocks noChangeArrowheads="1"/>
                </p:cNvSpPr>
                <p:nvPr/>
              </p:nvSpPr>
              <p:spPr bwMode="auto">
                <a:xfrm>
                  <a:off x="2108" y="1109"/>
                  <a:ext cx="5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7" name="Rectangle 131"/>
                <p:cNvSpPr>
                  <a:spLocks noChangeArrowheads="1"/>
                </p:cNvSpPr>
                <p:nvPr/>
              </p:nvSpPr>
              <p:spPr bwMode="auto">
                <a:xfrm>
                  <a:off x="2268" y="1109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8" name="Rectangle 132"/>
                <p:cNvSpPr>
                  <a:spLocks noChangeArrowheads="1"/>
                </p:cNvSpPr>
                <p:nvPr/>
              </p:nvSpPr>
              <p:spPr bwMode="auto">
                <a:xfrm>
                  <a:off x="2268" y="1109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69" name="Rectangle 133"/>
                <p:cNvSpPr>
                  <a:spLocks noChangeArrowheads="1"/>
                </p:cNvSpPr>
                <p:nvPr/>
              </p:nvSpPr>
              <p:spPr bwMode="auto">
                <a:xfrm>
                  <a:off x="2428" y="1109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0" name="Rectangle 134"/>
                <p:cNvSpPr>
                  <a:spLocks noChangeArrowheads="1"/>
                </p:cNvSpPr>
                <p:nvPr/>
              </p:nvSpPr>
              <p:spPr bwMode="auto">
                <a:xfrm>
                  <a:off x="2428" y="132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1" name="Rectangle 135"/>
                <p:cNvSpPr>
                  <a:spLocks noChangeArrowheads="1"/>
                </p:cNvSpPr>
                <p:nvPr/>
              </p:nvSpPr>
              <p:spPr bwMode="auto">
                <a:xfrm>
                  <a:off x="2587" y="132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2" name="Rectangle 136"/>
                <p:cNvSpPr>
                  <a:spLocks noChangeArrowheads="1"/>
                </p:cNvSpPr>
                <p:nvPr/>
              </p:nvSpPr>
              <p:spPr bwMode="auto">
                <a:xfrm>
                  <a:off x="2591" y="154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3" name="Rectangle 137"/>
                <p:cNvSpPr>
                  <a:spLocks noChangeArrowheads="1"/>
                </p:cNvSpPr>
                <p:nvPr/>
              </p:nvSpPr>
              <p:spPr bwMode="auto">
                <a:xfrm>
                  <a:off x="2751" y="154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4" name="Rectangle 138"/>
                <p:cNvSpPr>
                  <a:spLocks noChangeArrowheads="1"/>
                </p:cNvSpPr>
                <p:nvPr/>
              </p:nvSpPr>
              <p:spPr bwMode="auto">
                <a:xfrm>
                  <a:off x="2751" y="154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5" name="Rectangle 139"/>
                <p:cNvSpPr>
                  <a:spLocks noChangeArrowheads="1"/>
                </p:cNvSpPr>
                <p:nvPr/>
              </p:nvSpPr>
              <p:spPr bwMode="auto">
                <a:xfrm>
                  <a:off x="2910" y="154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6" name="Rectangle 140"/>
                <p:cNvSpPr>
                  <a:spLocks noChangeArrowheads="1"/>
                </p:cNvSpPr>
                <p:nvPr/>
              </p:nvSpPr>
              <p:spPr bwMode="auto">
                <a:xfrm>
                  <a:off x="2910" y="176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7" name="Rectangle 141"/>
                <p:cNvSpPr>
                  <a:spLocks noChangeArrowheads="1"/>
                </p:cNvSpPr>
                <p:nvPr/>
              </p:nvSpPr>
              <p:spPr bwMode="auto">
                <a:xfrm>
                  <a:off x="3070" y="176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8" name="Rectangle 142"/>
                <p:cNvSpPr>
                  <a:spLocks noChangeArrowheads="1"/>
                </p:cNvSpPr>
                <p:nvPr/>
              </p:nvSpPr>
              <p:spPr bwMode="auto">
                <a:xfrm>
                  <a:off x="3070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79" name="Rectangle 143"/>
                <p:cNvSpPr>
                  <a:spLocks noChangeArrowheads="1"/>
                </p:cNvSpPr>
                <p:nvPr/>
              </p:nvSpPr>
              <p:spPr bwMode="auto">
                <a:xfrm>
                  <a:off x="3229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0" name="Rectangle 144"/>
                <p:cNvSpPr>
                  <a:spLocks noChangeArrowheads="1"/>
                </p:cNvSpPr>
                <p:nvPr/>
              </p:nvSpPr>
              <p:spPr bwMode="auto">
                <a:xfrm>
                  <a:off x="3229" y="220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1" name="Rectangle 145"/>
                <p:cNvSpPr>
                  <a:spLocks noChangeArrowheads="1"/>
                </p:cNvSpPr>
                <p:nvPr/>
              </p:nvSpPr>
              <p:spPr bwMode="auto">
                <a:xfrm>
                  <a:off x="3393" y="220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2" name="Rectangle 146"/>
                <p:cNvSpPr>
                  <a:spLocks noChangeArrowheads="1"/>
                </p:cNvSpPr>
                <p:nvPr/>
              </p:nvSpPr>
              <p:spPr bwMode="auto">
                <a:xfrm>
                  <a:off x="3393" y="242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3" name="Rectangle 147"/>
                <p:cNvSpPr>
                  <a:spLocks noChangeArrowheads="1"/>
                </p:cNvSpPr>
                <p:nvPr/>
              </p:nvSpPr>
              <p:spPr bwMode="auto">
                <a:xfrm>
                  <a:off x="3553" y="242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4" name="Rectangle 148"/>
                <p:cNvSpPr>
                  <a:spLocks noChangeArrowheads="1"/>
                </p:cNvSpPr>
                <p:nvPr/>
              </p:nvSpPr>
              <p:spPr bwMode="auto">
                <a:xfrm>
                  <a:off x="3553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5" name="Rectangle 149"/>
                <p:cNvSpPr>
                  <a:spLocks noChangeArrowheads="1"/>
                </p:cNvSpPr>
                <p:nvPr/>
              </p:nvSpPr>
              <p:spPr bwMode="auto">
                <a:xfrm>
                  <a:off x="3712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6" name="Rectangle 150"/>
                <p:cNvSpPr>
                  <a:spLocks noChangeArrowheads="1"/>
                </p:cNvSpPr>
                <p:nvPr/>
              </p:nvSpPr>
              <p:spPr bwMode="auto">
                <a:xfrm>
                  <a:off x="3712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7" name="Rectangle 151"/>
                <p:cNvSpPr>
                  <a:spLocks noChangeArrowheads="1"/>
                </p:cNvSpPr>
                <p:nvPr/>
              </p:nvSpPr>
              <p:spPr bwMode="auto">
                <a:xfrm>
                  <a:off x="3872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8" name="Rectangle 152"/>
                <p:cNvSpPr>
                  <a:spLocks noChangeArrowheads="1"/>
                </p:cNvSpPr>
                <p:nvPr/>
              </p:nvSpPr>
              <p:spPr bwMode="auto">
                <a:xfrm>
                  <a:off x="3872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89" name="Rectangle 153"/>
                <p:cNvSpPr>
                  <a:spLocks noChangeArrowheads="1"/>
                </p:cNvSpPr>
                <p:nvPr/>
              </p:nvSpPr>
              <p:spPr bwMode="auto">
                <a:xfrm>
                  <a:off x="4031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0" name="Rectangle 154"/>
                <p:cNvSpPr>
                  <a:spLocks noChangeArrowheads="1"/>
                </p:cNvSpPr>
                <p:nvPr/>
              </p:nvSpPr>
              <p:spPr bwMode="auto">
                <a:xfrm>
                  <a:off x="4035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1" name="Rectangle 155"/>
                <p:cNvSpPr>
                  <a:spLocks noChangeArrowheads="1"/>
                </p:cNvSpPr>
                <p:nvPr/>
              </p:nvSpPr>
              <p:spPr bwMode="auto">
                <a:xfrm>
                  <a:off x="4195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2" name="Rectangle 156"/>
                <p:cNvSpPr>
                  <a:spLocks noChangeArrowheads="1"/>
                </p:cNvSpPr>
                <p:nvPr/>
              </p:nvSpPr>
              <p:spPr bwMode="auto">
                <a:xfrm>
                  <a:off x="4195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3" name="Rectangle 157"/>
                <p:cNvSpPr>
                  <a:spLocks noChangeArrowheads="1"/>
                </p:cNvSpPr>
                <p:nvPr/>
              </p:nvSpPr>
              <p:spPr bwMode="auto">
                <a:xfrm>
                  <a:off x="4354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4" name="Rectangle 158"/>
                <p:cNvSpPr>
                  <a:spLocks noChangeArrowheads="1"/>
                </p:cNvSpPr>
                <p:nvPr/>
              </p:nvSpPr>
              <p:spPr bwMode="auto">
                <a:xfrm>
                  <a:off x="4354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5" name="Rectangle 159"/>
                <p:cNvSpPr>
                  <a:spLocks noChangeArrowheads="1"/>
                </p:cNvSpPr>
                <p:nvPr/>
              </p:nvSpPr>
              <p:spPr bwMode="auto">
                <a:xfrm>
                  <a:off x="4514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6" name="Rectangle 160"/>
                <p:cNvSpPr>
                  <a:spLocks noChangeArrowheads="1"/>
                </p:cNvSpPr>
                <p:nvPr/>
              </p:nvSpPr>
              <p:spPr bwMode="auto">
                <a:xfrm>
                  <a:off x="4514" y="2644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7" name="Rectangle 161"/>
                <p:cNvSpPr>
                  <a:spLocks noChangeArrowheads="1"/>
                </p:cNvSpPr>
                <p:nvPr/>
              </p:nvSpPr>
              <p:spPr bwMode="auto">
                <a:xfrm>
                  <a:off x="4673" y="2644"/>
                  <a:ext cx="5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8" name="Rectangle 162"/>
                <p:cNvSpPr>
                  <a:spLocks noChangeArrowheads="1"/>
                </p:cNvSpPr>
                <p:nvPr/>
              </p:nvSpPr>
              <p:spPr bwMode="auto">
                <a:xfrm>
                  <a:off x="4673" y="2425"/>
                  <a:ext cx="5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499" name="Rectangle 163"/>
                <p:cNvSpPr>
                  <a:spLocks noChangeArrowheads="1"/>
                </p:cNvSpPr>
                <p:nvPr/>
              </p:nvSpPr>
              <p:spPr bwMode="auto">
                <a:xfrm>
                  <a:off x="4833" y="2425"/>
                  <a:ext cx="4" cy="3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500" name="Rectangle 164"/>
                <p:cNvSpPr>
                  <a:spLocks noChangeArrowheads="1"/>
                </p:cNvSpPr>
                <p:nvPr/>
              </p:nvSpPr>
              <p:spPr bwMode="auto">
                <a:xfrm>
                  <a:off x="4837" y="220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501" name="Rectangle 165"/>
                <p:cNvSpPr>
                  <a:spLocks noChangeArrowheads="1"/>
                </p:cNvSpPr>
                <p:nvPr/>
              </p:nvSpPr>
              <p:spPr bwMode="auto">
                <a:xfrm>
                  <a:off x="4997" y="2206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502" name="Rectangle 166"/>
                <p:cNvSpPr>
                  <a:spLocks noChangeArrowheads="1"/>
                </p:cNvSpPr>
                <p:nvPr/>
              </p:nvSpPr>
              <p:spPr bwMode="auto">
                <a:xfrm>
                  <a:off x="4997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503" name="Rectangle 167"/>
                <p:cNvSpPr>
                  <a:spLocks noChangeArrowheads="1"/>
                </p:cNvSpPr>
                <p:nvPr/>
              </p:nvSpPr>
              <p:spPr bwMode="auto">
                <a:xfrm>
                  <a:off x="5156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504" name="Rectangle 168"/>
                <p:cNvSpPr>
                  <a:spLocks noChangeArrowheads="1"/>
                </p:cNvSpPr>
                <p:nvPr/>
              </p:nvSpPr>
              <p:spPr bwMode="auto">
                <a:xfrm>
                  <a:off x="5156" y="1987"/>
                  <a:ext cx="4" cy="4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2505" name="Rectangle 169"/>
                <p:cNvSpPr>
                  <a:spLocks noChangeArrowheads="1"/>
                </p:cNvSpPr>
                <p:nvPr/>
              </p:nvSpPr>
              <p:spPr bwMode="auto">
                <a:xfrm>
                  <a:off x="1028" y="970"/>
                  <a:ext cx="4185" cy="2038"/>
                </a:xfrm>
                <a:prstGeom prst="rect">
                  <a:avLst/>
                </a:prstGeom>
                <a:noFill/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42578" name="Line 242"/>
              <p:cNvSpPr>
                <a:spLocks noChangeShapeType="1"/>
              </p:cNvSpPr>
              <p:nvPr/>
            </p:nvSpPr>
            <p:spPr bwMode="auto">
              <a:xfrm>
                <a:off x="1294" y="1382"/>
                <a:ext cx="0" cy="6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2579" name="Line 243"/>
              <p:cNvSpPr>
                <a:spLocks noChangeShapeType="1"/>
              </p:cNvSpPr>
              <p:nvPr/>
            </p:nvSpPr>
            <p:spPr bwMode="auto">
              <a:xfrm>
                <a:off x="1450" y="1154"/>
                <a:ext cx="0" cy="6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2582" name="Line 246"/>
              <p:cNvSpPr>
                <a:spLocks noChangeShapeType="1"/>
              </p:cNvSpPr>
              <p:nvPr/>
            </p:nvSpPr>
            <p:spPr bwMode="auto">
              <a:xfrm>
                <a:off x="1276" y="157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graphicFrame>
            <p:nvGraphicFramePr>
              <p:cNvPr id="142583" name="Object 247"/>
              <p:cNvGraphicFramePr>
                <a:graphicFrameLocks noChangeAspect="1"/>
              </p:cNvGraphicFramePr>
              <p:nvPr/>
            </p:nvGraphicFramePr>
            <p:xfrm>
              <a:off x="1468" y="1430"/>
              <a:ext cx="660" cy="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75" name="Równanie" r:id="rId3" imgW="571320" imgH="228600" progId="Equation.3">
                      <p:embed/>
                    </p:oleObj>
                  </mc:Choice>
                  <mc:Fallback>
                    <p:oleObj name="Równanie" r:id="rId3" imgW="571320" imgH="228600" progId="Equation.3">
                      <p:embed/>
                      <p:pic>
                        <p:nvPicPr>
                          <p:cNvPr id="0" name="Picture 24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68" y="1430"/>
                            <a:ext cx="660" cy="26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84" name="Object 2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6998763"/>
                  </p:ext>
                </p:extLst>
              </p:nvPr>
            </p:nvGraphicFramePr>
            <p:xfrm>
              <a:off x="1393" y="619"/>
              <a:ext cx="336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76" name="Równanie" r:id="rId5" imgW="355320" imgH="177480" progId="Equation.3">
                      <p:embed/>
                    </p:oleObj>
                  </mc:Choice>
                  <mc:Fallback>
                    <p:oleObj name="Równanie" r:id="rId5" imgW="355320" imgH="177480" progId="Equation.3">
                      <p:embed/>
                      <p:pic>
                        <p:nvPicPr>
                          <p:cNvPr id="0" name="Picture 24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93" y="619"/>
                            <a:ext cx="336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85" name="Object 2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44249723"/>
                  </p:ext>
                </p:extLst>
              </p:nvPr>
            </p:nvGraphicFramePr>
            <p:xfrm>
              <a:off x="2524" y="734"/>
              <a:ext cx="336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77" name="Równanie" r:id="rId7" imgW="355320" imgH="177480" progId="Equation.3">
                      <p:embed/>
                    </p:oleObj>
                  </mc:Choice>
                  <mc:Fallback>
                    <p:oleObj name="Równanie" r:id="rId7" imgW="355320" imgH="177480" progId="Equation.3">
                      <p:embed/>
                      <p:pic>
                        <p:nvPicPr>
                          <p:cNvPr id="0" name="Picture 2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24" y="734"/>
                            <a:ext cx="336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86" name="Object 25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89561374"/>
                  </p:ext>
                </p:extLst>
              </p:nvPr>
            </p:nvGraphicFramePr>
            <p:xfrm>
              <a:off x="2758" y="974"/>
              <a:ext cx="336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78" name="Równanie" r:id="rId9" imgW="355320" imgH="177480" progId="Equation.3">
                      <p:embed/>
                    </p:oleObj>
                  </mc:Choice>
                  <mc:Fallback>
                    <p:oleObj name="Równanie" r:id="rId9" imgW="355320" imgH="177480" progId="Equation.3">
                      <p:embed/>
                      <p:pic>
                        <p:nvPicPr>
                          <p:cNvPr id="0" name="Picture 25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8" y="974"/>
                            <a:ext cx="336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87" name="Object 2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54182058"/>
                  </p:ext>
                </p:extLst>
              </p:nvPr>
            </p:nvGraphicFramePr>
            <p:xfrm>
              <a:off x="3004" y="1208"/>
              <a:ext cx="336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79" name="Równanie" r:id="rId11" imgW="355320" imgH="177480" progId="Equation.3">
                      <p:embed/>
                    </p:oleObj>
                  </mc:Choice>
                  <mc:Fallback>
                    <p:oleObj name="Równanie" r:id="rId11" imgW="355320" imgH="177480" progId="Equation.3">
                      <p:embed/>
                      <p:pic>
                        <p:nvPicPr>
                          <p:cNvPr id="0" name="Picture 25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04" y="1208"/>
                            <a:ext cx="336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88" name="Object 2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8722927"/>
                  </p:ext>
                </p:extLst>
              </p:nvPr>
            </p:nvGraphicFramePr>
            <p:xfrm>
              <a:off x="3148" y="1406"/>
              <a:ext cx="324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80" name="Równanie" r:id="rId13" imgW="342720" imgH="177480" progId="Equation.3">
                      <p:embed/>
                    </p:oleObj>
                  </mc:Choice>
                  <mc:Fallback>
                    <p:oleObj name="Równanie" r:id="rId13" imgW="342720" imgH="177480" progId="Equation.3">
                      <p:embed/>
                      <p:pic>
                        <p:nvPicPr>
                          <p:cNvPr id="0" name="Picture 2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48" y="1406"/>
                            <a:ext cx="324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89" name="Object 25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0373764"/>
                  </p:ext>
                </p:extLst>
              </p:nvPr>
            </p:nvGraphicFramePr>
            <p:xfrm>
              <a:off x="3292" y="1640"/>
              <a:ext cx="336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81" name="Równanie" r:id="rId15" imgW="355320" imgH="177480" progId="Equation.3">
                      <p:embed/>
                    </p:oleObj>
                  </mc:Choice>
                  <mc:Fallback>
                    <p:oleObj name="Równanie" r:id="rId15" imgW="355320" imgH="177480" progId="Equation.3">
                      <p:embed/>
                      <p:pic>
                        <p:nvPicPr>
                          <p:cNvPr id="0" name="Picture 25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92" y="1640"/>
                            <a:ext cx="336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90" name="Object 25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04214033"/>
                  </p:ext>
                </p:extLst>
              </p:nvPr>
            </p:nvGraphicFramePr>
            <p:xfrm>
              <a:off x="3472" y="1832"/>
              <a:ext cx="312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82" name="Równanie" r:id="rId17" imgW="330120" imgH="177480" progId="Equation.3">
                      <p:embed/>
                    </p:oleObj>
                  </mc:Choice>
                  <mc:Fallback>
                    <p:oleObj name="Równanie" r:id="rId17" imgW="330120" imgH="177480" progId="Equation.3">
                      <p:embed/>
                      <p:pic>
                        <p:nvPicPr>
                          <p:cNvPr id="0" name="Picture 25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2" y="1832"/>
                            <a:ext cx="312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2591" name="Object 25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55214883"/>
                  </p:ext>
                </p:extLst>
              </p:nvPr>
            </p:nvGraphicFramePr>
            <p:xfrm>
              <a:off x="3916" y="2078"/>
              <a:ext cx="336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83" name="Równanie" r:id="rId19" imgW="355320" imgH="177480" progId="Equation.3">
                      <p:embed/>
                    </p:oleObj>
                  </mc:Choice>
                  <mc:Fallback>
                    <p:oleObj name="Równanie" r:id="rId19" imgW="355320" imgH="177480" progId="Equation.3">
                      <p:embed/>
                      <p:pic>
                        <p:nvPicPr>
                          <p:cNvPr id="0" name="Picture 25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16" y="2078"/>
                            <a:ext cx="336" cy="1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2593" name="Text Box 257"/>
              <p:cNvSpPr txBox="1">
                <a:spLocks noChangeArrowheads="1"/>
              </p:cNvSpPr>
              <p:nvPr/>
            </p:nvSpPr>
            <p:spPr bwMode="auto">
              <a:xfrm>
                <a:off x="1862" y="1682"/>
                <a:ext cx="969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b="1" u="sng" dirty="0" err="1" smtClean="0">
                    <a:solidFill>
                      <a:srgbClr val="339933"/>
                    </a:solidFill>
                    <a:latin typeface="Arial" pitchFamily="34" charset="0"/>
                  </a:rPr>
                  <a:t>Anolog</a:t>
                </a:r>
                <a:r>
                  <a:rPr lang="pl-PL" sz="1600" b="1" u="sng" dirty="0" smtClean="0">
                    <a:solidFill>
                      <a:srgbClr val="339933"/>
                    </a:solidFill>
                    <a:latin typeface="Arial" pitchFamily="34" charset="0"/>
                  </a:rPr>
                  <a:t> </a:t>
                </a:r>
                <a:r>
                  <a:rPr lang="pl-PL" sz="1600" b="1" u="sng" dirty="0" err="1" smtClean="0">
                    <a:solidFill>
                      <a:srgbClr val="339933"/>
                    </a:solidFill>
                    <a:latin typeface="Arial" pitchFamily="34" charset="0"/>
                  </a:rPr>
                  <a:t>signal</a:t>
                </a:r>
                <a:endParaRPr lang="pl-PL" sz="1600" b="1" u="sng" dirty="0">
                  <a:solidFill>
                    <a:srgbClr val="339933"/>
                  </a:solidFill>
                  <a:latin typeface="Arial" pitchFamily="34" charset="0"/>
                </a:endParaRPr>
              </a:p>
            </p:txBody>
          </p:sp>
          <p:sp>
            <p:nvSpPr>
              <p:cNvPr id="142594" name="Text Box 258"/>
              <p:cNvSpPr txBox="1">
                <a:spLocks noChangeArrowheads="1"/>
              </p:cNvSpPr>
              <p:nvPr/>
            </p:nvSpPr>
            <p:spPr bwMode="auto">
              <a:xfrm>
                <a:off x="1654" y="1922"/>
                <a:ext cx="1421" cy="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r>
                  <a:rPr lang="pl-PL" sz="1600" b="1" u="sng" dirty="0" err="1" smtClean="0">
                    <a:solidFill>
                      <a:srgbClr val="FF0000"/>
                    </a:solidFill>
                    <a:latin typeface="Arial" pitchFamily="34" charset="0"/>
                  </a:rPr>
                  <a:t>Sampled</a:t>
                </a:r>
                <a:r>
                  <a:rPr lang="pl-PL" sz="1600" b="1" u="sng" dirty="0" smtClean="0">
                    <a:solidFill>
                      <a:srgbClr val="FF0000"/>
                    </a:solidFill>
                    <a:latin typeface="Arial" pitchFamily="34" charset="0"/>
                  </a:rPr>
                  <a:t> &amp; </a:t>
                </a:r>
                <a:r>
                  <a:rPr lang="pl-PL" sz="1600" b="1" u="sng" dirty="0" err="1" smtClean="0">
                    <a:solidFill>
                      <a:srgbClr val="FF0000"/>
                    </a:solidFill>
                    <a:latin typeface="Arial" pitchFamily="34" charset="0"/>
                  </a:rPr>
                  <a:t>quantized</a:t>
                </a:r>
                <a:r>
                  <a:rPr lang="pl-PL" sz="1600" b="1" u="sng" dirty="0" smtClean="0">
                    <a:solidFill>
                      <a:srgbClr val="FF0000"/>
                    </a:solidFill>
                    <a:latin typeface="Arial" pitchFamily="34" charset="0"/>
                  </a:rPr>
                  <a:t/>
                </a:r>
                <a:br>
                  <a:rPr lang="pl-PL" sz="1600" b="1" u="sng" dirty="0" smtClean="0">
                    <a:solidFill>
                      <a:srgbClr val="FF0000"/>
                    </a:solidFill>
                    <a:latin typeface="Arial" pitchFamily="34" charset="0"/>
                  </a:rPr>
                </a:br>
                <a:r>
                  <a:rPr lang="pl-PL" sz="1600" b="1" u="sng" dirty="0" err="1" smtClean="0">
                    <a:solidFill>
                      <a:srgbClr val="FF0000"/>
                    </a:solidFill>
                    <a:latin typeface="Arial" pitchFamily="34" charset="0"/>
                  </a:rPr>
                  <a:t>signal</a:t>
                </a:r>
                <a:endParaRPr lang="pl-PL" sz="1600" b="1" u="sng" dirty="0" smtClean="0">
                  <a:solidFill>
                    <a:srgbClr val="FF0000"/>
                  </a:solidFill>
                  <a:latin typeface="Arial" pitchFamily="34" charset="0"/>
                </a:endParaRPr>
              </a:p>
              <a:p>
                <a:pPr algn="ctr"/>
                <a:endParaRPr lang="pl-PL" sz="1600" b="1" u="sng" dirty="0" smtClean="0">
                  <a:solidFill>
                    <a:srgbClr val="FF0000"/>
                  </a:solidFill>
                  <a:latin typeface="Arial" pitchFamily="34" charset="0"/>
                </a:endParaRPr>
              </a:p>
              <a:p>
                <a:pPr algn="ctr"/>
                <a:endParaRPr lang="pl-PL" sz="1600" b="1" u="sng" dirty="0">
                  <a:solidFill>
                    <a:srgbClr val="FF0000"/>
                  </a:solidFill>
                  <a:latin typeface="Arial" pitchFamily="34" charset="0"/>
                </a:endParaRPr>
              </a:p>
              <a:p>
                <a:pPr algn="ctr"/>
                <a:endParaRPr lang="pl-PL" sz="1600" b="1" u="sng" dirty="0" smtClean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  <p:sp>
            <p:nvSpPr>
              <p:cNvPr id="142596" name="Text Box 260"/>
              <p:cNvSpPr txBox="1">
                <a:spLocks noChangeArrowheads="1"/>
              </p:cNvSpPr>
              <p:nvPr/>
            </p:nvSpPr>
            <p:spPr bwMode="auto">
              <a:xfrm>
                <a:off x="1769" y="2246"/>
                <a:ext cx="1272" cy="3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/>
                <a:endParaRPr lang="pl-PL" sz="1600" b="1" u="sng" dirty="0" smtClean="0">
                  <a:solidFill>
                    <a:srgbClr val="333399"/>
                  </a:solidFill>
                  <a:latin typeface="Arial" pitchFamily="34" charset="0"/>
                </a:endParaRPr>
              </a:p>
              <a:p>
                <a:pPr algn="ctr"/>
                <a:r>
                  <a:rPr lang="pl-PL" sz="1600" b="1" u="sng" dirty="0" err="1" smtClean="0">
                    <a:solidFill>
                      <a:srgbClr val="333399"/>
                    </a:solidFill>
                    <a:latin typeface="Arial" pitchFamily="34" charset="0"/>
                  </a:rPr>
                  <a:t>Quantization</a:t>
                </a:r>
                <a:r>
                  <a:rPr lang="pl-PL" sz="1600" b="1" u="sng" dirty="0" smtClean="0">
                    <a:solidFill>
                      <a:srgbClr val="333399"/>
                    </a:solidFill>
                    <a:latin typeface="Arial" pitchFamily="34" charset="0"/>
                  </a:rPr>
                  <a:t> </a:t>
                </a:r>
                <a:r>
                  <a:rPr lang="pl-PL" sz="1600" b="1" u="sng" dirty="0" err="1" smtClean="0">
                    <a:solidFill>
                      <a:srgbClr val="333399"/>
                    </a:solidFill>
                    <a:latin typeface="Arial" pitchFamily="34" charset="0"/>
                  </a:rPr>
                  <a:t>noise</a:t>
                </a:r>
                <a:endParaRPr lang="pl-PL" sz="1600" b="1" u="sng" dirty="0">
                  <a:solidFill>
                    <a:srgbClr val="333399"/>
                  </a:solidFill>
                  <a:latin typeface="Arial" pitchFamily="34" charset="0"/>
                </a:endParaRPr>
              </a:p>
            </p:txBody>
          </p:sp>
        </p:grpSp>
      </p:grpSp>
      <p:grpSp>
        <p:nvGrpSpPr>
          <p:cNvPr id="142622" name="Group 286"/>
          <p:cNvGrpSpPr>
            <a:grpSpLocks/>
          </p:cNvGrpSpPr>
          <p:nvPr/>
        </p:nvGrpSpPr>
        <p:grpSpPr bwMode="auto">
          <a:xfrm>
            <a:off x="1581150" y="4747957"/>
            <a:ext cx="2514600" cy="1408113"/>
            <a:chOff x="996" y="3216"/>
            <a:chExt cx="1584" cy="887"/>
          </a:xfrm>
        </p:grpSpPr>
        <p:grpSp>
          <p:nvGrpSpPr>
            <p:cNvPr id="142616" name="Group 280"/>
            <p:cNvGrpSpPr>
              <a:grpSpLocks/>
            </p:cNvGrpSpPr>
            <p:nvPr/>
          </p:nvGrpSpPr>
          <p:grpSpPr bwMode="auto">
            <a:xfrm>
              <a:off x="1008" y="3216"/>
              <a:ext cx="1561" cy="352"/>
              <a:chOff x="1548" y="3308"/>
              <a:chExt cx="1561" cy="352"/>
            </a:xfrm>
          </p:grpSpPr>
          <p:graphicFrame>
            <p:nvGraphicFramePr>
              <p:cNvPr id="142609" name="Object 2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85730398"/>
                  </p:ext>
                </p:extLst>
              </p:nvPr>
            </p:nvGraphicFramePr>
            <p:xfrm>
              <a:off x="1548" y="3312"/>
              <a:ext cx="1561" cy="3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6684" name="Równanie" r:id="rId21" imgW="1041120" imgH="228600" progId="Equation.3">
                      <p:embed/>
                    </p:oleObj>
                  </mc:Choice>
                  <mc:Fallback>
                    <p:oleObj name="Równanie" r:id="rId21" imgW="1041120" imgH="228600" progId="Equation.3">
                      <p:embed/>
                      <p:pic>
                        <p:nvPicPr>
                          <p:cNvPr id="0" name="Picture 27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48" y="3312"/>
                            <a:ext cx="1561" cy="343"/>
                          </a:xfrm>
                          <a:prstGeom prst="rect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2610" name="Line 274"/>
              <p:cNvSpPr>
                <a:spLocks noChangeShapeType="1"/>
              </p:cNvSpPr>
              <p:nvPr/>
            </p:nvSpPr>
            <p:spPr bwMode="auto">
              <a:xfrm flipH="1">
                <a:off x="2012" y="3312"/>
                <a:ext cx="4" cy="3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2612" name="Line 276"/>
              <p:cNvSpPr>
                <a:spLocks noChangeShapeType="1"/>
              </p:cNvSpPr>
              <p:nvPr/>
            </p:nvSpPr>
            <p:spPr bwMode="auto">
              <a:xfrm flipH="1">
                <a:off x="2220" y="3308"/>
                <a:ext cx="4" cy="3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2613" name="Line 277"/>
              <p:cNvSpPr>
                <a:spLocks noChangeShapeType="1"/>
              </p:cNvSpPr>
              <p:nvPr/>
            </p:nvSpPr>
            <p:spPr bwMode="auto">
              <a:xfrm flipH="1">
                <a:off x="2468" y="3312"/>
                <a:ext cx="4" cy="3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2614" name="Line 278"/>
              <p:cNvSpPr>
                <a:spLocks noChangeShapeType="1"/>
              </p:cNvSpPr>
              <p:nvPr/>
            </p:nvSpPr>
            <p:spPr bwMode="auto">
              <a:xfrm flipH="1">
                <a:off x="1772" y="3312"/>
                <a:ext cx="4" cy="3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  <p:sp>
            <p:nvSpPr>
              <p:cNvPr id="142615" name="Line 279"/>
              <p:cNvSpPr>
                <a:spLocks noChangeShapeType="1"/>
              </p:cNvSpPr>
              <p:nvPr/>
            </p:nvSpPr>
            <p:spPr bwMode="auto">
              <a:xfrm flipH="1">
                <a:off x="2712" y="3312"/>
                <a:ext cx="4" cy="3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pl-PL"/>
              </a:p>
            </p:txBody>
          </p:sp>
        </p:grpSp>
        <p:sp>
          <p:nvSpPr>
            <p:cNvPr id="142617" name="AutoShape 281"/>
            <p:cNvSpPr>
              <a:spLocks/>
            </p:cNvSpPr>
            <p:nvPr/>
          </p:nvSpPr>
          <p:spPr bwMode="auto">
            <a:xfrm rot="-5400000">
              <a:off x="1692" y="2956"/>
              <a:ext cx="192" cy="1584"/>
            </a:xfrm>
            <a:prstGeom prst="leftBrace">
              <a:avLst>
                <a:gd name="adj1" fmla="val 68750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sp>
          <p:nvSpPr>
            <p:cNvPr id="142618" name="Text Box 282"/>
            <p:cNvSpPr txBox="1">
              <a:spLocks noChangeArrowheads="1"/>
            </p:cNvSpPr>
            <p:nvPr/>
          </p:nvSpPr>
          <p:spPr bwMode="auto">
            <a:xfrm>
              <a:off x="1235" y="3888"/>
              <a:ext cx="1249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pl-PL" sz="1600" b="1" dirty="0" err="1" smtClean="0">
                  <a:latin typeface="Arial" pitchFamily="34" charset="0"/>
                </a:rPr>
                <a:t>Codeword</a:t>
              </a:r>
              <a:r>
                <a:rPr lang="pl-PL" sz="1600" b="1" dirty="0" smtClean="0">
                  <a:latin typeface="Arial" pitchFamily="34" charset="0"/>
                </a:rPr>
                <a:t> </a:t>
              </a:r>
              <a:r>
                <a:rPr lang="pl-PL" sz="1600" b="1" dirty="0">
                  <a:latin typeface="Arial" pitchFamily="34" charset="0"/>
                </a:rPr>
                <a:t>– </a:t>
              </a:r>
              <a:r>
                <a:rPr lang="pl-PL" sz="1600" b="1" i="1" dirty="0">
                  <a:latin typeface="Arial" pitchFamily="34" charset="0"/>
                </a:rPr>
                <a:t>R</a:t>
              </a:r>
              <a:r>
                <a:rPr lang="pl-PL" sz="1600" b="1" dirty="0" smtClean="0">
                  <a:latin typeface="Arial" pitchFamily="34" charset="0"/>
                </a:rPr>
                <a:t> </a:t>
              </a:r>
              <a:r>
                <a:rPr lang="pl-PL" sz="1600" b="1" dirty="0" err="1" smtClean="0">
                  <a:latin typeface="Arial" pitchFamily="34" charset="0"/>
                </a:rPr>
                <a:t>bits</a:t>
              </a:r>
              <a:endParaRPr lang="pl-PL" sz="1600" b="1" dirty="0">
                <a:latin typeface="Arial" pitchFamily="34" charset="0"/>
              </a:endParaRPr>
            </a:p>
          </p:txBody>
        </p:sp>
      </p:grpSp>
      <p:grpSp>
        <p:nvGrpSpPr>
          <p:cNvPr id="142626" name="Group 290"/>
          <p:cNvGrpSpPr>
            <a:grpSpLocks/>
          </p:cNvGrpSpPr>
          <p:nvPr/>
        </p:nvGrpSpPr>
        <p:grpSpPr bwMode="auto">
          <a:xfrm>
            <a:off x="4584700" y="4824155"/>
            <a:ext cx="3708400" cy="1266825"/>
            <a:chOff x="2888" y="3264"/>
            <a:chExt cx="2336" cy="798"/>
          </a:xfrm>
        </p:grpSpPr>
        <p:graphicFrame>
          <p:nvGraphicFramePr>
            <p:cNvPr id="142619" name="Object 2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3527723"/>
                </p:ext>
              </p:extLst>
            </p:nvPr>
          </p:nvGraphicFramePr>
          <p:xfrm>
            <a:off x="2888" y="3264"/>
            <a:ext cx="2336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685" name="Równanie" r:id="rId23" imgW="1790640" imgH="241200" progId="Equation.3">
                    <p:embed/>
                  </p:oleObj>
                </mc:Choice>
                <mc:Fallback>
                  <p:oleObj name="Równanie" r:id="rId23" imgW="1790640" imgH="241200" progId="Equation.3">
                    <p:embed/>
                    <p:pic>
                      <p:nvPicPr>
                        <p:cNvPr id="0" name="Picture 2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8" y="3264"/>
                          <a:ext cx="2336" cy="315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2620" name="AutoShape 284"/>
            <p:cNvSpPr>
              <a:spLocks/>
            </p:cNvSpPr>
            <p:nvPr/>
          </p:nvSpPr>
          <p:spPr bwMode="auto">
            <a:xfrm rot="-5400000">
              <a:off x="3966" y="2556"/>
              <a:ext cx="192" cy="2256"/>
            </a:xfrm>
            <a:prstGeom prst="leftBrace">
              <a:avLst>
                <a:gd name="adj1" fmla="val 97917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pl-PL"/>
            </a:p>
          </p:txBody>
        </p:sp>
        <p:graphicFrame>
          <p:nvGraphicFramePr>
            <p:cNvPr id="142621" name="Object 28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3032155"/>
                </p:ext>
              </p:extLst>
            </p:nvPr>
          </p:nvGraphicFramePr>
          <p:xfrm>
            <a:off x="3364" y="3792"/>
            <a:ext cx="1531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686" name="Równanie" r:id="rId25" imgW="1295280" imgH="228600" progId="Equation.3">
                    <p:embed/>
                  </p:oleObj>
                </mc:Choice>
                <mc:Fallback>
                  <p:oleObj name="Równanie" r:id="rId25" imgW="1295280" imgH="228600" progId="Equation.3">
                    <p:embed/>
                    <p:pic>
                      <p:nvPicPr>
                        <p:cNvPr id="0" name="Picture 2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4" y="3792"/>
                          <a:ext cx="1531" cy="27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2624" name="Object 2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500180"/>
              </p:ext>
            </p:extLst>
          </p:nvPr>
        </p:nvGraphicFramePr>
        <p:xfrm>
          <a:off x="1976438" y="6284243"/>
          <a:ext cx="1946275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7" name="Równanie" r:id="rId27" imgW="952200" imgH="228600" progId="Equation.3">
                  <p:embed/>
                </p:oleObj>
              </mc:Choice>
              <mc:Fallback>
                <p:oleObj name="Równanie" r:id="rId27" imgW="952200" imgH="228600" progId="Equation.3">
                  <p:embed/>
                  <p:pic>
                    <p:nvPicPr>
                      <p:cNvPr id="0" name="Picture 2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8" y="6284243"/>
                        <a:ext cx="1946275" cy="46831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627" name="AutoShape 291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172200"/>
            <a:ext cx="457200" cy="5334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5</a:t>
            </a:fld>
            <a:endParaRPr lang="pl-PL"/>
          </a:p>
        </p:txBody>
      </p:sp>
      <p:sp>
        <p:nvSpPr>
          <p:cNvPr id="261" name="Text Box 282"/>
          <p:cNvSpPr txBox="1">
            <a:spLocks noChangeArrowheads="1"/>
          </p:cNvSpPr>
          <p:nvPr/>
        </p:nvSpPr>
        <p:spPr bwMode="auto">
          <a:xfrm>
            <a:off x="5293067" y="6241328"/>
            <a:ext cx="2522142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pl-PL" sz="1600" b="1" i="1" dirty="0" smtClean="0">
                <a:latin typeface="Arial" pitchFamily="34" charset="0"/>
              </a:rPr>
              <a:t>K</a:t>
            </a:r>
            <a:r>
              <a:rPr lang="pl-PL" sz="1600" b="1" dirty="0" smtClean="0">
                <a:latin typeface="Arial" pitchFamily="34" charset="0"/>
              </a:rPr>
              <a:t> - # </a:t>
            </a:r>
            <a:r>
              <a:rPr lang="pl-PL" sz="1600" b="1" dirty="0" err="1" smtClean="0">
                <a:latin typeface="Arial" pitchFamily="34" charset="0"/>
              </a:rPr>
              <a:t>quantization</a:t>
            </a:r>
            <a:r>
              <a:rPr lang="pl-PL" sz="1600" b="1" dirty="0" smtClean="0">
                <a:latin typeface="Arial" pitchFamily="34" charset="0"/>
              </a:rPr>
              <a:t> </a:t>
            </a:r>
            <a:r>
              <a:rPr lang="pl-PL" sz="1600" b="1" dirty="0" err="1" smtClean="0">
                <a:latin typeface="Arial" pitchFamily="34" charset="0"/>
              </a:rPr>
              <a:t>levels</a:t>
            </a:r>
            <a:endParaRPr lang="pl-PL" sz="16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881590" y="278650"/>
            <a:ext cx="7772400" cy="11430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pl-PL" dirty="0" smtClean="0"/>
              <a:t>A/D </a:t>
            </a:r>
            <a:r>
              <a:rPr lang="pl-PL" dirty="0" err="1" smtClean="0"/>
              <a:t>converter</a:t>
            </a:r>
            <a:endParaRPr lang="pl-PL" dirty="0"/>
          </a:p>
        </p:txBody>
      </p:sp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83650" name="Rectangle 2"/>
          <p:cNvSpPr>
            <a:spLocks noChangeArrowheads="1"/>
          </p:cNvSpPr>
          <p:nvPr/>
        </p:nvSpPr>
        <p:spPr bwMode="auto">
          <a:xfrm>
            <a:off x="895973" y="2211688"/>
            <a:ext cx="8168198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Information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signal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is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encoded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a </a:t>
            </a:r>
            <a:r>
              <a:rPr kumimoji="0" lang="pl-PL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binary</a:t>
            </a: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format in a </a:t>
            </a:r>
            <a:r>
              <a:rPr lang="pl-PL" sz="19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A/D </a:t>
            </a:r>
            <a:r>
              <a:rPr lang="pl-PL" sz="19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converter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solution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is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sampling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combined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with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quantization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and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then</a:t>
            </a:r>
            <a:r>
              <a:rPr lang="pl-PL" sz="19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pl-PL" sz="19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binary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coding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of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decimal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quantization</a:t>
            </a:r>
            <a:r>
              <a:rPr kumimoji="0" lang="pl-PL" sz="1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19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levels</a:t>
            </a:r>
            <a:r>
              <a:rPr kumimoji="0" lang="pl-PL" sz="1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ampling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at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a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proper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sampling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rate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does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not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result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in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information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loss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.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Quantization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does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result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in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irrertrivable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information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loss</a:t>
            </a:r>
            <a:r>
              <a:rPr lang="pl-PL" sz="19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quantization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noise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).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Transmission_rate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sampling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frequency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x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codeword_length</a:t>
            </a:r>
            <a:r>
              <a:rPr kumimoji="0" lang="en-US" sz="19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endParaRPr kumimoji="0" lang="pl-PL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Tradeoff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–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quantization_noise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</a:t>
            </a:r>
            <a:r>
              <a:rPr kumimoji="0" lang="en-US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vs. </a:t>
            </a:r>
            <a:r>
              <a:rPr lang="pl-PL" sz="1900" b="1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t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ransmission_rate</a:t>
            </a:r>
            <a:r>
              <a:rPr kumimoji="0" lang="en-US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pl-PL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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;</a:t>
            </a:r>
            <a:b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</a:b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remedy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: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source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coding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(</a:t>
            </a:r>
            <a:r>
              <a:rPr lang="pl-PL" sz="19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compression</a:t>
            </a:r>
            <a:r>
              <a:rPr lang="pl-PL" sz="19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en-US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91579" y="0"/>
            <a:ext cx="8010891" cy="1143000"/>
          </a:xfrm>
        </p:spPr>
        <p:txBody>
          <a:bodyPr/>
          <a:lstStyle/>
          <a:p>
            <a:r>
              <a:rPr lang="pl-PL" dirty="0" err="1"/>
              <a:t>C</a:t>
            </a:r>
            <a:r>
              <a:rPr lang="pl-PL" dirty="0" err="1" smtClean="0"/>
              <a:t>oder</a:t>
            </a:r>
            <a:r>
              <a:rPr lang="pl-PL" dirty="0" smtClean="0"/>
              <a:t> – </a:t>
            </a:r>
            <a:r>
              <a:rPr lang="pl-PL" dirty="0" err="1" smtClean="0"/>
              <a:t>source</a:t>
            </a:r>
            <a:r>
              <a:rPr lang="pl-PL" dirty="0" smtClean="0"/>
              <a:t> </a:t>
            </a:r>
            <a:r>
              <a:rPr lang="pl-PL" dirty="0" err="1" smtClean="0"/>
              <a:t>coding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(</a:t>
            </a:r>
            <a:r>
              <a:rPr lang="pl-PL" dirty="0" err="1" smtClean="0"/>
              <a:t>compression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249860" name="Text Box 1028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249861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196625" y="1524000"/>
            <a:ext cx="7772400" cy="4114800"/>
          </a:xfrm>
        </p:spPr>
        <p:txBody>
          <a:bodyPr/>
          <a:lstStyle/>
          <a:p>
            <a:r>
              <a:rPr lang="pl-PL" sz="1800" b="1" dirty="0"/>
              <a:t>D</a:t>
            </a:r>
            <a:r>
              <a:rPr lang="en-US" sz="1800" b="1" dirty="0" err="1" smtClean="0"/>
              <a:t>ata</a:t>
            </a:r>
            <a:r>
              <a:rPr lang="en-US" sz="1800" b="1" dirty="0" smtClean="0"/>
              <a:t> </a:t>
            </a:r>
            <a:r>
              <a:rPr lang="en-US" sz="1800" b="1" dirty="0"/>
              <a:t>compression, source </a:t>
            </a:r>
            <a:r>
              <a:rPr lang="en-US" sz="1800" b="1" dirty="0" smtClean="0"/>
              <a:t>coding </a:t>
            </a:r>
            <a:r>
              <a:rPr lang="en-US" sz="1800" b="1" dirty="0"/>
              <a:t>or bit-rate reduction involves encoding information using </a:t>
            </a:r>
            <a:r>
              <a:rPr lang="en-US" sz="1800" b="1" dirty="0">
                <a:solidFill>
                  <a:srgbClr val="FF0000"/>
                </a:solidFill>
              </a:rPr>
              <a:t>fewer bits </a:t>
            </a:r>
            <a:r>
              <a:rPr lang="en-US" sz="1800" b="1" dirty="0"/>
              <a:t>than the original </a:t>
            </a:r>
            <a:r>
              <a:rPr lang="en-US" sz="1800" b="1" dirty="0" smtClean="0"/>
              <a:t>representation.</a:t>
            </a:r>
            <a:endParaRPr lang="pl-PL" sz="1800" b="1" dirty="0"/>
          </a:p>
          <a:p>
            <a:r>
              <a:rPr lang="pl-PL" sz="1800" b="1" dirty="0" smtClean="0"/>
              <a:t>Data </a:t>
            </a:r>
            <a:r>
              <a:rPr lang="pl-PL" sz="1800" b="1" dirty="0" err="1" smtClean="0"/>
              <a:t>compression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possible</a:t>
            </a:r>
            <a:r>
              <a:rPr lang="pl-PL" sz="1800" b="1" dirty="0" smtClean="0"/>
              <a:t> as most of data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redundant</a:t>
            </a:r>
            <a:r>
              <a:rPr lang="pl-PL" sz="1800" b="1" dirty="0"/>
              <a:t> </a:t>
            </a:r>
            <a:r>
              <a:rPr lang="pl-PL" sz="1800" b="1" dirty="0" err="1" smtClean="0"/>
              <a:t>so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removing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some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them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does</a:t>
            </a:r>
            <a:r>
              <a:rPr lang="pl-PL" sz="1800" b="1" dirty="0" smtClean="0"/>
              <a:t> not </a:t>
            </a:r>
            <a:r>
              <a:rPr lang="pl-PL" sz="1800" b="1" dirty="0" err="1" smtClean="0"/>
              <a:t>result</a:t>
            </a:r>
            <a:r>
              <a:rPr lang="pl-PL" sz="1800" b="1" dirty="0" smtClean="0"/>
              <a:t> in </a:t>
            </a:r>
            <a:r>
              <a:rPr lang="pl-PL" sz="1800" b="1" dirty="0" err="1" smtClean="0">
                <a:solidFill>
                  <a:srgbClr val="FF0000"/>
                </a:solidFill>
              </a:rPr>
              <a:t>information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quality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loss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r>
              <a:rPr lang="en-US" sz="1800" b="1" dirty="0"/>
              <a:t>Compression is useful because it reduces resources required to </a:t>
            </a:r>
            <a:r>
              <a:rPr lang="en-US" sz="1800" b="1" dirty="0">
                <a:solidFill>
                  <a:srgbClr val="FF0000"/>
                </a:solidFill>
              </a:rPr>
              <a:t>store and transmit </a:t>
            </a:r>
            <a:r>
              <a:rPr lang="en-US" sz="1800" b="1" dirty="0" smtClean="0"/>
              <a:t>data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endParaRPr lang="pl-PL" sz="1800" b="1" dirty="0"/>
          </a:p>
          <a:p>
            <a:endParaRPr lang="pl-PL" sz="1800" b="1" dirty="0"/>
          </a:p>
          <a:p>
            <a:endParaRPr lang="pl-PL" sz="1800" b="1" dirty="0"/>
          </a:p>
        </p:txBody>
      </p:sp>
      <p:pic>
        <p:nvPicPr>
          <p:cNvPr id="249862" name="Picture 1030" descr="C:\Bufor\compression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025" y="3962400"/>
            <a:ext cx="2698750" cy="2895600"/>
          </a:xfrm>
          <a:prstGeom prst="rect">
            <a:avLst/>
          </a:prstGeom>
          <a:noFill/>
        </p:spPr>
      </p:pic>
      <p:sp>
        <p:nvSpPr>
          <p:cNvPr id="249863" name="Text Box 1031"/>
          <p:cNvSpPr txBox="1">
            <a:spLocks noChangeArrowheads="1"/>
          </p:cNvSpPr>
          <p:nvPr/>
        </p:nvSpPr>
        <p:spPr bwMode="auto">
          <a:xfrm>
            <a:off x="3851920" y="4149080"/>
            <a:ext cx="5131831" cy="203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The design of data compression 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schemes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involves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trade-offs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 among various 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factors,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including 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the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degree of </a:t>
            </a: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compression,</a:t>
            </a:r>
            <a:r>
              <a:rPr kumimoji="1" lang="pl-PL" sz="18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rgbClr val="FF0000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the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amount of distortion introduced 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(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when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using </a:t>
            </a:r>
            <a:r>
              <a:rPr kumimoji="1" lang="en-US" sz="1800" b="1" dirty="0" err="1">
                <a:solidFill>
                  <a:schemeClr val="tx1"/>
                </a:solidFill>
                <a:latin typeface="+mn-lt"/>
              </a:rPr>
              <a:t>lossy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 data compression), and the </a:t>
            </a: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com</a:t>
            </a:r>
            <a:r>
              <a:rPr kumimoji="1" lang="pl-PL" sz="1800" b="1" dirty="0" smtClean="0">
                <a:solidFill>
                  <a:srgbClr val="FF0000"/>
                </a:solidFill>
                <a:latin typeface="+mn-lt"/>
              </a:rPr>
              <a:t>-</a:t>
            </a:r>
            <a:br>
              <a:rPr kumimoji="1" lang="pl-PL" sz="1800" b="1" dirty="0" smtClean="0">
                <a:solidFill>
                  <a:srgbClr val="FF0000"/>
                </a:solidFill>
                <a:latin typeface="+mn-lt"/>
              </a:rPr>
            </a:br>
            <a:r>
              <a:rPr kumimoji="1" lang="en-US" sz="1800" b="1" dirty="0" err="1" smtClean="0">
                <a:solidFill>
                  <a:srgbClr val="FF0000"/>
                </a:solidFill>
                <a:latin typeface="+mn-lt"/>
              </a:rPr>
              <a:t>putational</a:t>
            </a:r>
            <a:r>
              <a:rPr kumimoji="1" lang="en-US" sz="18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en-US" sz="1800" b="1" dirty="0">
                <a:solidFill>
                  <a:srgbClr val="FF0000"/>
                </a:solidFill>
                <a:latin typeface="+mn-lt"/>
              </a:rPr>
              <a:t>resources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 required to </a:t>
            </a: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compress</a:t>
            </a:r>
            <a:r>
              <a:rPr kumimoji="1" lang="pl-PL" sz="1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kumimoji="1" lang="pl-PL" sz="1800" b="1" dirty="0" smtClean="0">
                <a:solidFill>
                  <a:schemeClr val="tx1"/>
                </a:solidFill>
                <a:latin typeface="+mn-lt"/>
              </a:rPr>
            </a:br>
            <a:r>
              <a:rPr kumimoji="1" lang="en-US" sz="1800" b="1" dirty="0" smtClean="0">
                <a:solidFill>
                  <a:schemeClr val="tx1"/>
                </a:solidFill>
                <a:latin typeface="+mn-lt"/>
              </a:rPr>
              <a:t>and </a:t>
            </a:r>
            <a:r>
              <a:rPr kumimoji="1" lang="en-US" sz="1800" b="1" dirty="0">
                <a:solidFill>
                  <a:schemeClr val="tx1"/>
                </a:solidFill>
                <a:latin typeface="+mn-lt"/>
              </a:rPr>
              <a:t>decompress the data.</a:t>
            </a:r>
            <a:endParaRPr kumimoji="1" lang="pl-PL" sz="1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pPr algn="ctr"/>
            <a:r>
              <a:rPr lang="pl-PL" dirty="0" err="1" smtClean="0"/>
              <a:t>Compression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dirty="0" err="1" smtClean="0"/>
              <a:t>taxonomy</a:t>
            </a:r>
            <a:endParaRPr lang="pl-PL" dirty="0"/>
          </a:p>
        </p:txBody>
      </p:sp>
      <p:sp>
        <p:nvSpPr>
          <p:cNvPr id="251907" name="Text Box 2051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grpSp>
        <p:nvGrpSpPr>
          <p:cNvPr id="251931" name="Group 2075"/>
          <p:cNvGrpSpPr>
            <a:grpSpLocks/>
          </p:cNvGrpSpPr>
          <p:nvPr/>
        </p:nvGrpSpPr>
        <p:grpSpPr bwMode="auto">
          <a:xfrm>
            <a:off x="1638300" y="1295400"/>
            <a:ext cx="6858000" cy="1944688"/>
            <a:chOff x="1032" y="816"/>
            <a:chExt cx="4320" cy="1225"/>
          </a:xfrm>
        </p:grpSpPr>
        <p:sp>
          <p:nvSpPr>
            <p:cNvPr id="251913" name="Rectangle 2057"/>
            <p:cNvSpPr>
              <a:spLocks noChangeArrowheads="1"/>
            </p:cNvSpPr>
            <p:nvPr/>
          </p:nvSpPr>
          <p:spPr bwMode="auto">
            <a:xfrm>
              <a:off x="2611" y="816"/>
              <a:ext cx="1205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LOSSLESS</a:t>
              </a:r>
              <a:b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</a:br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COMPRESSION</a:t>
              </a:r>
              <a:endParaRPr kumimoji="1" lang="pl-PL" sz="1800" b="1" dirty="0">
                <a:solidFill>
                  <a:srgbClr val="9900CC"/>
                </a:solidFill>
                <a:latin typeface="Arial" pitchFamily="34" charset="0"/>
              </a:endParaRPr>
            </a:p>
          </p:txBody>
        </p:sp>
        <p:sp>
          <p:nvSpPr>
            <p:cNvPr id="251914" name="Rectangle 2058"/>
            <p:cNvSpPr>
              <a:spLocks noChangeArrowheads="1"/>
            </p:cNvSpPr>
            <p:nvPr/>
          </p:nvSpPr>
          <p:spPr bwMode="auto">
            <a:xfrm>
              <a:off x="1032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Run-</a:t>
              </a: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length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coding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15" name="Rectangle 2059"/>
            <p:cNvSpPr>
              <a:spLocks noChangeArrowheads="1"/>
            </p:cNvSpPr>
            <p:nvPr/>
          </p:nvSpPr>
          <p:spPr bwMode="auto">
            <a:xfrm>
              <a:off x="2640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Dictionary</a:t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coding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16" name="Rectangle 2060"/>
            <p:cNvSpPr>
              <a:spLocks noChangeArrowheads="1"/>
            </p:cNvSpPr>
            <p:nvPr/>
          </p:nvSpPr>
          <p:spPr bwMode="auto">
            <a:xfrm>
              <a:off x="4248" y="1632"/>
              <a:ext cx="1104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Entropy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coding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cxnSp>
          <p:nvCxnSpPr>
            <p:cNvPr id="251917" name="AutoShape 2061"/>
            <p:cNvCxnSpPr>
              <a:cxnSpLocks noChangeShapeType="1"/>
              <a:stCxn id="251913" idx="2"/>
              <a:endCxn id="251915" idx="0"/>
            </p:cNvCxnSpPr>
            <p:nvPr/>
          </p:nvCxnSpPr>
          <p:spPr bwMode="auto">
            <a:xfrm flipH="1">
              <a:off x="3192" y="1225"/>
              <a:ext cx="22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18" name="AutoShape 2062"/>
            <p:cNvCxnSpPr>
              <a:cxnSpLocks noChangeShapeType="1"/>
              <a:stCxn id="251913" idx="2"/>
              <a:endCxn id="251914" idx="0"/>
            </p:cNvCxnSpPr>
            <p:nvPr/>
          </p:nvCxnSpPr>
          <p:spPr bwMode="auto">
            <a:xfrm flipH="1">
              <a:off x="1584" y="1225"/>
              <a:ext cx="1630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19" name="AutoShape 2063"/>
            <p:cNvCxnSpPr>
              <a:cxnSpLocks noChangeShapeType="1"/>
              <a:stCxn id="251913" idx="2"/>
              <a:endCxn id="251916" idx="0"/>
            </p:cNvCxnSpPr>
            <p:nvPr/>
          </p:nvCxnSpPr>
          <p:spPr bwMode="auto">
            <a:xfrm>
              <a:off x="3214" y="1225"/>
              <a:ext cx="1586" cy="4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251932" name="Group 2076"/>
          <p:cNvGrpSpPr>
            <a:grpSpLocks/>
          </p:cNvGrpSpPr>
          <p:nvPr/>
        </p:nvGrpSpPr>
        <p:grpSpPr bwMode="auto">
          <a:xfrm>
            <a:off x="1090619" y="3810000"/>
            <a:ext cx="7932743" cy="1889125"/>
            <a:chOff x="687" y="2400"/>
            <a:chExt cx="4997" cy="1190"/>
          </a:xfrm>
        </p:grpSpPr>
        <p:sp>
          <p:nvSpPr>
            <p:cNvPr id="251921" name="Rectangle 2065"/>
            <p:cNvSpPr>
              <a:spLocks noChangeArrowheads="1"/>
            </p:cNvSpPr>
            <p:nvPr/>
          </p:nvSpPr>
          <p:spPr bwMode="auto">
            <a:xfrm>
              <a:off x="2413" y="2400"/>
              <a:ext cx="1771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LOSSY COMPRESSION</a:t>
              </a: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/>
              </a:r>
              <a:b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</a:b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>(AUDIO, </a:t>
              </a:r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IMAGE, </a:t>
              </a: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>V</a:t>
              </a:r>
              <a:r>
                <a:rPr kumimoji="1" lang="pl-PL" sz="1800" b="1" dirty="0" smtClean="0">
                  <a:solidFill>
                    <a:srgbClr val="9900CC"/>
                  </a:solidFill>
                  <a:latin typeface="Arial" pitchFamily="34" charset="0"/>
                </a:rPr>
                <a:t>IDEO</a:t>
              </a:r>
              <a:r>
                <a:rPr kumimoji="1" lang="pl-PL" sz="1800" b="1" dirty="0">
                  <a:solidFill>
                    <a:srgbClr val="9900CC"/>
                  </a:solidFill>
                  <a:latin typeface="Arial" pitchFamily="34" charset="0"/>
                </a:rPr>
                <a:t>)</a:t>
              </a:r>
            </a:p>
          </p:txBody>
        </p:sp>
        <p:sp>
          <p:nvSpPr>
            <p:cNvPr id="251922" name="Text Box 2066"/>
            <p:cNvSpPr txBox="1">
              <a:spLocks noChangeArrowheads="1"/>
            </p:cNvSpPr>
            <p:nvPr/>
          </p:nvSpPr>
          <p:spPr bwMode="auto">
            <a:xfrm>
              <a:off x="687" y="3168"/>
              <a:ext cx="1262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Discrete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 </a:t>
              </a: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Cosine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Transform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> (DCT)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23" name="Text Box 2067"/>
            <p:cNvSpPr txBox="1">
              <a:spLocks noChangeArrowheads="1"/>
            </p:cNvSpPr>
            <p:nvPr/>
          </p:nvSpPr>
          <p:spPr bwMode="auto">
            <a:xfrm>
              <a:off x="2176" y="3168"/>
              <a:ext cx="1019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Wavelet</a:t>
              </a:r>
              <a: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 smtClean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compression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24" name="Text Box 2068"/>
            <p:cNvSpPr txBox="1">
              <a:spLocks noChangeArrowheads="1"/>
            </p:cNvSpPr>
            <p:nvPr/>
          </p:nvSpPr>
          <p:spPr bwMode="auto">
            <a:xfrm>
              <a:off x="3443" y="3168"/>
              <a:ext cx="1019" cy="409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 dirty="0" err="1">
                  <a:solidFill>
                    <a:srgbClr val="008000"/>
                  </a:solidFill>
                  <a:latin typeface="Arial" pitchFamily="34" charset="0"/>
                </a:rPr>
                <a:t>F</a:t>
              </a: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ractal</a:t>
              </a:r>
              <a:r>
                <a:rPr kumimoji="1" lang="pl-PL" sz="1800" b="1" dirty="0">
                  <a:solidFill>
                    <a:srgbClr val="008000"/>
                  </a:solidFill>
                  <a:latin typeface="Arial" pitchFamily="34" charset="0"/>
                </a:rPr>
                <a:t/>
              </a:r>
              <a:br>
                <a:rPr kumimoji="1" lang="pl-PL" sz="1800" b="1" dirty="0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 dirty="0" err="1" smtClean="0">
                  <a:solidFill>
                    <a:srgbClr val="008000"/>
                  </a:solidFill>
                  <a:latin typeface="Arial" pitchFamily="34" charset="0"/>
                </a:rPr>
                <a:t>compression</a:t>
              </a:r>
              <a:endParaRPr kumimoji="1" lang="pl-PL" sz="1800" b="1" dirty="0">
                <a:solidFill>
                  <a:srgbClr val="008000"/>
                </a:solidFill>
                <a:latin typeface="Arial" pitchFamily="34" charset="0"/>
              </a:endParaRPr>
            </a:p>
          </p:txBody>
        </p:sp>
        <p:sp>
          <p:nvSpPr>
            <p:cNvPr id="251926" name="Text Box 2070"/>
            <p:cNvSpPr txBox="1">
              <a:spLocks noChangeArrowheads="1"/>
            </p:cNvSpPr>
            <p:nvPr/>
          </p:nvSpPr>
          <p:spPr bwMode="auto">
            <a:xfrm>
              <a:off x="4704" y="3168"/>
              <a:ext cx="980" cy="422"/>
            </a:xfrm>
            <a:prstGeom prst="rect">
              <a:avLst/>
            </a:prstGeom>
            <a:solidFill>
              <a:srgbClr val="EAEAE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kumimoji="1" lang="pl-PL" sz="1800" b="1">
                  <a:solidFill>
                    <a:srgbClr val="008000"/>
                  </a:solidFill>
                  <a:latin typeface="Arial" pitchFamily="34" charset="0"/>
                </a:rPr>
                <a:t>Vector</a:t>
              </a:r>
              <a:br>
                <a:rPr kumimoji="1" lang="pl-PL" sz="1800" b="1">
                  <a:solidFill>
                    <a:srgbClr val="008000"/>
                  </a:solidFill>
                  <a:latin typeface="Arial" pitchFamily="34" charset="0"/>
                </a:rPr>
              </a:br>
              <a:r>
                <a:rPr kumimoji="1" lang="pl-PL" sz="1800" b="1">
                  <a:solidFill>
                    <a:srgbClr val="008000"/>
                  </a:solidFill>
                  <a:latin typeface="Arial" pitchFamily="34" charset="0"/>
                </a:rPr>
                <a:t>quantization</a:t>
              </a:r>
            </a:p>
          </p:txBody>
        </p:sp>
        <p:cxnSp>
          <p:nvCxnSpPr>
            <p:cNvPr id="251927" name="AutoShape 2071"/>
            <p:cNvCxnSpPr>
              <a:cxnSpLocks noChangeShapeType="1"/>
              <a:stCxn id="251921" idx="2"/>
              <a:endCxn id="251922" idx="0"/>
            </p:cNvCxnSpPr>
            <p:nvPr/>
          </p:nvCxnSpPr>
          <p:spPr bwMode="auto">
            <a:xfrm flipH="1">
              <a:off x="1318" y="2809"/>
              <a:ext cx="1981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28" name="AutoShape 2072"/>
            <p:cNvCxnSpPr>
              <a:cxnSpLocks noChangeShapeType="1"/>
              <a:stCxn id="251921" idx="2"/>
              <a:endCxn id="251923" idx="0"/>
            </p:cNvCxnSpPr>
            <p:nvPr/>
          </p:nvCxnSpPr>
          <p:spPr bwMode="auto">
            <a:xfrm flipH="1">
              <a:off x="2686" y="2809"/>
              <a:ext cx="613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29" name="AutoShape 2073"/>
            <p:cNvCxnSpPr>
              <a:cxnSpLocks noChangeShapeType="1"/>
              <a:stCxn id="251921" idx="2"/>
              <a:endCxn id="251924" idx="0"/>
            </p:cNvCxnSpPr>
            <p:nvPr/>
          </p:nvCxnSpPr>
          <p:spPr bwMode="auto">
            <a:xfrm>
              <a:off x="3299" y="2809"/>
              <a:ext cx="654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1930" name="AutoShape 2074"/>
            <p:cNvCxnSpPr>
              <a:cxnSpLocks noChangeShapeType="1"/>
              <a:stCxn id="251921" idx="2"/>
              <a:endCxn id="251926" idx="0"/>
            </p:cNvCxnSpPr>
            <p:nvPr/>
          </p:nvCxnSpPr>
          <p:spPr bwMode="auto">
            <a:xfrm>
              <a:off x="3299" y="2809"/>
              <a:ext cx="1896" cy="35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251933" name="AutoShape 207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43000" y="6096000"/>
            <a:ext cx="533400" cy="6096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0"/>
            <a:ext cx="7772400" cy="962025"/>
          </a:xfrm>
        </p:spPr>
        <p:txBody>
          <a:bodyPr/>
          <a:lstStyle/>
          <a:p>
            <a:pPr algn="ctr"/>
            <a:r>
              <a:rPr lang="pl-PL" dirty="0" err="1"/>
              <a:t>C</a:t>
            </a:r>
            <a:r>
              <a:rPr lang="pl-PL" dirty="0" err="1" smtClean="0"/>
              <a:t>oder</a:t>
            </a:r>
            <a:r>
              <a:rPr lang="pl-PL" dirty="0" smtClean="0"/>
              <a:t> – error </a:t>
            </a:r>
            <a:r>
              <a:rPr lang="pl-PL" dirty="0" err="1" smtClean="0"/>
              <a:t>control</a:t>
            </a:r>
            <a:r>
              <a:rPr lang="pl-PL" dirty="0" smtClean="0"/>
              <a:t> </a:t>
            </a:r>
            <a:r>
              <a:rPr lang="pl-PL" dirty="0" err="1" smtClean="0"/>
              <a:t>coding</a:t>
            </a:r>
            <a:endParaRPr lang="pl-PL" dirty="0"/>
          </a:p>
        </p:txBody>
      </p:sp>
      <p:sp>
        <p:nvSpPr>
          <p:cNvPr id="181254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085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</a:t>
            </a:r>
            <a:r>
              <a:rPr lang="pl-PL" sz="1400" b="1" dirty="0" err="1" smtClean="0">
                <a:solidFill>
                  <a:srgbClr val="003399"/>
                </a:solidFill>
              </a:rPr>
              <a:t>Signals</a:t>
            </a:r>
            <a:r>
              <a:rPr lang="pl-PL" sz="1400" b="1" dirty="0" smtClean="0">
                <a:solidFill>
                  <a:srgbClr val="003399"/>
                </a:solidFill>
              </a:rPr>
              <a:t> @ Systems” </a:t>
            </a:r>
            <a:r>
              <a:rPr lang="pl-PL" sz="1400" b="1" dirty="0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003399"/>
                </a:solidFill>
              </a:rPr>
              <a:t>Zdzisław Papir</a:t>
            </a:r>
            <a:endParaRPr lang="pl-PL" sz="2400" dirty="0">
              <a:solidFill>
                <a:srgbClr val="003399"/>
              </a:solidFill>
            </a:endParaRP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16605" y="1448780"/>
            <a:ext cx="7772400" cy="3117050"/>
          </a:xfrm>
        </p:spPr>
        <p:txBody>
          <a:bodyPr/>
          <a:lstStyle/>
          <a:p>
            <a:r>
              <a:rPr lang="en-US" sz="1800" b="1" dirty="0"/>
              <a:t>The general idea for achieving </a:t>
            </a:r>
            <a:r>
              <a:rPr lang="en-US" sz="1800" b="1" dirty="0">
                <a:solidFill>
                  <a:srgbClr val="FF0000"/>
                </a:solidFill>
              </a:rPr>
              <a:t>error detection and correction </a:t>
            </a:r>
            <a:r>
              <a:rPr lang="en-US" sz="1800" b="1" dirty="0"/>
              <a:t>is to </a:t>
            </a:r>
            <a:r>
              <a:rPr lang="en-US" sz="1800" b="1" dirty="0">
                <a:solidFill>
                  <a:srgbClr val="FF0000"/>
                </a:solidFill>
              </a:rPr>
              <a:t>add some redundancy </a:t>
            </a:r>
            <a:r>
              <a:rPr lang="en-US" sz="1800" b="1" dirty="0" smtClean="0"/>
              <a:t>(some </a:t>
            </a:r>
            <a:r>
              <a:rPr lang="en-US" sz="1800" b="1" dirty="0"/>
              <a:t>extra </a:t>
            </a:r>
            <a:r>
              <a:rPr lang="pl-PL" sz="1800" b="1" dirty="0" err="1" smtClean="0"/>
              <a:t>bits</a:t>
            </a:r>
            <a:r>
              <a:rPr lang="en-US" sz="1800" b="1" dirty="0" smtClean="0"/>
              <a:t>) </a:t>
            </a:r>
            <a:r>
              <a:rPr lang="en-US" sz="1800" b="1" dirty="0"/>
              <a:t>to a message, which </a:t>
            </a:r>
            <a:r>
              <a:rPr lang="en-US" sz="1800" b="1" dirty="0" smtClean="0"/>
              <a:t>receiver </a:t>
            </a:r>
            <a:r>
              <a:rPr lang="en-US" sz="1800" b="1" dirty="0"/>
              <a:t>can use to check consistency of the delivered message, and to recover data that has been determined to be corrupted.</a:t>
            </a:r>
            <a:endParaRPr lang="pl-PL" sz="1800" b="1" dirty="0"/>
          </a:p>
          <a:p>
            <a:r>
              <a:rPr lang="pl-PL" sz="1800" b="1" dirty="0" smtClean="0"/>
              <a:t>Error </a:t>
            </a:r>
            <a:r>
              <a:rPr lang="pl-PL" sz="1800" b="1" dirty="0" err="1" smtClean="0"/>
              <a:t>detection</a:t>
            </a:r>
            <a:r>
              <a:rPr lang="pl-PL" sz="1800" b="1" dirty="0" smtClean="0"/>
              <a:t>/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are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increasing</a:t>
            </a:r>
            <a:r>
              <a:rPr lang="pl-PL" sz="1800" b="1" dirty="0" smtClean="0"/>
              <a:t> the </a:t>
            </a:r>
            <a:r>
              <a:rPr lang="pl-PL" sz="1800" b="1" dirty="0" err="1" smtClean="0">
                <a:solidFill>
                  <a:srgbClr val="FF0000"/>
                </a:solidFill>
              </a:rPr>
              <a:t>Hamming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distance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/>
              <a:t>among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signals</a:t>
            </a:r>
            <a:r>
              <a:rPr lang="pl-PL" sz="1800" b="1" dirty="0" smtClean="0"/>
              <a:t> in a </a:t>
            </a:r>
            <a:r>
              <a:rPr lang="pl-PL" sz="1800" b="1" dirty="0" err="1" smtClean="0"/>
              <a:t>signal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space</a:t>
            </a:r>
            <a:r>
              <a:rPr lang="pl-PL" sz="1800" b="1" dirty="0" smtClean="0"/>
              <a:t>.</a:t>
            </a:r>
          </a:p>
          <a:p>
            <a:r>
              <a:rPr lang="pl-PL" sz="1800" b="1" dirty="0" err="1" smtClean="0"/>
              <a:t>Two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basic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schemes</a:t>
            </a:r>
            <a:r>
              <a:rPr lang="pl-PL" sz="1800" b="1" dirty="0" smtClean="0"/>
              <a:t> of error 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: </a:t>
            </a:r>
            <a:r>
              <a:rPr lang="pl-PL" sz="1800" b="1" dirty="0" err="1" smtClean="0">
                <a:solidFill>
                  <a:srgbClr val="FF0000"/>
                </a:solidFill>
              </a:rPr>
              <a:t>block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codes</a:t>
            </a:r>
            <a:r>
              <a:rPr lang="pl-PL" sz="1800" b="1" dirty="0" smtClean="0"/>
              <a:t> and </a:t>
            </a:r>
            <a:r>
              <a:rPr lang="pl-PL" sz="1800" b="1" dirty="0" err="1" smtClean="0">
                <a:solidFill>
                  <a:srgbClr val="FF0000"/>
                </a:solidFill>
              </a:rPr>
              <a:t>convolutional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codes</a:t>
            </a:r>
            <a:r>
              <a:rPr lang="pl-PL" sz="1800" b="1" dirty="0" smtClean="0"/>
              <a:t>.</a:t>
            </a:r>
            <a:endParaRPr lang="pl-PL" sz="1800" b="1" dirty="0"/>
          </a:p>
          <a:p>
            <a:r>
              <a:rPr lang="pl-PL" sz="1800" b="1" dirty="0" smtClean="0"/>
              <a:t>Error 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codes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comes</a:t>
            </a:r>
            <a:r>
              <a:rPr lang="pl-PL" sz="1800" b="1" dirty="0" smtClean="0"/>
              <a:t> in </a:t>
            </a:r>
            <a:r>
              <a:rPr lang="pl-PL" sz="1800" b="1" dirty="0" err="1" smtClean="0"/>
              <a:t>two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variants</a:t>
            </a:r>
            <a:r>
              <a:rPr lang="pl-PL" sz="1800" b="1" dirty="0" smtClean="0"/>
              <a:t>: </a:t>
            </a:r>
            <a:r>
              <a:rPr lang="pl-PL" sz="1800" b="1" dirty="0" err="1" smtClean="0"/>
              <a:t>backward</a:t>
            </a:r>
            <a:r>
              <a:rPr lang="pl-PL" sz="1800" b="1" dirty="0" smtClean="0"/>
              <a:t> error </a:t>
            </a:r>
            <a:r>
              <a:rPr lang="pl-PL" sz="1800" b="1" dirty="0" err="1" smtClean="0"/>
              <a:t>correction</a:t>
            </a:r>
            <a:r>
              <a:rPr lang="pl-PL" sz="1800" b="1" dirty="0" smtClean="0"/>
              <a:t> </a:t>
            </a:r>
            <a:r>
              <a:rPr lang="pl-PL" sz="1800" b="1" dirty="0" smtClean="0">
                <a:solidFill>
                  <a:srgbClr val="FF0000"/>
                </a:solidFill>
              </a:rPr>
              <a:t>(ARQ – Automatic </a:t>
            </a:r>
            <a:r>
              <a:rPr lang="pl-PL" sz="1800" b="1" dirty="0" err="1" smtClean="0">
                <a:solidFill>
                  <a:srgbClr val="FF0000"/>
                </a:solidFill>
              </a:rPr>
              <a:t>Repeat</a:t>
            </a:r>
            <a:r>
              <a:rPr lang="pl-PL" sz="1800" b="1" dirty="0" smtClean="0">
                <a:solidFill>
                  <a:srgbClr val="FF0000"/>
                </a:solidFill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</a:rPr>
              <a:t>Request</a:t>
            </a:r>
            <a:r>
              <a:rPr lang="pl-PL" sz="1800" b="1" dirty="0" smtClean="0">
                <a:solidFill>
                  <a:srgbClr val="FF0000"/>
                </a:solidFill>
              </a:rPr>
              <a:t>)</a:t>
            </a:r>
            <a:r>
              <a:rPr lang="pl-PL" sz="1800" b="1" dirty="0" smtClean="0"/>
              <a:t>  and </a:t>
            </a:r>
            <a:r>
              <a:rPr lang="pl-PL" sz="1800" b="1" dirty="0" err="1" smtClean="0">
                <a:solidFill>
                  <a:srgbClr val="FF0000"/>
                </a:solidFill>
              </a:rPr>
              <a:t>Forward</a:t>
            </a:r>
            <a:r>
              <a:rPr lang="pl-PL" sz="1800" b="1" dirty="0" smtClean="0">
                <a:solidFill>
                  <a:srgbClr val="FF0000"/>
                </a:solidFill>
              </a:rPr>
              <a:t> Error </a:t>
            </a:r>
            <a:r>
              <a:rPr lang="pl-PL" sz="1800" b="1" dirty="0" err="1" smtClean="0">
                <a:solidFill>
                  <a:srgbClr val="FF0000"/>
                </a:solidFill>
              </a:rPr>
              <a:t>Correction</a:t>
            </a:r>
            <a:r>
              <a:rPr lang="pl-PL" sz="1800" b="1" dirty="0" smtClean="0">
                <a:solidFill>
                  <a:srgbClr val="FF0000"/>
                </a:solidFill>
              </a:rPr>
              <a:t> (FEC)</a:t>
            </a:r>
            <a:r>
              <a:rPr lang="pl-PL" sz="1800" b="1" dirty="0" smtClean="0"/>
              <a:t>. ARQ </a:t>
            </a:r>
            <a:r>
              <a:rPr lang="pl-PL" sz="1800" b="1" dirty="0" err="1" smtClean="0"/>
              <a:t>combines</a:t>
            </a:r>
            <a:r>
              <a:rPr lang="pl-PL" sz="1800" b="1" dirty="0" smtClean="0"/>
              <a:t> error </a:t>
            </a:r>
            <a:r>
              <a:rPr lang="pl-PL" sz="1800" b="1" dirty="0" err="1" smtClean="0"/>
              <a:t>detection</a:t>
            </a:r>
            <a:r>
              <a:rPr lang="pl-PL" sz="1800" b="1" dirty="0" smtClean="0"/>
              <a:t> with </a:t>
            </a:r>
            <a:r>
              <a:rPr lang="pl-PL" sz="1800" b="1" dirty="0" err="1" smtClean="0"/>
              <a:t>requests</a:t>
            </a:r>
            <a:r>
              <a:rPr lang="pl-PL" sz="1800" b="1" dirty="0" smtClean="0"/>
              <a:t> for </a:t>
            </a:r>
            <a:r>
              <a:rPr lang="pl-PL" sz="1800" b="1" dirty="0" err="1" smtClean="0"/>
              <a:t>retransmission</a:t>
            </a:r>
            <a:r>
              <a:rPr lang="pl-PL" sz="1800" b="1" dirty="0" smtClean="0"/>
              <a:t> of </a:t>
            </a:r>
            <a:r>
              <a:rPr lang="pl-PL" sz="1800" b="1" dirty="0" err="1" smtClean="0"/>
              <a:t>erroneous</a:t>
            </a:r>
            <a:r>
              <a:rPr lang="pl-PL" sz="1800" b="1" dirty="0" smtClean="0"/>
              <a:t> data. FEC </a:t>
            </a:r>
            <a:r>
              <a:rPr lang="pl-PL" sz="1800" b="1" dirty="0" err="1"/>
              <a:t>adds</a:t>
            </a:r>
            <a:r>
              <a:rPr lang="pl-PL" sz="1800" b="1" dirty="0"/>
              <a:t> </a:t>
            </a:r>
            <a:r>
              <a:rPr lang="en-US" sz="1800" b="1" dirty="0"/>
              <a:t>redundancy</a:t>
            </a:r>
            <a:r>
              <a:rPr lang="pl-PL" sz="1800" b="1" dirty="0"/>
              <a:t> to </a:t>
            </a:r>
            <a:r>
              <a:rPr lang="pl-PL" sz="1800" b="1" dirty="0" err="1"/>
              <a:t>enable</a:t>
            </a:r>
            <a:r>
              <a:rPr lang="pl-PL" sz="1800" b="1" dirty="0"/>
              <a:t> </a:t>
            </a:r>
            <a:r>
              <a:rPr lang="en-US" sz="1800" b="1" dirty="0"/>
              <a:t>the receiver to recover the original data</a:t>
            </a:r>
            <a:r>
              <a:rPr lang="pl-PL" sz="1800" b="1" dirty="0"/>
              <a:t>.</a:t>
            </a:r>
          </a:p>
        </p:txBody>
      </p:sp>
      <p:sp>
        <p:nvSpPr>
          <p:cNvPr id="181308" name="AutoShape 6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0600" y="6019800"/>
            <a:ext cx="609600" cy="685800"/>
          </a:xfrm>
          <a:prstGeom prst="actionButtonReturn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CCA4F-B57E-437A-91A2-C14811F5775E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4125</TotalTime>
  <Words>1867</Words>
  <Application>Microsoft Office PowerPoint</Application>
  <PresentationFormat>Pokaz na ekranie (4:3)</PresentationFormat>
  <Paragraphs>511</Paragraphs>
  <Slides>30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30</vt:i4>
      </vt:variant>
    </vt:vector>
  </HeadingPairs>
  <TitlesOfParts>
    <vt:vector size="39" baseType="lpstr">
      <vt:lpstr>Arial</vt:lpstr>
      <vt:lpstr>Calibri</vt:lpstr>
      <vt:lpstr>Monotype Sorts</vt:lpstr>
      <vt:lpstr>Symbol</vt:lpstr>
      <vt:lpstr>Times New Roman</vt:lpstr>
      <vt:lpstr>Verdana</vt:lpstr>
      <vt:lpstr>Teoria sygnałów</vt:lpstr>
      <vt:lpstr>Równanie</vt:lpstr>
      <vt:lpstr>Microsoft Equation 3.0</vt:lpstr>
      <vt:lpstr>Prezentacja programu PowerPoint</vt:lpstr>
      <vt:lpstr>Agenda</vt:lpstr>
      <vt:lpstr>DIGITAL TELECOMMUNICATION SYSTEM</vt:lpstr>
      <vt:lpstr>Prezentacja programu PowerPoint</vt:lpstr>
      <vt:lpstr>A/D converter</vt:lpstr>
      <vt:lpstr>A/D converter</vt:lpstr>
      <vt:lpstr>Coder – source coding (compression)</vt:lpstr>
      <vt:lpstr>Compression – taxonomy</vt:lpstr>
      <vt:lpstr>Coder – error control coding</vt:lpstr>
      <vt:lpstr>Prezentacja programu PowerPoint</vt:lpstr>
      <vt:lpstr>Encryption – cipher taxonomy</vt:lpstr>
      <vt:lpstr>Scrambling</vt:lpstr>
      <vt:lpstr>Modulator</vt:lpstr>
      <vt:lpstr>Demodulator</vt:lpstr>
      <vt:lpstr>NATURAL DIGITAL SIGNAL (unipolar line code)</vt:lpstr>
      <vt:lpstr>DESIRABLE PROPERTIES OF TRANSMISSION CODES</vt:lpstr>
      <vt:lpstr>Spectrum analysis (unipolar code)</vt:lpstr>
      <vt:lpstr>BIPOLAR TRANSMISSION CODE</vt:lpstr>
      <vt:lpstr>Spectral analysis (bipolar code)</vt:lpstr>
      <vt:lpstr>BIFPHASE  LINE CODE</vt:lpstr>
      <vt:lpstr>Spectrum analysis (biphase code)</vt:lpstr>
      <vt:lpstr>MILLER’s LINE CODE</vt:lpstr>
      <vt:lpstr>MILLER’s LINE CODE</vt:lpstr>
      <vt:lpstr>DIFFERENTIAL PRECODING</vt:lpstr>
      <vt:lpstr>Spectral analysis (bipolar, differential code))</vt:lpstr>
      <vt:lpstr>LINE CODE AMI (Alternate Mark Inversion)</vt:lpstr>
      <vt:lpstr>LINE CODE AMI (Alternate Mark Inversion)</vt:lpstr>
      <vt:lpstr>PARTIAL RESPONSE SIGNALING (PRS)</vt:lpstr>
      <vt:lpstr>PARTIAL RESPONSE SIGNALING (PRS)</vt:lpstr>
      <vt:lpstr>SUMMARY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Kasia</dc:creator>
  <cp:lastModifiedBy>user</cp:lastModifiedBy>
  <cp:revision>500</cp:revision>
  <dcterms:created xsi:type="dcterms:W3CDTF">2001-11-19T15:22:59Z</dcterms:created>
  <dcterms:modified xsi:type="dcterms:W3CDTF">2020-01-14T12:31:49Z</dcterms:modified>
</cp:coreProperties>
</file>